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7" r:id="rId2"/>
    <p:sldId id="258" r:id="rId3"/>
    <p:sldId id="277" r:id="rId4"/>
    <p:sldId id="269" r:id="rId5"/>
    <p:sldId id="262" r:id="rId6"/>
    <p:sldId id="270" r:id="rId7"/>
    <p:sldId id="271" r:id="rId8"/>
    <p:sldId id="267" r:id="rId9"/>
    <p:sldId id="279" r:id="rId10"/>
    <p:sldId id="259" r:id="rId11"/>
    <p:sldId id="280" r:id="rId12"/>
    <p:sldId id="263" r:id="rId13"/>
    <p:sldId id="28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8ACF2"/>
    <a:srgbClr val="F3F6CE"/>
    <a:srgbClr val="F6EEBE"/>
    <a:srgbClr val="EFF6B7"/>
    <a:srgbClr val="EDF59C"/>
    <a:srgbClr val="EDED61"/>
    <a:srgbClr val="FFFF66"/>
    <a:srgbClr val="4197D4"/>
    <a:srgbClr val="006BD4"/>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4" autoAdjust="0"/>
  </p:normalViewPr>
  <p:slideViewPr>
    <p:cSldViewPr snapToGrid="0" snapToObjects="1">
      <p:cViewPr>
        <p:scale>
          <a:sx n="187" d="100"/>
          <a:sy n="187" d="100"/>
        </p:scale>
        <p:origin x="2456" y="4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28EE46-17A0-AF40-BB73-2392A0185E06}" type="datetime1">
              <a:rPr lang="en-US" smtClean="0"/>
              <a:t>6/11/13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DDD102-D685-C54F-9A4A-361A1F580ADD}" type="slidenum">
              <a:rPr lang="en-US" smtClean="0"/>
              <a:t>‹#›</a:t>
            </a:fld>
            <a:endParaRPr lang="en-US" dirty="0"/>
          </a:p>
        </p:txBody>
      </p:sp>
    </p:spTree>
    <p:extLst>
      <p:ext uri="{BB962C8B-B14F-4D97-AF65-F5344CB8AC3E}">
        <p14:creationId xmlns:p14="http://schemas.microsoft.com/office/powerpoint/2010/main" val="3187459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8BF5B-6C3F-124C-A17F-B42E903ED8E7}" type="datetime1">
              <a:rPr lang="en-US" smtClean="0"/>
              <a:t>6/11/13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EC48C-3034-4E4F-8D4F-FEFBF100B4A8}" type="slidenum">
              <a:rPr lang="en-US" smtClean="0"/>
              <a:t>‹#›</a:t>
            </a:fld>
            <a:endParaRPr lang="en-US" dirty="0"/>
          </a:p>
        </p:txBody>
      </p:sp>
    </p:spTree>
    <p:extLst>
      <p:ext uri="{BB962C8B-B14F-4D97-AF65-F5344CB8AC3E}">
        <p14:creationId xmlns:p14="http://schemas.microsoft.com/office/powerpoint/2010/main" val="11894860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EC48C-3034-4E4F-8D4F-FEFBF100B4A8}" type="slidenum">
              <a:rPr lang="en-US" smtClean="0"/>
              <a:t>2</a:t>
            </a:fld>
            <a:endParaRPr lang="en-US" dirty="0"/>
          </a:p>
        </p:txBody>
      </p:sp>
    </p:spTree>
    <p:extLst>
      <p:ext uri="{BB962C8B-B14F-4D97-AF65-F5344CB8AC3E}">
        <p14:creationId xmlns:p14="http://schemas.microsoft.com/office/powerpoint/2010/main" val="227768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EC48C-3034-4E4F-8D4F-FEFBF100B4A8}" type="slidenum">
              <a:rPr lang="en-US" smtClean="0"/>
              <a:t>8</a:t>
            </a:fld>
            <a:endParaRPr lang="en-US" dirty="0"/>
          </a:p>
        </p:txBody>
      </p:sp>
    </p:spTree>
    <p:extLst>
      <p:ext uri="{BB962C8B-B14F-4D97-AF65-F5344CB8AC3E}">
        <p14:creationId xmlns:p14="http://schemas.microsoft.com/office/powerpoint/2010/main" val="315832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EC48C-3034-4E4F-8D4F-FEFBF100B4A8}" type="slidenum">
              <a:rPr lang="en-US" smtClean="0"/>
              <a:t>9</a:t>
            </a:fld>
            <a:endParaRPr lang="en-US" dirty="0"/>
          </a:p>
        </p:txBody>
      </p:sp>
    </p:spTree>
    <p:extLst>
      <p:ext uri="{BB962C8B-B14F-4D97-AF65-F5344CB8AC3E}">
        <p14:creationId xmlns:p14="http://schemas.microsoft.com/office/powerpoint/2010/main" val="315832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464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CB1EC569-6901-834E-84C5-83208588470E}" type="datetimeFigureOut">
              <a:rPr lang="en-US"/>
              <a:pPr/>
              <a:t>6/11/13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EBBBA85A-C5DF-9645-BCE0-3B46CD18C1CE}" type="slidenum">
              <a:rPr lang="en-US"/>
              <a:pPr/>
              <a:t>‹#›</a:t>
            </a:fld>
            <a:endParaRPr lang="en-US" dirty="0"/>
          </a:p>
        </p:txBody>
      </p:sp>
    </p:spTree>
    <p:extLst>
      <p:ext uri="{BB962C8B-B14F-4D97-AF65-F5344CB8AC3E}">
        <p14:creationId xmlns:p14="http://schemas.microsoft.com/office/powerpoint/2010/main" val="1386596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Picture 2" descr="NSF_PresoDesign_v01a.jpg"/>
          <p:cNvPicPr>
            <a:picLocks noChangeAspect="1"/>
          </p:cNvPicPr>
          <p:nvPr userDrawn="1"/>
        </p:nvPicPr>
        <p:blipFill>
          <a:blip r:embed="rId4" cstate="print"/>
          <a:stretch>
            <a:fillRect/>
          </a:stretch>
        </p:blipFill>
        <p:spPr>
          <a:xfrm>
            <a:off x="6089" y="3044"/>
            <a:ext cx="9135887" cy="6854957"/>
          </a:xfrm>
          <a:prstGeom prst="rect">
            <a:avLst/>
          </a:prstGeom>
        </p:spPr>
      </p:pic>
      <p:pic>
        <p:nvPicPr>
          <p:cNvPr id="4" name="Picture 3" descr="NSF_PP_ContentSlide.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i="1">
                <a:solidFill>
                  <a:schemeClr val="tx1">
                    <a:tint val="75000"/>
                  </a:schemeClr>
                </a:solidFill>
              </a:defRPr>
            </a:lvl1pPr>
          </a:lstStyle>
          <a:p>
            <a:r>
              <a:rPr lang="en-US" dirty="0" smtClean="0"/>
              <a:t>R. Montelli, Ph.D. October 10, 2012</a:t>
            </a:r>
          </a:p>
        </p:txBody>
      </p:sp>
    </p:spTree>
    <p:extLst>
      <p:ext uri="{BB962C8B-B14F-4D97-AF65-F5344CB8AC3E}">
        <p14:creationId xmlns:p14="http://schemas.microsoft.com/office/powerpoint/2010/main" val="1592924732"/>
      </p:ext>
    </p:extLst>
  </p:cSld>
  <p:clrMap bg1="lt1" tx1="dk1" bg2="lt2" tx2="dk2" accent1="accent1" accent2="accent2" accent3="accent3" accent4="accent4" accent5="accent5" accent6="accent6" hlink="hlink" folHlink="folHlink"/>
  <p:sldLayoutIdLst>
    <p:sldLayoutId id="2147483662" r:id="rId1"/>
    <p:sldLayoutId id="2147483663" r:id="rId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hyperlink" Target="https://www.geology.ucdavis.edu/geotherma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a:stretch>
            <a:fillRect/>
          </a:stretch>
        </p:blipFill>
        <p:spPr>
          <a:xfrm>
            <a:off x="0" y="1663700"/>
            <a:ext cx="9144000" cy="3526441"/>
          </a:xfrm>
          <a:prstGeom prst="rect">
            <a:avLst/>
          </a:prstGeom>
        </p:spPr>
      </p:pic>
      <p:pic>
        <p:nvPicPr>
          <p:cNvPr id="40" name="Picture 39"/>
          <p:cNvPicPr>
            <a:picLocks noChangeAspect="1"/>
          </p:cNvPicPr>
          <p:nvPr/>
        </p:nvPicPr>
        <p:blipFill rotWithShape="1">
          <a:blip r:embed="rId2"/>
          <a:srcRect t="35339" r="54923" b="35218"/>
          <a:stretch/>
        </p:blipFill>
        <p:spPr>
          <a:xfrm>
            <a:off x="0" y="1876077"/>
            <a:ext cx="4121836" cy="1038271"/>
          </a:xfrm>
          <a:prstGeom prst="rect">
            <a:avLst/>
          </a:prstGeom>
        </p:spPr>
      </p:pic>
      <p:sp>
        <p:nvSpPr>
          <p:cNvPr id="41" name="TextBox 40"/>
          <p:cNvSpPr txBox="1"/>
          <p:nvPr/>
        </p:nvSpPr>
        <p:spPr>
          <a:xfrm>
            <a:off x="259431" y="2580315"/>
            <a:ext cx="7080884" cy="830997"/>
          </a:xfrm>
          <a:prstGeom prst="rect">
            <a:avLst/>
          </a:prstGeom>
          <a:noFill/>
        </p:spPr>
        <p:txBody>
          <a:bodyPr wrap="square" rtlCol="0">
            <a:spAutoFit/>
          </a:bodyPr>
          <a:lstStyle/>
          <a:p>
            <a:r>
              <a:rPr lang="en-US" sz="2800" b="1" dirty="0" smtClean="0">
                <a:solidFill>
                  <a:srgbClr val="800000"/>
                </a:solidFill>
              </a:rPr>
              <a:t>NSF’s Innovation Call:</a:t>
            </a:r>
          </a:p>
          <a:p>
            <a:r>
              <a:rPr lang="en-US" sz="2000" b="1" dirty="0" smtClean="0">
                <a:solidFill>
                  <a:srgbClr val="800000"/>
                </a:solidFill>
              </a:rPr>
              <a:t>A suite of relatively untapped opportunities for GEO Pis</a:t>
            </a:r>
            <a:endParaRPr lang="en-US" sz="2000" b="1" dirty="0">
              <a:solidFill>
                <a:srgbClr val="800000"/>
              </a:solidFill>
            </a:endParaRPr>
          </a:p>
        </p:txBody>
      </p:sp>
      <p:sp>
        <p:nvSpPr>
          <p:cNvPr id="42" name="TextBox 41"/>
          <p:cNvSpPr txBox="1"/>
          <p:nvPr/>
        </p:nvSpPr>
        <p:spPr>
          <a:xfrm>
            <a:off x="272067" y="3417975"/>
            <a:ext cx="7845773" cy="1200329"/>
          </a:xfrm>
          <a:prstGeom prst="rect">
            <a:avLst/>
          </a:prstGeom>
          <a:noFill/>
        </p:spPr>
        <p:txBody>
          <a:bodyPr wrap="square" rtlCol="0">
            <a:spAutoFit/>
          </a:bodyPr>
          <a:lstStyle/>
          <a:p>
            <a:r>
              <a:rPr lang="en-US" dirty="0" smtClean="0">
                <a:solidFill>
                  <a:srgbClr val="800000"/>
                </a:solidFill>
              </a:rPr>
              <a:t>R. Montelli, Ph.D.</a:t>
            </a:r>
          </a:p>
          <a:p>
            <a:r>
              <a:rPr lang="en-US" i="1" dirty="0" smtClean="0">
                <a:solidFill>
                  <a:srgbClr val="800000"/>
                </a:solidFill>
              </a:rPr>
              <a:t>Program Director, Geophysics</a:t>
            </a:r>
            <a:endParaRPr lang="en-US" i="1" dirty="0">
              <a:solidFill>
                <a:srgbClr val="800000"/>
              </a:solidFill>
            </a:endParaRPr>
          </a:p>
          <a:p>
            <a:r>
              <a:rPr lang="en-US" i="1" dirty="0" smtClean="0">
                <a:solidFill>
                  <a:srgbClr val="800000"/>
                </a:solidFill>
              </a:rPr>
              <a:t>Directorate for the Geosciences Topic Specific Program Director, I-Corps</a:t>
            </a:r>
          </a:p>
          <a:p>
            <a:r>
              <a:rPr lang="en-US" i="1" dirty="0" smtClean="0">
                <a:solidFill>
                  <a:srgbClr val="800000"/>
                </a:solidFill>
              </a:rPr>
              <a:t>Directorate for the Geosciences Innovation/Industry contact</a:t>
            </a:r>
          </a:p>
        </p:txBody>
      </p:sp>
      <p:sp>
        <p:nvSpPr>
          <p:cNvPr id="6" name="TextBox 5"/>
          <p:cNvSpPr txBox="1"/>
          <p:nvPr/>
        </p:nvSpPr>
        <p:spPr>
          <a:xfrm>
            <a:off x="4612436" y="6285860"/>
            <a:ext cx="4523824" cy="523220"/>
          </a:xfrm>
          <a:prstGeom prst="rect">
            <a:avLst/>
          </a:prstGeom>
          <a:noFill/>
        </p:spPr>
        <p:txBody>
          <a:bodyPr wrap="square" rtlCol="0">
            <a:spAutoFit/>
          </a:bodyPr>
          <a:lstStyle/>
          <a:p>
            <a:r>
              <a:rPr lang="en-US" sz="1400" i="1" dirty="0" smtClean="0">
                <a:solidFill>
                  <a:srgbClr val="800000"/>
                </a:solidFill>
              </a:rPr>
              <a:t>IRIS Seismic Instrumentation Technology Symposium </a:t>
            </a:r>
          </a:p>
          <a:p>
            <a:r>
              <a:rPr lang="en-US" sz="1400" i="1" dirty="0" smtClean="0">
                <a:solidFill>
                  <a:srgbClr val="800000"/>
                </a:solidFill>
              </a:rPr>
              <a:t>Albuquerque, June 10, 2013</a:t>
            </a:r>
          </a:p>
        </p:txBody>
      </p:sp>
    </p:spTree>
    <p:extLst>
      <p:ext uri="{BB962C8B-B14F-4D97-AF65-F5344CB8AC3E}">
        <p14:creationId xmlns:p14="http://schemas.microsoft.com/office/powerpoint/2010/main" val="12945521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11619" y="1601812"/>
            <a:ext cx="7129625" cy="4232464"/>
            <a:chOff x="1011619" y="1601812"/>
            <a:chExt cx="7129625" cy="4232464"/>
          </a:xfrm>
        </p:grpSpPr>
        <p:sp>
          <p:nvSpPr>
            <p:cNvPr id="25" name="Oval 24"/>
            <p:cNvSpPr>
              <a:spLocks noChangeAspect="1"/>
            </p:cNvSpPr>
            <p:nvPr/>
          </p:nvSpPr>
          <p:spPr bwMode="auto">
            <a:xfrm>
              <a:off x="1011619" y="1601812"/>
              <a:ext cx="6981656" cy="4232464"/>
            </a:xfrm>
            <a:prstGeom prst="ellipse">
              <a:avLst/>
            </a:prstGeom>
            <a:solidFill>
              <a:srgbClr val="8FD2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9" name="TextBox 8"/>
            <p:cNvSpPr txBox="1"/>
            <p:nvPr/>
          </p:nvSpPr>
          <p:spPr>
            <a:xfrm>
              <a:off x="1438165" y="2585929"/>
              <a:ext cx="835485" cy="338554"/>
            </a:xfrm>
            <a:prstGeom prst="rect">
              <a:avLst/>
            </a:prstGeom>
            <a:noFill/>
          </p:spPr>
          <p:txBody>
            <a:bodyPr wrap="none" rtlCol="0">
              <a:spAutoFit/>
            </a:bodyPr>
            <a:lstStyle/>
            <a:p>
              <a:pPr defTabSz="914400" fontAlgn="base">
                <a:spcBef>
                  <a:spcPct val="0"/>
                </a:spcBef>
                <a:spcAft>
                  <a:spcPct val="0"/>
                </a:spcAft>
              </a:pPr>
              <a:r>
                <a:rPr lang="en-US" sz="1600" b="1" dirty="0" smtClean="0">
                  <a:solidFill>
                    <a:srgbClr val="800000"/>
                  </a:solidFill>
                  <a:latin typeface="Arial" charset="0"/>
                </a:rPr>
                <a:t>GOALI</a:t>
              </a:r>
              <a:endParaRPr lang="en-US" sz="1600" b="1" dirty="0">
                <a:solidFill>
                  <a:srgbClr val="800000"/>
                </a:solidFill>
                <a:latin typeface="Arial" charset="0"/>
              </a:endParaRPr>
            </a:p>
          </p:txBody>
        </p:sp>
        <p:sp>
          <p:nvSpPr>
            <p:cNvPr id="10" name="TextBox 9"/>
            <p:cNvSpPr txBox="1"/>
            <p:nvPr/>
          </p:nvSpPr>
          <p:spPr>
            <a:xfrm>
              <a:off x="1142250" y="2986039"/>
              <a:ext cx="811441" cy="338554"/>
            </a:xfrm>
            <a:prstGeom prst="rect">
              <a:avLst/>
            </a:prstGeom>
            <a:noFill/>
          </p:spPr>
          <p:txBody>
            <a:bodyPr wrap="none" rtlCol="0">
              <a:spAutoFit/>
            </a:bodyPr>
            <a:lstStyle/>
            <a:p>
              <a:pPr defTabSz="914400" fontAlgn="base">
                <a:spcBef>
                  <a:spcPct val="0"/>
                </a:spcBef>
                <a:spcAft>
                  <a:spcPct val="0"/>
                </a:spcAft>
              </a:pPr>
              <a:r>
                <a:rPr lang="en-US" sz="1600" b="1" dirty="0" smtClean="0">
                  <a:solidFill>
                    <a:srgbClr val="800000"/>
                  </a:solidFill>
                  <a:latin typeface="Arial" charset="0"/>
                </a:rPr>
                <a:t>IGERT</a:t>
              </a:r>
              <a:endParaRPr lang="en-US" sz="1600" b="1" dirty="0">
                <a:solidFill>
                  <a:srgbClr val="800000"/>
                </a:solidFill>
                <a:latin typeface="Arial" charset="0"/>
              </a:endParaRPr>
            </a:p>
          </p:txBody>
        </p:sp>
        <p:sp>
          <p:nvSpPr>
            <p:cNvPr id="11" name="TextBox 10"/>
            <p:cNvSpPr txBox="1"/>
            <p:nvPr/>
          </p:nvSpPr>
          <p:spPr>
            <a:xfrm>
              <a:off x="1196787" y="3509438"/>
              <a:ext cx="578172" cy="338554"/>
            </a:xfrm>
            <a:prstGeom prst="rect">
              <a:avLst/>
            </a:prstGeom>
            <a:noFill/>
          </p:spPr>
          <p:txBody>
            <a:bodyPr wrap="none" rtlCol="0">
              <a:spAutoFit/>
            </a:bodyPr>
            <a:lstStyle/>
            <a:p>
              <a:pPr defTabSz="914400" fontAlgn="base">
                <a:spcBef>
                  <a:spcPct val="0"/>
                </a:spcBef>
                <a:spcAft>
                  <a:spcPct val="0"/>
                </a:spcAft>
              </a:pPr>
              <a:r>
                <a:rPr lang="en-US" sz="1600" b="1" dirty="0" smtClean="0">
                  <a:solidFill>
                    <a:srgbClr val="800000"/>
                  </a:solidFill>
                  <a:latin typeface="Arial" charset="0"/>
                </a:rPr>
                <a:t>ATE</a:t>
              </a:r>
              <a:endParaRPr lang="en-US" sz="1600" b="1" dirty="0">
                <a:solidFill>
                  <a:srgbClr val="800000"/>
                </a:solidFill>
                <a:latin typeface="Arial" charset="0"/>
              </a:endParaRPr>
            </a:p>
          </p:txBody>
        </p:sp>
        <p:sp>
          <p:nvSpPr>
            <p:cNvPr id="12" name="TextBox 11"/>
            <p:cNvSpPr txBox="1"/>
            <p:nvPr/>
          </p:nvSpPr>
          <p:spPr>
            <a:xfrm>
              <a:off x="7238433" y="3758596"/>
              <a:ext cx="902811" cy="338554"/>
            </a:xfrm>
            <a:prstGeom prst="rect">
              <a:avLst/>
            </a:prstGeom>
            <a:noFill/>
          </p:spPr>
          <p:txBody>
            <a:bodyPr wrap="none" rtlCol="0">
              <a:spAutoFit/>
            </a:bodyPr>
            <a:lstStyle/>
            <a:p>
              <a:pPr defTabSz="914400" fontAlgn="base">
                <a:spcBef>
                  <a:spcPct val="0"/>
                </a:spcBef>
                <a:spcAft>
                  <a:spcPct val="0"/>
                </a:spcAft>
              </a:pPr>
              <a:r>
                <a:rPr lang="en-US" sz="1600" b="1" dirty="0">
                  <a:solidFill>
                    <a:srgbClr val="800000"/>
                  </a:solidFill>
                  <a:latin typeface="Arial" charset="0"/>
                </a:rPr>
                <a:t>I</a:t>
              </a:r>
              <a:r>
                <a:rPr lang="en-US" sz="1600" b="1" dirty="0" smtClean="0">
                  <a:solidFill>
                    <a:srgbClr val="800000"/>
                  </a:solidFill>
                  <a:latin typeface="Arial" charset="0"/>
                </a:rPr>
                <a:t>-Corps</a:t>
              </a:r>
              <a:endParaRPr lang="en-US" sz="1600" b="1" dirty="0">
                <a:solidFill>
                  <a:srgbClr val="800000"/>
                </a:solidFill>
                <a:latin typeface="Arial" charset="0"/>
              </a:endParaRPr>
            </a:p>
          </p:txBody>
        </p:sp>
        <p:sp>
          <p:nvSpPr>
            <p:cNvPr id="13" name="TextBox 12"/>
            <p:cNvSpPr txBox="1"/>
            <p:nvPr/>
          </p:nvSpPr>
          <p:spPr>
            <a:xfrm>
              <a:off x="7329138" y="3098365"/>
              <a:ext cx="537327" cy="338554"/>
            </a:xfrm>
            <a:prstGeom prst="rect">
              <a:avLst/>
            </a:prstGeom>
            <a:noFill/>
          </p:spPr>
          <p:txBody>
            <a:bodyPr wrap="square" rtlCol="0">
              <a:spAutoFit/>
            </a:bodyPr>
            <a:lstStyle/>
            <a:p>
              <a:pPr defTabSz="914400" fontAlgn="base">
                <a:spcBef>
                  <a:spcPct val="0"/>
                </a:spcBef>
                <a:spcAft>
                  <a:spcPct val="0"/>
                </a:spcAft>
              </a:pPr>
              <a:r>
                <a:rPr lang="en-US" sz="1600" b="1" dirty="0" smtClean="0">
                  <a:solidFill>
                    <a:srgbClr val="800000"/>
                  </a:solidFill>
                  <a:latin typeface="Arial" charset="0"/>
                </a:rPr>
                <a:t>AIR</a:t>
              </a:r>
              <a:endParaRPr lang="en-US" sz="1600" b="1" dirty="0">
                <a:solidFill>
                  <a:srgbClr val="800000"/>
                </a:solidFill>
                <a:latin typeface="Arial" charset="0"/>
              </a:endParaRPr>
            </a:p>
          </p:txBody>
        </p:sp>
        <p:sp>
          <p:nvSpPr>
            <p:cNvPr id="17" name="TextBox 16"/>
            <p:cNvSpPr txBox="1"/>
            <p:nvPr/>
          </p:nvSpPr>
          <p:spPr>
            <a:xfrm>
              <a:off x="1240034" y="3944750"/>
              <a:ext cx="615874" cy="338554"/>
            </a:xfrm>
            <a:prstGeom prst="rect">
              <a:avLst/>
            </a:prstGeom>
            <a:noFill/>
          </p:spPr>
          <p:txBody>
            <a:bodyPr wrap="none" rtlCol="0">
              <a:spAutoFit/>
            </a:bodyPr>
            <a:lstStyle/>
            <a:p>
              <a:pPr defTabSz="914400" fontAlgn="base">
                <a:spcBef>
                  <a:spcPct val="0"/>
                </a:spcBef>
                <a:spcAft>
                  <a:spcPct val="0"/>
                </a:spcAft>
              </a:pPr>
              <a:r>
                <a:rPr lang="en-US" sz="1600" b="1" dirty="0" smtClean="0">
                  <a:solidFill>
                    <a:srgbClr val="800000"/>
                  </a:solidFill>
                  <a:latin typeface="Arial" charset="0"/>
                </a:rPr>
                <a:t>REU</a:t>
              </a:r>
              <a:endParaRPr lang="en-US" sz="1600" b="1" dirty="0">
                <a:solidFill>
                  <a:srgbClr val="800000"/>
                </a:solidFill>
                <a:latin typeface="Arial" charset="0"/>
              </a:endParaRPr>
            </a:p>
          </p:txBody>
        </p:sp>
        <p:sp>
          <p:nvSpPr>
            <p:cNvPr id="29" name="TextBox 28"/>
            <p:cNvSpPr txBox="1"/>
            <p:nvPr/>
          </p:nvSpPr>
          <p:spPr>
            <a:xfrm>
              <a:off x="1478243" y="4489548"/>
              <a:ext cx="593432" cy="338554"/>
            </a:xfrm>
            <a:prstGeom prst="rect">
              <a:avLst/>
            </a:prstGeom>
            <a:noFill/>
          </p:spPr>
          <p:txBody>
            <a:bodyPr wrap="none" rtlCol="0">
              <a:spAutoFit/>
            </a:bodyPr>
            <a:lstStyle/>
            <a:p>
              <a:pPr defTabSz="914400" fontAlgn="base">
                <a:spcBef>
                  <a:spcPct val="0"/>
                </a:spcBef>
                <a:spcAft>
                  <a:spcPct val="0"/>
                </a:spcAft>
              </a:pPr>
              <a:r>
                <a:rPr lang="en-US" sz="1600" b="1" dirty="0" smtClean="0">
                  <a:solidFill>
                    <a:srgbClr val="800000"/>
                  </a:solidFill>
                  <a:latin typeface="Arial" charset="0"/>
                </a:rPr>
                <a:t>RET</a:t>
              </a:r>
              <a:endParaRPr lang="en-US" sz="1600" b="1" dirty="0">
                <a:solidFill>
                  <a:srgbClr val="800000"/>
                </a:solidFill>
                <a:latin typeface="Arial" charset="0"/>
              </a:endParaRPr>
            </a:p>
          </p:txBody>
        </p:sp>
        <p:sp>
          <p:nvSpPr>
            <p:cNvPr id="30" name="TextBox 29"/>
            <p:cNvSpPr txBox="1"/>
            <p:nvPr/>
          </p:nvSpPr>
          <p:spPr>
            <a:xfrm>
              <a:off x="3602739" y="1634470"/>
              <a:ext cx="2246497" cy="338554"/>
            </a:xfrm>
            <a:prstGeom prst="rect">
              <a:avLst/>
            </a:prstGeom>
            <a:noFill/>
          </p:spPr>
          <p:txBody>
            <a:bodyPr wrap="square" rtlCol="0">
              <a:spAutoFit/>
            </a:bodyPr>
            <a:lstStyle/>
            <a:p>
              <a:pPr defTabSz="914400" fontAlgn="base">
                <a:spcBef>
                  <a:spcPct val="0"/>
                </a:spcBef>
                <a:spcAft>
                  <a:spcPct val="0"/>
                </a:spcAft>
              </a:pPr>
              <a:r>
                <a:rPr lang="en-US" sz="1600" b="1" dirty="0" smtClean="0">
                  <a:solidFill>
                    <a:srgbClr val="800000"/>
                  </a:solidFill>
                  <a:latin typeface="Arial" charset="0"/>
                </a:rPr>
                <a:t>Interagency Funds</a:t>
              </a:r>
              <a:endParaRPr lang="en-US" sz="1600" b="1" dirty="0">
                <a:solidFill>
                  <a:srgbClr val="800000"/>
                </a:solidFill>
                <a:latin typeface="Arial" charset="0"/>
              </a:endParaRPr>
            </a:p>
          </p:txBody>
        </p:sp>
        <p:sp>
          <p:nvSpPr>
            <p:cNvPr id="31" name="TextBox 30"/>
            <p:cNvSpPr txBox="1"/>
            <p:nvPr/>
          </p:nvSpPr>
          <p:spPr>
            <a:xfrm>
              <a:off x="3184071" y="5413719"/>
              <a:ext cx="3045364" cy="338554"/>
            </a:xfrm>
            <a:prstGeom prst="rect">
              <a:avLst/>
            </a:prstGeom>
            <a:noFill/>
          </p:spPr>
          <p:txBody>
            <a:bodyPr wrap="square" rtlCol="0">
              <a:spAutoFit/>
            </a:bodyPr>
            <a:lstStyle/>
            <a:p>
              <a:pPr defTabSz="914400" fontAlgn="base">
                <a:spcBef>
                  <a:spcPct val="0"/>
                </a:spcBef>
                <a:spcAft>
                  <a:spcPct val="0"/>
                </a:spcAft>
              </a:pPr>
              <a:r>
                <a:rPr lang="en-US" sz="1600" b="1" dirty="0" smtClean="0">
                  <a:solidFill>
                    <a:srgbClr val="800000"/>
                  </a:solidFill>
                  <a:latin typeface="Arial" charset="0"/>
                </a:rPr>
                <a:t>International collaborations</a:t>
              </a:r>
              <a:endParaRPr lang="en-US" sz="1600" b="1" dirty="0">
                <a:solidFill>
                  <a:srgbClr val="800000"/>
                </a:solidFill>
                <a:latin typeface="Arial" charset="0"/>
              </a:endParaRPr>
            </a:p>
          </p:txBody>
        </p:sp>
      </p:grpSp>
      <p:grpSp>
        <p:nvGrpSpPr>
          <p:cNvPr id="2" name="Group 1"/>
          <p:cNvGrpSpPr/>
          <p:nvPr/>
        </p:nvGrpSpPr>
        <p:grpSpPr>
          <a:xfrm>
            <a:off x="1774958" y="2062709"/>
            <a:ext cx="5554179" cy="3297890"/>
            <a:chOff x="1774958" y="2062709"/>
            <a:chExt cx="5554179" cy="3297890"/>
          </a:xfrm>
        </p:grpSpPr>
        <p:sp>
          <p:nvSpPr>
            <p:cNvPr id="22" name="Oval 21"/>
            <p:cNvSpPr>
              <a:spLocks noChangeAspect="1"/>
            </p:cNvSpPr>
            <p:nvPr/>
          </p:nvSpPr>
          <p:spPr bwMode="auto">
            <a:xfrm>
              <a:off x="1774958" y="2062709"/>
              <a:ext cx="5554179" cy="3297890"/>
            </a:xfrm>
            <a:prstGeom prst="ellipse">
              <a:avLst/>
            </a:prstGeom>
            <a:solidFill>
              <a:srgbClr val="7DAE6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7" name="TextBox 26"/>
            <p:cNvSpPr txBox="1"/>
            <p:nvPr/>
          </p:nvSpPr>
          <p:spPr>
            <a:xfrm>
              <a:off x="3416497" y="2086492"/>
              <a:ext cx="2530713" cy="475655"/>
            </a:xfrm>
            <a:prstGeom prst="rect">
              <a:avLst/>
            </a:prstGeom>
            <a:noFill/>
          </p:spPr>
          <p:txBody>
            <a:bodyPr wrap="square" rtlCol="0">
              <a:spAutoFit/>
            </a:bodyPr>
            <a:lstStyle/>
            <a:p>
              <a:pPr defTabSz="914400" fontAlgn="base">
                <a:spcBef>
                  <a:spcPct val="0"/>
                </a:spcBef>
                <a:spcAft>
                  <a:spcPct val="0"/>
                </a:spcAft>
              </a:pPr>
              <a:r>
                <a:rPr lang="en-US" sz="1400" b="1" dirty="0" smtClean="0">
                  <a:solidFill>
                    <a:srgbClr val="FFFFFF"/>
                  </a:solidFill>
                  <a:latin typeface="Arial" charset="0"/>
                </a:rPr>
                <a:t>Fundamental Research Program  for I/UCRC</a:t>
              </a:r>
              <a:endParaRPr lang="en-US" sz="1400" b="1" dirty="0">
                <a:solidFill>
                  <a:srgbClr val="FFFFFF"/>
                </a:solidFill>
                <a:latin typeface="Arial" charset="0"/>
              </a:endParaRPr>
            </a:p>
          </p:txBody>
        </p:sp>
        <p:sp>
          <p:nvSpPr>
            <p:cNvPr id="28" name="TextBox 27"/>
            <p:cNvSpPr txBox="1"/>
            <p:nvPr/>
          </p:nvSpPr>
          <p:spPr>
            <a:xfrm>
              <a:off x="3323222" y="4770209"/>
              <a:ext cx="2812938" cy="523220"/>
            </a:xfrm>
            <a:prstGeom prst="rect">
              <a:avLst/>
            </a:prstGeom>
            <a:noFill/>
          </p:spPr>
          <p:txBody>
            <a:bodyPr wrap="square" rtlCol="0">
              <a:spAutoFit/>
            </a:bodyPr>
            <a:lstStyle/>
            <a:p>
              <a:pPr defTabSz="914400" fontAlgn="base">
                <a:spcBef>
                  <a:spcPct val="0"/>
                </a:spcBef>
                <a:spcAft>
                  <a:spcPct val="0"/>
                </a:spcAft>
              </a:pPr>
              <a:r>
                <a:rPr lang="en-US" sz="1400" b="1" dirty="0" smtClean="0">
                  <a:solidFill>
                    <a:srgbClr val="FFFFFF"/>
                  </a:solidFill>
                  <a:latin typeface="Arial" charset="0"/>
                </a:rPr>
                <a:t>Collaborative Research Opportunities for I/UCRCs</a:t>
              </a:r>
              <a:endParaRPr lang="en-US" sz="1400" b="1" dirty="0">
                <a:solidFill>
                  <a:srgbClr val="FFFFFF"/>
                </a:solidFill>
                <a:latin typeface="Arial" charset="0"/>
              </a:endParaRPr>
            </a:p>
          </p:txBody>
        </p:sp>
      </p:grpSp>
      <p:sp>
        <p:nvSpPr>
          <p:cNvPr id="7" name="Oval 6"/>
          <p:cNvSpPr/>
          <p:nvPr/>
        </p:nvSpPr>
        <p:spPr bwMode="auto">
          <a:xfrm>
            <a:off x="2224510" y="2526174"/>
            <a:ext cx="4598429" cy="2301928"/>
          </a:xfrm>
          <a:prstGeom prst="ellipse">
            <a:avLst/>
          </a:prstGeom>
          <a:solidFill>
            <a:srgbClr val="246E4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8" name="TextBox 7"/>
          <p:cNvSpPr txBox="1"/>
          <p:nvPr/>
        </p:nvSpPr>
        <p:spPr>
          <a:xfrm>
            <a:off x="3969378" y="2528521"/>
            <a:ext cx="1068071" cy="400110"/>
          </a:xfrm>
          <a:prstGeom prst="rect">
            <a:avLst/>
          </a:prstGeom>
          <a:noFill/>
        </p:spPr>
        <p:txBody>
          <a:bodyPr wrap="none" rtlCol="0">
            <a:spAutoFit/>
          </a:bodyPr>
          <a:lstStyle/>
          <a:p>
            <a:pPr defTabSz="914400" fontAlgn="base">
              <a:spcBef>
                <a:spcPct val="0"/>
              </a:spcBef>
              <a:spcAft>
                <a:spcPct val="0"/>
              </a:spcAft>
            </a:pPr>
            <a:r>
              <a:rPr lang="en-US" sz="2000" b="1" dirty="0" smtClean="0">
                <a:solidFill>
                  <a:srgbClr val="FFFFFF"/>
                </a:solidFill>
                <a:latin typeface="Arial" charset="0"/>
              </a:rPr>
              <a:t>I/UCRC</a:t>
            </a:r>
            <a:endParaRPr lang="en-US" sz="2000" b="1" dirty="0">
              <a:solidFill>
                <a:srgbClr val="FFFFFF"/>
              </a:solidFill>
              <a:latin typeface="Arial" charset="0"/>
            </a:endParaRPr>
          </a:p>
        </p:txBody>
      </p:sp>
      <p:sp>
        <p:nvSpPr>
          <p:cNvPr id="19" name="TextBox 18"/>
          <p:cNvSpPr txBox="1"/>
          <p:nvPr/>
        </p:nvSpPr>
        <p:spPr>
          <a:xfrm>
            <a:off x="889505" y="807497"/>
            <a:ext cx="7454034" cy="707886"/>
          </a:xfrm>
          <a:prstGeom prst="rect">
            <a:avLst/>
          </a:prstGeom>
          <a:noFill/>
        </p:spPr>
        <p:txBody>
          <a:bodyPr wrap="none" rtlCol="0">
            <a:spAutoFit/>
          </a:bodyPr>
          <a:lstStyle/>
          <a:p>
            <a:pPr algn="ctr" defTabSz="914400" fontAlgn="base">
              <a:spcBef>
                <a:spcPct val="0"/>
              </a:spcBef>
              <a:spcAft>
                <a:spcPct val="0"/>
              </a:spcAft>
            </a:pPr>
            <a:r>
              <a:rPr lang="en-US" sz="2000" b="1" dirty="0" smtClean="0">
                <a:solidFill>
                  <a:srgbClr val="800000"/>
                </a:solidFill>
                <a:latin typeface="Arial" charset="0"/>
              </a:rPr>
              <a:t>Creating a platform of opportunities:</a:t>
            </a:r>
          </a:p>
          <a:p>
            <a:pPr algn="ctr" defTabSz="914400" fontAlgn="base">
              <a:spcBef>
                <a:spcPct val="0"/>
              </a:spcBef>
              <a:spcAft>
                <a:spcPct val="0"/>
              </a:spcAft>
            </a:pPr>
            <a:r>
              <a:rPr lang="en-US" sz="2000" b="1" dirty="0" smtClean="0">
                <a:solidFill>
                  <a:srgbClr val="800000"/>
                </a:solidFill>
                <a:latin typeface="Arial" charset="0"/>
              </a:rPr>
              <a:t>Industry-University Cooperative Research Centers Program </a:t>
            </a:r>
            <a:endParaRPr lang="en-US" sz="2000" b="1" dirty="0">
              <a:solidFill>
                <a:srgbClr val="800000"/>
              </a:solidFill>
              <a:latin typeface="Arial" charset="0"/>
            </a:endParaRPr>
          </a:p>
        </p:txBody>
      </p:sp>
      <p:sp>
        <p:nvSpPr>
          <p:cNvPr id="18" name="TextBox 17"/>
          <p:cNvSpPr txBox="1"/>
          <p:nvPr/>
        </p:nvSpPr>
        <p:spPr>
          <a:xfrm>
            <a:off x="2506736" y="2842389"/>
            <a:ext cx="4060129" cy="692497"/>
          </a:xfrm>
          <a:prstGeom prst="rect">
            <a:avLst/>
          </a:prstGeom>
          <a:noFill/>
        </p:spPr>
        <p:txBody>
          <a:bodyPr wrap="square" rtlCol="0">
            <a:spAutoFit/>
          </a:bodyPr>
          <a:lstStyle/>
          <a:p>
            <a:pPr algn="ctr" defTabSz="914400" fontAlgn="base">
              <a:spcBef>
                <a:spcPct val="0"/>
              </a:spcBef>
              <a:spcAft>
                <a:spcPct val="0"/>
              </a:spcAft>
            </a:pPr>
            <a:r>
              <a:rPr lang="en-US" sz="1300" b="1" dirty="0" smtClean="0">
                <a:solidFill>
                  <a:schemeClr val="bg1"/>
                </a:solidFill>
                <a:latin typeface="Arial" charset="0"/>
              </a:rPr>
              <a:t>Stimulate long-term partnerships among academe, industry and government with mutual research interest. </a:t>
            </a:r>
            <a:endParaRPr lang="en-US" sz="1300" b="1" dirty="0">
              <a:solidFill>
                <a:schemeClr val="bg1"/>
              </a:solidFill>
              <a:latin typeface="Arial" charset="0"/>
            </a:endParaRPr>
          </a:p>
        </p:txBody>
      </p:sp>
      <p:sp>
        <p:nvSpPr>
          <p:cNvPr id="20" name="TextBox 19"/>
          <p:cNvSpPr txBox="1"/>
          <p:nvPr/>
        </p:nvSpPr>
        <p:spPr>
          <a:xfrm>
            <a:off x="2506735" y="3642076"/>
            <a:ext cx="4060129" cy="892552"/>
          </a:xfrm>
          <a:prstGeom prst="rect">
            <a:avLst/>
          </a:prstGeom>
          <a:noFill/>
        </p:spPr>
        <p:txBody>
          <a:bodyPr wrap="square" rtlCol="0">
            <a:spAutoFit/>
          </a:bodyPr>
          <a:lstStyle/>
          <a:p>
            <a:pPr algn="ctr" defTabSz="914400" fontAlgn="base">
              <a:spcBef>
                <a:spcPct val="0"/>
              </a:spcBef>
              <a:spcAft>
                <a:spcPct val="0"/>
              </a:spcAft>
            </a:pPr>
            <a:r>
              <a:rPr lang="en-US" sz="1300" b="1" dirty="0" smtClean="0">
                <a:solidFill>
                  <a:schemeClr val="bg1"/>
                </a:solidFill>
                <a:latin typeface="Arial" charset="0"/>
              </a:rPr>
              <a:t>Centers leverage heavily on industry contributions with a small investment from NSF who plays a supporting role in the development and evolution of the center.  </a:t>
            </a:r>
            <a:endParaRPr lang="en-US" sz="1300" b="1" dirty="0">
              <a:solidFill>
                <a:schemeClr val="bg1"/>
              </a:solidFill>
              <a:latin typeface="Arial" charset="0"/>
            </a:endParaRPr>
          </a:p>
        </p:txBody>
      </p:sp>
      <p:grpSp>
        <p:nvGrpSpPr>
          <p:cNvPr id="4" name="Group 3"/>
          <p:cNvGrpSpPr/>
          <p:nvPr/>
        </p:nvGrpSpPr>
        <p:grpSpPr>
          <a:xfrm>
            <a:off x="-73126" y="2110337"/>
            <a:ext cx="9182731" cy="4747663"/>
            <a:chOff x="-73126" y="2110337"/>
            <a:chExt cx="9182731" cy="4747663"/>
          </a:xfrm>
        </p:grpSpPr>
        <p:sp>
          <p:nvSpPr>
            <p:cNvPr id="41" name="Block Arc 40"/>
            <p:cNvSpPr/>
            <p:nvPr/>
          </p:nvSpPr>
          <p:spPr bwMode="auto">
            <a:xfrm rot="5400000">
              <a:off x="6278153" y="2584194"/>
              <a:ext cx="3199421" cy="2303665"/>
            </a:xfrm>
            <a:prstGeom prst="blockArc">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8386310" y="3436919"/>
              <a:ext cx="537327" cy="338554"/>
            </a:xfrm>
            <a:prstGeom prst="rect">
              <a:avLst/>
            </a:prstGeom>
            <a:noFill/>
          </p:spPr>
          <p:txBody>
            <a:bodyPr wrap="none" rtlCol="0">
              <a:spAutoFit/>
            </a:bodyPr>
            <a:lstStyle/>
            <a:p>
              <a:pPr defTabSz="914400" fontAlgn="base">
                <a:spcBef>
                  <a:spcPct val="0"/>
                </a:spcBef>
                <a:spcAft>
                  <a:spcPct val="0"/>
                </a:spcAft>
              </a:pPr>
              <a:r>
                <a:rPr lang="en-US" sz="1600" b="1" dirty="0" smtClean="0">
                  <a:latin typeface="Arial" charset="0"/>
                </a:rPr>
                <a:t>BIC</a:t>
              </a:r>
              <a:endParaRPr lang="en-US" sz="1600" b="1" dirty="0">
                <a:latin typeface="Arial" charset="0"/>
              </a:endParaRPr>
            </a:p>
          </p:txBody>
        </p:sp>
        <p:sp>
          <p:nvSpPr>
            <p:cNvPr id="15" name="TextBox 14"/>
            <p:cNvSpPr txBox="1"/>
            <p:nvPr/>
          </p:nvSpPr>
          <p:spPr>
            <a:xfrm>
              <a:off x="8339786" y="3099581"/>
              <a:ext cx="673582" cy="338554"/>
            </a:xfrm>
            <a:prstGeom prst="rect">
              <a:avLst/>
            </a:prstGeom>
            <a:noFill/>
          </p:spPr>
          <p:txBody>
            <a:bodyPr wrap="none" rtlCol="0">
              <a:spAutoFit/>
            </a:bodyPr>
            <a:lstStyle/>
            <a:p>
              <a:pPr defTabSz="914400" fontAlgn="base">
                <a:spcBef>
                  <a:spcPct val="0"/>
                </a:spcBef>
                <a:spcAft>
                  <a:spcPct val="0"/>
                </a:spcAft>
              </a:pPr>
              <a:r>
                <a:rPr lang="en-US" sz="1600" b="1" dirty="0" smtClean="0">
                  <a:latin typeface="Arial" charset="0"/>
                </a:rPr>
                <a:t>SBIR</a:t>
              </a:r>
              <a:endParaRPr lang="en-US" sz="1600" b="1" dirty="0">
                <a:latin typeface="Arial" charset="0"/>
              </a:endParaRPr>
            </a:p>
          </p:txBody>
        </p:sp>
        <p:sp>
          <p:nvSpPr>
            <p:cNvPr id="16" name="TextBox 15"/>
            <p:cNvSpPr txBox="1"/>
            <p:nvPr/>
          </p:nvSpPr>
          <p:spPr>
            <a:xfrm>
              <a:off x="8311231" y="2790588"/>
              <a:ext cx="718466" cy="338554"/>
            </a:xfrm>
            <a:prstGeom prst="rect">
              <a:avLst/>
            </a:prstGeom>
            <a:noFill/>
          </p:spPr>
          <p:txBody>
            <a:bodyPr wrap="none" rtlCol="0">
              <a:spAutoFit/>
            </a:bodyPr>
            <a:lstStyle/>
            <a:p>
              <a:pPr defTabSz="914400" fontAlgn="base">
                <a:spcBef>
                  <a:spcPct val="0"/>
                </a:spcBef>
                <a:spcAft>
                  <a:spcPct val="0"/>
                </a:spcAft>
              </a:pPr>
              <a:r>
                <a:rPr lang="en-US" sz="1600" b="1" dirty="0" smtClean="0">
                  <a:latin typeface="Arial" charset="0"/>
                </a:rPr>
                <a:t>STTR</a:t>
              </a:r>
              <a:endParaRPr lang="en-US" sz="1600" b="1" dirty="0">
                <a:latin typeface="Arial" charset="0"/>
              </a:endParaRPr>
            </a:p>
          </p:txBody>
        </p:sp>
        <p:sp>
          <p:nvSpPr>
            <p:cNvPr id="23" name="TextBox 22"/>
            <p:cNvSpPr txBox="1"/>
            <p:nvPr/>
          </p:nvSpPr>
          <p:spPr>
            <a:xfrm>
              <a:off x="8229236" y="3775473"/>
              <a:ext cx="880369" cy="338554"/>
            </a:xfrm>
            <a:prstGeom prst="rect">
              <a:avLst/>
            </a:prstGeom>
            <a:noFill/>
          </p:spPr>
          <p:txBody>
            <a:bodyPr wrap="none" rtlCol="0">
              <a:spAutoFit/>
            </a:bodyPr>
            <a:lstStyle/>
            <a:p>
              <a:pPr defTabSz="914400" fontAlgn="base">
                <a:spcBef>
                  <a:spcPct val="0"/>
                </a:spcBef>
                <a:spcAft>
                  <a:spcPct val="0"/>
                </a:spcAft>
              </a:pPr>
              <a:r>
                <a:rPr lang="en-US" sz="1600" b="1" dirty="0" smtClean="0">
                  <a:latin typeface="Arial" charset="0"/>
                </a:rPr>
                <a:t>startup</a:t>
              </a:r>
              <a:endParaRPr lang="en-US" sz="1600" b="1" dirty="0">
                <a:latin typeface="Arial" charset="0"/>
              </a:endParaRPr>
            </a:p>
          </p:txBody>
        </p:sp>
        <p:sp>
          <p:nvSpPr>
            <p:cNvPr id="24" name="TextBox 23"/>
            <p:cNvSpPr txBox="1"/>
            <p:nvPr/>
          </p:nvSpPr>
          <p:spPr>
            <a:xfrm>
              <a:off x="8035272" y="4097150"/>
              <a:ext cx="1074333" cy="338554"/>
            </a:xfrm>
            <a:prstGeom prst="rect">
              <a:avLst/>
            </a:prstGeom>
            <a:noFill/>
          </p:spPr>
          <p:txBody>
            <a:bodyPr wrap="none" rtlCol="0">
              <a:spAutoFit/>
            </a:bodyPr>
            <a:lstStyle/>
            <a:p>
              <a:pPr defTabSz="914400" fontAlgn="base">
                <a:spcBef>
                  <a:spcPct val="0"/>
                </a:spcBef>
                <a:spcAft>
                  <a:spcPct val="0"/>
                </a:spcAft>
              </a:pPr>
              <a:r>
                <a:rPr lang="en-US" sz="1600" b="1" dirty="0" smtClean="0">
                  <a:latin typeface="Arial" charset="0"/>
                </a:rPr>
                <a:t>licensing</a:t>
              </a:r>
              <a:endParaRPr lang="en-US" sz="1600" b="1" dirty="0">
                <a:latin typeface="Arial" charset="0"/>
              </a:endParaRPr>
            </a:p>
          </p:txBody>
        </p:sp>
        <p:sp>
          <p:nvSpPr>
            <p:cNvPr id="26" name="TextBox 25"/>
            <p:cNvSpPr txBox="1"/>
            <p:nvPr/>
          </p:nvSpPr>
          <p:spPr>
            <a:xfrm>
              <a:off x="346152" y="5934670"/>
              <a:ext cx="8579670" cy="923330"/>
            </a:xfrm>
            <a:prstGeom prst="rect">
              <a:avLst/>
            </a:prstGeom>
            <a:noFill/>
          </p:spPr>
          <p:txBody>
            <a:bodyPr wrap="square" rtlCol="0">
              <a:spAutoFit/>
            </a:bodyPr>
            <a:lstStyle/>
            <a:p>
              <a:pPr algn="ctr" defTabSz="914400" fontAlgn="base">
                <a:spcBef>
                  <a:spcPct val="0"/>
                </a:spcBef>
                <a:spcAft>
                  <a:spcPct val="0"/>
                </a:spcAft>
              </a:pPr>
              <a:r>
                <a:rPr lang="en-US" b="1" dirty="0" smtClean="0">
                  <a:latin typeface="Arial" charset="0"/>
                </a:rPr>
                <a:t>Develop and foster a healthy and productive national innovation ecosystem that builds upon fundamental research, and prepares a highly skilled and diverse workforce</a:t>
              </a:r>
              <a:endParaRPr lang="en-US" b="1" dirty="0">
                <a:latin typeface="Arial" charset="0"/>
              </a:endParaRPr>
            </a:p>
          </p:txBody>
        </p:sp>
        <p:sp>
          <p:nvSpPr>
            <p:cNvPr id="42" name="Block Arc 41"/>
            <p:cNvSpPr/>
            <p:nvPr/>
          </p:nvSpPr>
          <p:spPr bwMode="auto">
            <a:xfrm rot="16200000">
              <a:off x="-244808" y="2558215"/>
              <a:ext cx="3199421" cy="2303665"/>
            </a:xfrm>
            <a:prstGeom prst="blockArc">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43" name="TextBox 42"/>
            <p:cNvSpPr txBox="1"/>
            <p:nvPr/>
          </p:nvSpPr>
          <p:spPr>
            <a:xfrm>
              <a:off x="-73126" y="3299907"/>
              <a:ext cx="1166390" cy="338554"/>
            </a:xfrm>
            <a:prstGeom prst="rect">
              <a:avLst/>
            </a:prstGeom>
            <a:noFill/>
          </p:spPr>
          <p:txBody>
            <a:bodyPr wrap="square" rtlCol="0">
              <a:spAutoFit/>
            </a:bodyPr>
            <a:lstStyle/>
            <a:p>
              <a:pPr defTabSz="914400" fontAlgn="base">
                <a:spcBef>
                  <a:spcPct val="0"/>
                </a:spcBef>
                <a:spcAft>
                  <a:spcPct val="0"/>
                </a:spcAft>
              </a:pPr>
              <a:r>
                <a:rPr lang="en-US" sz="1600" b="1" dirty="0" smtClean="0">
                  <a:latin typeface="Arial" charset="0"/>
                </a:rPr>
                <a:t>workforce</a:t>
              </a:r>
              <a:endParaRPr lang="en-US" sz="1600" b="1" dirty="0">
                <a:latin typeface="Arial" charset="0"/>
              </a:endParaRPr>
            </a:p>
          </p:txBody>
        </p:sp>
      </p:grpSp>
      <p:sp>
        <p:nvSpPr>
          <p:cNvPr id="5" name="Rectangle 4"/>
          <p:cNvSpPr/>
          <p:nvPr/>
        </p:nvSpPr>
        <p:spPr>
          <a:xfrm>
            <a:off x="855416" y="2148927"/>
            <a:ext cx="1381959" cy="461665"/>
          </a:xfrm>
          <a:prstGeom prst="rect">
            <a:avLst/>
          </a:prstGeom>
          <a:noFill/>
          <a:ln>
            <a:noFill/>
          </a:ln>
        </p:spPr>
        <p:txBody>
          <a:bodyPr wrap="none" lIns="91440" tIns="45720" rIns="91440" bIns="45720">
            <a:spAutoFit/>
          </a:bodyPr>
          <a:lstStyle/>
          <a:p>
            <a:pPr algn="ctr"/>
            <a:r>
              <a:rPr lang="en-US" sz="2400" b="1" cap="none" spc="0" dirty="0" smtClean="0">
                <a:ln w="12700">
                  <a:solidFill>
                    <a:srgbClr val="008000"/>
                  </a:solidFill>
                  <a:prstDash val="solid"/>
                </a:ln>
                <a:solidFill>
                  <a:schemeClr val="bg2">
                    <a:tint val="85000"/>
                    <a:satMod val="155000"/>
                  </a:schemeClr>
                </a:solidFill>
                <a:effectLst>
                  <a:outerShdw blurRad="41275" dist="20320" dir="1800000" algn="tl" rotWithShape="0">
                    <a:srgbClr val="000000">
                      <a:alpha val="40000"/>
                    </a:srgbClr>
                  </a:outerShdw>
                </a:effectLst>
              </a:rPr>
              <a:t>Educate</a:t>
            </a:r>
            <a:endParaRPr lang="en-US" sz="2400" b="1" cap="none" spc="0" dirty="0">
              <a:ln w="12700">
                <a:solidFill>
                  <a:srgbClr val="008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 name="Rectangle 33"/>
          <p:cNvSpPr/>
          <p:nvPr/>
        </p:nvSpPr>
        <p:spPr>
          <a:xfrm>
            <a:off x="7069618" y="2150450"/>
            <a:ext cx="1450187" cy="461665"/>
          </a:xfrm>
          <a:prstGeom prst="rect">
            <a:avLst/>
          </a:prstGeom>
          <a:noFill/>
        </p:spPr>
        <p:txBody>
          <a:bodyPr wrap="none" lIns="91440" tIns="45720" rIns="91440" bIns="45720">
            <a:spAutoFit/>
          </a:bodyPr>
          <a:lstStyle/>
          <a:p>
            <a:pPr algn="ctr"/>
            <a:r>
              <a:rPr lang="en-US" sz="2400" b="1" cap="none" spc="0" dirty="0" smtClean="0">
                <a:ln w="12700">
                  <a:solidFill>
                    <a:srgbClr val="008000"/>
                  </a:solidFill>
                  <a:prstDash val="solid"/>
                </a:ln>
                <a:solidFill>
                  <a:schemeClr val="bg2">
                    <a:tint val="85000"/>
                    <a:satMod val="155000"/>
                  </a:schemeClr>
                </a:solidFill>
                <a:effectLst>
                  <a:outerShdw blurRad="41275" dist="20320" dir="1800000" algn="tl" rotWithShape="0">
                    <a:srgbClr val="000000">
                      <a:alpha val="40000"/>
                    </a:srgbClr>
                  </a:outerShdw>
                </a:effectLst>
              </a:rPr>
              <a:t>Innovate</a:t>
            </a:r>
            <a:endParaRPr lang="en-US" sz="2400" b="1" cap="none" spc="0" dirty="0">
              <a:ln w="12700">
                <a:solidFill>
                  <a:srgbClr val="008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TextBox 34"/>
          <p:cNvSpPr txBox="1"/>
          <p:nvPr/>
        </p:nvSpPr>
        <p:spPr>
          <a:xfrm>
            <a:off x="6984240" y="6545197"/>
            <a:ext cx="2159760" cy="246221"/>
          </a:xfrm>
          <a:prstGeom prst="rect">
            <a:avLst/>
          </a:prstGeom>
          <a:noFill/>
        </p:spPr>
        <p:txBody>
          <a:bodyPr wrap="square" rtlCol="0">
            <a:spAutoFit/>
          </a:bodyPr>
          <a:lstStyle/>
          <a:p>
            <a:r>
              <a:rPr lang="en-US" sz="1000" i="1" dirty="0" smtClean="0">
                <a:solidFill>
                  <a:schemeClr val="bg1">
                    <a:lumMod val="65000"/>
                  </a:schemeClr>
                </a:solidFill>
              </a:rPr>
              <a:t>R.Montelli Ph.D., June 10, 2013</a:t>
            </a:r>
            <a:endParaRPr lang="en-US" sz="1000" i="1" dirty="0">
              <a:solidFill>
                <a:schemeClr val="bg1">
                  <a:lumMod val="65000"/>
                </a:schemeClr>
              </a:solidFill>
            </a:endParaRPr>
          </a:p>
        </p:txBody>
      </p:sp>
    </p:spTree>
    <p:extLst>
      <p:ext uri="{BB962C8B-B14F-4D97-AF65-F5344CB8AC3E}">
        <p14:creationId xmlns:p14="http://schemas.microsoft.com/office/powerpoint/2010/main" val="2285401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11887" t="14773" r="7075"/>
          <a:stretch/>
        </p:blipFill>
        <p:spPr>
          <a:xfrm>
            <a:off x="2988855" y="2165188"/>
            <a:ext cx="2981400" cy="1190319"/>
          </a:xfrm>
          <a:prstGeom prst="rect">
            <a:avLst/>
          </a:prstGeom>
        </p:spPr>
      </p:pic>
      <p:sp>
        <p:nvSpPr>
          <p:cNvPr id="10" name="Rectangle 9"/>
          <p:cNvSpPr/>
          <p:nvPr/>
        </p:nvSpPr>
        <p:spPr>
          <a:xfrm>
            <a:off x="846638" y="1072850"/>
            <a:ext cx="7581828" cy="707880"/>
          </a:xfrm>
          <a:prstGeom prst="rect">
            <a:avLst/>
          </a:prstGeom>
        </p:spPr>
        <p:txBody>
          <a:bodyPr wrap="square" lIns="91433" tIns="45717" rIns="91433" bIns="45717">
            <a:spAutoFit/>
          </a:bodyPr>
          <a:lstStyle/>
          <a:p>
            <a:r>
              <a:rPr lang="en-US" sz="2000" b="1" dirty="0" smtClean="0">
                <a:solidFill>
                  <a:srgbClr val="800000"/>
                </a:solidFill>
              </a:rPr>
              <a:t>The first GEO supported Industry </a:t>
            </a:r>
            <a:r>
              <a:rPr lang="en-US" sz="2000" b="1" dirty="0">
                <a:solidFill>
                  <a:srgbClr val="800000"/>
                </a:solidFill>
              </a:rPr>
              <a:t>&amp; University Cooperative Research Program (I/UCRC</a:t>
            </a:r>
            <a:r>
              <a:rPr lang="en-US" sz="2000" b="1" dirty="0" smtClean="0">
                <a:solidFill>
                  <a:srgbClr val="800000"/>
                </a:solidFill>
              </a:rPr>
              <a:t>) (in planning stage)</a:t>
            </a:r>
            <a:endParaRPr lang="en-US" sz="2000" b="1" dirty="0">
              <a:solidFill>
                <a:srgbClr val="800000"/>
              </a:solidFill>
            </a:endParaRPr>
          </a:p>
        </p:txBody>
      </p:sp>
      <p:sp>
        <p:nvSpPr>
          <p:cNvPr id="11" name="Rectangle 10"/>
          <p:cNvSpPr/>
          <p:nvPr/>
        </p:nvSpPr>
        <p:spPr>
          <a:xfrm>
            <a:off x="1358410" y="3686294"/>
            <a:ext cx="6886827" cy="1169545"/>
          </a:xfrm>
          <a:prstGeom prst="rect">
            <a:avLst/>
          </a:prstGeom>
        </p:spPr>
        <p:txBody>
          <a:bodyPr wrap="square" lIns="91433" tIns="45717" rIns="91433" bIns="45717">
            <a:spAutoFit/>
          </a:bodyPr>
          <a:lstStyle/>
          <a:p>
            <a:r>
              <a:rPr lang="en-US" sz="1400" dirty="0">
                <a:solidFill>
                  <a:srgbClr val="800000"/>
                </a:solidFill>
              </a:rPr>
              <a:t>The “Center for Geothermal Energy Resources (</a:t>
            </a:r>
            <a:r>
              <a:rPr lang="en-US" sz="1400" dirty="0" smtClean="0">
                <a:solidFill>
                  <a:srgbClr val="800000"/>
                </a:solidFill>
              </a:rPr>
              <a:t>CGR</a:t>
            </a:r>
            <a:r>
              <a:rPr lang="en-US" sz="1400" dirty="0">
                <a:solidFill>
                  <a:srgbClr val="800000"/>
                </a:solidFill>
              </a:rPr>
              <a:t>)” comprises two academic </a:t>
            </a:r>
            <a:r>
              <a:rPr lang="en-US" sz="1400" dirty="0" smtClean="0">
                <a:solidFill>
                  <a:srgbClr val="800000"/>
                </a:solidFill>
              </a:rPr>
              <a:t>institutions (I/UCRC sites): U.C</a:t>
            </a:r>
            <a:r>
              <a:rPr lang="en-US" sz="1400" dirty="0">
                <a:solidFill>
                  <a:srgbClr val="800000"/>
                </a:solidFill>
              </a:rPr>
              <a:t>. Davis and U. Nevada at Reno </a:t>
            </a:r>
          </a:p>
          <a:p>
            <a:r>
              <a:rPr lang="en-US" sz="1400" u="sng" dirty="0">
                <a:solidFill>
                  <a:srgbClr val="800000"/>
                </a:solidFill>
                <a:hlinkClick r:id="rId3"/>
              </a:rPr>
              <a:t>https://www.geology.ucdavis.edu/geothermal</a:t>
            </a:r>
            <a:r>
              <a:rPr lang="en-US" sz="1400" u="sng" dirty="0" smtClean="0">
                <a:solidFill>
                  <a:srgbClr val="800000"/>
                </a:solidFill>
                <a:hlinkClick r:id="rId3"/>
              </a:rPr>
              <a:t>/</a:t>
            </a:r>
            <a:endParaRPr lang="en-US" sz="1400" u="sng" dirty="0" smtClean="0">
              <a:solidFill>
                <a:srgbClr val="800000"/>
              </a:solidFill>
            </a:endParaRPr>
          </a:p>
          <a:p>
            <a:r>
              <a:rPr lang="en-US" sz="1400" dirty="0">
                <a:solidFill>
                  <a:srgbClr val="800000"/>
                </a:solidFill>
              </a:rPr>
              <a:t>The primary areas of </a:t>
            </a:r>
            <a:r>
              <a:rPr lang="en-US" sz="1400" dirty="0" smtClean="0">
                <a:solidFill>
                  <a:srgbClr val="800000"/>
                </a:solidFill>
              </a:rPr>
              <a:t>research focus include </a:t>
            </a:r>
            <a:r>
              <a:rPr lang="en-US" sz="1400" dirty="0">
                <a:solidFill>
                  <a:srgbClr val="800000"/>
                </a:solidFill>
              </a:rPr>
              <a:t>research in exploration, reservoir management and the frontiers of geothermal research. </a:t>
            </a:r>
          </a:p>
        </p:txBody>
      </p:sp>
      <p:sp>
        <p:nvSpPr>
          <p:cNvPr id="13" name="Rectangle 12"/>
          <p:cNvSpPr/>
          <p:nvPr/>
        </p:nvSpPr>
        <p:spPr>
          <a:xfrm>
            <a:off x="1142410" y="5352488"/>
            <a:ext cx="6957510" cy="523220"/>
          </a:xfrm>
          <a:prstGeom prst="rect">
            <a:avLst/>
          </a:prstGeom>
        </p:spPr>
        <p:txBody>
          <a:bodyPr wrap="square">
            <a:spAutoFit/>
          </a:bodyPr>
          <a:lstStyle/>
          <a:p>
            <a:r>
              <a:rPr lang="en-US" sz="1400" i="1" dirty="0" smtClean="0"/>
              <a:t>The center will host </a:t>
            </a:r>
            <a:r>
              <a:rPr lang="en-US" sz="1400" i="1" dirty="0"/>
              <a:t>the planning meeting with several potential industry members on June 25 and 26, </a:t>
            </a:r>
            <a:r>
              <a:rPr lang="en-US" sz="1400" i="1" dirty="0" smtClean="0"/>
              <a:t>2013, check the webpage for more information. </a:t>
            </a:r>
            <a:endParaRPr lang="en-US" sz="1400" i="1" dirty="0"/>
          </a:p>
        </p:txBody>
      </p:sp>
      <p:sp>
        <p:nvSpPr>
          <p:cNvPr id="6" name="TextBox 5"/>
          <p:cNvSpPr txBox="1"/>
          <p:nvPr/>
        </p:nvSpPr>
        <p:spPr>
          <a:xfrm>
            <a:off x="6984240" y="6545197"/>
            <a:ext cx="2159760" cy="246221"/>
          </a:xfrm>
          <a:prstGeom prst="rect">
            <a:avLst/>
          </a:prstGeom>
          <a:noFill/>
        </p:spPr>
        <p:txBody>
          <a:bodyPr wrap="square" rtlCol="0">
            <a:spAutoFit/>
          </a:bodyPr>
          <a:lstStyle/>
          <a:p>
            <a:r>
              <a:rPr lang="en-US" sz="1000" i="1" dirty="0" smtClean="0">
                <a:solidFill>
                  <a:schemeClr val="bg1">
                    <a:lumMod val="65000"/>
                  </a:schemeClr>
                </a:solidFill>
              </a:rPr>
              <a:t>R.Montelli Ph.D., June 10, 2013</a:t>
            </a:r>
            <a:endParaRPr lang="en-US" sz="1000" i="1" dirty="0">
              <a:solidFill>
                <a:schemeClr val="bg1">
                  <a:lumMod val="65000"/>
                </a:schemeClr>
              </a:solidFill>
            </a:endParaRPr>
          </a:p>
        </p:txBody>
      </p:sp>
    </p:spTree>
    <p:extLst>
      <p:ext uri="{BB962C8B-B14F-4D97-AF65-F5344CB8AC3E}">
        <p14:creationId xmlns:p14="http://schemas.microsoft.com/office/powerpoint/2010/main" val="5026781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75430" y="2353257"/>
            <a:ext cx="1725660" cy="369332"/>
          </a:xfrm>
          <a:prstGeom prst="rect">
            <a:avLst/>
          </a:prstGeom>
          <a:noFill/>
        </p:spPr>
        <p:txBody>
          <a:bodyPr wrap="square" rtlCol="0">
            <a:spAutoFit/>
          </a:bodyPr>
          <a:lstStyle/>
          <a:p>
            <a:pPr defTabSz="914400" fontAlgn="base">
              <a:spcBef>
                <a:spcPct val="0"/>
              </a:spcBef>
              <a:spcAft>
                <a:spcPct val="0"/>
              </a:spcAft>
            </a:pPr>
            <a:r>
              <a:rPr lang="en-US" b="1" dirty="0" smtClean="0">
                <a:solidFill>
                  <a:srgbClr val="000000"/>
                </a:solidFill>
                <a:latin typeface="Arial" charset="0"/>
              </a:rPr>
              <a:t>To Academia</a:t>
            </a:r>
            <a:endParaRPr lang="en-US" b="1" dirty="0">
              <a:solidFill>
                <a:srgbClr val="000000"/>
              </a:solidFill>
              <a:latin typeface="Arial" charset="0"/>
            </a:endParaRPr>
          </a:p>
        </p:txBody>
      </p:sp>
      <p:sp>
        <p:nvSpPr>
          <p:cNvPr id="18" name="TextBox 17"/>
          <p:cNvSpPr txBox="1"/>
          <p:nvPr/>
        </p:nvSpPr>
        <p:spPr>
          <a:xfrm>
            <a:off x="6128483" y="2808701"/>
            <a:ext cx="1725660" cy="369332"/>
          </a:xfrm>
          <a:prstGeom prst="rect">
            <a:avLst/>
          </a:prstGeom>
          <a:noFill/>
        </p:spPr>
        <p:txBody>
          <a:bodyPr wrap="square" rtlCol="0">
            <a:spAutoFit/>
          </a:bodyPr>
          <a:lstStyle/>
          <a:p>
            <a:pPr defTabSz="914400" fontAlgn="base">
              <a:spcBef>
                <a:spcPct val="0"/>
              </a:spcBef>
              <a:spcAft>
                <a:spcPct val="0"/>
              </a:spcAft>
            </a:pPr>
            <a:r>
              <a:rPr lang="en-US" b="1" dirty="0" smtClean="0">
                <a:solidFill>
                  <a:srgbClr val="000000"/>
                </a:solidFill>
                <a:latin typeface="Arial" charset="0"/>
              </a:rPr>
              <a:t>To Industry</a:t>
            </a:r>
            <a:endParaRPr lang="en-US" b="1" dirty="0">
              <a:solidFill>
                <a:srgbClr val="000000"/>
              </a:solidFill>
              <a:latin typeface="Arial" charset="0"/>
            </a:endParaRPr>
          </a:p>
        </p:txBody>
      </p:sp>
      <p:sp>
        <p:nvSpPr>
          <p:cNvPr id="20" name="TextBox 19"/>
          <p:cNvSpPr txBox="1"/>
          <p:nvPr/>
        </p:nvSpPr>
        <p:spPr>
          <a:xfrm>
            <a:off x="2919736" y="1529460"/>
            <a:ext cx="2349234" cy="369332"/>
          </a:xfrm>
          <a:prstGeom prst="rect">
            <a:avLst/>
          </a:prstGeom>
          <a:noFill/>
        </p:spPr>
        <p:txBody>
          <a:bodyPr wrap="square" rtlCol="0">
            <a:spAutoFit/>
          </a:bodyPr>
          <a:lstStyle/>
          <a:p>
            <a:pPr defTabSz="914400" fontAlgn="base">
              <a:spcBef>
                <a:spcPct val="0"/>
              </a:spcBef>
              <a:spcAft>
                <a:spcPct val="0"/>
              </a:spcAft>
            </a:pPr>
            <a:r>
              <a:rPr lang="en-US" b="1" dirty="0" smtClean="0">
                <a:latin typeface="Arial" charset="0"/>
              </a:rPr>
              <a:t>To the Government</a:t>
            </a:r>
            <a:endParaRPr lang="en-US" b="1" dirty="0">
              <a:latin typeface="Arial" charset="0"/>
            </a:endParaRPr>
          </a:p>
        </p:txBody>
      </p:sp>
      <p:sp>
        <p:nvSpPr>
          <p:cNvPr id="6" name="TextBox 5"/>
          <p:cNvSpPr txBox="1"/>
          <p:nvPr/>
        </p:nvSpPr>
        <p:spPr>
          <a:xfrm>
            <a:off x="6128483" y="3178033"/>
            <a:ext cx="3015517" cy="1815882"/>
          </a:xfrm>
          <a:prstGeom prst="rect">
            <a:avLst/>
          </a:prstGeom>
          <a:noFill/>
        </p:spPr>
        <p:txBody>
          <a:bodyPr wrap="square" rtlCol="0">
            <a:spAutoFit/>
          </a:bodyPr>
          <a:lstStyle/>
          <a:p>
            <a:pPr marL="114300" indent="-114300" defTabSz="914400" fontAlgn="base">
              <a:spcBef>
                <a:spcPct val="0"/>
              </a:spcBef>
              <a:spcAft>
                <a:spcPct val="0"/>
              </a:spcAft>
              <a:buFont typeface="Arial" pitchFamily="34" charset="0"/>
              <a:buChar char="•"/>
            </a:pPr>
            <a:r>
              <a:rPr lang="en-US" sz="1400" dirty="0" smtClean="0">
                <a:solidFill>
                  <a:srgbClr val="000000"/>
                </a:solidFill>
                <a:latin typeface="Arial" charset="0"/>
              </a:rPr>
              <a:t>Opportunities to investigate fundamental research topics that will not otherwise be addressed;</a:t>
            </a:r>
          </a:p>
          <a:p>
            <a:pPr marL="114300" indent="-114300" defTabSz="914400" fontAlgn="base">
              <a:spcBef>
                <a:spcPct val="0"/>
              </a:spcBef>
              <a:spcAft>
                <a:spcPct val="0"/>
              </a:spcAft>
              <a:buFont typeface="Arial" pitchFamily="34" charset="0"/>
              <a:buChar char="•"/>
            </a:pPr>
            <a:r>
              <a:rPr lang="en-US" sz="1400" dirty="0" smtClean="0">
                <a:solidFill>
                  <a:srgbClr val="000000"/>
                </a:solidFill>
                <a:latin typeface="Arial" charset="0"/>
              </a:rPr>
              <a:t>Bring a more strategic and multidisciplinary environment to academia;</a:t>
            </a:r>
          </a:p>
          <a:p>
            <a:pPr marL="114300" indent="-114300" defTabSz="914400" fontAlgn="base">
              <a:spcBef>
                <a:spcPct val="0"/>
              </a:spcBef>
              <a:spcAft>
                <a:spcPct val="0"/>
              </a:spcAft>
              <a:buFont typeface="Arial" pitchFamily="34" charset="0"/>
              <a:buChar char="•"/>
            </a:pPr>
            <a:r>
              <a:rPr lang="en-US" sz="1400" dirty="0" smtClean="0">
                <a:solidFill>
                  <a:srgbClr val="000000"/>
                </a:solidFill>
                <a:latin typeface="Arial" charset="0"/>
              </a:rPr>
              <a:t>Invest in preparing the future workforce.</a:t>
            </a:r>
            <a:endParaRPr lang="en-US" sz="1400" dirty="0">
              <a:solidFill>
                <a:srgbClr val="000000"/>
              </a:solidFill>
              <a:latin typeface="Arial" charset="0"/>
            </a:endParaRPr>
          </a:p>
        </p:txBody>
      </p:sp>
      <p:sp>
        <p:nvSpPr>
          <p:cNvPr id="7" name="TextBox 6"/>
          <p:cNvSpPr txBox="1"/>
          <p:nvPr/>
        </p:nvSpPr>
        <p:spPr>
          <a:xfrm>
            <a:off x="2919736" y="1898792"/>
            <a:ext cx="3203511" cy="1815882"/>
          </a:xfrm>
          <a:prstGeom prst="rect">
            <a:avLst/>
          </a:prstGeom>
          <a:noFill/>
        </p:spPr>
        <p:txBody>
          <a:bodyPr wrap="square" rtlCol="0">
            <a:spAutoFit/>
          </a:bodyPr>
          <a:lstStyle/>
          <a:p>
            <a:pPr marL="114300" indent="-114300" defTabSz="914400" fontAlgn="base">
              <a:spcBef>
                <a:spcPct val="0"/>
              </a:spcBef>
              <a:spcAft>
                <a:spcPct val="0"/>
              </a:spcAft>
              <a:buFont typeface="Arial" pitchFamily="34" charset="0"/>
              <a:buChar char="•"/>
            </a:pPr>
            <a:r>
              <a:rPr lang="en-US" sz="1400" dirty="0" smtClean="0">
                <a:latin typeface="Arial" charset="0"/>
              </a:rPr>
              <a:t>Offset industry investment in research and education;</a:t>
            </a:r>
          </a:p>
          <a:p>
            <a:pPr marL="114300" indent="-114300" defTabSz="914400" fontAlgn="base">
              <a:spcBef>
                <a:spcPct val="0"/>
              </a:spcBef>
              <a:spcAft>
                <a:spcPct val="0"/>
              </a:spcAft>
              <a:buFont typeface="Arial" pitchFamily="34" charset="0"/>
              <a:buChar char="•"/>
            </a:pPr>
            <a:r>
              <a:rPr lang="en-US" sz="1400" dirty="0" smtClean="0">
                <a:latin typeface="Arial" charset="0"/>
              </a:rPr>
              <a:t>Preserve fundamental research;</a:t>
            </a:r>
          </a:p>
          <a:p>
            <a:pPr marL="114300" indent="-114300" defTabSz="914400" fontAlgn="base">
              <a:spcBef>
                <a:spcPct val="0"/>
              </a:spcBef>
              <a:spcAft>
                <a:spcPct val="0"/>
              </a:spcAft>
              <a:buFont typeface="Arial" pitchFamily="34" charset="0"/>
              <a:buChar char="•"/>
            </a:pPr>
            <a:r>
              <a:rPr lang="en-US" sz="1400" dirty="0" smtClean="0">
                <a:latin typeface="Arial" charset="0"/>
              </a:rPr>
              <a:t>Increase  diversity by strengthening the industry commitment to invest in fundamental research and education at Institutions less familiar with industry partnerships.</a:t>
            </a:r>
            <a:endParaRPr lang="en-US" sz="1400" dirty="0">
              <a:latin typeface="Arial" charset="0"/>
            </a:endParaRPr>
          </a:p>
        </p:txBody>
      </p:sp>
      <p:sp>
        <p:nvSpPr>
          <p:cNvPr id="8" name="TextBox 7"/>
          <p:cNvSpPr txBox="1"/>
          <p:nvPr/>
        </p:nvSpPr>
        <p:spPr>
          <a:xfrm>
            <a:off x="52450" y="2724655"/>
            <a:ext cx="2843311" cy="3108543"/>
          </a:xfrm>
          <a:prstGeom prst="rect">
            <a:avLst/>
          </a:prstGeom>
          <a:noFill/>
        </p:spPr>
        <p:txBody>
          <a:bodyPr wrap="square" rtlCol="0">
            <a:spAutoFit/>
          </a:bodyPr>
          <a:lstStyle/>
          <a:p>
            <a:pPr marL="114300" indent="-114300" defTabSz="914400" fontAlgn="base">
              <a:spcBef>
                <a:spcPct val="0"/>
              </a:spcBef>
              <a:spcAft>
                <a:spcPct val="0"/>
              </a:spcAft>
              <a:buFont typeface="Arial" pitchFamily="34" charset="0"/>
              <a:buChar char="•"/>
            </a:pPr>
            <a:r>
              <a:rPr lang="en-US" sz="1400" dirty="0" smtClean="0">
                <a:solidFill>
                  <a:srgbClr val="000000"/>
                </a:solidFill>
                <a:latin typeface="Arial" charset="0"/>
              </a:rPr>
              <a:t>Vehicle to attract and to retain students to geosciences;</a:t>
            </a:r>
          </a:p>
          <a:p>
            <a:pPr marL="114300" indent="-114300" defTabSz="914400" fontAlgn="base">
              <a:spcBef>
                <a:spcPct val="0"/>
              </a:spcBef>
              <a:spcAft>
                <a:spcPct val="0"/>
              </a:spcAft>
              <a:buFont typeface="Arial" pitchFamily="34" charset="0"/>
              <a:buChar char="•"/>
            </a:pPr>
            <a:r>
              <a:rPr lang="en-US" sz="1400" dirty="0">
                <a:solidFill>
                  <a:srgbClr val="000000"/>
                </a:solidFill>
                <a:latin typeface="Arial" charset="0"/>
              </a:rPr>
              <a:t>Form a talented and broadly skilled geosciences workforce ready for a career in academia and/or industry</a:t>
            </a:r>
            <a:r>
              <a:rPr lang="en-US" sz="1400" dirty="0" smtClean="0">
                <a:solidFill>
                  <a:srgbClr val="000000"/>
                </a:solidFill>
                <a:latin typeface="Arial" charset="0"/>
              </a:rPr>
              <a:t>;</a:t>
            </a:r>
            <a:endParaRPr lang="en-US" sz="1400" dirty="0">
              <a:solidFill>
                <a:srgbClr val="000000"/>
              </a:solidFill>
              <a:latin typeface="Arial" charset="0"/>
            </a:endParaRPr>
          </a:p>
          <a:p>
            <a:pPr marL="114300" indent="-114300" defTabSz="914400" fontAlgn="base">
              <a:spcBef>
                <a:spcPct val="0"/>
              </a:spcBef>
              <a:spcAft>
                <a:spcPct val="0"/>
              </a:spcAft>
              <a:buFont typeface="Arial" pitchFamily="34" charset="0"/>
              <a:buChar char="•"/>
            </a:pPr>
            <a:r>
              <a:rPr lang="en-US" sz="1400" dirty="0">
                <a:solidFill>
                  <a:srgbClr val="000000"/>
                </a:solidFill>
                <a:latin typeface="Arial" charset="0"/>
              </a:rPr>
              <a:t>S</a:t>
            </a:r>
            <a:r>
              <a:rPr lang="en-US" sz="1400" dirty="0" smtClean="0">
                <a:solidFill>
                  <a:srgbClr val="000000"/>
                </a:solidFill>
                <a:latin typeface="Arial" charset="0"/>
              </a:rPr>
              <a:t>timulate creativity and reinvigorate the research labs;</a:t>
            </a:r>
          </a:p>
          <a:p>
            <a:pPr marL="114300" indent="-114300" defTabSz="914400" fontAlgn="base">
              <a:spcBef>
                <a:spcPct val="0"/>
              </a:spcBef>
              <a:spcAft>
                <a:spcPct val="0"/>
              </a:spcAft>
              <a:buFont typeface="Arial" pitchFamily="34" charset="0"/>
              <a:buChar char="•"/>
            </a:pPr>
            <a:r>
              <a:rPr lang="en-US" sz="1400" dirty="0" smtClean="0">
                <a:solidFill>
                  <a:srgbClr val="000000"/>
                </a:solidFill>
                <a:latin typeface="Arial" charset="0"/>
              </a:rPr>
              <a:t>Bring a stable source of funding;</a:t>
            </a:r>
          </a:p>
          <a:p>
            <a:pPr marL="114300" indent="-114300" defTabSz="914400" fontAlgn="base">
              <a:spcBef>
                <a:spcPct val="0"/>
              </a:spcBef>
              <a:spcAft>
                <a:spcPct val="0"/>
              </a:spcAft>
              <a:buFont typeface="Arial" pitchFamily="34" charset="0"/>
              <a:buChar char="•"/>
            </a:pPr>
            <a:r>
              <a:rPr lang="en-US" sz="1400" dirty="0" smtClean="0">
                <a:solidFill>
                  <a:srgbClr val="000000"/>
                </a:solidFill>
                <a:latin typeface="Arial" charset="0"/>
              </a:rPr>
              <a:t>Provide access to otherwise inaccessible data and to additional funds with applied research projects byproduct of this common fundamental goals</a:t>
            </a:r>
          </a:p>
        </p:txBody>
      </p:sp>
      <p:pic>
        <p:nvPicPr>
          <p:cNvPr id="2" name="Picture 1"/>
          <p:cNvPicPr>
            <a:picLocks noChangeAspect="1"/>
          </p:cNvPicPr>
          <p:nvPr/>
        </p:nvPicPr>
        <p:blipFill>
          <a:blip r:embed="rId2"/>
          <a:stretch>
            <a:fillRect/>
          </a:stretch>
        </p:blipFill>
        <p:spPr>
          <a:xfrm>
            <a:off x="3010785" y="3784656"/>
            <a:ext cx="2935373" cy="2269009"/>
          </a:xfrm>
          <a:prstGeom prst="rect">
            <a:avLst/>
          </a:prstGeom>
        </p:spPr>
      </p:pic>
      <p:sp>
        <p:nvSpPr>
          <p:cNvPr id="13" name="TextBox 12"/>
          <p:cNvSpPr txBox="1"/>
          <p:nvPr/>
        </p:nvSpPr>
        <p:spPr>
          <a:xfrm>
            <a:off x="2919736" y="926151"/>
            <a:ext cx="2869037" cy="707886"/>
          </a:xfrm>
          <a:prstGeom prst="rect">
            <a:avLst/>
          </a:prstGeom>
          <a:noFill/>
        </p:spPr>
        <p:txBody>
          <a:bodyPr wrap="square" rtlCol="0">
            <a:spAutoFit/>
          </a:bodyPr>
          <a:lstStyle/>
          <a:p>
            <a:pPr algn="ctr" defTabSz="914400" fontAlgn="base">
              <a:spcBef>
                <a:spcPct val="0"/>
              </a:spcBef>
              <a:spcAft>
                <a:spcPct val="0"/>
              </a:spcAft>
            </a:pPr>
            <a:r>
              <a:rPr lang="en-US" sz="2000" b="1" dirty="0" smtClean="0">
                <a:solidFill>
                  <a:srgbClr val="800000"/>
                </a:solidFill>
                <a:latin typeface="Arial" charset="0"/>
              </a:rPr>
              <a:t>Why? </a:t>
            </a:r>
          </a:p>
          <a:p>
            <a:pPr algn="ctr" defTabSz="914400" fontAlgn="base">
              <a:spcBef>
                <a:spcPct val="0"/>
              </a:spcBef>
              <a:spcAft>
                <a:spcPct val="0"/>
              </a:spcAft>
            </a:pPr>
            <a:r>
              <a:rPr lang="en-US" sz="2000" b="1" dirty="0" smtClean="0">
                <a:solidFill>
                  <a:srgbClr val="800000"/>
                </a:solidFill>
                <a:latin typeface="Arial" charset="0"/>
              </a:rPr>
              <a:t>The benefits</a:t>
            </a:r>
            <a:endParaRPr lang="en-US" sz="2000" b="1" dirty="0">
              <a:solidFill>
                <a:srgbClr val="800000"/>
              </a:solidFill>
              <a:latin typeface="Arial" charset="0"/>
            </a:endParaRPr>
          </a:p>
        </p:txBody>
      </p:sp>
      <p:sp>
        <p:nvSpPr>
          <p:cNvPr id="14" name="TextBox 13"/>
          <p:cNvSpPr txBox="1"/>
          <p:nvPr/>
        </p:nvSpPr>
        <p:spPr>
          <a:xfrm>
            <a:off x="6984240" y="6545197"/>
            <a:ext cx="2159760" cy="246221"/>
          </a:xfrm>
          <a:prstGeom prst="rect">
            <a:avLst/>
          </a:prstGeom>
          <a:noFill/>
        </p:spPr>
        <p:txBody>
          <a:bodyPr wrap="square" rtlCol="0">
            <a:spAutoFit/>
          </a:bodyPr>
          <a:lstStyle/>
          <a:p>
            <a:r>
              <a:rPr lang="en-US" sz="1000" i="1" dirty="0" smtClean="0">
                <a:solidFill>
                  <a:schemeClr val="bg1">
                    <a:lumMod val="65000"/>
                  </a:schemeClr>
                </a:solidFill>
              </a:rPr>
              <a:t>R.Montelli Ph.D., June 10, 2013</a:t>
            </a:r>
            <a:endParaRPr lang="en-US" sz="1000" i="1" dirty="0">
              <a:solidFill>
                <a:schemeClr val="bg1">
                  <a:lumMod val="65000"/>
                </a:schemeClr>
              </a:solidFill>
            </a:endParaRPr>
          </a:p>
        </p:txBody>
      </p:sp>
      <p:sp>
        <p:nvSpPr>
          <p:cNvPr id="15" name="TextBox 14"/>
          <p:cNvSpPr txBox="1"/>
          <p:nvPr/>
        </p:nvSpPr>
        <p:spPr>
          <a:xfrm>
            <a:off x="2207955" y="6012301"/>
            <a:ext cx="4974106" cy="400110"/>
          </a:xfrm>
          <a:prstGeom prst="rect">
            <a:avLst/>
          </a:prstGeom>
          <a:noFill/>
        </p:spPr>
        <p:txBody>
          <a:bodyPr wrap="square" rtlCol="0">
            <a:spAutoFit/>
          </a:bodyPr>
          <a:lstStyle/>
          <a:p>
            <a:pPr algn="ctr" defTabSz="914400" fontAlgn="base">
              <a:spcBef>
                <a:spcPct val="0"/>
              </a:spcBef>
              <a:spcAft>
                <a:spcPct val="0"/>
              </a:spcAft>
            </a:pPr>
            <a:r>
              <a:rPr lang="en-US" sz="2000" b="1" dirty="0" smtClean="0">
                <a:solidFill>
                  <a:srgbClr val="800000"/>
                </a:solidFill>
                <a:latin typeface="Arial" charset="0"/>
              </a:rPr>
              <a:t>Educate and Collaborate to Innovate!</a:t>
            </a:r>
            <a:endParaRPr lang="en-US" sz="2000" b="1" dirty="0">
              <a:solidFill>
                <a:srgbClr val="800000"/>
              </a:solidFill>
              <a:latin typeface="Arial" charset="0"/>
            </a:endParaRPr>
          </a:p>
        </p:txBody>
      </p:sp>
    </p:spTree>
    <p:extLst>
      <p:ext uri="{BB962C8B-B14F-4D97-AF65-F5344CB8AC3E}">
        <p14:creationId xmlns:p14="http://schemas.microsoft.com/office/powerpoint/2010/main" val="31985473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3274" y="5738294"/>
            <a:ext cx="3775704" cy="400110"/>
          </a:xfrm>
          <a:prstGeom prst="rect">
            <a:avLst/>
          </a:prstGeom>
          <a:noFill/>
        </p:spPr>
        <p:txBody>
          <a:bodyPr wrap="square" rtlCol="0">
            <a:spAutoFit/>
          </a:bodyPr>
          <a:lstStyle/>
          <a:p>
            <a:pPr algn="ctr" defTabSz="914400" fontAlgn="base">
              <a:spcBef>
                <a:spcPct val="0"/>
              </a:spcBef>
              <a:spcAft>
                <a:spcPct val="0"/>
              </a:spcAft>
            </a:pPr>
            <a:r>
              <a:rPr lang="en-US" sz="2000" b="1" dirty="0" smtClean="0">
                <a:solidFill>
                  <a:srgbClr val="800000"/>
                </a:solidFill>
                <a:latin typeface="Arial" charset="0"/>
              </a:rPr>
              <a:t>We Want GEO, We want YOU!</a:t>
            </a:r>
            <a:endParaRPr lang="en-US" sz="2000" b="1" dirty="0">
              <a:solidFill>
                <a:srgbClr val="800000"/>
              </a:solidFill>
              <a:latin typeface="Arial" charset="0"/>
            </a:endParaRPr>
          </a:p>
        </p:txBody>
      </p:sp>
      <p:sp>
        <p:nvSpPr>
          <p:cNvPr id="9" name="TextBox 8"/>
          <p:cNvSpPr txBox="1"/>
          <p:nvPr/>
        </p:nvSpPr>
        <p:spPr>
          <a:xfrm>
            <a:off x="2268329" y="6164760"/>
            <a:ext cx="3775704" cy="400110"/>
          </a:xfrm>
          <a:prstGeom prst="rect">
            <a:avLst/>
          </a:prstGeom>
          <a:noFill/>
        </p:spPr>
        <p:txBody>
          <a:bodyPr wrap="square" rtlCol="0">
            <a:spAutoFit/>
          </a:bodyPr>
          <a:lstStyle/>
          <a:p>
            <a:pPr algn="ctr" defTabSz="914400" fontAlgn="base">
              <a:spcBef>
                <a:spcPct val="0"/>
              </a:spcBef>
              <a:spcAft>
                <a:spcPct val="0"/>
              </a:spcAft>
            </a:pPr>
            <a:r>
              <a:rPr lang="en-US" sz="2000" b="1" dirty="0" smtClean="0">
                <a:solidFill>
                  <a:srgbClr val="800000"/>
                </a:solidFill>
                <a:latin typeface="Arial" charset="0"/>
              </a:rPr>
              <a:t>Thank You</a:t>
            </a:r>
            <a:endParaRPr lang="en-US" sz="2000" b="1" dirty="0">
              <a:solidFill>
                <a:srgbClr val="800000"/>
              </a:solidFill>
              <a:latin typeface="Arial" charset="0"/>
            </a:endParaRPr>
          </a:p>
        </p:txBody>
      </p:sp>
      <p:pic>
        <p:nvPicPr>
          <p:cNvPr id="2" name="Picture 1"/>
          <p:cNvPicPr>
            <a:picLocks noChangeAspect="1"/>
          </p:cNvPicPr>
          <p:nvPr/>
        </p:nvPicPr>
        <p:blipFill>
          <a:blip r:embed="rId2"/>
          <a:stretch>
            <a:fillRect/>
          </a:stretch>
        </p:blipFill>
        <p:spPr>
          <a:xfrm>
            <a:off x="2794000" y="1087950"/>
            <a:ext cx="3375038" cy="4500050"/>
          </a:xfrm>
          <a:prstGeom prst="rect">
            <a:avLst/>
          </a:prstGeom>
        </p:spPr>
      </p:pic>
    </p:spTree>
    <p:extLst>
      <p:ext uri="{BB962C8B-B14F-4D97-AF65-F5344CB8AC3E}">
        <p14:creationId xmlns:p14="http://schemas.microsoft.com/office/powerpoint/2010/main" val="23354059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549" y="2397115"/>
            <a:ext cx="6725713" cy="1323439"/>
          </a:xfrm>
          <a:prstGeom prst="rect">
            <a:avLst/>
          </a:prstGeom>
        </p:spPr>
        <p:txBody>
          <a:bodyPr wrap="square">
            <a:spAutoFit/>
          </a:bodyPr>
          <a:lstStyle/>
          <a:p>
            <a:pPr algn="just"/>
            <a:r>
              <a:rPr lang="en-US" sz="2000" b="1" dirty="0" smtClean="0">
                <a:solidFill>
                  <a:srgbClr val="800000"/>
                </a:solidFill>
              </a:rPr>
              <a:t>“Innovation </a:t>
            </a:r>
            <a:r>
              <a:rPr lang="en-US" sz="2000" b="1" dirty="0">
                <a:solidFill>
                  <a:srgbClr val="800000"/>
                </a:solidFill>
              </a:rPr>
              <a:t>– the process by which individuals and organizations generate new ideas and put them into practice – is the foundation of American economic growth and national competitiveness</a:t>
            </a:r>
            <a:r>
              <a:rPr lang="en-US" sz="2000" b="1" dirty="0" smtClean="0">
                <a:solidFill>
                  <a:srgbClr val="800000"/>
                </a:solidFill>
              </a:rPr>
              <a:t>.” </a:t>
            </a:r>
            <a:endParaRPr lang="en-US" sz="2000" b="1" dirty="0">
              <a:solidFill>
                <a:srgbClr val="800000"/>
              </a:solidFill>
            </a:endParaRPr>
          </a:p>
        </p:txBody>
      </p:sp>
      <p:sp>
        <p:nvSpPr>
          <p:cNvPr id="3" name="Rectangle 2"/>
          <p:cNvSpPr/>
          <p:nvPr/>
        </p:nvSpPr>
        <p:spPr>
          <a:xfrm>
            <a:off x="3453352" y="3776549"/>
            <a:ext cx="5378766" cy="738664"/>
          </a:xfrm>
          <a:prstGeom prst="rect">
            <a:avLst/>
          </a:prstGeom>
        </p:spPr>
        <p:txBody>
          <a:bodyPr wrap="square">
            <a:spAutoFit/>
          </a:bodyPr>
          <a:lstStyle/>
          <a:p>
            <a:r>
              <a:rPr lang="en-US" i="1" dirty="0" smtClean="0"/>
              <a:t>The White House, February 2011 </a:t>
            </a:r>
            <a:endParaRPr lang="en-US" dirty="0"/>
          </a:p>
          <a:p>
            <a:r>
              <a:rPr lang="en-US" sz="1200" i="1" dirty="0" smtClean="0"/>
              <a:t>National </a:t>
            </a:r>
            <a:r>
              <a:rPr lang="en-US" sz="1200" i="1" dirty="0"/>
              <a:t>Economic Council, Council of Economic Advisers, and Office of Science and Technology Policy </a:t>
            </a:r>
            <a:r>
              <a:rPr lang="en-US" sz="1200" i="1" dirty="0" smtClean="0"/>
              <a:t>  </a:t>
            </a:r>
            <a:endParaRPr lang="en-US" sz="1200" i="1" dirty="0"/>
          </a:p>
        </p:txBody>
      </p:sp>
      <p:sp>
        <p:nvSpPr>
          <p:cNvPr id="4" name="Rectangle 3"/>
          <p:cNvSpPr/>
          <p:nvPr/>
        </p:nvSpPr>
        <p:spPr>
          <a:xfrm>
            <a:off x="4505255" y="6205885"/>
            <a:ext cx="4572000" cy="276999"/>
          </a:xfrm>
          <a:prstGeom prst="rect">
            <a:avLst/>
          </a:prstGeom>
        </p:spPr>
        <p:txBody>
          <a:bodyPr>
            <a:spAutoFit/>
          </a:bodyPr>
          <a:lstStyle/>
          <a:p>
            <a:r>
              <a:rPr lang="en-US" sz="1200" i="1" dirty="0" smtClean="0"/>
              <a:t>www.whitehouse.gov/sites/default/files/.../InnovationStrategy.pdf</a:t>
            </a:r>
            <a:endParaRPr lang="en-US" sz="1200" i="1" dirty="0"/>
          </a:p>
        </p:txBody>
      </p:sp>
      <p:sp>
        <p:nvSpPr>
          <p:cNvPr id="6" name="TextBox 5"/>
          <p:cNvSpPr txBox="1"/>
          <p:nvPr/>
        </p:nvSpPr>
        <p:spPr>
          <a:xfrm>
            <a:off x="6984240" y="6545197"/>
            <a:ext cx="2159760" cy="246221"/>
          </a:xfrm>
          <a:prstGeom prst="rect">
            <a:avLst/>
          </a:prstGeom>
          <a:noFill/>
        </p:spPr>
        <p:txBody>
          <a:bodyPr wrap="square" rtlCol="0">
            <a:spAutoFit/>
          </a:bodyPr>
          <a:lstStyle/>
          <a:p>
            <a:r>
              <a:rPr lang="en-US" sz="1000" i="1" dirty="0" smtClean="0">
                <a:solidFill>
                  <a:schemeClr val="bg1">
                    <a:lumMod val="65000"/>
                  </a:schemeClr>
                </a:solidFill>
              </a:rPr>
              <a:t>R.Montelli Ph.D., June 10, 2013</a:t>
            </a:r>
            <a:endParaRPr lang="en-US" sz="1000" i="1" dirty="0">
              <a:solidFill>
                <a:schemeClr val="bg1">
                  <a:lumMod val="65000"/>
                </a:schemeClr>
              </a:solidFill>
            </a:endParaRPr>
          </a:p>
        </p:txBody>
      </p:sp>
    </p:spTree>
    <p:extLst>
      <p:ext uri="{BB962C8B-B14F-4D97-AF65-F5344CB8AC3E}">
        <p14:creationId xmlns:p14="http://schemas.microsoft.com/office/powerpoint/2010/main" val="29173837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bwMode="auto">
          <a:xfrm>
            <a:off x="118766" y="5687250"/>
            <a:ext cx="9032290" cy="1073739"/>
          </a:xfrm>
          <a:prstGeom prst="rightArrow">
            <a:avLst/>
          </a:prstGeom>
          <a:gradFill flip="none" rotWithShape="1">
            <a:gsLst>
              <a:gs pos="19000">
                <a:srgbClr val="800000"/>
              </a:gs>
              <a:gs pos="100000">
                <a:srgbClr val="FFFFFF"/>
              </a:gs>
            </a:gsLst>
            <a:lin ang="0" scaled="1"/>
            <a:tileRect/>
          </a:gra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lnSpc>
                <a:spcPct val="120000"/>
              </a:lnSpc>
              <a:spcBef>
                <a:spcPct val="20000"/>
              </a:spcBef>
              <a:spcAft>
                <a:spcPct val="25000"/>
              </a:spcAft>
            </a:pPr>
            <a:endParaRPr lang="en-US" dirty="0">
              <a:solidFill>
                <a:srgbClr val="FFFFFF"/>
              </a:solidFill>
              <a:latin typeface="Arial" charset="0"/>
            </a:endParaRPr>
          </a:p>
        </p:txBody>
      </p:sp>
      <p:sp>
        <p:nvSpPr>
          <p:cNvPr id="4" name="Rectangle 4"/>
          <p:cNvSpPr>
            <a:spLocks noChangeArrowheads="1"/>
          </p:cNvSpPr>
          <p:nvPr/>
        </p:nvSpPr>
        <p:spPr bwMode="auto">
          <a:xfrm>
            <a:off x="381000" y="1656349"/>
            <a:ext cx="8763000" cy="338554"/>
          </a:xfrm>
          <a:prstGeom prst="rect">
            <a:avLst/>
          </a:prstGeom>
          <a:noFill/>
          <a:ln w="9525">
            <a:noFill/>
            <a:miter lim="800000"/>
            <a:headEnd/>
            <a:tailEnd/>
          </a:ln>
        </p:spPr>
        <p:txBody>
          <a:bodyPr wrap="square">
            <a:spAutoFit/>
          </a:bodyPr>
          <a:lstStyle/>
          <a:p>
            <a:pPr defTabSz="914400" fontAlgn="base">
              <a:spcBef>
                <a:spcPts val="600"/>
              </a:spcBef>
              <a:spcAft>
                <a:spcPts val="600"/>
              </a:spcAft>
            </a:pPr>
            <a:endParaRPr lang="en-US" sz="1600" dirty="0">
              <a:solidFill>
                <a:srgbClr val="000000"/>
              </a:solidFill>
              <a:latin typeface="Arial" charset="0"/>
            </a:endParaRPr>
          </a:p>
        </p:txBody>
      </p:sp>
      <p:sp>
        <p:nvSpPr>
          <p:cNvPr id="3" name="TextBox 2"/>
          <p:cNvSpPr txBox="1"/>
          <p:nvPr/>
        </p:nvSpPr>
        <p:spPr>
          <a:xfrm>
            <a:off x="66078" y="764088"/>
            <a:ext cx="2811462" cy="400110"/>
          </a:xfrm>
          <a:prstGeom prst="rect">
            <a:avLst/>
          </a:prstGeom>
          <a:noFill/>
        </p:spPr>
        <p:txBody>
          <a:bodyPr wrap="none" rtlCol="0">
            <a:spAutoFit/>
          </a:bodyPr>
          <a:lstStyle/>
          <a:p>
            <a:pPr defTabSz="914400" fontAlgn="base">
              <a:spcBef>
                <a:spcPct val="0"/>
              </a:spcBef>
              <a:spcAft>
                <a:spcPct val="0"/>
              </a:spcAft>
            </a:pPr>
            <a:r>
              <a:rPr lang="en-US" sz="2000" b="1" dirty="0">
                <a:solidFill>
                  <a:srgbClr val="800000"/>
                </a:solidFill>
                <a:latin typeface="Arial" charset="0"/>
              </a:rPr>
              <a:t>NSF’s Innovation Call</a:t>
            </a:r>
          </a:p>
        </p:txBody>
      </p:sp>
      <p:cxnSp>
        <p:nvCxnSpPr>
          <p:cNvPr id="12" name="Straight Connector 11"/>
          <p:cNvCxnSpPr/>
          <p:nvPr/>
        </p:nvCxnSpPr>
        <p:spPr bwMode="auto">
          <a:xfrm>
            <a:off x="160848" y="1093269"/>
            <a:ext cx="8729152" cy="4211"/>
          </a:xfrm>
          <a:prstGeom prst="line">
            <a:avLst/>
          </a:prstGeom>
          <a:noFill/>
          <a:ln w="9525" cap="flat" cmpd="sng" algn="ctr">
            <a:solidFill>
              <a:srgbClr val="800000"/>
            </a:solidFill>
            <a:prstDash val="solid"/>
            <a:round/>
            <a:headEnd type="none" w="med" len="med"/>
            <a:tailEnd type="none" w="med" len="med"/>
          </a:ln>
          <a:effectLst/>
        </p:spPr>
      </p:cxnSp>
      <p:sp>
        <p:nvSpPr>
          <p:cNvPr id="18" name="TextBox 17"/>
          <p:cNvSpPr txBox="1"/>
          <p:nvPr/>
        </p:nvSpPr>
        <p:spPr>
          <a:xfrm>
            <a:off x="68003" y="6438508"/>
            <a:ext cx="1184940" cy="338554"/>
          </a:xfrm>
          <a:prstGeom prst="rect">
            <a:avLst/>
          </a:prstGeom>
          <a:noFill/>
        </p:spPr>
        <p:txBody>
          <a:bodyPr wrap="none" rtlCol="0">
            <a:spAutoFit/>
          </a:bodyPr>
          <a:lstStyle/>
          <a:p>
            <a:pPr defTabSz="914400" fontAlgn="base">
              <a:spcBef>
                <a:spcPct val="0"/>
              </a:spcBef>
              <a:spcAft>
                <a:spcPct val="0"/>
              </a:spcAft>
            </a:pPr>
            <a:r>
              <a:rPr lang="en-US" sz="1600" b="1" dirty="0">
                <a:solidFill>
                  <a:srgbClr val="800000"/>
                </a:solidFill>
                <a:latin typeface="Arial" charset="0"/>
              </a:rPr>
              <a:t>Discovery</a:t>
            </a:r>
          </a:p>
        </p:txBody>
      </p:sp>
      <p:sp>
        <p:nvSpPr>
          <p:cNvPr id="19" name="TextBox 18"/>
          <p:cNvSpPr txBox="1"/>
          <p:nvPr/>
        </p:nvSpPr>
        <p:spPr>
          <a:xfrm>
            <a:off x="3534347" y="6454510"/>
            <a:ext cx="1473080" cy="338554"/>
          </a:xfrm>
          <a:prstGeom prst="rect">
            <a:avLst/>
          </a:prstGeom>
          <a:noFill/>
        </p:spPr>
        <p:txBody>
          <a:bodyPr wrap="none" rtlCol="0">
            <a:spAutoFit/>
          </a:bodyPr>
          <a:lstStyle/>
          <a:p>
            <a:pPr defTabSz="914400" fontAlgn="base">
              <a:spcBef>
                <a:spcPct val="0"/>
              </a:spcBef>
              <a:spcAft>
                <a:spcPct val="0"/>
              </a:spcAft>
            </a:pPr>
            <a:r>
              <a:rPr lang="en-US" sz="1600" b="1" dirty="0">
                <a:solidFill>
                  <a:srgbClr val="800000"/>
                </a:solidFill>
                <a:latin typeface="Arial" charset="0"/>
              </a:rPr>
              <a:t>Development</a:t>
            </a:r>
          </a:p>
        </p:txBody>
      </p:sp>
      <p:sp>
        <p:nvSpPr>
          <p:cNvPr id="20" name="TextBox 19"/>
          <p:cNvSpPr txBox="1"/>
          <p:nvPr/>
        </p:nvSpPr>
        <p:spPr>
          <a:xfrm>
            <a:off x="6677692" y="6435750"/>
            <a:ext cx="2008983" cy="338554"/>
          </a:xfrm>
          <a:prstGeom prst="rect">
            <a:avLst/>
          </a:prstGeom>
          <a:noFill/>
        </p:spPr>
        <p:txBody>
          <a:bodyPr wrap="none" rtlCol="0">
            <a:spAutoFit/>
          </a:bodyPr>
          <a:lstStyle/>
          <a:p>
            <a:pPr defTabSz="914400" fontAlgn="base">
              <a:spcBef>
                <a:spcPct val="0"/>
              </a:spcBef>
              <a:spcAft>
                <a:spcPct val="0"/>
              </a:spcAft>
            </a:pPr>
            <a:r>
              <a:rPr lang="en-US" sz="1600" b="1" dirty="0">
                <a:solidFill>
                  <a:srgbClr val="800000"/>
                </a:solidFill>
                <a:latin typeface="Arial" charset="0"/>
              </a:rPr>
              <a:t>Commercialization</a:t>
            </a:r>
          </a:p>
        </p:txBody>
      </p:sp>
      <p:sp>
        <p:nvSpPr>
          <p:cNvPr id="27" name="TextBox 26"/>
          <p:cNvSpPr txBox="1"/>
          <p:nvPr/>
        </p:nvSpPr>
        <p:spPr>
          <a:xfrm>
            <a:off x="99625" y="6031065"/>
            <a:ext cx="1184940" cy="338554"/>
          </a:xfrm>
          <a:prstGeom prst="rect">
            <a:avLst/>
          </a:prstGeom>
          <a:noFill/>
        </p:spPr>
        <p:txBody>
          <a:bodyPr wrap="none" rtlCol="0">
            <a:spAutoFit/>
          </a:bodyPr>
          <a:lstStyle/>
          <a:p>
            <a:pPr defTabSz="914400" fontAlgn="base">
              <a:spcBef>
                <a:spcPct val="0"/>
              </a:spcBef>
              <a:spcAft>
                <a:spcPct val="0"/>
              </a:spcAft>
            </a:pPr>
            <a:r>
              <a:rPr lang="en-US" sz="1600" b="1" dirty="0">
                <a:solidFill>
                  <a:srgbClr val="FFFFFF"/>
                </a:solidFill>
                <a:latin typeface="Arial" charset="0"/>
              </a:rPr>
              <a:t>University</a:t>
            </a:r>
          </a:p>
        </p:txBody>
      </p:sp>
      <p:sp>
        <p:nvSpPr>
          <p:cNvPr id="28" name="TextBox 27"/>
          <p:cNvSpPr txBox="1"/>
          <p:nvPr/>
        </p:nvSpPr>
        <p:spPr>
          <a:xfrm>
            <a:off x="7186679" y="6051330"/>
            <a:ext cx="1005403" cy="338554"/>
          </a:xfrm>
          <a:prstGeom prst="rect">
            <a:avLst/>
          </a:prstGeom>
          <a:noFill/>
          <a:ln>
            <a:noFill/>
          </a:ln>
        </p:spPr>
        <p:txBody>
          <a:bodyPr wrap="none" rtlCol="0">
            <a:spAutoFit/>
          </a:bodyPr>
          <a:lstStyle/>
          <a:p>
            <a:pPr defTabSz="914400" fontAlgn="base">
              <a:spcBef>
                <a:spcPct val="0"/>
              </a:spcBef>
              <a:spcAft>
                <a:spcPct val="0"/>
              </a:spcAft>
            </a:pPr>
            <a:r>
              <a:rPr lang="en-US" sz="1600" b="1" dirty="0">
                <a:solidFill>
                  <a:srgbClr val="FFFFFF"/>
                </a:solidFill>
                <a:latin typeface="Arial" charset="0"/>
              </a:rPr>
              <a:t>Industry</a:t>
            </a:r>
          </a:p>
        </p:txBody>
      </p:sp>
      <p:sp>
        <p:nvSpPr>
          <p:cNvPr id="23" name="Rectangle 22"/>
          <p:cNvSpPr/>
          <p:nvPr/>
        </p:nvSpPr>
        <p:spPr>
          <a:xfrm>
            <a:off x="160849" y="1216691"/>
            <a:ext cx="8729152" cy="307777"/>
          </a:xfrm>
          <a:prstGeom prst="rect">
            <a:avLst/>
          </a:prstGeom>
          <a:solidFill>
            <a:schemeClr val="bg1">
              <a:lumMod val="65000"/>
            </a:schemeClr>
          </a:solidFill>
        </p:spPr>
        <p:txBody>
          <a:bodyPr wrap="square">
            <a:spAutoFit/>
          </a:bodyPr>
          <a:lstStyle/>
          <a:p>
            <a:pPr defTabSz="914400" fontAlgn="base">
              <a:spcBef>
                <a:spcPct val="0"/>
              </a:spcBef>
              <a:spcAft>
                <a:spcPct val="0"/>
              </a:spcAft>
            </a:pPr>
            <a:r>
              <a:rPr lang="en-US" sz="1400" dirty="0">
                <a:solidFill>
                  <a:srgbClr val="FFFFFF">
                    <a:lumMod val="95000"/>
                  </a:srgbClr>
                </a:solidFill>
                <a:latin typeface="Arial" charset="0"/>
              </a:rPr>
              <a:t>Build an academic-industry platform to perform fundamental research of common interest</a:t>
            </a:r>
            <a:endParaRPr lang="en-US" sz="1400" i="1" dirty="0">
              <a:solidFill>
                <a:srgbClr val="FFFFFF">
                  <a:lumMod val="95000"/>
                </a:srgbClr>
              </a:solidFill>
              <a:latin typeface="Arial" charset="0"/>
            </a:endParaRPr>
          </a:p>
        </p:txBody>
      </p:sp>
      <p:sp>
        <p:nvSpPr>
          <p:cNvPr id="24" name="Rectangle 23"/>
          <p:cNvSpPr/>
          <p:nvPr/>
        </p:nvSpPr>
        <p:spPr>
          <a:xfrm>
            <a:off x="538087" y="2214965"/>
            <a:ext cx="8351913" cy="338554"/>
          </a:xfrm>
          <a:prstGeom prst="rect">
            <a:avLst/>
          </a:prstGeom>
          <a:solidFill>
            <a:srgbClr val="A6A6A6"/>
          </a:solidFill>
        </p:spPr>
        <p:txBody>
          <a:bodyPr wrap="square">
            <a:spAutoFit/>
          </a:bodyPr>
          <a:lstStyle/>
          <a:p>
            <a:pPr defTabSz="914400" fontAlgn="base">
              <a:spcBef>
                <a:spcPct val="0"/>
              </a:spcBef>
              <a:spcAft>
                <a:spcPct val="0"/>
              </a:spcAft>
            </a:pPr>
            <a:r>
              <a:rPr lang="en-US" sz="1600" dirty="0">
                <a:solidFill>
                  <a:srgbClr val="F2F2F2"/>
                </a:solidFill>
                <a:latin typeface="Arial" charset="0"/>
              </a:rPr>
              <a:t>Educate and train</a:t>
            </a:r>
            <a:endParaRPr lang="en-US" sz="1600" i="1" dirty="0">
              <a:solidFill>
                <a:srgbClr val="F2F2F2"/>
              </a:solidFill>
              <a:latin typeface="Arial" charset="0"/>
            </a:endParaRPr>
          </a:p>
        </p:txBody>
      </p:sp>
      <p:sp>
        <p:nvSpPr>
          <p:cNvPr id="25" name="Rectangle 24"/>
          <p:cNvSpPr/>
          <p:nvPr/>
        </p:nvSpPr>
        <p:spPr>
          <a:xfrm>
            <a:off x="1844906" y="4073803"/>
            <a:ext cx="7030876" cy="338554"/>
          </a:xfrm>
          <a:prstGeom prst="rect">
            <a:avLst/>
          </a:prstGeom>
          <a:solidFill>
            <a:srgbClr val="A6A6A6"/>
          </a:solidFill>
        </p:spPr>
        <p:txBody>
          <a:bodyPr wrap="square">
            <a:spAutoFit/>
          </a:bodyPr>
          <a:lstStyle/>
          <a:p>
            <a:pPr defTabSz="914400" fontAlgn="base">
              <a:spcBef>
                <a:spcPct val="0"/>
              </a:spcBef>
              <a:spcAft>
                <a:spcPct val="0"/>
              </a:spcAft>
            </a:pPr>
            <a:r>
              <a:rPr lang="en-US" sz="1600" dirty="0">
                <a:solidFill>
                  <a:srgbClr val="F2F2F2"/>
                </a:solidFill>
                <a:latin typeface="Arial" charset="0"/>
              </a:rPr>
              <a:t>Accelerate the Translation of Research Discoveries in Commercial Products</a:t>
            </a:r>
            <a:endParaRPr lang="en-US" sz="1600" i="1" dirty="0">
              <a:solidFill>
                <a:srgbClr val="F2F2F2"/>
              </a:solidFill>
              <a:latin typeface="Arial" charset="0"/>
            </a:endParaRPr>
          </a:p>
        </p:txBody>
      </p:sp>
      <p:sp>
        <p:nvSpPr>
          <p:cNvPr id="39" name="TextBox 38"/>
          <p:cNvSpPr txBox="1"/>
          <p:nvPr/>
        </p:nvSpPr>
        <p:spPr>
          <a:xfrm>
            <a:off x="62101" y="1476264"/>
            <a:ext cx="8834218" cy="615553"/>
          </a:xfrm>
          <a:prstGeom prst="rect">
            <a:avLst/>
          </a:prstGeom>
          <a:noFill/>
        </p:spPr>
        <p:txBody>
          <a:bodyPr wrap="square" rtlCol="0">
            <a:spAutoFit/>
          </a:bodyPr>
          <a:lstStyle/>
          <a:p>
            <a:r>
              <a:rPr lang="en-US" sz="1400" b="1" dirty="0">
                <a:solidFill>
                  <a:srgbClr val="800000"/>
                </a:solidFill>
                <a:latin typeface="Arial"/>
              </a:rPr>
              <a:t>I/UCRC – Industry University Cooperative Research Centers Program  </a:t>
            </a:r>
            <a:endParaRPr lang="en-US" sz="1400" b="1" dirty="0" smtClean="0">
              <a:solidFill>
                <a:srgbClr val="800000"/>
              </a:solidFill>
              <a:latin typeface="Arial"/>
            </a:endParaRPr>
          </a:p>
          <a:p>
            <a:r>
              <a:rPr lang="en-US" sz="1000" i="1" dirty="0" smtClean="0">
                <a:solidFill>
                  <a:srgbClr val="FFFFFF">
                    <a:lumMod val="50000"/>
                  </a:srgbClr>
                </a:solidFill>
                <a:latin typeface="Arial"/>
              </a:rPr>
              <a:t>Up to 16 years of NSF funding (1 yr planning + 5 yrs Phase I + 5 yrs Phase II + 5 yrs Phase III) to manage the center. Multi-institutional centers are preferred. Industry partners pay a membership fee to participate in the center. International partners are welcome, though restrictions on funding apply.</a:t>
            </a:r>
            <a:endParaRPr lang="en-US" sz="1000" i="1" dirty="0">
              <a:solidFill>
                <a:srgbClr val="FFFFFF">
                  <a:lumMod val="50000"/>
                </a:srgbClr>
              </a:solidFill>
              <a:latin typeface="Arial"/>
            </a:endParaRPr>
          </a:p>
        </p:txBody>
      </p:sp>
      <p:sp>
        <p:nvSpPr>
          <p:cNvPr id="40" name="TextBox 39"/>
          <p:cNvSpPr txBox="1"/>
          <p:nvPr/>
        </p:nvSpPr>
        <p:spPr>
          <a:xfrm>
            <a:off x="440220" y="2509286"/>
            <a:ext cx="8498168" cy="1508105"/>
          </a:xfrm>
          <a:prstGeom prst="rect">
            <a:avLst/>
          </a:prstGeom>
          <a:noFill/>
        </p:spPr>
        <p:txBody>
          <a:bodyPr wrap="square" rtlCol="0">
            <a:spAutoFit/>
          </a:bodyPr>
          <a:lstStyle/>
          <a:p>
            <a:r>
              <a:rPr lang="en-US" sz="1400" b="1" dirty="0">
                <a:solidFill>
                  <a:srgbClr val="800000"/>
                </a:solidFill>
                <a:latin typeface="Arial"/>
              </a:rPr>
              <a:t>IGERT</a:t>
            </a:r>
            <a:r>
              <a:rPr lang="en-US" sz="1400" dirty="0">
                <a:solidFill>
                  <a:srgbClr val="800000"/>
                </a:solidFill>
                <a:latin typeface="Arial"/>
              </a:rPr>
              <a:t> – Integrative Graduate Education and Research Traineeship Program </a:t>
            </a:r>
            <a:r>
              <a:rPr lang="en-US" sz="1000" i="1" dirty="0" smtClean="0">
                <a:solidFill>
                  <a:srgbClr val="808080"/>
                </a:solidFill>
                <a:latin typeface="Arial"/>
              </a:rPr>
              <a:t>(new solicitation coming soon) </a:t>
            </a:r>
          </a:p>
          <a:p>
            <a:r>
              <a:rPr lang="en-US" sz="1000" i="1" dirty="0" smtClean="0">
                <a:solidFill>
                  <a:srgbClr val="FFFFFF">
                    <a:lumMod val="50000"/>
                  </a:srgbClr>
                </a:solidFill>
                <a:latin typeface="Arial"/>
              </a:rPr>
              <a:t>Establish </a:t>
            </a:r>
            <a:r>
              <a:rPr lang="en-US" sz="1000" i="1" dirty="0">
                <a:solidFill>
                  <a:srgbClr val="FFFFFF">
                    <a:lumMod val="50000"/>
                  </a:srgbClr>
                </a:solidFill>
                <a:latin typeface="Arial"/>
              </a:rPr>
              <a:t>new models for graduate education and training that include integrated interdisciplinary research and innovation activities supported by an additional up to $200,000 Competitive Innovation Incentive Fund. </a:t>
            </a:r>
          </a:p>
          <a:p>
            <a:r>
              <a:rPr lang="en-US" sz="1400" b="1" dirty="0">
                <a:solidFill>
                  <a:srgbClr val="800000"/>
                </a:solidFill>
                <a:latin typeface="Arial"/>
              </a:rPr>
              <a:t>GOALI</a:t>
            </a:r>
            <a:r>
              <a:rPr lang="en-US" sz="1400" dirty="0">
                <a:solidFill>
                  <a:srgbClr val="800000"/>
                </a:solidFill>
                <a:latin typeface="Arial"/>
              </a:rPr>
              <a:t> – Grant Opportunities for Academic Liaison with </a:t>
            </a:r>
            <a:r>
              <a:rPr lang="en-US" sz="1400" dirty="0" smtClean="0">
                <a:solidFill>
                  <a:srgbClr val="800000"/>
                </a:solidFill>
                <a:latin typeface="Arial"/>
              </a:rPr>
              <a:t>Industry</a:t>
            </a:r>
          </a:p>
          <a:p>
            <a:r>
              <a:rPr lang="en-US" sz="1000" i="1" dirty="0" smtClean="0">
                <a:solidFill>
                  <a:srgbClr val="7F7F7F"/>
                </a:solidFill>
                <a:latin typeface="Arial"/>
              </a:rPr>
              <a:t>Project </a:t>
            </a:r>
            <a:r>
              <a:rPr lang="en-US" sz="1000" i="1" dirty="0">
                <a:solidFill>
                  <a:srgbClr val="7F7F7F"/>
                </a:solidFill>
                <a:latin typeface="Arial"/>
              </a:rPr>
              <a:t>funds or fellowships/traineeships available to support an eclectic mix of industry-university </a:t>
            </a:r>
            <a:r>
              <a:rPr lang="en-US" sz="1000" i="1" dirty="0" smtClean="0">
                <a:solidFill>
                  <a:srgbClr val="7F7F7F"/>
                </a:solidFill>
                <a:latin typeface="Arial"/>
              </a:rPr>
              <a:t>linkages (supplement or full proposal for Industry-University Collaborative Projects; supplement for Faculty and Students in Industry, supplement for Industry Engineers and Scientists in Academe). </a:t>
            </a:r>
            <a:endParaRPr lang="en-US" sz="1000" i="1" dirty="0">
              <a:solidFill>
                <a:srgbClr val="7F7F7F"/>
              </a:solidFill>
              <a:latin typeface="Arial"/>
            </a:endParaRPr>
          </a:p>
          <a:p>
            <a:r>
              <a:rPr lang="en-US" sz="1400" b="1" dirty="0">
                <a:solidFill>
                  <a:srgbClr val="800000"/>
                </a:solidFill>
                <a:latin typeface="Arial"/>
              </a:rPr>
              <a:t>ATE</a:t>
            </a:r>
            <a:r>
              <a:rPr lang="en-US" sz="1400" dirty="0">
                <a:solidFill>
                  <a:srgbClr val="800000"/>
                </a:solidFill>
                <a:latin typeface="Arial"/>
              </a:rPr>
              <a:t> – Advanced Technological Education </a:t>
            </a:r>
            <a:r>
              <a:rPr lang="en-US" sz="1400" dirty="0" smtClean="0">
                <a:solidFill>
                  <a:srgbClr val="800000"/>
                </a:solidFill>
                <a:latin typeface="Arial"/>
              </a:rPr>
              <a:t>Program </a:t>
            </a:r>
          </a:p>
          <a:p>
            <a:r>
              <a:rPr lang="en-US" sz="1000" i="1" dirty="0" smtClean="0">
                <a:solidFill>
                  <a:srgbClr val="7F7F7F"/>
                </a:solidFill>
                <a:latin typeface="Arial"/>
              </a:rPr>
              <a:t>With </a:t>
            </a:r>
            <a:r>
              <a:rPr lang="en-US" sz="1000" i="1" dirty="0">
                <a:solidFill>
                  <a:srgbClr val="7F7F7F"/>
                </a:solidFill>
                <a:latin typeface="Arial"/>
              </a:rPr>
              <a:t>an emphasis on two-year colleges, program focuses on the education of technicians for the high-technology fields. </a:t>
            </a:r>
          </a:p>
        </p:txBody>
      </p:sp>
      <p:sp>
        <p:nvSpPr>
          <p:cNvPr id="41" name="TextBox 40"/>
          <p:cNvSpPr txBox="1"/>
          <p:nvPr/>
        </p:nvSpPr>
        <p:spPr>
          <a:xfrm>
            <a:off x="2114773" y="4351461"/>
            <a:ext cx="6937922" cy="307777"/>
          </a:xfrm>
          <a:prstGeom prst="rect">
            <a:avLst/>
          </a:prstGeom>
          <a:noFill/>
        </p:spPr>
        <p:txBody>
          <a:bodyPr wrap="square" rtlCol="0">
            <a:spAutoFit/>
          </a:bodyPr>
          <a:lstStyle/>
          <a:p>
            <a:r>
              <a:rPr lang="en-US" sz="1400" b="1" dirty="0" smtClean="0">
                <a:solidFill>
                  <a:srgbClr val="000000"/>
                </a:solidFill>
                <a:latin typeface="Arial"/>
              </a:rPr>
              <a:t>Get your prototype: </a:t>
            </a:r>
            <a:r>
              <a:rPr lang="en-US" sz="1400" b="1" dirty="0">
                <a:solidFill>
                  <a:srgbClr val="000000"/>
                </a:solidFill>
                <a:latin typeface="Arial"/>
              </a:rPr>
              <a:t> </a:t>
            </a:r>
            <a:r>
              <a:rPr lang="en-US" sz="1400" b="1" dirty="0" smtClean="0">
                <a:solidFill>
                  <a:srgbClr val="800000"/>
                </a:solidFill>
                <a:latin typeface="Arial"/>
              </a:rPr>
              <a:t>AIR</a:t>
            </a:r>
            <a:r>
              <a:rPr lang="en-US" sz="1400" dirty="0" smtClean="0">
                <a:solidFill>
                  <a:srgbClr val="800000"/>
                </a:solidFill>
                <a:latin typeface="Arial"/>
              </a:rPr>
              <a:t> </a:t>
            </a:r>
            <a:r>
              <a:rPr lang="en-US" sz="1400" dirty="0">
                <a:solidFill>
                  <a:srgbClr val="800000"/>
                </a:solidFill>
                <a:latin typeface="Arial"/>
              </a:rPr>
              <a:t>– Accelerating Innovation </a:t>
            </a:r>
            <a:r>
              <a:rPr lang="en-US" sz="1400" dirty="0" smtClean="0">
                <a:solidFill>
                  <a:srgbClr val="800000"/>
                </a:solidFill>
                <a:latin typeface="Arial"/>
              </a:rPr>
              <a:t>Research </a:t>
            </a:r>
            <a:r>
              <a:rPr lang="en-US" sz="1000" i="1" dirty="0" smtClean="0">
                <a:solidFill>
                  <a:schemeClr val="bg2"/>
                </a:solidFill>
                <a:latin typeface="Arial"/>
              </a:rPr>
              <a:t>(new solicitation coming soon)</a:t>
            </a:r>
            <a:endParaRPr lang="en-US" sz="1000" i="1" dirty="0">
              <a:solidFill>
                <a:schemeClr val="bg2"/>
              </a:solidFill>
              <a:latin typeface="Arial"/>
            </a:endParaRPr>
          </a:p>
        </p:txBody>
      </p:sp>
      <p:sp>
        <p:nvSpPr>
          <p:cNvPr id="42" name="TextBox 41"/>
          <p:cNvSpPr txBox="1"/>
          <p:nvPr/>
        </p:nvSpPr>
        <p:spPr>
          <a:xfrm>
            <a:off x="2404381" y="4576799"/>
            <a:ext cx="6660950" cy="461665"/>
          </a:xfrm>
          <a:prstGeom prst="rect">
            <a:avLst/>
          </a:prstGeom>
          <a:noFill/>
        </p:spPr>
        <p:txBody>
          <a:bodyPr wrap="square" rtlCol="0">
            <a:spAutoFit/>
          </a:bodyPr>
          <a:lstStyle/>
          <a:p>
            <a:r>
              <a:rPr lang="en-US" sz="1400" b="1" dirty="0">
                <a:solidFill>
                  <a:srgbClr val="000000"/>
                </a:solidFill>
                <a:latin typeface="Arial"/>
              </a:rPr>
              <a:t>Discover your customers:</a:t>
            </a:r>
            <a:r>
              <a:rPr lang="en-US" sz="1400" dirty="0">
                <a:solidFill>
                  <a:srgbClr val="000000"/>
                </a:solidFill>
                <a:latin typeface="Arial"/>
              </a:rPr>
              <a:t>  </a:t>
            </a:r>
            <a:r>
              <a:rPr lang="en-US" sz="1400" b="1" dirty="0" smtClean="0">
                <a:solidFill>
                  <a:srgbClr val="800000"/>
                </a:solidFill>
                <a:latin typeface="Arial"/>
              </a:rPr>
              <a:t>I-</a:t>
            </a:r>
            <a:r>
              <a:rPr lang="en-US" sz="1400" b="1" dirty="0">
                <a:solidFill>
                  <a:srgbClr val="800000"/>
                </a:solidFill>
                <a:latin typeface="Arial"/>
              </a:rPr>
              <a:t>Corps</a:t>
            </a:r>
            <a:r>
              <a:rPr lang="en-US" sz="1400" dirty="0">
                <a:solidFill>
                  <a:srgbClr val="800000"/>
                </a:solidFill>
                <a:latin typeface="Arial"/>
              </a:rPr>
              <a:t> </a:t>
            </a:r>
            <a:r>
              <a:rPr lang="en-US" sz="1400" b="1" dirty="0">
                <a:solidFill>
                  <a:srgbClr val="800000"/>
                </a:solidFill>
                <a:latin typeface="Arial"/>
              </a:rPr>
              <a:t>Teams</a:t>
            </a:r>
            <a:r>
              <a:rPr lang="en-US" sz="1400" dirty="0">
                <a:solidFill>
                  <a:srgbClr val="800000"/>
                </a:solidFill>
                <a:latin typeface="Arial"/>
              </a:rPr>
              <a:t> </a:t>
            </a:r>
            <a:r>
              <a:rPr lang="en-US" sz="1400" dirty="0">
                <a:solidFill>
                  <a:srgbClr val="000000"/>
                </a:solidFill>
                <a:latin typeface="Arial"/>
              </a:rPr>
              <a:t>– Innovation Corps Teams Program </a:t>
            </a:r>
            <a:endParaRPr lang="en-US" sz="1400" dirty="0" smtClean="0">
              <a:solidFill>
                <a:srgbClr val="000000"/>
              </a:solidFill>
              <a:latin typeface="Arial"/>
            </a:endParaRPr>
          </a:p>
          <a:p>
            <a:r>
              <a:rPr lang="en-US" sz="1000" i="1" dirty="0" smtClean="0">
                <a:solidFill>
                  <a:srgbClr val="7F7F7F"/>
                </a:solidFill>
                <a:latin typeface="Arial"/>
              </a:rPr>
              <a:t>$</a:t>
            </a:r>
            <a:r>
              <a:rPr lang="en-US" sz="1000" i="1" dirty="0">
                <a:solidFill>
                  <a:srgbClr val="7F7F7F"/>
                </a:solidFill>
                <a:latin typeface="Arial"/>
              </a:rPr>
              <a:t>50,000 to help you find your market and define your best business plan. </a:t>
            </a:r>
          </a:p>
        </p:txBody>
      </p:sp>
      <p:sp>
        <p:nvSpPr>
          <p:cNvPr id="43" name="TextBox 42"/>
          <p:cNvSpPr txBox="1"/>
          <p:nvPr/>
        </p:nvSpPr>
        <p:spPr>
          <a:xfrm>
            <a:off x="3317050" y="4946248"/>
            <a:ext cx="5805143" cy="954107"/>
          </a:xfrm>
          <a:prstGeom prst="rect">
            <a:avLst/>
          </a:prstGeom>
          <a:noFill/>
        </p:spPr>
        <p:txBody>
          <a:bodyPr wrap="square" rtlCol="0">
            <a:spAutoFit/>
          </a:bodyPr>
          <a:lstStyle/>
          <a:p>
            <a:r>
              <a:rPr lang="en-US" sz="1400" b="1" dirty="0">
                <a:solidFill>
                  <a:srgbClr val="000000"/>
                </a:solidFill>
                <a:latin typeface="Arial"/>
              </a:rPr>
              <a:t>Translate your research product in a commercial reality</a:t>
            </a:r>
            <a:r>
              <a:rPr lang="en-US" sz="1400" b="1" dirty="0" smtClean="0">
                <a:solidFill>
                  <a:srgbClr val="000000"/>
                </a:solidFill>
                <a:latin typeface="Arial"/>
              </a:rPr>
              <a:t>: </a:t>
            </a:r>
          </a:p>
          <a:p>
            <a:r>
              <a:rPr lang="en-US" sz="1400" b="1" dirty="0" smtClean="0">
                <a:solidFill>
                  <a:srgbClr val="800000"/>
                </a:solidFill>
                <a:latin typeface="Arial"/>
              </a:rPr>
              <a:t>BIC</a:t>
            </a:r>
            <a:r>
              <a:rPr lang="en-US" sz="1400" dirty="0" smtClean="0">
                <a:solidFill>
                  <a:srgbClr val="800000"/>
                </a:solidFill>
                <a:latin typeface="Arial"/>
              </a:rPr>
              <a:t> </a:t>
            </a:r>
            <a:r>
              <a:rPr lang="en-US" sz="1400" dirty="0">
                <a:solidFill>
                  <a:srgbClr val="800000"/>
                </a:solidFill>
                <a:latin typeface="Arial"/>
              </a:rPr>
              <a:t>– Building Innovation Capacity</a:t>
            </a:r>
            <a:r>
              <a:rPr lang="en-US" sz="1400" dirty="0">
                <a:solidFill>
                  <a:srgbClr val="000000"/>
                </a:solidFill>
                <a:latin typeface="Arial"/>
              </a:rPr>
              <a:t> </a:t>
            </a:r>
            <a:r>
              <a:rPr lang="en-US" sz="1000" i="1" dirty="0" smtClean="0">
                <a:solidFill>
                  <a:srgbClr val="808080"/>
                </a:solidFill>
                <a:latin typeface="Arial"/>
              </a:rPr>
              <a:t>(new solicitation coming soon)</a:t>
            </a:r>
          </a:p>
          <a:p>
            <a:r>
              <a:rPr lang="en-US" sz="1400" b="1" dirty="0" smtClean="0">
                <a:solidFill>
                  <a:srgbClr val="800000"/>
                </a:solidFill>
                <a:latin typeface="Arial"/>
              </a:rPr>
              <a:t>STTR</a:t>
            </a:r>
            <a:r>
              <a:rPr lang="en-US" sz="1400" dirty="0" smtClean="0">
                <a:solidFill>
                  <a:srgbClr val="800000"/>
                </a:solidFill>
                <a:latin typeface="Arial"/>
              </a:rPr>
              <a:t> </a:t>
            </a:r>
            <a:r>
              <a:rPr lang="en-US" sz="1400" dirty="0">
                <a:solidFill>
                  <a:srgbClr val="800000"/>
                </a:solidFill>
                <a:latin typeface="Arial"/>
              </a:rPr>
              <a:t>– Small Business Technology </a:t>
            </a:r>
            <a:r>
              <a:rPr lang="en-US" sz="1400" dirty="0" smtClean="0">
                <a:solidFill>
                  <a:srgbClr val="800000"/>
                </a:solidFill>
                <a:latin typeface="Arial"/>
              </a:rPr>
              <a:t>Transfer </a:t>
            </a:r>
          </a:p>
          <a:p>
            <a:r>
              <a:rPr lang="en-US" sz="1400" b="1" dirty="0" smtClean="0">
                <a:solidFill>
                  <a:srgbClr val="800000"/>
                </a:solidFill>
                <a:latin typeface="Arial"/>
              </a:rPr>
              <a:t>SBIR</a:t>
            </a:r>
            <a:r>
              <a:rPr lang="en-US" sz="1400" dirty="0" smtClean="0">
                <a:solidFill>
                  <a:srgbClr val="800000"/>
                </a:solidFill>
                <a:latin typeface="Arial"/>
              </a:rPr>
              <a:t> </a:t>
            </a:r>
            <a:r>
              <a:rPr lang="en-US" sz="1400" dirty="0">
                <a:solidFill>
                  <a:srgbClr val="800000"/>
                </a:solidFill>
                <a:latin typeface="Arial"/>
              </a:rPr>
              <a:t>– Small Business Innovation </a:t>
            </a:r>
            <a:r>
              <a:rPr lang="en-US" sz="1400" dirty="0" smtClean="0">
                <a:solidFill>
                  <a:srgbClr val="800000"/>
                </a:solidFill>
                <a:latin typeface="Arial"/>
              </a:rPr>
              <a:t>Research</a:t>
            </a:r>
          </a:p>
        </p:txBody>
      </p:sp>
    </p:spTree>
    <p:extLst>
      <p:ext uri="{BB962C8B-B14F-4D97-AF65-F5344CB8AC3E}">
        <p14:creationId xmlns:p14="http://schemas.microsoft.com/office/powerpoint/2010/main" val="16999662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7128" y="2125828"/>
            <a:ext cx="8163467" cy="448257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6" name="TextBox 5"/>
          <p:cNvSpPr txBox="1"/>
          <p:nvPr/>
        </p:nvSpPr>
        <p:spPr>
          <a:xfrm>
            <a:off x="181553" y="906525"/>
            <a:ext cx="7894238" cy="338554"/>
          </a:xfrm>
          <a:prstGeom prst="rect">
            <a:avLst/>
          </a:prstGeom>
          <a:noFill/>
        </p:spPr>
        <p:txBody>
          <a:bodyPr wrap="square" rtlCol="0">
            <a:spAutoFit/>
          </a:bodyPr>
          <a:lstStyle/>
          <a:p>
            <a:pPr defTabSz="914400" fontAlgn="base">
              <a:spcBef>
                <a:spcPct val="0"/>
              </a:spcBef>
              <a:spcAft>
                <a:spcPct val="0"/>
              </a:spcAft>
            </a:pPr>
            <a:r>
              <a:rPr lang="en-US" sz="1600" b="1" dirty="0">
                <a:solidFill>
                  <a:srgbClr val="800000"/>
                </a:solidFill>
                <a:latin typeface="Arial" charset="0"/>
              </a:rPr>
              <a:t>GOALI </a:t>
            </a:r>
            <a:r>
              <a:rPr lang="en-US" sz="1600" dirty="0">
                <a:solidFill>
                  <a:srgbClr val="800000"/>
                </a:solidFill>
                <a:latin typeface="Arial" charset="0"/>
              </a:rPr>
              <a:t>- Grant Opportunities for Academic Liaison with Industry</a:t>
            </a:r>
            <a:endParaRPr lang="en-US" sz="1600" b="1" dirty="0">
              <a:solidFill>
                <a:srgbClr val="800000"/>
              </a:solidFill>
              <a:latin typeface="Arial" charset="0"/>
            </a:endParaRPr>
          </a:p>
        </p:txBody>
      </p:sp>
      <p:sp>
        <p:nvSpPr>
          <p:cNvPr id="13" name="TextBox 12"/>
          <p:cNvSpPr txBox="1"/>
          <p:nvPr/>
        </p:nvSpPr>
        <p:spPr>
          <a:xfrm>
            <a:off x="406144" y="1240434"/>
            <a:ext cx="8095051" cy="738664"/>
          </a:xfrm>
          <a:prstGeom prst="rect">
            <a:avLst/>
          </a:prstGeom>
          <a:noFill/>
        </p:spPr>
        <p:txBody>
          <a:bodyPr wrap="square" rtlCol="0">
            <a:spAutoFit/>
          </a:bodyPr>
          <a:lstStyle/>
          <a:p>
            <a:pPr algn="just" defTabSz="914400" fontAlgn="base">
              <a:spcBef>
                <a:spcPct val="0"/>
              </a:spcBef>
              <a:spcAft>
                <a:spcPct val="0"/>
              </a:spcAft>
            </a:pPr>
            <a:r>
              <a:rPr lang="en-US" sz="1400" dirty="0" smtClean="0">
                <a:solidFill>
                  <a:schemeClr val="bg1">
                    <a:lumMod val="50000"/>
                  </a:schemeClr>
                </a:solidFill>
                <a:latin typeface="Arial" charset="0"/>
              </a:rPr>
              <a:t>Promotes interaction and staff exchange between universities and industry including joint graduate student advising, and supports transformative research that lies beyond what industry would normally fund. </a:t>
            </a:r>
            <a:endParaRPr lang="en-US" sz="1400" dirty="0">
              <a:solidFill>
                <a:schemeClr val="bg1">
                  <a:lumMod val="50000"/>
                </a:schemeClr>
              </a:solidFill>
              <a:latin typeface="Arial" charset="0"/>
            </a:endParaRPr>
          </a:p>
        </p:txBody>
      </p:sp>
      <p:sp>
        <p:nvSpPr>
          <p:cNvPr id="10" name="TextBox 9"/>
          <p:cNvSpPr txBox="1"/>
          <p:nvPr/>
        </p:nvSpPr>
        <p:spPr>
          <a:xfrm>
            <a:off x="380336" y="2183181"/>
            <a:ext cx="8312869" cy="523220"/>
          </a:xfrm>
          <a:prstGeom prst="rect">
            <a:avLst/>
          </a:prstGeom>
          <a:noFill/>
        </p:spPr>
        <p:txBody>
          <a:bodyPr wrap="square" rtlCol="0">
            <a:spAutoFit/>
          </a:bodyPr>
          <a:lstStyle/>
          <a:p>
            <a:pPr defTabSz="914400" fontAlgn="base">
              <a:spcBef>
                <a:spcPct val="0"/>
              </a:spcBef>
              <a:spcAft>
                <a:spcPct val="0"/>
              </a:spcAft>
            </a:pPr>
            <a:r>
              <a:rPr lang="en-US" sz="1400" b="1" dirty="0">
                <a:solidFill>
                  <a:schemeClr val="bg1"/>
                </a:solidFill>
                <a:latin typeface="Arial" charset="0"/>
              </a:rPr>
              <a:t>GOALI: The use of logging and surface </a:t>
            </a:r>
            <a:r>
              <a:rPr lang="en-US" sz="1400" b="1" dirty="0" smtClean="0">
                <a:solidFill>
                  <a:schemeClr val="bg1"/>
                </a:solidFill>
                <a:latin typeface="Arial" charset="0"/>
              </a:rPr>
              <a:t>Nuclear Magnetic Resonance (NMR) </a:t>
            </a:r>
            <a:r>
              <a:rPr lang="en-US" sz="1400" b="1" dirty="0">
                <a:solidFill>
                  <a:schemeClr val="bg1"/>
                </a:solidFill>
                <a:latin typeface="Arial" charset="0"/>
              </a:rPr>
              <a:t>measurements to estimate hydraulic conductivity in unconsolidated aquifers</a:t>
            </a:r>
          </a:p>
        </p:txBody>
      </p:sp>
      <p:sp>
        <p:nvSpPr>
          <p:cNvPr id="3" name="Rectangle 2"/>
          <p:cNvSpPr/>
          <p:nvPr/>
        </p:nvSpPr>
        <p:spPr>
          <a:xfrm>
            <a:off x="392434" y="5919898"/>
            <a:ext cx="4280166" cy="707886"/>
          </a:xfrm>
          <a:prstGeom prst="rect">
            <a:avLst/>
          </a:prstGeom>
        </p:spPr>
        <p:txBody>
          <a:bodyPr wrap="square">
            <a:spAutoFit/>
          </a:bodyPr>
          <a:lstStyle/>
          <a:p>
            <a:r>
              <a:rPr lang="en-US" sz="800" dirty="0"/>
              <a:t>A comparison of hydraulic conductivity derived through traditional hydrologic methods and NMR-derived hydraulic conductivity. (a) NMR-derived hydraulic conductivity determined using the standard constants developed for petroleum applications. (b) NMR-derived hydraulic conductivity determined using the site-specific constants developed for in this </a:t>
            </a:r>
            <a:r>
              <a:rPr lang="en-US" sz="800" dirty="0" smtClean="0"/>
              <a:t>study (figure courtesy of Prof. R. Knight and PhD student K. I. </a:t>
            </a:r>
            <a:r>
              <a:rPr lang="en-US" sz="800" dirty="0" err="1" smtClean="0"/>
              <a:t>Dlubac</a:t>
            </a:r>
            <a:r>
              <a:rPr lang="en-US" sz="800" dirty="0" smtClean="0"/>
              <a:t>).</a:t>
            </a:r>
            <a:endParaRPr lang="en-US" sz="800" dirty="0"/>
          </a:p>
        </p:txBody>
      </p:sp>
      <p:sp>
        <p:nvSpPr>
          <p:cNvPr id="16" name="TextBox 15"/>
          <p:cNvSpPr txBox="1"/>
          <p:nvPr/>
        </p:nvSpPr>
        <p:spPr>
          <a:xfrm>
            <a:off x="4543568" y="3080382"/>
            <a:ext cx="3945902" cy="2677656"/>
          </a:xfrm>
          <a:prstGeom prst="rect">
            <a:avLst/>
          </a:prstGeom>
          <a:noFill/>
        </p:spPr>
        <p:txBody>
          <a:bodyPr wrap="square" rtlCol="0">
            <a:spAutoFit/>
          </a:bodyPr>
          <a:lstStyle/>
          <a:p>
            <a:pPr defTabSz="914400" fontAlgn="base">
              <a:spcBef>
                <a:spcPct val="0"/>
              </a:spcBef>
              <a:spcAft>
                <a:spcPct val="0"/>
              </a:spcAft>
            </a:pPr>
            <a:r>
              <a:rPr lang="en-US" sz="1400" dirty="0">
                <a:solidFill>
                  <a:schemeClr val="bg1"/>
                </a:solidFill>
                <a:latin typeface="Arial" charset="0"/>
              </a:rPr>
              <a:t>Rosemary Knight (PI), Stanford </a:t>
            </a:r>
            <a:r>
              <a:rPr lang="en-US" sz="1400" dirty="0" smtClean="0">
                <a:solidFill>
                  <a:schemeClr val="bg1"/>
                </a:solidFill>
                <a:latin typeface="Arial" charset="0"/>
              </a:rPr>
              <a:t>University teamed </a:t>
            </a:r>
            <a:r>
              <a:rPr lang="en-US" sz="1400" dirty="0">
                <a:solidFill>
                  <a:schemeClr val="bg1"/>
                </a:solidFill>
                <a:latin typeface="Arial" charset="0"/>
              </a:rPr>
              <a:t>with Yi-Qiao Song (Co-PI), Schlumberger-Doll </a:t>
            </a:r>
            <a:r>
              <a:rPr lang="en-US" sz="1400" dirty="0" smtClean="0">
                <a:solidFill>
                  <a:schemeClr val="bg1"/>
                </a:solidFill>
                <a:latin typeface="Arial" charset="0"/>
              </a:rPr>
              <a:t>Research, Schlumberger Water Services and members of Vista Clara Inc, and the USGS to develop a new framework to nuclear magnetic resonance-based aquifer characterization.</a:t>
            </a:r>
          </a:p>
          <a:p>
            <a:pPr defTabSz="914400" fontAlgn="base">
              <a:spcBef>
                <a:spcPct val="0"/>
              </a:spcBef>
              <a:spcAft>
                <a:spcPct val="0"/>
              </a:spcAft>
            </a:pPr>
            <a:endParaRPr lang="en-US" sz="1400" dirty="0">
              <a:solidFill>
                <a:schemeClr val="bg1"/>
              </a:solidFill>
              <a:latin typeface="Arial" charset="0"/>
            </a:endParaRPr>
          </a:p>
          <a:p>
            <a:pPr defTabSz="914400" fontAlgn="base">
              <a:spcBef>
                <a:spcPct val="0"/>
              </a:spcBef>
              <a:spcAft>
                <a:spcPct val="0"/>
              </a:spcAft>
            </a:pPr>
            <a:r>
              <a:rPr lang="en-US" sz="1400" dirty="0">
                <a:solidFill>
                  <a:schemeClr val="bg1"/>
                </a:solidFill>
                <a:latin typeface="Arial" charset="0"/>
              </a:rPr>
              <a:t>“</a:t>
            </a:r>
            <a:r>
              <a:rPr lang="en-US" sz="1400" dirty="0" smtClean="0">
                <a:solidFill>
                  <a:schemeClr val="bg1"/>
                </a:solidFill>
                <a:latin typeface="Arial" charset="0"/>
              </a:rPr>
              <a:t>The student </a:t>
            </a:r>
            <a:r>
              <a:rPr lang="en-US" sz="1400" dirty="0">
                <a:solidFill>
                  <a:schemeClr val="bg1"/>
                </a:solidFill>
                <a:latin typeface="Arial" charset="0"/>
              </a:rPr>
              <a:t>and post-doctoral fellow in particular will benefit tremendously by seeing the </a:t>
            </a:r>
            <a:r>
              <a:rPr lang="en-US" sz="1400" dirty="0" smtClean="0">
                <a:solidFill>
                  <a:schemeClr val="bg1"/>
                </a:solidFill>
                <a:latin typeface="Arial" charset="0"/>
              </a:rPr>
              <a:t>connections between </a:t>
            </a:r>
            <a:r>
              <a:rPr lang="en-US" sz="1400" dirty="0">
                <a:solidFill>
                  <a:schemeClr val="bg1"/>
                </a:solidFill>
                <a:latin typeface="Arial" charset="0"/>
              </a:rPr>
              <a:t>their research and the “real world” applications and needs</a:t>
            </a:r>
            <a:r>
              <a:rPr lang="en-US" sz="1400" dirty="0" smtClean="0">
                <a:solidFill>
                  <a:schemeClr val="bg1"/>
                </a:solidFill>
                <a:latin typeface="Arial" charset="0"/>
              </a:rPr>
              <a:t>.”</a:t>
            </a:r>
            <a:endParaRPr lang="en-US" sz="1400" dirty="0">
              <a:solidFill>
                <a:schemeClr val="bg1"/>
              </a:solidFill>
              <a:latin typeface="Arial" charset="0"/>
            </a:endParaRPr>
          </a:p>
        </p:txBody>
      </p:sp>
      <p:sp>
        <p:nvSpPr>
          <p:cNvPr id="9" name="TextBox 8"/>
          <p:cNvSpPr txBox="1"/>
          <p:nvPr/>
        </p:nvSpPr>
        <p:spPr>
          <a:xfrm>
            <a:off x="6984240" y="6545197"/>
            <a:ext cx="2159760" cy="246221"/>
          </a:xfrm>
          <a:prstGeom prst="rect">
            <a:avLst/>
          </a:prstGeom>
          <a:noFill/>
        </p:spPr>
        <p:txBody>
          <a:bodyPr wrap="square" rtlCol="0">
            <a:spAutoFit/>
          </a:bodyPr>
          <a:lstStyle/>
          <a:p>
            <a:r>
              <a:rPr lang="en-US" sz="1000" i="1" dirty="0" smtClean="0">
                <a:solidFill>
                  <a:schemeClr val="bg1">
                    <a:lumMod val="65000"/>
                  </a:schemeClr>
                </a:solidFill>
              </a:rPr>
              <a:t>R.Montelli Ph.D., June 10, 2013</a:t>
            </a:r>
            <a:endParaRPr lang="en-US" sz="1000" i="1" dirty="0">
              <a:solidFill>
                <a:schemeClr val="bg1">
                  <a:lumMod val="65000"/>
                </a:schemeClr>
              </a:solidFill>
            </a:endParaRPr>
          </a:p>
        </p:txBody>
      </p:sp>
      <p:pic>
        <p:nvPicPr>
          <p:cNvPr id="4" name="Picture 3"/>
          <p:cNvPicPr>
            <a:picLocks noChangeAspect="1"/>
          </p:cNvPicPr>
          <p:nvPr/>
        </p:nvPicPr>
        <p:blipFill>
          <a:blip r:embed="rId2"/>
          <a:stretch>
            <a:fillRect/>
          </a:stretch>
        </p:blipFill>
        <p:spPr>
          <a:xfrm>
            <a:off x="700538" y="2706401"/>
            <a:ext cx="3235694" cy="3211313"/>
          </a:xfrm>
          <a:prstGeom prst="rect">
            <a:avLst/>
          </a:prstGeom>
        </p:spPr>
      </p:pic>
    </p:spTree>
    <p:extLst>
      <p:ext uri="{BB962C8B-B14F-4D97-AF65-F5344CB8AC3E}">
        <p14:creationId xmlns:p14="http://schemas.microsoft.com/office/powerpoint/2010/main" val="12958632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387128" y="2125828"/>
            <a:ext cx="8163467" cy="448257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7" name="TextBox 6"/>
          <p:cNvSpPr txBox="1"/>
          <p:nvPr/>
        </p:nvSpPr>
        <p:spPr>
          <a:xfrm>
            <a:off x="152503" y="903343"/>
            <a:ext cx="8835281" cy="338554"/>
          </a:xfrm>
          <a:prstGeom prst="rect">
            <a:avLst/>
          </a:prstGeom>
          <a:noFill/>
        </p:spPr>
        <p:txBody>
          <a:bodyPr wrap="square" rtlCol="0">
            <a:spAutoFit/>
          </a:bodyPr>
          <a:lstStyle/>
          <a:p>
            <a:pPr defTabSz="914400" fontAlgn="base">
              <a:spcBef>
                <a:spcPct val="0"/>
              </a:spcBef>
              <a:spcAft>
                <a:spcPct val="0"/>
              </a:spcAft>
            </a:pPr>
            <a:r>
              <a:rPr lang="en-US" sz="1600" b="1" dirty="0">
                <a:solidFill>
                  <a:srgbClr val="800000"/>
                </a:solidFill>
                <a:latin typeface="Arial" charset="0"/>
              </a:rPr>
              <a:t>IGERT – </a:t>
            </a:r>
            <a:r>
              <a:rPr lang="en-US" sz="1600" dirty="0">
                <a:solidFill>
                  <a:srgbClr val="800000"/>
                </a:solidFill>
                <a:latin typeface="Arial" charset="0"/>
              </a:rPr>
              <a:t>Integrative Graduate Education and Research Traineeship Program</a:t>
            </a:r>
            <a:r>
              <a:rPr lang="en-US" sz="1600" b="1" dirty="0">
                <a:solidFill>
                  <a:srgbClr val="800000"/>
                </a:solidFill>
                <a:latin typeface="Arial" charset="0"/>
              </a:rPr>
              <a:t> </a:t>
            </a:r>
          </a:p>
        </p:txBody>
      </p:sp>
      <p:sp>
        <p:nvSpPr>
          <p:cNvPr id="12" name="TextBox 11"/>
          <p:cNvSpPr txBox="1"/>
          <p:nvPr/>
        </p:nvSpPr>
        <p:spPr>
          <a:xfrm>
            <a:off x="318488" y="1173977"/>
            <a:ext cx="8095051" cy="954107"/>
          </a:xfrm>
          <a:prstGeom prst="rect">
            <a:avLst/>
          </a:prstGeom>
          <a:noFill/>
        </p:spPr>
        <p:txBody>
          <a:bodyPr wrap="square" rtlCol="0">
            <a:spAutoFit/>
          </a:bodyPr>
          <a:lstStyle/>
          <a:p>
            <a:pPr algn="just" defTabSz="914400" fontAlgn="base">
              <a:spcBef>
                <a:spcPct val="0"/>
              </a:spcBef>
              <a:spcAft>
                <a:spcPct val="0"/>
              </a:spcAft>
            </a:pPr>
            <a:r>
              <a:rPr lang="en-US" sz="1400" i="1" dirty="0" smtClean="0">
                <a:solidFill>
                  <a:schemeClr val="bg1">
                    <a:lumMod val="50000"/>
                  </a:schemeClr>
                </a:solidFill>
                <a:latin typeface="Arial" charset="0"/>
              </a:rPr>
              <a:t>To establish new models for graduate education and training in a fertile environment for collaborative research that transcends traditional disciplines boundaries. Since March 2011, the program requires that training explicitly includes innovation activities supported by a Competitive Innovation Incentive Fund up to $200,000. </a:t>
            </a:r>
            <a:endParaRPr lang="en-US" sz="1400" i="1" dirty="0">
              <a:solidFill>
                <a:schemeClr val="bg1">
                  <a:lumMod val="50000"/>
                </a:schemeClr>
              </a:solidFill>
              <a:latin typeface="Arial" charset="0"/>
            </a:endParaRPr>
          </a:p>
        </p:txBody>
      </p:sp>
      <p:sp>
        <p:nvSpPr>
          <p:cNvPr id="18" name="TextBox 17"/>
          <p:cNvSpPr txBox="1"/>
          <p:nvPr/>
        </p:nvSpPr>
        <p:spPr>
          <a:xfrm>
            <a:off x="1073055" y="2238251"/>
            <a:ext cx="7457144" cy="307777"/>
          </a:xfrm>
          <a:prstGeom prst="rect">
            <a:avLst/>
          </a:prstGeom>
          <a:noFill/>
        </p:spPr>
        <p:txBody>
          <a:bodyPr wrap="square" rtlCol="0">
            <a:spAutoFit/>
          </a:bodyPr>
          <a:lstStyle/>
          <a:p>
            <a:pPr defTabSz="914400" fontAlgn="base">
              <a:spcBef>
                <a:spcPct val="0"/>
              </a:spcBef>
              <a:spcAft>
                <a:spcPct val="0"/>
              </a:spcAft>
            </a:pPr>
            <a:r>
              <a:rPr lang="en-US" sz="1400" b="1" dirty="0">
                <a:solidFill>
                  <a:schemeClr val="bg1"/>
                </a:solidFill>
                <a:latin typeface="Arial" charset="0"/>
              </a:rPr>
              <a:t>IGERT: Water SENSE - Water Social, Engineering, and Natural Sciences Engagement</a:t>
            </a:r>
          </a:p>
        </p:txBody>
      </p:sp>
      <p:pic>
        <p:nvPicPr>
          <p:cNvPr id="3" name="Picture 2"/>
          <p:cNvPicPr>
            <a:picLocks noChangeAspect="1"/>
          </p:cNvPicPr>
          <p:nvPr/>
        </p:nvPicPr>
        <p:blipFill>
          <a:blip r:embed="rId2"/>
          <a:stretch>
            <a:fillRect/>
          </a:stretch>
        </p:blipFill>
        <p:spPr>
          <a:xfrm>
            <a:off x="479844" y="2195243"/>
            <a:ext cx="593211" cy="597166"/>
          </a:xfrm>
          <a:prstGeom prst="rect">
            <a:avLst/>
          </a:prstGeom>
        </p:spPr>
      </p:pic>
      <p:pic>
        <p:nvPicPr>
          <p:cNvPr id="5" name="Picture 4"/>
          <p:cNvPicPr>
            <a:picLocks noChangeAspect="1"/>
          </p:cNvPicPr>
          <p:nvPr/>
        </p:nvPicPr>
        <p:blipFill>
          <a:blip r:embed="rId3"/>
          <a:stretch>
            <a:fillRect/>
          </a:stretch>
        </p:blipFill>
        <p:spPr>
          <a:xfrm>
            <a:off x="1533249" y="2195243"/>
            <a:ext cx="6146800" cy="3289300"/>
          </a:xfrm>
          <a:prstGeom prst="rect">
            <a:avLst/>
          </a:prstGeom>
        </p:spPr>
      </p:pic>
      <p:sp>
        <p:nvSpPr>
          <p:cNvPr id="20" name="Rectangle 19"/>
          <p:cNvSpPr/>
          <p:nvPr/>
        </p:nvSpPr>
        <p:spPr>
          <a:xfrm>
            <a:off x="465859" y="5170968"/>
            <a:ext cx="7947680" cy="1384995"/>
          </a:xfrm>
          <a:prstGeom prst="rect">
            <a:avLst/>
          </a:prstGeom>
        </p:spPr>
        <p:txBody>
          <a:bodyPr wrap="square">
            <a:spAutoFit/>
          </a:bodyPr>
          <a:lstStyle/>
          <a:p>
            <a:r>
              <a:rPr lang="en-US" sz="1200" dirty="0" smtClean="0">
                <a:solidFill>
                  <a:schemeClr val="bg1"/>
                </a:solidFill>
              </a:rPr>
              <a:t>“The </a:t>
            </a:r>
            <a:r>
              <a:rPr lang="en-US" sz="1200" dirty="0">
                <a:solidFill>
                  <a:schemeClr val="bg1"/>
                </a:solidFill>
              </a:rPr>
              <a:t>training Water SENSE IGERT Fellows will receive will prepare them in all aspects of water and waterborne disease management, including designing, executing and evaluating water-based interventions in close consultation – and with the active participation – of the intended beneficiaries. We will be teaching and using new and established approaches to water utilization and management, waterborne pathogen control and vector biology, and simultaneously training students in the social and cultural challenges required for the sustainable use of clean water</a:t>
            </a:r>
            <a:r>
              <a:rPr lang="en-US" sz="1200" dirty="0" smtClean="0">
                <a:solidFill>
                  <a:schemeClr val="bg1"/>
                </a:solidFill>
              </a:rPr>
              <a:t>.”</a:t>
            </a:r>
          </a:p>
          <a:p>
            <a:r>
              <a:rPr lang="en-US" sz="1200" dirty="0">
                <a:solidFill>
                  <a:schemeClr val="bg1"/>
                </a:solidFill>
              </a:rPr>
              <a:t>http://watersense.ucr.edu/index.html</a:t>
            </a:r>
          </a:p>
        </p:txBody>
      </p:sp>
      <p:sp>
        <p:nvSpPr>
          <p:cNvPr id="21" name="TextBox 20"/>
          <p:cNvSpPr txBox="1"/>
          <p:nvPr/>
        </p:nvSpPr>
        <p:spPr>
          <a:xfrm>
            <a:off x="2196649" y="4910734"/>
            <a:ext cx="5151829" cy="307777"/>
          </a:xfrm>
          <a:prstGeom prst="rect">
            <a:avLst/>
          </a:prstGeom>
          <a:noFill/>
        </p:spPr>
        <p:txBody>
          <a:bodyPr wrap="square" rtlCol="0">
            <a:spAutoFit/>
          </a:bodyPr>
          <a:lstStyle/>
          <a:p>
            <a:pPr defTabSz="914400" fontAlgn="base">
              <a:spcBef>
                <a:spcPct val="0"/>
              </a:spcBef>
              <a:spcAft>
                <a:spcPct val="0"/>
              </a:spcAft>
            </a:pPr>
            <a:r>
              <a:rPr lang="en-US" sz="1400" b="1" dirty="0" smtClean="0">
                <a:solidFill>
                  <a:srgbClr val="48ACF2"/>
                </a:solidFill>
                <a:latin typeface="Arial" charset="0"/>
              </a:rPr>
              <a:t>It is happening at University of California Riverside!</a:t>
            </a:r>
            <a:endParaRPr lang="en-US" sz="1400" b="1" dirty="0">
              <a:solidFill>
                <a:srgbClr val="48ACF2"/>
              </a:solidFill>
              <a:latin typeface="Arial" charset="0"/>
            </a:endParaRPr>
          </a:p>
        </p:txBody>
      </p:sp>
      <p:sp>
        <p:nvSpPr>
          <p:cNvPr id="10" name="TextBox 9"/>
          <p:cNvSpPr txBox="1"/>
          <p:nvPr/>
        </p:nvSpPr>
        <p:spPr>
          <a:xfrm>
            <a:off x="6984240" y="6545197"/>
            <a:ext cx="2159760" cy="246221"/>
          </a:xfrm>
          <a:prstGeom prst="rect">
            <a:avLst/>
          </a:prstGeom>
          <a:noFill/>
        </p:spPr>
        <p:txBody>
          <a:bodyPr wrap="square" rtlCol="0">
            <a:spAutoFit/>
          </a:bodyPr>
          <a:lstStyle/>
          <a:p>
            <a:r>
              <a:rPr lang="en-US" sz="1000" i="1" dirty="0" smtClean="0">
                <a:solidFill>
                  <a:schemeClr val="bg1">
                    <a:lumMod val="65000"/>
                  </a:schemeClr>
                </a:solidFill>
              </a:rPr>
              <a:t>R.Montelli Ph.D., June 10, 2013</a:t>
            </a:r>
            <a:endParaRPr lang="en-US" sz="1000" i="1" dirty="0">
              <a:solidFill>
                <a:schemeClr val="bg1">
                  <a:lumMod val="65000"/>
                </a:schemeClr>
              </a:solidFill>
            </a:endParaRPr>
          </a:p>
        </p:txBody>
      </p:sp>
    </p:spTree>
    <p:extLst>
      <p:ext uri="{BB962C8B-B14F-4D97-AF65-F5344CB8AC3E}">
        <p14:creationId xmlns:p14="http://schemas.microsoft.com/office/powerpoint/2010/main" val="1547181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174598" y="1753263"/>
            <a:ext cx="3846828" cy="4738978"/>
          </a:xfrm>
          <a:prstGeom prst="rect">
            <a:avLst/>
          </a:prstGeom>
          <a:solidFill>
            <a:srgbClr val="7F7F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8" name="TextBox 7"/>
          <p:cNvSpPr txBox="1"/>
          <p:nvPr/>
        </p:nvSpPr>
        <p:spPr>
          <a:xfrm>
            <a:off x="211453" y="857620"/>
            <a:ext cx="7639975" cy="338554"/>
          </a:xfrm>
          <a:prstGeom prst="rect">
            <a:avLst/>
          </a:prstGeom>
          <a:noFill/>
        </p:spPr>
        <p:txBody>
          <a:bodyPr wrap="square" rtlCol="0">
            <a:spAutoFit/>
          </a:bodyPr>
          <a:lstStyle/>
          <a:p>
            <a:pPr defTabSz="914400" fontAlgn="base">
              <a:spcBef>
                <a:spcPct val="0"/>
              </a:spcBef>
              <a:spcAft>
                <a:spcPct val="0"/>
              </a:spcAft>
            </a:pPr>
            <a:r>
              <a:rPr lang="en-US" sz="1600" b="1" dirty="0">
                <a:solidFill>
                  <a:srgbClr val="800000"/>
                </a:solidFill>
                <a:latin typeface="Arial" charset="0"/>
              </a:rPr>
              <a:t>ATE </a:t>
            </a:r>
            <a:r>
              <a:rPr lang="en-US" sz="1600" dirty="0">
                <a:solidFill>
                  <a:srgbClr val="800000"/>
                </a:solidFill>
                <a:latin typeface="Arial" charset="0"/>
              </a:rPr>
              <a:t>– Advanced Technological Education Program</a:t>
            </a:r>
          </a:p>
        </p:txBody>
      </p:sp>
      <p:sp>
        <p:nvSpPr>
          <p:cNvPr id="14" name="TextBox 13"/>
          <p:cNvSpPr txBox="1"/>
          <p:nvPr/>
        </p:nvSpPr>
        <p:spPr>
          <a:xfrm>
            <a:off x="385770" y="1112894"/>
            <a:ext cx="8095051" cy="523220"/>
          </a:xfrm>
          <a:prstGeom prst="rect">
            <a:avLst/>
          </a:prstGeom>
          <a:noFill/>
        </p:spPr>
        <p:txBody>
          <a:bodyPr wrap="square" rtlCol="0">
            <a:spAutoFit/>
          </a:bodyPr>
          <a:lstStyle/>
          <a:p>
            <a:pPr algn="just" defTabSz="914400" fontAlgn="base">
              <a:spcBef>
                <a:spcPct val="0"/>
              </a:spcBef>
              <a:spcAft>
                <a:spcPct val="0"/>
              </a:spcAft>
            </a:pPr>
            <a:r>
              <a:rPr lang="en-US" sz="1400" dirty="0" smtClean="0">
                <a:solidFill>
                  <a:schemeClr val="bg1">
                    <a:lumMod val="50000"/>
                  </a:schemeClr>
                </a:solidFill>
                <a:latin typeface="Arial" charset="0"/>
              </a:rPr>
              <a:t>To form academic-industry partnership to promote improvement in the education of science and engineering technicians at undergraduate and secondary school levels. </a:t>
            </a:r>
            <a:endParaRPr lang="en-US" sz="1400" dirty="0">
              <a:solidFill>
                <a:schemeClr val="bg1">
                  <a:lumMod val="50000"/>
                </a:schemeClr>
              </a:solidFill>
              <a:latin typeface="Arial" charset="0"/>
            </a:endParaRPr>
          </a:p>
        </p:txBody>
      </p:sp>
      <p:pic>
        <p:nvPicPr>
          <p:cNvPr id="2" name="Picture 1"/>
          <p:cNvPicPr>
            <a:picLocks noChangeAspect="1"/>
          </p:cNvPicPr>
          <p:nvPr/>
        </p:nvPicPr>
        <p:blipFill rotWithShape="1">
          <a:blip r:embed="rId2"/>
          <a:srcRect l="3291"/>
          <a:stretch/>
        </p:blipFill>
        <p:spPr>
          <a:xfrm>
            <a:off x="34003" y="1803815"/>
            <a:ext cx="5058497" cy="4688425"/>
          </a:xfrm>
          <a:prstGeom prst="rect">
            <a:avLst/>
          </a:prstGeom>
        </p:spPr>
      </p:pic>
      <p:sp>
        <p:nvSpPr>
          <p:cNvPr id="4" name="TextBox 3"/>
          <p:cNvSpPr txBox="1"/>
          <p:nvPr/>
        </p:nvSpPr>
        <p:spPr>
          <a:xfrm>
            <a:off x="5245644" y="1753263"/>
            <a:ext cx="3088694" cy="369332"/>
          </a:xfrm>
          <a:prstGeom prst="rect">
            <a:avLst/>
          </a:prstGeom>
          <a:noFill/>
        </p:spPr>
        <p:txBody>
          <a:bodyPr wrap="square" rtlCol="0">
            <a:spAutoFit/>
          </a:bodyPr>
          <a:lstStyle/>
          <a:p>
            <a:r>
              <a:rPr lang="en-US" b="1" dirty="0" smtClean="0">
                <a:solidFill>
                  <a:srgbClr val="800000"/>
                </a:solidFill>
              </a:rPr>
              <a:t>An ATE example:</a:t>
            </a:r>
            <a:endParaRPr lang="en-US" b="1" dirty="0">
              <a:solidFill>
                <a:srgbClr val="800000"/>
              </a:solidFill>
            </a:endParaRPr>
          </a:p>
        </p:txBody>
      </p:sp>
      <p:sp>
        <p:nvSpPr>
          <p:cNvPr id="6" name="Rectangle 5"/>
          <p:cNvSpPr/>
          <p:nvPr/>
        </p:nvSpPr>
        <p:spPr>
          <a:xfrm>
            <a:off x="77340" y="6255560"/>
            <a:ext cx="2400191" cy="276999"/>
          </a:xfrm>
          <a:prstGeom prst="rect">
            <a:avLst/>
          </a:prstGeom>
        </p:spPr>
        <p:txBody>
          <a:bodyPr wrap="none">
            <a:spAutoFit/>
          </a:bodyPr>
          <a:lstStyle/>
          <a:p>
            <a:r>
              <a:rPr lang="en-US" sz="1200" dirty="0">
                <a:solidFill>
                  <a:schemeClr val="bg1"/>
                </a:solidFill>
              </a:rPr>
              <a:t>http://atecenters.org/#t-slide-one</a:t>
            </a:r>
          </a:p>
        </p:txBody>
      </p:sp>
      <p:sp>
        <p:nvSpPr>
          <p:cNvPr id="9" name="TextBox 8"/>
          <p:cNvSpPr txBox="1"/>
          <p:nvPr/>
        </p:nvSpPr>
        <p:spPr>
          <a:xfrm>
            <a:off x="5245644" y="4063891"/>
            <a:ext cx="3898356" cy="1384995"/>
          </a:xfrm>
          <a:prstGeom prst="rect">
            <a:avLst/>
          </a:prstGeom>
          <a:noFill/>
        </p:spPr>
        <p:txBody>
          <a:bodyPr wrap="square" rtlCol="0">
            <a:spAutoFit/>
          </a:bodyPr>
          <a:lstStyle/>
          <a:p>
            <a:r>
              <a:rPr lang="en-US" sz="1200" dirty="0" smtClean="0">
                <a:solidFill>
                  <a:srgbClr val="800000"/>
                </a:solidFill>
              </a:rPr>
              <a:t>Partners:</a:t>
            </a:r>
          </a:p>
          <a:p>
            <a:pPr marL="111125" indent="-111125">
              <a:buFontTx/>
              <a:buChar char="-"/>
            </a:pPr>
            <a:r>
              <a:rPr lang="en-US" sz="1200" dirty="0" smtClean="0">
                <a:solidFill>
                  <a:srgbClr val="FFFFFF"/>
                </a:solidFill>
              </a:rPr>
              <a:t>Eastern Iowa Community College</a:t>
            </a:r>
          </a:p>
          <a:p>
            <a:pPr marL="111125" indent="-111125">
              <a:buFontTx/>
              <a:buChar char="-"/>
            </a:pPr>
            <a:r>
              <a:rPr lang="en-US" sz="1200" dirty="0" smtClean="0">
                <a:solidFill>
                  <a:srgbClr val="FFFFFF"/>
                </a:solidFill>
              </a:rPr>
              <a:t>Nahant Marsh Education Center</a:t>
            </a:r>
          </a:p>
          <a:p>
            <a:pPr marL="111125" indent="-111125">
              <a:buFontTx/>
              <a:buChar char="-"/>
            </a:pPr>
            <a:r>
              <a:rPr lang="en-US" sz="1200" dirty="0" smtClean="0">
                <a:solidFill>
                  <a:srgbClr val="FFFFFF"/>
                </a:solidFill>
              </a:rPr>
              <a:t>Hazardous Material Training and Research Institute</a:t>
            </a:r>
          </a:p>
          <a:p>
            <a:pPr marL="111125" indent="-111125">
              <a:buFontTx/>
              <a:buChar char="-"/>
            </a:pPr>
            <a:r>
              <a:rPr lang="en-US" sz="1200" dirty="0">
                <a:solidFill>
                  <a:srgbClr val="FFFFFF"/>
                </a:solidFill>
              </a:rPr>
              <a:t>Partnership for Environmental Technology Education</a:t>
            </a:r>
          </a:p>
          <a:p>
            <a:pPr marL="111125" indent="-111125">
              <a:buFontTx/>
              <a:buChar char="-"/>
            </a:pPr>
            <a:r>
              <a:rPr lang="en-US" sz="1200" dirty="0" smtClean="0">
                <a:solidFill>
                  <a:srgbClr val="FFFFFF"/>
                </a:solidFill>
              </a:rPr>
              <a:t>University of Northern Iowa</a:t>
            </a:r>
          </a:p>
          <a:p>
            <a:pPr marL="111125" indent="-111125">
              <a:buFontTx/>
              <a:buChar char="-"/>
            </a:pPr>
            <a:r>
              <a:rPr lang="en-US" sz="1200" dirty="0">
                <a:solidFill>
                  <a:srgbClr val="FFFFFF"/>
                </a:solidFill>
              </a:rPr>
              <a:t>National Renewable Energy </a:t>
            </a:r>
            <a:r>
              <a:rPr lang="en-US" sz="1200" dirty="0" smtClean="0">
                <a:solidFill>
                  <a:srgbClr val="FFFFFF"/>
                </a:solidFill>
              </a:rPr>
              <a:t>Laboratory</a:t>
            </a:r>
            <a:endParaRPr lang="en-US" sz="1200" dirty="0">
              <a:solidFill>
                <a:srgbClr val="FFFFFF"/>
              </a:solidFill>
            </a:endParaRPr>
          </a:p>
        </p:txBody>
      </p:sp>
      <p:sp>
        <p:nvSpPr>
          <p:cNvPr id="7" name="Rectangle 6"/>
          <p:cNvSpPr/>
          <p:nvPr/>
        </p:nvSpPr>
        <p:spPr>
          <a:xfrm>
            <a:off x="5245644" y="5609229"/>
            <a:ext cx="3775782" cy="646331"/>
          </a:xfrm>
          <a:prstGeom prst="rect">
            <a:avLst/>
          </a:prstGeom>
        </p:spPr>
        <p:txBody>
          <a:bodyPr wrap="square">
            <a:spAutoFit/>
          </a:bodyPr>
          <a:lstStyle/>
          <a:p>
            <a:r>
              <a:rPr lang="en-US" sz="1200" i="1" dirty="0" smtClean="0">
                <a:solidFill>
                  <a:schemeClr val="bg1"/>
                </a:solidFill>
              </a:rPr>
              <a:t>Mission: </a:t>
            </a:r>
            <a:r>
              <a:rPr lang="en-US" sz="1200" i="1" dirty="0">
                <a:solidFill>
                  <a:schemeClr val="bg1"/>
                </a:solidFill>
              </a:rPr>
              <a:t>“The advancement of environmental and energy technology education through curriculum, professional, and program development..</a:t>
            </a:r>
            <a:r>
              <a:rPr lang="en-US" sz="1200" i="1" dirty="0" smtClean="0">
                <a:solidFill>
                  <a:schemeClr val="bg1"/>
                </a:solidFill>
              </a:rPr>
              <a:t>”</a:t>
            </a:r>
            <a:endParaRPr lang="en-US" sz="1200" i="1" dirty="0">
              <a:solidFill>
                <a:schemeClr val="bg1"/>
              </a:solidFill>
            </a:endParaRPr>
          </a:p>
        </p:txBody>
      </p:sp>
      <p:sp>
        <p:nvSpPr>
          <p:cNvPr id="11" name="Rectangle 10"/>
          <p:cNvSpPr/>
          <p:nvPr/>
        </p:nvSpPr>
        <p:spPr>
          <a:xfrm>
            <a:off x="5245644" y="3008869"/>
            <a:ext cx="3794231" cy="954107"/>
          </a:xfrm>
          <a:prstGeom prst="rect">
            <a:avLst/>
          </a:prstGeom>
        </p:spPr>
        <p:txBody>
          <a:bodyPr wrap="square">
            <a:spAutoFit/>
          </a:bodyPr>
          <a:lstStyle/>
          <a:p>
            <a:r>
              <a:rPr lang="en-US" sz="1400" dirty="0">
                <a:solidFill>
                  <a:schemeClr val="accent6"/>
                </a:solidFill>
              </a:rPr>
              <a:t>“Foster a network of educational communities, supported through public and private partnerships, that ensures human health, safety and global sustainability.”</a:t>
            </a:r>
            <a:endParaRPr lang="en-US" sz="1400" dirty="0" smtClean="0">
              <a:solidFill>
                <a:schemeClr val="accent6"/>
              </a:solidFill>
            </a:endParaRPr>
          </a:p>
        </p:txBody>
      </p:sp>
      <p:sp>
        <p:nvSpPr>
          <p:cNvPr id="12" name="TextBox 11"/>
          <p:cNvSpPr txBox="1"/>
          <p:nvPr/>
        </p:nvSpPr>
        <p:spPr>
          <a:xfrm>
            <a:off x="6984240" y="6545197"/>
            <a:ext cx="2159760" cy="246221"/>
          </a:xfrm>
          <a:prstGeom prst="rect">
            <a:avLst/>
          </a:prstGeom>
          <a:noFill/>
        </p:spPr>
        <p:txBody>
          <a:bodyPr wrap="square" rtlCol="0">
            <a:spAutoFit/>
          </a:bodyPr>
          <a:lstStyle/>
          <a:p>
            <a:r>
              <a:rPr lang="en-US" sz="1000" i="1" dirty="0" smtClean="0">
                <a:solidFill>
                  <a:schemeClr val="bg1">
                    <a:lumMod val="65000"/>
                  </a:schemeClr>
                </a:solidFill>
              </a:rPr>
              <a:t>R.Montelli Ph.D., June 10, 2013</a:t>
            </a:r>
            <a:endParaRPr lang="en-US" sz="1000" i="1" dirty="0">
              <a:solidFill>
                <a:schemeClr val="bg1">
                  <a:lumMod val="65000"/>
                </a:schemeClr>
              </a:solidFill>
            </a:endParaRPr>
          </a:p>
        </p:txBody>
      </p:sp>
      <p:pic>
        <p:nvPicPr>
          <p:cNvPr id="10" name="Picture 9"/>
          <p:cNvPicPr>
            <a:picLocks noChangeAspect="1"/>
          </p:cNvPicPr>
          <p:nvPr/>
        </p:nvPicPr>
        <p:blipFill>
          <a:blip r:embed="rId3"/>
          <a:stretch>
            <a:fillRect/>
          </a:stretch>
        </p:blipFill>
        <p:spPr>
          <a:xfrm>
            <a:off x="5287088" y="2180920"/>
            <a:ext cx="3047250" cy="769446"/>
          </a:xfrm>
          <a:prstGeom prst="rect">
            <a:avLst/>
          </a:prstGeom>
        </p:spPr>
      </p:pic>
    </p:spTree>
    <p:extLst>
      <p:ext uri="{BB962C8B-B14F-4D97-AF65-F5344CB8AC3E}">
        <p14:creationId xmlns:p14="http://schemas.microsoft.com/office/powerpoint/2010/main" val="40343433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981" y="882058"/>
            <a:ext cx="3480139" cy="338554"/>
          </a:xfrm>
          <a:prstGeom prst="rect">
            <a:avLst/>
          </a:prstGeom>
          <a:noFill/>
        </p:spPr>
        <p:txBody>
          <a:bodyPr wrap="none" rtlCol="0">
            <a:spAutoFit/>
          </a:bodyPr>
          <a:lstStyle/>
          <a:p>
            <a:pPr defTabSz="914400" fontAlgn="base">
              <a:spcBef>
                <a:spcPct val="0"/>
              </a:spcBef>
              <a:spcAft>
                <a:spcPct val="0"/>
              </a:spcAft>
            </a:pPr>
            <a:r>
              <a:rPr lang="en-US" sz="1600" b="1" dirty="0">
                <a:solidFill>
                  <a:srgbClr val="800000"/>
                </a:solidFill>
                <a:latin typeface="Arial" charset="0"/>
              </a:rPr>
              <a:t>I</a:t>
            </a:r>
            <a:r>
              <a:rPr lang="en-US" sz="1600" b="1" dirty="0" smtClean="0">
                <a:solidFill>
                  <a:srgbClr val="800000"/>
                </a:solidFill>
                <a:latin typeface="Arial" charset="0"/>
              </a:rPr>
              <a:t>-</a:t>
            </a:r>
            <a:r>
              <a:rPr lang="en-US" sz="1600" b="1" dirty="0">
                <a:solidFill>
                  <a:srgbClr val="800000"/>
                </a:solidFill>
                <a:latin typeface="Arial" charset="0"/>
              </a:rPr>
              <a:t>Corps </a:t>
            </a:r>
            <a:r>
              <a:rPr lang="en-US" sz="1600" dirty="0">
                <a:solidFill>
                  <a:srgbClr val="800000"/>
                </a:solidFill>
                <a:latin typeface="Arial" charset="0"/>
              </a:rPr>
              <a:t>- Innovation Corps Program</a:t>
            </a:r>
          </a:p>
        </p:txBody>
      </p:sp>
      <p:sp>
        <p:nvSpPr>
          <p:cNvPr id="15" name="TextBox 14"/>
          <p:cNvSpPr txBox="1"/>
          <p:nvPr/>
        </p:nvSpPr>
        <p:spPr>
          <a:xfrm>
            <a:off x="230915" y="1171625"/>
            <a:ext cx="8682843" cy="1384995"/>
          </a:xfrm>
          <a:prstGeom prst="rect">
            <a:avLst/>
          </a:prstGeom>
          <a:noFill/>
        </p:spPr>
        <p:txBody>
          <a:bodyPr wrap="square" rtlCol="0">
            <a:spAutoFit/>
          </a:bodyPr>
          <a:lstStyle/>
          <a:p>
            <a:pPr algn="just" defTabSz="914400" fontAlgn="base">
              <a:spcBef>
                <a:spcPct val="0"/>
              </a:spcBef>
              <a:spcAft>
                <a:spcPct val="0"/>
              </a:spcAft>
            </a:pPr>
            <a:r>
              <a:rPr lang="en-US" sz="1400" i="1" dirty="0" smtClean="0">
                <a:solidFill>
                  <a:schemeClr val="bg1">
                    <a:lumMod val="65000"/>
                  </a:schemeClr>
                </a:solidFill>
                <a:latin typeface="Arial" charset="0"/>
              </a:rPr>
              <a:t>To prepare scientists and engineers to extend their focus beyond the laboratory, and to test the immediate potential of their findings for broader applicability and impact in the commercial world.</a:t>
            </a:r>
          </a:p>
          <a:p>
            <a:pPr algn="just" defTabSz="914400" fontAlgn="base">
              <a:spcBef>
                <a:spcPct val="0"/>
              </a:spcBef>
              <a:spcAft>
                <a:spcPct val="0"/>
              </a:spcAft>
            </a:pPr>
            <a:r>
              <a:rPr lang="en-US" sz="1400" i="1" dirty="0" smtClean="0">
                <a:solidFill>
                  <a:schemeClr val="bg1">
                    <a:lumMod val="65000"/>
                  </a:schemeClr>
                </a:solidFill>
                <a:latin typeface="Arial" charset="0"/>
              </a:rPr>
              <a:t>I-Corps has </a:t>
            </a:r>
            <a:r>
              <a:rPr lang="en-US" sz="1400" i="1" dirty="0" smtClean="0">
                <a:solidFill>
                  <a:schemeClr val="bg1">
                    <a:lumMod val="65000"/>
                  </a:schemeClr>
                </a:solidFill>
              </a:rPr>
              <a:t>more recently expanded to support the creation of a network of entrepreneurial hubs - the I–Corps Nodes and Sites – functioning as catalyst in the commercialization process of NSF supported research discoveries across the United States. </a:t>
            </a:r>
          </a:p>
          <a:p>
            <a:pPr algn="just" defTabSz="914400" fontAlgn="base">
              <a:spcBef>
                <a:spcPct val="0"/>
              </a:spcBef>
              <a:spcAft>
                <a:spcPct val="0"/>
              </a:spcAft>
            </a:pPr>
            <a:endParaRPr lang="en-US" sz="1400" i="1" dirty="0">
              <a:solidFill>
                <a:schemeClr val="bg1">
                  <a:lumMod val="65000"/>
                </a:schemeClr>
              </a:solidFill>
              <a:latin typeface="Arial" charset="0"/>
            </a:endParaRPr>
          </a:p>
        </p:txBody>
      </p:sp>
      <p:pic>
        <p:nvPicPr>
          <p:cNvPr id="10" name="Picture 9"/>
          <p:cNvPicPr>
            <a:picLocks noChangeAspect="1"/>
          </p:cNvPicPr>
          <p:nvPr/>
        </p:nvPicPr>
        <p:blipFill>
          <a:blip r:embed="rId2"/>
          <a:stretch>
            <a:fillRect/>
          </a:stretch>
        </p:blipFill>
        <p:spPr>
          <a:xfrm>
            <a:off x="107981" y="2337506"/>
            <a:ext cx="8979297" cy="3462925"/>
          </a:xfrm>
          <a:prstGeom prst="rect">
            <a:avLst/>
          </a:prstGeom>
        </p:spPr>
      </p:pic>
      <p:sp>
        <p:nvSpPr>
          <p:cNvPr id="17" name="TextBox 16"/>
          <p:cNvSpPr txBox="1"/>
          <p:nvPr/>
        </p:nvSpPr>
        <p:spPr>
          <a:xfrm>
            <a:off x="388863" y="3573844"/>
            <a:ext cx="2662275" cy="307777"/>
          </a:xfrm>
          <a:prstGeom prst="rect">
            <a:avLst/>
          </a:prstGeom>
          <a:noFill/>
        </p:spPr>
        <p:txBody>
          <a:bodyPr wrap="square" rtlCol="0">
            <a:spAutoFit/>
          </a:bodyPr>
          <a:lstStyle/>
          <a:p>
            <a:r>
              <a:rPr lang="en-US" sz="1400" b="1" dirty="0" smtClean="0">
                <a:solidFill>
                  <a:srgbClr val="4197D4"/>
                </a:solidFill>
              </a:rPr>
              <a:t>I-Corps Nodes:</a:t>
            </a:r>
            <a:endParaRPr lang="en-US" sz="1400" b="1" dirty="0">
              <a:solidFill>
                <a:srgbClr val="4197D4"/>
              </a:solidFill>
            </a:endParaRPr>
          </a:p>
        </p:txBody>
      </p:sp>
      <p:sp>
        <p:nvSpPr>
          <p:cNvPr id="18" name="TextBox 17"/>
          <p:cNvSpPr txBox="1"/>
          <p:nvPr/>
        </p:nvSpPr>
        <p:spPr>
          <a:xfrm>
            <a:off x="449046" y="3860620"/>
            <a:ext cx="6689677" cy="1384995"/>
          </a:xfrm>
          <a:prstGeom prst="rect">
            <a:avLst/>
          </a:prstGeom>
          <a:noFill/>
        </p:spPr>
        <p:txBody>
          <a:bodyPr wrap="square" rtlCol="0">
            <a:spAutoFit/>
          </a:bodyPr>
          <a:lstStyle/>
          <a:p>
            <a:pPr marL="285750" indent="-285750">
              <a:buFont typeface="Wingdings" charset="2"/>
              <a:buChar char="§"/>
            </a:pPr>
            <a:r>
              <a:rPr lang="en-US" sz="1400" dirty="0" smtClean="0"/>
              <a:t>DC, Maryland, Virginia Region</a:t>
            </a:r>
          </a:p>
          <a:p>
            <a:pPr marL="285750" indent="-285750">
              <a:buFont typeface="Wingdings" charset="2"/>
              <a:buChar char="§"/>
            </a:pPr>
            <a:r>
              <a:rPr lang="en-US" sz="1400" dirty="0" smtClean="0"/>
              <a:t>NSF Bay Area Regional I-Node Program </a:t>
            </a:r>
          </a:p>
          <a:p>
            <a:pPr marL="285750" indent="-285750">
              <a:buFont typeface="Wingdings" charset="2"/>
              <a:buChar char="§"/>
            </a:pPr>
            <a:r>
              <a:rPr lang="en-US" sz="1400" dirty="0" smtClean="0"/>
              <a:t>New York City Regional Innovation Node (NYCRIN)</a:t>
            </a:r>
          </a:p>
          <a:p>
            <a:pPr marL="285750" indent="-285750">
              <a:buFont typeface="Wingdings" charset="2"/>
              <a:buChar char="§"/>
            </a:pPr>
            <a:r>
              <a:rPr lang="en-US" sz="1400" dirty="0" smtClean="0"/>
              <a:t>Michigan </a:t>
            </a:r>
          </a:p>
          <a:p>
            <a:pPr marL="285750" indent="-285750">
              <a:buFont typeface="Wingdings" charset="2"/>
              <a:buChar char="§"/>
            </a:pPr>
            <a:r>
              <a:rPr lang="en-US" sz="1400" dirty="0" smtClean="0"/>
              <a:t>Georgia Tech </a:t>
            </a:r>
          </a:p>
          <a:p>
            <a:pPr marL="285750" indent="-285750">
              <a:buFont typeface="Wingdings" charset="2"/>
              <a:buChar char="§"/>
            </a:pPr>
            <a:endParaRPr lang="en-US" sz="1400" dirty="0"/>
          </a:p>
        </p:txBody>
      </p:sp>
      <p:sp>
        <p:nvSpPr>
          <p:cNvPr id="19" name="TextBox 18"/>
          <p:cNvSpPr txBox="1"/>
          <p:nvPr/>
        </p:nvSpPr>
        <p:spPr>
          <a:xfrm>
            <a:off x="411138" y="4979760"/>
            <a:ext cx="5827147" cy="307777"/>
          </a:xfrm>
          <a:prstGeom prst="rect">
            <a:avLst/>
          </a:prstGeom>
          <a:noFill/>
        </p:spPr>
        <p:txBody>
          <a:bodyPr wrap="square" rtlCol="0">
            <a:spAutoFit/>
          </a:bodyPr>
          <a:lstStyle/>
          <a:p>
            <a:r>
              <a:rPr lang="en-US" sz="1400" b="1" dirty="0" smtClean="0">
                <a:solidFill>
                  <a:srgbClr val="4197D4"/>
                </a:solidFill>
              </a:rPr>
              <a:t>I-Corps Sites: </a:t>
            </a:r>
            <a:r>
              <a:rPr lang="en-US" sz="1400" dirty="0" smtClean="0"/>
              <a:t>Upcoming (full proposal deadline July 1</a:t>
            </a:r>
            <a:r>
              <a:rPr lang="en-US" sz="1400" baseline="30000" dirty="0" smtClean="0"/>
              <a:t>st</a:t>
            </a:r>
            <a:r>
              <a:rPr lang="en-US" sz="1400" dirty="0" smtClean="0"/>
              <a:t>, 2013)</a:t>
            </a:r>
            <a:endParaRPr lang="en-US" sz="1400" dirty="0"/>
          </a:p>
        </p:txBody>
      </p:sp>
      <p:sp>
        <p:nvSpPr>
          <p:cNvPr id="20" name="TextBox 19"/>
          <p:cNvSpPr txBox="1"/>
          <p:nvPr/>
        </p:nvSpPr>
        <p:spPr>
          <a:xfrm>
            <a:off x="411138" y="5243304"/>
            <a:ext cx="5317263" cy="307777"/>
          </a:xfrm>
          <a:prstGeom prst="rect">
            <a:avLst/>
          </a:prstGeom>
          <a:noFill/>
        </p:spPr>
        <p:txBody>
          <a:bodyPr wrap="square" rtlCol="0">
            <a:spAutoFit/>
          </a:bodyPr>
          <a:lstStyle/>
          <a:p>
            <a:r>
              <a:rPr lang="en-US" sz="1400" b="1" dirty="0" smtClean="0">
                <a:solidFill>
                  <a:srgbClr val="4197D4"/>
                </a:solidFill>
              </a:rPr>
              <a:t>I-Corps Teams: </a:t>
            </a:r>
            <a:r>
              <a:rPr lang="en-US" sz="1400" dirty="0" smtClean="0"/>
              <a:t>9 cohorts since October 2011; about 236 teams  </a:t>
            </a:r>
            <a:endParaRPr lang="en-US" sz="1400" dirty="0"/>
          </a:p>
        </p:txBody>
      </p:sp>
      <p:sp>
        <p:nvSpPr>
          <p:cNvPr id="11" name="TextBox 10"/>
          <p:cNvSpPr txBox="1"/>
          <p:nvPr/>
        </p:nvSpPr>
        <p:spPr>
          <a:xfrm>
            <a:off x="6984240" y="6545197"/>
            <a:ext cx="2159760" cy="246221"/>
          </a:xfrm>
          <a:prstGeom prst="rect">
            <a:avLst/>
          </a:prstGeom>
          <a:noFill/>
        </p:spPr>
        <p:txBody>
          <a:bodyPr wrap="square" rtlCol="0">
            <a:spAutoFit/>
          </a:bodyPr>
          <a:lstStyle/>
          <a:p>
            <a:r>
              <a:rPr lang="en-US" sz="1000" i="1" dirty="0" smtClean="0">
                <a:solidFill>
                  <a:schemeClr val="bg1">
                    <a:lumMod val="65000"/>
                  </a:schemeClr>
                </a:solidFill>
              </a:rPr>
              <a:t>R.Montelli Ph.D., June 10, 2013</a:t>
            </a:r>
            <a:endParaRPr lang="en-US" sz="1000" i="1" dirty="0">
              <a:solidFill>
                <a:schemeClr val="bg1">
                  <a:lumMod val="65000"/>
                </a:schemeClr>
              </a:solidFill>
            </a:endParaRPr>
          </a:p>
        </p:txBody>
      </p:sp>
    </p:spTree>
    <p:extLst>
      <p:ext uri="{BB962C8B-B14F-4D97-AF65-F5344CB8AC3E}">
        <p14:creationId xmlns:p14="http://schemas.microsoft.com/office/powerpoint/2010/main" val="4135694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4347960"/>
            <a:ext cx="9144000" cy="251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0" y="4347960"/>
            <a:ext cx="5507963" cy="15744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5" name="Rectangle 14"/>
          <p:cNvSpPr/>
          <p:nvPr/>
        </p:nvSpPr>
        <p:spPr bwMode="auto">
          <a:xfrm>
            <a:off x="176590" y="984809"/>
            <a:ext cx="8869781" cy="5698303"/>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366732" y="1083648"/>
            <a:ext cx="7457144" cy="307777"/>
          </a:xfrm>
          <a:prstGeom prst="rect">
            <a:avLst/>
          </a:prstGeom>
          <a:noFill/>
        </p:spPr>
        <p:txBody>
          <a:bodyPr wrap="square" rtlCol="0">
            <a:spAutoFit/>
          </a:bodyPr>
          <a:lstStyle/>
          <a:p>
            <a:pPr defTabSz="914400" fontAlgn="base">
              <a:spcBef>
                <a:spcPct val="0"/>
              </a:spcBef>
              <a:spcAft>
                <a:spcPct val="0"/>
              </a:spcAft>
            </a:pPr>
            <a:r>
              <a:rPr lang="en-US" sz="1400" b="1" dirty="0" smtClean="0">
                <a:solidFill>
                  <a:schemeClr val="bg1"/>
                </a:solidFill>
              </a:rPr>
              <a:t>I</a:t>
            </a:r>
            <a:r>
              <a:rPr lang="en-US" sz="1400" b="1" dirty="0">
                <a:solidFill>
                  <a:schemeClr val="bg1"/>
                </a:solidFill>
              </a:rPr>
              <a:t>-Corps: The Charge </a:t>
            </a:r>
            <a:r>
              <a:rPr lang="en-US" sz="1400" b="1" dirty="0" smtClean="0">
                <a:solidFill>
                  <a:schemeClr val="bg1"/>
                </a:solidFill>
              </a:rPr>
              <a:t>Tracker (University of Michigan Ann Arbor) </a:t>
            </a:r>
            <a:r>
              <a:rPr lang="en-US" sz="1400" b="1" dirty="0" smtClean="0">
                <a:solidFill>
                  <a:schemeClr val="bg1"/>
                </a:solidFill>
                <a:latin typeface="Arial" charset="0"/>
              </a:rPr>
              <a:t> </a:t>
            </a:r>
            <a:endParaRPr lang="en-US" sz="1400" b="1" dirty="0">
              <a:solidFill>
                <a:schemeClr val="bg1"/>
              </a:solidFill>
              <a:latin typeface="Arial" charset="0"/>
            </a:endParaRPr>
          </a:p>
        </p:txBody>
      </p:sp>
      <p:sp>
        <p:nvSpPr>
          <p:cNvPr id="17" name="TextBox 16"/>
          <p:cNvSpPr txBox="1"/>
          <p:nvPr/>
        </p:nvSpPr>
        <p:spPr>
          <a:xfrm>
            <a:off x="414427" y="1495314"/>
            <a:ext cx="2999933" cy="338554"/>
          </a:xfrm>
          <a:prstGeom prst="rect">
            <a:avLst/>
          </a:prstGeom>
          <a:noFill/>
        </p:spPr>
        <p:txBody>
          <a:bodyPr wrap="square" rtlCol="0">
            <a:spAutoFit/>
          </a:bodyPr>
          <a:lstStyle/>
          <a:p>
            <a:pPr defTabSz="914400" fontAlgn="base">
              <a:spcBef>
                <a:spcPct val="0"/>
              </a:spcBef>
              <a:spcAft>
                <a:spcPct val="0"/>
              </a:spcAft>
            </a:pPr>
            <a:r>
              <a:rPr lang="en-US" sz="1600" b="1" dirty="0" smtClean="0">
                <a:solidFill>
                  <a:srgbClr val="800000"/>
                </a:solidFill>
              </a:rPr>
              <a:t>They started I-Corps with….</a:t>
            </a:r>
            <a:endParaRPr lang="en-US" sz="1600" b="1" dirty="0">
              <a:solidFill>
                <a:srgbClr val="800000"/>
              </a:solidFill>
              <a:latin typeface="Arial" charset="0"/>
            </a:endParaRPr>
          </a:p>
        </p:txBody>
      </p:sp>
      <p:pic>
        <p:nvPicPr>
          <p:cNvPr id="19" name="Picture 18" descr="nilton-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73" y="2168514"/>
            <a:ext cx="1128795" cy="1128795"/>
          </a:xfrm>
          <a:prstGeom prst="rect">
            <a:avLst/>
          </a:prstGeom>
        </p:spPr>
      </p:pic>
      <p:pic>
        <p:nvPicPr>
          <p:cNvPr id="20" name="Picture 19" descr="Untitled-1-01.png"/>
          <p:cNvPicPr>
            <a:picLocks noChangeAspect="1"/>
          </p:cNvPicPr>
          <p:nvPr/>
        </p:nvPicPr>
        <p:blipFill rotWithShape="1">
          <a:blip r:embed="rId4">
            <a:extLst>
              <a:ext uri="{28A0092B-C50C-407E-A947-70E740481C1C}">
                <a14:useLocalDpi xmlns:a14="http://schemas.microsoft.com/office/drawing/2010/main" val="0"/>
              </a:ext>
            </a:extLst>
          </a:blip>
          <a:srcRect t="4571" r="5450"/>
          <a:stretch/>
        </p:blipFill>
        <p:spPr>
          <a:xfrm>
            <a:off x="509125" y="3289206"/>
            <a:ext cx="1123935" cy="1134384"/>
          </a:xfrm>
          <a:prstGeom prst="rect">
            <a:avLst/>
          </a:prstGeom>
        </p:spPr>
      </p:pic>
      <p:pic>
        <p:nvPicPr>
          <p:cNvPr id="21" name="Picture 20"/>
          <p:cNvPicPr>
            <a:picLocks noChangeAspect="1"/>
          </p:cNvPicPr>
          <p:nvPr/>
        </p:nvPicPr>
        <p:blipFill>
          <a:blip r:embed="rId5"/>
          <a:stretch>
            <a:fillRect/>
          </a:stretch>
        </p:blipFill>
        <p:spPr>
          <a:xfrm>
            <a:off x="1625819" y="3297309"/>
            <a:ext cx="1111184" cy="1111184"/>
          </a:xfrm>
          <a:prstGeom prst="rect">
            <a:avLst/>
          </a:prstGeom>
        </p:spPr>
      </p:pic>
      <p:pic>
        <p:nvPicPr>
          <p:cNvPr id="25" name="Picture 24" descr="harvey-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5819" y="2168513"/>
            <a:ext cx="1128795" cy="1128795"/>
          </a:xfrm>
          <a:prstGeom prst="rect">
            <a:avLst/>
          </a:prstGeom>
        </p:spPr>
      </p:pic>
      <p:sp>
        <p:nvSpPr>
          <p:cNvPr id="27" name="Rectangle 26"/>
          <p:cNvSpPr/>
          <p:nvPr/>
        </p:nvSpPr>
        <p:spPr>
          <a:xfrm>
            <a:off x="508507" y="2943433"/>
            <a:ext cx="1177236" cy="400109"/>
          </a:xfrm>
          <a:prstGeom prst="rect">
            <a:avLst/>
          </a:prstGeom>
        </p:spPr>
        <p:txBody>
          <a:bodyPr wrap="square">
            <a:spAutoFit/>
          </a:bodyPr>
          <a:lstStyle/>
          <a:p>
            <a:pPr algn="ctr"/>
            <a:r>
              <a:rPr lang="en-US" sz="2000" dirty="0" smtClean="0">
                <a:ln w="3175" cap="flat" cmpd="sng">
                  <a:noFill/>
                </a:ln>
                <a:solidFill>
                  <a:schemeClr val="bg1"/>
                </a:solidFill>
                <a:effectLst>
                  <a:outerShdw blurRad="50800" dist="38100" dir="2700000" algn="tl" rotWithShape="0">
                    <a:srgbClr val="000000">
                      <a:alpha val="43000"/>
                    </a:srgbClr>
                  </a:outerShdw>
                </a:effectLst>
              </a:rPr>
              <a:t>Nilton</a:t>
            </a:r>
            <a:endParaRPr lang="en-US" sz="2000" i="1" dirty="0">
              <a:ln w="3175" cap="flat" cmpd="sng">
                <a:noFill/>
              </a:ln>
              <a:solidFill>
                <a:schemeClr val="bg1"/>
              </a:solidFill>
              <a:effectLst>
                <a:outerShdw blurRad="50800" dist="38100" dir="2700000" algn="tl" rotWithShape="0">
                  <a:srgbClr val="000000">
                    <a:alpha val="43000"/>
                  </a:srgbClr>
                </a:outerShdw>
              </a:effectLst>
            </a:endParaRPr>
          </a:p>
        </p:txBody>
      </p:sp>
      <p:sp>
        <p:nvSpPr>
          <p:cNvPr id="28" name="Rectangle 27"/>
          <p:cNvSpPr/>
          <p:nvPr/>
        </p:nvSpPr>
        <p:spPr>
          <a:xfrm>
            <a:off x="1678951" y="2950225"/>
            <a:ext cx="1177236" cy="400109"/>
          </a:xfrm>
          <a:prstGeom prst="rect">
            <a:avLst/>
          </a:prstGeom>
        </p:spPr>
        <p:txBody>
          <a:bodyPr wrap="square">
            <a:spAutoFit/>
          </a:bodyPr>
          <a:lstStyle/>
          <a:p>
            <a:pPr algn="ctr"/>
            <a:r>
              <a:rPr lang="en-US" sz="2000" dirty="0" smtClean="0">
                <a:solidFill>
                  <a:schemeClr val="bg1"/>
                </a:solidFill>
                <a:effectLst>
                  <a:outerShdw blurRad="50800" dist="38100" dir="2700000" algn="tl" rotWithShape="0">
                    <a:srgbClr val="000000">
                      <a:alpha val="43000"/>
                    </a:srgbClr>
                  </a:outerShdw>
                </a:effectLst>
              </a:rPr>
              <a:t>Harvey</a:t>
            </a:r>
            <a:endParaRPr lang="en-US" sz="2000" i="1" dirty="0">
              <a:solidFill>
                <a:schemeClr val="bg1"/>
              </a:solidFill>
              <a:effectLst>
                <a:outerShdw blurRad="50800" dist="38100" dir="2700000" algn="tl" rotWithShape="0">
                  <a:srgbClr val="000000">
                    <a:alpha val="43000"/>
                  </a:srgbClr>
                </a:outerShdw>
              </a:effectLst>
            </a:endParaRPr>
          </a:p>
        </p:txBody>
      </p:sp>
      <p:sp>
        <p:nvSpPr>
          <p:cNvPr id="29" name="Rectangle 28"/>
          <p:cNvSpPr/>
          <p:nvPr/>
        </p:nvSpPr>
        <p:spPr>
          <a:xfrm>
            <a:off x="509125" y="4043857"/>
            <a:ext cx="1177236" cy="400109"/>
          </a:xfrm>
          <a:prstGeom prst="rect">
            <a:avLst/>
          </a:prstGeom>
        </p:spPr>
        <p:txBody>
          <a:bodyPr wrap="square">
            <a:spAutoFit/>
          </a:bodyPr>
          <a:lstStyle/>
          <a:p>
            <a:pPr algn="ctr"/>
            <a:r>
              <a:rPr lang="en-US" sz="2000" dirty="0" smtClean="0">
                <a:solidFill>
                  <a:schemeClr val="bg1"/>
                </a:solidFill>
                <a:effectLst>
                  <a:outerShdw blurRad="50800" dist="38100" dir="2700000" algn="tl" rotWithShape="0">
                    <a:srgbClr val="000000">
                      <a:alpha val="43000"/>
                    </a:srgbClr>
                  </a:outerShdw>
                </a:effectLst>
              </a:rPr>
              <a:t>Dave</a:t>
            </a:r>
            <a:endParaRPr lang="en-US" sz="2000" i="1" dirty="0">
              <a:solidFill>
                <a:schemeClr val="bg1"/>
              </a:solidFill>
              <a:effectLst>
                <a:outerShdw blurRad="50800" dist="38100" dir="2700000" algn="tl" rotWithShape="0">
                  <a:srgbClr val="000000">
                    <a:alpha val="43000"/>
                  </a:srgbClr>
                </a:outerShdw>
              </a:effectLst>
            </a:endParaRPr>
          </a:p>
        </p:txBody>
      </p:sp>
      <p:sp>
        <p:nvSpPr>
          <p:cNvPr id="30" name="Rectangle 29"/>
          <p:cNvSpPr/>
          <p:nvPr/>
        </p:nvSpPr>
        <p:spPr>
          <a:xfrm>
            <a:off x="1685743" y="4043857"/>
            <a:ext cx="1177236" cy="400109"/>
          </a:xfrm>
          <a:prstGeom prst="rect">
            <a:avLst/>
          </a:prstGeom>
        </p:spPr>
        <p:txBody>
          <a:bodyPr wrap="square">
            <a:spAutoFit/>
          </a:bodyPr>
          <a:lstStyle/>
          <a:p>
            <a:pPr algn="ctr"/>
            <a:r>
              <a:rPr lang="en-US" sz="2000" dirty="0" smtClean="0">
                <a:solidFill>
                  <a:schemeClr val="bg1"/>
                </a:solidFill>
                <a:effectLst>
                  <a:outerShdw blurRad="50800" dist="38100" dir="2700000" algn="tl" rotWithShape="0">
                    <a:srgbClr val="000000">
                      <a:alpha val="43000"/>
                    </a:srgbClr>
                  </a:outerShdw>
                </a:effectLst>
              </a:rPr>
              <a:t>Gus</a:t>
            </a:r>
            <a:endParaRPr lang="en-US" sz="2000" i="1" dirty="0">
              <a:solidFill>
                <a:schemeClr val="bg1"/>
              </a:solidFill>
              <a:effectLst>
                <a:outerShdw blurRad="50800" dist="38100" dir="2700000" algn="tl" rotWithShape="0">
                  <a:srgbClr val="000000">
                    <a:alpha val="43000"/>
                  </a:srgbClr>
                </a:outerShdw>
              </a:effectLst>
            </a:endParaRPr>
          </a:p>
        </p:txBody>
      </p:sp>
      <p:sp>
        <p:nvSpPr>
          <p:cNvPr id="31" name="TextBox 30"/>
          <p:cNvSpPr txBox="1"/>
          <p:nvPr/>
        </p:nvSpPr>
        <p:spPr>
          <a:xfrm>
            <a:off x="447275" y="4968957"/>
            <a:ext cx="2663263" cy="584776"/>
          </a:xfrm>
          <a:prstGeom prst="rect">
            <a:avLst/>
          </a:prstGeom>
          <a:noFill/>
        </p:spPr>
        <p:txBody>
          <a:bodyPr wrap="square" rtlCol="0">
            <a:spAutoFit/>
          </a:bodyPr>
          <a:lstStyle/>
          <a:p>
            <a:pPr defTabSz="914400" fontAlgn="base">
              <a:spcBef>
                <a:spcPct val="0"/>
              </a:spcBef>
              <a:spcAft>
                <a:spcPct val="0"/>
              </a:spcAft>
            </a:pPr>
            <a:r>
              <a:rPr lang="en-US" sz="1600" b="1" dirty="0" smtClean="0">
                <a:solidFill>
                  <a:srgbClr val="800000"/>
                </a:solidFill>
              </a:rPr>
              <a:t>They ended I-Corps with….. a business</a:t>
            </a:r>
            <a:endParaRPr lang="en-US" sz="1600" b="1" dirty="0">
              <a:solidFill>
                <a:srgbClr val="800000"/>
              </a:solidFill>
              <a:latin typeface="Arial" charset="0"/>
            </a:endParaRPr>
          </a:p>
        </p:txBody>
      </p:sp>
      <p:sp>
        <p:nvSpPr>
          <p:cNvPr id="32" name="Rectangle 31"/>
          <p:cNvSpPr/>
          <p:nvPr/>
        </p:nvSpPr>
        <p:spPr>
          <a:xfrm>
            <a:off x="1134500" y="1855212"/>
            <a:ext cx="1602503" cy="307777"/>
          </a:xfrm>
          <a:prstGeom prst="rect">
            <a:avLst/>
          </a:prstGeom>
        </p:spPr>
        <p:txBody>
          <a:bodyPr wrap="square">
            <a:spAutoFit/>
          </a:bodyPr>
          <a:lstStyle/>
          <a:p>
            <a:pPr algn="l"/>
            <a:r>
              <a:rPr lang="en-US" sz="1400" b="1" dirty="0">
                <a:solidFill>
                  <a:schemeClr val="bg1"/>
                </a:solidFill>
              </a:rPr>
              <a:t>a</a:t>
            </a:r>
            <a:r>
              <a:rPr lang="en-US" sz="1400" b="1" dirty="0" smtClean="0">
                <a:solidFill>
                  <a:schemeClr val="bg1"/>
                </a:solidFill>
              </a:rPr>
              <a:t> team…</a:t>
            </a:r>
            <a:endParaRPr lang="en-US" sz="1400" b="1" i="1" dirty="0">
              <a:solidFill>
                <a:schemeClr val="bg1"/>
              </a:solidFill>
            </a:endParaRPr>
          </a:p>
        </p:txBody>
      </p:sp>
      <p:grpSp>
        <p:nvGrpSpPr>
          <p:cNvPr id="34" name="Group 33"/>
          <p:cNvGrpSpPr/>
          <p:nvPr/>
        </p:nvGrpSpPr>
        <p:grpSpPr>
          <a:xfrm>
            <a:off x="2967916" y="2192231"/>
            <a:ext cx="3081162" cy="2177724"/>
            <a:chOff x="4552563" y="1839011"/>
            <a:chExt cx="4044966" cy="3125656"/>
          </a:xfrm>
        </p:grpSpPr>
        <p:pic>
          <p:nvPicPr>
            <p:cNvPr id="3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563" y="1839011"/>
              <a:ext cx="4044966" cy="312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a:xfrm>
              <a:off x="7978775" y="4473575"/>
              <a:ext cx="520700" cy="117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7" name="Picture 36"/>
            <p:cNvPicPr>
              <a:picLocks noChangeAspect="1"/>
            </p:cNvPicPr>
            <p:nvPr/>
          </p:nvPicPr>
          <p:blipFill>
            <a:blip r:embed="rId8"/>
            <a:stretch>
              <a:fillRect/>
            </a:stretch>
          </p:blipFill>
          <p:spPr>
            <a:xfrm>
              <a:off x="7994650" y="4483182"/>
              <a:ext cx="482956" cy="107868"/>
            </a:xfrm>
            <a:prstGeom prst="rect">
              <a:avLst/>
            </a:prstGeom>
            <a:solidFill>
              <a:schemeClr val="bg1"/>
            </a:solidFill>
          </p:spPr>
        </p:pic>
      </p:grpSp>
      <p:sp>
        <p:nvSpPr>
          <p:cNvPr id="38" name="Rectangle 37"/>
          <p:cNvSpPr/>
          <p:nvPr/>
        </p:nvSpPr>
        <p:spPr>
          <a:xfrm>
            <a:off x="3625099" y="1857286"/>
            <a:ext cx="1602503" cy="307777"/>
          </a:xfrm>
          <a:prstGeom prst="rect">
            <a:avLst/>
          </a:prstGeom>
        </p:spPr>
        <p:txBody>
          <a:bodyPr wrap="square">
            <a:spAutoFit/>
          </a:bodyPr>
          <a:lstStyle/>
          <a:p>
            <a:pPr algn="l"/>
            <a:r>
              <a:rPr lang="en-US" sz="1400" b="1" dirty="0">
                <a:solidFill>
                  <a:schemeClr val="bg1"/>
                </a:solidFill>
              </a:rPr>
              <a:t>a</a:t>
            </a:r>
            <a:r>
              <a:rPr lang="en-US" sz="1400" b="1" dirty="0" smtClean="0">
                <a:solidFill>
                  <a:schemeClr val="bg1"/>
                </a:solidFill>
              </a:rPr>
              <a:t> technology…</a:t>
            </a:r>
            <a:endParaRPr lang="en-US" sz="1400" b="1" i="1" dirty="0">
              <a:solidFill>
                <a:schemeClr val="bg1"/>
              </a:solidFill>
            </a:endParaRPr>
          </a:p>
        </p:txBody>
      </p:sp>
      <p:sp>
        <p:nvSpPr>
          <p:cNvPr id="33" name="TextBox 32"/>
          <p:cNvSpPr txBox="1"/>
          <p:nvPr/>
        </p:nvSpPr>
        <p:spPr>
          <a:xfrm>
            <a:off x="4190394" y="2192231"/>
            <a:ext cx="1860890" cy="292388"/>
          </a:xfrm>
          <a:prstGeom prst="rect">
            <a:avLst/>
          </a:prstGeom>
          <a:solidFill>
            <a:schemeClr val="bg1"/>
          </a:solidFill>
        </p:spPr>
        <p:txBody>
          <a:bodyPr wrap="square" rtlCol="0">
            <a:spAutoFit/>
          </a:bodyPr>
          <a:lstStyle/>
          <a:p>
            <a:r>
              <a:rPr lang="en-US" sz="1300" i="1" dirty="0" smtClean="0"/>
              <a:t>The Charge Tracker</a:t>
            </a:r>
            <a:r>
              <a:rPr lang="en-US" sz="1300" i="1" baseline="30000" dirty="0" smtClean="0"/>
              <a:t>TM</a:t>
            </a:r>
            <a:endParaRPr lang="en-US" sz="1300" i="1" dirty="0" smtClean="0"/>
          </a:p>
        </p:txBody>
      </p:sp>
      <p:sp>
        <p:nvSpPr>
          <p:cNvPr id="39" name="TextBox 38"/>
          <p:cNvSpPr txBox="1"/>
          <p:nvPr/>
        </p:nvSpPr>
        <p:spPr>
          <a:xfrm>
            <a:off x="1237199" y="4443966"/>
            <a:ext cx="4107766" cy="276999"/>
          </a:xfrm>
          <a:prstGeom prst="rect">
            <a:avLst/>
          </a:prstGeom>
          <a:noFill/>
        </p:spPr>
        <p:txBody>
          <a:bodyPr wrap="square" rtlCol="0">
            <a:spAutoFit/>
          </a:bodyPr>
          <a:lstStyle/>
          <a:p>
            <a:r>
              <a:rPr lang="en-US" sz="1200" dirty="0" smtClean="0">
                <a:solidFill>
                  <a:srgbClr val="FFFFFF"/>
                </a:solidFill>
                <a:latin typeface="Helvetica Neue"/>
                <a:cs typeface="Helvetica Neue"/>
              </a:rPr>
              <a:t>$1.6 Million funding from NASA and NSF since June 2007 </a:t>
            </a:r>
            <a:endParaRPr lang="en-US" sz="1200" dirty="0">
              <a:solidFill>
                <a:srgbClr val="FFFFFF"/>
              </a:solidFill>
              <a:latin typeface="Helvetica Neue"/>
              <a:cs typeface="Helvetica Neue"/>
            </a:endParaRPr>
          </a:p>
        </p:txBody>
      </p:sp>
      <p:sp>
        <p:nvSpPr>
          <p:cNvPr id="40" name="Rectangle 39"/>
          <p:cNvSpPr/>
          <p:nvPr/>
        </p:nvSpPr>
        <p:spPr>
          <a:xfrm>
            <a:off x="6643542" y="3042557"/>
            <a:ext cx="1934211" cy="307777"/>
          </a:xfrm>
          <a:prstGeom prst="rect">
            <a:avLst/>
          </a:prstGeom>
        </p:spPr>
        <p:txBody>
          <a:bodyPr wrap="square">
            <a:spAutoFit/>
          </a:bodyPr>
          <a:lstStyle/>
          <a:p>
            <a:pPr algn="l"/>
            <a:r>
              <a:rPr lang="en-US" sz="1400" b="1" dirty="0">
                <a:solidFill>
                  <a:schemeClr val="bg1"/>
                </a:solidFill>
              </a:rPr>
              <a:t>a</a:t>
            </a:r>
            <a:r>
              <a:rPr lang="en-US" sz="1400" b="1" dirty="0" smtClean="0">
                <a:solidFill>
                  <a:schemeClr val="bg1"/>
                </a:solidFill>
              </a:rPr>
              <a:t>nd a lot of ideas…</a:t>
            </a:r>
            <a:endParaRPr lang="en-US" sz="1400" b="1" i="1" dirty="0">
              <a:solidFill>
                <a:schemeClr val="bg1"/>
              </a:solidFill>
            </a:endParaRPr>
          </a:p>
        </p:txBody>
      </p:sp>
      <p:pic>
        <p:nvPicPr>
          <p:cNvPr id="41" name="Picture 40"/>
          <p:cNvPicPr>
            <a:picLocks noChangeAspect="1"/>
          </p:cNvPicPr>
          <p:nvPr/>
        </p:nvPicPr>
        <p:blipFill>
          <a:blip r:embed="rId9"/>
          <a:stretch>
            <a:fillRect/>
          </a:stretch>
        </p:blipFill>
        <p:spPr>
          <a:xfrm>
            <a:off x="6330757" y="4374924"/>
            <a:ext cx="2246996" cy="594033"/>
          </a:xfrm>
          <a:prstGeom prst="rect">
            <a:avLst/>
          </a:prstGeom>
        </p:spPr>
      </p:pic>
      <p:pic>
        <p:nvPicPr>
          <p:cNvPr id="42" name="Picture 41"/>
          <p:cNvPicPr>
            <a:picLocks noChangeAspect="1"/>
          </p:cNvPicPr>
          <p:nvPr/>
        </p:nvPicPr>
        <p:blipFill>
          <a:blip r:embed="rId10"/>
          <a:stretch>
            <a:fillRect/>
          </a:stretch>
        </p:blipFill>
        <p:spPr>
          <a:xfrm>
            <a:off x="3333651" y="5021786"/>
            <a:ext cx="3360930" cy="725269"/>
          </a:xfrm>
          <a:prstGeom prst="rect">
            <a:avLst/>
          </a:prstGeom>
        </p:spPr>
      </p:pic>
      <p:pic>
        <p:nvPicPr>
          <p:cNvPr id="43" name="Picture 42"/>
          <p:cNvPicPr>
            <a:picLocks noChangeAspect="1"/>
          </p:cNvPicPr>
          <p:nvPr/>
        </p:nvPicPr>
        <p:blipFill>
          <a:blip r:embed="rId11"/>
          <a:stretch>
            <a:fillRect/>
          </a:stretch>
        </p:blipFill>
        <p:spPr>
          <a:xfrm>
            <a:off x="6748953" y="5021786"/>
            <a:ext cx="1828800" cy="1371600"/>
          </a:xfrm>
          <a:prstGeom prst="rect">
            <a:avLst/>
          </a:prstGeom>
        </p:spPr>
      </p:pic>
      <p:sp>
        <p:nvSpPr>
          <p:cNvPr id="45" name="Rectangle 44"/>
          <p:cNvSpPr/>
          <p:nvPr/>
        </p:nvSpPr>
        <p:spPr>
          <a:xfrm>
            <a:off x="1177402" y="5980994"/>
            <a:ext cx="4780327" cy="646331"/>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Story Video:</a:t>
            </a:r>
            <a:r>
              <a:rPr kumimoji="0" lang="en-US" sz="1200" b="0" i="0" u="none" strike="noStrike" kern="0" cap="none" spc="0" normalizeH="0" noProof="0" dirty="0" smtClean="0">
                <a:ln>
                  <a:noFill/>
                </a:ln>
                <a:solidFill>
                  <a:srgbClr val="FFFFFF"/>
                </a:solidFill>
                <a:effectLst/>
                <a:uLnTx/>
                <a:uFillTx/>
              </a:rPr>
              <a:t> </a:t>
            </a:r>
            <a:r>
              <a:rPr kumimoji="0" lang="en-US" sz="1200" b="0" i="0" u="none" strike="noStrike" kern="0" cap="none" spc="0" normalizeH="0" baseline="0" noProof="0" dirty="0" smtClean="0">
                <a:ln>
                  <a:noFill/>
                </a:ln>
                <a:solidFill>
                  <a:srgbClr val="FFFFFF"/>
                </a:solidFill>
                <a:effectLst/>
                <a:uLnTx/>
                <a:uFillTx/>
              </a:rPr>
              <a:t>http</a:t>
            </a:r>
            <a:r>
              <a:rPr kumimoji="0" lang="en-US" sz="1200" b="0" i="0" u="none" strike="noStrike" kern="0" cap="none" spc="0" normalizeH="0" baseline="0" noProof="0" dirty="0">
                <a:ln>
                  <a:noFill/>
                </a:ln>
                <a:solidFill>
                  <a:srgbClr val="FFFFFF"/>
                </a:solidFill>
                <a:effectLst/>
                <a:uLnTx/>
                <a:uFillTx/>
              </a:rPr>
              <a:t>://www.youtube.com/watch?v=</a:t>
            </a:r>
            <a:r>
              <a:rPr kumimoji="0" lang="en-US" sz="1200" b="0" i="0" u="none" strike="noStrike" kern="0" cap="none" spc="0" normalizeH="0" baseline="0" noProof="0" dirty="0" smtClean="0">
                <a:ln>
                  <a:noFill/>
                </a:ln>
                <a:solidFill>
                  <a:srgbClr val="FFFFFF"/>
                </a:solidFill>
                <a:effectLst/>
                <a:uLnTx/>
                <a:uFillTx/>
              </a:rPr>
              <a:t>AoliIFtcSuY</a:t>
            </a:r>
            <a:endParaRPr kumimoji="0" lang="en-US" sz="1200" b="0" i="0" u="none" strike="noStrike" kern="0" cap="none" spc="0" normalizeH="0" baseline="0" noProof="0" dirty="0">
              <a:ln>
                <a:noFill/>
              </a:ln>
              <a:solidFill>
                <a:srgbClr val="FFFFFF"/>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Technical Video:</a:t>
            </a:r>
            <a:r>
              <a:rPr kumimoji="0" lang="en-US" sz="1200" b="0" i="0" u="none" strike="noStrike" kern="0" cap="none" spc="0" normalizeH="0" noProof="0" dirty="0" smtClean="0">
                <a:ln>
                  <a:noFill/>
                </a:ln>
                <a:solidFill>
                  <a:srgbClr val="FFFFFF"/>
                </a:solidFill>
                <a:effectLst/>
                <a:uLnTx/>
                <a:uFillTx/>
              </a:rPr>
              <a:t> </a:t>
            </a:r>
            <a:r>
              <a:rPr kumimoji="0" lang="en-US" sz="1200" b="0" i="0" u="none" strike="noStrike" kern="0" cap="none" spc="0" normalizeH="0" baseline="0" noProof="0" dirty="0" smtClean="0">
                <a:ln>
                  <a:noFill/>
                </a:ln>
                <a:solidFill>
                  <a:srgbClr val="FFFFFF"/>
                </a:solidFill>
                <a:effectLst/>
                <a:uLnTx/>
                <a:uFillTx/>
              </a:rPr>
              <a:t>http</a:t>
            </a:r>
            <a:r>
              <a:rPr kumimoji="0" lang="en-US" sz="1200" b="0" i="0" u="none" strike="noStrike" kern="0" cap="none" spc="0" normalizeH="0" baseline="0" noProof="0" dirty="0">
                <a:ln>
                  <a:noFill/>
                </a:ln>
                <a:solidFill>
                  <a:srgbClr val="FFFFFF"/>
                </a:solidFill>
                <a:effectLst/>
                <a:uLnTx/>
                <a:uFillTx/>
              </a:rPr>
              <a:t>://www.youtube.com/watch?v=</a:t>
            </a:r>
            <a:r>
              <a:rPr kumimoji="0" lang="en-US" sz="1200" b="0" i="0" u="none" strike="noStrike" kern="0" cap="none" spc="0" normalizeH="0" baseline="0" noProof="0" dirty="0" smtClean="0">
                <a:ln>
                  <a:noFill/>
                </a:ln>
                <a:solidFill>
                  <a:srgbClr val="FFFFFF"/>
                </a:solidFill>
                <a:effectLst/>
                <a:uLnTx/>
                <a:uFillTx/>
              </a:rPr>
              <a:t>yH4nHBVqEcg</a:t>
            </a:r>
            <a:endParaRPr kumimoji="0" lang="en-US" sz="1200" b="0" i="0" u="none" strike="noStrike" kern="0" cap="none" spc="0" normalizeH="0" baseline="0" noProof="0" dirty="0">
              <a:ln>
                <a:noFill/>
              </a:ln>
              <a:solidFill>
                <a:srgbClr val="FFFFFF"/>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Website:</a:t>
            </a:r>
            <a:r>
              <a:rPr kumimoji="0" lang="en-US" sz="1200" b="0" i="0" u="none" strike="noStrike" kern="0" cap="none" spc="0" normalizeH="0" noProof="0" dirty="0" smtClean="0">
                <a:ln>
                  <a:noFill/>
                </a:ln>
                <a:solidFill>
                  <a:srgbClr val="FFFFFF"/>
                </a:solidFill>
                <a:effectLst/>
                <a:uLnTx/>
                <a:uFillTx/>
              </a:rPr>
              <a:t> </a:t>
            </a:r>
            <a:r>
              <a:rPr kumimoji="0" lang="en-US" sz="1200" b="0" i="0" u="none" strike="noStrike" kern="0" cap="none" spc="0" normalizeH="0" baseline="0" noProof="0" dirty="0" smtClean="0">
                <a:ln>
                  <a:noFill/>
                </a:ln>
                <a:solidFill>
                  <a:srgbClr val="FFFFFF"/>
                </a:solidFill>
                <a:effectLst/>
                <a:uLnTx/>
                <a:uFillTx/>
              </a:rPr>
              <a:t>www.electricfieldsolutions.com</a:t>
            </a:r>
            <a:endParaRPr kumimoji="0" lang="en-US" sz="1200" b="0" i="0" u="none" strike="noStrike" kern="0" cap="none" spc="0" normalizeH="0" baseline="0" noProof="0" dirty="0">
              <a:ln>
                <a:noFill/>
              </a:ln>
              <a:solidFill>
                <a:srgbClr val="FFFFFF"/>
              </a:solidFill>
              <a:effectLst/>
              <a:uLnTx/>
              <a:uFillTx/>
            </a:endParaRPr>
          </a:p>
        </p:txBody>
      </p:sp>
      <p:sp>
        <p:nvSpPr>
          <p:cNvPr id="44" name="TextBox 43"/>
          <p:cNvSpPr txBox="1"/>
          <p:nvPr/>
        </p:nvSpPr>
        <p:spPr>
          <a:xfrm>
            <a:off x="6984240" y="6621400"/>
            <a:ext cx="2159760" cy="246221"/>
          </a:xfrm>
          <a:prstGeom prst="rect">
            <a:avLst/>
          </a:prstGeom>
          <a:noFill/>
        </p:spPr>
        <p:txBody>
          <a:bodyPr wrap="square" rtlCol="0">
            <a:spAutoFit/>
          </a:bodyPr>
          <a:lstStyle/>
          <a:p>
            <a:r>
              <a:rPr lang="en-US" sz="1000" i="1" dirty="0" smtClean="0">
                <a:solidFill>
                  <a:schemeClr val="bg1">
                    <a:lumMod val="65000"/>
                  </a:schemeClr>
                </a:solidFill>
              </a:rPr>
              <a:t>R.Montelli Ph.D., June 10, 2013</a:t>
            </a:r>
            <a:endParaRPr lang="en-US" sz="1000" i="1" dirty="0">
              <a:solidFill>
                <a:schemeClr val="bg1">
                  <a:lumMod val="65000"/>
                </a:schemeClr>
              </a:solidFill>
            </a:endParaRPr>
          </a:p>
        </p:txBody>
      </p:sp>
      <p:sp>
        <p:nvSpPr>
          <p:cNvPr id="2" name="Rectangle 1"/>
          <p:cNvSpPr/>
          <p:nvPr/>
        </p:nvSpPr>
        <p:spPr>
          <a:xfrm>
            <a:off x="6876627" y="6423619"/>
            <a:ext cx="2085845" cy="246221"/>
          </a:xfrm>
          <a:prstGeom prst="rect">
            <a:avLst/>
          </a:prstGeom>
        </p:spPr>
        <p:txBody>
          <a:bodyPr wrap="none">
            <a:spAutoFit/>
          </a:bodyPr>
          <a:lstStyle/>
          <a:p>
            <a:r>
              <a:rPr lang="en-US" sz="1000" i="1" dirty="0" smtClean="0"/>
              <a:t>(Slide </a:t>
            </a:r>
            <a:r>
              <a:rPr lang="en-US" sz="1000" i="1" dirty="0"/>
              <a:t>courtesy </a:t>
            </a:r>
            <a:r>
              <a:rPr lang="en-US" sz="1000" i="1" dirty="0" smtClean="0"/>
              <a:t>of Harvey Elliott )</a:t>
            </a:r>
            <a:r>
              <a:rPr lang="en-US" sz="1000" i="1" dirty="0"/>
              <a:t>.</a:t>
            </a:r>
            <a:endParaRPr lang="en-US" sz="1000" b="1" dirty="0"/>
          </a:p>
        </p:txBody>
      </p:sp>
    </p:spTree>
    <p:extLst>
      <p:ext uri="{BB962C8B-B14F-4D97-AF65-F5344CB8AC3E}">
        <p14:creationId xmlns:p14="http://schemas.microsoft.com/office/powerpoint/2010/main" val="3734965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4347960"/>
            <a:ext cx="9144000" cy="251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0" y="4347960"/>
            <a:ext cx="5507963" cy="15744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5" name="Rectangle 14"/>
          <p:cNvSpPr/>
          <p:nvPr/>
        </p:nvSpPr>
        <p:spPr bwMode="auto">
          <a:xfrm>
            <a:off x="176590" y="984809"/>
            <a:ext cx="8869781" cy="5698303"/>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540792" y="1580964"/>
            <a:ext cx="7337991" cy="523220"/>
          </a:xfrm>
          <a:prstGeom prst="rect">
            <a:avLst/>
          </a:prstGeom>
          <a:noFill/>
        </p:spPr>
        <p:txBody>
          <a:bodyPr wrap="square" rtlCol="0">
            <a:spAutoFit/>
          </a:bodyPr>
          <a:lstStyle/>
          <a:p>
            <a:pPr defTabSz="914400" fontAlgn="base">
              <a:spcBef>
                <a:spcPct val="0"/>
              </a:spcBef>
              <a:spcAft>
                <a:spcPct val="0"/>
              </a:spcAft>
            </a:pPr>
            <a:r>
              <a:rPr lang="en-US" sz="1400" b="1" dirty="0" smtClean="0">
                <a:solidFill>
                  <a:schemeClr val="bg1"/>
                </a:solidFill>
              </a:rPr>
              <a:t>“I</a:t>
            </a:r>
            <a:r>
              <a:rPr lang="en-US" sz="1400" b="1" dirty="0">
                <a:solidFill>
                  <a:schemeClr val="bg1"/>
                </a:solidFill>
              </a:rPr>
              <a:t>-Corps: </a:t>
            </a:r>
            <a:r>
              <a:rPr lang="en-US" sz="1400" b="1" dirty="0" smtClean="0">
                <a:solidFill>
                  <a:schemeClr val="bg1"/>
                </a:solidFill>
              </a:rPr>
              <a:t>Open-Path, compact nitrous oxide sensor using quantum cascade laser spectroscopy” (Princeton University) </a:t>
            </a:r>
            <a:endParaRPr lang="en-US" sz="1400" b="1" dirty="0">
              <a:solidFill>
                <a:schemeClr val="bg1"/>
              </a:solidFill>
              <a:latin typeface="Arial" charset="0"/>
            </a:endParaRPr>
          </a:p>
        </p:txBody>
      </p:sp>
      <p:sp>
        <p:nvSpPr>
          <p:cNvPr id="17" name="TextBox 16"/>
          <p:cNvSpPr txBox="1"/>
          <p:nvPr/>
        </p:nvSpPr>
        <p:spPr>
          <a:xfrm>
            <a:off x="420746" y="1063469"/>
            <a:ext cx="7957174" cy="369332"/>
          </a:xfrm>
          <a:prstGeom prst="rect">
            <a:avLst/>
          </a:prstGeom>
          <a:noFill/>
        </p:spPr>
        <p:txBody>
          <a:bodyPr wrap="square" rtlCol="0">
            <a:spAutoFit/>
          </a:bodyPr>
          <a:lstStyle/>
          <a:p>
            <a:pPr defTabSz="914400" fontAlgn="base">
              <a:spcBef>
                <a:spcPct val="0"/>
              </a:spcBef>
              <a:spcAft>
                <a:spcPct val="0"/>
              </a:spcAft>
            </a:pPr>
            <a:r>
              <a:rPr lang="en-US" b="1" dirty="0" smtClean="0">
                <a:solidFill>
                  <a:srgbClr val="800000"/>
                </a:solidFill>
              </a:rPr>
              <a:t>Geo teams put their entrepreneurial skills in action and they shine!</a:t>
            </a:r>
            <a:endParaRPr lang="en-US" b="1" dirty="0">
              <a:solidFill>
                <a:srgbClr val="800000"/>
              </a:solidFill>
              <a:latin typeface="Arial" charset="0"/>
            </a:endParaRPr>
          </a:p>
        </p:txBody>
      </p:sp>
      <p:sp>
        <p:nvSpPr>
          <p:cNvPr id="44" name="TextBox 43"/>
          <p:cNvSpPr txBox="1"/>
          <p:nvPr/>
        </p:nvSpPr>
        <p:spPr>
          <a:xfrm>
            <a:off x="6984240" y="6621400"/>
            <a:ext cx="2159760" cy="246221"/>
          </a:xfrm>
          <a:prstGeom prst="rect">
            <a:avLst/>
          </a:prstGeom>
          <a:noFill/>
        </p:spPr>
        <p:txBody>
          <a:bodyPr wrap="square" rtlCol="0">
            <a:spAutoFit/>
          </a:bodyPr>
          <a:lstStyle/>
          <a:p>
            <a:r>
              <a:rPr lang="en-US" sz="1000" i="1" dirty="0" smtClean="0">
                <a:solidFill>
                  <a:schemeClr val="bg1">
                    <a:lumMod val="65000"/>
                  </a:schemeClr>
                </a:solidFill>
              </a:rPr>
              <a:t>R.Montelli Ph.D., June 10, 2013</a:t>
            </a:r>
            <a:endParaRPr lang="en-US" sz="1000" i="1" dirty="0">
              <a:solidFill>
                <a:schemeClr val="bg1">
                  <a:lumMod val="65000"/>
                </a:schemeClr>
              </a:solidFill>
            </a:endParaRPr>
          </a:p>
        </p:txBody>
      </p:sp>
      <p:pic>
        <p:nvPicPr>
          <p:cNvPr id="46" name="Picture 45"/>
          <p:cNvPicPr/>
          <p:nvPr/>
        </p:nvPicPr>
        <p:blipFill>
          <a:blip r:embed="rId3">
            <a:extLst>
              <a:ext uri="{28A0092B-C50C-407E-A947-70E740481C1C}">
                <a14:useLocalDpi xmlns:a14="http://schemas.microsoft.com/office/drawing/2010/main" val="0"/>
              </a:ext>
            </a:extLst>
          </a:blip>
          <a:stretch>
            <a:fillRect/>
          </a:stretch>
        </p:blipFill>
        <p:spPr>
          <a:xfrm>
            <a:off x="868323" y="2518129"/>
            <a:ext cx="2575090" cy="2056504"/>
          </a:xfrm>
          <a:prstGeom prst="rect">
            <a:avLst/>
          </a:prstGeom>
        </p:spPr>
      </p:pic>
      <p:sp>
        <p:nvSpPr>
          <p:cNvPr id="47" name="TextBox 46"/>
          <p:cNvSpPr txBox="1"/>
          <p:nvPr/>
        </p:nvSpPr>
        <p:spPr>
          <a:xfrm>
            <a:off x="912550" y="5277517"/>
            <a:ext cx="7375900" cy="738664"/>
          </a:xfrm>
          <a:prstGeom prst="rect">
            <a:avLst/>
          </a:prstGeom>
          <a:noFill/>
        </p:spPr>
        <p:txBody>
          <a:bodyPr wrap="square" rtlCol="0">
            <a:spAutoFit/>
          </a:bodyPr>
          <a:lstStyle/>
          <a:p>
            <a:pPr defTabSz="914400" fontAlgn="base">
              <a:spcBef>
                <a:spcPct val="0"/>
              </a:spcBef>
              <a:spcAft>
                <a:spcPct val="0"/>
              </a:spcAft>
            </a:pPr>
            <a:r>
              <a:rPr lang="en-US" sz="1400" b="1" dirty="0" smtClean="0">
                <a:solidFill>
                  <a:srgbClr val="800000"/>
                </a:solidFill>
              </a:rPr>
              <a:t>Winner of the first prize at the 8</a:t>
            </a:r>
            <a:r>
              <a:rPr lang="en-US" sz="1400" b="1" baseline="30000" dirty="0" smtClean="0">
                <a:solidFill>
                  <a:srgbClr val="800000"/>
                </a:solidFill>
              </a:rPr>
              <a:t>th</a:t>
            </a:r>
            <a:r>
              <a:rPr lang="en-US" sz="1400" b="1" dirty="0" smtClean="0">
                <a:solidFill>
                  <a:srgbClr val="800000"/>
                </a:solidFill>
              </a:rPr>
              <a:t> Annual Innovation Forum sponsored by the Keller </a:t>
            </a:r>
            <a:r>
              <a:rPr lang="en-US" sz="1400" b="1" dirty="0">
                <a:solidFill>
                  <a:srgbClr val="800000"/>
                </a:solidFill>
              </a:rPr>
              <a:t>Center, in conjunction with the Keller Center’s Venture Sponsorship Program and Princeton’s Office of Technology Licensing</a:t>
            </a:r>
            <a:r>
              <a:rPr lang="en-US" sz="1400" b="1" dirty="0" smtClean="0">
                <a:solidFill>
                  <a:srgbClr val="800000"/>
                </a:solidFill>
              </a:rPr>
              <a:t> </a:t>
            </a:r>
            <a:endParaRPr lang="en-US" sz="1400" b="1" dirty="0">
              <a:solidFill>
                <a:srgbClr val="800000"/>
              </a:solidFill>
              <a:latin typeface="Arial" charset="0"/>
            </a:endParaRPr>
          </a:p>
        </p:txBody>
      </p:sp>
      <p:sp>
        <p:nvSpPr>
          <p:cNvPr id="2" name="Rectangle 1"/>
          <p:cNvSpPr/>
          <p:nvPr/>
        </p:nvSpPr>
        <p:spPr>
          <a:xfrm>
            <a:off x="3903456" y="2437271"/>
            <a:ext cx="4572000" cy="2462213"/>
          </a:xfrm>
          <a:prstGeom prst="rect">
            <a:avLst/>
          </a:prstGeom>
        </p:spPr>
        <p:txBody>
          <a:bodyPr>
            <a:spAutoFit/>
          </a:bodyPr>
          <a:lstStyle/>
          <a:p>
            <a:r>
              <a:rPr lang="en-US" sz="1400" b="1" dirty="0" smtClean="0"/>
              <a:t>PI </a:t>
            </a:r>
            <a:r>
              <a:rPr lang="en-US" sz="1400" b="1" dirty="0"/>
              <a:t>Mark </a:t>
            </a:r>
            <a:r>
              <a:rPr lang="en-US" sz="1400" b="1" dirty="0" err="1" smtClean="0"/>
              <a:t>Zondlo</a:t>
            </a:r>
            <a:r>
              <a:rPr lang="en-US" sz="1400" dirty="0"/>
              <a:t> </a:t>
            </a:r>
            <a:r>
              <a:rPr lang="en-US" sz="1400" dirty="0" smtClean="0"/>
              <a:t>- an </a:t>
            </a:r>
            <a:r>
              <a:rPr lang="en-US" sz="1400" dirty="0"/>
              <a:t>Assistant Professor of Civil and Environmental Engineering, </a:t>
            </a:r>
            <a:r>
              <a:rPr lang="en-US" sz="1400" dirty="0" smtClean="0"/>
              <a:t>and </a:t>
            </a:r>
            <a:r>
              <a:rPr lang="en-US" sz="1400" b="1" dirty="0" err="1" smtClean="0"/>
              <a:t>Dr</a:t>
            </a:r>
            <a:r>
              <a:rPr lang="en-US" sz="1400" b="1" dirty="0" smtClean="0"/>
              <a:t> Tao</a:t>
            </a:r>
            <a:r>
              <a:rPr lang="en-US" sz="1400" dirty="0" smtClean="0"/>
              <a:t> - a postdoctoral fellow at Princeton University - developed </a:t>
            </a:r>
            <a:r>
              <a:rPr lang="en-US" sz="1400" dirty="0"/>
              <a:t>an </a:t>
            </a:r>
            <a:r>
              <a:rPr lang="en-US" sz="1400" b="1" dirty="0"/>
              <a:t>accurate, portable and inexpensive sensor to measure atmospheric nitrous oxide (N</a:t>
            </a:r>
            <a:r>
              <a:rPr lang="en-US" sz="1400" b="1" baseline="-25000" dirty="0"/>
              <a:t>2</a:t>
            </a:r>
            <a:r>
              <a:rPr lang="en-US" sz="1400" b="1" dirty="0"/>
              <a:t>O), an important rapidly increasing greenhouse gas. </a:t>
            </a:r>
            <a:r>
              <a:rPr lang="en-US" sz="1400" dirty="0"/>
              <a:t>In the Fall 2012, </a:t>
            </a:r>
            <a:r>
              <a:rPr lang="en-US" sz="1400" dirty="0" smtClean="0"/>
              <a:t>they paired </a:t>
            </a:r>
            <a:r>
              <a:rPr lang="en-US" sz="1400" dirty="0"/>
              <a:t>with </a:t>
            </a:r>
            <a:r>
              <a:rPr lang="en-US" sz="1400" dirty="0" err="1"/>
              <a:t>Dr</a:t>
            </a:r>
            <a:r>
              <a:rPr lang="en-US" sz="1400" dirty="0"/>
              <a:t> </a:t>
            </a:r>
            <a:r>
              <a:rPr lang="en-US" sz="1400" b="1" dirty="0"/>
              <a:t>Derek B </a:t>
            </a:r>
            <a:r>
              <a:rPr lang="en-US" sz="1400" b="1" dirty="0" err="1"/>
              <a:t>Lidow</a:t>
            </a:r>
            <a:r>
              <a:rPr lang="en-US" sz="1400" dirty="0"/>
              <a:t>, the I-Corps Mentor and a visiting Professor in </a:t>
            </a:r>
            <a:r>
              <a:rPr lang="en-US" sz="1400" dirty="0" smtClean="0"/>
              <a:t>Entrepreneurship, and throughout </a:t>
            </a:r>
            <a:r>
              <a:rPr lang="en-US" sz="1400" dirty="0"/>
              <a:t>the intense I-Corps training, they received confirmation that they can break into the growing market for environmental sensors. </a:t>
            </a:r>
          </a:p>
        </p:txBody>
      </p:sp>
      <p:sp>
        <p:nvSpPr>
          <p:cNvPr id="48" name="Rectangle 47"/>
          <p:cNvSpPr/>
          <p:nvPr/>
        </p:nvSpPr>
        <p:spPr>
          <a:xfrm>
            <a:off x="868323" y="4574633"/>
            <a:ext cx="2679334" cy="553998"/>
          </a:xfrm>
          <a:prstGeom prst="rect">
            <a:avLst/>
          </a:prstGeom>
        </p:spPr>
        <p:txBody>
          <a:bodyPr wrap="square">
            <a:spAutoFit/>
          </a:bodyPr>
          <a:lstStyle/>
          <a:p>
            <a:r>
              <a:rPr lang="en-US" sz="1000" i="1" dirty="0"/>
              <a:t>The sensor mounted on an eddy covariance tower in the middle of a cornfield in Michigan. (Photo courtesy of Prof </a:t>
            </a:r>
            <a:r>
              <a:rPr lang="en-US" sz="1000" i="1" dirty="0" err="1"/>
              <a:t>Zondlo</a:t>
            </a:r>
            <a:r>
              <a:rPr lang="en-US" sz="1000" i="1" dirty="0"/>
              <a:t>).</a:t>
            </a:r>
            <a:endParaRPr lang="en-US" sz="1000" b="1" dirty="0"/>
          </a:p>
        </p:txBody>
      </p:sp>
    </p:spTree>
    <p:extLst>
      <p:ext uri="{BB962C8B-B14F-4D97-AF65-F5344CB8AC3E}">
        <p14:creationId xmlns:p14="http://schemas.microsoft.com/office/powerpoint/2010/main" val="31165921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2837</TotalTime>
  <Words>1820</Words>
  <Application>Microsoft Macintosh PowerPoint</Application>
  <PresentationFormat>On-screen Show (4:3)</PresentationFormat>
  <Paragraphs>156</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Montelli</dc:creator>
  <cp:lastModifiedBy>NSF</cp:lastModifiedBy>
  <cp:revision>103</cp:revision>
  <cp:lastPrinted>2012-10-09T16:58:02Z</cp:lastPrinted>
  <dcterms:created xsi:type="dcterms:W3CDTF">2012-10-03T21:08:50Z</dcterms:created>
  <dcterms:modified xsi:type="dcterms:W3CDTF">2013-06-11T17:59:32Z</dcterms:modified>
</cp:coreProperties>
</file>