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480" r:id="rId2"/>
    <p:sldId id="482" r:id="rId3"/>
    <p:sldId id="498" r:id="rId4"/>
    <p:sldId id="499" r:id="rId5"/>
    <p:sldId id="495" r:id="rId6"/>
    <p:sldId id="502" r:id="rId7"/>
    <p:sldId id="503" r:id="rId8"/>
    <p:sldId id="501" r:id="rId9"/>
    <p:sldId id="504" r:id="rId10"/>
    <p:sldId id="505" r:id="rId11"/>
    <p:sldId id="516" r:id="rId12"/>
    <p:sldId id="509" r:id="rId13"/>
    <p:sldId id="519" r:id="rId14"/>
    <p:sldId id="510" r:id="rId15"/>
    <p:sldId id="517" r:id="rId16"/>
    <p:sldId id="511" r:id="rId17"/>
    <p:sldId id="520" r:id="rId18"/>
    <p:sldId id="518" r:id="rId19"/>
    <p:sldId id="512" r:id="rId20"/>
    <p:sldId id="513" r:id="rId21"/>
    <p:sldId id="515" r:id="rId22"/>
    <p:sldId id="51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48908"/>
    <a:srgbClr val="00FFFF"/>
    <a:srgbClr val="40BE40"/>
    <a:srgbClr val="00FF00"/>
    <a:srgbClr val="C70842"/>
    <a:srgbClr val="0080FF"/>
    <a:srgbClr val="840003"/>
    <a:srgbClr val="8080FF"/>
    <a:srgbClr val="0000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912" autoAdjust="0"/>
    <p:restoredTop sz="96374" autoAdjust="0"/>
  </p:normalViewPr>
  <p:slideViewPr>
    <p:cSldViewPr>
      <p:cViewPr varScale="1">
        <p:scale>
          <a:sx n="118" d="100"/>
          <a:sy n="118" d="100"/>
        </p:scale>
        <p:origin x="-136" y="-120"/>
      </p:cViewPr>
      <p:guideLst>
        <p:guide orient="horz" pos="32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9D44FB-2E4F-5F4F-BE92-BD6E5EBD5E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1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10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11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12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13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14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15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16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17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18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19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2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20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21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22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3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4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5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6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7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8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8792-C51B-1742-BAD4-7043068BF0D8}" type="slidenum">
              <a:rPr lang="en-US"/>
              <a:pPr/>
              <a:t>9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5D6E1C-4DF8-7B49-BE42-4B75C6CDD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A1ACC3-2A02-4543-8215-3D0B53DF8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3F3158-5C28-F74F-BBFD-50059A36F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0F64B3-98BC-3C4F-9519-22FA9DE91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3DC974-DE88-4A4F-B4DD-88F85DE2F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4B0D3-C0F1-0D4E-8D27-4ACF6959BF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D14554-C116-EF4E-976F-F64C89CF5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DD1977-4C0B-C248-B323-165E2CD8A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8730DB-D351-AE42-89BD-72C813C5D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25158E-E4A2-7C40-A000-2EE96677A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19F10C-5E96-9940-8569-A7733004C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6ECB9D-3A71-7B4B-9214-92BEBACA959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ext Box 2"/>
          <p:cNvSpPr txBox="1">
            <a:spLocks noChangeArrowheads="1"/>
          </p:cNvSpPr>
          <p:nvPr/>
        </p:nvSpPr>
        <p:spPr bwMode="auto">
          <a:xfrm>
            <a:off x="2130339" y="801469"/>
            <a:ext cx="4826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IRIS’s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</a:t>
            </a:r>
            <a:r>
              <a:rPr lang="en-US" sz="4800" b="1" i="1" dirty="0" smtClean="0">
                <a:solidFill>
                  <a:srgbClr val="FFFF00"/>
                </a:solidFill>
                <a:latin typeface="Helvetica" pitchFamily="1" charset="0"/>
              </a:rPr>
              <a:t>Large N 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Initiative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70776" y="1959114"/>
            <a:ext cx="4427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John Hole, Virginia Tech</a:t>
            </a:r>
          </a:p>
          <a:p>
            <a:pPr algn="ctr"/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Chair of IRIS Large N Working 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5100" cy="114300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505200" y="3276599"/>
            <a:ext cx="2133600" cy="2021305"/>
            <a:chOff x="7467600" y="3810000"/>
            <a:chExt cx="1447800" cy="1371600"/>
          </a:xfrm>
        </p:grpSpPr>
        <p:sp>
          <p:nvSpPr>
            <p:cNvPr id="9" name="Rectangle 8"/>
            <p:cNvSpPr/>
            <p:nvPr/>
          </p:nvSpPr>
          <p:spPr bwMode="auto">
            <a:xfrm>
              <a:off x="7467600" y="3810000"/>
              <a:ext cx="1447800" cy="1371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grpSp>
          <p:nvGrpSpPr>
            <p:cNvPr id="10" name="Group 31"/>
            <p:cNvGrpSpPr/>
            <p:nvPr/>
          </p:nvGrpSpPr>
          <p:grpSpPr>
            <a:xfrm>
              <a:off x="7505313" y="3886200"/>
              <a:ext cx="1410087" cy="1219200"/>
              <a:chOff x="7505313" y="3733800"/>
              <a:chExt cx="1410087" cy="1219200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7505313" y="4076145"/>
                <a:ext cx="1410087" cy="563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  <a:latin typeface="Helvetica" pitchFamily="1" charset="0"/>
                  </a:rPr>
                  <a:t>SPATIAL</a:t>
                </a:r>
              </a:p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  <a:latin typeface="Helvetica" pitchFamily="1" charset="0"/>
                  </a:rPr>
                  <a:t>ALIASING</a:t>
                </a: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7581513" y="3733800"/>
                <a:ext cx="1219201" cy="1219200"/>
                <a:chOff x="1371600" y="4876800"/>
                <a:chExt cx="1447800" cy="1447800"/>
              </a:xfrm>
            </p:grpSpPr>
            <p:sp>
              <p:nvSpPr>
                <p:cNvPr id="13" name="Oval 12"/>
                <p:cNvSpPr>
                  <a:spLocks noChangeAspect="1"/>
                </p:cNvSpPr>
                <p:nvPr/>
              </p:nvSpPr>
              <p:spPr bwMode="auto">
                <a:xfrm>
                  <a:off x="1371600" y="4876800"/>
                  <a:ext cx="1447800" cy="1447800"/>
                </a:xfrm>
                <a:prstGeom prst="ellipse">
                  <a:avLst/>
                </a:prstGeom>
                <a:noFill/>
                <a:ln w="152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" charset="0"/>
                  </a:endParaRP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 bwMode="auto">
                <a:xfrm rot="16200000" flipV="1">
                  <a:off x="1562101" y="5126925"/>
                  <a:ext cx="1083375" cy="1007175"/>
                </a:xfrm>
                <a:prstGeom prst="line">
                  <a:avLst/>
                </a:prstGeom>
                <a:solidFill>
                  <a:schemeClr val="accent1"/>
                </a:solidFill>
                <a:ln w="152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orthAn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3276600"/>
            <a:ext cx="2971800" cy="1466088"/>
          </a:xfrm>
          <a:prstGeom prst="rect">
            <a:avLst/>
          </a:prstGeom>
        </p:spPr>
      </p:pic>
      <p:pic>
        <p:nvPicPr>
          <p:cNvPr id="11" name="Picture 10" descr="IMG_94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505200"/>
            <a:ext cx="3876384" cy="3352800"/>
          </a:xfrm>
          <a:prstGeom prst="rect">
            <a:avLst/>
          </a:prstGeom>
        </p:spPr>
      </p:pic>
      <p:pic>
        <p:nvPicPr>
          <p:cNvPr id="12" name="Picture 11" descr="IMG_2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4" y="3243829"/>
            <a:ext cx="2032156" cy="3614171"/>
          </a:xfrm>
          <a:prstGeom prst="rect">
            <a:avLst/>
          </a:prstGeom>
        </p:spPr>
      </p:pic>
      <p:pic>
        <p:nvPicPr>
          <p:cNvPr id="6" name="Picture 5" descr="VAeqma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609600"/>
            <a:ext cx="5588351" cy="28194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76047" y="0"/>
            <a:ext cx="4335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Large N Example 2:  Virginia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91200" y="1447800"/>
            <a:ext cx="21095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M5.8 earthquake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2011-08-23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central Virginia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8 km depth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26086" y="3429000"/>
            <a:ext cx="2812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Washington Monument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23020" y="3429000"/>
            <a:ext cx="2309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National Cathedral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00800" y="4397514"/>
            <a:ext cx="24231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North Anna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nuclear power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ftershockne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5943600" cy="5426084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9246" y="0"/>
            <a:ext cx="8069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Aftershock Imaging with Dense Arrays (AIDA) Virginia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43600" y="795278"/>
            <a:ext cx="307007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noAutofit/>
          </a:bodyPr>
          <a:lstStyle/>
          <a:p>
            <a:r>
              <a:rPr lang="en-US" sz="2000" u="sng" dirty="0" smtClean="0">
                <a:solidFill>
                  <a:srgbClr val="00FFFF"/>
                </a:solidFill>
                <a:latin typeface="Helvetica" pitchFamily="1" charset="0"/>
              </a:rPr>
              <a:t>blue &amp; red: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traditional aftershock array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42  3-component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some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telemetered</a:t>
            </a:r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~20 people,  3 days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u="sng" dirty="0" smtClean="0">
                <a:solidFill>
                  <a:srgbClr val="00FFFF"/>
                </a:solidFill>
                <a:latin typeface="Helvetica" pitchFamily="1" charset="0"/>
              </a:rPr>
              <a:t>green: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controlled-source sensors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148  1-component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  30  3-component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7 people, 1 day</a:t>
            </a:r>
          </a:p>
        </p:txBody>
      </p:sp>
      <p:pic>
        <p:nvPicPr>
          <p:cNvPr id="13" name="Picture 12" descr="IMG_1623-small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464" y="4328598"/>
            <a:ext cx="3372536" cy="2529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53_clip2-M1.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539996" cy="412165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9246" y="0"/>
            <a:ext cx="8069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Aftershock Imaging with Dense Arrays (AIDA) Virginia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5334000"/>
            <a:ext cx="18527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200 </a:t>
            </a:r>
            <a:r>
              <a:rPr lang="en-US" sz="2000" dirty="0" err="1" smtClean="0">
                <a:solidFill>
                  <a:srgbClr val="FFFF00"/>
                </a:solidFill>
                <a:latin typeface="Helvetica" pitchFamily="1" charset="0"/>
              </a:rPr>
              <a:t>m</a:t>
            </a:r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 spacing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36-Mne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04" y="1828800"/>
            <a:ext cx="4539996" cy="4114800"/>
          </a:xfrm>
          <a:prstGeom prst="rect">
            <a:avLst/>
          </a:prstGeom>
        </p:spPr>
      </p:pic>
      <p:pic>
        <p:nvPicPr>
          <p:cNvPr id="9" name="Picture 8" descr="1553_clip2-M1.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4539996" cy="412165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9246" y="0"/>
            <a:ext cx="8069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Aftershock Imaging with Dense Arrays (AIDA) Virginia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5334000"/>
            <a:ext cx="18527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200 </a:t>
            </a:r>
            <a:r>
              <a:rPr lang="en-US" sz="2000" dirty="0" err="1" smtClean="0">
                <a:solidFill>
                  <a:srgbClr val="FFFF00"/>
                </a:solidFill>
                <a:latin typeface="Helvetica" pitchFamily="1" charset="0"/>
              </a:rPr>
              <a:t>m</a:t>
            </a:r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 spacing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505200" y="5410200"/>
            <a:ext cx="1752600" cy="1143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9246" y="0"/>
            <a:ext cx="8069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Aftershock Imaging with Dense Arrays (AIDA) Virginia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0" y="914400"/>
            <a:ext cx="57296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Sumatra-Andaman 2004 M9.0 earthquake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Japan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HiNET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stations @20 km spacing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source back-projection by reverse-time migration</a:t>
            </a:r>
          </a:p>
        </p:txBody>
      </p:sp>
      <p:pic>
        <p:nvPicPr>
          <p:cNvPr id="9" name="Picture 8" descr="Ishii05-rupturepropag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5217"/>
            <a:ext cx="9144001" cy="227647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239000" y="4919246"/>
            <a:ext cx="16446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 smtClean="0">
                <a:solidFill>
                  <a:srgbClr val="00FFFF"/>
                </a:solidFill>
                <a:latin typeface="Helvetica" pitchFamily="1" charset="0"/>
              </a:rPr>
              <a:t>Ishii et al., 2005</a:t>
            </a:r>
            <a:endParaRPr lang="en-US" sz="1600" dirty="0" smtClean="0">
              <a:solidFill>
                <a:srgbClr val="00FFFF"/>
              </a:solidFill>
              <a:latin typeface="Helvetica" pitchFamily="1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648200" y="4766846"/>
            <a:ext cx="533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4572000" y="4419600"/>
            <a:ext cx="880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Helvetica" pitchFamily="1" charset="0"/>
              </a:rPr>
              <a:t>300 km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586" y="2819400"/>
            <a:ext cx="584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Helvetica" pitchFamily="1" charset="0"/>
              </a:rPr>
              <a:t>30 </a:t>
            </a:r>
            <a:r>
              <a:rPr lang="en-US" sz="1600" b="1" dirty="0" err="1" smtClean="0">
                <a:solidFill>
                  <a:srgbClr val="FFFF00"/>
                </a:solidFill>
                <a:latin typeface="Helvetica" pitchFamily="1" charset="0"/>
              </a:rPr>
              <a:t>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64872" y="2819400"/>
            <a:ext cx="698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Helvetica" pitchFamily="1" charset="0"/>
              </a:rPr>
              <a:t>420 </a:t>
            </a:r>
            <a:r>
              <a:rPr lang="en-US" sz="1600" b="1" dirty="0" err="1" smtClean="0">
                <a:solidFill>
                  <a:srgbClr val="FFFF00"/>
                </a:solidFill>
                <a:latin typeface="Helvetica" pitchFamily="1" charset="0"/>
              </a:rPr>
              <a:t>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38400" y="5410200"/>
            <a:ext cx="3570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resolution ~100 km and ~20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Y-Z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886" y="838200"/>
            <a:ext cx="6533514" cy="5192196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9246" y="0"/>
            <a:ext cx="8069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Aftershock Imaging with Dense Arrays (AIDA) Virginia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0" y="5986046"/>
            <a:ext cx="25602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 smtClean="0">
                <a:solidFill>
                  <a:srgbClr val="00FFFF"/>
                </a:solidFill>
                <a:latin typeface="Helvetica" pitchFamily="1" charset="0"/>
              </a:rPr>
              <a:t>Wang, Hole et al., in prep.</a:t>
            </a:r>
            <a:endParaRPr lang="en-US" sz="1600" dirty="0" smtClean="0">
              <a:solidFill>
                <a:srgbClr val="00FFFF"/>
              </a:solidFill>
              <a:latin typeface="Helvetica" pitchFamily="1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1255455"/>
            <a:ext cx="2765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Virginia 2011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    M2.9 aftershock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AIDA stations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@200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m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spacing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source back-projection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by reverse-time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    migration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resolution ~0.5 km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          and ~0.05 </a:t>
            </a:r>
            <a:r>
              <a:rPr lang="en-US" sz="2000" dirty="0" err="1" smtClean="0">
                <a:solidFill>
                  <a:srgbClr val="FFFF00"/>
                </a:solidFill>
                <a:latin typeface="Helvetica" pitchFamily="1" charset="0"/>
              </a:rPr>
              <a:t>s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  <a:latin typeface="Helvetica" pitchFamily="1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648200" y="4953000"/>
            <a:ext cx="914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4757858" y="4648200"/>
            <a:ext cx="652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Helvetica" pitchFamily="1" charset="0"/>
              </a:rPr>
              <a:t>1 km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295400"/>
            <a:ext cx="469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Helvetica" pitchFamily="1" charset="0"/>
              </a:rPr>
              <a:t>0 </a:t>
            </a:r>
            <a:r>
              <a:rPr lang="en-US" sz="1600" b="1" dirty="0" err="1" smtClean="0">
                <a:solidFill>
                  <a:srgbClr val="FFFF00"/>
                </a:solidFill>
                <a:latin typeface="Helvetica" pitchFamily="1" charset="0"/>
              </a:rPr>
              <a:t>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9853" y="3733800"/>
            <a:ext cx="761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Helvetica" pitchFamily="1" charset="0"/>
              </a:rPr>
              <a:t>0.09 </a:t>
            </a:r>
            <a:r>
              <a:rPr lang="en-US" sz="1600" b="1" dirty="0" err="1" smtClean="0">
                <a:solidFill>
                  <a:srgbClr val="FFFF00"/>
                </a:solidFill>
                <a:latin typeface="Helvetica" pitchFamily="1" charset="0"/>
              </a:rPr>
              <a:t>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600" y="1295400"/>
            <a:ext cx="761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Helvetica" pitchFamily="1" charset="0"/>
              </a:rPr>
              <a:t>0.03 </a:t>
            </a:r>
            <a:r>
              <a:rPr lang="en-US" sz="1600" b="1" dirty="0" err="1" smtClean="0">
                <a:solidFill>
                  <a:srgbClr val="FFFF00"/>
                </a:solidFill>
                <a:latin typeface="Helvetica" pitchFamily="1" charset="0"/>
              </a:rPr>
              <a:t>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0" y="3733800"/>
            <a:ext cx="761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Helvetica" pitchFamily="1" charset="0"/>
              </a:rPr>
              <a:t>0.06 </a:t>
            </a:r>
            <a:r>
              <a:rPr lang="en-US" sz="1600" b="1" dirty="0" err="1" smtClean="0">
                <a:solidFill>
                  <a:srgbClr val="FFFF00"/>
                </a:solidFill>
                <a:latin typeface="Helvetica" pitchFamily="1" charset="0"/>
              </a:rPr>
              <a:t>s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oadbanddeploy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819400"/>
            <a:ext cx="6400800" cy="4800600"/>
          </a:xfrm>
          <a:prstGeom prst="rect">
            <a:avLst/>
          </a:prstGeom>
        </p:spPr>
      </p:pic>
      <p:pic>
        <p:nvPicPr>
          <p:cNvPr id="7" name="Picture 6" descr="TexanDeploy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501"/>
            <a:ext cx="5029200" cy="377189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44362" y="0"/>
            <a:ext cx="3998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Today:  1990’s technology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24600" y="2895600"/>
            <a:ext cx="25513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Helvetica" pitchFamily="1" charset="0"/>
              </a:rPr>
              <a:t>broadband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Helvetica" pitchFamily="1" charset="0"/>
              </a:rPr>
              <a:t>~$35k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Helvetica" pitchFamily="1" charset="0"/>
              </a:rPr>
              <a:t>&gt;100 kg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Helvetica" pitchFamily="1" charset="0"/>
              </a:rPr>
              <a:t>3-6-hour deployment</a:t>
            </a:r>
          </a:p>
          <a:p>
            <a:endParaRPr lang="en-US" sz="2000" dirty="0" smtClean="0">
              <a:solidFill>
                <a:srgbClr val="0000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Helvetica" pitchFamily="1" charset="0"/>
              </a:rPr>
              <a:t>long period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Helvetica" pitchFamily="1" charset="0"/>
              </a:rPr>
              <a:t>high sensitivity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Helvetica" pitchFamily="1" charset="0"/>
              </a:rPr>
              <a:t>3-component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Helvetica" pitchFamily="1" charset="0"/>
              </a:rPr>
              <a:t>large memory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Helvetica" pitchFamily="1" charset="0"/>
              </a:rPr>
              <a:t>GPS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5822" y="2667000"/>
            <a:ext cx="25797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FFFF"/>
                </a:solidFill>
                <a:latin typeface="Helvetica" pitchFamily="1" charset="0"/>
              </a:rPr>
              <a:t>Texan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~$4k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&lt;2 kg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3-minute deployment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36270" y="685800"/>
            <a:ext cx="35553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Helvetica" pitchFamily="1" charset="0"/>
              </a:rPr>
              <a:t>for Large N:</a:t>
            </a:r>
          </a:p>
          <a:p>
            <a:r>
              <a:rPr lang="en-US" dirty="0" smtClean="0">
                <a:solidFill>
                  <a:srgbClr val="FFFF00"/>
                </a:solidFill>
                <a:latin typeface="Helvetica" pitchFamily="1" charset="0"/>
              </a:rPr>
              <a:t>combine the best of both</a:t>
            </a:r>
          </a:p>
          <a:p>
            <a:r>
              <a:rPr lang="en-US" sz="1600" dirty="0" smtClean="0">
                <a:solidFill>
                  <a:srgbClr val="00FFFF"/>
                </a:solidFill>
                <a:latin typeface="Helvetica" pitchFamily="1" charset="0"/>
              </a:rPr>
              <a:t>probably some compromises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29200" y="1905000"/>
            <a:ext cx="1184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Helvetica" pitchFamily="1" charset="0"/>
              </a:rPr>
              <a:t>quantity</a:t>
            </a:r>
            <a:endParaRPr lang="en-US" sz="2000" dirty="0" smtClean="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38800" y="2438400"/>
            <a:ext cx="1011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Helvetica" pitchFamily="1" charset="0"/>
              </a:rPr>
              <a:t>quality</a:t>
            </a:r>
            <a:endParaRPr lang="en-US" sz="2000" dirty="0" smtClean="0">
              <a:solidFill>
                <a:srgbClr val="FFFF00"/>
              </a:solidFill>
              <a:latin typeface="Helvetica" pitchFamily="1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2286000" y="2209800"/>
            <a:ext cx="2743200" cy="1371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H="1">
            <a:off x="5219700" y="3467100"/>
            <a:ext cx="1676400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44362" y="0"/>
            <a:ext cx="3998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Today:  1990’s technology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8900" y="4419600"/>
            <a:ext cx="762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FFFF"/>
                </a:solidFill>
                <a:latin typeface="Helvetica" pitchFamily="1" charset="0"/>
              </a:rPr>
              <a:t>high-quality </a:t>
            </a:r>
            <a:r>
              <a:rPr lang="en-US" sz="2000" b="1" dirty="0" smtClean="0">
                <a:solidFill>
                  <a:srgbClr val="FFFF00"/>
                </a:solidFill>
                <a:latin typeface="Helvetica" pitchFamily="1" charset="0"/>
              </a:rPr>
              <a:t>waveforms </a:t>
            </a:r>
            <a:r>
              <a:rPr lang="en-US" sz="2000" b="1" dirty="0" smtClean="0">
                <a:solidFill>
                  <a:srgbClr val="00FFFF"/>
                </a:solidFill>
                <a:latin typeface="Helvetica" pitchFamily="1" charset="0"/>
              </a:rPr>
              <a:t>		high-quality </a:t>
            </a:r>
            <a:r>
              <a:rPr lang="en-US" sz="2000" b="1" dirty="0" err="1" smtClean="0">
                <a:solidFill>
                  <a:srgbClr val="FFFF00"/>
                </a:solidFill>
                <a:latin typeface="Helvetica" pitchFamily="1" charset="0"/>
              </a:rPr>
              <a:t>wavefields</a:t>
            </a:r>
            <a:endParaRPr lang="en-US" sz="2000" dirty="0" smtClean="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78195" y="5257800"/>
            <a:ext cx="54370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Helvetica" pitchFamily="1" charset="0"/>
              </a:rPr>
              <a:t>for Large N:  combine the best of both</a:t>
            </a:r>
          </a:p>
          <a:p>
            <a:r>
              <a:rPr lang="en-US" sz="1600" dirty="0" smtClean="0">
                <a:solidFill>
                  <a:srgbClr val="00FFFF"/>
                </a:solidFill>
                <a:latin typeface="Helvetica" pitchFamily="1" charset="0"/>
              </a:rPr>
              <a:t>		probably some compromises</a:t>
            </a:r>
          </a:p>
        </p:txBody>
      </p:sp>
      <p:pic>
        <p:nvPicPr>
          <p:cNvPr id="12" name="Picture 11" descr="zoomP_1_10Hz-60s-strech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1219200"/>
            <a:ext cx="4576754" cy="3120172"/>
          </a:xfrm>
          <a:prstGeom prst="rect">
            <a:avLst/>
          </a:prstGeom>
        </p:spPr>
      </p:pic>
      <p:pic>
        <p:nvPicPr>
          <p:cNvPr id="13" name="Picture 12" descr="EQ_1-2-5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19200"/>
            <a:ext cx="4419600" cy="316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310819"/>
            <a:ext cx="79411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IRIS 5-year</a:t>
            </a:r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 proposal </a:t>
            </a:r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for FY14-18   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(starts Oct. 2013)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sustain the core facilities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complete the goals of the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EarthScope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USArray</a:t>
            </a:r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facilitate evolving science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	create sustainability beyond 2018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proposal approved by NSF, cooperative agreement being negotiated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reduced funding expected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30339" y="0"/>
            <a:ext cx="4826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IRIS’s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</a:t>
            </a:r>
            <a:r>
              <a:rPr lang="en-US" sz="4800" b="1" i="1" dirty="0" smtClean="0">
                <a:solidFill>
                  <a:srgbClr val="FFFF00"/>
                </a:solidFill>
                <a:latin typeface="Helvetica" pitchFamily="1" charset="0"/>
              </a:rPr>
              <a:t>Large N 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Initiative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51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310819"/>
            <a:ext cx="916260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IRIS 5-year</a:t>
            </a:r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 proposal </a:t>
            </a:r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for FY14-18   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(starts Oct. 2013)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sustain the core facilities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complete the goals of the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EarthScope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USArray</a:t>
            </a:r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facilitate evolving science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	create sustainability beyond 2018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proposal approved by NSF, cooperative agreement being negotiated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reduced funding expected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in the proposal:</a:t>
            </a:r>
          </a:p>
          <a:p>
            <a:r>
              <a:rPr lang="en-US" sz="2000" i="1" dirty="0" smtClean="0">
                <a:solidFill>
                  <a:srgbClr val="00FFFF"/>
                </a:solidFill>
                <a:latin typeface="Helvetica" pitchFamily="1" charset="0"/>
              </a:rPr>
              <a:t>    IRIS is strongly committed to continue providing existing instrument services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global (to 300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s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)   through to   near-surface (to 1000 Hz) </a:t>
            </a:r>
          </a:p>
          <a:p>
            <a:r>
              <a:rPr lang="en-US" sz="2000" i="1" dirty="0" smtClean="0">
                <a:solidFill>
                  <a:srgbClr val="00FFFF"/>
                </a:solidFill>
                <a:latin typeface="Helvetica" pitchFamily="1" charset="0"/>
              </a:rPr>
              <a:t>  </a:t>
            </a:r>
            <a:r>
              <a:rPr lang="en-US" sz="2000" i="1" u="sng" dirty="0" smtClean="0">
                <a:solidFill>
                  <a:srgbClr val="00FFFF"/>
                </a:solidFill>
                <a:latin typeface="Helvetica" pitchFamily="1" charset="0"/>
              </a:rPr>
              <a:t>and</a:t>
            </a:r>
          </a:p>
          <a:p>
            <a:r>
              <a:rPr lang="en-US" sz="2000" i="1" dirty="0" smtClean="0">
                <a:solidFill>
                  <a:srgbClr val="00FFFF"/>
                </a:solidFill>
                <a:latin typeface="Helvetica" pitchFamily="1" charset="0"/>
              </a:rPr>
              <a:t>    development of Large N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develop, purchase, pilot a Large N 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deployment</a:t>
            </a:r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30339" y="0"/>
            <a:ext cx="4826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IRIS’s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</a:t>
            </a:r>
            <a:r>
              <a:rPr lang="en-US" sz="4800" b="1" i="1" dirty="0" smtClean="0">
                <a:solidFill>
                  <a:srgbClr val="FFFF00"/>
                </a:solidFill>
                <a:latin typeface="Helvetica" pitchFamily="1" charset="0"/>
              </a:rPr>
              <a:t>Large N 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Initiative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51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1310819"/>
            <a:ext cx="802770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IRIS’s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current instrumentation and field procedures are ~20 years old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this limits the number of instruments per project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most earthquake seismology is badly spatially aliased</a:t>
            </a:r>
          </a:p>
          <a:p>
            <a:r>
              <a:rPr lang="en-US" sz="2000" i="1" dirty="0" smtClean="0">
                <a:solidFill>
                  <a:srgbClr val="FFFF00"/>
                </a:solidFill>
                <a:latin typeface="Helvetica" pitchFamily="1" charset="0"/>
              </a:rPr>
              <a:t>		currently limited in the science that we can do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new array analysis methods have been developed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directly invert or image using the full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wavefield</a:t>
            </a:r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i="1" dirty="0" smtClean="0">
                <a:solidFill>
                  <a:srgbClr val="FFFF00"/>
                </a:solidFill>
                <a:latin typeface="Helvetica" pitchFamily="1" charset="0"/>
              </a:rPr>
              <a:t>		huge improvement in resolution is possible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but requires data to be not spatially aliased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past decades have seen rapid improvements in technology</a:t>
            </a:r>
          </a:p>
          <a:p>
            <a:r>
              <a:rPr lang="en-US" sz="2000" i="1" dirty="0" smtClean="0">
                <a:solidFill>
                  <a:srgbClr val="FFFF00"/>
                </a:solidFill>
                <a:latin typeface="Helvetica" pitchFamily="1" charset="0"/>
              </a:rPr>
              <a:t>		improved instruments are possible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Helvetica" pitchFamily="1" charset="0"/>
                <a:sym typeface="Wingdings"/>
              </a:rPr>
              <a:t>       </a:t>
            </a:r>
            <a:r>
              <a:rPr lang="en-US" b="1" i="1" u="sng" dirty="0" smtClean="0">
                <a:solidFill>
                  <a:srgbClr val="FFFF00"/>
                </a:solidFill>
                <a:latin typeface="Helvetica" pitchFamily="1" charset="0"/>
                <a:sym typeface="Wingdings"/>
              </a:rPr>
              <a:t>improving technology enables new science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30339" y="0"/>
            <a:ext cx="4826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IRIS’s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</a:t>
            </a:r>
            <a:r>
              <a:rPr lang="en-US" sz="4800" b="1" i="1" dirty="0" smtClean="0">
                <a:solidFill>
                  <a:srgbClr val="FFFF00"/>
                </a:solidFill>
                <a:latin typeface="Helvetica" pitchFamily="1" charset="0"/>
              </a:rPr>
              <a:t>Large N 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Initiative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51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1310819"/>
            <a:ext cx="845695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plan for implementation</a:t>
            </a:r>
          </a:p>
          <a:p>
            <a:r>
              <a:rPr lang="en-US" sz="2000" i="1" dirty="0" smtClean="0">
                <a:solidFill>
                  <a:srgbClr val="00FFFF"/>
                </a:solidFill>
                <a:latin typeface="Helvetica" pitchFamily="1" charset="0"/>
              </a:rPr>
              <a:t>							</a:t>
            </a:r>
            <a:r>
              <a:rPr lang="en-US" sz="1600" i="1" dirty="0" smtClean="0">
                <a:solidFill>
                  <a:srgbClr val="00FFFF"/>
                </a:solidFill>
                <a:latin typeface="Helvetica" pitchFamily="1" charset="0"/>
              </a:rPr>
              <a:t>(schedule tentative)</a:t>
            </a:r>
            <a:endParaRPr lang="en-US" sz="1600" dirty="0" smtClean="0">
              <a:solidFill>
                <a:srgbClr val="00FFFF"/>
              </a:solidFill>
              <a:latin typeface="Helvetica" pitchFamily="1" charset="0"/>
            </a:endParaRP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by early 2014: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develop science objectives, engage stakeholders</a:t>
            </a:r>
          </a:p>
          <a:p>
            <a:r>
              <a:rPr lang="en-US" sz="1600" dirty="0" smtClean="0">
                <a:solidFill>
                  <a:srgbClr val="00FFFF"/>
                </a:solidFill>
                <a:latin typeface="Helvetica" pitchFamily="1" charset="0"/>
              </a:rPr>
              <a:t>	(workshop May 2012)   (Large N Working Group)   (webinars, workshop?)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  - compile needs to enable the objectives (no decisions)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explore technology options and developments               </a:t>
            </a:r>
            <a:r>
              <a:rPr lang="en-US" sz="1600" dirty="0" smtClean="0">
                <a:solidFill>
                  <a:srgbClr val="FFFF00"/>
                </a:solidFill>
                <a:latin typeface="Helvetica" pitchFamily="1" charset="0"/>
              </a:rPr>
              <a:t>(e.g., this meeting)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by summer 2014: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make technical decisions, compromises	         </a:t>
            </a:r>
            <a:r>
              <a:rPr lang="en-US" sz="1600" dirty="0" smtClean="0">
                <a:solidFill>
                  <a:srgbClr val="00FFFF"/>
                </a:solidFill>
                <a:latin typeface="Helvetica" pitchFamily="1" charset="0"/>
              </a:rPr>
              <a:t>(IRIS governance)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place orders for prototype instruments  (~10?)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design integrated systems for technical support, data support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30339" y="0"/>
            <a:ext cx="4826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IRIS’s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</a:t>
            </a:r>
            <a:r>
              <a:rPr lang="en-US" sz="4800" b="1" i="1" dirty="0" smtClean="0">
                <a:solidFill>
                  <a:srgbClr val="FFFF00"/>
                </a:solidFill>
                <a:latin typeface="Helvetica" pitchFamily="1" charset="0"/>
              </a:rPr>
              <a:t>Large N 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Initiative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51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1310819"/>
            <a:ext cx="84569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plan for implementation</a:t>
            </a:r>
          </a:p>
          <a:p>
            <a:r>
              <a:rPr lang="en-US" sz="2000" i="1" dirty="0" smtClean="0">
                <a:solidFill>
                  <a:srgbClr val="00FFFF"/>
                </a:solidFill>
                <a:latin typeface="Helvetica" pitchFamily="1" charset="0"/>
              </a:rPr>
              <a:t>							</a:t>
            </a:r>
            <a:r>
              <a:rPr lang="en-US" sz="1600" i="1" dirty="0" smtClean="0">
                <a:solidFill>
                  <a:srgbClr val="00FFFF"/>
                </a:solidFill>
                <a:latin typeface="Helvetica" pitchFamily="1" charset="0"/>
              </a:rPr>
              <a:t>(schedule tentative)</a:t>
            </a:r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by summer 2015: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test prototype instruments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place place order for prototype array (N = 500-1000?)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develop integrated systems for technical support, data support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during 2016: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deploy prototype array in pilot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project(s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)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by early 2017: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validate value of Large N system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fund-raising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by end of 2018: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place order for multiple large-N systems (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MxN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= 25,000???)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30339" y="0"/>
            <a:ext cx="4826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IRIS’s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</a:t>
            </a:r>
            <a:r>
              <a:rPr lang="en-US" sz="4800" b="1" i="1" dirty="0" smtClean="0">
                <a:solidFill>
                  <a:srgbClr val="FFFF00"/>
                </a:solidFill>
                <a:latin typeface="Helvetica" pitchFamily="1" charset="0"/>
              </a:rPr>
              <a:t>Large N 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Initiative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51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324600" y="4379495"/>
            <a:ext cx="2133600" cy="2021305"/>
            <a:chOff x="7467600" y="3810000"/>
            <a:chExt cx="1447800" cy="1371600"/>
          </a:xfrm>
        </p:grpSpPr>
        <p:sp>
          <p:nvSpPr>
            <p:cNvPr id="8" name="Rectangle 7"/>
            <p:cNvSpPr/>
            <p:nvPr/>
          </p:nvSpPr>
          <p:spPr bwMode="auto">
            <a:xfrm>
              <a:off x="7467600" y="3810000"/>
              <a:ext cx="1447800" cy="1371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grpSp>
          <p:nvGrpSpPr>
            <p:cNvPr id="9" name="Group 31"/>
            <p:cNvGrpSpPr/>
            <p:nvPr/>
          </p:nvGrpSpPr>
          <p:grpSpPr>
            <a:xfrm>
              <a:off x="7505313" y="3886200"/>
              <a:ext cx="1410087" cy="1219200"/>
              <a:chOff x="7505313" y="3733800"/>
              <a:chExt cx="1410087" cy="121920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7505313" y="4076145"/>
                <a:ext cx="1410087" cy="563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  <a:latin typeface="Helvetica" pitchFamily="1" charset="0"/>
                  </a:rPr>
                  <a:t>SPATIAL</a:t>
                </a:r>
              </a:p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  <a:latin typeface="Helvetica" pitchFamily="1" charset="0"/>
                  </a:rPr>
                  <a:t>ALIASING</a:t>
                </a:r>
              </a:p>
            </p:txBody>
          </p:sp>
          <p:grpSp>
            <p:nvGrpSpPr>
              <p:cNvPr id="13" name="Group 21"/>
              <p:cNvGrpSpPr/>
              <p:nvPr/>
            </p:nvGrpSpPr>
            <p:grpSpPr>
              <a:xfrm>
                <a:off x="7581513" y="3733800"/>
                <a:ext cx="1219201" cy="1219200"/>
                <a:chOff x="1371600" y="4876800"/>
                <a:chExt cx="1447800" cy="1447800"/>
              </a:xfrm>
            </p:grpSpPr>
            <p:sp>
              <p:nvSpPr>
                <p:cNvPr id="14" name="Oval 13"/>
                <p:cNvSpPr>
                  <a:spLocks noChangeAspect="1"/>
                </p:cNvSpPr>
                <p:nvPr/>
              </p:nvSpPr>
              <p:spPr bwMode="auto">
                <a:xfrm>
                  <a:off x="1371600" y="4876800"/>
                  <a:ext cx="1447800" cy="1447800"/>
                </a:xfrm>
                <a:prstGeom prst="ellipse">
                  <a:avLst/>
                </a:prstGeom>
                <a:noFill/>
                <a:ln w="152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" charset="0"/>
                  </a:endParaRP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 bwMode="auto">
                <a:xfrm rot="16200000" flipV="1">
                  <a:off x="1562101" y="5126925"/>
                  <a:ext cx="1083375" cy="1007175"/>
                </a:xfrm>
                <a:prstGeom prst="line">
                  <a:avLst/>
                </a:prstGeom>
                <a:solidFill>
                  <a:schemeClr val="accent1"/>
                </a:solidFill>
                <a:ln w="152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7755" y="1310819"/>
            <a:ext cx="695950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Goal: 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 enable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unaliased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seismic array deployments 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Helvetica" pitchFamily="1" charset="0"/>
              </a:rPr>
              <a:t>	completely new science should be enabled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  by early 2017: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        - acquire Large N datasets 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        - prove viability of Large N systems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        - validate value of Large N datasets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  by 2018: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        - purchase several Large N systems                  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30339" y="0"/>
            <a:ext cx="4826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IRIS’s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</a:t>
            </a:r>
            <a:r>
              <a:rPr lang="en-US" sz="4800" b="1" i="1" dirty="0" smtClean="0">
                <a:solidFill>
                  <a:srgbClr val="FFFF00"/>
                </a:solidFill>
                <a:latin typeface="Helvetica" pitchFamily="1" charset="0"/>
              </a:rPr>
              <a:t>Large N 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Initiative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51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371600"/>
            <a:ext cx="8303125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FFFF"/>
                </a:solidFill>
                <a:latin typeface="Helvetica" pitchFamily="1" charset="0"/>
              </a:rPr>
              <a:t>“Large N”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= 1-2 orders of magnitude more instruments per deployment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	= </a:t>
            </a:r>
            <a:r>
              <a:rPr lang="en-US" sz="2000" dirty="0" err="1" smtClean="0">
                <a:solidFill>
                  <a:srgbClr val="00FFFF"/>
                </a:solidFill>
                <a:latin typeface="Helvetica" pitchFamily="1" charset="0"/>
              </a:rPr>
              <a:t>unaliased</a:t>
            </a:r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arrays</a:t>
            </a:r>
          </a:p>
          <a:p>
            <a:endParaRPr lang="en-US" sz="16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1600" dirty="0" smtClean="0">
                <a:solidFill>
                  <a:srgbClr val="00FFFF"/>
                </a:solidFill>
                <a:latin typeface="Helvetica" pitchFamily="1" charset="0"/>
              </a:rPr>
              <a:t>	- much less expensive</a:t>
            </a:r>
          </a:p>
          <a:p>
            <a:r>
              <a:rPr lang="en-US" sz="1600" dirty="0" smtClean="0">
                <a:solidFill>
                  <a:srgbClr val="00FFFF"/>
                </a:solidFill>
                <a:latin typeface="Helvetica" pitchFamily="1" charset="0"/>
              </a:rPr>
              <a:t>	- much simpler deploy &amp; retrieve instrument</a:t>
            </a:r>
          </a:p>
          <a:p>
            <a:r>
              <a:rPr lang="en-US" sz="1600" dirty="0" smtClean="0">
                <a:solidFill>
                  <a:srgbClr val="00FFFF"/>
                </a:solidFill>
                <a:latin typeface="Helvetica" pitchFamily="1" charset="0"/>
              </a:rPr>
              <a:t>	- much simpler to retrieve data;  dirt to desktop solutions</a:t>
            </a:r>
          </a:p>
          <a:p>
            <a:r>
              <a:rPr lang="en-US" sz="1600" dirty="0" smtClean="0">
                <a:solidFill>
                  <a:srgbClr val="00FFFF"/>
                </a:solidFill>
                <a:latin typeface="Helvetica" pitchFamily="1" charset="0"/>
              </a:rPr>
              <a:t>	- high quality</a:t>
            </a:r>
          </a:p>
          <a:p>
            <a:r>
              <a:rPr lang="en-US" sz="1600" dirty="0" smtClean="0">
                <a:solidFill>
                  <a:srgbClr val="00FFFF"/>
                </a:solidFill>
                <a:latin typeface="Helvetica" pitchFamily="1" charset="0"/>
              </a:rPr>
              <a:t>	- broadest possible range of applications, from 10 </a:t>
            </a:r>
            <a:r>
              <a:rPr lang="en-US" sz="1600" dirty="0" err="1" smtClean="0">
                <a:solidFill>
                  <a:srgbClr val="00FFFF"/>
                </a:solidFill>
                <a:latin typeface="Helvetica" pitchFamily="1" charset="0"/>
              </a:rPr>
              <a:t>m</a:t>
            </a:r>
            <a:r>
              <a:rPr lang="en-US" sz="1600" dirty="0" smtClean="0">
                <a:solidFill>
                  <a:srgbClr val="00FFFF"/>
                </a:solidFill>
                <a:latin typeface="Helvetica" pitchFamily="1" charset="0"/>
              </a:rPr>
              <a:t> to 10,000 km</a:t>
            </a:r>
          </a:p>
          <a:p>
            <a:endParaRPr lang="en-US" sz="2000" b="1" dirty="0" smtClean="0">
              <a:solidFill>
                <a:srgbClr val="FFFF00"/>
              </a:solidFill>
              <a:latin typeface="Helvetica" pitchFamily="1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Helvetica" pitchFamily="1" charset="0"/>
              </a:rPr>
              <a:t>		   transform </a:t>
            </a:r>
            <a:r>
              <a:rPr lang="en-US" sz="2000" b="1" u="sng" dirty="0" smtClean="0">
                <a:solidFill>
                  <a:srgbClr val="FFFF00"/>
                </a:solidFill>
                <a:latin typeface="Helvetica" pitchFamily="1" charset="0"/>
              </a:rPr>
              <a:t>how </a:t>
            </a:r>
            <a:r>
              <a:rPr lang="en-US" sz="2000" b="1" dirty="0" smtClean="0">
                <a:solidFill>
                  <a:srgbClr val="FFFF00"/>
                </a:solidFill>
                <a:latin typeface="Helvetica" pitchFamily="1" charset="0"/>
              </a:rPr>
              <a:t>we acquire data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30339" y="0"/>
            <a:ext cx="4826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IRIS’s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</a:t>
            </a:r>
            <a:r>
              <a:rPr lang="en-US" sz="4800" b="1" i="1" dirty="0" smtClean="0">
                <a:solidFill>
                  <a:srgbClr val="FFFF00"/>
                </a:solidFill>
                <a:latin typeface="Helvetica" pitchFamily="1" charset="0"/>
              </a:rPr>
              <a:t>Large N 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Initiative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5100" cy="1143000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133600" y="4267200"/>
            <a:ext cx="2133600" cy="2021305"/>
            <a:chOff x="7467600" y="3810000"/>
            <a:chExt cx="1447800" cy="13716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467600" y="3810000"/>
              <a:ext cx="1447800" cy="1371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grpSp>
          <p:nvGrpSpPr>
            <p:cNvPr id="12" name="Group 31"/>
            <p:cNvGrpSpPr/>
            <p:nvPr/>
          </p:nvGrpSpPr>
          <p:grpSpPr>
            <a:xfrm>
              <a:off x="7505313" y="3886200"/>
              <a:ext cx="1410087" cy="1219200"/>
              <a:chOff x="7505313" y="3733800"/>
              <a:chExt cx="1410087" cy="1219200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7505313" y="4076145"/>
                <a:ext cx="1410087" cy="563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  <a:latin typeface="Helvetica" pitchFamily="1" charset="0"/>
                  </a:rPr>
                  <a:t>SPATIAL</a:t>
                </a:r>
              </a:p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  <a:latin typeface="Helvetica" pitchFamily="1" charset="0"/>
                  </a:rPr>
                  <a:t>ALIASING</a:t>
                </a:r>
              </a:p>
            </p:txBody>
          </p:sp>
          <p:grpSp>
            <p:nvGrpSpPr>
              <p:cNvPr id="14" name="Group 21"/>
              <p:cNvGrpSpPr/>
              <p:nvPr/>
            </p:nvGrpSpPr>
            <p:grpSpPr>
              <a:xfrm>
                <a:off x="7581513" y="3733800"/>
                <a:ext cx="1219201" cy="1219200"/>
                <a:chOff x="1371600" y="4876800"/>
                <a:chExt cx="1447800" cy="1447800"/>
              </a:xfrm>
            </p:grpSpPr>
            <p:sp>
              <p:nvSpPr>
                <p:cNvPr id="15" name="Oval 14"/>
                <p:cNvSpPr>
                  <a:spLocks noChangeAspect="1"/>
                </p:cNvSpPr>
                <p:nvPr/>
              </p:nvSpPr>
              <p:spPr bwMode="auto">
                <a:xfrm>
                  <a:off x="1371600" y="4876800"/>
                  <a:ext cx="1447800" cy="1447800"/>
                </a:xfrm>
                <a:prstGeom prst="ellipse">
                  <a:avLst/>
                </a:prstGeom>
                <a:noFill/>
                <a:ln w="152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" charset="0"/>
                  </a:endParaRPr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 bwMode="auto">
                <a:xfrm rot="16200000" flipV="1">
                  <a:off x="1562101" y="5126925"/>
                  <a:ext cx="1083375" cy="1007175"/>
                </a:xfrm>
                <a:prstGeom prst="line">
                  <a:avLst/>
                </a:prstGeom>
                <a:solidFill>
                  <a:schemeClr val="accent1"/>
                </a:solidFill>
                <a:ln w="152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7" name="Rectangle 16"/>
          <p:cNvSpPr/>
          <p:nvPr/>
        </p:nvSpPr>
        <p:spPr>
          <a:xfrm>
            <a:off x="4953000" y="4667072"/>
            <a:ext cx="1737675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Helvetica" pitchFamily="1" charset="0"/>
              </a:rPr>
              <a:t>resolution</a:t>
            </a:r>
          </a:p>
          <a:p>
            <a:r>
              <a:rPr lang="en-US" b="1" i="1" dirty="0" smtClean="0">
                <a:solidFill>
                  <a:srgbClr val="FFFF00"/>
                </a:solidFill>
                <a:latin typeface="Helvetica" pitchFamily="1" charset="0"/>
              </a:rPr>
              <a:t>resolution</a:t>
            </a:r>
          </a:p>
          <a:p>
            <a:r>
              <a:rPr lang="en-US" b="1" i="1" dirty="0" smtClean="0">
                <a:solidFill>
                  <a:srgbClr val="FFFF00"/>
                </a:solidFill>
                <a:latin typeface="Helvetica" pitchFamily="1" charset="0"/>
              </a:rPr>
              <a:t>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pic>
        <p:nvPicPr>
          <p:cNvPr id="3" name="Picture 2" descr="IDOR-map-controlled&amp;broadb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63" y="2895600"/>
            <a:ext cx="4547637" cy="26670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43135" y="0"/>
            <a:ext cx="540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Large N Example 1:     Russia - USA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886361"/>
            <a:ext cx="28646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M7.7 earthquake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2012-08-13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Sea of Okhotsk, Russia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580 km depth</a:t>
            </a:r>
          </a:p>
        </p:txBody>
      </p:sp>
      <p:pic>
        <p:nvPicPr>
          <p:cNvPr id="7" name="Picture 6" descr="eq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895600"/>
            <a:ext cx="4142313" cy="265271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16200000" flipH="1">
            <a:off x="4610100" y="2324101"/>
            <a:ext cx="1524000" cy="1143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03185" y="1194137"/>
            <a:ext cx="298030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recorded on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broadband array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- controlled-source array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1333500" y="2324100"/>
            <a:ext cx="1524000" cy="1143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276600" y="4191000"/>
            <a:ext cx="1752600" cy="76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pic>
        <p:nvPicPr>
          <p:cNvPr id="3" name="Picture 2" descr="IDOR-map-controlled&amp;broadb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47" y="533400"/>
            <a:ext cx="7406153" cy="43434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14826" y="0"/>
            <a:ext cx="5057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EarthScope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IDOR (Idaho-Oregon)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4800600"/>
            <a:ext cx="89819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          450 km long arrays        8 hour drive time        4WD, some hiking</a:t>
            </a:r>
          </a:p>
          <a:p>
            <a:endParaRPr lang="en-US" sz="2000" dirty="0" smtClean="0">
              <a:solidFill>
                <a:srgbClr val="00FFFF"/>
              </a:solidFill>
              <a:latin typeface="Helvetica" pitchFamily="1" charset="0"/>
            </a:endParaRP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broadband: 	           85 stations     6 skilled crew                3 months deploy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			(29 inline)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Helvetica" pitchFamily="1" charset="0"/>
              </a:rPr>
              <a:t>controlled-source:     </a:t>
            </a:r>
            <a:r>
              <a:rPr lang="en-US" sz="2000" dirty="0" smtClean="0">
                <a:solidFill>
                  <a:srgbClr val="FFFF00"/>
                </a:solidFill>
                <a:latin typeface="Helvetica" pitchFamily="1" charset="0"/>
              </a:rPr>
              <a:t>2555 stations    44 beginners + 6 skilled      3 day deploy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14826" y="0"/>
            <a:ext cx="5057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EarthScope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IDOR (Idaho-Oregon)</a:t>
            </a:r>
          </a:p>
        </p:txBody>
      </p:sp>
      <p:pic>
        <p:nvPicPr>
          <p:cNvPr id="13" name="Picture 12" descr="zoomP_0.5_5Hz-60s-stretch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9462" y="739207"/>
            <a:ext cx="8247338" cy="558539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219200"/>
            <a:ext cx="355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P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4267200"/>
            <a:ext cx="669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elvetica" pitchFamily="1" charset="0"/>
              </a:rPr>
              <a:t>PcP</a:t>
            </a:r>
            <a:endParaRPr lang="en-US" sz="2000" b="1" dirty="0" smtClean="0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86400" y="666690"/>
            <a:ext cx="1367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0.5-5.0 Hz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078197" y="3657600"/>
            <a:ext cx="6848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60 </a:t>
            </a:r>
            <a:r>
              <a:rPr lang="en-US" sz="2000" b="1" dirty="0" err="1" smtClean="0">
                <a:solidFill>
                  <a:srgbClr val="FF0000"/>
                </a:solidFill>
                <a:latin typeface="Helvetica" pitchFamily="1" charset="0"/>
              </a:rPr>
              <a:t>s</a:t>
            </a:r>
            <a:endParaRPr lang="en-US" sz="2000" b="1" dirty="0" smtClean="0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" y="1809690"/>
            <a:ext cx="754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elvetica" pitchFamily="1" charset="0"/>
              </a:rPr>
              <a:t>PmS</a:t>
            </a:r>
            <a:endParaRPr lang="en-US" sz="2000" b="1" dirty="0" smtClean="0">
              <a:solidFill>
                <a:srgbClr val="FF0000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14826" y="0"/>
            <a:ext cx="5057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EarthScope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IDOR (Idaho-Oregon)</a:t>
            </a:r>
          </a:p>
        </p:txBody>
      </p:sp>
      <p:pic>
        <p:nvPicPr>
          <p:cNvPr id="7" name="Picture 6" descr="EQ_2_.1-.2-.5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777239"/>
            <a:ext cx="8229600" cy="576072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2464" y="1066800"/>
            <a:ext cx="355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P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1151" y="4267200"/>
            <a:ext cx="669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elvetica" pitchFamily="1" charset="0"/>
              </a:rPr>
              <a:t>PcP</a:t>
            </a:r>
            <a:endParaRPr lang="en-US" sz="2000" b="1" dirty="0" smtClean="0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6400" y="742890"/>
            <a:ext cx="28351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0.1-1.0 Hz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on 4.5 Hz geophones!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997" y="3657600"/>
            <a:ext cx="6848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60 </a:t>
            </a:r>
            <a:r>
              <a:rPr lang="en-US" sz="2000" b="1" dirty="0" err="1" smtClean="0">
                <a:solidFill>
                  <a:srgbClr val="FF0000"/>
                </a:solidFill>
                <a:latin typeface="Helvetica" pitchFamily="1" charset="0"/>
              </a:rPr>
              <a:t>s</a:t>
            </a:r>
            <a:endParaRPr lang="en-US" sz="2000" b="1" dirty="0" smtClean="0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53000" y="1733490"/>
            <a:ext cx="31353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more traces than pixels!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8141" y="1809690"/>
            <a:ext cx="754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elvetica" pitchFamily="1" charset="0"/>
              </a:rPr>
              <a:t>PmS</a:t>
            </a:r>
            <a:endParaRPr lang="en-US" sz="2000" b="1" dirty="0" smtClean="0">
              <a:solidFill>
                <a:srgbClr val="FF0000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14826" y="0"/>
            <a:ext cx="5057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EarthScope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IDOR (Idaho-Oregon)</a:t>
            </a:r>
          </a:p>
        </p:txBody>
      </p:sp>
      <p:pic>
        <p:nvPicPr>
          <p:cNvPr id="15" name="Picture 14" descr="zoomP_1_10Hz-60s-strech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" y="689828"/>
            <a:ext cx="8153466" cy="5558572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5800" y="1219200"/>
            <a:ext cx="355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P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400" y="4191000"/>
            <a:ext cx="669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elvetica" pitchFamily="1" charset="0"/>
              </a:rPr>
              <a:t>PcP</a:t>
            </a:r>
            <a:endParaRPr lang="en-US" sz="2000" b="1" dirty="0" smtClean="0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86400" y="666690"/>
            <a:ext cx="10827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1-10 Hz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924800" y="3657600"/>
            <a:ext cx="6848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60 </a:t>
            </a:r>
            <a:r>
              <a:rPr lang="en-US" sz="2000" b="1" dirty="0" err="1" smtClean="0">
                <a:solidFill>
                  <a:srgbClr val="FF0000"/>
                </a:solidFill>
                <a:latin typeface="Helvetica" pitchFamily="1" charset="0"/>
              </a:rPr>
              <a:t>s</a:t>
            </a:r>
            <a:endParaRPr lang="en-US" sz="2000" b="1" dirty="0" smtClean="0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7200" y="1809690"/>
            <a:ext cx="754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elvetica" pitchFamily="1" charset="0"/>
              </a:rPr>
              <a:t>PmS</a:t>
            </a:r>
            <a:endParaRPr lang="en-US" sz="2000" b="1" dirty="0" smtClean="0">
              <a:solidFill>
                <a:srgbClr val="FF0000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454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80FF"/>
                </a:solidFill>
                <a:latin typeface="Helvetica" pitchFamily="1" charset="0"/>
              </a:rPr>
              <a:t>Hole, Seismic Instrumentation Technology Workshop, June2012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14826" y="0"/>
            <a:ext cx="5057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Helvetica" pitchFamily="1" charset="0"/>
              </a:rPr>
              <a:t>EarthScope</a:t>
            </a:r>
            <a:r>
              <a:rPr lang="en-US" b="1" dirty="0" smtClean="0">
                <a:solidFill>
                  <a:srgbClr val="FFFF00"/>
                </a:solidFill>
                <a:latin typeface="Helvetica" pitchFamily="1" charset="0"/>
              </a:rPr>
              <a:t> IDOR (Idaho-Oregon)</a:t>
            </a:r>
          </a:p>
        </p:txBody>
      </p:sp>
      <p:pic>
        <p:nvPicPr>
          <p:cNvPr id="12" name="Picture 11" descr="EQ_1-2-5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60806"/>
            <a:ext cx="8229600" cy="5892394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2464" y="990600"/>
            <a:ext cx="355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P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4114800"/>
            <a:ext cx="669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elvetica" pitchFamily="1" charset="0"/>
              </a:rPr>
              <a:t>PcP</a:t>
            </a:r>
            <a:endParaRPr lang="en-US" sz="2000" b="1" dirty="0" smtClean="0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6400" y="590490"/>
            <a:ext cx="10827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1-10 Hz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78197" y="3657600"/>
            <a:ext cx="6848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1" charset="0"/>
              </a:rPr>
              <a:t>60 </a:t>
            </a:r>
            <a:r>
              <a:rPr lang="en-US" sz="2000" b="1" dirty="0" err="1" smtClean="0">
                <a:solidFill>
                  <a:srgbClr val="FF0000"/>
                </a:solidFill>
                <a:latin typeface="Helvetica" pitchFamily="1" charset="0"/>
              </a:rPr>
              <a:t>s</a:t>
            </a:r>
            <a:endParaRPr lang="en-US" sz="2000" b="1" dirty="0" smtClean="0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8141" y="1733490"/>
            <a:ext cx="754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elvetica" pitchFamily="1" charset="0"/>
              </a:rPr>
              <a:t>PmS</a:t>
            </a:r>
            <a:endParaRPr lang="en-US" sz="2000" b="1" dirty="0" smtClean="0">
              <a:solidFill>
                <a:srgbClr val="FF0000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99FF"/>
      </a:lt1>
      <a:dk2>
        <a:srgbClr val="000000"/>
      </a:dk2>
      <a:lt2>
        <a:srgbClr val="FF99FF"/>
      </a:lt2>
      <a:accent1>
        <a:srgbClr val="00CC99"/>
      </a:accent1>
      <a:accent2>
        <a:srgbClr val="3333CC"/>
      </a:accent2>
      <a:accent3>
        <a:srgbClr val="AAAAAA"/>
      </a:accent3>
      <a:accent4>
        <a:srgbClr val="DA82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39606</TotalTime>
  <Words>1274</Words>
  <Application>Microsoft Macintosh PowerPoint</Application>
  <PresentationFormat>On-screen Show (4:3)</PresentationFormat>
  <Paragraphs>267</Paragraphs>
  <Slides>22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Virginia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the San Andreas Fault at Depth:  Constraints on Structure and Evolution  of the Plate Boundary</dc:title>
  <dc:creator>Educational Technologies</dc:creator>
  <cp:lastModifiedBy>John Hole</cp:lastModifiedBy>
  <cp:revision>1189</cp:revision>
  <dcterms:created xsi:type="dcterms:W3CDTF">2013-06-10T16:39:52Z</dcterms:created>
  <dcterms:modified xsi:type="dcterms:W3CDTF">2013-06-10T17:20:43Z</dcterms:modified>
</cp:coreProperties>
</file>