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76" r:id="rId2"/>
  </p:sldMasterIdLst>
  <p:notesMasterIdLst>
    <p:notesMasterId r:id="rId26"/>
  </p:notesMasterIdLst>
  <p:handoutMasterIdLst>
    <p:handoutMasterId r:id="rId27"/>
  </p:handoutMasterIdLst>
  <p:sldIdLst>
    <p:sldId id="810" r:id="rId3"/>
    <p:sldId id="981" r:id="rId4"/>
    <p:sldId id="960" r:id="rId5"/>
    <p:sldId id="967" r:id="rId6"/>
    <p:sldId id="984" r:id="rId7"/>
    <p:sldId id="1010" r:id="rId8"/>
    <p:sldId id="1007" r:id="rId9"/>
    <p:sldId id="993" r:id="rId10"/>
    <p:sldId id="985" r:id="rId11"/>
    <p:sldId id="996" r:id="rId12"/>
    <p:sldId id="907" r:id="rId13"/>
    <p:sldId id="813" r:id="rId14"/>
    <p:sldId id="994" r:id="rId15"/>
    <p:sldId id="995" r:id="rId16"/>
    <p:sldId id="988" r:id="rId17"/>
    <p:sldId id="987" r:id="rId18"/>
    <p:sldId id="989" r:id="rId19"/>
    <p:sldId id="982" r:id="rId20"/>
    <p:sldId id="1015" r:id="rId21"/>
    <p:sldId id="1019" r:id="rId22"/>
    <p:sldId id="1016" r:id="rId23"/>
    <p:sldId id="1017" r:id="rId24"/>
    <p:sldId id="1005" r:id="rId25"/>
  </p:sldIdLst>
  <p:sldSz cx="9144000" cy="6858000" type="screen4x3"/>
  <p:notesSz cx="6935788" cy="9220200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8000"/>
    <a:srgbClr val="000076"/>
    <a:srgbClr val="0000CC"/>
    <a:srgbClr val="000066"/>
    <a:srgbClr val="969696"/>
    <a:srgbClr val="FFFF00"/>
    <a:srgbClr val="33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8" autoAdjust="0"/>
    <p:restoredTop sz="99162" autoAdjust="0"/>
  </p:normalViewPr>
  <p:slideViewPr>
    <p:cSldViewPr snapToGrid="0" showGuides="1">
      <p:cViewPr varScale="1">
        <p:scale>
          <a:sx n="74" d="100"/>
          <a:sy n="74" d="100"/>
        </p:scale>
        <p:origin x="-228" y="-96"/>
      </p:cViewPr>
      <p:guideLst>
        <p:guide orient="horz" pos="4287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51" d="100"/>
          <a:sy n="51" d="100"/>
        </p:scale>
        <p:origin x="-1908" y="-96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065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065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C85C1168-CAB2-4530-A145-BFDED57293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0" rIns="91001" bIns="45500" numCol="1" anchor="t" anchorCtr="0" compatLnSpc="1">
            <a:prstTxWarp prst="textNoShape">
              <a:avLst/>
            </a:prstTxWarp>
          </a:bodyPr>
          <a:lstStyle>
            <a:lvl1pPr defTabSz="909638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0" rIns="91001" bIns="45500" numCol="1" anchor="t" anchorCtr="0" compatLnSpc="1">
            <a:prstTxWarp prst="textNoShape">
              <a:avLst/>
            </a:prstTxWarp>
          </a:bodyPr>
          <a:lstStyle>
            <a:lvl1pPr algn="r" defTabSz="909638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3638" y="690563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9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8312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0" rIns="91001" bIns="455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9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66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0" rIns="91001" bIns="45500" numCol="1" anchor="b" anchorCtr="0" compatLnSpc="1">
            <a:prstTxWarp prst="textNoShape">
              <a:avLst/>
            </a:prstTxWarp>
          </a:bodyPr>
          <a:lstStyle>
            <a:lvl1pPr defTabSz="909638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9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75665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0" rIns="91001" bIns="45500" numCol="1" anchor="b" anchorCtr="0" compatLnSpc="1">
            <a:prstTxWarp prst="textNoShape">
              <a:avLst/>
            </a:prstTxWarp>
          </a:bodyPr>
          <a:lstStyle>
            <a:lvl1pPr algn="r" defTabSz="909638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EAB75716-4FC5-45F2-889B-9CD4647FB2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E99EAE-701C-42F8-9F60-277335666E28}" type="slidenum">
              <a:rPr lang="en-US" smtClean="0">
                <a:latin typeface="Times New Roman" pitchFamily="16" charset="0"/>
                <a:cs typeface="Arial" charset="0"/>
              </a:rPr>
              <a:pPr/>
              <a:t>1</a:t>
            </a:fld>
            <a:endParaRPr lang="en-US" smtClean="0">
              <a:latin typeface="Times New Roman" pitchFamily="16" charset="0"/>
              <a:cs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15FD9A-36E9-45D5-ABD5-3D5244C2C4AF}" type="slidenum">
              <a:rPr lang="en-US" smtClean="0">
                <a:latin typeface="Times New Roman" pitchFamily="16" charset="0"/>
                <a:cs typeface="Arial" charset="0"/>
              </a:rPr>
              <a:pPr/>
              <a:t>2</a:t>
            </a:fld>
            <a:endParaRPr lang="en-US" smtClean="0">
              <a:latin typeface="Times New Roman" pitchFamily="16" charset="0"/>
              <a:cs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86BA86-DFCD-4007-8280-166797DEDF00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6B9DF5-CA82-414E-A11F-FFBC51B76657}" type="slidenum">
              <a:rPr lang="en-US" smtClean="0">
                <a:latin typeface="Times New Roman" pitchFamily="16" charset="0"/>
                <a:cs typeface="Arial" charset="0"/>
              </a:rPr>
              <a:pPr/>
              <a:t>6</a:t>
            </a:fld>
            <a:endParaRPr lang="en-US" smtClean="0">
              <a:latin typeface="Times New Roman" pitchFamily="16" charset="0"/>
              <a:cs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2FB368-11F6-4C21-8D49-E4D19E45079F}" type="slidenum">
              <a:rPr lang="en-US" smtClean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pPr/>
              <a:t>7</a:t>
            </a:fld>
            <a:endParaRPr lang="en-US" smtClean="0">
              <a:solidFill>
                <a:srgbClr val="000000"/>
              </a:solidFill>
              <a:latin typeface="Times New Roman" pitchFamily="16" charset="0"/>
              <a:cs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E1D8AA-88C1-4B2B-83BB-8F6E75270F63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92150"/>
            <a:ext cx="4610100" cy="3457575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A560E8-91C6-4FC4-88B9-7828ABC4756B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710061-303D-4355-B2B7-7E6E16432B34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F958E6-FA55-435C-A720-0A6BDA5FAF99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5700"/>
            <a:ext cx="4038600" cy="4916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5700"/>
            <a:ext cx="4038600" cy="4916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533400"/>
          </a:xfrm>
          <a:prstGeom prst="rect">
            <a:avLst/>
          </a:prstGeom>
          <a:solidFill>
            <a:srgbClr val="9607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38200"/>
            <a:ext cx="82296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52" name="Picture 4" descr="stanford_univ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" y="6477000"/>
            <a:ext cx="213360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43900" y="6200775"/>
            <a:ext cx="52863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5334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55700"/>
            <a:ext cx="8229600" cy="491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390" name="Text Box 6"/>
          <p:cNvSpPr txBox="1">
            <a:spLocks noChangeArrowheads="1"/>
          </p:cNvSpPr>
          <p:nvPr userDrawn="1"/>
        </p:nvSpPr>
        <p:spPr bwMode="auto">
          <a:xfrm>
            <a:off x="8593138" y="6384925"/>
            <a:ext cx="550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B52C3BA3-A7A7-40C4-9921-A959F1BD9D9A}" type="slidenum">
              <a:rPr lang="en-US">
                <a:solidFill>
                  <a:srgbClr val="333399"/>
                </a:solidFill>
                <a:latin typeface="Helvetica" pitchFamily="34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>
              <a:solidFill>
                <a:srgbClr val="333399"/>
              </a:solidFill>
              <a:latin typeface="Helvetic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1673225"/>
            <a:ext cx="7772400" cy="1470025"/>
          </a:xfrm>
          <a:noFill/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990000"/>
                </a:solidFill>
                <a:latin typeface="Arial" charset="0"/>
              </a:rPr>
              <a:t>Measurements using Atom Free Fall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3116" y="4169536"/>
            <a:ext cx="6400800" cy="1752600"/>
          </a:xfrm>
        </p:spPr>
        <p:txBody>
          <a:bodyPr/>
          <a:lstStyle/>
          <a:p>
            <a:pPr algn="l" eaLnBrk="1" hangingPunct="1"/>
            <a:r>
              <a:rPr lang="en-US" sz="2000" dirty="0" smtClean="0">
                <a:latin typeface="Arial" charset="0"/>
              </a:rPr>
              <a:t>Mark Kasevich</a:t>
            </a:r>
          </a:p>
          <a:p>
            <a:pPr algn="l" eaLnBrk="1" hangingPunct="1"/>
            <a:r>
              <a:rPr lang="en-US" sz="2000" dirty="0" smtClean="0">
                <a:latin typeface="Arial" charset="0"/>
              </a:rPr>
              <a:t>Stanford Physics (Prof. Physics and Applied Physics)</a:t>
            </a:r>
          </a:p>
          <a:p>
            <a:pPr algn="l" eaLnBrk="1" hangingPunct="1"/>
            <a:r>
              <a:rPr lang="en-US" sz="2000" dirty="0" err="1" smtClean="0">
                <a:latin typeface="Arial" charset="0"/>
              </a:rPr>
              <a:t>AOSense</a:t>
            </a:r>
            <a:r>
              <a:rPr lang="en-US" sz="2000" dirty="0" smtClean="0">
                <a:latin typeface="Arial" charset="0"/>
              </a:rPr>
              <a:t>, Inc. (Consulting Chief Scientist)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Stanford laboratory gravimeter (2000)</a:t>
            </a:r>
          </a:p>
        </p:txBody>
      </p:sp>
      <p:pic>
        <p:nvPicPr>
          <p:cNvPr id="16387" name="Picture 5" descr="Apparatus for g Measuremen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20038"/>
          <a:stretch>
            <a:fillRect/>
          </a:stretch>
        </p:blipFill>
        <p:spPr>
          <a:xfrm>
            <a:off x="681038" y="1182688"/>
            <a:ext cx="2647950" cy="4114800"/>
          </a:xfrm>
          <a:noFill/>
        </p:spPr>
      </p:pic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635000" y="5392738"/>
            <a:ext cx="2994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>
                <a:solidFill>
                  <a:schemeClr val="accent2"/>
                </a:solidFill>
              </a:rPr>
              <a:t>Courtesy of S. Chu, Stanford</a:t>
            </a:r>
          </a:p>
        </p:txBody>
      </p:sp>
      <p:sp>
        <p:nvSpPr>
          <p:cNvPr id="16389" name="Line 12"/>
          <p:cNvSpPr>
            <a:spLocks noChangeShapeType="1"/>
          </p:cNvSpPr>
          <p:nvPr/>
        </p:nvSpPr>
        <p:spPr bwMode="auto">
          <a:xfrm>
            <a:off x="5349875" y="4108450"/>
            <a:ext cx="0" cy="293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6390" name="Group 8"/>
          <p:cNvGrpSpPr>
            <a:grpSpLocks/>
          </p:cNvGrpSpPr>
          <p:nvPr/>
        </p:nvGrpSpPr>
        <p:grpSpPr bwMode="auto">
          <a:xfrm>
            <a:off x="3724275" y="963613"/>
            <a:ext cx="5183188" cy="4664075"/>
            <a:chOff x="4293629" y="990131"/>
            <a:chExt cx="4303713" cy="3871912"/>
          </a:xfrm>
        </p:grpSpPr>
        <p:pic>
          <p:nvPicPr>
            <p:cNvPr id="16391" name="Picture 9" descr="Long Term g Dat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23786" y="963626"/>
              <a:ext cx="5183796" cy="4663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2" name="Text Box 13"/>
            <p:cNvSpPr txBox="1">
              <a:spLocks noChangeArrowheads="1"/>
            </p:cNvSpPr>
            <p:nvPr/>
          </p:nvSpPr>
          <p:spPr bwMode="auto">
            <a:xfrm>
              <a:off x="5323917" y="4101631"/>
              <a:ext cx="7302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10</a:t>
              </a:r>
              <a:r>
                <a:rPr lang="en-US" sz="1400" baseline="30000"/>
                <a:t>-8 </a:t>
              </a:r>
              <a:r>
                <a:rPr lang="en-US" sz="1400"/>
                <a:t>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accelerometer (2007)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300" y="1038225"/>
            <a:ext cx="76708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1388" y="3711575"/>
            <a:ext cx="2543175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4688" y="3698875"/>
            <a:ext cx="2543175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Box 14"/>
          <p:cNvSpPr txBox="1">
            <a:spLocks noChangeArrowheads="1"/>
          </p:cNvSpPr>
          <p:nvPr/>
        </p:nvSpPr>
        <p:spPr bwMode="auto">
          <a:xfrm>
            <a:off x="990600" y="5943600"/>
            <a:ext cx="5930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Applications in precision navigation and geodesy</a:t>
            </a:r>
          </a:p>
        </p:txBody>
      </p:sp>
      <p:cxnSp>
        <p:nvCxnSpPr>
          <p:cNvPr id="17415" name="Straight Arrow Connector 7"/>
          <p:cNvCxnSpPr>
            <a:cxnSpLocks noChangeShapeType="1"/>
          </p:cNvCxnSpPr>
          <p:nvPr/>
        </p:nvCxnSpPr>
        <p:spPr bwMode="auto">
          <a:xfrm flipV="1">
            <a:off x="3484563" y="4795838"/>
            <a:ext cx="2270125" cy="12700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4165600" y="4635500"/>
            <a:ext cx="8636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~ 1 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4" descr="MMA f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0" y="1085850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15" descr="MMA ne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200" y="3683000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533400"/>
          </a:xfrm>
          <a:prstGeom prst="rect">
            <a:avLst/>
          </a:prstGeom>
          <a:solidFill>
            <a:srgbClr val="9607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Gravity gradiometer (2007)</a:t>
            </a:r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4648200" y="6057900"/>
            <a:ext cx="3365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Demonstrated accelerometer resolution: ~10</a:t>
            </a:r>
            <a:r>
              <a:rPr lang="en-US" baseline="30000"/>
              <a:t>-11</a:t>
            </a:r>
            <a:r>
              <a:rPr lang="en-US"/>
              <a:t> g.</a:t>
            </a:r>
          </a:p>
        </p:txBody>
      </p:sp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2100" y="884238"/>
            <a:ext cx="3886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5263" y="3248025"/>
            <a:ext cx="3911600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Truck-based gravity gradient survey (2007)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4025" y="1116013"/>
            <a:ext cx="2941638" cy="4395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713" y="1063625"/>
            <a:ext cx="4775200" cy="4460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469900" y="5854700"/>
            <a:ext cx="7797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ESIII loading platform survey 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Gravity gradient survey 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138" y="1228725"/>
            <a:ext cx="302736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622300" y="4178300"/>
            <a:ext cx="2362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Gravity anomally map from ESIII facility</a:t>
            </a:r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4000500" y="5565775"/>
            <a:ext cx="46101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Gravity gradient survey of ESIII facility</a:t>
            </a:r>
          </a:p>
        </p:txBody>
      </p:sp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6275" y="1154113"/>
            <a:ext cx="5541963" cy="43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Hybrid sensor (2007)/Gyroscope mode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" y="1289050"/>
            <a:ext cx="2974975" cy="3640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4110038" y="1047750"/>
            <a:ext cx="42306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Measured gyroscope output vs.orientation:</a:t>
            </a:r>
          </a:p>
        </p:txBody>
      </p:sp>
      <p:sp>
        <p:nvSpPr>
          <p:cNvPr id="25605" name="TextBox 8"/>
          <p:cNvSpPr txBox="1">
            <a:spLocks noChangeArrowheads="1"/>
          </p:cNvSpPr>
          <p:nvPr/>
        </p:nvSpPr>
        <p:spPr bwMode="auto">
          <a:xfrm>
            <a:off x="4083050" y="4083050"/>
            <a:ext cx="42306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Typical interference fringe record: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3225" y="5180013"/>
            <a:ext cx="3787775" cy="995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7800" indent="-177800">
              <a:buFont typeface="Arial" pitchFamily="34" charset="0"/>
              <a:buChar char="•"/>
              <a:defRPr/>
            </a:pPr>
            <a:r>
              <a:rPr lang="en-US" dirty="0"/>
              <a:t>Inferred ARW:  &lt; 100 </a:t>
            </a:r>
            <a:r>
              <a:rPr lang="en-US" dirty="0" err="1">
                <a:latin typeface="Symbol" pitchFamily="18" charset="2"/>
              </a:rPr>
              <a:t>m</a:t>
            </a:r>
            <a:r>
              <a:rPr lang="en-US" dirty="0" err="1"/>
              <a:t>deg</a:t>
            </a:r>
            <a:r>
              <a:rPr lang="en-US" dirty="0"/>
              <a:t>/hr</a:t>
            </a:r>
            <a:r>
              <a:rPr lang="en-US" baseline="30000" dirty="0"/>
              <a:t>1/2</a:t>
            </a: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en-US" dirty="0"/>
              <a:t>10 deg/s max input</a:t>
            </a: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en-US" dirty="0"/>
              <a:t>&lt;100 </a:t>
            </a:r>
            <a:r>
              <a:rPr lang="en-US" dirty="0" err="1"/>
              <a:t>ppm</a:t>
            </a:r>
            <a:r>
              <a:rPr lang="en-US" dirty="0"/>
              <a:t> absolute accuracy</a:t>
            </a:r>
          </a:p>
          <a:p>
            <a:pPr>
              <a:defRPr/>
            </a:pPr>
            <a:endParaRPr lang="en-US" baseline="30000" dirty="0"/>
          </a:p>
        </p:txBody>
      </p:sp>
      <p:pic>
        <p:nvPicPr>
          <p:cNvPr id="2560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3038" y="1898650"/>
            <a:ext cx="4791075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Hybrid sensor (2007)/Gravity gradient mode </a:t>
            </a: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" y="1147763"/>
            <a:ext cx="3767138" cy="2625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0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5" y="3894138"/>
            <a:ext cx="3808413" cy="2457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6150" y="3227388"/>
            <a:ext cx="3727450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0263" y="995363"/>
            <a:ext cx="3825875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sensor (2007)/Absolute accelerometer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7575" y="1016000"/>
            <a:ext cx="68834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1676400" y="3759200"/>
            <a:ext cx="52197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Direct accelerometer outputs.</a:t>
            </a:r>
          </a:p>
          <a:p>
            <a:endParaRPr lang="en-US" dirty="0"/>
          </a:p>
          <a:p>
            <a:r>
              <a:rPr lang="en-US" dirty="0" smtClean="0"/>
              <a:t>Horizontal input axis,  </a:t>
            </a:r>
            <a:r>
              <a:rPr lang="en-US" dirty="0" err="1"/>
              <a:t>microGal</a:t>
            </a:r>
            <a:r>
              <a:rPr lang="en-US" dirty="0"/>
              <a:t> resolution.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1"/>
          <p:cNvSpPr txBox="1">
            <a:spLocks noChangeArrowheads="1"/>
          </p:cNvSpPr>
          <p:nvPr/>
        </p:nvSpPr>
        <p:spPr bwMode="auto">
          <a:xfrm>
            <a:off x="738188" y="4046538"/>
            <a:ext cx="1428750" cy="831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Interior view of sensor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Gyroscope operation</a:t>
            </a:r>
          </a:p>
        </p:txBody>
      </p:sp>
      <p:pic>
        <p:nvPicPr>
          <p:cNvPr id="29700" name="Picture 4" descr="6Mar06 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550" y="1408113"/>
            <a:ext cx="3794125" cy="253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5605463" y="2779713"/>
            <a:ext cx="17986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Interior view</a:t>
            </a:r>
          </a:p>
        </p:txBody>
      </p:sp>
      <p:pic>
        <p:nvPicPr>
          <p:cNvPr id="29702" name="Picture 10" descr="sur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7625" y="1128713"/>
            <a:ext cx="348615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Text Box 13"/>
          <p:cNvSpPr txBox="1">
            <a:spLocks noChangeArrowheads="1"/>
          </p:cNvSpPr>
          <p:nvPr/>
        </p:nvSpPr>
        <p:spPr bwMode="auto">
          <a:xfrm>
            <a:off x="5113338" y="4429125"/>
            <a:ext cx="3448050" cy="1754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Interference fringes are recorded by measuring number of atoms in each quantum state.</a:t>
            </a:r>
          </a:p>
          <a:p>
            <a:endParaRPr lang="en-US"/>
          </a:p>
          <a:p>
            <a:r>
              <a:rPr lang="en-US"/>
              <a:t>Fringes are scanned electro-optically. </a:t>
            </a:r>
          </a:p>
        </p:txBody>
      </p:sp>
      <p:sp>
        <p:nvSpPr>
          <p:cNvPr id="29704" name="Text Box 14"/>
          <p:cNvSpPr txBox="1">
            <a:spLocks noChangeArrowheads="1"/>
          </p:cNvSpPr>
          <p:nvPr/>
        </p:nvSpPr>
        <p:spPr bwMode="auto">
          <a:xfrm>
            <a:off x="7108825" y="2609850"/>
            <a:ext cx="1600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F=3</a:t>
            </a:r>
          </a:p>
        </p:txBody>
      </p:sp>
      <p:sp>
        <p:nvSpPr>
          <p:cNvPr id="29705" name="Text Box 15"/>
          <p:cNvSpPr txBox="1">
            <a:spLocks noChangeArrowheads="1"/>
          </p:cNvSpPr>
          <p:nvPr/>
        </p:nvSpPr>
        <p:spPr bwMode="auto">
          <a:xfrm>
            <a:off x="5489575" y="1790700"/>
            <a:ext cx="1600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F=4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DARPA PINS Sensors</a:t>
            </a:r>
            <a:endParaRPr lang="en-US" dirty="0"/>
          </a:p>
        </p:txBody>
      </p:sp>
      <p:pic>
        <p:nvPicPr>
          <p:cNvPr id="4" name="Picture 44" descr="GG on Stacis"/>
          <p:cNvPicPr>
            <a:picLocks noChangeAspect="1" noChangeArrowheads="1"/>
          </p:cNvPicPr>
          <p:nvPr/>
        </p:nvPicPr>
        <p:blipFill>
          <a:blip r:embed="rId2" cstate="print"/>
          <a:srcRect l="8318" r="9854" b="20307"/>
          <a:stretch>
            <a:fillRect/>
          </a:stretch>
        </p:blipFill>
        <p:spPr bwMode="auto">
          <a:xfrm>
            <a:off x="3863662" y="1179489"/>
            <a:ext cx="3129566" cy="449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34096" y="1275008"/>
            <a:ext cx="25886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DARPA PINS sensors:</a:t>
            </a:r>
          </a:p>
          <a:p>
            <a:r>
              <a:rPr lang="en-US" dirty="0" smtClean="0"/>
              <a:t>POC Jay Lowell, DARPA</a:t>
            </a:r>
          </a:p>
          <a:p>
            <a:endParaRPr lang="en-US" dirty="0"/>
          </a:p>
          <a:p>
            <a:r>
              <a:rPr lang="en-US" dirty="0" smtClean="0"/>
              <a:t>Fabricated and tested at </a:t>
            </a:r>
            <a:r>
              <a:rPr lang="en-US" dirty="0" err="1" smtClean="0"/>
              <a:t>AOSense</a:t>
            </a:r>
            <a:r>
              <a:rPr lang="en-US" dirty="0" smtClean="0"/>
              <a:t>, Inc., Sunnyvale, CA.</a:t>
            </a:r>
          </a:p>
          <a:p>
            <a:endParaRPr lang="en-US" dirty="0"/>
          </a:p>
          <a:p>
            <a:r>
              <a:rPr lang="en-US" dirty="0" smtClean="0"/>
              <a:t>Sensors designed for precision navigation.</a:t>
            </a:r>
          </a:p>
          <a:p>
            <a:endParaRPr lang="en-US" dirty="0"/>
          </a:p>
          <a:p>
            <a:r>
              <a:rPr lang="en-US" dirty="0" smtClean="0"/>
              <a:t>Candidate for possible testing in ASL vault.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2428" y="6310648"/>
            <a:ext cx="7727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AOSense</a:t>
            </a:r>
            <a:r>
              <a:rPr lang="en-US" dirty="0" smtClean="0"/>
              <a:t>, Inc.                                                                    DARPA DSO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Young’s double slit with atoms</a:t>
            </a:r>
          </a:p>
        </p:txBody>
      </p:sp>
      <p:pic>
        <p:nvPicPr>
          <p:cNvPr id="5123" name="Picture 3" descr="he"/>
          <p:cNvPicPr>
            <a:picLocks noChangeAspect="1" noChangeArrowheads="1"/>
          </p:cNvPicPr>
          <p:nvPr/>
        </p:nvPicPr>
        <p:blipFill>
          <a:blip r:embed="rId3" cstate="print"/>
          <a:srcRect t="20305" r="47063" b="31277"/>
          <a:stretch>
            <a:fillRect/>
          </a:stretch>
        </p:blipFill>
        <p:spPr bwMode="auto">
          <a:xfrm>
            <a:off x="228600" y="1181100"/>
            <a:ext cx="4706938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he"/>
          <p:cNvPicPr>
            <a:picLocks noChangeAspect="1" noChangeArrowheads="1"/>
          </p:cNvPicPr>
          <p:nvPr/>
        </p:nvPicPr>
        <p:blipFill>
          <a:blip r:embed="rId3" cstate="print"/>
          <a:srcRect l="50520" t="22363" r="6250" b="3375"/>
          <a:stretch>
            <a:fillRect/>
          </a:stretch>
        </p:blipFill>
        <p:spPr bwMode="auto">
          <a:xfrm>
            <a:off x="971550" y="3905250"/>
            <a:ext cx="264795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heda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2550" y="876300"/>
            <a:ext cx="3454400" cy="303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95300" y="3009900"/>
            <a:ext cx="441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/>
              <a:t>Young’s 2 slit with Helium atoms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667000" y="5467350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/>
              <a:t>Slits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295900" y="352425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/>
              <a:t>Interference fringes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4629150" y="4610100"/>
            <a:ext cx="35814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i="1">
                <a:solidFill>
                  <a:srgbClr val="990000"/>
                </a:solidFill>
              </a:rPr>
              <a:t>One of the first experiments to demonstrate de Broglie wave interference with atoms, 1991 (Mlynek, PRL, 1991)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Seismometer mode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820549" y="2359116"/>
            <a:ext cx="4929728" cy="4080322"/>
            <a:chOff x="1846308" y="1367442"/>
            <a:chExt cx="4929728" cy="4080322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46308" y="1367442"/>
              <a:ext cx="4929728" cy="4080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5241702" y="1481070"/>
              <a:ext cx="13651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+ 30 min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228823" y="3539543"/>
              <a:ext cx="13372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+ 2 hr</a:t>
              </a:r>
              <a:endParaRPr lang="en-US" dirty="0"/>
            </a:p>
          </p:txBody>
        </p:sp>
      </p:grp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133" y="1150983"/>
            <a:ext cx="4745327" cy="963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rot="16200000" flipH="1">
            <a:off x="2884871" y="1880318"/>
            <a:ext cx="695458" cy="3606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04581" y="1365160"/>
            <a:ext cx="1493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CMG-3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5589431" y="1275009"/>
            <a:ext cx="2537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Honduras/offshore 7.3</a:t>
            </a:r>
            <a:endParaRPr lang="en-US" i="1" dirty="0"/>
          </a:p>
        </p:txBody>
      </p:sp>
      <p:sp>
        <p:nvSpPr>
          <p:cNvPr id="19" name="Rectangle 18"/>
          <p:cNvSpPr/>
          <p:nvPr/>
        </p:nvSpPr>
        <p:spPr>
          <a:xfrm>
            <a:off x="1983347" y="2949263"/>
            <a:ext cx="90152" cy="296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981201" y="4930466"/>
            <a:ext cx="90152" cy="296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92428" y="6310648"/>
            <a:ext cx="7727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AOSense</a:t>
            </a:r>
            <a:r>
              <a:rPr lang="en-US" dirty="0" smtClean="0"/>
              <a:t>, Inc.                                                                    DARPA DSO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Gyroscope mode</a:t>
            </a:r>
            <a:endParaRPr lang="en-US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6831" y="1696590"/>
            <a:ext cx="6676237" cy="2875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428" y="6310648"/>
            <a:ext cx="7727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AOSense</a:t>
            </a:r>
            <a:r>
              <a:rPr lang="en-US" dirty="0" smtClean="0"/>
              <a:t>, Inc.                                                                    DARPA DSO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09893" y="1764406"/>
            <a:ext cx="11075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+30 min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93949" y="4945487"/>
            <a:ext cx="6323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Gyroscope output necessary to disambiguate tilt from horizontal motion (navigation problem).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30440" y="2360520"/>
            <a:ext cx="182450" cy="59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Gravimeter mode</a:t>
            </a:r>
            <a:endParaRPr lang="en-US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0688" y="990600"/>
            <a:ext cx="57626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428" y="6310648"/>
            <a:ext cx="7727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AOSense</a:t>
            </a:r>
            <a:r>
              <a:rPr lang="en-US" dirty="0" smtClean="0"/>
              <a:t>, Inc.                                                                    DARPA DSO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AOSense</a:t>
            </a:r>
            <a:r>
              <a:rPr lang="en-US" dirty="0" smtClean="0"/>
              <a:t> compact gravimeter </a:t>
            </a:r>
          </a:p>
        </p:txBody>
      </p:sp>
      <p:sp>
        <p:nvSpPr>
          <p:cNvPr id="37891" name="TextBox 5"/>
          <p:cNvSpPr txBox="1">
            <a:spLocks noChangeArrowheads="1"/>
          </p:cNvSpPr>
          <p:nvPr/>
        </p:nvSpPr>
        <p:spPr bwMode="auto">
          <a:xfrm>
            <a:off x="4803775" y="1187450"/>
            <a:ext cx="33845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charset="0"/>
              </a:rPr>
              <a:t>High accuracy absolute accelerometer.</a:t>
            </a:r>
          </a:p>
          <a:p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charset="0"/>
              </a:rPr>
              <a:t>Currently under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fabrication at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AOSense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, Inc. </a:t>
            </a:r>
          </a:p>
          <a:p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600" y="1182688"/>
            <a:ext cx="405765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92428" y="6310648"/>
            <a:ext cx="2910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AOSense</a:t>
            </a:r>
            <a:r>
              <a:rPr lang="en-US" dirty="0" smtClean="0"/>
              <a:t>, Inc.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2428" y="6310648"/>
            <a:ext cx="7727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AOSense</a:t>
            </a:r>
            <a:r>
              <a:rPr lang="en-US" dirty="0" smtClean="0"/>
              <a:t>, Inc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Interferometric sensors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097463" y="2033588"/>
            <a:ext cx="32004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1925" indent="-161925">
              <a:spcBef>
                <a:spcPct val="50000"/>
              </a:spcBef>
              <a:buFontTx/>
              <a:buChar char="•"/>
            </a:pPr>
            <a:r>
              <a:rPr lang="en-US" sz="1800"/>
              <a:t>Future atom optics-based sensors may outperform existing inertial sensors by a factor of 10</a:t>
            </a:r>
            <a:r>
              <a:rPr lang="en-US" sz="1800" baseline="30000"/>
              <a:t>6</a:t>
            </a:r>
            <a:r>
              <a:rPr lang="en-US" sz="1800"/>
              <a:t>.</a:t>
            </a:r>
          </a:p>
          <a:p>
            <a:pPr marL="161925" indent="-161925">
              <a:spcBef>
                <a:spcPct val="50000"/>
              </a:spcBef>
              <a:buFontTx/>
              <a:buChar char="•"/>
            </a:pPr>
            <a:r>
              <a:rPr lang="en-US" sz="1800"/>
              <a:t>Current (laboratory) atom optics-based  sensors outperform existing sensors.</a:t>
            </a:r>
          </a:p>
        </p:txBody>
      </p:sp>
      <p:pic>
        <p:nvPicPr>
          <p:cNvPr id="6148" name="Picture 4" descr="rl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263" y="2022475"/>
            <a:ext cx="2362200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77863" y="1336675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Optical Interferometry 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716463" y="133667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Atom Interferometry 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506663" y="2098675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1"/>
              <a:t>Litton Ring Laser Gyroscope</a:t>
            </a: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8063" y="4003675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2354263" y="4765675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601663" y="4994275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1"/>
              <a:t>Fibersense Fiber-optic Gyroscope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Sensor characteristics</a:t>
            </a:r>
          </a:p>
        </p:txBody>
      </p:sp>
      <p:pic>
        <p:nvPicPr>
          <p:cNvPr id="1181699" name="Picture 3" descr="accel performa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3113" y="996950"/>
            <a:ext cx="3665537" cy="271462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</p:spPr>
      </p:pic>
      <p:pic>
        <p:nvPicPr>
          <p:cNvPr id="1434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203700" y="4121150"/>
            <a:ext cx="4318000" cy="1951038"/>
          </a:xfrm>
          <a:noFill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613275" y="6107113"/>
            <a:ext cx="2759075" cy="3905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sz="1000"/>
              <a:t>Source: Proc. IEEE/Workshop on Autonomous Underwater Vehicles</a:t>
            </a:r>
            <a:r>
              <a:rPr lang="en-US"/>
              <a:t> </a:t>
            </a:r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4794250" y="5438775"/>
            <a:ext cx="369888" cy="371475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4343" name="Group 7"/>
          <p:cNvGrpSpPr>
            <a:grpSpLocks/>
          </p:cNvGrpSpPr>
          <p:nvPr/>
        </p:nvGrpSpPr>
        <p:grpSpPr bwMode="auto">
          <a:xfrm>
            <a:off x="4725989" y="5313363"/>
            <a:ext cx="693737" cy="396875"/>
            <a:chOff x="3094" y="3236"/>
            <a:chExt cx="437" cy="250"/>
          </a:xfrm>
        </p:grpSpPr>
        <p:sp>
          <p:nvSpPr>
            <p:cNvPr id="14349" name="Oval 8"/>
            <p:cNvSpPr>
              <a:spLocks noChangeArrowheads="1"/>
            </p:cNvSpPr>
            <p:nvPr/>
          </p:nvSpPr>
          <p:spPr bwMode="auto">
            <a:xfrm>
              <a:off x="3094" y="3236"/>
              <a:ext cx="364" cy="250"/>
            </a:xfrm>
            <a:prstGeom prst="ellipse">
              <a:avLst/>
            </a:prstGeom>
            <a:gradFill rotWithShape="1">
              <a:gsLst>
                <a:gs pos="0">
                  <a:srgbClr val="0000CC">
                    <a:alpha val="54999"/>
                  </a:srgbClr>
                </a:gs>
                <a:gs pos="100000">
                  <a:srgbClr val="00005E">
                    <a:alpha val="21001"/>
                  </a:srgbClr>
                </a:gs>
              </a:gsLst>
              <a:lin ang="5400000" scaled="1"/>
            </a:gradFill>
            <a:ln w="9525" algn="ctr">
              <a:solidFill>
                <a:srgbClr val="000066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350" name="Text Box 9"/>
            <p:cNvSpPr txBox="1">
              <a:spLocks noChangeArrowheads="1"/>
            </p:cNvSpPr>
            <p:nvPr/>
          </p:nvSpPr>
          <p:spPr bwMode="auto">
            <a:xfrm>
              <a:off x="3129" y="3264"/>
              <a:ext cx="402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>
                  <a:solidFill>
                    <a:srgbClr val="0000CC"/>
                  </a:solidFill>
                </a:rPr>
                <a:t>AI</a:t>
              </a:r>
            </a:p>
          </p:txBody>
        </p:sp>
      </p:grpSp>
      <p:grpSp>
        <p:nvGrpSpPr>
          <p:cNvPr id="14344" name="Group 10"/>
          <p:cNvGrpSpPr>
            <a:grpSpLocks/>
          </p:cNvGrpSpPr>
          <p:nvPr/>
        </p:nvGrpSpPr>
        <p:grpSpPr bwMode="auto">
          <a:xfrm>
            <a:off x="4387850" y="3341688"/>
            <a:ext cx="693738" cy="396875"/>
            <a:chOff x="3094" y="3236"/>
            <a:chExt cx="437" cy="250"/>
          </a:xfrm>
        </p:grpSpPr>
        <p:sp>
          <p:nvSpPr>
            <p:cNvPr id="14347" name="Oval 11"/>
            <p:cNvSpPr>
              <a:spLocks noChangeArrowheads="1"/>
            </p:cNvSpPr>
            <p:nvPr/>
          </p:nvSpPr>
          <p:spPr bwMode="auto">
            <a:xfrm>
              <a:off x="3094" y="3236"/>
              <a:ext cx="364" cy="250"/>
            </a:xfrm>
            <a:prstGeom prst="ellipse">
              <a:avLst/>
            </a:prstGeom>
            <a:gradFill rotWithShape="1">
              <a:gsLst>
                <a:gs pos="0">
                  <a:srgbClr val="0000CC">
                    <a:alpha val="54999"/>
                  </a:srgbClr>
                </a:gs>
                <a:gs pos="100000">
                  <a:srgbClr val="00005E">
                    <a:alpha val="21001"/>
                  </a:srgbClr>
                </a:gs>
              </a:gsLst>
              <a:lin ang="5400000" scaled="1"/>
            </a:gradFill>
            <a:ln w="9525" algn="ctr">
              <a:solidFill>
                <a:srgbClr val="000066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348" name="Text Box 12"/>
            <p:cNvSpPr txBox="1">
              <a:spLocks noChangeArrowheads="1"/>
            </p:cNvSpPr>
            <p:nvPr/>
          </p:nvSpPr>
          <p:spPr bwMode="auto">
            <a:xfrm>
              <a:off x="3129" y="3264"/>
              <a:ext cx="402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>
                  <a:solidFill>
                    <a:srgbClr val="0000CC"/>
                  </a:solidFill>
                </a:rPr>
                <a:t>AI</a:t>
              </a:r>
            </a:p>
          </p:txBody>
        </p:sp>
      </p:grpSp>
      <p:sp>
        <p:nvSpPr>
          <p:cNvPr id="14345" name="Rectangle 13"/>
          <p:cNvSpPr>
            <a:spLocks noChangeArrowheads="1"/>
          </p:cNvSpPr>
          <p:nvPr/>
        </p:nvSpPr>
        <p:spPr bwMode="auto">
          <a:xfrm>
            <a:off x="611188" y="4043363"/>
            <a:ext cx="3384550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b="1"/>
              <a:t>Light-puse  AI gyroscope characteristics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b="1"/>
          </a:p>
        </p:txBody>
      </p:sp>
      <p:sp>
        <p:nvSpPr>
          <p:cNvPr id="14346" name="Rectangle 14"/>
          <p:cNvSpPr>
            <a:spLocks noChangeArrowheads="1"/>
          </p:cNvSpPr>
          <p:nvPr/>
        </p:nvSpPr>
        <p:spPr bwMode="auto">
          <a:xfrm>
            <a:off x="687388" y="1173163"/>
            <a:ext cx="3867150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b="1"/>
              <a:t>Light-puse  AI accelerometer characteristics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Simple models for inertial force sensitivity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55613" y="1077913"/>
            <a:ext cx="2819400" cy="3365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>
                <a:latin typeface="Arial" charset="0"/>
              </a:rPr>
              <a:t>Gravity/Accelerations</a:t>
            </a: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 rot="675234" flipH="1">
            <a:off x="1865313" y="2919413"/>
            <a:ext cx="249237" cy="2524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692150" y="3960813"/>
            <a:ext cx="16637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2005013" y="3032125"/>
            <a:ext cx="16637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 flipV="1">
            <a:off x="1606550" y="3022600"/>
            <a:ext cx="387350" cy="9239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rot="675234" flipH="1">
            <a:off x="1485900" y="3824288"/>
            <a:ext cx="249238" cy="2524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 rot="675234" flipH="1">
            <a:off x="2605088" y="2924175"/>
            <a:ext cx="249237" cy="2524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rot="675234" flipH="1">
            <a:off x="2239963" y="3830638"/>
            <a:ext cx="249237" cy="2524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 flipV="1">
            <a:off x="2363788" y="3017838"/>
            <a:ext cx="387350" cy="9239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608013" y="3063875"/>
            <a:ext cx="0" cy="519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631825" y="3092450"/>
            <a:ext cx="458788" cy="3365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Times New Roman" pitchFamily="16" charset="0"/>
              </a:rPr>
              <a:t>g</a:t>
            </a:r>
          </a:p>
        </p:txBody>
      </p:sp>
      <p:sp>
        <p:nvSpPr>
          <p:cNvPr id="7182" name="Freeform 14"/>
          <p:cNvSpPr>
            <a:spLocks/>
          </p:cNvSpPr>
          <p:nvPr/>
        </p:nvSpPr>
        <p:spPr bwMode="auto">
          <a:xfrm>
            <a:off x="741363" y="3876675"/>
            <a:ext cx="1608137" cy="147638"/>
          </a:xfrm>
          <a:custGeom>
            <a:avLst/>
            <a:gdLst>
              <a:gd name="T0" fmla="*/ 0 w 1152"/>
              <a:gd name="T1" fmla="*/ 2147483647 h 104"/>
              <a:gd name="T2" fmla="*/ 2147483647 w 1152"/>
              <a:gd name="T3" fmla="*/ 2147483647 h 104"/>
              <a:gd name="T4" fmla="*/ 2147483647 w 1152"/>
              <a:gd name="T5" fmla="*/ 2147483647 h 104"/>
              <a:gd name="T6" fmla="*/ 2147483647 w 1152"/>
              <a:gd name="T7" fmla="*/ 2147483647 h 104"/>
              <a:gd name="T8" fmla="*/ 2147483647 w 1152"/>
              <a:gd name="T9" fmla="*/ 2147483647 h 104"/>
              <a:gd name="T10" fmla="*/ 2147483647 w 1152"/>
              <a:gd name="T11" fmla="*/ 2147483647 h 104"/>
              <a:gd name="T12" fmla="*/ 2147483647 w 1152"/>
              <a:gd name="T13" fmla="*/ 2147483647 h 104"/>
              <a:gd name="T14" fmla="*/ 2147483647 w 1152"/>
              <a:gd name="T15" fmla="*/ 2147483647 h 104"/>
              <a:gd name="T16" fmla="*/ 2147483647 w 1152"/>
              <a:gd name="T17" fmla="*/ 2147483647 h 104"/>
              <a:gd name="T18" fmla="*/ 2147483647 w 1152"/>
              <a:gd name="T19" fmla="*/ 2147483647 h 104"/>
              <a:gd name="T20" fmla="*/ 2147483647 w 1152"/>
              <a:gd name="T21" fmla="*/ 2147483647 h 104"/>
              <a:gd name="T22" fmla="*/ 2147483647 w 1152"/>
              <a:gd name="T23" fmla="*/ 2147483647 h 104"/>
              <a:gd name="T24" fmla="*/ 2147483647 w 1152"/>
              <a:gd name="T25" fmla="*/ 2147483647 h 104"/>
              <a:gd name="T26" fmla="*/ 2147483647 w 1152"/>
              <a:gd name="T27" fmla="*/ 2147483647 h 104"/>
              <a:gd name="T28" fmla="*/ 2147483647 w 1152"/>
              <a:gd name="T29" fmla="*/ 2147483647 h 104"/>
              <a:gd name="T30" fmla="*/ 2147483647 w 1152"/>
              <a:gd name="T31" fmla="*/ 2147483647 h 104"/>
              <a:gd name="T32" fmla="*/ 2147483647 w 1152"/>
              <a:gd name="T33" fmla="*/ 2147483647 h 104"/>
              <a:gd name="T34" fmla="*/ 2147483647 w 1152"/>
              <a:gd name="T35" fmla="*/ 2147483647 h 104"/>
              <a:gd name="T36" fmla="*/ 2147483647 w 1152"/>
              <a:gd name="T37" fmla="*/ 2147483647 h 104"/>
              <a:gd name="T38" fmla="*/ 2147483647 w 1152"/>
              <a:gd name="T39" fmla="*/ 2147483647 h 104"/>
              <a:gd name="T40" fmla="*/ 2147483647 w 1152"/>
              <a:gd name="T41" fmla="*/ 2147483647 h 104"/>
              <a:gd name="T42" fmla="*/ 2147483647 w 1152"/>
              <a:gd name="T43" fmla="*/ 2147483647 h 104"/>
              <a:gd name="T44" fmla="*/ 2147483647 w 1152"/>
              <a:gd name="T45" fmla="*/ 2147483647 h 104"/>
              <a:gd name="T46" fmla="*/ 2147483647 w 1152"/>
              <a:gd name="T47" fmla="*/ 2147483647 h 10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152"/>
              <a:gd name="T73" fmla="*/ 0 h 104"/>
              <a:gd name="T74" fmla="*/ 1152 w 1152"/>
              <a:gd name="T75" fmla="*/ 104 h 104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152" h="104">
                <a:moveTo>
                  <a:pt x="0" y="56"/>
                </a:moveTo>
                <a:cubicBezTo>
                  <a:pt x="36" y="60"/>
                  <a:pt x="72" y="64"/>
                  <a:pt x="96" y="56"/>
                </a:cubicBezTo>
                <a:cubicBezTo>
                  <a:pt x="120" y="48"/>
                  <a:pt x="128" y="0"/>
                  <a:pt x="144" y="8"/>
                </a:cubicBezTo>
                <a:cubicBezTo>
                  <a:pt x="160" y="16"/>
                  <a:pt x="176" y="104"/>
                  <a:pt x="192" y="104"/>
                </a:cubicBezTo>
                <a:cubicBezTo>
                  <a:pt x="208" y="104"/>
                  <a:pt x="224" y="8"/>
                  <a:pt x="240" y="8"/>
                </a:cubicBezTo>
                <a:cubicBezTo>
                  <a:pt x="256" y="8"/>
                  <a:pt x="272" y="104"/>
                  <a:pt x="288" y="104"/>
                </a:cubicBezTo>
                <a:cubicBezTo>
                  <a:pt x="304" y="104"/>
                  <a:pt x="320" y="8"/>
                  <a:pt x="336" y="8"/>
                </a:cubicBezTo>
                <a:cubicBezTo>
                  <a:pt x="352" y="8"/>
                  <a:pt x="368" y="104"/>
                  <a:pt x="384" y="104"/>
                </a:cubicBezTo>
                <a:cubicBezTo>
                  <a:pt x="400" y="104"/>
                  <a:pt x="416" y="8"/>
                  <a:pt x="432" y="8"/>
                </a:cubicBezTo>
                <a:cubicBezTo>
                  <a:pt x="448" y="8"/>
                  <a:pt x="464" y="104"/>
                  <a:pt x="480" y="104"/>
                </a:cubicBezTo>
                <a:cubicBezTo>
                  <a:pt x="496" y="104"/>
                  <a:pt x="512" y="8"/>
                  <a:pt x="528" y="8"/>
                </a:cubicBezTo>
                <a:cubicBezTo>
                  <a:pt x="544" y="8"/>
                  <a:pt x="560" y="104"/>
                  <a:pt x="576" y="104"/>
                </a:cubicBezTo>
                <a:cubicBezTo>
                  <a:pt x="592" y="104"/>
                  <a:pt x="608" y="8"/>
                  <a:pt x="624" y="8"/>
                </a:cubicBezTo>
                <a:cubicBezTo>
                  <a:pt x="640" y="8"/>
                  <a:pt x="656" y="104"/>
                  <a:pt x="672" y="104"/>
                </a:cubicBezTo>
                <a:cubicBezTo>
                  <a:pt x="688" y="104"/>
                  <a:pt x="704" y="8"/>
                  <a:pt x="720" y="8"/>
                </a:cubicBezTo>
                <a:cubicBezTo>
                  <a:pt x="736" y="8"/>
                  <a:pt x="752" y="104"/>
                  <a:pt x="768" y="104"/>
                </a:cubicBezTo>
                <a:cubicBezTo>
                  <a:pt x="784" y="104"/>
                  <a:pt x="800" y="8"/>
                  <a:pt x="816" y="8"/>
                </a:cubicBezTo>
                <a:cubicBezTo>
                  <a:pt x="832" y="8"/>
                  <a:pt x="848" y="104"/>
                  <a:pt x="864" y="104"/>
                </a:cubicBezTo>
                <a:cubicBezTo>
                  <a:pt x="880" y="104"/>
                  <a:pt x="896" y="8"/>
                  <a:pt x="912" y="8"/>
                </a:cubicBezTo>
                <a:cubicBezTo>
                  <a:pt x="928" y="8"/>
                  <a:pt x="944" y="104"/>
                  <a:pt x="960" y="104"/>
                </a:cubicBezTo>
                <a:cubicBezTo>
                  <a:pt x="976" y="104"/>
                  <a:pt x="992" y="8"/>
                  <a:pt x="1008" y="8"/>
                </a:cubicBezTo>
                <a:cubicBezTo>
                  <a:pt x="1024" y="8"/>
                  <a:pt x="1040" y="104"/>
                  <a:pt x="1056" y="104"/>
                </a:cubicBezTo>
                <a:cubicBezTo>
                  <a:pt x="1072" y="104"/>
                  <a:pt x="1088" y="16"/>
                  <a:pt x="1104" y="8"/>
                </a:cubicBezTo>
                <a:cubicBezTo>
                  <a:pt x="1120" y="0"/>
                  <a:pt x="1144" y="40"/>
                  <a:pt x="1152" y="56"/>
                </a:cubicBezTo>
              </a:path>
            </a:pathLst>
          </a:custGeom>
          <a:noFill/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183" name="Freeform 15"/>
          <p:cNvSpPr>
            <a:spLocks/>
          </p:cNvSpPr>
          <p:nvPr/>
        </p:nvSpPr>
        <p:spPr bwMode="auto">
          <a:xfrm flipH="1">
            <a:off x="2001838" y="2968625"/>
            <a:ext cx="2535237" cy="117475"/>
          </a:xfrm>
          <a:custGeom>
            <a:avLst/>
            <a:gdLst>
              <a:gd name="T0" fmla="*/ 0 w 1152"/>
              <a:gd name="T1" fmla="*/ 2147483647 h 104"/>
              <a:gd name="T2" fmla="*/ 2147483647 w 1152"/>
              <a:gd name="T3" fmla="*/ 2147483647 h 104"/>
              <a:gd name="T4" fmla="*/ 2147483647 w 1152"/>
              <a:gd name="T5" fmla="*/ 2147483647 h 104"/>
              <a:gd name="T6" fmla="*/ 2147483647 w 1152"/>
              <a:gd name="T7" fmla="*/ 2147483647 h 104"/>
              <a:gd name="T8" fmla="*/ 2147483647 w 1152"/>
              <a:gd name="T9" fmla="*/ 2147483647 h 104"/>
              <a:gd name="T10" fmla="*/ 2147483647 w 1152"/>
              <a:gd name="T11" fmla="*/ 2147483647 h 104"/>
              <a:gd name="T12" fmla="*/ 2147483647 w 1152"/>
              <a:gd name="T13" fmla="*/ 2147483647 h 104"/>
              <a:gd name="T14" fmla="*/ 2147483647 w 1152"/>
              <a:gd name="T15" fmla="*/ 2147483647 h 104"/>
              <a:gd name="T16" fmla="*/ 2147483647 w 1152"/>
              <a:gd name="T17" fmla="*/ 2147483647 h 104"/>
              <a:gd name="T18" fmla="*/ 2147483647 w 1152"/>
              <a:gd name="T19" fmla="*/ 2147483647 h 104"/>
              <a:gd name="T20" fmla="*/ 2147483647 w 1152"/>
              <a:gd name="T21" fmla="*/ 2147483647 h 104"/>
              <a:gd name="T22" fmla="*/ 2147483647 w 1152"/>
              <a:gd name="T23" fmla="*/ 2147483647 h 104"/>
              <a:gd name="T24" fmla="*/ 2147483647 w 1152"/>
              <a:gd name="T25" fmla="*/ 2147483647 h 104"/>
              <a:gd name="T26" fmla="*/ 2147483647 w 1152"/>
              <a:gd name="T27" fmla="*/ 2147483647 h 104"/>
              <a:gd name="T28" fmla="*/ 2147483647 w 1152"/>
              <a:gd name="T29" fmla="*/ 2147483647 h 104"/>
              <a:gd name="T30" fmla="*/ 2147483647 w 1152"/>
              <a:gd name="T31" fmla="*/ 2147483647 h 104"/>
              <a:gd name="T32" fmla="*/ 2147483647 w 1152"/>
              <a:gd name="T33" fmla="*/ 2147483647 h 104"/>
              <a:gd name="T34" fmla="*/ 2147483647 w 1152"/>
              <a:gd name="T35" fmla="*/ 2147483647 h 104"/>
              <a:gd name="T36" fmla="*/ 2147483647 w 1152"/>
              <a:gd name="T37" fmla="*/ 2147483647 h 104"/>
              <a:gd name="T38" fmla="*/ 2147483647 w 1152"/>
              <a:gd name="T39" fmla="*/ 2147483647 h 104"/>
              <a:gd name="T40" fmla="*/ 2147483647 w 1152"/>
              <a:gd name="T41" fmla="*/ 2147483647 h 104"/>
              <a:gd name="T42" fmla="*/ 2147483647 w 1152"/>
              <a:gd name="T43" fmla="*/ 2147483647 h 104"/>
              <a:gd name="T44" fmla="*/ 2147483647 w 1152"/>
              <a:gd name="T45" fmla="*/ 2147483647 h 104"/>
              <a:gd name="T46" fmla="*/ 2147483647 w 1152"/>
              <a:gd name="T47" fmla="*/ 2147483647 h 10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152"/>
              <a:gd name="T73" fmla="*/ 0 h 104"/>
              <a:gd name="T74" fmla="*/ 1152 w 1152"/>
              <a:gd name="T75" fmla="*/ 104 h 104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152" h="104">
                <a:moveTo>
                  <a:pt x="0" y="56"/>
                </a:moveTo>
                <a:cubicBezTo>
                  <a:pt x="36" y="60"/>
                  <a:pt x="72" y="64"/>
                  <a:pt x="96" y="56"/>
                </a:cubicBezTo>
                <a:cubicBezTo>
                  <a:pt x="120" y="48"/>
                  <a:pt x="128" y="0"/>
                  <a:pt x="144" y="8"/>
                </a:cubicBezTo>
                <a:cubicBezTo>
                  <a:pt x="160" y="16"/>
                  <a:pt x="176" y="104"/>
                  <a:pt x="192" y="104"/>
                </a:cubicBezTo>
                <a:cubicBezTo>
                  <a:pt x="208" y="104"/>
                  <a:pt x="224" y="8"/>
                  <a:pt x="240" y="8"/>
                </a:cubicBezTo>
                <a:cubicBezTo>
                  <a:pt x="256" y="8"/>
                  <a:pt x="272" y="104"/>
                  <a:pt x="288" y="104"/>
                </a:cubicBezTo>
                <a:cubicBezTo>
                  <a:pt x="304" y="104"/>
                  <a:pt x="320" y="8"/>
                  <a:pt x="336" y="8"/>
                </a:cubicBezTo>
                <a:cubicBezTo>
                  <a:pt x="352" y="8"/>
                  <a:pt x="368" y="104"/>
                  <a:pt x="384" y="104"/>
                </a:cubicBezTo>
                <a:cubicBezTo>
                  <a:pt x="400" y="104"/>
                  <a:pt x="416" y="8"/>
                  <a:pt x="432" y="8"/>
                </a:cubicBezTo>
                <a:cubicBezTo>
                  <a:pt x="448" y="8"/>
                  <a:pt x="464" y="104"/>
                  <a:pt x="480" y="104"/>
                </a:cubicBezTo>
                <a:cubicBezTo>
                  <a:pt x="496" y="104"/>
                  <a:pt x="512" y="8"/>
                  <a:pt x="528" y="8"/>
                </a:cubicBezTo>
                <a:cubicBezTo>
                  <a:pt x="544" y="8"/>
                  <a:pt x="560" y="104"/>
                  <a:pt x="576" y="104"/>
                </a:cubicBezTo>
                <a:cubicBezTo>
                  <a:pt x="592" y="104"/>
                  <a:pt x="608" y="8"/>
                  <a:pt x="624" y="8"/>
                </a:cubicBezTo>
                <a:cubicBezTo>
                  <a:pt x="640" y="8"/>
                  <a:pt x="656" y="104"/>
                  <a:pt x="672" y="104"/>
                </a:cubicBezTo>
                <a:cubicBezTo>
                  <a:pt x="688" y="104"/>
                  <a:pt x="704" y="8"/>
                  <a:pt x="720" y="8"/>
                </a:cubicBezTo>
                <a:cubicBezTo>
                  <a:pt x="736" y="8"/>
                  <a:pt x="752" y="104"/>
                  <a:pt x="768" y="104"/>
                </a:cubicBezTo>
                <a:cubicBezTo>
                  <a:pt x="784" y="104"/>
                  <a:pt x="800" y="8"/>
                  <a:pt x="816" y="8"/>
                </a:cubicBezTo>
                <a:cubicBezTo>
                  <a:pt x="832" y="8"/>
                  <a:pt x="848" y="104"/>
                  <a:pt x="864" y="104"/>
                </a:cubicBezTo>
                <a:cubicBezTo>
                  <a:pt x="880" y="104"/>
                  <a:pt x="896" y="8"/>
                  <a:pt x="912" y="8"/>
                </a:cubicBezTo>
                <a:cubicBezTo>
                  <a:pt x="928" y="8"/>
                  <a:pt x="944" y="104"/>
                  <a:pt x="960" y="104"/>
                </a:cubicBezTo>
                <a:cubicBezTo>
                  <a:pt x="976" y="104"/>
                  <a:pt x="992" y="8"/>
                  <a:pt x="1008" y="8"/>
                </a:cubicBezTo>
                <a:cubicBezTo>
                  <a:pt x="1024" y="8"/>
                  <a:pt x="1040" y="104"/>
                  <a:pt x="1056" y="104"/>
                </a:cubicBezTo>
                <a:cubicBezTo>
                  <a:pt x="1072" y="104"/>
                  <a:pt x="1088" y="16"/>
                  <a:pt x="1104" y="8"/>
                </a:cubicBezTo>
                <a:cubicBezTo>
                  <a:pt x="1120" y="0"/>
                  <a:pt x="1144" y="40"/>
                  <a:pt x="1152" y="56"/>
                </a:cubicBezTo>
              </a:path>
            </a:pathLst>
          </a:custGeom>
          <a:noFill/>
          <a:ln w="9525">
            <a:solidFill>
              <a:srgbClr val="0000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84" name="Freeform 16"/>
          <p:cNvSpPr>
            <a:spLocks/>
          </p:cNvSpPr>
          <p:nvPr/>
        </p:nvSpPr>
        <p:spPr bwMode="auto">
          <a:xfrm>
            <a:off x="2351088" y="3046413"/>
            <a:ext cx="417512" cy="904875"/>
          </a:xfrm>
          <a:custGeom>
            <a:avLst/>
            <a:gdLst>
              <a:gd name="T0" fmla="*/ 2147483647 w 299"/>
              <a:gd name="T1" fmla="*/ 2147483647 h 642"/>
              <a:gd name="T2" fmla="*/ 2147483647 w 299"/>
              <a:gd name="T3" fmla="*/ 2147483647 h 642"/>
              <a:gd name="T4" fmla="*/ 2147483647 w 299"/>
              <a:gd name="T5" fmla="*/ 2147483647 h 642"/>
              <a:gd name="T6" fmla="*/ 2147483647 w 299"/>
              <a:gd name="T7" fmla="*/ 2147483647 h 642"/>
              <a:gd name="T8" fmla="*/ 2147483647 w 299"/>
              <a:gd name="T9" fmla="*/ 2147483647 h 642"/>
              <a:gd name="T10" fmla="*/ 2147483647 w 299"/>
              <a:gd name="T11" fmla="*/ 2147483647 h 642"/>
              <a:gd name="T12" fmla="*/ 2147483647 w 299"/>
              <a:gd name="T13" fmla="*/ 2147483647 h 642"/>
              <a:gd name="T14" fmla="*/ 2147483647 w 299"/>
              <a:gd name="T15" fmla="*/ 2147483647 h 642"/>
              <a:gd name="T16" fmla="*/ 2147483647 w 299"/>
              <a:gd name="T17" fmla="*/ 2147483647 h 642"/>
              <a:gd name="T18" fmla="*/ 2147483647 w 299"/>
              <a:gd name="T19" fmla="*/ 2147483647 h 642"/>
              <a:gd name="T20" fmla="*/ 2147483647 w 299"/>
              <a:gd name="T21" fmla="*/ 2147483647 h 642"/>
              <a:gd name="T22" fmla="*/ 2147483647 w 299"/>
              <a:gd name="T23" fmla="*/ 0 h 64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9"/>
              <a:gd name="T37" fmla="*/ 0 h 642"/>
              <a:gd name="T38" fmla="*/ 299 w 299"/>
              <a:gd name="T39" fmla="*/ 642 h 64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9" h="642">
                <a:moveTo>
                  <a:pt x="8" y="642"/>
                </a:moveTo>
                <a:cubicBezTo>
                  <a:pt x="41" y="626"/>
                  <a:pt x="74" y="610"/>
                  <a:pt x="74" y="594"/>
                </a:cubicBezTo>
                <a:cubicBezTo>
                  <a:pt x="74" y="578"/>
                  <a:pt x="0" y="560"/>
                  <a:pt x="5" y="546"/>
                </a:cubicBezTo>
                <a:cubicBezTo>
                  <a:pt x="10" y="532"/>
                  <a:pt x="99" y="526"/>
                  <a:pt x="107" y="510"/>
                </a:cubicBezTo>
                <a:cubicBezTo>
                  <a:pt x="115" y="494"/>
                  <a:pt x="44" y="465"/>
                  <a:pt x="53" y="450"/>
                </a:cubicBezTo>
                <a:cubicBezTo>
                  <a:pt x="62" y="435"/>
                  <a:pt x="151" y="435"/>
                  <a:pt x="158" y="417"/>
                </a:cubicBezTo>
                <a:cubicBezTo>
                  <a:pt x="165" y="399"/>
                  <a:pt x="92" y="363"/>
                  <a:pt x="98" y="342"/>
                </a:cubicBezTo>
                <a:cubicBezTo>
                  <a:pt x="104" y="321"/>
                  <a:pt x="182" y="315"/>
                  <a:pt x="191" y="291"/>
                </a:cubicBezTo>
                <a:cubicBezTo>
                  <a:pt x="200" y="267"/>
                  <a:pt x="142" y="225"/>
                  <a:pt x="152" y="198"/>
                </a:cubicBezTo>
                <a:cubicBezTo>
                  <a:pt x="162" y="171"/>
                  <a:pt x="240" y="155"/>
                  <a:pt x="254" y="126"/>
                </a:cubicBezTo>
                <a:cubicBezTo>
                  <a:pt x="268" y="97"/>
                  <a:pt x="229" y="42"/>
                  <a:pt x="236" y="21"/>
                </a:cubicBezTo>
                <a:cubicBezTo>
                  <a:pt x="243" y="0"/>
                  <a:pt x="271" y="0"/>
                  <a:pt x="299" y="0"/>
                </a:cubicBezTo>
              </a:path>
            </a:pathLst>
          </a:custGeom>
          <a:noFill/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185" name="Freeform 17"/>
          <p:cNvSpPr>
            <a:spLocks/>
          </p:cNvSpPr>
          <p:nvPr/>
        </p:nvSpPr>
        <p:spPr bwMode="auto">
          <a:xfrm>
            <a:off x="1576388" y="3021013"/>
            <a:ext cx="417512" cy="904875"/>
          </a:xfrm>
          <a:custGeom>
            <a:avLst/>
            <a:gdLst>
              <a:gd name="T0" fmla="*/ 2147483647 w 299"/>
              <a:gd name="T1" fmla="*/ 2147483647 h 642"/>
              <a:gd name="T2" fmla="*/ 2147483647 w 299"/>
              <a:gd name="T3" fmla="*/ 2147483647 h 642"/>
              <a:gd name="T4" fmla="*/ 2147483647 w 299"/>
              <a:gd name="T5" fmla="*/ 2147483647 h 642"/>
              <a:gd name="T6" fmla="*/ 2147483647 w 299"/>
              <a:gd name="T7" fmla="*/ 2147483647 h 642"/>
              <a:gd name="T8" fmla="*/ 2147483647 w 299"/>
              <a:gd name="T9" fmla="*/ 2147483647 h 642"/>
              <a:gd name="T10" fmla="*/ 2147483647 w 299"/>
              <a:gd name="T11" fmla="*/ 2147483647 h 642"/>
              <a:gd name="T12" fmla="*/ 2147483647 w 299"/>
              <a:gd name="T13" fmla="*/ 2147483647 h 642"/>
              <a:gd name="T14" fmla="*/ 2147483647 w 299"/>
              <a:gd name="T15" fmla="*/ 2147483647 h 642"/>
              <a:gd name="T16" fmla="*/ 2147483647 w 299"/>
              <a:gd name="T17" fmla="*/ 2147483647 h 642"/>
              <a:gd name="T18" fmla="*/ 2147483647 w 299"/>
              <a:gd name="T19" fmla="*/ 2147483647 h 642"/>
              <a:gd name="T20" fmla="*/ 2147483647 w 299"/>
              <a:gd name="T21" fmla="*/ 2147483647 h 642"/>
              <a:gd name="T22" fmla="*/ 2147483647 w 299"/>
              <a:gd name="T23" fmla="*/ 0 h 64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9"/>
              <a:gd name="T37" fmla="*/ 0 h 642"/>
              <a:gd name="T38" fmla="*/ 299 w 299"/>
              <a:gd name="T39" fmla="*/ 642 h 64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9" h="642">
                <a:moveTo>
                  <a:pt x="8" y="642"/>
                </a:moveTo>
                <a:cubicBezTo>
                  <a:pt x="41" y="626"/>
                  <a:pt x="74" y="610"/>
                  <a:pt x="74" y="594"/>
                </a:cubicBezTo>
                <a:cubicBezTo>
                  <a:pt x="74" y="578"/>
                  <a:pt x="0" y="560"/>
                  <a:pt x="5" y="546"/>
                </a:cubicBezTo>
                <a:cubicBezTo>
                  <a:pt x="10" y="532"/>
                  <a:pt x="99" y="526"/>
                  <a:pt x="107" y="510"/>
                </a:cubicBezTo>
                <a:cubicBezTo>
                  <a:pt x="115" y="494"/>
                  <a:pt x="44" y="465"/>
                  <a:pt x="53" y="450"/>
                </a:cubicBezTo>
                <a:cubicBezTo>
                  <a:pt x="62" y="435"/>
                  <a:pt x="151" y="435"/>
                  <a:pt x="158" y="417"/>
                </a:cubicBezTo>
                <a:cubicBezTo>
                  <a:pt x="165" y="399"/>
                  <a:pt x="92" y="363"/>
                  <a:pt x="98" y="342"/>
                </a:cubicBezTo>
                <a:cubicBezTo>
                  <a:pt x="104" y="321"/>
                  <a:pt x="182" y="315"/>
                  <a:pt x="191" y="291"/>
                </a:cubicBezTo>
                <a:cubicBezTo>
                  <a:pt x="200" y="267"/>
                  <a:pt x="142" y="225"/>
                  <a:pt x="152" y="198"/>
                </a:cubicBezTo>
                <a:cubicBezTo>
                  <a:pt x="162" y="171"/>
                  <a:pt x="240" y="155"/>
                  <a:pt x="254" y="126"/>
                </a:cubicBezTo>
                <a:cubicBezTo>
                  <a:pt x="268" y="97"/>
                  <a:pt x="229" y="42"/>
                  <a:pt x="236" y="21"/>
                </a:cubicBezTo>
                <a:cubicBezTo>
                  <a:pt x="243" y="0"/>
                  <a:pt x="271" y="0"/>
                  <a:pt x="299" y="0"/>
                </a:cubicBezTo>
              </a:path>
            </a:pathLst>
          </a:custGeom>
          <a:noFill/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1057275" y="2625725"/>
            <a:ext cx="1754188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>
                <a:latin typeface="Times New Roman" pitchFamily="16" charset="0"/>
              </a:rPr>
              <a:t>(longer de Broglie wavelength)</a:t>
            </a:r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 flipV="1">
            <a:off x="2743200" y="2363788"/>
            <a:ext cx="249238" cy="68738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188" name="Freeform 20"/>
          <p:cNvSpPr>
            <a:spLocks/>
          </p:cNvSpPr>
          <p:nvPr/>
        </p:nvSpPr>
        <p:spPr bwMode="auto">
          <a:xfrm>
            <a:off x="2755900" y="2220913"/>
            <a:ext cx="309563" cy="804862"/>
          </a:xfrm>
          <a:custGeom>
            <a:avLst/>
            <a:gdLst>
              <a:gd name="T0" fmla="*/ 0 w 222"/>
              <a:gd name="T1" fmla="*/ 2147483647 h 570"/>
              <a:gd name="T2" fmla="*/ 2147483647 w 222"/>
              <a:gd name="T3" fmla="*/ 2147483647 h 570"/>
              <a:gd name="T4" fmla="*/ 2147483647 w 222"/>
              <a:gd name="T5" fmla="*/ 2147483647 h 570"/>
              <a:gd name="T6" fmla="*/ 2147483647 w 222"/>
              <a:gd name="T7" fmla="*/ 2147483647 h 570"/>
              <a:gd name="T8" fmla="*/ 2147483647 w 222"/>
              <a:gd name="T9" fmla="*/ 2147483647 h 570"/>
              <a:gd name="T10" fmla="*/ 2147483647 w 222"/>
              <a:gd name="T11" fmla="*/ 2147483647 h 570"/>
              <a:gd name="T12" fmla="*/ 2147483647 w 222"/>
              <a:gd name="T13" fmla="*/ 0 h 5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2"/>
              <a:gd name="T22" fmla="*/ 0 h 570"/>
              <a:gd name="T23" fmla="*/ 222 w 222"/>
              <a:gd name="T24" fmla="*/ 570 h 57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2" h="570">
                <a:moveTo>
                  <a:pt x="0" y="570"/>
                </a:moveTo>
                <a:cubicBezTo>
                  <a:pt x="29" y="553"/>
                  <a:pt x="58" y="536"/>
                  <a:pt x="60" y="510"/>
                </a:cubicBezTo>
                <a:cubicBezTo>
                  <a:pt x="62" y="484"/>
                  <a:pt x="1" y="446"/>
                  <a:pt x="12" y="414"/>
                </a:cubicBezTo>
                <a:cubicBezTo>
                  <a:pt x="23" y="382"/>
                  <a:pt x="110" y="362"/>
                  <a:pt x="126" y="318"/>
                </a:cubicBezTo>
                <a:cubicBezTo>
                  <a:pt x="142" y="274"/>
                  <a:pt x="98" y="190"/>
                  <a:pt x="108" y="150"/>
                </a:cubicBezTo>
                <a:cubicBezTo>
                  <a:pt x="118" y="110"/>
                  <a:pt x="167" y="103"/>
                  <a:pt x="186" y="78"/>
                </a:cubicBezTo>
                <a:cubicBezTo>
                  <a:pt x="205" y="53"/>
                  <a:pt x="217" y="14"/>
                  <a:pt x="222" y="0"/>
                </a:cubicBezTo>
              </a:path>
            </a:pathLst>
          </a:custGeom>
          <a:noFill/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>
            <a:off x="2085975" y="2863850"/>
            <a:ext cx="242888" cy="119063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608013" y="1382713"/>
            <a:ext cx="3933825" cy="8255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Arial" charset="0"/>
              </a:rPr>
              <a:t>As atom climbs gravitational potential, velocity decreases and wavelength increases</a:t>
            </a:r>
          </a:p>
        </p:txBody>
      </p:sp>
      <p:pic>
        <p:nvPicPr>
          <p:cNvPr id="7191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3813" y="2449513"/>
            <a:ext cx="3043237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4494213" y="1077913"/>
            <a:ext cx="2160587" cy="3365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>
                <a:latin typeface="Arial" charset="0"/>
              </a:rPr>
              <a:t>Rotations</a:t>
            </a:r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4799013" y="1382713"/>
            <a:ext cx="3552825" cy="3365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Arial" charset="0"/>
              </a:rPr>
              <a:t>Sagnac effect for de Broglie waves</a:t>
            </a:r>
          </a:p>
        </p:txBody>
      </p:sp>
      <p:sp>
        <p:nvSpPr>
          <p:cNvPr id="7194" name="Text Box 27"/>
          <p:cNvSpPr txBox="1">
            <a:spLocks noChangeArrowheads="1"/>
          </p:cNvSpPr>
          <p:nvPr/>
        </p:nvSpPr>
        <p:spPr bwMode="auto">
          <a:xfrm>
            <a:off x="681038" y="4787900"/>
            <a:ext cx="6532562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990000"/>
                </a:solidFill>
              </a:rPr>
              <a:t>Current ground based experiments with atomic Cs:                           	Wavepacket spatial separation ~ 1 cm</a:t>
            </a:r>
          </a:p>
          <a:p>
            <a:r>
              <a:rPr lang="en-US" sz="1800">
                <a:solidFill>
                  <a:srgbClr val="990000"/>
                </a:solidFill>
              </a:rPr>
              <a:t>	Phase shift resolution ~ 10</a:t>
            </a:r>
            <a:r>
              <a:rPr lang="en-US" sz="1800" baseline="30000">
                <a:solidFill>
                  <a:srgbClr val="990000"/>
                </a:solidFill>
              </a:rPr>
              <a:t>–5</a:t>
            </a:r>
            <a:r>
              <a:rPr lang="en-US" sz="1800">
                <a:solidFill>
                  <a:srgbClr val="990000"/>
                </a:solidFill>
              </a:rPr>
              <a:t> rad</a:t>
            </a:r>
          </a:p>
          <a:p>
            <a:endParaRPr lang="en-US" sz="1800">
              <a:solidFill>
                <a:srgbClr val="990000"/>
              </a:solidFill>
            </a:endParaRPr>
          </a:p>
          <a:p>
            <a:r>
              <a:rPr lang="en-US" sz="1800">
                <a:solidFill>
                  <a:srgbClr val="990000"/>
                </a:solidFill>
              </a:rPr>
              <a:t>(Previous experiments with neutrons)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Laser cooling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33400" y="1123950"/>
            <a:ext cx="38100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rgbClr val="990000"/>
                </a:solidFill>
              </a:rPr>
              <a:t>Laser cooling techniques are used to achieve the required velocity (wavelength) control for the atom source.</a:t>
            </a:r>
            <a:r>
              <a:rPr lang="en-US" sz="2000">
                <a:solidFill>
                  <a:srgbClr val="990000"/>
                </a:solidFill>
              </a:rPr>
              <a:t> 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647950"/>
            <a:ext cx="22034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895600" y="2495550"/>
            <a:ext cx="19812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Laser cooling:</a:t>
            </a:r>
            <a:r>
              <a:rPr lang="en-US"/>
              <a:t> Laser light is used to cool atomic vapors to temperatures of ~10</a:t>
            </a:r>
            <a:r>
              <a:rPr lang="en-US" baseline="30000"/>
              <a:t>-6</a:t>
            </a:r>
            <a:r>
              <a:rPr lang="en-US"/>
              <a:t> deg K.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33400" y="5010150"/>
            <a:ext cx="2667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i="1"/>
              <a:t>Image source:www.nobel.se/physics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3338513" y="2614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504950"/>
            <a:ext cx="33877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8225" y="1660525"/>
            <a:ext cx="37338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404813" y="1203325"/>
            <a:ext cx="3429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rgbClr val="000000"/>
                </a:solidFill>
              </a:rPr>
              <a:t>Falling rock</a:t>
            </a: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4848225" y="1203325"/>
            <a:ext cx="3429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rgbClr val="000000"/>
                </a:solidFill>
              </a:rPr>
              <a:t>Falling atom</a:t>
            </a:r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4772025" y="4022725"/>
            <a:ext cx="4089400" cy="1681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7338" indent="-287338" eaLnBrk="0" hangingPunct="0">
              <a:buFontTx/>
              <a:buChar char="•"/>
            </a:pPr>
            <a:r>
              <a:rPr lang="en-US">
                <a:solidFill>
                  <a:srgbClr val="000000"/>
                </a:solidFill>
              </a:rPr>
              <a:t>Distances measured in terms of phases 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</a:t>
            </a:r>
            <a:r>
              <a:rPr lang="en-US">
                <a:solidFill>
                  <a:srgbClr val="000000"/>
                </a:solidFill>
              </a:rPr>
              <a:t>(t</a:t>
            </a:r>
            <a:r>
              <a:rPr lang="en-US" baseline="-25000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</a:rPr>
              <a:t>), 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</a:t>
            </a:r>
            <a:r>
              <a:rPr lang="en-US">
                <a:solidFill>
                  <a:srgbClr val="000000"/>
                </a:solidFill>
              </a:rPr>
              <a:t>(t</a:t>
            </a:r>
            <a:r>
              <a:rPr lang="en-US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) and 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</a:t>
            </a:r>
            <a:r>
              <a:rPr lang="en-US">
                <a:solidFill>
                  <a:srgbClr val="000000"/>
                </a:solidFill>
              </a:rPr>
              <a:t>(t</a:t>
            </a:r>
            <a:r>
              <a:rPr lang="en-US" baseline="-25000">
                <a:solidFill>
                  <a:srgbClr val="000000"/>
                </a:solidFill>
              </a:rPr>
              <a:t>3</a:t>
            </a:r>
            <a:r>
              <a:rPr lang="en-US">
                <a:solidFill>
                  <a:srgbClr val="000000"/>
                </a:solidFill>
              </a:rPr>
              <a:t>) of optical laser field at position where atom interacts with laser beam</a:t>
            </a:r>
          </a:p>
          <a:p>
            <a:pPr marL="287338" indent="-287338" eaLnBrk="0" hangingPunct="0">
              <a:buFontTx/>
              <a:buChar char="•"/>
            </a:pPr>
            <a:r>
              <a:rPr lang="en-US">
                <a:solidFill>
                  <a:srgbClr val="000000"/>
                </a:solidFill>
              </a:rPr>
              <a:t> Atomic physics processes yield                       </a:t>
            </a:r>
            <a:r>
              <a:rPr lang="en-US" b="1">
                <a:solidFill>
                  <a:srgbClr val="000000"/>
                </a:solidFill>
              </a:rPr>
              <a:t>a </a:t>
            </a:r>
            <a:r>
              <a:rPr lang="en-US">
                <a:solidFill>
                  <a:srgbClr val="000000"/>
                </a:solidFill>
              </a:rPr>
              <a:t>~ [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</a:t>
            </a:r>
            <a:r>
              <a:rPr lang="en-US">
                <a:solidFill>
                  <a:srgbClr val="000000"/>
                </a:solidFill>
              </a:rPr>
              <a:t>(t</a:t>
            </a:r>
            <a:r>
              <a:rPr lang="en-US" baseline="-25000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</a:rPr>
              <a:t>)-2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</a:t>
            </a:r>
            <a:r>
              <a:rPr lang="en-US">
                <a:solidFill>
                  <a:srgbClr val="000000"/>
                </a:solidFill>
              </a:rPr>
              <a:t>(t</a:t>
            </a:r>
            <a:r>
              <a:rPr lang="en-US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)+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</a:t>
            </a:r>
            <a:r>
              <a:rPr lang="en-US">
                <a:solidFill>
                  <a:srgbClr val="000000"/>
                </a:solidFill>
              </a:rPr>
              <a:t>(t</a:t>
            </a:r>
            <a:r>
              <a:rPr lang="en-US" baseline="-25000">
                <a:solidFill>
                  <a:srgbClr val="000000"/>
                </a:solidFill>
              </a:rPr>
              <a:t>3</a:t>
            </a:r>
            <a:r>
              <a:rPr lang="en-US">
                <a:solidFill>
                  <a:srgbClr val="000000"/>
                </a:solidFill>
              </a:rPr>
              <a:t>)]</a:t>
            </a:r>
            <a:endParaRPr lang="en-US" baseline="30000">
              <a:solidFill>
                <a:srgbClr val="000000"/>
              </a:solidFill>
            </a:endParaRPr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250825" y="4079875"/>
            <a:ext cx="4338638" cy="1681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6075" indent="-346075" eaLnBrk="0" hangingPunct="0">
              <a:buFontTx/>
              <a:buChar char="•"/>
            </a:pPr>
            <a:r>
              <a:rPr lang="en-US">
                <a:solidFill>
                  <a:srgbClr val="000000"/>
                </a:solidFill>
              </a:rPr>
              <a:t>Determine trajectory curvature with three distance measurements </a:t>
            </a:r>
            <a:r>
              <a:rPr lang="en-US">
                <a:solidFill>
                  <a:srgbClr val="000000"/>
                </a:solidFill>
                <a:sym typeface="MT Extra" pitchFamily="18" charset="2"/>
              </a:rPr>
              <a:t></a:t>
            </a:r>
            <a:r>
              <a:rPr lang="en-US">
                <a:solidFill>
                  <a:srgbClr val="000000"/>
                </a:solidFill>
              </a:rPr>
              <a:t>(t</a:t>
            </a:r>
            <a:r>
              <a:rPr lang="en-US" baseline="-25000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</a:rPr>
              <a:t>), </a:t>
            </a:r>
            <a:r>
              <a:rPr lang="en-US">
                <a:solidFill>
                  <a:srgbClr val="000000"/>
                </a:solidFill>
                <a:sym typeface="MT Extra" pitchFamily="18" charset="2"/>
              </a:rPr>
              <a:t></a:t>
            </a:r>
            <a:r>
              <a:rPr lang="en-US">
                <a:solidFill>
                  <a:srgbClr val="000000"/>
                </a:solidFill>
              </a:rPr>
              <a:t>(t</a:t>
            </a:r>
            <a:r>
              <a:rPr lang="en-US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) and </a:t>
            </a:r>
            <a:r>
              <a:rPr lang="en-US">
                <a:solidFill>
                  <a:srgbClr val="000000"/>
                </a:solidFill>
                <a:sym typeface="MT Extra" pitchFamily="18" charset="2"/>
              </a:rPr>
              <a:t></a:t>
            </a:r>
            <a:r>
              <a:rPr lang="en-US">
                <a:solidFill>
                  <a:srgbClr val="000000"/>
                </a:solidFill>
              </a:rPr>
              <a:t>(t</a:t>
            </a:r>
            <a:r>
              <a:rPr lang="en-US" baseline="-25000">
                <a:solidFill>
                  <a:srgbClr val="000000"/>
                </a:solidFill>
              </a:rPr>
              <a:t>3</a:t>
            </a:r>
            <a:r>
              <a:rPr lang="en-US">
                <a:solidFill>
                  <a:srgbClr val="000000"/>
                </a:solidFill>
              </a:rPr>
              <a:t>)                                                                               </a:t>
            </a:r>
          </a:p>
          <a:p>
            <a:pPr marL="346075" indent="-346075" eaLnBrk="0" hangingPunct="0">
              <a:buFontTx/>
              <a:buChar char="•"/>
            </a:pPr>
            <a:r>
              <a:rPr lang="en-US">
                <a:solidFill>
                  <a:srgbClr val="000000"/>
                </a:solidFill>
              </a:rPr>
              <a:t>For curvature induced by acceleration </a:t>
            </a:r>
            <a:r>
              <a:rPr lang="en-US" b="1">
                <a:solidFill>
                  <a:srgbClr val="000000"/>
                </a:solidFill>
              </a:rPr>
              <a:t>a</a:t>
            </a:r>
            <a:r>
              <a:rPr lang="en-US">
                <a:solidFill>
                  <a:srgbClr val="000000"/>
                </a:solidFill>
              </a:rPr>
              <a:t>,                               </a:t>
            </a:r>
            <a:r>
              <a:rPr lang="en-US" b="1">
                <a:solidFill>
                  <a:srgbClr val="000000"/>
                </a:solidFill>
              </a:rPr>
              <a:t>a</a:t>
            </a:r>
            <a:r>
              <a:rPr lang="en-US">
                <a:solidFill>
                  <a:srgbClr val="000000"/>
                </a:solidFill>
              </a:rPr>
              <a:t> ~ [</a:t>
            </a:r>
            <a:r>
              <a:rPr lang="en-US">
                <a:solidFill>
                  <a:srgbClr val="000000"/>
                </a:solidFill>
                <a:sym typeface="MT Extra" pitchFamily="18" charset="2"/>
              </a:rPr>
              <a:t></a:t>
            </a:r>
            <a:r>
              <a:rPr lang="en-US">
                <a:solidFill>
                  <a:srgbClr val="000000"/>
                </a:solidFill>
              </a:rPr>
              <a:t>(t</a:t>
            </a:r>
            <a:r>
              <a:rPr lang="en-US" baseline="-25000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</a:rPr>
              <a:t>) - 2</a:t>
            </a:r>
            <a:r>
              <a:rPr lang="en-US">
                <a:solidFill>
                  <a:srgbClr val="000000"/>
                </a:solidFill>
                <a:sym typeface="MT Extra" pitchFamily="18" charset="2"/>
              </a:rPr>
              <a:t></a:t>
            </a:r>
            <a:r>
              <a:rPr lang="en-US">
                <a:solidFill>
                  <a:srgbClr val="000000"/>
                </a:solidFill>
              </a:rPr>
              <a:t>(t</a:t>
            </a:r>
            <a:r>
              <a:rPr lang="en-US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) + </a:t>
            </a:r>
            <a:r>
              <a:rPr lang="en-US">
                <a:solidFill>
                  <a:srgbClr val="000000"/>
                </a:solidFill>
                <a:sym typeface="MT Extra" pitchFamily="18" charset="2"/>
              </a:rPr>
              <a:t></a:t>
            </a:r>
            <a:r>
              <a:rPr lang="en-US">
                <a:solidFill>
                  <a:srgbClr val="000000"/>
                </a:solidFill>
              </a:rPr>
              <a:t>(t</a:t>
            </a:r>
            <a:r>
              <a:rPr lang="en-US" baseline="-25000">
                <a:solidFill>
                  <a:srgbClr val="000000"/>
                </a:solidFill>
              </a:rPr>
              <a:t>3</a:t>
            </a:r>
            <a:r>
              <a:rPr lang="en-US">
                <a:solidFill>
                  <a:srgbClr val="000000"/>
                </a:solidFill>
              </a:rPr>
              <a:t>)]</a:t>
            </a:r>
          </a:p>
        </p:txBody>
      </p:sp>
      <p:pic>
        <p:nvPicPr>
          <p:cNvPr id="12295" name="Picture 8"/>
          <p:cNvPicPr>
            <a:picLocks noChangeAspect="1" noChangeArrowheads="1"/>
          </p:cNvPicPr>
          <p:nvPr/>
        </p:nvPicPr>
        <p:blipFill>
          <a:blip r:embed="rId4" cstate="print"/>
          <a:srcRect l="3572" t="-1765" r="7143"/>
          <a:stretch>
            <a:fillRect/>
          </a:stretch>
        </p:blipFill>
        <p:spPr bwMode="auto">
          <a:xfrm>
            <a:off x="428625" y="1612900"/>
            <a:ext cx="381000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Approximate Kinematic Model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31775"/>
            <a:ext cx="7772400" cy="584200"/>
          </a:xfrm>
        </p:spPr>
        <p:txBody>
          <a:bodyPr/>
          <a:lstStyle/>
          <a:p>
            <a:pPr eaLnBrk="1" hangingPunct="1"/>
            <a:r>
              <a:rPr lang="en-US" smtClean="0"/>
              <a:t>Light-pulse atom sensors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625" y="1350963"/>
            <a:ext cx="4016375" cy="3094037"/>
          </a:xfrm>
        </p:spPr>
        <p:txBody>
          <a:bodyPr/>
          <a:lstStyle/>
          <a:p>
            <a:pPr marL="173038" indent="-173038" eaLnBrk="1" hangingPunct="1"/>
            <a:r>
              <a:rPr lang="en-US" sz="1800" b="1" smtClean="0"/>
              <a:t>Atom is in a near perfect inertial frame of reference (</a:t>
            </a:r>
            <a:r>
              <a:rPr lang="en-US" sz="1800" b="1" i="1" smtClean="0"/>
              <a:t>no spurious forces</a:t>
            </a:r>
            <a:r>
              <a:rPr lang="en-US" sz="1800" b="1" smtClean="0"/>
              <a:t>).</a:t>
            </a:r>
          </a:p>
          <a:p>
            <a:pPr marL="173038" indent="-173038" eaLnBrk="1" hangingPunct="1"/>
            <a:r>
              <a:rPr lang="en-US" sz="1800" b="1" smtClean="0"/>
              <a:t>Laser/atomic physics interactions determine the the relative motion between the inertial frame (</a:t>
            </a:r>
            <a:r>
              <a:rPr lang="en-US" sz="1800" b="1" i="1" smtClean="0"/>
              <a:t>defined by the atom deBroglie waves</a:t>
            </a:r>
            <a:r>
              <a:rPr lang="en-US" sz="1800" b="1" smtClean="0"/>
              <a:t>) and the sensor case (</a:t>
            </a:r>
            <a:r>
              <a:rPr lang="en-US" sz="1800" b="1" i="1" smtClean="0"/>
              <a:t>defined by the laser beams</a:t>
            </a:r>
            <a:r>
              <a:rPr lang="en-US" sz="1800" b="1" smtClean="0"/>
              <a:t>).</a:t>
            </a:r>
          </a:p>
          <a:p>
            <a:pPr marL="173038" indent="-173038" eaLnBrk="1" hangingPunct="1"/>
            <a:r>
              <a:rPr lang="en-US" sz="1800" b="1" smtClean="0"/>
              <a:t>Sensor accuracy derives from the use of optical wavefronts to determine this relative motion.</a:t>
            </a:r>
          </a:p>
          <a:p>
            <a:pPr marL="173038" indent="-173038" eaLnBrk="1" hangingPunct="1"/>
            <a:r>
              <a:rPr lang="en-US" sz="1800" b="1" smtClean="0"/>
              <a:t>Sensor is kinematic:  directly reads angular and linear displacements</a:t>
            </a:r>
          </a:p>
          <a:p>
            <a:pPr marL="173038" indent="-173038" eaLnBrk="1" hangingPunct="1">
              <a:buFontTx/>
              <a:buNone/>
            </a:pPr>
            <a:endParaRPr lang="en-US" sz="1800" b="1" smtClean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129213" y="1336675"/>
            <a:ext cx="2371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ahoma" pitchFamily="32" charset="0"/>
            </a:endParaRPr>
          </a:p>
        </p:txBody>
      </p:sp>
      <p:grpSp>
        <p:nvGrpSpPr>
          <p:cNvPr id="13317" name="Group 5"/>
          <p:cNvGrpSpPr>
            <a:grpSpLocks/>
          </p:cNvGrpSpPr>
          <p:nvPr/>
        </p:nvGrpSpPr>
        <p:grpSpPr bwMode="auto">
          <a:xfrm>
            <a:off x="5132388" y="1312863"/>
            <a:ext cx="3584575" cy="1920875"/>
            <a:chOff x="3215" y="1031"/>
            <a:chExt cx="2258" cy="1210"/>
          </a:xfrm>
        </p:grpSpPr>
        <p:sp>
          <p:nvSpPr>
            <p:cNvPr id="13332" name="Rectangle 6"/>
            <p:cNvSpPr>
              <a:spLocks noChangeArrowheads="1"/>
            </p:cNvSpPr>
            <p:nvPr/>
          </p:nvSpPr>
          <p:spPr bwMode="auto">
            <a:xfrm>
              <a:off x="3247" y="1268"/>
              <a:ext cx="1624" cy="97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3" name="Line 7"/>
            <p:cNvSpPr>
              <a:spLocks noChangeShapeType="1"/>
            </p:cNvSpPr>
            <p:nvPr/>
          </p:nvSpPr>
          <p:spPr bwMode="auto">
            <a:xfrm flipV="1">
              <a:off x="4948" y="1568"/>
              <a:ext cx="118" cy="24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4" name="Text Box 8"/>
            <p:cNvSpPr txBox="1">
              <a:spLocks noChangeArrowheads="1"/>
            </p:cNvSpPr>
            <p:nvPr/>
          </p:nvSpPr>
          <p:spPr bwMode="auto">
            <a:xfrm>
              <a:off x="4940" y="1147"/>
              <a:ext cx="533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Tahoma" pitchFamily="32" charset="0"/>
                </a:rPr>
                <a:t>Sensor   Case</a:t>
              </a:r>
            </a:p>
          </p:txBody>
        </p:sp>
        <p:sp>
          <p:nvSpPr>
            <p:cNvPr id="13335" name="Oval 9"/>
            <p:cNvSpPr>
              <a:spLocks noChangeArrowheads="1"/>
            </p:cNvSpPr>
            <p:nvPr/>
          </p:nvSpPr>
          <p:spPr bwMode="auto">
            <a:xfrm>
              <a:off x="3882" y="1661"/>
              <a:ext cx="117" cy="1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6" name="Line 10"/>
            <p:cNvSpPr>
              <a:spLocks noChangeShapeType="1"/>
            </p:cNvSpPr>
            <p:nvPr/>
          </p:nvSpPr>
          <p:spPr bwMode="auto">
            <a:xfrm>
              <a:off x="4040" y="1836"/>
              <a:ext cx="115" cy="15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7" name="Text Box 11"/>
            <p:cNvSpPr txBox="1">
              <a:spLocks noChangeArrowheads="1"/>
            </p:cNvSpPr>
            <p:nvPr/>
          </p:nvSpPr>
          <p:spPr bwMode="auto">
            <a:xfrm>
              <a:off x="4133" y="1895"/>
              <a:ext cx="81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Tahoma" pitchFamily="32" charset="0"/>
                </a:rPr>
                <a:t>Atoms</a:t>
              </a:r>
            </a:p>
          </p:txBody>
        </p:sp>
        <p:sp>
          <p:nvSpPr>
            <p:cNvPr id="13338" name="Text Box 12"/>
            <p:cNvSpPr txBox="1">
              <a:spLocks noChangeArrowheads="1"/>
            </p:cNvSpPr>
            <p:nvPr/>
          </p:nvSpPr>
          <p:spPr bwMode="auto">
            <a:xfrm>
              <a:off x="3215" y="1031"/>
              <a:ext cx="204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1">
                  <a:latin typeface="Tahoma" pitchFamily="32" charset="0"/>
                </a:rPr>
                <a:t>Accelerometer</a:t>
              </a:r>
            </a:p>
          </p:txBody>
        </p:sp>
        <p:sp>
          <p:nvSpPr>
            <p:cNvPr id="13339" name="Line 13"/>
            <p:cNvSpPr>
              <a:spLocks noChangeShapeType="1"/>
            </p:cNvSpPr>
            <p:nvPr/>
          </p:nvSpPr>
          <p:spPr bwMode="auto">
            <a:xfrm>
              <a:off x="3272" y="1719"/>
              <a:ext cx="5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0" name="Line 14"/>
            <p:cNvSpPr>
              <a:spLocks noChangeShapeType="1"/>
            </p:cNvSpPr>
            <p:nvPr/>
          </p:nvSpPr>
          <p:spPr bwMode="auto">
            <a:xfrm>
              <a:off x="3939" y="1293"/>
              <a:ext cx="0" cy="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18" name="Group 5"/>
          <p:cNvGrpSpPr>
            <a:grpSpLocks/>
          </p:cNvGrpSpPr>
          <p:nvPr/>
        </p:nvGrpSpPr>
        <p:grpSpPr bwMode="auto">
          <a:xfrm>
            <a:off x="5105400" y="3886200"/>
            <a:ext cx="3584575" cy="1920875"/>
            <a:chOff x="3215" y="1031"/>
            <a:chExt cx="2258" cy="1210"/>
          </a:xfrm>
        </p:grpSpPr>
        <p:sp>
          <p:nvSpPr>
            <p:cNvPr id="13323" name="Rectangle 6"/>
            <p:cNvSpPr>
              <a:spLocks noChangeArrowheads="1"/>
            </p:cNvSpPr>
            <p:nvPr/>
          </p:nvSpPr>
          <p:spPr bwMode="auto">
            <a:xfrm>
              <a:off x="3247" y="1268"/>
              <a:ext cx="1624" cy="97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4" name="Line 7"/>
            <p:cNvSpPr>
              <a:spLocks noChangeShapeType="1"/>
            </p:cNvSpPr>
            <p:nvPr/>
          </p:nvSpPr>
          <p:spPr bwMode="auto">
            <a:xfrm flipV="1">
              <a:off x="4948" y="1568"/>
              <a:ext cx="118" cy="24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5" name="Text Box 8"/>
            <p:cNvSpPr txBox="1">
              <a:spLocks noChangeArrowheads="1"/>
            </p:cNvSpPr>
            <p:nvPr/>
          </p:nvSpPr>
          <p:spPr bwMode="auto">
            <a:xfrm>
              <a:off x="4940" y="1147"/>
              <a:ext cx="533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Tahoma" pitchFamily="32" charset="0"/>
                </a:rPr>
                <a:t>Sensor   Case</a:t>
              </a:r>
            </a:p>
          </p:txBody>
        </p:sp>
        <p:sp>
          <p:nvSpPr>
            <p:cNvPr id="13326" name="Oval 9"/>
            <p:cNvSpPr>
              <a:spLocks noChangeArrowheads="1"/>
            </p:cNvSpPr>
            <p:nvPr/>
          </p:nvSpPr>
          <p:spPr bwMode="auto">
            <a:xfrm>
              <a:off x="3882" y="1661"/>
              <a:ext cx="117" cy="1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7" name="Line 10"/>
            <p:cNvSpPr>
              <a:spLocks noChangeShapeType="1"/>
            </p:cNvSpPr>
            <p:nvPr/>
          </p:nvSpPr>
          <p:spPr bwMode="auto">
            <a:xfrm>
              <a:off x="4040" y="1836"/>
              <a:ext cx="115" cy="15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8" name="Text Box 11"/>
            <p:cNvSpPr txBox="1">
              <a:spLocks noChangeArrowheads="1"/>
            </p:cNvSpPr>
            <p:nvPr/>
          </p:nvSpPr>
          <p:spPr bwMode="auto">
            <a:xfrm>
              <a:off x="4133" y="1895"/>
              <a:ext cx="81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Tahoma" pitchFamily="32" charset="0"/>
                </a:rPr>
                <a:t>Atoms</a:t>
              </a:r>
            </a:p>
          </p:txBody>
        </p:sp>
        <p:sp>
          <p:nvSpPr>
            <p:cNvPr id="13329" name="Text Box 12"/>
            <p:cNvSpPr txBox="1">
              <a:spLocks noChangeArrowheads="1"/>
            </p:cNvSpPr>
            <p:nvPr/>
          </p:nvSpPr>
          <p:spPr bwMode="auto">
            <a:xfrm>
              <a:off x="3215" y="1031"/>
              <a:ext cx="166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1">
                  <a:latin typeface="Tahoma" pitchFamily="32" charset="0"/>
                </a:rPr>
                <a:t>Gyroscope</a:t>
              </a:r>
            </a:p>
          </p:txBody>
        </p:sp>
        <p:sp>
          <p:nvSpPr>
            <p:cNvPr id="13330" name="Line 13"/>
            <p:cNvSpPr>
              <a:spLocks noChangeShapeType="1"/>
            </p:cNvSpPr>
            <p:nvPr/>
          </p:nvSpPr>
          <p:spPr bwMode="auto">
            <a:xfrm>
              <a:off x="3272" y="1719"/>
              <a:ext cx="5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1" name="Line 14"/>
            <p:cNvSpPr>
              <a:spLocks noChangeShapeType="1"/>
            </p:cNvSpPr>
            <p:nvPr/>
          </p:nvSpPr>
          <p:spPr bwMode="auto">
            <a:xfrm>
              <a:off x="3939" y="1293"/>
              <a:ext cx="0" cy="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Line 13"/>
          <p:cNvSpPr>
            <a:spLocks noChangeShapeType="1"/>
          </p:cNvSpPr>
          <p:nvPr/>
        </p:nvSpPr>
        <p:spPr bwMode="auto">
          <a:xfrm>
            <a:off x="6165850" y="4979988"/>
            <a:ext cx="901700" cy="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20" name="TextBox 30"/>
          <p:cNvSpPr txBox="1">
            <a:spLocks noChangeArrowheads="1"/>
          </p:cNvSpPr>
          <p:nvPr/>
        </p:nvSpPr>
        <p:spPr bwMode="auto">
          <a:xfrm>
            <a:off x="6537325" y="4667250"/>
            <a:ext cx="436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v</a:t>
            </a:r>
          </a:p>
        </p:txBody>
      </p:sp>
      <p:sp>
        <p:nvSpPr>
          <p:cNvPr id="13321" name="Line 10"/>
          <p:cNvSpPr>
            <a:spLocks noChangeShapeType="1"/>
          </p:cNvSpPr>
          <p:nvPr/>
        </p:nvSpPr>
        <p:spPr bwMode="auto">
          <a:xfrm flipV="1">
            <a:off x="6389688" y="1938338"/>
            <a:ext cx="284162" cy="10953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2" name="Text Box 11"/>
          <p:cNvSpPr txBox="1">
            <a:spLocks noChangeArrowheads="1"/>
          </p:cNvSpPr>
          <p:nvPr/>
        </p:nvSpPr>
        <p:spPr bwMode="auto">
          <a:xfrm>
            <a:off x="6673850" y="1771650"/>
            <a:ext cx="12985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ahoma" pitchFamily="32" charset="0"/>
              </a:rPr>
              <a:t>Laser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4325" y="1582738"/>
            <a:ext cx="4446588" cy="4603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5363" name="Picture 3" descr="W19_GyroFloorBox300dpi J5 G1,6"/>
          <p:cNvPicPr>
            <a:picLocks noChangeAspect="1" noChangeArrowheads="1"/>
          </p:cNvPicPr>
          <p:nvPr/>
        </p:nvPicPr>
        <p:blipFill>
          <a:blip r:embed="rId4" cstate="print">
            <a:lum bright="-18000" contrast="18000"/>
          </a:blip>
          <a:srcRect/>
          <a:stretch>
            <a:fillRect/>
          </a:stretch>
        </p:blipFill>
        <p:spPr bwMode="auto">
          <a:xfrm>
            <a:off x="582613" y="1316038"/>
            <a:ext cx="3141662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30225" y="3598863"/>
            <a:ext cx="3560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AI gyroscope</a:t>
            </a:r>
          </a:p>
        </p:txBody>
      </p:sp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427038" y="4206875"/>
            <a:ext cx="3741737" cy="1069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/>
              <a:t>Noise:		3 </a:t>
            </a:r>
            <a:r>
              <a:rPr lang="en-US">
                <a:latin typeface="Symbol" pitchFamily="18" charset="2"/>
              </a:rPr>
              <a:t>m</a:t>
            </a:r>
            <a:r>
              <a:rPr lang="en-US"/>
              <a:t>deg/hr</a:t>
            </a:r>
            <a:r>
              <a:rPr lang="en-US" baseline="30000"/>
              <a:t>1/2</a:t>
            </a:r>
          </a:p>
          <a:p>
            <a:pPr marL="342900" indent="-342900">
              <a:spcBef>
                <a:spcPct val="50000"/>
              </a:spcBef>
            </a:pPr>
            <a:r>
              <a:rPr lang="en-US"/>
              <a:t>Bias stability: 	&lt; 60 </a:t>
            </a:r>
            <a:r>
              <a:rPr lang="en-US">
                <a:latin typeface="Symbol" pitchFamily="18" charset="2"/>
              </a:rPr>
              <a:t>m</a:t>
            </a:r>
            <a:r>
              <a:rPr lang="en-US"/>
              <a:t>deg/hr</a:t>
            </a:r>
          </a:p>
          <a:p>
            <a:pPr marL="342900" indent="-342900">
              <a:spcBef>
                <a:spcPct val="50000"/>
              </a:spcBef>
            </a:pPr>
            <a:r>
              <a:rPr lang="en-US"/>
              <a:t>Scale factor: 	&lt; 5 ppm</a:t>
            </a:r>
          </a:p>
        </p:txBody>
      </p:sp>
      <p:sp>
        <p:nvSpPr>
          <p:cNvPr id="15366" name="Text Box 12"/>
          <p:cNvSpPr txBox="1">
            <a:spLocks noChangeArrowheads="1"/>
          </p:cNvSpPr>
          <p:nvPr/>
        </p:nvSpPr>
        <p:spPr bwMode="auto">
          <a:xfrm>
            <a:off x="4586288" y="1036638"/>
            <a:ext cx="323850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Gyroscope interference fringes:</a:t>
            </a:r>
          </a:p>
        </p:txBody>
      </p:sp>
      <p:sp>
        <p:nvSpPr>
          <p:cNvPr id="15367" name="Text Box 13"/>
          <p:cNvSpPr txBox="1">
            <a:spLocks noChangeArrowheads="1"/>
          </p:cNvSpPr>
          <p:nvPr/>
        </p:nvSpPr>
        <p:spPr bwMode="auto">
          <a:xfrm>
            <a:off x="6959600" y="3662363"/>
            <a:ext cx="1471613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Sensor noise</a:t>
            </a:r>
          </a:p>
        </p:txBody>
      </p:sp>
      <p:sp>
        <p:nvSpPr>
          <p:cNvPr id="15368" name="Line 15"/>
          <p:cNvSpPr>
            <a:spLocks noChangeShapeType="1"/>
          </p:cNvSpPr>
          <p:nvPr/>
        </p:nvSpPr>
        <p:spPr bwMode="auto">
          <a:xfrm flipH="1" flipV="1">
            <a:off x="6122988" y="4437063"/>
            <a:ext cx="744537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69" name="Line 18"/>
          <p:cNvSpPr>
            <a:spLocks noChangeShapeType="1"/>
          </p:cNvSpPr>
          <p:nvPr/>
        </p:nvSpPr>
        <p:spPr bwMode="auto">
          <a:xfrm flipV="1">
            <a:off x="4679950" y="5413375"/>
            <a:ext cx="449263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70" name="Text Box 19"/>
          <p:cNvSpPr txBox="1">
            <a:spLocks noChangeArrowheads="1"/>
          </p:cNvSpPr>
          <p:nvPr/>
        </p:nvSpPr>
        <p:spPr bwMode="auto">
          <a:xfrm>
            <a:off x="2727325" y="5553075"/>
            <a:ext cx="2108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Atom shot noise</a:t>
            </a:r>
          </a:p>
        </p:txBody>
      </p:sp>
      <p:sp>
        <p:nvSpPr>
          <p:cNvPr id="15371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238125"/>
            <a:ext cx="7772400" cy="571500"/>
          </a:xfrm>
        </p:spPr>
        <p:txBody>
          <a:bodyPr/>
          <a:lstStyle/>
          <a:p>
            <a:pPr eaLnBrk="1" hangingPunct="1"/>
            <a:r>
              <a:rPr lang="en-US" smtClean="0"/>
              <a:t>Laboratory gyroscope (1997)</a:t>
            </a:r>
          </a:p>
        </p:txBody>
      </p:sp>
      <p:sp>
        <p:nvSpPr>
          <p:cNvPr id="15372" name="Text Box 16"/>
          <p:cNvSpPr txBox="1">
            <a:spLocks noChangeArrowheads="1"/>
          </p:cNvSpPr>
          <p:nvPr/>
        </p:nvSpPr>
        <p:spPr bwMode="auto">
          <a:xfrm>
            <a:off x="6945313" y="4270375"/>
            <a:ext cx="179705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Lab technical noise</a:t>
            </a:r>
          </a:p>
        </p:txBody>
      </p:sp>
      <p:sp>
        <p:nvSpPr>
          <p:cNvPr id="15373" name="Text Box 21"/>
          <p:cNvSpPr txBox="1">
            <a:spLocks noChangeArrowheads="1"/>
          </p:cNvSpPr>
          <p:nvPr/>
        </p:nvSpPr>
        <p:spPr bwMode="auto">
          <a:xfrm>
            <a:off x="247650" y="5926138"/>
            <a:ext cx="2895600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Gustavson, et al., PRL, 1997, Durfee, et al., PRL,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KASEVICH_07@YOV8IJTFUVWXY5LK" val="2747"/>
</p:tagLst>
</file>

<file path=ppt/theme/theme1.xml><?xml version="1.0" encoding="utf-8"?>
<a:theme xmlns:a="http://schemas.openxmlformats.org/drawingml/2006/main" name="1_Stanford">
  <a:themeElements>
    <a:clrScheme name="1_Stanfo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ford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Stanfo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fo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fo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fo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fo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fo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fo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fo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fo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fo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fo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fo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Stanford">
  <a:themeElements>
    <a:clrScheme name="1_Stanfo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ford">
      <a:majorFont>
        <a:latin typeface="Tahoma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fo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fo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fo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fo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fo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fo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fo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fo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fo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fo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fo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fo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49423</TotalTime>
  <Words>704</Words>
  <Application>Microsoft Office PowerPoint</Application>
  <PresentationFormat>On-screen Show (4:3)</PresentationFormat>
  <Paragraphs>136</Paragraphs>
  <Slides>23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1_Stanford</vt:lpstr>
      <vt:lpstr>3_Stanford</vt:lpstr>
      <vt:lpstr>Measurements using Atom Free Fall</vt:lpstr>
      <vt:lpstr>Young’s double slit with atoms</vt:lpstr>
      <vt:lpstr>Interferometric sensors</vt:lpstr>
      <vt:lpstr>Sensor characteristics</vt:lpstr>
      <vt:lpstr>Simple models for inertial force sensitivity</vt:lpstr>
      <vt:lpstr>Laser cooling</vt:lpstr>
      <vt:lpstr>Approximate Kinematic Model </vt:lpstr>
      <vt:lpstr>Light-pulse atom sensors</vt:lpstr>
      <vt:lpstr>Laboratory gyroscope (1997)</vt:lpstr>
      <vt:lpstr>Stanford laboratory gravimeter (2000)</vt:lpstr>
      <vt:lpstr>Differential accelerometer (2007)</vt:lpstr>
      <vt:lpstr>Slide 12</vt:lpstr>
      <vt:lpstr>Truck-based gravity gradient survey (2007)</vt:lpstr>
      <vt:lpstr>Gravity gradient survey </vt:lpstr>
      <vt:lpstr>  Hybrid sensor (2007)/Gyroscope mode  </vt:lpstr>
      <vt:lpstr>Hybrid sensor (2007)/Gravity gradient mode </vt:lpstr>
      <vt:lpstr>Hybrid sensor (2007)/Absolute accelerometer</vt:lpstr>
      <vt:lpstr>Gyroscope operation</vt:lpstr>
      <vt:lpstr>DARPA PINS Sensors</vt:lpstr>
      <vt:lpstr>Seismometer mode</vt:lpstr>
      <vt:lpstr>Gyroscope mode</vt:lpstr>
      <vt:lpstr>Gravimeter mode</vt:lpstr>
      <vt:lpstr>AOSense compact gravimeter </vt:lpstr>
    </vt:vector>
  </TitlesOfParts>
  <Company>Yale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YGG-I </dc:title>
  <dc:creator>kasevich</dc:creator>
  <cp:lastModifiedBy>kasevich_07</cp:lastModifiedBy>
  <cp:revision>648</cp:revision>
  <dcterms:created xsi:type="dcterms:W3CDTF">2001-02-19T19:10:23Z</dcterms:created>
  <dcterms:modified xsi:type="dcterms:W3CDTF">2009-11-11T15:40:19Z</dcterms:modified>
</cp:coreProperties>
</file>