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3" r:id="rId3"/>
    <p:sldId id="264" r:id="rId4"/>
    <p:sldId id="272" r:id="rId5"/>
    <p:sldId id="265" r:id="rId6"/>
    <p:sldId id="257" r:id="rId7"/>
    <p:sldId id="292" r:id="rId8"/>
    <p:sldId id="274" r:id="rId9"/>
    <p:sldId id="291" r:id="rId10"/>
    <p:sldId id="286" r:id="rId11"/>
    <p:sldId id="275" r:id="rId12"/>
    <p:sldId id="276" r:id="rId13"/>
    <p:sldId id="287" r:id="rId14"/>
    <p:sldId id="288" r:id="rId15"/>
    <p:sldId id="289" r:id="rId16"/>
    <p:sldId id="290" r:id="rId17"/>
    <p:sldId id="267" r:id="rId18"/>
    <p:sldId id="268" r:id="rId19"/>
    <p:sldId id="269" r:id="rId20"/>
    <p:sldId id="271" r:id="rId21"/>
    <p:sldId id="266" r:id="rId22"/>
    <p:sldId id="284" r:id="rId23"/>
    <p:sldId id="285"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46"/>
    <p:restoredTop sz="73872"/>
  </p:normalViewPr>
  <p:slideViewPr>
    <p:cSldViewPr snapToGrid="0" snapToObjects="1">
      <p:cViewPr varScale="1">
        <p:scale>
          <a:sx n="65" d="100"/>
          <a:sy n="65" d="100"/>
        </p:scale>
        <p:origin x="6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71872-F3FF-5547-BD10-A5DA89B6B78B}" type="datetimeFigureOut">
              <a:rPr lang="en-US" smtClean="0"/>
              <a:t>6/30/20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A3E0C-C34A-DC49-819F-577ACDFF2EC9}" type="slidenum">
              <a:rPr lang="en-US" smtClean="0"/>
              <a:t>‹#›</a:t>
            </a:fld>
            <a:endParaRPr lang="en-US"/>
          </a:p>
        </p:txBody>
      </p:sp>
    </p:spTree>
    <p:extLst>
      <p:ext uri="{BB962C8B-B14F-4D97-AF65-F5344CB8AC3E}">
        <p14:creationId xmlns:p14="http://schemas.microsoft.com/office/powerpoint/2010/main" val="143871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by its nature, this will be a sensitive discussion. Therefore before we being we need to create a safe space for learning. </a:t>
            </a:r>
          </a:p>
          <a:p>
            <a:endParaRPr lang="en-US" dirty="0"/>
          </a:p>
          <a:p>
            <a:r>
              <a:rPr lang="en-US" dirty="0"/>
              <a:t>If at any point the discussion becomes uncomfortable to you. Please feel free to step away. However, since this is a zoom we may not know that you have stepped away unless you tell us. Thus, we would ask that you use the chat feature to send a private note to Val Sloan.  </a:t>
            </a:r>
          </a:p>
        </p:txBody>
      </p:sp>
      <p:sp>
        <p:nvSpPr>
          <p:cNvPr id="4" name="Slide Number Placeholder 3"/>
          <p:cNvSpPr>
            <a:spLocks noGrp="1"/>
          </p:cNvSpPr>
          <p:nvPr>
            <p:ph type="sldNum" sz="quarter" idx="5"/>
          </p:nvPr>
        </p:nvSpPr>
        <p:spPr/>
        <p:txBody>
          <a:bodyPr/>
          <a:lstStyle/>
          <a:p>
            <a:fld id="{4BBA3E0C-C34A-DC49-819F-577ACDFF2EC9}" type="slidenum">
              <a:rPr lang="en-US" smtClean="0"/>
              <a:t>3</a:t>
            </a:fld>
            <a:endParaRPr lang="en-US"/>
          </a:p>
        </p:txBody>
      </p:sp>
    </p:spTree>
    <p:extLst>
      <p:ext uri="{BB962C8B-B14F-4D97-AF65-F5344CB8AC3E}">
        <p14:creationId xmlns:p14="http://schemas.microsoft.com/office/powerpoint/2010/main" val="274315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BA3E0C-C34A-DC49-819F-577ACDFF2EC9}" type="slidenum">
              <a:rPr lang="en-US" smtClean="0"/>
              <a:t>22</a:t>
            </a:fld>
            <a:endParaRPr lang="en-US"/>
          </a:p>
        </p:txBody>
      </p:sp>
    </p:spTree>
    <p:extLst>
      <p:ext uri="{BB962C8B-B14F-4D97-AF65-F5344CB8AC3E}">
        <p14:creationId xmlns:p14="http://schemas.microsoft.com/office/powerpoint/2010/main" val="169169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B095-8585-D74B-8F7F-E8B1CEC60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D759C4-5BE7-6B48-A0B7-40A50CEB0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1C5E2B-2E2C-0B4C-863A-4B51DFE52023}"/>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5" name="Footer Placeholder 4">
            <a:extLst>
              <a:ext uri="{FF2B5EF4-FFF2-40B4-BE49-F238E27FC236}">
                <a16:creationId xmlns:a16="http://schemas.microsoft.com/office/drawing/2014/main" id="{513096C0-7650-2649-A2ED-91BCDA99A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AEB21-CA96-6F49-9D6F-309CDAFD6D57}"/>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303341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3CDB-162A-FD4D-93A7-936DF2BB5C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17EFBA-C962-394C-8620-52E9B3EDDC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2B97E-E803-BC45-B2F6-7CF413F4940B}"/>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5" name="Footer Placeholder 4">
            <a:extLst>
              <a:ext uri="{FF2B5EF4-FFF2-40B4-BE49-F238E27FC236}">
                <a16:creationId xmlns:a16="http://schemas.microsoft.com/office/drawing/2014/main" id="{87897116-D30F-884B-9E9B-462C6F515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FE0C3-49EB-D34B-838E-13152346FE14}"/>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309772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DA2F4-0EE4-1043-951F-EA9CEC86ED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A250F5-8F70-EF47-86C0-9E89414510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4F8B2-A5D5-2040-837C-6C8642CAB9C2}"/>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5" name="Footer Placeholder 4">
            <a:extLst>
              <a:ext uri="{FF2B5EF4-FFF2-40B4-BE49-F238E27FC236}">
                <a16:creationId xmlns:a16="http://schemas.microsoft.com/office/drawing/2014/main" id="{A9712AA3-EAEA-C949-8CF7-99C13DD24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656F5-AA24-7949-8DEE-9FB45BD081DC}"/>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289311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6C0F-4ED5-CD4F-8B8C-AB15BEF13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D016E3-676A-404C-A415-B77837CD4A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41BB5-6254-3746-8B86-3D6ECECEDB99}"/>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5" name="Footer Placeholder 4">
            <a:extLst>
              <a:ext uri="{FF2B5EF4-FFF2-40B4-BE49-F238E27FC236}">
                <a16:creationId xmlns:a16="http://schemas.microsoft.com/office/drawing/2014/main" id="{DF9C80C7-2243-EF45-925A-226FF375B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26BA1-55DD-464D-9DBD-7547AD0AA372}"/>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188699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8315-8E78-F643-BA46-C9CBE086ED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B40510-5A76-2D47-8BF0-BA13F724A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0D1E0F-C8F9-9C40-B8F4-7D23EA60095B}"/>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5" name="Footer Placeholder 4">
            <a:extLst>
              <a:ext uri="{FF2B5EF4-FFF2-40B4-BE49-F238E27FC236}">
                <a16:creationId xmlns:a16="http://schemas.microsoft.com/office/drawing/2014/main" id="{F38853D2-6B4A-874F-8C05-17E5C4E2A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2013E-848F-2E4F-BF46-690285D9F95A}"/>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11476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7DFD-DEFC-9944-9BAF-2B19E56F7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F4146-A390-E948-B8EE-3939ABC462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455475-B24C-F348-B163-93950E6C07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E3B1D0-0B09-9943-A61D-38F00E20D6EB}"/>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6" name="Footer Placeholder 5">
            <a:extLst>
              <a:ext uri="{FF2B5EF4-FFF2-40B4-BE49-F238E27FC236}">
                <a16:creationId xmlns:a16="http://schemas.microsoft.com/office/drawing/2014/main" id="{97EE5E45-D66B-D74B-B8E8-8C5FC0C8E7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FA64F-337A-E146-B11F-0759442332D9}"/>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276730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9300-6530-674F-9298-E4BEAE823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A0EF7E-3159-A940-B739-AC3791340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350080-035D-6748-8FC1-64C8F16350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9A9B9D-8393-2A4E-9165-3AD48C65C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9DC632-31FB-214A-B1AB-45B521D4E0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A1309C-ADA4-4F45-AFE6-EFE0A5A747E9}"/>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8" name="Footer Placeholder 7">
            <a:extLst>
              <a:ext uri="{FF2B5EF4-FFF2-40B4-BE49-F238E27FC236}">
                <a16:creationId xmlns:a16="http://schemas.microsoft.com/office/drawing/2014/main" id="{5C8A5214-D03E-AF4F-AD52-D113F1F4DB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42D283-AEA6-FA49-9AF9-5972521C6CD1}"/>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173218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24FE-881D-E54D-81CB-9B7F2B0B1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57DFE8-FDEB-484F-B907-29E800A38AD5}"/>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4" name="Footer Placeholder 3">
            <a:extLst>
              <a:ext uri="{FF2B5EF4-FFF2-40B4-BE49-F238E27FC236}">
                <a16:creationId xmlns:a16="http://schemas.microsoft.com/office/drawing/2014/main" id="{533F4DFC-EF3E-C04F-B7EB-FF128D649F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A53253-55AE-E64B-9E1B-18EE7594DC19}"/>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309846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989F7-D25B-0B42-B331-3116CEDADC81}"/>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3" name="Footer Placeholder 2">
            <a:extLst>
              <a:ext uri="{FF2B5EF4-FFF2-40B4-BE49-F238E27FC236}">
                <a16:creationId xmlns:a16="http://schemas.microsoft.com/office/drawing/2014/main" id="{D90E2C20-2C87-2F41-A4A1-2F62A7E549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F20AA5-E4AC-E343-AAA6-6FC76C26C118}"/>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378833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6DA5-B218-1D4C-B0E9-3EF9A900D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2D987C-AE00-BD4C-A77E-36069D041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54E221-4322-AE4D-839B-10CDF2752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74DD9B-33B8-D748-AB51-23CFEBC34493}"/>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6" name="Footer Placeholder 5">
            <a:extLst>
              <a:ext uri="{FF2B5EF4-FFF2-40B4-BE49-F238E27FC236}">
                <a16:creationId xmlns:a16="http://schemas.microsoft.com/office/drawing/2014/main" id="{1DF44D1D-8697-E345-9633-363708AA4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5F35A-3B4F-4843-9E92-28A488025B2F}"/>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266996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FE26-0CAC-F446-84BF-21A2558ED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67D1C4-8C06-724E-9ADF-50EFF6D43E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5A813F-963C-0D46-8E84-5E7F5AFA8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FEF65B-FF8C-4D45-8334-7BBD16D2733A}"/>
              </a:ext>
            </a:extLst>
          </p:cNvPr>
          <p:cNvSpPr>
            <a:spLocks noGrp="1"/>
          </p:cNvSpPr>
          <p:nvPr>
            <p:ph type="dt" sz="half" idx="10"/>
          </p:nvPr>
        </p:nvSpPr>
        <p:spPr/>
        <p:txBody>
          <a:bodyPr/>
          <a:lstStyle/>
          <a:p>
            <a:fld id="{6553A729-2042-DB4D-BA87-DF095B62A9FD}" type="datetimeFigureOut">
              <a:rPr lang="en-US" smtClean="0"/>
              <a:t>6/30/20</a:t>
            </a:fld>
            <a:endParaRPr lang="en-US"/>
          </a:p>
        </p:txBody>
      </p:sp>
      <p:sp>
        <p:nvSpPr>
          <p:cNvPr id="6" name="Footer Placeholder 5">
            <a:extLst>
              <a:ext uri="{FF2B5EF4-FFF2-40B4-BE49-F238E27FC236}">
                <a16:creationId xmlns:a16="http://schemas.microsoft.com/office/drawing/2014/main" id="{6254B019-E030-684B-9428-862390BDBC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C9EF0-51A6-4B40-891E-F8950BAF1DC9}"/>
              </a:ext>
            </a:extLst>
          </p:cNvPr>
          <p:cNvSpPr>
            <a:spLocks noGrp="1"/>
          </p:cNvSpPr>
          <p:nvPr>
            <p:ph type="sldNum" sz="quarter" idx="12"/>
          </p:nvPr>
        </p:nvSpPr>
        <p:spPr/>
        <p:txBody>
          <a:bodyPr/>
          <a:lstStyle/>
          <a:p>
            <a:fld id="{F577749C-103C-AE40-93B7-73E11B03D677}" type="slidenum">
              <a:rPr lang="en-US" smtClean="0"/>
              <a:t>‹#›</a:t>
            </a:fld>
            <a:endParaRPr lang="en-US"/>
          </a:p>
        </p:txBody>
      </p:sp>
    </p:spTree>
    <p:extLst>
      <p:ext uri="{BB962C8B-B14F-4D97-AF65-F5344CB8AC3E}">
        <p14:creationId xmlns:p14="http://schemas.microsoft.com/office/powerpoint/2010/main" val="327180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0D213-CB28-BB4E-93BD-1B9CB20212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92CCF5-9A24-544F-BA29-5C3513FD2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A2483-89ED-FA4B-B57A-423395432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3A729-2042-DB4D-BA87-DF095B62A9FD}" type="datetimeFigureOut">
              <a:rPr lang="en-US" smtClean="0"/>
              <a:t>6/30/20</a:t>
            </a:fld>
            <a:endParaRPr lang="en-US"/>
          </a:p>
        </p:txBody>
      </p:sp>
      <p:sp>
        <p:nvSpPr>
          <p:cNvPr id="5" name="Footer Placeholder 4">
            <a:extLst>
              <a:ext uri="{FF2B5EF4-FFF2-40B4-BE49-F238E27FC236}">
                <a16:creationId xmlns:a16="http://schemas.microsoft.com/office/drawing/2014/main" id="{696826F4-26BF-BF4E-A70C-7858B59CB9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2A34CE-14EE-4449-BC93-B0D28B0EA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7749C-103C-AE40-93B7-73E11B03D677}" type="slidenum">
              <a:rPr lang="en-US" smtClean="0"/>
              <a:t>‹#›</a:t>
            </a:fld>
            <a:endParaRPr lang="en-US"/>
          </a:p>
        </p:txBody>
      </p:sp>
    </p:spTree>
    <p:extLst>
      <p:ext uri="{BB962C8B-B14F-4D97-AF65-F5344CB8AC3E}">
        <p14:creationId xmlns:p14="http://schemas.microsoft.com/office/powerpoint/2010/main" val="1046219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jearly@nwra.com" TargetMode="External"/><Relationship Id="rId3" Type="http://schemas.openxmlformats.org/officeDocument/2006/relationships/hyperlink" Target="mailto:nnakata@uoregon.edu" TargetMode="External"/><Relationship Id="rId7" Type="http://schemas.openxmlformats.org/officeDocument/2006/relationships/hyperlink" Target="mailto:penny@nwra.com" TargetMode="External"/><Relationship Id="rId2" Type="http://schemas.openxmlformats.org/officeDocument/2006/relationships/hyperlink" Target="mailto:mbliesegang@ucsd.edu" TargetMode="External"/><Relationship Id="rId1" Type="http://schemas.openxmlformats.org/officeDocument/2006/relationships/slideLayout" Target="../slideLayouts/slideLayout2.xml"/><Relationship Id="rId6" Type="http://schemas.openxmlformats.org/officeDocument/2006/relationships/hyperlink" Target="mailto:vsloan@ucar.edu" TargetMode="External"/><Relationship Id="rId5" Type="http://schemas.openxmlformats.org/officeDocument/2006/relationships/hyperlink" Target="mailto:remlet@uoregon.edu" TargetMode="External"/><Relationship Id="rId4" Type="http://schemas.openxmlformats.org/officeDocument/2006/relationships/hyperlink" Target="mailto:rmeyers@nsf.gov" TargetMode="External"/><Relationship Id="rId9" Type="http://schemas.openxmlformats.org/officeDocument/2006/relationships/hyperlink" Target="mailto:bean@marine.Rutgers.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4869-9644-9342-BF10-0F9A5BA67407}"/>
              </a:ext>
            </a:extLst>
          </p:cNvPr>
          <p:cNvSpPr>
            <a:spLocks noGrp="1"/>
          </p:cNvSpPr>
          <p:nvPr>
            <p:ph type="ctrTitle"/>
          </p:nvPr>
        </p:nvSpPr>
        <p:spPr>
          <a:xfrm>
            <a:off x="1053549" y="1122363"/>
            <a:ext cx="10575234" cy="2387600"/>
          </a:xfrm>
        </p:spPr>
        <p:txBody>
          <a:bodyPr>
            <a:normAutofit fontScale="90000"/>
          </a:bodyPr>
          <a:lstStyle/>
          <a:p>
            <a:r>
              <a:rPr lang="en-US" b="1" dirty="0"/>
              <a:t>Anti-Harassment/Discrimination Workshop for REUs and Field Camps</a:t>
            </a:r>
          </a:p>
        </p:txBody>
      </p:sp>
      <p:sp>
        <p:nvSpPr>
          <p:cNvPr id="3" name="Subtitle 2">
            <a:extLst>
              <a:ext uri="{FF2B5EF4-FFF2-40B4-BE49-F238E27FC236}">
                <a16:creationId xmlns:a16="http://schemas.microsoft.com/office/drawing/2014/main" id="{27089CF7-840B-2948-B12C-B1DD0EE19730}"/>
              </a:ext>
            </a:extLst>
          </p:cNvPr>
          <p:cNvSpPr>
            <a:spLocks noGrp="1"/>
          </p:cNvSpPr>
          <p:nvPr>
            <p:ph type="subTitle"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71A3FDA7-B71E-B240-98AF-0CA419A97395}"/>
              </a:ext>
            </a:extLst>
          </p:cNvPr>
          <p:cNvPicPr>
            <a:picLocks noChangeAspect="1"/>
          </p:cNvPicPr>
          <p:nvPr/>
        </p:nvPicPr>
        <p:blipFill>
          <a:blip r:embed="rId2"/>
          <a:stretch>
            <a:fillRect/>
          </a:stretch>
        </p:blipFill>
        <p:spPr>
          <a:xfrm>
            <a:off x="99277" y="53151"/>
            <a:ext cx="1424723" cy="1424723"/>
          </a:xfrm>
          <a:prstGeom prst="rect">
            <a:avLst/>
          </a:prstGeom>
        </p:spPr>
      </p:pic>
      <p:pic>
        <p:nvPicPr>
          <p:cNvPr id="7" name="Picture 6">
            <a:extLst>
              <a:ext uri="{FF2B5EF4-FFF2-40B4-BE49-F238E27FC236}">
                <a16:creationId xmlns:a16="http://schemas.microsoft.com/office/drawing/2014/main" id="{42298951-3502-5641-AB58-75D8B4AF2B4C}"/>
              </a:ext>
            </a:extLst>
          </p:cNvPr>
          <p:cNvPicPr>
            <a:picLocks noChangeAspect="1"/>
          </p:cNvPicPr>
          <p:nvPr/>
        </p:nvPicPr>
        <p:blipFill>
          <a:blip r:embed="rId3"/>
          <a:stretch>
            <a:fillRect/>
          </a:stretch>
        </p:blipFill>
        <p:spPr>
          <a:xfrm>
            <a:off x="5148038" y="4119583"/>
            <a:ext cx="1916705" cy="958353"/>
          </a:xfrm>
          <a:prstGeom prst="rect">
            <a:avLst/>
          </a:prstGeom>
        </p:spPr>
      </p:pic>
      <p:pic>
        <p:nvPicPr>
          <p:cNvPr id="8" name="Picture 7">
            <a:extLst>
              <a:ext uri="{FF2B5EF4-FFF2-40B4-BE49-F238E27FC236}">
                <a16:creationId xmlns:a16="http://schemas.microsoft.com/office/drawing/2014/main" id="{1C6EF4DA-3B59-2546-8949-355C9E5F533D}"/>
              </a:ext>
            </a:extLst>
          </p:cNvPr>
          <p:cNvPicPr>
            <a:picLocks noChangeAspect="1"/>
          </p:cNvPicPr>
          <p:nvPr/>
        </p:nvPicPr>
        <p:blipFill>
          <a:blip r:embed="rId4"/>
          <a:stretch>
            <a:fillRect/>
          </a:stretch>
        </p:blipFill>
        <p:spPr>
          <a:xfrm>
            <a:off x="7269302" y="4120346"/>
            <a:ext cx="1120493" cy="1080653"/>
          </a:xfrm>
          <a:prstGeom prst="rect">
            <a:avLst/>
          </a:prstGeom>
        </p:spPr>
      </p:pic>
      <p:pic>
        <p:nvPicPr>
          <p:cNvPr id="10" name="Picture 9">
            <a:extLst>
              <a:ext uri="{FF2B5EF4-FFF2-40B4-BE49-F238E27FC236}">
                <a16:creationId xmlns:a16="http://schemas.microsoft.com/office/drawing/2014/main" id="{239468E1-E733-9E49-8907-E95A9D96A2AB}"/>
              </a:ext>
            </a:extLst>
          </p:cNvPr>
          <p:cNvPicPr>
            <a:picLocks noChangeAspect="1"/>
          </p:cNvPicPr>
          <p:nvPr/>
        </p:nvPicPr>
        <p:blipFill>
          <a:blip r:embed="rId5"/>
          <a:stretch>
            <a:fillRect/>
          </a:stretch>
        </p:blipFill>
        <p:spPr>
          <a:xfrm>
            <a:off x="3862826" y="4114369"/>
            <a:ext cx="1080653" cy="1080653"/>
          </a:xfrm>
          <a:prstGeom prst="rect">
            <a:avLst/>
          </a:prstGeom>
        </p:spPr>
      </p:pic>
      <p:sp>
        <p:nvSpPr>
          <p:cNvPr id="5" name="Rectangle 4">
            <a:extLst>
              <a:ext uri="{FF2B5EF4-FFF2-40B4-BE49-F238E27FC236}">
                <a16:creationId xmlns:a16="http://schemas.microsoft.com/office/drawing/2014/main" id="{3F309B50-B77B-DE4B-956D-0A2078EAC961}"/>
              </a:ext>
            </a:extLst>
          </p:cNvPr>
          <p:cNvSpPr/>
          <p:nvPr/>
        </p:nvSpPr>
        <p:spPr>
          <a:xfrm>
            <a:off x="99277" y="5869405"/>
            <a:ext cx="12192000" cy="923330"/>
          </a:xfrm>
          <a:prstGeom prst="rect">
            <a:avLst/>
          </a:prstGeom>
        </p:spPr>
        <p:txBody>
          <a:bodyPr wrap="square">
            <a:spAutoFit/>
          </a:bodyPr>
          <a:lstStyle/>
          <a:p>
            <a:r>
              <a:rPr lang="en-US" b="1" dirty="0">
                <a:latin typeface="MyriadPro" panose="020B0503030403020204" pitchFamily="34" charset="0"/>
              </a:rPr>
              <a:t>Acknowledgments: </a:t>
            </a:r>
            <a:r>
              <a:rPr lang="en-US" dirty="0">
                <a:latin typeface="MyriadPro" panose="020B0503030403020204" pitchFamily="34" charset="0"/>
              </a:rPr>
              <a:t>This material is based upon work supported by NSF under Grant Nos. EAR-1852339, AGS-1560419, &amp; AGS-1659878, and SAGE, which is a major facility operated by the IRIS Consortium and funded by NSF under award EAR-1851048 and earlier NSF awards. </a:t>
            </a:r>
            <a:endParaRPr lang="en-US" dirty="0"/>
          </a:p>
        </p:txBody>
      </p:sp>
      <p:sp>
        <p:nvSpPr>
          <p:cNvPr id="6" name="TextBox 5">
            <a:extLst>
              <a:ext uri="{FF2B5EF4-FFF2-40B4-BE49-F238E27FC236}">
                <a16:creationId xmlns:a16="http://schemas.microsoft.com/office/drawing/2014/main" id="{05EFA39D-A25B-EE46-A8DD-1D709DA1AAD6}"/>
              </a:ext>
            </a:extLst>
          </p:cNvPr>
          <p:cNvSpPr txBox="1"/>
          <p:nvPr/>
        </p:nvSpPr>
        <p:spPr>
          <a:xfrm>
            <a:off x="3407142" y="5378936"/>
            <a:ext cx="5576270" cy="369332"/>
          </a:xfrm>
          <a:prstGeom prst="rect">
            <a:avLst/>
          </a:prstGeom>
          <a:noFill/>
        </p:spPr>
        <p:txBody>
          <a:bodyPr wrap="none" rtlCol="0">
            <a:spAutoFit/>
          </a:bodyPr>
          <a:lstStyle/>
          <a:p>
            <a:r>
              <a:rPr lang="en-US" dirty="0"/>
              <a:t>Michael Hubenthal, Senior Education Specialist – 6/10/20</a:t>
            </a:r>
          </a:p>
        </p:txBody>
      </p:sp>
    </p:spTree>
    <p:extLst>
      <p:ext uri="{BB962C8B-B14F-4D97-AF65-F5344CB8AC3E}">
        <p14:creationId xmlns:p14="http://schemas.microsoft.com/office/powerpoint/2010/main" val="121134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5AA5-9B01-7C4F-B5CA-2C683ECDDB89}"/>
              </a:ext>
            </a:extLst>
          </p:cNvPr>
          <p:cNvSpPr>
            <a:spLocks noGrp="1"/>
          </p:cNvSpPr>
          <p:nvPr>
            <p:ph type="title"/>
          </p:nvPr>
        </p:nvSpPr>
        <p:spPr/>
        <p:txBody>
          <a:bodyPr/>
          <a:lstStyle/>
          <a:p>
            <a:r>
              <a:rPr lang="en-US" b="1" dirty="0"/>
              <a:t>Terms</a:t>
            </a:r>
          </a:p>
        </p:txBody>
      </p:sp>
      <p:sp>
        <p:nvSpPr>
          <p:cNvPr id="3" name="Content Placeholder 2">
            <a:extLst>
              <a:ext uri="{FF2B5EF4-FFF2-40B4-BE49-F238E27FC236}">
                <a16:creationId xmlns:a16="http://schemas.microsoft.com/office/drawing/2014/main" id="{EAE2DCA3-7402-8D45-B058-058F97D65D7D}"/>
              </a:ext>
            </a:extLst>
          </p:cNvPr>
          <p:cNvSpPr>
            <a:spLocks noGrp="1"/>
          </p:cNvSpPr>
          <p:nvPr>
            <p:ph idx="1"/>
          </p:nvPr>
        </p:nvSpPr>
        <p:spPr>
          <a:xfrm>
            <a:off x="838200" y="1690688"/>
            <a:ext cx="10515600" cy="4896092"/>
          </a:xfrm>
        </p:spPr>
        <p:txBody>
          <a:bodyPr>
            <a:normAutofit fontScale="77500" lnSpcReduction="20000"/>
          </a:bodyPr>
          <a:lstStyle/>
          <a:p>
            <a:r>
              <a:rPr lang="en-US" dirty="0"/>
              <a:t>Harassment - unwelcome behavior  slurs, jokes, or verbal, graphic or physical conduct  </a:t>
            </a:r>
          </a:p>
          <a:p>
            <a:r>
              <a:rPr lang="en-US" dirty="0"/>
              <a:t>Illegal – forbidden by law</a:t>
            </a:r>
          </a:p>
          <a:p>
            <a:r>
              <a:rPr lang="en-US" dirty="0"/>
              <a:t>Flirting – behaviors trying to attract someone to suggest interest in a deeper relationship, but for amusement rather than with serious intentions.</a:t>
            </a:r>
          </a:p>
          <a:p>
            <a:r>
              <a:rPr lang="en-US" dirty="0"/>
              <a:t>Mutual Respect - the recognition that two or more individuals have valuable/important contributions to make in a relationship.</a:t>
            </a:r>
          </a:p>
          <a:p>
            <a:r>
              <a:rPr lang="en-US" dirty="0"/>
              <a:t>Unwanted – not desired or gladly received</a:t>
            </a:r>
          </a:p>
          <a:p>
            <a:r>
              <a:rPr lang="en-US" dirty="0"/>
              <a:t>Investigation - a systematic examination</a:t>
            </a:r>
          </a:p>
          <a:p>
            <a:r>
              <a:rPr lang="en-US" dirty="0"/>
              <a:t>Joke - something said or done to provoke laughter</a:t>
            </a:r>
          </a:p>
          <a:p>
            <a:r>
              <a:rPr lang="en-US" dirty="0"/>
              <a:t>Discrimination - the unjust or prejudicial treatment of different categories of people</a:t>
            </a:r>
          </a:p>
          <a:p>
            <a:r>
              <a:rPr lang="en-US" dirty="0"/>
              <a:t>Wanted – desired </a:t>
            </a:r>
          </a:p>
          <a:p>
            <a:r>
              <a:rPr lang="en-US" dirty="0"/>
              <a:t>Power - the capacity or ability to direct or influence the behavior of others</a:t>
            </a:r>
          </a:p>
          <a:p>
            <a:r>
              <a:rPr lang="en-US" dirty="0"/>
              <a:t>Retaliation – to return in kind</a:t>
            </a:r>
          </a:p>
        </p:txBody>
      </p:sp>
    </p:spTree>
    <p:extLst>
      <p:ext uri="{BB962C8B-B14F-4D97-AF65-F5344CB8AC3E}">
        <p14:creationId xmlns:p14="http://schemas.microsoft.com/office/powerpoint/2010/main" val="63898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5BFB-2B66-654F-AA01-49CBDA55CF5B}"/>
              </a:ext>
            </a:extLst>
          </p:cNvPr>
          <p:cNvSpPr>
            <a:spLocks noGrp="1"/>
          </p:cNvSpPr>
          <p:nvPr>
            <p:ph type="title"/>
          </p:nvPr>
        </p:nvSpPr>
        <p:spPr/>
        <p:txBody>
          <a:bodyPr/>
          <a:lstStyle/>
          <a:p>
            <a:r>
              <a:rPr lang="en-US" b="1" dirty="0"/>
              <a:t>Additional Terms</a:t>
            </a:r>
          </a:p>
        </p:txBody>
      </p:sp>
      <p:sp>
        <p:nvSpPr>
          <p:cNvPr id="4" name="Content Placeholder 3">
            <a:extLst>
              <a:ext uri="{FF2B5EF4-FFF2-40B4-BE49-F238E27FC236}">
                <a16:creationId xmlns:a16="http://schemas.microsoft.com/office/drawing/2014/main" id="{4ED6B5BB-892E-DD41-A477-1462A965F2D8}"/>
              </a:ext>
            </a:extLst>
          </p:cNvPr>
          <p:cNvSpPr>
            <a:spLocks noGrp="1"/>
          </p:cNvSpPr>
          <p:nvPr>
            <p:ph idx="1"/>
          </p:nvPr>
        </p:nvSpPr>
        <p:spPr/>
        <p:txBody>
          <a:bodyPr/>
          <a:lstStyle/>
          <a:p>
            <a:r>
              <a:rPr lang="en-US" dirty="0"/>
              <a:t>Hostile work environment – A workplace in which unwelcome comments or conduct based on gender, race, nationality, religion, disability, sexual orientation, age, or other legally protected characteristics unreasonably interfere with an employee’s work performance or create an intimidating or offensive work environment for the employee who is being harassed. </a:t>
            </a:r>
          </a:p>
          <a:p>
            <a:r>
              <a:rPr lang="en-US" dirty="0"/>
              <a:t>Quid pro quo - a favor or advantage granted or expected in return for something.</a:t>
            </a:r>
          </a:p>
        </p:txBody>
      </p:sp>
    </p:spTree>
    <p:extLst>
      <p:ext uri="{BB962C8B-B14F-4D97-AF65-F5344CB8AC3E}">
        <p14:creationId xmlns:p14="http://schemas.microsoft.com/office/powerpoint/2010/main" val="413265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73CA-7D53-4A47-B1CA-D88E7600721D}"/>
              </a:ext>
            </a:extLst>
          </p:cNvPr>
          <p:cNvSpPr>
            <a:spLocks noGrp="1"/>
          </p:cNvSpPr>
          <p:nvPr>
            <p:ph type="title"/>
          </p:nvPr>
        </p:nvSpPr>
        <p:spPr/>
        <p:txBody>
          <a:bodyPr/>
          <a:lstStyle/>
          <a:p>
            <a:r>
              <a:rPr lang="en-US" b="1" dirty="0"/>
              <a:t>Handbook &amp; Mini-Scenario Group Work</a:t>
            </a:r>
          </a:p>
        </p:txBody>
      </p:sp>
      <p:sp>
        <p:nvSpPr>
          <p:cNvPr id="3" name="Content Placeholder 2">
            <a:extLst>
              <a:ext uri="{FF2B5EF4-FFF2-40B4-BE49-F238E27FC236}">
                <a16:creationId xmlns:a16="http://schemas.microsoft.com/office/drawing/2014/main" id="{24F9811E-D492-D147-AB85-36A4FCBEF04E}"/>
              </a:ext>
            </a:extLst>
          </p:cNvPr>
          <p:cNvSpPr>
            <a:spLocks noGrp="1"/>
          </p:cNvSpPr>
          <p:nvPr>
            <p:ph idx="1"/>
          </p:nvPr>
        </p:nvSpPr>
        <p:spPr>
          <a:xfrm>
            <a:off x="838200" y="1825625"/>
            <a:ext cx="10515600" cy="3490294"/>
          </a:xfrm>
        </p:spPr>
        <p:txBody>
          <a:bodyPr>
            <a:normAutofit fontScale="92500" lnSpcReduction="20000"/>
          </a:bodyPr>
          <a:lstStyle/>
          <a:p>
            <a:r>
              <a:rPr lang="en-US" dirty="0"/>
              <a:t>Handbook</a:t>
            </a:r>
          </a:p>
          <a:p>
            <a:pPr lvl="1"/>
            <a:r>
              <a:rPr lang="en-US" dirty="0"/>
              <a:t>Representative</a:t>
            </a:r>
          </a:p>
          <a:p>
            <a:pPr lvl="1"/>
            <a:r>
              <a:rPr lang="en-US" dirty="0"/>
              <a:t>Harassment and discrimination is covered from pages 3 to 6</a:t>
            </a:r>
          </a:p>
          <a:p>
            <a:r>
              <a:rPr lang="en-US" dirty="0"/>
              <a:t>Breakout </a:t>
            </a:r>
          </a:p>
          <a:p>
            <a:pPr lvl="1"/>
            <a:r>
              <a:rPr lang="en-US" dirty="0"/>
              <a:t>Take a few minutes to read these pages individually</a:t>
            </a:r>
          </a:p>
          <a:p>
            <a:pPr lvl="1"/>
            <a:r>
              <a:rPr lang="en-US" dirty="0"/>
              <a:t>As a group read each scenario </a:t>
            </a:r>
          </a:p>
          <a:p>
            <a:pPr lvl="1"/>
            <a:r>
              <a:rPr lang="en-US" dirty="0"/>
              <a:t>Discuss the scenario in light of the handbook policies and questions provided</a:t>
            </a:r>
          </a:p>
          <a:p>
            <a:pPr lvl="1"/>
            <a:r>
              <a:rPr lang="en-US" dirty="0"/>
              <a:t>Be prepared to report out on your groups discussion </a:t>
            </a:r>
          </a:p>
          <a:p>
            <a:pPr marL="457200" lvl="1" indent="0">
              <a:buNone/>
            </a:pPr>
            <a:endParaRPr lang="en-US" dirty="0"/>
          </a:p>
          <a:p>
            <a:pPr marL="0" indent="0">
              <a:buNone/>
            </a:pPr>
            <a:r>
              <a:rPr lang="en-US" dirty="0"/>
              <a:t>Questions – #1, #8 &amp; #9</a:t>
            </a:r>
          </a:p>
        </p:txBody>
      </p:sp>
      <p:sp>
        <p:nvSpPr>
          <p:cNvPr id="4" name="TextBox 3">
            <a:extLst>
              <a:ext uri="{FF2B5EF4-FFF2-40B4-BE49-F238E27FC236}">
                <a16:creationId xmlns:a16="http://schemas.microsoft.com/office/drawing/2014/main" id="{B50D931C-5BB0-3C47-A037-21BD6997A9F5}"/>
              </a:ext>
            </a:extLst>
          </p:cNvPr>
          <p:cNvSpPr txBox="1"/>
          <p:nvPr/>
        </p:nvSpPr>
        <p:spPr>
          <a:xfrm rot="1620660">
            <a:off x="9978887" y="614676"/>
            <a:ext cx="2384612" cy="461665"/>
          </a:xfrm>
          <a:prstGeom prst="rect">
            <a:avLst/>
          </a:prstGeom>
          <a:noFill/>
        </p:spPr>
        <p:txBody>
          <a:bodyPr wrap="square" rtlCol="0">
            <a:spAutoFit/>
          </a:bodyPr>
          <a:lstStyle/>
          <a:p>
            <a:pPr algn="ctr"/>
            <a:r>
              <a:rPr lang="en-US" sz="2400" b="1" dirty="0"/>
              <a:t>Breakout</a:t>
            </a:r>
          </a:p>
        </p:txBody>
      </p:sp>
      <p:sp>
        <p:nvSpPr>
          <p:cNvPr id="5" name="TextBox 4">
            <a:extLst>
              <a:ext uri="{FF2B5EF4-FFF2-40B4-BE49-F238E27FC236}">
                <a16:creationId xmlns:a16="http://schemas.microsoft.com/office/drawing/2014/main" id="{620832EC-CC98-D64F-BA13-CACFD96CF039}"/>
              </a:ext>
            </a:extLst>
          </p:cNvPr>
          <p:cNvSpPr txBox="1"/>
          <p:nvPr/>
        </p:nvSpPr>
        <p:spPr>
          <a:xfrm>
            <a:off x="-354106" y="6267678"/>
            <a:ext cx="2384612" cy="461665"/>
          </a:xfrm>
          <a:prstGeom prst="rect">
            <a:avLst/>
          </a:prstGeom>
          <a:noFill/>
        </p:spPr>
        <p:txBody>
          <a:bodyPr wrap="square" rtlCol="0">
            <a:spAutoFit/>
          </a:bodyPr>
          <a:lstStyle/>
          <a:p>
            <a:pPr algn="ctr"/>
            <a:r>
              <a:rPr lang="en-US" sz="2400" b="1" dirty="0"/>
              <a:t>30 Min</a:t>
            </a:r>
          </a:p>
        </p:txBody>
      </p:sp>
    </p:spTree>
    <p:extLst>
      <p:ext uri="{BB962C8B-B14F-4D97-AF65-F5344CB8AC3E}">
        <p14:creationId xmlns:p14="http://schemas.microsoft.com/office/powerpoint/2010/main" val="22752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7DAE-E166-F849-87E0-985F0EDD5B13}"/>
              </a:ext>
            </a:extLst>
          </p:cNvPr>
          <p:cNvSpPr>
            <a:spLocks noGrp="1"/>
          </p:cNvSpPr>
          <p:nvPr>
            <p:ph type="title"/>
          </p:nvPr>
        </p:nvSpPr>
        <p:spPr>
          <a:xfrm>
            <a:off x="182217" y="-88186"/>
            <a:ext cx="11827565" cy="1325563"/>
          </a:xfrm>
        </p:spPr>
        <p:txBody>
          <a:bodyPr>
            <a:normAutofit/>
          </a:bodyPr>
          <a:lstStyle/>
          <a:p>
            <a:r>
              <a:rPr lang="en-US" sz="3600" b="1" dirty="0"/>
              <a:t>Complaint Procedures/Investigation/Disciplinary Outcomes</a:t>
            </a:r>
          </a:p>
        </p:txBody>
      </p:sp>
      <p:graphicFrame>
        <p:nvGraphicFramePr>
          <p:cNvPr id="4" name="Table 3">
            <a:extLst>
              <a:ext uri="{FF2B5EF4-FFF2-40B4-BE49-F238E27FC236}">
                <a16:creationId xmlns:a16="http://schemas.microsoft.com/office/drawing/2014/main" id="{7E289FF0-B9E6-F541-A69C-38404AA0772F}"/>
              </a:ext>
            </a:extLst>
          </p:cNvPr>
          <p:cNvGraphicFramePr>
            <a:graphicFrameLocks noGrp="1"/>
          </p:cNvGraphicFramePr>
          <p:nvPr>
            <p:extLst/>
          </p:nvPr>
        </p:nvGraphicFramePr>
        <p:xfrm>
          <a:off x="982661" y="1011198"/>
          <a:ext cx="10226676" cy="4835604"/>
        </p:xfrm>
        <a:graphic>
          <a:graphicData uri="http://schemas.openxmlformats.org/drawingml/2006/table">
            <a:tbl>
              <a:tblPr firstRow="1" bandRow="1">
                <a:tableStyleId>{5C22544A-7EE6-4342-B048-85BDC9FD1C3A}</a:tableStyleId>
              </a:tblPr>
              <a:tblGrid>
                <a:gridCol w="3408892">
                  <a:extLst>
                    <a:ext uri="{9D8B030D-6E8A-4147-A177-3AD203B41FA5}">
                      <a16:colId xmlns:a16="http://schemas.microsoft.com/office/drawing/2014/main" val="4066897727"/>
                    </a:ext>
                  </a:extLst>
                </a:gridCol>
                <a:gridCol w="3408892">
                  <a:extLst>
                    <a:ext uri="{9D8B030D-6E8A-4147-A177-3AD203B41FA5}">
                      <a16:colId xmlns:a16="http://schemas.microsoft.com/office/drawing/2014/main" val="601948328"/>
                    </a:ext>
                  </a:extLst>
                </a:gridCol>
                <a:gridCol w="3408892">
                  <a:extLst>
                    <a:ext uri="{9D8B030D-6E8A-4147-A177-3AD203B41FA5}">
                      <a16:colId xmlns:a16="http://schemas.microsoft.com/office/drawing/2014/main" val="768891977"/>
                    </a:ext>
                  </a:extLst>
                </a:gridCol>
              </a:tblGrid>
              <a:tr h="1056084">
                <a:tc>
                  <a:txBody>
                    <a:bodyPr/>
                    <a:lstStyle/>
                    <a:p>
                      <a:r>
                        <a:rPr lang="en-US" sz="2400" dirty="0"/>
                        <a:t>NSF Ocean Sciences REU Group</a:t>
                      </a:r>
                    </a:p>
                  </a:txBody>
                  <a:tcPr/>
                </a:tc>
                <a:tc>
                  <a:txBody>
                    <a:bodyPr/>
                    <a:lstStyle/>
                    <a:p>
                      <a:r>
                        <a:rPr lang="en-US" sz="2400" dirty="0"/>
                        <a:t>Contacts at the REU*</a:t>
                      </a:r>
                    </a:p>
                  </a:txBody>
                  <a:tcPr/>
                </a:tc>
                <a:tc>
                  <a:txBody>
                    <a:bodyPr/>
                    <a:lstStyle/>
                    <a:p>
                      <a:r>
                        <a:rPr lang="en-US" sz="2400" dirty="0"/>
                        <a:t>Contacts in </a:t>
                      </a:r>
                      <a:r>
                        <a:rPr lang="en-US" sz="2400" dirty="0" err="1"/>
                        <a:t>STumP’D</a:t>
                      </a:r>
                      <a:r>
                        <a:rPr lang="en-US" sz="2400" dirty="0"/>
                        <a:t> Team</a:t>
                      </a:r>
                    </a:p>
                  </a:txBody>
                  <a:tcPr/>
                </a:tc>
                <a:extLst>
                  <a:ext uri="{0D108BD9-81ED-4DB2-BD59-A6C34878D82A}">
                    <a16:rowId xmlns:a16="http://schemas.microsoft.com/office/drawing/2014/main" val="1163516659"/>
                  </a:ext>
                </a:extLst>
              </a:tr>
              <a:tr h="1056084">
                <a:tc>
                  <a:txBody>
                    <a:bodyPr/>
                    <a:lstStyle/>
                    <a:p>
                      <a:r>
                        <a:rPr lang="en-US" sz="2200" dirty="0"/>
                        <a:t>Scripps Institution of Oceanography REU</a:t>
                      </a:r>
                    </a:p>
                  </a:txBody>
                  <a:tcPr anchor="ctr"/>
                </a:tc>
                <a:tc>
                  <a:txBody>
                    <a:bodyPr/>
                    <a:lstStyle/>
                    <a:p>
                      <a:r>
                        <a:rPr lang="en-US" sz="2200" dirty="0"/>
                        <a:t>Mary Liesegang</a:t>
                      </a:r>
                    </a:p>
                    <a:p>
                      <a:r>
                        <a:rPr lang="en-US" sz="2200" dirty="0">
                          <a:hlinkClick r:id="rId2"/>
                        </a:rPr>
                        <a:t>mbliesegang@ucsd.edu</a:t>
                      </a:r>
                      <a:endParaRPr lang="en-US" sz="2200" dirty="0"/>
                    </a:p>
                    <a:p>
                      <a:r>
                        <a:rPr lang="en-US" sz="2200" dirty="0"/>
                        <a:t>&amp; Stuart </a:t>
                      </a:r>
                      <a:r>
                        <a:rPr lang="en-US" sz="2200" dirty="0" err="1"/>
                        <a:t>Sandin</a:t>
                      </a:r>
                      <a:endParaRPr lang="en-US" sz="2200" dirty="0"/>
                    </a:p>
                  </a:txBody>
                  <a:tcPr/>
                </a:tc>
                <a:tc rowSpan="3">
                  <a:txBody>
                    <a:bodyPr/>
                    <a:lstStyle/>
                    <a:p>
                      <a:r>
                        <a:rPr lang="en-US" sz="2000" dirty="0"/>
                        <a:t>Nicole Nakata</a:t>
                      </a:r>
                    </a:p>
                    <a:p>
                      <a:r>
                        <a:rPr lang="en-US" sz="2000" dirty="0">
                          <a:hlinkClick r:id="rId3"/>
                        </a:rPr>
                        <a:t>nnakata@uoregon.edu</a:t>
                      </a:r>
                      <a:endParaRPr lang="en-US" sz="2000" dirty="0"/>
                    </a:p>
                    <a:p>
                      <a:endParaRPr lang="en-US" sz="2000" dirty="0"/>
                    </a:p>
                    <a:p>
                      <a:r>
                        <a:rPr lang="en-US" sz="2000" dirty="0"/>
                        <a:t>Rennie Meyers</a:t>
                      </a:r>
                    </a:p>
                    <a:p>
                      <a:r>
                        <a:rPr lang="en-US" sz="2000" dirty="0">
                          <a:hlinkClick r:id="rId4"/>
                        </a:rPr>
                        <a:t>rmeyers@nsf.gov</a:t>
                      </a:r>
                      <a:endParaRPr lang="en-US" sz="2000" dirty="0"/>
                    </a:p>
                    <a:p>
                      <a:endParaRPr lang="en-US" sz="2000" dirty="0"/>
                    </a:p>
                    <a:p>
                      <a:r>
                        <a:rPr lang="en-US" sz="2000" dirty="0"/>
                        <a:t>Richard </a:t>
                      </a:r>
                      <a:r>
                        <a:rPr lang="en-US" sz="2000" dirty="0" err="1"/>
                        <a:t>Emlet</a:t>
                      </a:r>
                      <a:endParaRPr lang="en-US" sz="2000" dirty="0"/>
                    </a:p>
                    <a:p>
                      <a:r>
                        <a:rPr lang="en-US" sz="2000" dirty="0">
                          <a:hlinkClick r:id="rId5"/>
                        </a:rPr>
                        <a:t>remlet@uoregon.edu</a:t>
                      </a:r>
                      <a:endParaRPr lang="en-US" sz="2000" dirty="0"/>
                    </a:p>
                    <a:p>
                      <a:endParaRPr lang="en-US" sz="2000" dirty="0"/>
                    </a:p>
                    <a:p>
                      <a:r>
                        <a:rPr lang="en-US" sz="2000" dirty="0"/>
                        <a:t>Val Sloan</a:t>
                      </a:r>
                    </a:p>
                    <a:p>
                      <a:r>
                        <a:rPr lang="en-US" sz="2000" dirty="0">
                          <a:hlinkClick r:id="rId6"/>
                        </a:rPr>
                        <a:t>vsloan@ucar.edu</a:t>
                      </a:r>
                      <a:endParaRPr lang="en-US" sz="2000" dirty="0"/>
                    </a:p>
                    <a:p>
                      <a:endParaRPr lang="en-US" sz="2200" dirty="0"/>
                    </a:p>
                  </a:txBody>
                  <a:tcPr/>
                </a:tc>
                <a:extLst>
                  <a:ext uri="{0D108BD9-81ED-4DB2-BD59-A6C34878D82A}">
                    <a16:rowId xmlns:a16="http://schemas.microsoft.com/office/drawing/2014/main" val="1343660205"/>
                  </a:ext>
                </a:extLst>
              </a:tr>
              <a:tr h="1056084">
                <a:tc>
                  <a:txBody>
                    <a:bodyPr/>
                    <a:lstStyle/>
                    <a:p>
                      <a:r>
                        <a:rPr lang="en-US" sz="2200" dirty="0"/>
                        <a:t>Pacific Northwest REU</a:t>
                      </a:r>
                    </a:p>
                  </a:txBody>
                  <a:tcPr anchor="ctr"/>
                </a:tc>
                <a:tc>
                  <a:txBody>
                    <a:bodyPr/>
                    <a:lstStyle/>
                    <a:p>
                      <a:r>
                        <a:rPr lang="en-US" sz="2200" dirty="0"/>
                        <a:t>Penny Rowe </a:t>
                      </a:r>
                      <a:r>
                        <a:rPr lang="en-US" sz="2200" dirty="0">
                          <a:hlinkClick r:id="rId7"/>
                        </a:rPr>
                        <a:t>penny@nwra.com</a:t>
                      </a:r>
                      <a:endParaRPr lang="en-US" sz="2200" dirty="0"/>
                    </a:p>
                    <a:p>
                      <a:r>
                        <a:rPr lang="en-US" sz="2200" dirty="0"/>
                        <a:t>Jeffrey Early</a:t>
                      </a:r>
                    </a:p>
                    <a:p>
                      <a:r>
                        <a:rPr lang="en-US" sz="2200" dirty="0">
                          <a:hlinkClick r:id="rId8"/>
                        </a:rPr>
                        <a:t>jearly@nwra.com</a:t>
                      </a:r>
                      <a:endParaRPr lang="en-US" sz="2200" dirty="0"/>
                    </a:p>
                  </a:txBody>
                  <a:tcPr/>
                </a:tc>
                <a:tc vMerge="1">
                  <a:txBody>
                    <a:bodyPr/>
                    <a:lstStyle/>
                    <a:p>
                      <a:endParaRPr lang="en-US" sz="2200" dirty="0"/>
                    </a:p>
                  </a:txBody>
                  <a:tcPr/>
                </a:tc>
                <a:extLst>
                  <a:ext uri="{0D108BD9-81ED-4DB2-BD59-A6C34878D82A}">
                    <a16:rowId xmlns:a16="http://schemas.microsoft.com/office/drawing/2014/main" val="4143924910"/>
                  </a:ext>
                </a:extLst>
              </a:tr>
              <a:tr h="1056084">
                <a:tc>
                  <a:txBody>
                    <a:bodyPr/>
                    <a:lstStyle/>
                    <a:p>
                      <a:r>
                        <a:rPr lang="en-US" sz="2200" dirty="0"/>
                        <a:t>Rutgers (East Coast) REU</a:t>
                      </a:r>
                    </a:p>
                  </a:txBody>
                  <a:tcPr anchor="ctr"/>
                </a:tc>
                <a:tc>
                  <a:txBody>
                    <a:bodyPr/>
                    <a:lstStyle/>
                    <a:p>
                      <a:r>
                        <a:rPr lang="en-US" sz="2200" dirty="0"/>
                        <a:t>Christine Bean </a:t>
                      </a:r>
                      <a:r>
                        <a:rPr lang="en-US" sz="2200" dirty="0">
                          <a:hlinkClick r:id="rId9"/>
                        </a:rPr>
                        <a:t>bean@marine.Rutgers.edu</a:t>
                      </a:r>
                      <a:endParaRPr lang="en-US" sz="2200" dirty="0"/>
                    </a:p>
                    <a:p>
                      <a:r>
                        <a:rPr lang="en-US" sz="2200" dirty="0"/>
                        <a:t>&amp; Janice McDonnell</a:t>
                      </a:r>
                    </a:p>
                  </a:txBody>
                  <a:tcPr/>
                </a:tc>
                <a:tc vMerge="1">
                  <a:txBody>
                    <a:bodyPr/>
                    <a:lstStyle/>
                    <a:p>
                      <a:endParaRPr lang="en-US" sz="2200" dirty="0"/>
                    </a:p>
                  </a:txBody>
                  <a:tcPr/>
                </a:tc>
                <a:extLst>
                  <a:ext uri="{0D108BD9-81ED-4DB2-BD59-A6C34878D82A}">
                    <a16:rowId xmlns:a16="http://schemas.microsoft.com/office/drawing/2014/main" val="3840246742"/>
                  </a:ext>
                </a:extLst>
              </a:tr>
            </a:tbl>
          </a:graphicData>
        </a:graphic>
      </p:graphicFrame>
      <p:sp>
        <p:nvSpPr>
          <p:cNvPr id="5" name="TextBox 4">
            <a:extLst>
              <a:ext uri="{FF2B5EF4-FFF2-40B4-BE49-F238E27FC236}">
                <a16:creationId xmlns:a16="http://schemas.microsoft.com/office/drawing/2014/main" id="{DF9EFE8E-7EF6-5440-88D7-1E5BBEF21812}"/>
              </a:ext>
            </a:extLst>
          </p:cNvPr>
          <p:cNvSpPr txBox="1"/>
          <p:nvPr/>
        </p:nvSpPr>
        <p:spPr>
          <a:xfrm>
            <a:off x="982661" y="6043613"/>
            <a:ext cx="3967753" cy="369332"/>
          </a:xfrm>
          <a:prstGeom prst="rect">
            <a:avLst/>
          </a:prstGeom>
          <a:noFill/>
        </p:spPr>
        <p:txBody>
          <a:bodyPr wrap="none" rtlCol="0">
            <a:spAutoFit/>
          </a:bodyPr>
          <a:lstStyle/>
          <a:p>
            <a:r>
              <a:rPr lang="en-US" dirty="0"/>
              <a:t>*More details to come in the next week.</a:t>
            </a:r>
          </a:p>
        </p:txBody>
      </p:sp>
    </p:spTree>
    <p:extLst>
      <p:ext uri="{BB962C8B-B14F-4D97-AF65-F5344CB8AC3E}">
        <p14:creationId xmlns:p14="http://schemas.microsoft.com/office/powerpoint/2010/main" val="175245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A226-713F-B044-B175-A6418DA84BD2}"/>
              </a:ext>
            </a:extLst>
          </p:cNvPr>
          <p:cNvSpPr>
            <a:spLocks noGrp="1"/>
          </p:cNvSpPr>
          <p:nvPr>
            <p:ph type="title"/>
          </p:nvPr>
        </p:nvSpPr>
        <p:spPr/>
        <p:txBody>
          <a:bodyPr/>
          <a:lstStyle/>
          <a:p>
            <a:r>
              <a:rPr lang="en-US" b="1" dirty="0"/>
              <a:t>Complaint Procedure (IRIS’s REU)</a:t>
            </a:r>
            <a:endParaRPr lang="en-US" dirty="0"/>
          </a:p>
        </p:txBody>
      </p:sp>
      <p:sp>
        <p:nvSpPr>
          <p:cNvPr id="3" name="Content Placeholder 2">
            <a:extLst>
              <a:ext uri="{FF2B5EF4-FFF2-40B4-BE49-F238E27FC236}">
                <a16:creationId xmlns:a16="http://schemas.microsoft.com/office/drawing/2014/main" id="{44690398-1929-F140-84BB-5FD5D6AA501B}"/>
              </a:ext>
            </a:extLst>
          </p:cNvPr>
          <p:cNvSpPr>
            <a:spLocks noGrp="1"/>
          </p:cNvSpPr>
          <p:nvPr>
            <p:ph idx="1"/>
          </p:nvPr>
        </p:nvSpPr>
        <p:spPr/>
        <p:txBody>
          <a:bodyPr>
            <a:normAutofit/>
          </a:bodyPr>
          <a:lstStyle/>
          <a:p>
            <a:r>
              <a:rPr lang="en-US" dirty="0"/>
              <a:t>We encourage individuals to  immediately inform the alleged harasser that the behavior is unwelcome. </a:t>
            </a:r>
          </a:p>
          <a:p>
            <a:r>
              <a:rPr lang="en-US" dirty="0"/>
              <a:t>Immediately report the conduct to the IRIS Internship Program Facilitator, or email </a:t>
            </a:r>
            <a:r>
              <a:rPr lang="en-US" dirty="0" err="1"/>
              <a:t>complaint@iris.edu</a:t>
            </a:r>
            <a:r>
              <a:rPr lang="en-US" dirty="0"/>
              <a:t>. The report should include all facts available to the individual regarding the discrimination, harassment or sexual harassment. </a:t>
            </a:r>
          </a:p>
          <a:p>
            <a:pPr marL="0" indent="0">
              <a:buNone/>
            </a:pPr>
            <a:endParaRPr lang="en-US" dirty="0"/>
          </a:p>
        </p:txBody>
      </p:sp>
    </p:spTree>
    <p:extLst>
      <p:ext uri="{BB962C8B-B14F-4D97-AF65-F5344CB8AC3E}">
        <p14:creationId xmlns:p14="http://schemas.microsoft.com/office/powerpoint/2010/main" val="360414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A6DE-19F7-5C40-8D3A-6F4581467B71}"/>
              </a:ext>
            </a:extLst>
          </p:cNvPr>
          <p:cNvSpPr>
            <a:spLocks noGrp="1"/>
          </p:cNvSpPr>
          <p:nvPr>
            <p:ph type="title"/>
          </p:nvPr>
        </p:nvSpPr>
        <p:spPr/>
        <p:txBody>
          <a:bodyPr/>
          <a:lstStyle/>
          <a:p>
            <a:r>
              <a:rPr lang="en-US" b="1" dirty="0"/>
              <a:t>Investigation Procedure (IRIS’s REU) </a:t>
            </a:r>
          </a:p>
        </p:txBody>
      </p:sp>
      <p:sp>
        <p:nvSpPr>
          <p:cNvPr id="3" name="Content Placeholder 2">
            <a:extLst>
              <a:ext uri="{FF2B5EF4-FFF2-40B4-BE49-F238E27FC236}">
                <a16:creationId xmlns:a16="http://schemas.microsoft.com/office/drawing/2014/main" id="{CEDBA494-C747-854C-AE4B-42AC8DA321F4}"/>
              </a:ext>
            </a:extLst>
          </p:cNvPr>
          <p:cNvSpPr>
            <a:spLocks noGrp="1"/>
          </p:cNvSpPr>
          <p:nvPr>
            <p:ph idx="1"/>
          </p:nvPr>
        </p:nvSpPr>
        <p:spPr/>
        <p:txBody>
          <a:bodyPr>
            <a:normAutofit/>
          </a:bodyPr>
          <a:lstStyle/>
          <a:p>
            <a:r>
              <a:rPr lang="en-US" b="1" dirty="0"/>
              <a:t>Confidentiality - </a:t>
            </a:r>
            <a:r>
              <a:rPr lang="en-US" dirty="0"/>
              <a:t>Absolute confidentiality is not promised nor can it be assured. </a:t>
            </a:r>
          </a:p>
          <a:p>
            <a:r>
              <a:rPr lang="en-US" dirty="0"/>
              <a:t>The investigation may include interviews with all involved individuals, including the alleged harasser, and any individuals who are aware of facts or incidents alleged to have occurred. </a:t>
            </a:r>
          </a:p>
          <a:p>
            <a:endParaRPr lang="en-US" dirty="0"/>
          </a:p>
        </p:txBody>
      </p:sp>
    </p:spTree>
    <p:extLst>
      <p:ext uri="{BB962C8B-B14F-4D97-AF65-F5344CB8AC3E}">
        <p14:creationId xmlns:p14="http://schemas.microsoft.com/office/powerpoint/2010/main" val="101767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D21D-3870-E04D-9FB8-FEFC6A11DC79}"/>
              </a:ext>
            </a:extLst>
          </p:cNvPr>
          <p:cNvSpPr>
            <a:spLocks noGrp="1"/>
          </p:cNvSpPr>
          <p:nvPr>
            <p:ph type="title"/>
          </p:nvPr>
        </p:nvSpPr>
        <p:spPr/>
        <p:txBody>
          <a:bodyPr/>
          <a:lstStyle/>
          <a:p>
            <a:r>
              <a:rPr lang="en-US" b="1" dirty="0"/>
              <a:t>Investigation Outcomes (IRIS’s REU)</a:t>
            </a:r>
          </a:p>
        </p:txBody>
      </p:sp>
      <p:sp>
        <p:nvSpPr>
          <p:cNvPr id="3" name="Content Placeholder 2">
            <a:extLst>
              <a:ext uri="{FF2B5EF4-FFF2-40B4-BE49-F238E27FC236}">
                <a16:creationId xmlns:a16="http://schemas.microsoft.com/office/drawing/2014/main" id="{9EEA97D7-9284-394F-8E4E-54D9AFDBC274}"/>
              </a:ext>
            </a:extLst>
          </p:cNvPr>
          <p:cNvSpPr>
            <a:spLocks noGrp="1"/>
          </p:cNvSpPr>
          <p:nvPr>
            <p:ph idx="1"/>
          </p:nvPr>
        </p:nvSpPr>
        <p:spPr/>
        <p:txBody>
          <a:bodyPr>
            <a:normAutofit fontScale="92500"/>
          </a:bodyPr>
          <a:lstStyle/>
          <a:p>
            <a:r>
              <a:rPr lang="en-US" dirty="0"/>
              <a:t>Restore any lost terms, conditions or benefits of an internship to the complaining individual. </a:t>
            </a:r>
          </a:p>
          <a:p>
            <a:r>
              <a:rPr lang="en-US" dirty="0"/>
              <a:t>Discipline the harasser. This discipline can include written disciplinary warnings and termination from the program. If termination occurs, </a:t>
            </a:r>
          </a:p>
          <a:p>
            <a:pPr lvl="1"/>
            <a:r>
              <a:rPr lang="en-US" dirty="0"/>
              <a:t>The intern’s college will be notified, and arrangements made for the return of the student to her/his home. </a:t>
            </a:r>
          </a:p>
          <a:p>
            <a:pPr lvl="1"/>
            <a:r>
              <a:rPr lang="en-US" dirty="0"/>
              <a:t>The mentor’s college/university human resource/Title IX department will be notified. </a:t>
            </a:r>
          </a:p>
          <a:p>
            <a:r>
              <a:rPr lang="en-US" dirty="0"/>
              <a:t>If the harassment or sexual harassment is from a graduate student, or other undergraduate at the intern’s placement, the IRIS Internship Program will work with the hosting mentor and their campus Title IX office to take appropriate action to stop the conduct. </a:t>
            </a:r>
          </a:p>
          <a:p>
            <a:endParaRPr lang="en-US" dirty="0"/>
          </a:p>
        </p:txBody>
      </p:sp>
    </p:spTree>
    <p:extLst>
      <p:ext uri="{BB962C8B-B14F-4D97-AF65-F5344CB8AC3E}">
        <p14:creationId xmlns:p14="http://schemas.microsoft.com/office/powerpoint/2010/main" val="243794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CCB4-0D29-5A4F-95A7-8B50DB9745B8}"/>
              </a:ext>
            </a:extLst>
          </p:cNvPr>
          <p:cNvSpPr>
            <a:spLocks noGrp="1"/>
          </p:cNvSpPr>
          <p:nvPr>
            <p:ph type="title"/>
          </p:nvPr>
        </p:nvSpPr>
        <p:spPr>
          <a:xfrm>
            <a:off x="377688" y="178905"/>
            <a:ext cx="10257182" cy="3498573"/>
          </a:xfrm>
        </p:spPr>
        <p:txBody>
          <a:bodyPr>
            <a:noAutofit/>
          </a:bodyPr>
          <a:lstStyle/>
          <a:p>
            <a:r>
              <a:rPr lang="en-US" sz="3600" b="1" dirty="0"/>
              <a:t>What sorts of benefits might be derived from a work environment that consists of mutual respect, promotes respectful and congenial relationships and is free from all forms of harassment and discrimination vs one that is not? </a:t>
            </a:r>
          </a:p>
        </p:txBody>
      </p:sp>
      <p:pic>
        <p:nvPicPr>
          <p:cNvPr id="3" name="Picture 2">
            <a:extLst>
              <a:ext uri="{FF2B5EF4-FFF2-40B4-BE49-F238E27FC236}">
                <a16:creationId xmlns:a16="http://schemas.microsoft.com/office/drawing/2014/main" id="{EAB5FAED-6785-A94D-848F-7F5B4CA1BB18}"/>
              </a:ext>
            </a:extLst>
          </p:cNvPr>
          <p:cNvPicPr>
            <a:picLocks noChangeAspect="1"/>
          </p:cNvPicPr>
          <p:nvPr/>
        </p:nvPicPr>
        <p:blipFill>
          <a:blip r:embed="rId2"/>
          <a:stretch>
            <a:fillRect/>
          </a:stretch>
        </p:blipFill>
        <p:spPr>
          <a:xfrm>
            <a:off x="5546036" y="3238335"/>
            <a:ext cx="6003236" cy="3364871"/>
          </a:xfrm>
          <a:prstGeom prst="rect">
            <a:avLst/>
          </a:prstGeom>
        </p:spPr>
      </p:pic>
      <p:sp>
        <p:nvSpPr>
          <p:cNvPr id="4" name="TextBox 3">
            <a:extLst>
              <a:ext uri="{FF2B5EF4-FFF2-40B4-BE49-F238E27FC236}">
                <a16:creationId xmlns:a16="http://schemas.microsoft.com/office/drawing/2014/main" id="{B4512C87-BCCD-E148-9296-32034E191F4B}"/>
              </a:ext>
            </a:extLst>
          </p:cNvPr>
          <p:cNvSpPr txBox="1"/>
          <p:nvPr/>
        </p:nvSpPr>
        <p:spPr>
          <a:xfrm>
            <a:off x="-354106" y="6267678"/>
            <a:ext cx="2384612" cy="461665"/>
          </a:xfrm>
          <a:prstGeom prst="rect">
            <a:avLst/>
          </a:prstGeom>
          <a:noFill/>
        </p:spPr>
        <p:txBody>
          <a:bodyPr wrap="square" rtlCol="0">
            <a:spAutoFit/>
          </a:bodyPr>
          <a:lstStyle/>
          <a:p>
            <a:pPr algn="ctr"/>
            <a:r>
              <a:rPr lang="en-US" sz="2400" b="1" dirty="0"/>
              <a:t>55 Min</a:t>
            </a:r>
          </a:p>
        </p:txBody>
      </p:sp>
    </p:spTree>
    <p:extLst>
      <p:ext uri="{BB962C8B-B14F-4D97-AF65-F5344CB8AC3E}">
        <p14:creationId xmlns:p14="http://schemas.microsoft.com/office/powerpoint/2010/main" val="332207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EFA90-49AC-F041-9ABB-AE936A3F6112}"/>
              </a:ext>
            </a:extLst>
          </p:cNvPr>
          <p:cNvSpPr>
            <a:spLocks noGrp="1"/>
          </p:cNvSpPr>
          <p:nvPr>
            <p:ph idx="1"/>
          </p:nvPr>
        </p:nvSpPr>
        <p:spPr>
          <a:xfrm>
            <a:off x="0" y="492369"/>
            <a:ext cx="12192000" cy="5684594"/>
          </a:xfrm>
        </p:spPr>
        <p:txBody>
          <a:bodyPr>
            <a:noAutofit/>
          </a:bodyPr>
          <a:lstStyle/>
          <a:p>
            <a:r>
              <a:rPr lang="en-US" sz="4000" dirty="0"/>
              <a:t>Diverse experiences and perspectives can increase innovation</a:t>
            </a:r>
          </a:p>
          <a:p>
            <a:r>
              <a:rPr lang="en-US" sz="4000" dirty="0"/>
              <a:t>Employers (and faculty) receive a better return on the investments that a university, department, or lab makes into employees/students. </a:t>
            </a:r>
          </a:p>
          <a:p>
            <a:endParaRPr lang="en-US" sz="4000" b="1" i="1" dirty="0"/>
          </a:p>
          <a:p>
            <a:pPr marL="0" indent="0" algn="ctr">
              <a:buNone/>
            </a:pPr>
            <a:r>
              <a:rPr lang="en-US" sz="4000" b="1" i="1" dirty="0"/>
              <a:t>“</a:t>
            </a:r>
            <a:r>
              <a:rPr lang="en-US" sz="4000" i="1" dirty="0"/>
              <a:t>Environments where all employees feel included and valued are yielding greater commitment and motivation, which translates into fewer resources spent on employee turnover, grievances and complaints.” (OMP, 2019).</a:t>
            </a:r>
            <a:endParaRPr lang="en-US" sz="4000" dirty="0"/>
          </a:p>
        </p:txBody>
      </p:sp>
    </p:spTree>
    <p:extLst>
      <p:ext uri="{BB962C8B-B14F-4D97-AF65-F5344CB8AC3E}">
        <p14:creationId xmlns:p14="http://schemas.microsoft.com/office/powerpoint/2010/main" val="265252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DD29D-2BA5-A142-81EB-C40A7E249EC6}"/>
              </a:ext>
            </a:extLst>
          </p:cNvPr>
          <p:cNvSpPr>
            <a:spLocks noGrp="1"/>
          </p:cNvSpPr>
          <p:nvPr>
            <p:ph idx="1"/>
          </p:nvPr>
        </p:nvSpPr>
        <p:spPr>
          <a:xfrm>
            <a:off x="397564" y="474785"/>
            <a:ext cx="11794435" cy="5702178"/>
          </a:xfrm>
        </p:spPr>
        <p:txBody>
          <a:bodyPr>
            <a:normAutofit/>
          </a:bodyPr>
          <a:lstStyle/>
          <a:p>
            <a:pPr marL="0" indent="0" fontAlgn="base">
              <a:buNone/>
            </a:pPr>
            <a:r>
              <a:rPr lang="en-US" sz="4400" b="1" dirty="0"/>
              <a:t>Who is responsible for creating such an environment? </a:t>
            </a:r>
          </a:p>
          <a:p>
            <a:pPr marL="0" indent="0" fontAlgn="base">
              <a:buNone/>
            </a:pPr>
            <a:br>
              <a:rPr lang="en-US" sz="6000" b="1" dirty="0"/>
            </a:br>
            <a:br>
              <a:rPr lang="en-US" sz="6000" b="1" dirty="0"/>
            </a:br>
            <a:endParaRPr lang="en-US" sz="6000" b="1" dirty="0"/>
          </a:p>
        </p:txBody>
      </p:sp>
      <p:sp>
        <p:nvSpPr>
          <p:cNvPr id="4" name="TextBox 3">
            <a:extLst>
              <a:ext uri="{FF2B5EF4-FFF2-40B4-BE49-F238E27FC236}">
                <a16:creationId xmlns:a16="http://schemas.microsoft.com/office/drawing/2014/main" id="{6F462441-D11C-DC4A-881F-3F19EED34620}"/>
              </a:ext>
            </a:extLst>
          </p:cNvPr>
          <p:cNvSpPr txBox="1"/>
          <p:nvPr/>
        </p:nvSpPr>
        <p:spPr>
          <a:xfrm>
            <a:off x="1948069" y="6076762"/>
            <a:ext cx="10754139" cy="1446550"/>
          </a:xfrm>
          <a:prstGeom prst="rect">
            <a:avLst/>
          </a:prstGeom>
          <a:noFill/>
        </p:spPr>
        <p:txBody>
          <a:bodyPr wrap="square" rtlCol="0">
            <a:spAutoFit/>
          </a:bodyPr>
          <a:lstStyle/>
          <a:p>
            <a:r>
              <a:rPr lang="en-US" sz="4400" b="1" dirty="0"/>
              <a:t>In what ways does each person contribute?</a:t>
            </a:r>
          </a:p>
          <a:p>
            <a:endParaRPr lang="en-US" sz="4400" dirty="0"/>
          </a:p>
        </p:txBody>
      </p:sp>
      <p:pic>
        <p:nvPicPr>
          <p:cNvPr id="5" name="Picture 4">
            <a:extLst>
              <a:ext uri="{FF2B5EF4-FFF2-40B4-BE49-F238E27FC236}">
                <a16:creationId xmlns:a16="http://schemas.microsoft.com/office/drawing/2014/main" id="{027231BE-CCF4-B843-84F3-ACC18EA02213}"/>
              </a:ext>
            </a:extLst>
          </p:cNvPr>
          <p:cNvPicPr>
            <a:picLocks noChangeAspect="1"/>
          </p:cNvPicPr>
          <p:nvPr/>
        </p:nvPicPr>
        <p:blipFill>
          <a:blip r:embed="rId2"/>
          <a:stretch>
            <a:fillRect/>
          </a:stretch>
        </p:blipFill>
        <p:spPr>
          <a:xfrm>
            <a:off x="-3956750" y="1651726"/>
            <a:ext cx="16658958" cy="4425036"/>
          </a:xfrm>
          <a:prstGeom prst="rect">
            <a:avLst/>
          </a:prstGeom>
        </p:spPr>
      </p:pic>
    </p:spTree>
    <p:extLst>
      <p:ext uri="{BB962C8B-B14F-4D97-AF65-F5344CB8AC3E}">
        <p14:creationId xmlns:p14="http://schemas.microsoft.com/office/powerpoint/2010/main" val="105449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97A7-4083-8A4B-A648-DEE42127A206}"/>
              </a:ext>
            </a:extLst>
          </p:cNvPr>
          <p:cNvSpPr>
            <a:spLocks noGrp="1"/>
          </p:cNvSpPr>
          <p:nvPr>
            <p:ph type="title"/>
          </p:nvPr>
        </p:nvSpPr>
        <p:spPr>
          <a:xfrm>
            <a:off x="596347" y="365125"/>
            <a:ext cx="10757453" cy="1325563"/>
          </a:xfrm>
        </p:spPr>
        <p:txBody>
          <a:bodyPr/>
          <a:lstStyle/>
          <a:p>
            <a:r>
              <a:rPr lang="en-US" b="1" dirty="0"/>
              <a:t>Workshop Goals</a:t>
            </a:r>
          </a:p>
        </p:txBody>
      </p:sp>
      <p:sp>
        <p:nvSpPr>
          <p:cNvPr id="3" name="Content Placeholder 2">
            <a:extLst>
              <a:ext uri="{FF2B5EF4-FFF2-40B4-BE49-F238E27FC236}">
                <a16:creationId xmlns:a16="http://schemas.microsoft.com/office/drawing/2014/main" id="{180E0708-8EA1-EE4F-8100-B5286840FED4}"/>
              </a:ext>
            </a:extLst>
          </p:cNvPr>
          <p:cNvSpPr>
            <a:spLocks noGrp="1"/>
          </p:cNvSpPr>
          <p:nvPr>
            <p:ph idx="1"/>
          </p:nvPr>
        </p:nvSpPr>
        <p:spPr>
          <a:xfrm>
            <a:off x="596347" y="1690687"/>
            <a:ext cx="11350487" cy="4943475"/>
          </a:xfrm>
        </p:spPr>
        <p:txBody>
          <a:bodyPr>
            <a:normAutofit lnSpcReduction="10000"/>
          </a:bodyPr>
          <a:lstStyle/>
          <a:p>
            <a:r>
              <a:rPr lang="en-US" sz="2400" dirty="0"/>
              <a:t>Describe a work environment that </a:t>
            </a:r>
          </a:p>
          <a:p>
            <a:pPr lvl="1"/>
            <a:r>
              <a:rPr lang="en-US" sz="2000" dirty="0"/>
              <a:t>consists of mutual respect </a:t>
            </a:r>
          </a:p>
          <a:p>
            <a:pPr lvl="1"/>
            <a:r>
              <a:rPr lang="en-US" sz="2000" dirty="0"/>
              <a:t>promotes respectful and congenial relationships </a:t>
            </a:r>
          </a:p>
          <a:p>
            <a:pPr lvl="1"/>
            <a:r>
              <a:rPr lang="en-US" sz="2000" dirty="0"/>
              <a:t>is free from all forms of harassment and discrimination </a:t>
            </a:r>
          </a:p>
          <a:p>
            <a:r>
              <a:rPr lang="en-US" sz="2400" dirty="0"/>
              <a:t>Summarize who is responsible for creating the work environment described above </a:t>
            </a:r>
          </a:p>
          <a:p>
            <a:r>
              <a:rPr lang="en-US" sz="2400" dirty="0"/>
              <a:t>Distinguish between behavior that is harassing or discriminating and non-harassing or non-discriminating </a:t>
            </a:r>
          </a:p>
          <a:p>
            <a:r>
              <a:rPr lang="en-US" sz="2400" dirty="0"/>
              <a:t>Describe how to report harassment or discrimination to the program, the program’s investigation procedures, and possible disciplinary outcomes </a:t>
            </a:r>
          </a:p>
          <a:p>
            <a:r>
              <a:rPr lang="en-US" sz="2400" dirty="0"/>
              <a:t>Plan how they would use the bystander interventions to respond to incidents of discrimination or harassment, including sexual harassment </a:t>
            </a:r>
          </a:p>
          <a:p>
            <a:r>
              <a:rPr lang="en-US" sz="2400" dirty="0"/>
              <a:t>Apply the program’s anti-harassment, anti-discrimination, and non-fraternization policy to a series of case studies </a:t>
            </a:r>
          </a:p>
        </p:txBody>
      </p:sp>
    </p:spTree>
    <p:extLst>
      <p:ext uri="{BB962C8B-B14F-4D97-AF65-F5344CB8AC3E}">
        <p14:creationId xmlns:p14="http://schemas.microsoft.com/office/powerpoint/2010/main" val="123859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D020-DD4D-5D40-A84A-FE485B305B48}"/>
              </a:ext>
            </a:extLst>
          </p:cNvPr>
          <p:cNvSpPr>
            <a:spLocks noGrp="1"/>
          </p:cNvSpPr>
          <p:nvPr>
            <p:ph type="title"/>
          </p:nvPr>
        </p:nvSpPr>
        <p:spPr>
          <a:xfrm>
            <a:off x="579782" y="360914"/>
            <a:ext cx="10515600" cy="1325563"/>
          </a:xfrm>
        </p:spPr>
        <p:txBody>
          <a:bodyPr>
            <a:normAutofit/>
          </a:bodyPr>
          <a:lstStyle/>
          <a:p>
            <a:r>
              <a:rPr lang="en-US" sz="5400" b="1" dirty="0"/>
              <a:t>Will everyone act? </a:t>
            </a:r>
          </a:p>
        </p:txBody>
      </p:sp>
      <p:sp>
        <p:nvSpPr>
          <p:cNvPr id="3" name="Content Placeholder 2">
            <a:extLst>
              <a:ext uri="{FF2B5EF4-FFF2-40B4-BE49-F238E27FC236}">
                <a16:creationId xmlns:a16="http://schemas.microsoft.com/office/drawing/2014/main" id="{17E39E62-5340-3444-8FC7-394B076DBC9A}"/>
              </a:ext>
            </a:extLst>
          </p:cNvPr>
          <p:cNvSpPr>
            <a:spLocks noGrp="1"/>
          </p:cNvSpPr>
          <p:nvPr>
            <p:ph idx="1"/>
          </p:nvPr>
        </p:nvSpPr>
        <p:spPr>
          <a:xfrm>
            <a:off x="579782" y="1964773"/>
            <a:ext cx="6079435" cy="4351338"/>
          </a:xfrm>
        </p:spPr>
        <p:txBody>
          <a:bodyPr>
            <a:normAutofit/>
          </a:bodyPr>
          <a:lstStyle/>
          <a:p>
            <a:pPr fontAlgn="base"/>
            <a:r>
              <a:rPr lang="en-US" sz="3600" dirty="0"/>
              <a:t>Fear of embarrassment</a:t>
            </a:r>
          </a:p>
          <a:p>
            <a:pPr fontAlgn="base"/>
            <a:r>
              <a:rPr lang="en-US" sz="3600" dirty="0"/>
              <a:t>Pluralistic ignorance (everyone else thinks — or seems to think — it’s okay)</a:t>
            </a:r>
          </a:p>
          <a:p>
            <a:pPr fontAlgn="base"/>
            <a:r>
              <a:rPr lang="en-US" sz="3600" dirty="0"/>
              <a:t>Diffusion of responsibility</a:t>
            </a:r>
          </a:p>
          <a:p>
            <a:pPr fontAlgn="base"/>
            <a:r>
              <a:rPr lang="en-US" sz="3600" dirty="0"/>
              <a:t>Fear of retaliation</a:t>
            </a:r>
          </a:p>
          <a:p>
            <a:pPr marL="0" indent="0">
              <a:buNone/>
            </a:pPr>
            <a:endParaRPr lang="en-US" sz="3600" dirty="0"/>
          </a:p>
        </p:txBody>
      </p:sp>
      <p:pic>
        <p:nvPicPr>
          <p:cNvPr id="5" name="Picture 4">
            <a:extLst>
              <a:ext uri="{FF2B5EF4-FFF2-40B4-BE49-F238E27FC236}">
                <a16:creationId xmlns:a16="http://schemas.microsoft.com/office/drawing/2014/main" id="{0DAA56BF-8D54-D346-9E32-2ED26B6E55BD}"/>
              </a:ext>
            </a:extLst>
          </p:cNvPr>
          <p:cNvPicPr>
            <a:picLocks noChangeAspect="1"/>
          </p:cNvPicPr>
          <p:nvPr/>
        </p:nvPicPr>
        <p:blipFill>
          <a:blip r:embed="rId2"/>
          <a:stretch>
            <a:fillRect/>
          </a:stretch>
        </p:blipFill>
        <p:spPr>
          <a:xfrm>
            <a:off x="6265181" y="1686477"/>
            <a:ext cx="5645457" cy="3763638"/>
          </a:xfrm>
          <a:prstGeom prst="rect">
            <a:avLst/>
          </a:prstGeom>
        </p:spPr>
      </p:pic>
    </p:spTree>
    <p:extLst>
      <p:ext uri="{BB962C8B-B14F-4D97-AF65-F5344CB8AC3E}">
        <p14:creationId xmlns:p14="http://schemas.microsoft.com/office/powerpoint/2010/main" val="41420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C495-088E-2E4D-8B4F-CE5E39D3FF34}"/>
              </a:ext>
            </a:extLst>
          </p:cNvPr>
          <p:cNvSpPr>
            <a:spLocks noGrp="1"/>
          </p:cNvSpPr>
          <p:nvPr>
            <p:ph type="title"/>
          </p:nvPr>
        </p:nvSpPr>
        <p:spPr/>
        <p:txBody>
          <a:bodyPr>
            <a:normAutofit/>
          </a:bodyPr>
          <a:lstStyle/>
          <a:p>
            <a:r>
              <a:rPr lang="en-US" sz="5400" b="1" dirty="0"/>
              <a:t>5</a:t>
            </a:r>
            <a:r>
              <a:rPr lang="en-US" sz="5400" b="1" u="sng" dirty="0"/>
              <a:t>Ds Bystander Intervention</a:t>
            </a:r>
            <a:endParaRPr lang="en-US" sz="5400" b="1" dirty="0"/>
          </a:p>
        </p:txBody>
      </p:sp>
      <p:sp>
        <p:nvSpPr>
          <p:cNvPr id="3" name="Content Placeholder 2">
            <a:extLst>
              <a:ext uri="{FF2B5EF4-FFF2-40B4-BE49-F238E27FC236}">
                <a16:creationId xmlns:a16="http://schemas.microsoft.com/office/drawing/2014/main" id="{8F6AB680-B378-2D4B-88DD-1D9E2F89C8AA}"/>
              </a:ext>
            </a:extLst>
          </p:cNvPr>
          <p:cNvSpPr>
            <a:spLocks noGrp="1"/>
          </p:cNvSpPr>
          <p:nvPr>
            <p:ph idx="1"/>
          </p:nvPr>
        </p:nvSpPr>
        <p:spPr>
          <a:xfrm>
            <a:off x="0" y="1825625"/>
            <a:ext cx="12192000" cy="4351338"/>
          </a:xfrm>
        </p:spPr>
        <p:txBody>
          <a:bodyPr>
            <a:noAutofit/>
          </a:bodyPr>
          <a:lstStyle/>
          <a:p>
            <a:pPr fontAlgn="t"/>
            <a:r>
              <a:rPr lang="en-US" sz="4400" b="1" dirty="0"/>
              <a:t>Direct: </a:t>
            </a:r>
            <a:r>
              <a:rPr lang="en-US" sz="4400" dirty="0"/>
              <a:t>Confront the situation. Be firm, clear, and concise </a:t>
            </a:r>
          </a:p>
          <a:p>
            <a:pPr fontAlgn="t"/>
            <a:r>
              <a:rPr lang="en-US" sz="4400" b="1" dirty="0"/>
              <a:t>Distract: </a:t>
            </a:r>
            <a:r>
              <a:rPr lang="en-US" sz="4400" dirty="0"/>
              <a:t>Take an indirect approach to de-escalate</a:t>
            </a:r>
          </a:p>
          <a:p>
            <a:pPr fontAlgn="t"/>
            <a:r>
              <a:rPr lang="en-US" sz="4400" b="1" dirty="0"/>
              <a:t>Delegate: </a:t>
            </a:r>
            <a:r>
              <a:rPr lang="en-US" sz="4400" dirty="0"/>
              <a:t>Seek help from a third party</a:t>
            </a:r>
          </a:p>
          <a:p>
            <a:pPr fontAlgn="t"/>
            <a:r>
              <a:rPr lang="en-US" sz="4400" b="1" dirty="0"/>
              <a:t>Delay: </a:t>
            </a:r>
            <a:r>
              <a:rPr lang="en-US" sz="4400" dirty="0"/>
              <a:t>Check in with the person being harassed. </a:t>
            </a:r>
          </a:p>
          <a:p>
            <a:pPr fontAlgn="t"/>
            <a:r>
              <a:rPr lang="en-US" sz="4400" b="1" dirty="0"/>
              <a:t>Document: </a:t>
            </a:r>
            <a:r>
              <a:rPr lang="en-US" sz="4400" dirty="0"/>
              <a:t>If it is safe to do so, document the situation.</a:t>
            </a:r>
          </a:p>
          <a:p>
            <a:endParaRPr lang="en-US" sz="4400" dirty="0"/>
          </a:p>
        </p:txBody>
      </p:sp>
    </p:spTree>
    <p:extLst>
      <p:ext uri="{BB962C8B-B14F-4D97-AF65-F5344CB8AC3E}">
        <p14:creationId xmlns:p14="http://schemas.microsoft.com/office/powerpoint/2010/main" val="297082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47A8-0B9E-524F-B238-D4602CDA1775}"/>
              </a:ext>
            </a:extLst>
          </p:cNvPr>
          <p:cNvSpPr>
            <a:spLocks noGrp="1"/>
          </p:cNvSpPr>
          <p:nvPr>
            <p:ph type="title"/>
          </p:nvPr>
        </p:nvSpPr>
        <p:spPr/>
        <p:txBody>
          <a:bodyPr>
            <a:normAutofit/>
          </a:bodyPr>
          <a:lstStyle/>
          <a:p>
            <a:r>
              <a:rPr lang="en-US" sz="3200" b="1" dirty="0"/>
              <a:t>Clip 1</a:t>
            </a:r>
            <a:endParaRPr lang="en-US" sz="3200" dirty="0"/>
          </a:p>
        </p:txBody>
      </p:sp>
      <p:pic>
        <p:nvPicPr>
          <p:cNvPr id="8" name="Content Placeholder 7">
            <a:extLst>
              <a:ext uri="{FF2B5EF4-FFF2-40B4-BE49-F238E27FC236}">
                <a16:creationId xmlns:a16="http://schemas.microsoft.com/office/drawing/2014/main" id="{ECB2020C-09E4-0F42-A2E9-EC7C1A7ECF51}"/>
              </a:ext>
            </a:extLst>
          </p:cNvPr>
          <p:cNvPicPr>
            <a:picLocks noGrp="1" noChangeAspect="1"/>
          </p:cNvPicPr>
          <p:nvPr>
            <p:ph idx="1"/>
          </p:nvPr>
        </p:nvPicPr>
        <p:blipFill>
          <a:blip r:embed="rId3"/>
          <a:stretch>
            <a:fillRect/>
          </a:stretch>
        </p:blipFill>
        <p:spPr>
          <a:xfrm>
            <a:off x="2939497" y="1825625"/>
            <a:ext cx="6313006" cy="4351338"/>
          </a:xfrm>
        </p:spPr>
      </p:pic>
      <p:sp>
        <p:nvSpPr>
          <p:cNvPr id="4" name="TextBox 3">
            <a:extLst>
              <a:ext uri="{FF2B5EF4-FFF2-40B4-BE49-F238E27FC236}">
                <a16:creationId xmlns:a16="http://schemas.microsoft.com/office/drawing/2014/main" id="{EE610229-5C97-7148-BBF5-9B4DD825E8C4}"/>
              </a:ext>
            </a:extLst>
          </p:cNvPr>
          <p:cNvSpPr txBox="1"/>
          <p:nvPr/>
        </p:nvSpPr>
        <p:spPr>
          <a:xfrm>
            <a:off x="-354106" y="6267678"/>
            <a:ext cx="2384612" cy="461665"/>
          </a:xfrm>
          <a:prstGeom prst="rect">
            <a:avLst/>
          </a:prstGeom>
          <a:noFill/>
        </p:spPr>
        <p:txBody>
          <a:bodyPr wrap="square" rtlCol="0">
            <a:spAutoFit/>
          </a:bodyPr>
          <a:lstStyle/>
          <a:p>
            <a:pPr algn="ctr"/>
            <a:r>
              <a:rPr lang="en-US" sz="2400" b="1" dirty="0"/>
              <a:t>75 Min</a:t>
            </a:r>
          </a:p>
        </p:txBody>
      </p:sp>
    </p:spTree>
    <p:extLst>
      <p:ext uri="{BB962C8B-B14F-4D97-AF65-F5344CB8AC3E}">
        <p14:creationId xmlns:p14="http://schemas.microsoft.com/office/powerpoint/2010/main" val="188763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47A8-0B9E-524F-B238-D4602CDA1775}"/>
              </a:ext>
            </a:extLst>
          </p:cNvPr>
          <p:cNvSpPr>
            <a:spLocks noGrp="1"/>
          </p:cNvSpPr>
          <p:nvPr>
            <p:ph type="title"/>
          </p:nvPr>
        </p:nvSpPr>
        <p:spPr/>
        <p:txBody>
          <a:bodyPr>
            <a:normAutofit/>
          </a:bodyPr>
          <a:lstStyle/>
          <a:p>
            <a:r>
              <a:rPr lang="en-US" sz="3200" b="1" dirty="0"/>
              <a:t>Clip 2</a:t>
            </a:r>
            <a:endParaRPr lang="en-US" sz="3200" dirty="0"/>
          </a:p>
        </p:txBody>
      </p:sp>
      <p:pic>
        <p:nvPicPr>
          <p:cNvPr id="5" name="Content Placeholder 4">
            <a:extLst>
              <a:ext uri="{FF2B5EF4-FFF2-40B4-BE49-F238E27FC236}">
                <a16:creationId xmlns:a16="http://schemas.microsoft.com/office/drawing/2014/main" id="{AC7601E6-8255-FA49-84CD-33480A8B8E57}"/>
              </a:ext>
            </a:extLst>
          </p:cNvPr>
          <p:cNvPicPr>
            <a:picLocks noGrp="1" noChangeAspect="1"/>
          </p:cNvPicPr>
          <p:nvPr>
            <p:ph idx="1"/>
          </p:nvPr>
        </p:nvPicPr>
        <p:blipFill>
          <a:blip r:embed="rId2"/>
          <a:stretch>
            <a:fillRect/>
          </a:stretch>
        </p:blipFill>
        <p:spPr>
          <a:xfrm>
            <a:off x="2665493" y="1690688"/>
            <a:ext cx="6861013" cy="4118153"/>
          </a:xfrm>
        </p:spPr>
      </p:pic>
    </p:spTree>
    <p:extLst>
      <p:ext uri="{BB962C8B-B14F-4D97-AF65-F5344CB8AC3E}">
        <p14:creationId xmlns:p14="http://schemas.microsoft.com/office/powerpoint/2010/main" val="369085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B877E0-6FAA-0247-8A89-010B2D4432C4}"/>
              </a:ext>
            </a:extLst>
          </p:cNvPr>
          <p:cNvSpPr>
            <a:spLocks noGrp="1"/>
          </p:cNvSpPr>
          <p:nvPr>
            <p:ph idx="1"/>
          </p:nvPr>
        </p:nvSpPr>
        <p:spPr>
          <a:xfrm>
            <a:off x="838200" y="4909930"/>
            <a:ext cx="10515600" cy="1948070"/>
          </a:xfrm>
        </p:spPr>
        <p:txBody>
          <a:bodyPr>
            <a:normAutofit/>
          </a:bodyPr>
          <a:lstStyle/>
          <a:p>
            <a:pPr marL="0" indent="0" algn="ctr">
              <a:buNone/>
            </a:pPr>
            <a:r>
              <a:rPr lang="en-US" i="1" dirty="0"/>
              <a:t>We are all part of a community... In the summer research internship programs you are participating in, and in the broader Earth Science community.  Each of you can make a difference by caring, being thoughtful, and if necessary intervening and reporting. </a:t>
            </a:r>
          </a:p>
        </p:txBody>
      </p:sp>
      <p:pic>
        <p:nvPicPr>
          <p:cNvPr id="5" name="Picture 4">
            <a:extLst>
              <a:ext uri="{FF2B5EF4-FFF2-40B4-BE49-F238E27FC236}">
                <a16:creationId xmlns:a16="http://schemas.microsoft.com/office/drawing/2014/main" id="{D88ACD0B-2FAF-484A-8311-918F55D95AA1}"/>
              </a:ext>
            </a:extLst>
          </p:cNvPr>
          <p:cNvPicPr>
            <a:picLocks noChangeAspect="1"/>
          </p:cNvPicPr>
          <p:nvPr/>
        </p:nvPicPr>
        <p:blipFill>
          <a:blip r:embed="rId2"/>
          <a:stretch>
            <a:fillRect/>
          </a:stretch>
        </p:blipFill>
        <p:spPr>
          <a:xfrm>
            <a:off x="0" y="0"/>
            <a:ext cx="12192000" cy="4640935"/>
          </a:xfrm>
          <a:prstGeom prst="rect">
            <a:avLst/>
          </a:prstGeom>
        </p:spPr>
      </p:pic>
      <p:sp>
        <p:nvSpPr>
          <p:cNvPr id="4" name="TextBox 3">
            <a:extLst>
              <a:ext uri="{FF2B5EF4-FFF2-40B4-BE49-F238E27FC236}">
                <a16:creationId xmlns:a16="http://schemas.microsoft.com/office/drawing/2014/main" id="{C35D3FE8-A17D-9F4D-A5B8-E5FD978B93FC}"/>
              </a:ext>
            </a:extLst>
          </p:cNvPr>
          <p:cNvSpPr txBox="1"/>
          <p:nvPr/>
        </p:nvSpPr>
        <p:spPr>
          <a:xfrm>
            <a:off x="-354106" y="6267678"/>
            <a:ext cx="2384612" cy="461665"/>
          </a:xfrm>
          <a:prstGeom prst="rect">
            <a:avLst/>
          </a:prstGeom>
          <a:noFill/>
        </p:spPr>
        <p:txBody>
          <a:bodyPr wrap="square" rtlCol="0">
            <a:spAutoFit/>
          </a:bodyPr>
          <a:lstStyle/>
          <a:p>
            <a:pPr algn="ctr"/>
            <a:r>
              <a:rPr lang="en-US" sz="2400" b="1" dirty="0"/>
              <a:t>90 Min</a:t>
            </a:r>
          </a:p>
        </p:txBody>
      </p:sp>
      <p:sp>
        <p:nvSpPr>
          <p:cNvPr id="2" name="TextBox 1">
            <a:extLst>
              <a:ext uri="{FF2B5EF4-FFF2-40B4-BE49-F238E27FC236}">
                <a16:creationId xmlns:a16="http://schemas.microsoft.com/office/drawing/2014/main" id="{579D2697-C5F2-B740-BCEC-EE6310CCDB27}"/>
              </a:ext>
            </a:extLst>
          </p:cNvPr>
          <p:cNvSpPr txBox="1"/>
          <p:nvPr/>
        </p:nvSpPr>
        <p:spPr>
          <a:xfrm>
            <a:off x="3401716" y="6488668"/>
            <a:ext cx="5022465" cy="369332"/>
          </a:xfrm>
          <a:prstGeom prst="rect">
            <a:avLst/>
          </a:prstGeom>
          <a:noFill/>
        </p:spPr>
        <p:txBody>
          <a:bodyPr wrap="none" rtlCol="0">
            <a:spAutoFit/>
          </a:bodyPr>
          <a:lstStyle/>
          <a:p>
            <a:r>
              <a:rPr lang="en-US" dirty="0">
                <a:hlinkClick r:id="rId3"/>
              </a:rPr>
              <a:t>https://implicit.harvard.edu/implicit/takeatest.html</a:t>
            </a:r>
            <a:endParaRPr lang="en-US" dirty="0"/>
          </a:p>
        </p:txBody>
      </p:sp>
    </p:spTree>
    <p:extLst>
      <p:ext uri="{BB962C8B-B14F-4D97-AF65-F5344CB8AC3E}">
        <p14:creationId xmlns:p14="http://schemas.microsoft.com/office/powerpoint/2010/main" val="381730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34B3-EE0D-1D48-86ED-E15F3D1AC168}"/>
              </a:ext>
            </a:extLst>
          </p:cNvPr>
          <p:cNvSpPr>
            <a:spLocks noGrp="1"/>
          </p:cNvSpPr>
          <p:nvPr>
            <p:ph type="title"/>
          </p:nvPr>
        </p:nvSpPr>
        <p:spPr>
          <a:xfrm>
            <a:off x="556591" y="365125"/>
            <a:ext cx="10797209" cy="1325563"/>
          </a:xfrm>
        </p:spPr>
        <p:txBody>
          <a:bodyPr/>
          <a:lstStyle/>
          <a:p>
            <a:r>
              <a:rPr lang="en-US" b="1" dirty="0"/>
              <a:t>Group Agreements</a:t>
            </a:r>
          </a:p>
        </p:txBody>
      </p:sp>
      <p:sp>
        <p:nvSpPr>
          <p:cNvPr id="3" name="Content Placeholder 2">
            <a:extLst>
              <a:ext uri="{FF2B5EF4-FFF2-40B4-BE49-F238E27FC236}">
                <a16:creationId xmlns:a16="http://schemas.microsoft.com/office/drawing/2014/main" id="{01B9947B-FD8D-8145-9D8B-4AB90F75DA66}"/>
              </a:ext>
            </a:extLst>
          </p:cNvPr>
          <p:cNvSpPr>
            <a:spLocks noGrp="1"/>
          </p:cNvSpPr>
          <p:nvPr>
            <p:ph idx="1"/>
          </p:nvPr>
        </p:nvSpPr>
        <p:spPr>
          <a:xfrm>
            <a:off x="556591" y="1530626"/>
            <a:ext cx="11251095" cy="5009322"/>
          </a:xfrm>
        </p:spPr>
        <p:txBody>
          <a:bodyPr>
            <a:normAutofit fontScale="92500"/>
          </a:bodyPr>
          <a:lstStyle/>
          <a:p>
            <a:pPr fontAlgn="base"/>
            <a:r>
              <a:rPr lang="en-US" b="1" dirty="0"/>
              <a:t>Respect our safe space. </a:t>
            </a:r>
            <a:r>
              <a:rPr lang="en-US" dirty="0"/>
              <a:t>The discussion (comments, stories, and perspectives) shared at meetings should remain with the group (</a:t>
            </a:r>
            <a:r>
              <a:rPr lang="en-US" i="1" dirty="0"/>
              <a:t>e.g. the</a:t>
            </a:r>
            <a:r>
              <a:rPr lang="en-US" dirty="0"/>
              <a:t> </a:t>
            </a:r>
            <a:r>
              <a:rPr lang="en-US" i="1" dirty="0"/>
              <a:t>Vegas Rule</a:t>
            </a:r>
            <a:r>
              <a:rPr lang="en-US" dirty="0"/>
              <a:t>). </a:t>
            </a:r>
          </a:p>
          <a:p>
            <a:pPr fontAlgn="base"/>
            <a:r>
              <a:rPr lang="en-US" b="1" dirty="0"/>
              <a:t>Use “I” statements.</a:t>
            </a:r>
            <a:r>
              <a:rPr lang="en-US" dirty="0"/>
              <a:t> Speak from your own experience rather than generalizing.</a:t>
            </a:r>
          </a:p>
          <a:p>
            <a:pPr fontAlgn="base"/>
            <a:r>
              <a:rPr lang="en-US" b="1" dirty="0"/>
              <a:t>Listen.</a:t>
            </a:r>
            <a:r>
              <a:rPr lang="en-US" dirty="0"/>
              <a:t> Listen </a:t>
            </a:r>
            <a:r>
              <a:rPr lang="en-US" i="1" u="sng" dirty="0"/>
              <a:t>actively</a:t>
            </a:r>
            <a:r>
              <a:rPr lang="en-US" dirty="0"/>
              <a:t> by respecting others when they are talking, and </a:t>
            </a:r>
            <a:r>
              <a:rPr lang="en-US" i="1" u="sng" dirty="0"/>
              <a:t>respectfully</a:t>
            </a:r>
            <a:r>
              <a:rPr lang="en-US" i="1" dirty="0"/>
              <a:t> </a:t>
            </a:r>
            <a:r>
              <a:rPr lang="en-US" dirty="0"/>
              <a:t>by listening even if you disagree </a:t>
            </a:r>
          </a:p>
          <a:p>
            <a:pPr fontAlgn="base"/>
            <a:r>
              <a:rPr lang="en-US" b="1" dirty="0"/>
              <a:t>Step Up/Step Back.</a:t>
            </a:r>
            <a:r>
              <a:rPr lang="en-US" dirty="0"/>
              <a:t> Everyone has the right to be heard. Encourage participants who don’t talk much to “step up” (speak up, participate), and those who participate a lot to “step back” (say less) to make room for everyone to contribute.</a:t>
            </a:r>
          </a:p>
          <a:p>
            <a:r>
              <a:rPr lang="en-US" b="1" dirty="0"/>
              <a:t>Discuss ideas, not the person.</a:t>
            </a:r>
            <a:r>
              <a:rPr lang="en-US" dirty="0"/>
              <a:t> Aristotle said "It is the mark of an educated mind to be able to entertain a thought without accepting it." It is okay to agree to disagree. </a:t>
            </a:r>
          </a:p>
        </p:txBody>
      </p:sp>
    </p:spTree>
    <p:extLst>
      <p:ext uri="{BB962C8B-B14F-4D97-AF65-F5344CB8AC3E}">
        <p14:creationId xmlns:p14="http://schemas.microsoft.com/office/powerpoint/2010/main" val="52731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CE78-5A48-0943-B9A9-C28EA881FB67}"/>
              </a:ext>
            </a:extLst>
          </p:cNvPr>
          <p:cNvSpPr>
            <a:spLocks noGrp="1"/>
          </p:cNvSpPr>
          <p:nvPr>
            <p:ph type="title"/>
          </p:nvPr>
        </p:nvSpPr>
        <p:spPr/>
        <p:txBody>
          <a:bodyPr/>
          <a:lstStyle/>
          <a:p>
            <a:r>
              <a:rPr lang="en-US" b="1" dirty="0"/>
              <a:t>Breakouts</a:t>
            </a:r>
          </a:p>
        </p:txBody>
      </p:sp>
      <p:sp>
        <p:nvSpPr>
          <p:cNvPr id="3" name="Content Placeholder 2">
            <a:extLst>
              <a:ext uri="{FF2B5EF4-FFF2-40B4-BE49-F238E27FC236}">
                <a16:creationId xmlns:a16="http://schemas.microsoft.com/office/drawing/2014/main" id="{DA178027-D0D7-8C43-AFDB-5A8B71909518}"/>
              </a:ext>
            </a:extLst>
          </p:cNvPr>
          <p:cNvSpPr>
            <a:spLocks noGrp="1"/>
          </p:cNvSpPr>
          <p:nvPr>
            <p:ph idx="1"/>
          </p:nvPr>
        </p:nvSpPr>
        <p:spPr>
          <a:xfrm>
            <a:off x="838200" y="1825625"/>
            <a:ext cx="4970929" cy="4351338"/>
          </a:xfrm>
        </p:spPr>
        <p:txBody>
          <a:bodyPr>
            <a:normAutofit fontScale="92500" lnSpcReduction="20000"/>
          </a:bodyPr>
          <a:lstStyle/>
          <a:p>
            <a:r>
              <a:rPr lang="en-US" dirty="0"/>
              <a:t>Periodically throughout this workshop you will be sent into breakout rooms to work together as a group.  </a:t>
            </a:r>
          </a:p>
          <a:p>
            <a:r>
              <a:rPr lang="en-US" dirty="0"/>
              <a:t>We will provide you with activities</a:t>
            </a:r>
          </a:p>
          <a:p>
            <a:r>
              <a:rPr lang="en-US" dirty="0"/>
              <a:t>Workshop staff will “float” into and out of these breakouts (like might happen if we were all in one room).  This is intended to allow us to have a sense of how things are going and gain a sense of everyone's ideas. </a:t>
            </a:r>
          </a:p>
        </p:txBody>
      </p:sp>
      <p:pic>
        <p:nvPicPr>
          <p:cNvPr id="4" name="Picture 3">
            <a:extLst>
              <a:ext uri="{FF2B5EF4-FFF2-40B4-BE49-F238E27FC236}">
                <a16:creationId xmlns:a16="http://schemas.microsoft.com/office/drawing/2014/main" id="{ADA7A381-3EA0-F44F-9B4B-CBFECEB0788B}"/>
              </a:ext>
            </a:extLst>
          </p:cNvPr>
          <p:cNvPicPr>
            <a:picLocks noChangeAspect="1"/>
          </p:cNvPicPr>
          <p:nvPr/>
        </p:nvPicPr>
        <p:blipFill>
          <a:blip r:embed="rId2"/>
          <a:stretch>
            <a:fillRect/>
          </a:stretch>
        </p:blipFill>
        <p:spPr>
          <a:xfrm>
            <a:off x="6241774" y="1825625"/>
            <a:ext cx="5645967" cy="3766919"/>
          </a:xfrm>
          <a:prstGeom prst="rect">
            <a:avLst/>
          </a:prstGeom>
        </p:spPr>
      </p:pic>
    </p:spTree>
    <p:extLst>
      <p:ext uri="{BB962C8B-B14F-4D97-AF65-F5344CB8AC3E}">
        <p14:creationId xmlns:p14="http://schemas.microsoft.com/office/powerpoint/2010/main" val="315942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d5xeFIR9fIBAAic9ZClsFfrTfshRb_Gf7bSVetyPI5BJO1HziltgCNGaotWL8PYn81JvtqAxyuj23-FKksA-picrjErorPJZMdlVwZgs6wQKcBsSQq3bW0a4SCY435VINLaQwspl">
            <a:extLst>
              <a:ext uri="{FF2B5EF4-FFF2-40B4-BE49-F238E27FC236}">
                <a16:creationId xmlns:a16="http://schemas.microsoft.com/office/drawing/2014/main" id="{FA60FAC4-F26F-2D4E-B073-474259CD3F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3113" y="0"/>
            <a:ext cx="9978887" cy="6748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4E647-0A73-A441-8ECA-72F2E159CF82}"/>
              </a:ext>
            </a:extLst>
          </p:cNvPr>
          <p:cNvSpPr txBox="1"/>
          <p:nvPr/>
        </p:nvSpPr>
        <p:spPr>
          <a:xfrm>
            <a:off x="1" y="360838"/>
            <a:ext cx="2384612" cy="523220"/>
          </a:xfrm>
          <a:prstGeom prst="rect">
            <a:avLst/>
          </a:prstGeom>
          <a:noFill/>
        </p:spPr>
        <p:txBody>
          <a:bodyPr wrap="square" rtlCol="0">
            <a:spAutoFit/>
          </a:bodyPr>
          <a:lstStyle/>
          <a:p>
            <a:pPr algn="ctr"/>
            <a:r>
              <a:rPr lang="en-US" sz="2800" b="1" dirty="0"/>
              <a:t>Breakout</a:t>
            </a:r>
          </a:p>
        </p:txBody>
      </p:sp>
      <p:sp>
        <p:nvSpPr>
          <p:cNvPr id="3" name="TextBox 2">
            <a:extLst>
              <a:ext uri="{FF2B5EF4-FFF2-40B4-BE49-F238E27FC236}">
                <a16:creationId xmlns:a16="http://schemas.microsoft.com/office/drawing/2014/main" id="{73775209-DD1D-AB49-87C0-BB80A6D384CB}"/>
              </a:ext>
            </a:extLst>
          </p:cNvPr>
          <p:cNvSpPr txBox="1"/>
          <p:nvPr/>
        </p:nvSpPr>
        <p:spPr>
          <a:xfrm>
            <a:off x="268941" y="1183340"/>
            <a:ext cx="1944172" cy="2308324"/>
          </a:xfrm>
          <a:prstGeom prst="rect">
            <a:avLst/>
          </a:prstGeom>
          <a:noFill/>
        </p:spPr>
        <p:txBody>
          <a:bodyPr wrap="square" rtlCol="0">
            <a:spAutoFit/>
          </a:bodyPr>
          <a:lstStyle/>
          <a:p>
            <a:r>
              <a:rPr lang="en-US" sz="2400" dirty="0"/>
              <a:t>As a small group reflect on and discuss the data shown in this figure. </a:t>
            </a:r>
          </a:p>
        </p:txBody>
      </p:sp>
    </p:spTree>
    <p:extLst>
      <p:ext uri="{BB962C8B-B14F-4D97-AF65-F5344CB8AC3E}">
        <p14:creationId xmlns:p14="http://schemas.microsoft.com/office/powerpoint/2010/main" val="96397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856F-01ED-8A43-B989-1699C60FBD01}"/>
              </a:ext>
            </a:extLst>
          </p:cNvPr>
          <p:cNvSpPr>
            <a:spLocks noGrp="1"/>
          </p:cNvSpPr>
          <p:nvPr>
            <p:ph type="title"/>
          </p:nvPr>
        </p:nvSpPr>
        <p:spPr/>
        <p:txBody>
          <a:bodyPr/>
          <a:lstStyle/>
          <a:p>
            <a:pPr algn="ctr"/>
            <a:r>
              <a:rPr lang="en-US" b="1" dirty="0"/>
              <a:t>Anonymous Poll</a:t>
            </a:r>
          </a:p>
        </p:txBody>
      </p:sp>
      <p:sp>
        <p:nvSpPr>
          <p:cNvPr id="4" name="Content Placeholder 3">
            <a:extLst>
              <a:ext uri="{FF2B5EF4-FFF2-40B4-BE49-F238E27FC236}">
                <a16:creationId xmlns:a16="http://schemas.microsoft.com/office/drawing/2014/main" id="{FA1CDDDA-68A0-4A49-8F24-83363FAEB84F}"/>
              </a:ext>
            </a:extLst>
          </p:cNvPr>
          <p:cNvSpPr>
            <a:spLocks noGrp="1"/>
          </p:cNvSpPr>
          <p:nvPr>
            <p:ph idx="1"/>
          </p:nvPr>
        </p:nvSpPr>
        <p:spPr/>
        <p:txBody>
          <a:bodyPr>
            <a:normAutofit/>
          </a:bodyPr>
          <a:lstStyle/>
          <a:p>
            <a:pPr marL="0" indent="0">
              <a:buNone/>
            </a:pPr>
            <a:r>
              <a:rPr lang="en-US" sz="3600" dirty="0"/>
              <a:t>Which of the following most closely applies to you?</a:t>
            </a:r>
          </a:p>
          <a:p>
            <a:pPr lvl="1"/>
            <a:r>
              <a:rPr lang="en-US" sz="3200" dirty="0"/>
              <a:t>Never witnessed discrimination or harassment and never heard of someone who had experienced. </a:t>
            </a:r>
          </a:p>
          <a:p>
            <a:pPr lvl="1"/>
            <a:r>
              <a:rPr lang="en-US" sz="3200" dirty="0"/>
              <a:t>Heard of someone who experienced harassment or discrimination but never witnessed it.</a:t>
            </a:r>
          </a:p>
          <a:p>
            <a:pPr lvl="1"/>
            <a:r>
              <a:rPr lang="en-US" sz="3200" dirty="0"/>
              <a:t>Witnessed discrimination or harassment</a:t>
            </a:r>
          </a:p>
          <a:p>
            <a:pPr lvl="1"/>
            <a:r>
              <a:rPr lang="en-US" sz="3200" dirty="0"/>
              <a:t>Experienced harassment or discrimination</a:t>
            </a:r>
          </a:p>
        </p:txBody>
      </p:sp>
    </p:spTree>
    <p:extLst>
      <p:ext uri="{BB962C8B-B14F-4D97-AF65-F5344CB8AC3E}">
        <p14:creationId xmlns:p14="http://schemas.microsoft.com/office/powerpoint/2010/main" val="139189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CDB4-72B1-2048-8840-88CFA9FD13D7}"/>
              </a:ext>
            </a:extLst>
          </p:cNvPr>
          <p:cNvSpPr>
            <a:spLocks noGrp="1"/>
          </p:cNvSpPr>
          <p:nvPr>
            <p:ph type="title"/>
          </p:nvPr>
        </p:nvSpPr>
        <p:spPr/>
        <p:txBody>
          <a:bodyPr/>
          <a:lstStyle/>
          <a:p>
            <a:r>
              <a:rPr lang="en-US" b="1" dirty="0"/>
              <a:t>Pictionary Rules </a:t>
            </a:r>
          </a:p>
        </p:txBody>
      </p:sp>
      <p:sp>
        <p:nvSpPr>
          <p:cNvPr id="3" name="Content Placeholder 2">
            <a:extLst>
              <a:ext uri="{FF2B5EF4-FFF2-40B4-BE49-F238E27FC236}">
                <a16:creationId xmlns:a16="http://schemas.microsoft.com/office/drawing/2014/main" id="{A809A730-4997-4349-8FBC-66221B21666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7715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25F1-912D-0546-AE65-EE3E75524886}"/>
              </a:ext>
            </a:extLst>
          </p:cNvPr>
          <p:cNvSpPr>
            <a:spLocks noGrp="1"/>
          </p:cNvSpPr>
          <p:nvPr>
            <p:ph type="title"/>
          </p:nvPr>
        </p:nvSpPr>
        <p:spPr/>
        <p:txBody>
          <a:bodyPr/>
          <a:lstStyle/>
          <a:p>
            <a:r>
              <a:rPr lang="en-US" b="1" dirty="0"/>
              <a:t>Exploring Terms</a:t>
            </a:r>
          </a:p>
        </p:txBody>
      </p:sp>
      <p:sp>
        <p:nvSpPr>
          <p:cNvPr id="3" name="Content Placeholder 2">
            <a:extLst>
              <a:ext uri="{FF2B5EF4-FFF2-40B4-BE49-F238E27FC236}">
                <a16:creationId xmlns:a16="http://schemas.microsoft.com/office/drawing/2014/main" id="{E68A7B9E-A494-B744-BF7F-72C1DFB024A8}"/>
              </a:ext>
            </a:extLst>
          </p:cNvPr>
          <p:cNvSpPr>
            <a:spLocks noGrp="1"/>
          </p:cNvSpPr>
          <p:nvPr>
            <p:ph idx="1"/>
          </p:nvPr>
        </p:nvSpPr>
        <p:spPr/>
        <p:txBody>
          <a:bodyPr/>
          <a:lstStyle/>
          <a:p>
            <a:r>
              <a:rPr lang="en-US" dirty="0"/>
              <a:t>Each team has been provided with a set of terms to discuss each and create a </a:t>
            </a:r>
            <a:r>
              <a:rPr lang="en-US" u="sng" dirty="0"/>
              <a:t>consensus definition</a:t>
            </a:r>
            <a:r>
              <a:rPr lang="en-US" dirty="0"/>
              <a:t>.</a:t>
            </a:r>
          </a:p>
          <a:p>
            <a:r>
              <a:rPr lang="en-US" dirty="0"/>
              <a:t>A </a:t>
            </a:r>
            <a:r>
              <a:rPr lang="en-US" u="sng" dirty="0"/>
              <a:t>​consensus definition</a:t>
            </a:r>
            <a:r>
              <a:rPr lang="en-US" dirty="0"/>
              <a:t>​ is a decision achieved through negotiation whereby a hybrid resolution through concessions made by all. </a:t>
            </a:r>
          </a:p>
          <a:p>
            <a:pPr lvl="1"/>
            <a:r>
              <a:rPr lang="en-US" dirty="0"/>
              <a:t> Allow about 2 minutes for each person to type their own definition</a:t>
            </a:r>
          </a:p>
          <a:p>
            <a:pPr lvl="1"/>
            <a:r>
              <a:rPr lang="en-US" dirty="0"/>
              <a:t>Everyone should copy and paste their definitions into the workspace </a:t>
            </a:r>
          </a:p>
          <a:p>
            <a:pPr lvl="1"/>
            <a:r>
              <a:rPr lang="en-US" dirty="0"/>
              <a:t>Review all definitions and sort by common themes</a:t>
            </a:r>
          </a:p>
          <a:p>
            <a:pPr lvl="1"/>
            <a:r>
              <a:rPr lang="en-US" dirty="0"/>
              <a:t>Create a first draft consensus definition that includes common themes. </a:t>
            </a:r>
          </a:p>
          <a:p>
            <a:pPr lvl="1"/>
            <a:r>
              <a:rPr lang="en-US" dirty="0"/>
              <a:t>Iterate on the consensus definition until all group members agree on it. </a:t>
            </a:r>
          </a:p>
          <a:p>
            <a:pPr lvl="1"/>
            <a:r>
              <a:rPr lang="en-US" dirty="0"/>
              <a:t>Repeat for remaining terms.</a:t>
            </a:r>
          </a:p>
          <a:p>
            <a:pPr lvl="1"/>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id="{F8359837-2665-6A4E-B0BE-FB9806A75C77}"/>
              </a:ext>
            </a:extLst>
          </p:cNvPr>
          <p:cNvSpPr txBox="1"/>
          <p:nvPr/>
        </p:nvSpPr>
        <p:spPr>
          <a:xfrm rot="1522385">
            <a:off x="9823488" y="718836"/>
            <a:ext cx="2384612" cy="461665"/>
          </a:xfrm>
          <a:prstGeom prst="rect">
            <a:avLst/>
          </a:prstGeom>
          <a:noFill/>
        </p:spPr>
        <p:txBody>
          <a:bodyPr wrap="square" rtlCol="0">
            <a:spAutoFit/>
          </a:bodyPr>
          <a:lstStyle/>
          <a:p>
            <a:pPr algn="ctr"/>
            <a:r>
              <a:rPr lang="en-US" sz="2400" b="1" dirty="0"/>
              <a:t>Breakout</a:t>
            </a:r>
          </a:p>
        </p:txBody>
      </p:sp>
      <p:sp>
        <p:nvSpPr>
          <p:cNvPr id="5" name="TextBox 4">
            <a:extLst>
              <a:ext uri="{FF2B5EF4-FFF2-40B4-BE49-F238E27FC236}">
                <a16:creationId xmlns:a16="http://schemas.microsoft.com/office/drawing/2014/main" id="{D10AEC0C-7F78-8E40-888A-AEA8156E8ED1}"/>
              </a:ext>
            </a:extLst>
          </p:cNvPr>
          <p:cNvSpPr txBox="1"/>
          <p:nvPr/>
        </p:nvSpPr>
        <p:spPr>
          <a:xfrm>
            <a:off x="-354106" y="6267678"/>
            <a:ext cx="2384612" cy="461665"/>
          </a:xfrm>
          <a:prstGeom prst="rect">
            <a:avLst/>
          </a:prstGeom>
          <a:noFill/>
        </p:spPr>
        <p:txBody>
          <a:bodyPr wrap="square" rtlCol="0">
            <a:spAutoFit/>
          </a:bodyPr>
          <a:lstStyle/>
          <a:p>
            <a:pPr algn="ctr"/>
            <a:r>
              <a:rPr lang="en-US" sz="2400" b="1" dirty="0"/>
              <a:t>15 Min</a:t>
            </a:r>
          </a:p>
        </p:txBody>
      </p:sp>
    </p:spTree>
    <p:extLst>
      <p:ext uri="{BB962C8B-B14F-4D97-AF65-F5344CB8AC3E}">
        <p14:creationId xmlns:p14="http://schemas.microsoft.com/office/powerpoint/2010/main" val="12181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5AA5-9B01-7C4F-B5CA-2C683ECDDB89}"/>
              </a:ext>
            </a:extLst>
          </p:cNvPr>
          <p:cNvSpPr>
            <a:spLocks noGrp="1"/>
          </p:cNvSpPr>
          <p:nvPr>
            <p:ph type="title"/>
          </p:nvPr>
        </p:nvSpPr>
        <p:spPr/>
        <p:txBody>
          <a:bodyPr/>
          <a:lstStyle/>
          <a:p>
            <a:r>
              <a:rPr lang="en-US" b="1" dirty="0"/>
              <a:t>Terms</a:t>
            </a:r>
          </a:p>
        </p:txBody>
      </p:sp>
      <p:sp>
        <p:nvSpPr>
          <p:cNvPr id="3" name="Content Placeholder 2">
            <a:extLst>
              <a:ext uri="{FF2B5EF4-FFF2-40B4-BE49-F238E27FC236}">
                <a16:creationId xmlns:a16="http://schemas.microsoft.com/office/drawing/2014/main" id="{EAE2DCA3-7402-8D45-B058-058F97D65D7D}"/>
              </a:ext>
            </a:extLst>
          </p:cNvPr>
          <p:cNvSpPr>
            <a:spLocks noGrp="1"/>
          </p:cNvSpPr>
          <p:nvPr>
            <p:ph idx="1"/>
          </p:nvPr>
        </p:nvSpPr>
        <p:spPr>
          <a:xfrm>
            <a:off x="838200" y="1690688"/>
            <a:ext cx="10515600" cy="4896092"/>
          </a:xfrm>
        </p:spPr>
        <p:txBody>
          <a:bodyPr>
            <a:normAutofit fontScale="92500" lnSpcReduction="10000"/>
          </a:bodyPr>
          <a:lstStyle/>
          <a:p>
            <a:r>
              <a:rPr lang="en-US" dirty="0"/>
              <a:t>Harassment </a:t>
            </a:r>
          </a:p>
          <a:p>
            <a:r>
              <a:rPr lang="en-US" dirty="0"/>
              <a:t>Illegal</a:t>
            </a:r>
          </a:p>
          <a:p>
            <a:r>
              <a:rPr lang="en-US" dirty="0"/>
              <a:t>Flirting </a:t>
            </a:r>
          </a:p>
          <a:p>
            <a:r>
              <a:rPr lang="en-US" dirty="0"/>
              <a:t>Mutual Respect </a:t>
            </a:r>
          </a:p>
          <a:p>
            <a:r>
              <a:rPr lang="en-US" dirty="0"/>
              <a:t>Unwanted</a:t>
            </a:r>
          </a:p>
          <a:p>
            <a:r>
              <a:rPr lang="en-US" dirty="0"/>
              <a:t>Investigation</a:t>
            </a:r>
          </a:p>
          <a:p>
            <a:r>
              <a:rPr lang="en-US" dirty="0"/>
              <a:t>Joke</a:t>
            </a:r>
          </a:p>
          <a:p>
            <a:r>
              <a:rPr lang="en-US" dirty="0"/>
              <a:t>Discrimination</a:t>
            </a:r>
          </a:p>
          <a:p>
            <a:r>
              <a:rPr lang="en-US" dirty="0"/>
              <a:t>Wanted</a:t>
            </a:r>
          </a:p>
          <a:p>
            <a:r>
              <a:rPr lang="en-US" dirty="0"/>
              <a:t>Power</a:t>
            </a:r>
          </a:p>
          <a:p>
            <a:r>
              <a:rPr lang="en-US" dirty="0"/>
              <a:t>Retaliation</a:t>
            </a:r>
          </a:p>
        </p:txBody>
      </p:sp>
    </p:spTree>
    <p:extLst>
      <p:ext uri="{BB962C8B-B14F-4D97-AF65-F5344CB8AC3E}">
        <p14:creationId xmlns:p14="http://schemas.microsoft.com/office/powerpoint/2010/main" val="1262169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1558</Words>
  <Application>Microsoft Macintosh PowerPoint</Application>
  <PresentationFormat>Widescreen</PresentationFormat>
  <Paragraphs>154</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MyriadPro</vt:lpstr>
      <vt:lpstr>Office Theme</vt:lpstr>
      <vt:lpstr>Anti-Harassment/Discrimination Workshop for REUs and Field Camps</vt:lpstr>
      <vt:lpstr>Workshop Goals</vt:lpstr>
      <vt:lpstr>Group Agreements</vt:lpstr>
      <vt:lpstr>Breakouts</vt:lpstr>
      <vt:lpstr>PowerPoint Presentation</vt:lpstr>
      <vt:lpstr>Anonymous Poll</vt:lpstr>
      <vt:lpstr>Pictionary Rules </vt:lpstr>
      <vt:lpstr>Exploring Terms</vt:lpstr>
      <vt:lpstr>Terms</vt:lpstr>
      <vt:lpstr>Terms</vt:lpstr>
      <vt:lpstr>Additional Terms</vt:lpstr>
      <vt:lpstr>Handbook &amp; Mini-Scenario Group Work</vt:lpstr>
      <vt:lpstr>Complaint Procedures/Investigation/Disciplinary Outcomes</vt:lpstr>
      <vt:lpstr>Complaint Procedure (IRIS’s REU)</vt:lpstr>
      <vt:lpstr>Investigation Procedure (IRIS’s REU) </vt:lpstr>
      <vt:lpstr>Investigation Outcomes (IRIS’s REU)</vt:lpstr>
      <vt:lpstr>What sorts of benefits might be derived from a work environment that consists of mutual respect, promotes respectful and congenial relationships and is free from all forms of harassment and discrimination vs one that is not? </vt:lpstr>
      <vt:lpstr>PowerPoint Presentation</vt:lpstr>
      <vt:lpstr>PowerPoint Presentation</vt:lpstr>
      <vt:lpstr>Will everyone act? </vt:lpstr>
      <vt:lpstr>5Ds Bystander Intervention</vt:lpstr>
      <vt:lpstr>Clip 1</vt:lpstr>
      <vt:lpstr>Clip 2</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and Introductions</dc:title>
  <dc:creator>Michael Hubenthal</dc:creator>
  <cp:lastModifiedBy>Michael Hubenthal</cp:lastModifiedBy>
  <cp:revision>32</cp:revision>
  <cp:lastPrinted>2020-06-10T17:41:32Z</cp:lastPrinted>
  <dcterms:created xsi:type="dcterms:W3CDTF">2019-05-26T19:45:13Z</dcterms:created>
  <dcterms:modified xsi:type="dcterms:W3CDTF">2020-06-30T15:22:59Z</dcterms:modified>
</cp:coreProperties>
</file>