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5" r:id="rId1"/>
  </p:sldMasterIdLst>
  <p:notesMasterIdLst>
    <p:notesMasterId r:id="rId13"/>
  </p:notesMasterIdLst>
  <p:sldIdLst>
    <p:sldId id="256" r:id="rId2"/>
    <p:sldId id="271" r:id="rId3"/>
    <p:sldId id="270" r:id="rId4"/>
    <p:sldId id="258" r:id="rId5"/>
    <p:sldId id="259" r:id="rId6"/>
    <p:sldId id="277" r:id="rId7"/>
    <p:sldId id="278" r:id="rId8"/>
    <p:sldId id="281" r:id="rId9"/>
    <p:sldId id="261" r:id="rId10"/>
    <p:sldId id="265" r:id="rId11"/>
    <p:sldId id="280" r:id="rId12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22"/>
    <p:restoredTop sz="94595"/>
  </p:normalViewPr>
  <p:slideViewPr>
    <p:cSldViewPr>
      <p:cViewPr varScale="1">
        <p:scale>
          <a:sx n="186" d="100"/>
          <a:sy n="186" d="100"/>
        </p:scale>
        <p:origin x="216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E4DD229-47A0-AB42-AD7C-F5F12D1ADA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2228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1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1" charset="0"/>
        <a:ea typeface="ＭＳ Ｐゴシック" pitchFamily="-11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1" charset="0"/>
        <a:ea typeface="ＭＳ Ｐゴシック" pitchFamily="-11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1" charset="0"/>
        <a:ea typeface="ＭＳ Ｐゴシック" pitchFamily="-11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1" charset="0"/>
        <a:ea typeface="ＭＳ Ｐゴシック" pitchFamily="-11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is.edu/hq/inclass/animation/114" TargetMode="External"/><Relationship Id="rId4" Type="http://schemas.openxmlformats.org/officeDocument/2006/relationships/hyperlink" Target="https://www.iris.edu/hq/inclass/animation/115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058ECC37-5BC5-4A4B-BDCC-E077B5FF58AC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153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Times" charset="0"/>
                <a:ea typeface="ＭＳ Ｐゴシック" charset="-128"/>
              </a:rPr>
              <a:t>This slide presentation was created to accompany the IRIS activity “Locating an Earthquake with Recent Seismic Data” available here:</a:t>
            </a:r>
          </a:p>
          <a:p>
            <a:pPr eaLnBrk="1" hangingPunct="1"/>
            <a:r>
              <a:rPr lang="en-US" altLang="en-US">
                <a:latin typeface="Times" charset="0"/>
                <a:ea typeface="ＭＳ Ｐゴシック" charset="-128"/>
              </a:rPr>
              <a:t>https://www.iris.edu/hq/inclass/lesson/locating_an_earthquake_with_recent_seismic_data</a:t>
            </a:r>
          </a:p>
          <a:p>
            <a:pPr eaLnBrk="1" hangingPunct="1"/>
            <a:endParaRPr lang="en-US" altLang="en-US">
              <a:latin typeface="Time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22608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A8AC1872-0A45-3741-BF3D-8BD377BB0F09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337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8096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DD20CE66-C05A-F840-82AD-648D3745F363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358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Times" charset="0"/>
                <a:ea typeface="ＭＳ Ｐゴシック" charset="-128"/>
              </a:rPr>
              <a:t>Updated versions of this map can be obtained from www.iris.edu	</a:t>
            </a:r>
          </a:p>
        </p:txBody>
      </p:sp>
    </p:spTree>
    <p:extLst>
      <p:ext uri="{BB962C8B-B14F-4D97-AF65-F5344CB8AC3E}">
        <p14:creationId xmlns:p14="http://schemas.microsoft.com/office/powerpoint/2010/main" val="1865578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AC5DCAE2-1E94-E444-8CB1-BFBC2341FB29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17410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1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Time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355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4D284EDB-9117-0040-8EA5-9E14FB30694F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194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Times" charset="0"/>
                <a:ea typeface="ＭＳ Ｐゴシック" charset="-128"/>
              </a:rPr>
              <a:t>Download full animations from:</a:t>
            </a:r>
          </a:p>
          <a:p>
            <a:pPr eaLnBrk="1" hangingPunct="1"/>
            <a:r>
              <a:rPr lang="en-US" altLang="en-US">
                <a:latin typeface="Times" charset="0"/>
                <a:ea typeface="ＭＳ Ｐゴシック" charset="-128"/>
                <a:hlinkClick r:id="rId3"/>
              </a:rPr>
              <a:t>https://www.iris.edu/hq/inclass/animation/114</a:t>
            </a:r>
            <a:endParaRPr lang="en-US" altLang="en-US">
              <a:latin typeface="Times" charset="0"/>
              <a:ea typeface="ＭＳ Ｐゴシック" charset="-128"/>
            </a:endParaRPr>
          </a:p>
          <a:p>
            <a:pPr eaLnBrk="1" hangingPunct="1"/>
            <a:r>
              <a:rPr lang="en-US" altLang="en-US">
                <a:latin typeface="Times" charset="0"/>
                <a:ea typeface="ＭＳ Ｐゴシック" charset="-128"/>
              </a:rPr>
              <a:t> </a:t>
            </a:r>
            <a:r>
              <a:rPr lang="en-US" altLang="en-US">
                <a:latin typeface="Times" charset="0"/>
                <a:ea typeface="ＭＳ Ｐゴシック" charset="-128"/>
                <a:hlinkClick r:id="rId4"/>
              </a:rPr>
              <a:t>https://www.iris.edu/hq/inclass/animation/115</a:t>
            </a:r>
            <a:endParaRPr lang="en-US" altLang="en-US">
              <a:latin typeface="Times" charset="0"/>
              <a:ea typeface="ＭＳ Ｐゴシック" charset="-128"/>
            </a:endParaRPr>
          </a:p>
          <a:p>
            <a:pPr eaLnBrk="1" hangingPunct="1"/>
            <a:endParaRPr lang="en-US" altLang="en-US">
              <a:latin typeface="Time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0561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ED7825B7-4CCC-774C-88B5-5422516F44E2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215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53659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FEEE9DD3-F370-BF43-9B7E-2896D9DEA386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235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Times" charset="0"/>
                <a:ea typeface="ＭＳ Ｐゴシック" charset="-128"/>
              </a:rPr>
              <a:t>Things to point out.</a:t>
            </a:r>
          </a:p>
          <a:p>
            <a:pPr eaLnBrk="1" hangingPunct="1"/>
            <a:r>
              <a:rPr lang="en-US" altLang="en-US">
                <a:latin typeface="Times" charset="0"/>
                <a:ea typeface="ＭＳ Ｐゴシック" charset="-128"/>
              </a:rPr>
              <a:t>Three seismograms all recorded simultaneously at the same location (Vertical, North-South &amp; East-west).</a:t>
            </a:r>
          </a:p>
          <a:p>
            <a:pPr eaLnBrk="1" hangingPunct="1"/>
            <a:r>
              <a:rPr lang="en-US" altLang="en-US">
                <a:latin typeface="Times" charset="0"/>
                <a:ea typeface="ＭＳ Ｐゴシック" charset="-128"/>
              </a:rPr>
              <a:t>P wave arrives about 260 seconds; S wave arrives at about 770 seconds.</a:t>
            </a:r>
          </a:p>
          <a:p>
            <a:pPr eaLnBrk="1" hangingPunct="1"/>
            <a:r>
              <a:rPr lang="en-US" altLang="en-US">
                <a:latin typeface="Times" charset="0"/>
                <a:ea typeface="ＭＳ Ｐゴシック" charset="-128"/>
              </a:rPr>
              <a:t>S minus P is 770 minus 260 =510 seconds</a:t>
            </a:r>
          </a:p>
          <a:p>
            <a:pPr eaLnBrk="1" hangingPunct="1"/>
            <a:r>
              <a:rPr lang="en-US" altLang="en-US">
                <a:latin typeface="Times" charset="0"/>
                <a:ea typeface="ＭＳ Ｐゴシック" charset="-128"/>
              </a:rPr>
              <a:t>510 seconds divided by 60 seconds = 8 minutes 30 seconds.</a:t>
            </a:r>
          </a:p>
        </p:txBody>
      </p:sp>
    </p:spTree>
    <p:extLst>
      <p:ext uri="{BB962C8B-B14F-4D97-AF65-F5344CB8AC3E}">
        <p14:creationId xmlns:p14="http://schemas.microsoft.com/office/powerpoint/2010/main" val="444866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A2100364-560D-DB4C-8121-AE140037234B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25602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3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Time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3530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C0410BCB-9BCE-8A4C-88B8-9AAED346172D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27650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7651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Time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4929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FC596242-064A-4E4E-8331-ED78F36C72AF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296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 smtClean="0">
                <a:solidFill>
                  <a:schemeClr val="tx1"/>
                </a:solidFill>
                <a:latin typeface="Times" charset="0"/>
              </a:rPr>
              <a:t>Photos courtesy of Larry </a:t>
            </a:r>
            <a:r>
              <a:rPr lang="en-US" altLang="en-US" sz="1200" dirty="0" err="1" smtClean="0">
                <a:solidFill>
                  <a:schemeClr val="tx1"/>
                </a:solidFill>
                <a:latin typeface="Times" charset="0"/>
              </a:rPr>
              <a:t>Braile</a:t>
            </a:r>
            <a:endParaRPr lang="en-US" altLang="en-US" sz="1200" dirty="0" smtClean="0">
              <a:solidFill>
                <a:schemeClr val="tx1"/>
              </a:solidFill>
              <a:latin typeface="Times" charset="0"/>
            </a:endParaRPr>
          </a:p>
          <a:p>
            <a:pPr eaLnBrk="1" hangingPunct="1"/>
            <a:endParaRPr lang="en-US" altLang="en-US" dirty="0">
              <a:latin typeface="Time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9767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FA570F9A-9406-3042-81DC-F6AD2C4BE524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317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Times" charset="0"/>
                <a:ea typeface="ＭＳ Ｐゴシック" charset="-128"/>
              </a:rPr>
              <a:t>How might you use this activity to improve future undergraduate responses?</a:t>
            </a:r>
          </a:p>
        </p:txBody>
      </p:sp>
    </p:spTree>
    <p:extLst>
      <p:ext uri="{BB962C8B-B14F-4D97-AF65-F5344CB8AC3E}">
        <p14:creationId xmlns:p14="http://schemas.microsoft.com/office/powerpoint/2010/main" val="913100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32004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4750"/>
            <a:ext cx="6400800" cy="9144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>
          <a:xfrm>
            <a:off x="6362700" y="4767263"/>
            <a:ext cx="2085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8543925" y="4767263"/>
            <a:ext cx="561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9D58D5-22F2-2143-8BA0-B863451D78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658813" y="4767263"/>
            <a:ext cx="2847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16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62700" y="4767263"/>
            <a:ext cx="2085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8813" y="4767263"/>
            <a:ext cx="2847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5" y="4767263"/>
            <a:ext cx="561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7A320-8C72-CE41-86B9-A5C679FDDE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0536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62700" y="4767263"/>
            <a:ext cx="2085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8813" y="4767263"/>
            <a:ext cx="2847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5" y="4767263"/>
            <a:ext cx="561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2EA1E-2A5D-3A43-A200-FD4C508A5B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3811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62700" y="4767263"/>
            <a:ext cx="2085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8813" y="4767263"/>
            <a:ext cx="2847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5" y="4767263"/>
            <a:ext cx="561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1FC85-A1F6-1C4A-88ED-E1908758C5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3157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495800" y="2943225"/>
            <a:ext cx="84138" cy="635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695825" y="2943225"/>
            <a:ext cx="84138" cy="635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297363" y="2943225"/>
            <a:ext cx="84137" cy="635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28701"/>
            <a:ext cx="7772400" cy="1878806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051573"/>
            <a:ext cx="7772400" cy="848915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362700" y="4767263"/>
            <a:ext cx="2085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8813" y="4767263"/>
            <a:ext cx="2847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5" y="4767263"/>
            <a:ext cx="561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6B38A-3563-C145-8E4B-AF89BD8C1C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4816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200150"/>
            <a:ext cx="4041648" cy="339471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>
          <a:xfrm>
            <a:off x="6362700" y="4767263"/>
            <a:ext cx="2085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>
          <a:xfrm>
            <a:off x="658813" y="4767263"/>
            <a:ext cx="2847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8543925" y="4767263"/>
            <a:ext cx="561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A2D69-57BE-404B-A6BE-B10BDE36EA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202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4040188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1" y="1200150"/>
            <a:ext cx="4041775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659636"/>
            <a:ext cx="4041648" cy="29352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1659637"/>
            <a:ext cx="4041648" cy="293489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5"/>
          </p:nvPr>
        </p:nvSpPr>
        <p:spPr>
          <a:xfrm>
            <a:off x="6362700" y="4767263"/>
            <a:ext cx="2085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6"/>
          </p:nvPr>
        </p:nvSpPr>
        <p:spPr>
          <a:xfrm>
            <a:off x="658813" y="4767263"/>
            <a:ext cx="2847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>
          <a:xfrm>
            <a:off x="8543925" y="4767263"/>
            <a:ext cx="561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5DEE8-55C0-044A-BFB2-3F2B8EB44B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8180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362700" y="4767263"/>
            <a:ext cx="2085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58813" y="4767263"/>
            <a:ext cx="2847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43925" y="4767263"/>
            <a:ext cx="561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E02A9-3FC3-8D4D-8612-E50298A55D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1092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362700" y="4767263"/>
            <a:ext cx="2085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813" y="4767263"/>
            <a:ext cx="2847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43925" y="4767263"/>
            <a:ext cx="561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D88C4-7498-7241-A24D-6AFB505090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4338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8" y="200025"/>
            <a:ext cx="3008313" cy="1571625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8" y="204788"/>
            <a:ext cx="499586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8" y="1828801"/>
            <a:ext cx="3008313" cy="2765822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62700" y="4767263"/>
            <a:ext cx="2085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58813" y="4767263"/>
            <a:ext cx="2847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43925" y="4767263"/>
            <a:ext cx="561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C4711-3ADE-614F-B3C0-2FA38E07D0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7263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171450"/>
            <a:ext cx="5711824" cy="671513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857250"/>
            <a:ext cx="6054724" cy="3405783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4357688"/>
            <a:ext cx="5711824" cy="40005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62700" y="4767263"/>
            <a:ext cx="2085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58813" y="4767263"/>
            <a:ext cx="2847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43925" y="4767263"/>
            <a:ext cx="561975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A4EE1-753F-0D4A-981F-9CEE611B72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7073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755650"/>
            <a:ext cx="8229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217738"/>
            <a:ext cx="822960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pic>
        <p:nvPicPr>
          <p:cNvPr id="1028" name="Picture 4" descr="banner2_12-7-15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4000" kern="1200">
          <a:solidFill>
            <a:srgbClr val="3F248C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4000">
          <a:solidFill>
            <a:srgbClr val="3F248C"/>
          </a:solidFill>
          <a:latin typeface="Century Gothic" charset="0"/>
        </a:defRPr>
      </a:lvl2pPr>
      <a:lvl3pPr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4000">
          <a:solidFill>
            <a:srgbClr val="3F248C"/>
          </a:solidFill>
          <a:latin typeface="Century Gothic" charset="0"/>
        </a:defRPr>
      </a:lvl3pPr>
      <a:lvl4pPr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4000">
          <a:solidFill>
            <a:srgbClr val="3F248C"/>
          </a:solidFill>
          <a:latin typeface="Century Gothic" charset="0"/>
        </a:defRPr>
      </a:lvl4pPr>
      <a:lvl5pPr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4000">
          <a:solidFill>
            <a:srgbClr val="3F248C"/>
          </a:solidFill>
          <a:latin typeface="Century Gothic" charset="0"/>
        </a:defRPr>
      </a:lvl5pPr>
      <a:lvl6pPr marL="457200"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4000">
          <a:solidFill>
            <a:srgbClr val="3F248C"/>
          </a:solidFill>
          <a:latin typeface="Century Gothic" charset="0"/>
        </a:defRPr>
      </a:lvl6pPr>
      <a:lvl7pPr marL="914400"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4000">
          <a:solidFill>
            <a:srgbClr val="3F248C"/>
          </a:solidFill>
          <a:latin typeface="Century Gothic" charset="0"/>
        </a:defRPr>
      </a:lvl7pPr>
      <a:lvl8pPr marL="1371600"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4000">
          <a:solidFill>
            <a:srgbClr val="3F248C"/>
          </a:solidFill>
          <a:latin typeface="Century Gothic" charset="0"/>
        </a:defRPr>
      </a:lvl8pPr>
      <a:lvl9pPr marL="1828800"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4000">
          <a:solidFill>
            <a:srgbClr val="3F248C"/>
          </a:solidFill>
          <a:latin typeface="Century Gothic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Courier New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Courier New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iris.edu/hq/inclass/lesson/439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hyperlink" Target="https://dev.iris.edu/app/triangulation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800" y="985838"/>
            <a:ext cx="8915400" cy="996950"/>
          </a:xfrm>
        </p:spPr>
        <p:txBody>
          <a:bodyPr anchor="ctr"/>
          <a:lstStyle/>
          <a:p>
            <a:pPr eaLnBrk="1" hangingPunct="1"/>
            <a:r>
              <a:rPr lang="en-US" altLang="en-US" sz="4000" b="1" baseline="30000"/>
              <a:t>How Do We Know Where an Earthquake Originated?</a:t>
            </a:r>
            <a:r>
              <a:rPr lang="en-US" altLang="en-US" sz="3200" baseline="30000"/>
              <a:t/>
            </a:r>
            <a:br>
              <a:rPr lang="en-US" altLang="en-US" sz="3200" baseline="30000"/>
            </a:br>
            <a:r>
              <a:rPr lang="en-US" altLang="en-US" sz="2400">
                <a:latin typeface="Arial" charset="0"/>
              </a:rPr>
              <a:t>Locating the epicenter of an earthquake using seismic data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603625"/>
            <a:ext cx="5257800" cy="1314450"/>
          </a:xfrm>
        </p:spPr>
        <p:txBody>
          <a:bodyPr rtlCol="0">
            <a:normAutofit lnSpcReduction="10000"/>
          </a:bodyPr>
          <a:lstStyle/>
          <a:p>
            <a:pPr algn="l"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r>
              <a:rPr lang="en-US" dirty="0" smtClean="0">
                <a:latin typeface="Arial" charset="0"/>
              </a:rPr>
              <a:t>_ _ s  _or_  _</a:t>
            </a:r>
            <a:r>
              <a:rPr lang="en-US" dirty="0" err="1" smtClean="0">
                <a:latin typeface="Arial" charset="0"/>
              </a:rPr>
              <a:t>han</a:t>
            </a:r>
            <a:r>
              <a:rPr lang="en-US" dirty="0" smtClean="0">
                <a:latin typeface="Arial" charset="0"/>
              </a:rPr>
              <a:t>  jus_       </a:t>
            </a:r>
            <a:r>
              <a:rPr lang="en-US" dirty="0" err="1" smtClean="0">
                <a:latin typeface="Arial" charset="0"/>
              </a:rPr>
              <a:t>w_ggl_s</a:t>
            </a:r>
            <a:endParaRPr lang="en-US" dirty="0" smtClean="0">
              <a:latin typeface="Arial" charset="0"/>
            </a:endParaRPr>
          </a:p>
          <a:p>
            <a:pPr algn="l"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r>
              <a:rPr lang="en-US" dirty="0" smtClean="0">
                <a:latin typeface="Arial" charset="0"/>
              </a:rPr>
              <a:t>1 4     5   3  4             4    1     3</a:t>
            </a:r>
          </a:p>
          <a:p>
            <a:pPr algn="l"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r>
              <a:rPr lang="en-US" dirty="0" smtClean="0">
                <a:latin typeface="Arial" charset="0"/>
              </a:rPr>
              <a:t> 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524000" y="2536825"/>
            <a:ext cx="671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en-US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Unlocki</a:t>
            </a:r>
            <a:r>
              <a:rPr lang="en-US" altLang="en-US" sz="2800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ng</a:t>
            </a:r>
            <a:r>
              <a:rPr lang="en-US" altLang="en-US" sz="2800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the secre</a:t>
            </a:r>
            <a:r>
              <a:rPr lang="en-US" altLang="en-US" sz="2800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lang="en-US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altLang="en-US" sz="2800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  <a:r>
              <a:rPr lang="en-US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 of a seismogram</a:t>
            </a:r>
            <a:r>
              <a:rPr lang="en-US" altLang="en-US" sz="2800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lang="en-US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…</a:t>
            </a:r>
          </a:p>
        </p:txBody>
      </p:sp>
      <p:sp>
        <p:nvSpPr>
          <p:cNvPr id="14340" name="Rectangle 9"/>
          <p:cNvSpPr>
            <a:spLocks noChangeArrowheads="1"/>
          </p:cNvSpPr>
          <p:nvPr/>
        </p:nvSpPr>
        <p:spPr bwMode="auto">
          <a:xfrm>
            <a:off x="2530475" y="493713"/>
            <a:ext cx="1841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14341" name="TextBox 8"/>
          <p:cNvSpPr txBox="1">
            <a:spLocks noChangeArrowheads="1"/>
          </p:cNvSpPr>
          <p:nvPr/>
        </p:nvSpPr>
        <p:spPr bwMode="auto">
          <a:xfrm>
            <a:off x="839788" y="274638"/>
            <a:ext cx="78470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chemeClr val="bg1"/>
                </a:solidFill>
                <a:latin typeface="Open Sans" charset="0"/>
              </a:rPr>
              <a:t>Incorporated Research Institutions for Seismology</a:t>
            </a:r>
          </a:p>
        </p:txBody>
      </p:sp>
      <p:sp>
        <p:nvSpPr>
          <p:cNvPr id="14342" name="TextBox 2"/>
          <p:cNvSpPr txBox="1">
            <a:spLocks noChangeArrowheads="1"/>
          </p:cNvSpPr>
          <p:nvPr/>
        </p:nvSpPr>
        <p:spPr bwMode="auto">
          <a:xfrm>
            <a:off x="198438" y="4846638"/>
            <a:ext cx="87360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200" i="1">
                <a:latin typeface="Calibri" charset="0"/>
                <a:ea typeface="Calibri" charset="0"/>
                <a:cs typeface="Calibri" charset="0"/>
              </a:rPr>
              <a:t>[This slide presentation is to accompany the lesson found here</a:t>
            </a:r>
            <a:r>
              <a:rPr lang="en-US" altLang="en-US" sz="1200">
                <a:latin typeface="Calibri" charset="0"/>
                <a:ea typeface="Calibri" charset="0"/>
                <a:cs typeface="Calibri" charset="0"/>
              </a:rPr>
              <a:t>: </a:t>
            </a:r>
            <a:r>
              <a:rPr lang="en-US" altLang="en-US" sz="1200">
                <a:latin typeface="Calibri" charset="0"/>
                <a:ea typeface="Calibri" charset="0"/>
                <a:cs typeface="Calibri" charset="0"/>
                <a:hlinkClick r:id="rId3"/>
              </a:rPr>
              <a:t>https://www.iris.edu/hq/inclass/lesson/439</a:t>
            </a:r>
            <a:r>
              <a:rPr lang="en-US" altLang="en-US" sz="1200" i="1">
                <a:latin typeface="Calibri" charset="0"/>
                <a:ea typeface="Calibri" charset="0"/>
                <a:cs typeface="Calibri" charset="0"/>
              </a:rPr>
              <a:t> ]</a:t>
            </a:r>
            <a:endParaRPr lang="en-US" altLang="en-US" sz="1200"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819150"/>
            <a:ext cx="6477000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Rectangle 3"/>
          <p:cNvSpPr txBox="1">
            <a:spLocks noChangeArrowheads="1"/>
          </p:cNvSpPr>
          <p:nvPr/>
        </p:nvSpPr>
        <p:spPr bwMode="auto">
          <a:xfrm>
            <a:off x="1447800" y="30163"/>
            <a:ext cx="6477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chemeClr val="bg1"/>
                </a:solidFill>
                <a:latin typeface="Arial" charset="0"/>
              </a:rPr>
              <a:t>Tectonic Plates</a:t>
            </a:r>
            <a:endParaRPr lang="en-US" altLang="en-US" sz="32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ChangeArrowheads="1"/>
          </p:cNvSpPr>
          <p:nvPr/>
        </p:nvSpPr>
        <p:spPr bwMode="auto">
          <a:xfrm>
            <a:off x="2900363" y="4641850"/>
            <a:ext cx="387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Times" charset="0"/>
              </a:rPr>
              <a:t>Global Seismicity as of 8/29/17</a:t>
            </a:r>
            <a:r>
              <a:rPr lang="en-US" altLang="en-US">
                <a:solidFill>
                  <a:schemeClr val="tx1"/>
                </a:solidFill>
                <a:latin typeface="Times" charset="0"/>
              </a:rPr>
              <a:t>	</a:t>
            </a:r>
          </a:p>
        </p:txBody>
      </p:sp>
      <p:pic>
        <p:nvPicPr>
          <p:cNvPr id="34818" name="Picture 1" descr="SeismicMonitor170829_Grab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868363"/>
            <a:ext cx="6175375" cy="373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3"/>
          <p:cNvSpPr txBox="1">
            <a:spLocks noChangeArrowheads="1"/>
          </p:cNvSpPr>
          <p:nvPr/>
        </p:nvSpPr>
        <p:spPr bwMode="auto">
          <a:xfrm>
            <a:off x="1447800" y="30163"/>
            <a:ext cx="6477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chemeClr val="bg1"/>
                </a:solidFill>
                <a:latin typeface="Arial" charset="0"/>
              </a:rPr>
              <a:t>Seismic Monitor</a:t>
            </a:r>
            <a:endParaRPr lang="en-US" altLang="en-US" sz="32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2007_Nov_29_KO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030288"/>
            <a:ext cx="5562600" cy="411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30163"/>
            <a:ext cx="6477000" cy="628650"/>
          </a:xfrm>
        </p:spPr>
        <p:txBody>
          <a:bodyPr/>
          <a:lstStyle/>
          <a:p>
            <a:pPr eaLnBrk="1" hangingPunct="1"/>
            <a:r>
              <a:rPr lang="en-US" altLang="en-US" sz="3200">
                <a:solidFill>
                  <a:schemeClr val="bg1"/>
                </a:solidFill>
                <a:latin typeface="Arial" charset="0"/>
              </a:rPr>
              <a:t>Interpreting Seismic Data</a:t>
            </a:r>
            <a:endParaRPr lang="en-US" altLang="en-US" sz="3200">
              <a:latin typeface="Arial" charset="0"/>
            </a:endParaRP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1524000" y="1428750"/>
            <a:ext cx="914400" cy="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1447800" y="2495550"/>
            <a:ext cx="914400" cy="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5029200" y="1200150"/>
            <a:ext cx="0" cy="3943350"/>
            <a:chOff x="3648" y="1008"/>
            <a:chExt cx="0" cy="3312"/>
          </a:xfrm>
        </p:grpSpPr>
        <p:sp>
          <p:nvSpPr>
            <p:cNvPr id="16394" name="Line 7"/>
            <p:cNvSpPr>
              <a:spLocks noChangeShapeType="1"/>
            </p:cNvSpPr>
            <p:nvPr/>
          </p:nvSpPr>
          <p:spPr bwMode="auto">
            <a:xfrm>
              <a:off x="3648" y="1008"/>
              <a:ext cx="0" cy="336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5" name="Line 8"/>
            <p:cNvSpPr>
              <a:spLocks noChangeShapeType="1"/>
            </p:cNvSpPr>
            <p:nvPr/>
          </p:nvSpPr>
          <p:spPr bwMode="auto">
            <a:xfrm flipV="1">
              <a:off x="3648" y="4080"/>
              <a:ext cx="0" cy="24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7239000" y="2438400"/>
            <a:ext cx="457200" cy="1657350"/>
            <a:chOff x="5472" y="2016"/>
            <a:chExt cx="288" cy="1392"/>
          </a:xfrm>
        </p:grpSpPr>
        <p:sp>
          <p:nvSpPr>
            <p:cNvPr id="16391" name="Line 9"/>
            <p:cNvSpPr>
              <a:spLocks noChangeShapeType="1"/>
            </p:cNvSpPr>
            <p:nvPr/>
          </p:nvSpPr>
          <p:spPr bwMode="auto">
            <a:xfrm flipH="1">
              <a:off x="5472" y="2016"/>
              <a:ext cx="288" cy="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2" name="Line 10"/>
            <p:cNvSpPr>
              <a:spLocks noChangeShapeType="1"/>
            </p:cNvSpPr>
            <p:nvPr/>
          </p:nvSpPr>
          <p:spPr bwMode="auto">
            <a:xfrm flipH="1">
              <a:off x="5472" y="2736"/>
              <a:ext cx="288" cy="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3" name="Line 11"/>
            <p:cNvSpPr>
              <a:spLocks noChangeShapeType="1"/>
            </p:cNvSpPr>
            <p:nvPr/>
          </p:nvSpPr>
          <p:spPr bwMode="auto">
            <a:xfrm flipH="1">
              <a:off x="5472" y="3408"/>
              <a:ext cx="288" cy="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animBg="1"/>
      <p:bldP spid="32772" grpId="1" animBg="1"/>
      <p:bldP spid="32773" grpId="0" animBg="1"/>
      <p:bldP spid="3277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 txBox="1">
            <a:spLocks noChangeArrowheads="1"/>
          </p:cNvSpPr>
          <p:nvPr/>
        </p:nvSpPr>
        <p:spPr bwMode="auto">
          <a:xfrm>
            <a:off x="990600" y="30163"/>
            <a:ext cx="69342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chemeClr val="bg1"/>
                </a:solidFill>
                <a:latin typeface="Arial" charset="0"/>
              </a:rPr>
              <a:t>Animations of seismic wave motion</a:t>
            </a:r>
            <a:endParaRPr lang="en-US" altLang="en-US" sz="320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" name="Z-3-Component_ShortSegment.mp4">
            <a:hlinkClick r:id="" action="ppaction://media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650" y="957263"/>
            <a:ext cx="3644900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Z-1-station_Seismogram_ShortSegment.mp4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938213"/>
            <a:ext cx="3405188" cy="234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217488" y="4840288"/>
            <a:ext cx="6480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200" i="1">
                <a:latin typeface="Calibri" charset="0"/>
                <a:ea typeface="Calibri" charset="0"/>
                <a:cs typeface="Calibri" charset="0"/>
              </a:rPr>
              <a:t>[These animations are excerpts from longer narrated animations. See links in notes to full animations] </a:t>
            </a:r>
          </a:p>
        </p:txBody>
      </p:sp>
      <p:sp>
        <p:nvSpPr>
          <p:cNvPr id="18437" name="TextBox 5"/>
          <p:cNvSpPr txBox="1">
            <a:spLocks noChangeArrowheads="1"/>
          </p:cNvSpPr>
          <p:nvPr/>
        </p:nvSpPr>
        <p:spPr bwMode="auto">
          <a:xfrm>
            <a:off x="392113" y="3328988"/>
            <a:ext cx="38893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600">
                <a:latin typeface="Calibri" charset="0"/>
                <a:ea typeface="Calibri" charset="0"/>
                <a:cs typeface="Calibri" charset="0"/>
              </a:rPr>
              <a:t>An earthquake generates seismic waves that (1) penetrate the Earth as body waves (P &amp; S) or (2) travel as surface waves (Love and Rayleigh). Each wave has a characteristic speed and style of motion.</a:t>
            </a:r>
          </a:p>
        </p:txBody>
      </p:sp>
      <p:sp>
        <p:nvSpPr>
          <p:cNvPr id="18438" name="TextBox 8"/>
          <p:cNvSpPr txBox="1">
            <a:spLocks noChangeArrowheads="1"/>
          </p:cNvSpPr>
          <p:nvPr/>
        </p:nvSpPr>
        <p:spPr bwMode="auto">
          <a:xfrm>
            <a:off x="4964113" y="3435350"/>
            <a:ext cx="3576637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600">
                <a:latin typeface="Calibri" charset="0"/>
                <a:ea typeface="Calibri" charset="0"/>
                <a:cs typeface="Calibri" charset="0"/>
              </a:rPr>
              <a:t>Modern seismometers include three (3) elements to determine the simultaneous movement in three (3) directions: up-down, north-south, and east-west.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00150"/>
            <a:ext cx="8686800" cy="3394075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Arial" charset="0"/>
              </a:rPr>
              <a:t>Locate each seismic station on the globe/map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Arial" charset="0"/>
              </a:rPr>
              <a:t>Identify S and P waves on seismogram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Arial" charset="0"/>
              </a:rPr>
              <a:t>Determine S-P time (convert to sec)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Arial" charset="0"/>
              </a:rPr>
              <a:t>Use travel time curve to determine distance from epicenter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Arial" charset="0"/>
              </a:rPr>
              <a:t>Use string to determine possible locations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Arial" charset="0"/>
              </a:rPr>
              <a:t>Compare with other group members</a:t>
            </a:r>
          </a:p>
          <a:p>
            <a:pPr eaLnBrk="1" hangingPunct="1"/>
            <a:endParaRPr lang="en-US" altLang="en-US" sz="2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82" name="Rectangle 3"/>
          <p:cNvSpPr txBox="1">
            <a:spLocks noChangeArrowheads="1"/>
          </p:cNvSpPr>
          <p:nvPr/>
        </p:nvSpPr>
        <p:spPr bwMode="auto">
          <a:xfrm>
            <a:off x="1447800" y="30163"/>
            <a:ext cx="6477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chemeClr val="bg1"/>
                </a:solidFill>
                <a:latin typeface="Arial" charset="0"/>
              </a:rPr>
              <a:t>Locating the Epicenter</a:t>
            </a:r>
            <a:endParaRPr lang="en-US" altLang="en-US" sz="32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0" descr="2007_Nov_29_KO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15963"/>
            <a:ext cx="64008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Rectangle 3"/>
          <p:cNvSpPr txBox="1">
            <a:spLocks noChangeArrowheads="1"/>
          </p:cNvSpPr>
          <p:nvPr/>
        </p:nvSpPr>
        <p:spPr bwMode="auto">
          <a:xfrm>
            <a:off x="1447800" y="30163"/>
            <a:ext cx="6477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dirty="0">
                <a:solidFill>
                  <a:schemeClr val="bg1"/>
                </a:solidFill>
                <a:latin typeface="Arial" charset="0"/>
              </a:rPr>
              <a:t>Interpreting Seismic Data</a:t>
            </a:r>
            <a:endParaRPr lang="en-US" altLang="en-US" sz="3200" dirty="0">
              <a:solidFill>
                <a:schemeClr val="tx1"/>
              </a:solidFill>
              <a:latin typeface="Arial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176838" y="3201988"/>
            <a:ext cx="0" cy="554037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2890838" y="2411413"/>
            <a:ext cx="0" cy="533400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110038" y="3173413"/>
            <a:ext cx="12192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00">
                <a:solidFill>
                  <a:schemeClr val="tx1"/>
                </a:solidFill>
                <a:latin typeface="Myriad Pro" charset="0"/>
              </a:rPr>
              <a:t>S wave arrives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100">
                <a:solidFill>
                  <a:schemeClr val="tx1"/>
                </a:solidFill>
                <a:latin typeface="Myriad Pro" charset="0"/>
              </a:rPr>
              <a:t>~770 sec.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824038" y="2640013"/>
            <a:ext cx="12192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00">
                <a:solidFill>
                  <a:schemeClr val="tx1"/>
                </a:solidFill>
                <a:latin typeface="Myriad Pro" charset="0"/>
              </a:rPr>
              <a:t>P wave arrives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100">
                <a:solidFill>
                  <a:schemeClr val="tx1"/>
                </a:solidFill>
                <a:latin typeface="Myriad Pro" charset="0"/>
              </a:rPr>
              <a:t>~260 sec.</a:t>
            </a:r>
          </a:p>
        </p:txBody>
      </p:sp>
      <p:sp>
        <p:nvSpPr>
          <p:cNvPr id="10247" name="TextBox 12"/>
          <p:cNvSpPr txBox="1">
            <a:spLocks noChangeArrowheads="1"/>
          </p:cNvSpPr>
          <p:nvPr/>
        </p:nvSpPr>
        <p:spPr bwMode="auto">
          <a:xfrm>
            <a:off x="6858000" y="2647950"/>
            <a:ext cx="2133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Times" charset="0"/>
              </a:rPr>
              <a:t>   S  –  P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Times" charset="0"/>
              </a:rPr>
              <a:t>770 sec – 260 sec</a:t>
            </a:r>
          </a:p>
        </p:txBody>
      </p:sp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6757988" y="3422650"/>
            <a:ext cx="21336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Times" charset="0"/>
              </a:rPr>
              <a:t>= 510 sec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Times" charset="0"/>
              </a:rPr>
              <a:t>      or  8.5 minutes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solidFill>
                <a:schemeClr val="tx1"/>
              </a:solidFill>
              <a:latin typeface="Time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0247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4" t="16667" r="17188" b="6250"/>
          <a:stretch>
            <a:fillRect/>
          </a:stretch>
        </p:blipFill>
        <p:spPr bwMode="auto">
          <a:xfrm>
            <a:off x="1143000" y="742950"/>
            <a:ext cx="7010400" cy="457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Text Box 6"/>
          <p:cNvSpPr txBox="1">
            <a:spLocks noChangeArrowheads="1"/>
          </p:cNvSpPr>
          <p:nvPr/>
        </p:nvSpPr>
        <p:spPr bwMode="auto">
          <a:xfrm>
            <a:off x="228600" y="854075"/>
            <a:ext cx="4549775" cy="584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1600" b="1" dirty="0" smtClean="0">
                <a:solidFill>
                  <a:srgbClr val="FF0000"/>
                </a:solidFill>
                <a:latin typeface="Arial" charset="0"/>
              </a:rPr>
              <a:t>TAKE A PIECE OF PAPER, AND MARK OFF THE DIFFERENCE IN ARRIVAL TIME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2001838" y="2755900"/>
            <a:ext cx="895350" cy="2514600"/>
            <a:chOff x="1261" y="1837"/>
            <a:chExt cx="576" cy="2112"/>
          </a:xfrm>
        </p:grpSpPr>
        <p:sp>
          <p:nvSpPr>
            <p:cNvPr id="24587" name="Rectangle 3"/>
            <p:cNvSpPr>
              <a:spLocks noChangeArrowheads="1"/>
            </p:cNvSpPr>
            <p:nvPr/>
          </p:nvSpPr>
          <p:spPr bwMode="auto">
            <a:xfrm>
              <a:off x="1309" y="1837"/>
              <a:ext cx="528" cy="211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charset="0"/>
                </a:defRPr>
              </a:lvl1pPr>
              <a:lvl2pPr marL="742950" indent="-285750">
                <a:spcBef>
                  <a:spcPct val="20000"/>
                </a:spcBef>
                <a:buFont typeface="Courier New" charset="0"/>
                <a:buChar char="o"/>
                <a:defRPr sz="1600">
                  <a:solidFill>
                    <a:srgbClr val="7F7F7F"/>
                  </a:solidFill>
                  <a:latin typeface="Century Gothic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3pPr>
              <a:lvl4pPr marL="1600200" indent="-228600">
                <a:spcBef>
                  <a:spcPct val="20000"/>
                </a:spcBef>
                <a:buFont typeface="Courier New" charset="0"/>
                <a:buChar char="o"/>
                <a:defRPr sz="1600">
                  <a:solidFill>
                    <a:srgbClr val="7F7F7F"/>
                  </a:solidFill>
                  <a:latin typeface="Century Gothic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solidFill>
                  <a:schemeClr val="tx1"/>
                </a:solidFill>
                <a:latin typeface="Times" charset="0"/>
              </a:endParaRPr>
            </a:p>
          </p:txBody>
        </p:sp>
        <p:sp>
          <p:nvSpPr>
            <p:cNvPr id="24588" name="Text Box 16"/>
            <p:cNvSpPr txBox="1">
              <a:spLocks noChangeArrowheads="1"/>
            </p:cNvSpPr>
            <p:nvPr/>
          </p:nvSpPr>
          <p:spPr bwMode="auto">
            <a:xfrm>
              <a:off x="1344" y="3072"/>
              <a:ext cx="384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charset="0"/>
                </a:defRPr>
              </a:lvl1pPr>
              <a:lvl2pPr marL="742950" indent="-285750">
                <a:spcBef>
                  <a:spcPct val="20000"/>
                </a:spcBef>
                <a:buFont typeface="Courier New" charset="0"/>
                <a:buChar char="o"/>
                <a:defRPr sz="1600">
                  <a:solidFill>
                    <a:srgbClr val="7F7F7F"/>
                  </a:solidFill>
                  <a:latin typeface="Century Gothic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3pPr>
              <a:lvl4pPr marL="1600200" indent="-228600">
                <a:spcBef>
                  <a:spcPct val="20000"/>
                </a:spcBef>
                <a:buFont typeface="Courier New" charset="0"/>
                <a:buChar char="o"/>
                <a:defRPr sz="1600">
                  <a:solidFill>
                    <a:srgbClr val="7F7F7F"/>
                  </a:solidFill>
                  <a:latin typeface="Century Gothic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Arial" charset="0"/>
                </a:rPr>
                <a:t>8:30</a:t>
              </a:r>
            </a:p>
          </p:txBody>
        </p:sp>
        <p:sp>
          <p:nvSpPr>
            <p:cNvPr id="24589" name="Line 7"/>
            <p:cNvSpPr>
              <a:spLocks noChangeShapeType="1"/>
            </p:cNvSpPr>
            <p:nvPr/>
          </p:nvSpPr>
          <p:spPr bwMode="auto">
            <a:xfrm>
              <a:off x="1261" y="3613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08" name="Line 8"/>
          <p:cNvSpPr>
            <a:spLocks noChangeShapeType="1"/>
          </p:cNvSpPr>
          <p:nvPr/>
        </p:nvSpPr>
        <p:spPr bwMode="auto">
          <a:xfrm>
            <a:off x="2001838" y="3019425"/>
            <a:ext cx="3730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5943600" y="512763"/>
            <a:ext cx="820738" cy="2514600"/>
            <a:chOff x="3792" y="-96"/>
            <a:chExt cx="528" cy="2112"/>
          </a:xfrm>
        </p:grpSpPr>
        <p:sp>
          <p:nvSpPr>
            <p:cNvPr id="24583" name="Rectangle 20"/>
            <p:cNvSpPr>
              <a:spLocks noChangeArrowheads="1"/>
            </p:cNvSpPr>
            <p:nvPr/>
          </p:nvSpPr>
          <p:spPr bwMode="auto">
            <a:xfrm>
              <a:off x="3792" y="-96"/>
              <a:ext cx="528" cy="211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charset="0"/>
                </a:defRPr>
              </a:lvl1pPr>
              <a:lvl2pPr marL="742950" indent="-285750">
                <a:spcBef>
                  <a:spcPct val="20000"/>
                </a:spcBef>
                <a:buFont typeface="Courier New" charset="0"/>
                <a:buChar char="o"/>
                <a:defRPr sz="1600">
                  <a:solidFill>
                    <a:srgbClr val="7F7F7F"/>
                  </a:solidFill>
                  <a:latin typeface="Century Gothic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3pPr>
              <a:lvl4pPr marL="1600200" indent="-228600">
                <a:spcBef>
                  <a:spcPct val="20000"/>
                </a:spcBef>
                <a:buFont typeface="Courier New" charset="0"/>
                <a:buChar char="o"/>
                <a:defRPr sz="1600">
                  <a:solidFill>
                    <a:srgbClr val="7F7F7F"/>
                  </a:solidFill>
                  <a:latin typeface="Century Gothic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solidFill>
                  <a:schemeClr val="tx1"/>
                </a:solidFill>
                <a:latin typeface="Times" charset="0"/>
              </a:endParaRPr>
            </a:p>
          </p:txBody>
        </p:sp>
        <p:sp>
          <p:nvSpPr>
            <p:cNvPr id="24584" name="Line 21"/>
            <p:cNvSpPr>
              <a:spLocks noChangeShapeType="1"/>
            </p:cNvSpPr>
            <p:nvPr/>
          </p:nvSpPr>
          <p:spPr bwMode="auto">
            <a:xfrm>
              <a:off x="3792" y="1680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5" name="Line 22"/>
            <p:cNvSpPr>
              <a:spLocks noChangeShapeType="1"/>
            </p:cNvSpPr>
            <p:nvPr/>
          </p:nvSpPr>
          <p:spPr bwMode="auto">
            <a:xfrm>
              <a:off x="3792" y="144"/>
              <a:ext cx="24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6" name="Text Box 23"/>
            <p:cNvSpPr txBox="1">
              <a:spLocks noChangeArrowheads="1"/>
            </p:cNvSpPr>
            <p:nvPr/>
          </p:nvSpPr>
          <p:spPr bwMode="auto">
            <a:xfrm>
              <a:off x="3792" y="1152"/>
              <a:ext cx="384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charset="0"/>
                </a:defRPr>
              </a:lvl1pPr>
              <a:lvl2pPr marL="742950" indent="-285750">
                <a:spcBef>
                  <a:spcPct val="20000"/>
                </a:spcBef>
                <a:buFont typeface="Courier New" charset="0"/>
                <a:buChar char="o"/>
                <a:defRPr sz="1600">
                  <a:solidFill>
                    <a:srgbClr val="7F7F7F"/>
                  </a:solidFill>
                  <a:latin typeface="Century Gothic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3pPr>
              <a:lvl4pPr marL="1600200" indent="-228600">
                <a:spcBef>
                  <a:spcPct val="20000"/>
                </a:spcBef>
                <a:buFont typeface="Courier New" charset="0"/>
                <a:buChar char="o"/>
                <a:defRPr sz="1600">
                  <a:solidFill>
                    <a:srgbClr val="7F7F7F"/>
                  </a:solidFill>
                  <a:latin typeface="Century Gothic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Arial" charset="0"/>
                </a:rPr>
                <a:t>8:30</a:t>
              </a:r>
            </a:p>
          </p:txBody>
        </p:sp>
      </p:grpSp>
      <p:sp>
        <p:nvSpPr>
          <p:cNvPr id="51213" name="Line 13"/>
          <p:cNvSpPr>
            <a:spLocks noChangeShapeType="1"/>
          </p:cNvSpPr>
          <p:nvPr/>
        </p:nvSpPr>
        <p:spPr bwMode="auto">
          <a:xfrm flipH="1">
            <a:off x="2057400" y="1654175"/>
            <a:ext cx="373063" cy="1314450"/>
          </a:xfrm>
          <a:prstGeom prst="line">
            <a:avLst/>
          </a:prstGeom>
          <a:noFill/>
          <a:ln w="76200">
            <a:solidFill>
              <a:srgbClr val="FF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1447800" y="30163"/>
            <a:ext cx="6477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dirty="0" smtClean="0">
                <a:solidFill>
                  <a:schemeClr val="bg1"/>
                </a:solidFill>
                <a:latin typeface="Arial" charset="0"/>
              </a:rPr>
              <a:t>Using </a:t>
            </a:r>
            <a:r>
              <a:rPr lang="en-US" altLang="en-US" sz="3200" smtClean="0">
                <a:solidFill>
                  <a:schemeClr val="bg1"/>
                </a:solidFill>
                <a:latin typeface="Arial" charset="0"/>
              </a:rPr>
              <a:t>the travel-time curve</a:t>
            </a:r>
            <a:endParaRPr lang="en-US" altLang="en-US" sz="32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8" grpId="0" animBg="1"/>
      <p:bldP spid="51208" grpId="1" animBg="1"/>
      <p:bldP spid="51213" grpId="0" animBg="1"/>
      <p:bldP spid="5121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447800" y="30163"/>
            <a:ext cx="6477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dirty="0" smtClean="0">
                <a:solidFill>
                  <a:schemeClr val="bg1"/>
                </a:solidFill>
                <a:latin typeface="Arial" charset="0"/>
              </a:rPr>
              <a:t>Using </a:t>
            </a:r>
            <a:r>
              <a:rPr lang="en-US" altLang="en-US" sz="3200" smtClean="0">
                <a:solidFill>
                  <a:schemeClr val="bg1"/>
                </a:solidFill>
                <a:latin typeface="Arial" charset="0"/>
              </a:rPr>
              <a:t>the travel-time curve</a:t>
            </a:r>
            <a:endParaRPr lang="en-US" altLang="en-US" sz="32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4" t="16667" r="17188" b="6250"/>
          <a:stretch>
            <a:fillRect/>
          </a:stretch>
        </p:blipFill>
        <p:spPr bwMode="auto">
          <a:xfrm>
            <a:off x="1143000" y="757238"/>
            <a:ext cx="7010400" cy="457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228600" y="796925"/>
            <a:ext cx="4251325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 b="1">
                <a:solidFill>
                  <a:srgbClr val="FF0000"/>
                </a:solidFill>
                <a:latin typeface="Arial" charset="0"/>
              </a:rPr>
              <a:t>MOVE THE PAPER UNTIL THE TWO TICK MARKS LINE UP WITH THE P AND S CURVES</a:t>
            </a: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1447800" y="3482975"/>
            <a:ext cx="3952875" cy="738188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 b="1">
                <a:solidFill>
                  <a:srgbClr val="FF0000"/>
                </a:solidFill>
                <a:latin typeface="Arial" charset="0"/>
              </a:rPr>
              <a:t>WHEN TICK MARKS LINE UP, GO STRAIGHT DOWN AND READ THE EPICENTER DISTANCE</a:t>
            </a:r>
          </a:p>
        </p:txBody>
      </p:sp>
      <p:sp>
        <p:nvSpPr>
          <p:cNvPr id="53256" name="Line 8"/>
          <p:cNvSpPr>
            <a:spLocks noChangeShapeType="1"/>
          </p:cNvSpPr>
          <p:nvPr/>
        </p:nvSpPr>
        <p:spPr bwMode="auto">
          <a:xfrm>
            <a:off x="5943600" y="739775"/>
            <a:ext cx="0" cy="405765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6248400" y="4171950"/>
            <a:ext cx="2684463" cy="584200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b="1">
                <a:solidFill>
                  <a:srgbClr val="FF0000"/>
                </a:solidFill>
                <a:latin typeface="Arial" charset="0"/>
              </a:rPr>
              <a:t>EPICENTER DISTANCE OF 6700 KM</a:t>
            </a:r>
          </a:p>
        </p:txBody>
      </p:sp>
      <p:grpSp>
        <p:nvGrpSpPr>
          <p:cNvPr id="26630" name="Group 11"/>
          <p:cNvGrpSpPr>
            <a:grpSpLocks/>
          </p:cNvGrpSpPr>
          <p:nvPr/>
        </p:nvGrpSpPr>
        <p:grpSpPr bwMode="auto">
          <a:xfrm>
            <a:off x="5945188" y="398463"/>
            <a:ext cx="820737" cy="2514600"/>
            <a:chOff x="3786" y="-129"/>
            <a:chExt cx="528" cy="2112"/>
          </a:xfrm>
        </p:grpSpPr>
        <p:sp>
          <p:nvSpPr>
            <p:cNvPr id="26631" name="Rectangle 12"/>
            <p:cNvSpPr>
              <a:spLocks noChangeArrowheads="1"/>
            </p:cNvSpPr>
            <p:nvPr/>
          </p:nvSpPr>
          <p:spPr bwMode="auto">
            <a:xfrm>
              <a:off x="3786" y="-129"/>
              <a:ext cx="528" cy="211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charset="0"/>
                </a:defRPr>
              </a:lvl1pPr>
              <a:lvl2pPr marL="742950" indent="-285750">
                <a:spcBef>
                  <a:spcPct val="20000"/>
                </a:spcBef>
                <a:buFont typeface="Courier New" charset="0"/>
                <a:buChar char="o"/>
                <a:defRPr sz="1600">
                  <a:solidFill>
                    <a:srgbClr val="7F7F7F"/>
                  </a:solidFill>
                  <a:latin typeface="Century Gothic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3pPr>
              <a:lvl4pPr marL="1600200" indent="-228600">
                <a:spcBef>
                  <a:spcPct val="20000"/>
                </a:spcBef>
                <a:buFont typeface="Courier New" charset="0"/>
                <a:buChar char="o"/>
                <a:defRPr sz="1600">
                  <a:solidFill>
                    <a:srgbClr val="7F7F7F"/>
                  </a:solidFill>
                  <a:latin typeface="Century Gothic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solidFill>
                  <a:schemeClr val="tx1"/>
                </a:solidFill>
                <a:latin typeface="Times" charset="0"/>
              </a:endParaRPr>
            </a:p>
          </p:txBody>
        </p:sp>
        <p:sp>
          <p:nvSpPr>
            <p:cNvPr id="26632" name="Line 13"/>
            <p:cNvSpPr>
              <a:spLocks noChangeShapeType="1"/>
            </p:cNvSpPr>
            <p:nvPr/>
          </p:nvSpPr>
          <p:spPr bwMode="auto">
            <a:xfrm>
              <a:off x="3786" y="1727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3" name="Line 14"/>
            <p:cNvSpPr>
              <a:spLocks noChangeShapeType="1"/>
            </p:cNvSpPr>
            <p:nvPr/>
          </p:nvSpPr>
          <p:spPr bwMode="auto">
            <a:xfrm>
              <a:off x="3786" y="172"/>
              <a:ext cx="24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4" name="Text Box 15"/>
            <p:cNvSpPr txBox="1">
              <a:spLocks noChangeArrowheads="1"/>
            </p:cNvSpPr>
            <p:nvPr/>
          </p:nvSpPr>
          <p:spPr bwMode="auto">
            <a:xfrm>
              <a:off x="3792" y="1152"/>
              <a:ext cx="384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charset="0"/>
                </a:defRPr>
              </a:lvl1pPr>
              <a:lvl2pPr marL="742950" indent="-285750">
                <a:spcBef>
                  <a:spcPct val="20000"/>
                </a:spcBef>
                <a:buFont typeface="Courier New" charset="0"/>
                <a:buChar char="o"/>
                <a:defRPr sz="1600">
                  <a:solidFill>
                    <a:srgbClr val="7F7F7F"/>
                  </a:solidFill>
                  <a:latin typeface="Century Gothic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3pPr>
              <a:lvl4pPr marL="1600200" indent="-228600">
                <a:spcBef>
                  <a:spcPct val="20000"/>
                </a:spcBef>
                <a:buFont typeface="Courier New" charset="0"/>
                <a:buChar char="o"/>
                <a:defRPr sz="1600">
                  <a:solidFill>
                    <a:srgbClr val="7F7F7F"/>
                  </a:solidFill>
                  <a:latin typeface="Century Gothic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Arial" charset="0"/>
                </a:rPr>
                <a:t>8:30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4" grpId="0" animBg="1"/>
      <p:bldP spid="53255" grpId="0" animBg="1"/>
      <p:bldP spid="53256" grpId="0" animBg="1"/>
      <p:bldP spid="532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809625"/>
            <a:ext cx="42672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85950"/>
            <a:ext cx="4367213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447800" y="30163"/>
            <a:ext cx="6477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dirty="0" smtClean="0">
                <a:solidFill>
                  <a:schemeClr val="bg1"/>
                </a:solidFill>
                <a:latin typeface="Arial" charset="0"/>
              </a:rPr>
              <a:t>Figuring distance on a globe</a:t>
            </a:r>
            <a:endParaRPr lang="en-US" altLang="en-US" sz="32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78445" y="4148508"/>
            <a:ext cx="40649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Determining distance from the seismic stations (above station KIP; </a:t>
            </a:r>
            <a:r>
              <a:rPr lang="en-US" altLang="en-US" sz="120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right station NNA)</a:t>
            </a:r>
            <a:endParaRPr lang="en-US" altLang="en-US" sz="120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3"/>
          <p:cNvSpPr txBox="1">
            <a:spLocks noChangeArrowheads="1"/>
          </p:cNvSpPr>
          <p:nvPr/>
        </p:nvSpPr>
        <p:spPr bwMode="auto">
          <a:xfrm>
            <a:off x="1447800" y="30163"/>
            <a:ext cx="6477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charset="0"/>
              </a:defRPr>
            </a:lvl1pPr>
            <a:lvl2pPr marL="742950" indent="-28575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2pPr>
            <a:lvl3pPr marL="11430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3pPr>
            <a:lvl4pPr marL="1600200" indent="-228600" defTabSz="457200">
              <a:spcBef>
                <a:spcPct val="20000"/>
              </a:spcBef>
              <a:buFont typeface="Courier New" charset="0"/>
              <a:buChar char="o"/>
              <a:defRPr sz="1600">
                <a:solidFill>
                  <a:srgbClr val="7F7F7F"/>
                </a:solidFill>
                <a:latin typeface="Century Gothic" charset="0"/>
              </a:defRPr>
            </a:lvl4pPr>
            <a:lvl5pPr marL="2057400" indent="-228600" defTabSz="4572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dirty="0" smtClean="0">
                <a:solidFill>
                  <a:schemeClr val="bg1"/>
                </a:solidFill>
                <a:latin typeface="Arial" charset="0"/>
              </a:rPr>
              <a:t>Example of triangulation</a:t>
            </a:r>
            <a:endParaRPr lang="en-US" altLang="en-US" sz="32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044" y="969400"/>
            <a:ext cx="5245450" cy="35693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4781550"/>
            <a:ext cx="838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This example is derived from IRIS’s online app “Triangulation”. Download here: </a:t>
            </a:r>
            <a:r>
              <a:rPr lang="en-US" sz="1200" dirty="0">
                <a:hlinkClick r:id="rId4"/>
              </a:rPr>
              <a:t>https://dev.iris.edu/app/triangulation</a:t>
            </a:r>
            <a:endParaRPr lang="en-US" sz="12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-P_plottingEpicenters_2019" id="{7B3610E7-0B21-754B-9737-75A39A841F03}" vid="{453D9320-2AD4-654C-A9FB-3A0610F0BC6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S-P_plottingEpicenters_2019</Template>
  <TotalTime>13</TotalTime>
  <Words>474</Words>
  <Application>Microsoft Macintosh PowerPoint</Application>
  <PresentationFormat>On-screen Show (16:9)</PresentationFormat>
  <Paragraphs>68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Times</vt:lpstr>
      <vt:lpstr>ＭＳ Ｐゴシック</vt:lpstr>
      <vt:lpstr>Arial</vt:lpstr>
      <vt:lpstr>Century Gothic</vt:lpstr>
      <vt:lpstr>Courier New</vt:lpstr>
      <vt:lpstr>Palatino Linotype</vt:lpstr>
      <vt:lpstr>Wingdings</vt:lpstr>
      <vt:lpstr>Open Sans</vt:lpstr>
      <vt:lpstr>Calibri</vt:lpstr>
      <vt:lpstr>Myriad Pro</vt:lpstr>
      <vt:lpstr>Executive</vt:lpstr>
      <vt:lpstr>How Do We Know Where an Earthquake Originated? Locating the epicenter of an earthquake using seismic data</vt:lpstr>
      <vt:lpstr>Interpreting Seismic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We Know Where an Earthquake Originated? Locating the epicenter of an earthquake using seismic data</dc:title>
  <dc:creator>Jenda Johnson</dc:creator>
  <cp:lastModifiedBy>Jenda Johnson</cp:lastModifiedBy>
  <cp:revision>3</cp:revision>
  <dcterms:created xsi:type="dcterms:W3CDTF">2019-10-18T23:02:12Z</dcterms:created>
  <dcterms:modified xsi:type="dcterms:W3CDTF">2019-10-18T23:15:26Z</dcterms:modified>
</cp:coreProperties>
</file>