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13"/>
  </p:notesMasterIdLst>
  <p:sldIdLst>
    <p:sldId id="256" r:id="rId2"/>
    <p:sldId id="271" r:id="rId3"/>
    <p:sldId id="270" r:id="rId4"/>
    <p:sldId id="258" r:id="rId5"/>
    <p:sldId id="259" r:id="rId6"/>
    <p:sldId id="277" r:id="rId7"/>
    <p:sldId id="278" r:id="rId8"/>
    <p:sldId id="281" r:id="rId9"/>
    <p:sldId id="261" r:id="rId10"/>
    <p:sldId id="265" r:id="rId11"/>
    <p:sldId id="280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2"/>
    <p:restoredTop sz="94595"/>
  </p:normalViewPr>
  <p:slideViewPr>
    <p:cSldViewPr>
      <p:cViewPr varScale="1">
        <p:scale>
          <a:sx n="186" d="100"/>
          <a:sy n="186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4DD229-47A0-AB42-AD7C-F5F12D1AD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.edu/hq/inclass/animation/114" TargetMode="External"/><Relationship Id="rId4" Type="http://schemas.openxmlformats.org/officeDocument/2006/relationships/hyperlink" Target="https://www.iris.edu/hq/inclass/animation/115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58ECC37-5BC5-4A4B-BDCC-E077B5FF58A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" charset="0"/>
                <a:ea typeface="ＭＳ Ｐゴシック" charset="-128"/>
              </a:rPr>
              <a:t>This slide presentation was created to accompany the IRIS activity “Locating an Earthquake with Recent Seismic Data” available here:</a:t>
            </a:r>
          </a:p>
          <a:p>
            <a:pPr eaLnBrk="1" hangingPunct="1"/>
            <a:r>
              <a:rPr lang="en-US" altLang="en-US">
                <a:latin typeface="Times" charset="0"/>
                <a:ea typeface="ＭＳ Ｐゴシック" charset="-128"/>
              </a:rPr>
              <a:t>https://www.iris.edu/hq/inclass/lesson/locating_an_earthquake_with_recent_seismic_data</a:t>
            </a:r>
          </a:p>
          <a:p>
            <a:pPr eaLnBrk="1" hangingPunct="1"/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26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8AC1872-0A45-3741-BF3D-8BD377BB0F0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096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D20CE66-C05A-F840-82AD-648D3745F36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" charset="0"/>
                <a:ea typeface="ＭＳ Ｐゴシック" charset="-128"/>
              </a:rPr>
              <a:t>Updated versions of this map can be obtained from www.iris.edu	</a:t>
            </a:r>
          </a:p>
        </p:txBody>
      </p:sp>
    </p:spTree>
    <p:extLst>
      <p:ext uri="{BB962C8B-B14F-4D97-AF65-F5344CB8AC3E}">
        <p14:creationId xmlns:p14="http://schemas.microsoft.com/office/powerpoint/2010/main" val="186557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C5DCAE2-1E94-E444-8CB1-BFBC2341FB2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35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D284EDB-9117-0040-8EA5-9E14FB30694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" charset="0"/>
                <a:ea typeface="ＭＳ Ｐゴシック" charset="-128"/>
              </a:rPr>
              <a:t>Download full animations from:</a:t>
            </a:r>
          </a:p>
          <a:p>
            <a:pPr eaLnBrk="1" hangingPunct="1"/>
            <a:r>
              <a:rPr lang="en-US" altLang="en-US">
                <a:latin typeface="Times" charset="0"/>
                <a:ea typeface="ＭＳ Ｐゴシック" charset="-128"/>
                <a:hlinkClick r:id="rId3"/>
              </a:rPr>
              <a:t>https://www.iris.edu/hq/inclass/animation/114</a:t>
            </a:r>
            <a:endParaRPr lang="en-US" altLang="en-US">
              <a:latin typeface="Times" charset="0"/>
              <a:ea typeface="ＭＳ Ｐゴシック" charset="-128"/>
            </a:endParaRPr>
          </a:p>
          <a:p>
            <a:pPr eaLnBrk="1" hangingPunct="1"/>
            <a:r>
              <a:rPr lang="en-US" altLang="en-US">
                <a:latin typeface="Times" charset="0"/>
                <a:ea typeface="ＭＳ Ｐゴシック" charset="-128"/>
              </a:rPr>
              <a:t> </a:t>
            </a:r>
            <a:r>
              <a:rPr lang="en-US" altLang="en-US">
                <a:latin typeface="Times" charset="0"/>
                <a:ea typeface="ＭＳ Ｐゴシック" charset="-128"/>
                <a:hlinkClick r:id="rId4"/>
              </a:rPr>
              <a:t>https://www.iris.edu/hq/inclass/animation/115</a:t>
            </a:r>
            <a:endParaRPr lang="en-US" altLang="en-US">
              <a:latin typeface="Times" charset="0"/>
              <a:ea typeface="ＭＳ Ｐゴシック" charset="-128"/>
            </a:endParaRPr>
          </a:p>
          <a:p>
            <a:pPr eaLnBrk="1" hangingPunct="1"/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56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D7825B7-4CCC-774C-88B5-5422516F44E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36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EEE9DD3-F370-BF43-9B7E-2896D9DEA38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" charset="0"/>
                <a:ea typeface="ＭＳ Ｐゴシック" charset="-128"/>
              </a:rPr>
              <a:t>Things to point out.</a:t>
            </a:r>
          </a:p>
          <a:p>
            <a:pPr eaLnBrk="1" hangingPunct="1"/>
            <a:r>
              <a:rPr lang="en-US" altLang="en-US">
                <a:latin typeface="Times" charset="0"/>
                <a:ea typeface="ＭＳ Ｐゴシック" charset="-128"/>
              </a:rPr>
              <a:t>Three seismograms all recorded simultaneously at the same location (Vertical, North-South &amp; East-west).</a:t>
            </a:r>
          </a:p>
          <a:p>
            <a:pPr eaLnBrk="1" hangingPunct="1"/>
            <a:r>
              <a:rPr lang="en-US" altLang="en-US">
                <a:latin typeface="Times" charset="0"/>
                <a:ea typeface="ＭＳ Ｐゴシック" charset="-128"/>
              </a:rPr>
              <a:t>P wave arrives about 260 seconds; S wave arrives at about 770 seconds.</a:t>
            </a:r>
          </a:p>
          <a:p>
            <a:pPr eaLnBrk="1" hangingPunct="1"/>
            <a:r>
              <a:rPr lang="en-US" altLang="en-US">
                <a:latin typeface="Times" charset="0"/>
                <a:ea typeface="ＭＳ Ｐゴシック" charset="-128"/>
              </a:rPr>
              <a:t>S minus P is 770 minus 260 =510 seconds</a:t>
            </a:r>
          </a:p>
          <a:p>
            <a:pPr eaLnBrk="1" hangingPunct="1"/>
            <a:r>
              <a:rPr lang="en-US" altLang="en-US">
                <a:latin typeface="Times" charset="0"/>
                <a:ea typeface="ＭＳ Ｐゴシック" charset="-128"/>
              </a:rPr>
              <a:t>510 seconds divided by 60 seconds = 8 minutes 30 seconds.</a:t>
            </a:r>
          </a:p>
        </p:txBody>
      </p:sp>
    </p:spTree>
    <p:extLst>
      <p:ext uri="{BB962C8B-B14F-4D97-AF65-F5344CB8AC3E}">
        <p14:creationId xmlns:p14="http://schemas.microsoft.com/office/powerpoint/2010/main" val="44486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2100364-560D-DB4C-8121-AE140037234B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53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0410BCB-9BCE-8A4C-88B8-9AAED346172D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492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596242-064A-4E4E-8331-ED78F36C72AF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chemeClr val="tx1"/>
                </a:solidFill>
                <a:latin typeface="Times" charset="0"/>
              </a:rPr>
              <a:t>Photos courtesy of Larry </a:t>
            </a:r>
            <a:r>
              <a:rPr lang="en-US" altLang="en-US" sz="1200" dirty="0" err="1" smtClean="0">
                <a:solidFill>
                  <a:schemeClr val="tx1"/>
                </a:solidFill>
                <a:latin typeface="Times" charset="0"/>
              </a:rPr>
              <a:t>Braile</a:t>
            </a:r>
            <a:endParaRPr lang="en-US" altLang="en-US" sz="1200" dirty="0" smtClean="0">
              <a:solidFill>
                <a:schemeClr val="tx1"/>
              </a:solidFill>
              <a:latin typeface="Times" charset="0"/>
            </a:endParaRPr>
          </a:p>
          <a:p>
            <a:pPr eaLnBrk="1" hangingPunct="1"/>
            <a:endParaRPr lang="en-US" altLang="en-US" dirty="0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767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A570F9A-9406-3042-81DC-F6AD2C4BE524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" charset="0"/>
                <a:ea typeface="ＭＳ Ｐゴシック" charset="-128"/>
              </a:rPr>
              <a:t>How might you use this activity to improve future undergraduate responses?</a:t>
            </a:r>
          </a:p>
        </p:txBody>
      </p:sp>
    </p:spTree>
    <p:extLst>
      <p:ext uri="{BB962C8B-B14F-4D97-AF65-F5344CB8AC3E}">
        <p14:creationId xmlns:p14="http://schemas.microsoft.com/office/powerpoint/2010/main" val="91310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D58D5-22F2-2143-8BA0-B863451D7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A320-8C72-CE41-86B9-A5C679FDD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53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EA1E-2A5D-3A43-A200-FD4C508A5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81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FC85-A1F6-1C4A-88ED-E1908758C5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15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2943225"/>
            <a:ext cx="84138" cy="63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2943225"/>
            <a:ext cx="84138" cy="63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2943225"/>
            <a:ext cx="84137" cy="63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6B38A-3563-C145-8E4B-AF89BD8C1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81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A2D69-57BE-404B-A6BE-B10BDE36E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0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DEE8-55C0-044A-BFB2-3F2B8EB44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18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02A9-3FC3-8D4D-8612-E50298A55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9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88C4-7498-7241-A24D-6AFB50509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33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4711-3ADE-614F-B3C0-2FA38E07D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26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4EE1-753F-0D4A-981F-9CEE611B72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0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5565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17738"/>
            <a:ext cx="82296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pic>
        <p:nvPicPr>
          <p:cNvPr id="1028" name="Picture 4" descr="banner2_12-7-1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 kern="1200">
          <a:solidFill>
            <a:srgbClr val="3F248C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3F248C"/>
          </a:solidFill>
          <a:latin typeface="Century Gothic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3F248C"/>
          </a:solidFill>
          <a:latin typeface="Century Gothic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3F248C"/>
          </a:solidFill>
          <a:latin typeface="Century Gothic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3F248C"/>
          </a:solidFill>
          <a:latin typeface="Century 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3F248C"/>
          </a:solidFill>
          <a:latin typeface="Century Gothic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3F248C"/>
          </a:solidFill>
          <a:latin typeface="Century Gothic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3F248C"/>
          </a:solidFill>
          <a:latin typeface="Century Gothic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3F248C"/>
          </a:solidFill>
          <a:latin typeface="Century Gothic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iris.edu/hq/inclass/lesson/439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dev.iris.edu/app/triangul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" y="985838"/>
            <a:ext cx="8915400" cy="996950"/>
          </a:xfrm>
        </p:spPr>
        <p:txBody>
          <a:bodyPr anchor="ctr"/>
          <a:lstStyle/>
          <a:p>
            <a:pPr eaLnBrk="1" hangingPunct="1"/>
            <a:r>
              <a:rPr lang="en-US" altLang="en-US" sz="4000" b="1" baseline="30000"/>
              <a:t>How Do We Know Where an Earthquake Originated?</a:t>
            </a:r>
            <a:r>
              <a:rPr lang="en-US" altLang="en-US" sz="3200" baseline="30000"/>
              <a:t/>
            </a:r>
            <a:br>
              <a:rPr lang="en-US" altLang="en-US" sz="3200" baseline="30000"/>
            </a:br>
            <a:r>
              <a:rPr lang="en-US" altLang="en-US" sz="2400">
                <a:latin typeface="Arial" charset="0"/>
              </a:rPr>
              <a:t>Locating the epicenter of an earthquake using seismic data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603625"/>
            <a:ext cx="5257800" cy="131445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</a:rPr>
              <a:t>_ _ s  _or_  _</a:t>
            </a:r>
            <a:r>
              <a:rPr lang="en-US" dirty="0" err="1" smtClean="0">
                <a:latin typeface="Arial" charset="0"/>
              </a:rPr>
              <a:t>han</a:t>
            </a:r>
            <a:r>
              <a:rPr lang="en-US" dirty="0" smtClean="0">
                <a:latin typeface="Arial" charset="0"/>
              </a:rPr>
              <a:t>  jus_       </a:t>
            </a:r>
            <a:r>
              <a:rPr lang="en-US" dirty="0" err="1" smtClean="0">
                <a:latin typeface="Arial" charset="0"/>
              </a:rPr>
              <a:t>w_ggl_s</a:t>
            </a:r>
            <a:endParaRPr lang="en-US" dirty="0" smtClean="0">
              <a:latin typeface="Arial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</a:rPr>
              <a:t>1 4     5   3  4             4    1     3</a:t>
            </a:r>
          </a:p>
          <a:p>
            <a:pPr algn="l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</a:rPr>
              <a:t>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0" y="2536825"/>
            <a:ext cx="671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Unlocki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ng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secre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 of a seismogram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2530475" y="4937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839788" y="274638"/>
            <a:ext cx="7847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Open Sans" charset="0"/>
              </a:rPr>
              <a:t>Incorporated Research Institutions for Seismology</a:t>
            </a:r>
          </a:p>
        </p:txBody>
      </p: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198438" y="4846638"/>
            <a:ext cx="8736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[This slide presentation is to accompany the lesson found here</a:t>
            </a:r>
            <a:r>
              <a:rPr lang="en-US" altLang="en-US" sz="120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altLang="en-US" sz="1200">
                <a:latin typeface="Calibri" charset="0"/>
                <a:ea typeface="Calibri" charset="0"/>
                <a:cs typeface="Calibri" charset="0"/>
                <a:hlinkClick r:id="rId3"/>
              </a:rPr>
              <a:t>https://www.iris.edu/hq/inclass/lesson/439</a:t>
            </a:r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 ]</a:t>
            </a:r>
            <a:endParaRPr lang="en-US" altLang="en-US" sz="12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19150"/>
            <a:ext cx="6477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1447800" y="30163"/>
            <a:ext cx="6477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bg1"/>
                </a:solidFill>
                <a:latin typeface="Arial" charset="0"/>
              </a:rPr>
              <a:t>Tectonic Plates</a:t>
            </a:r>
            <a:endParaRPr lang="en-US" altLang="en-US" sz="3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ChangeArrowheads="1"/>
          </p:cNvSpPr>
          <p:nvPr/>
        </p:nvSpPr>
        <p:spPr bwMode="auto">
          <a:xfrm>
            <a:off x="2900363" y="4641850"/>
            <a:ext cx="387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" charset="0"/>
              </a:rPr>
              <a:t>Global Seismicity as of 8/29/17</a:t>
            </a:r>
            <a:r>
              <a:rPr lang="en-US" altLang="en-US">
                <a:solidFill>
                  <a:schemeClr val="tx1"/>
                </a:solidFill>
                <a:latin typeface="Times" charset="0"/>
              </a:rPr>
              <a:t>	</a:t>
            </a:r>
          </a:p>
        </p:txBody>
      </p:sp>
      <p:pic>
        <p:nvPicPr>
          <p:cNvPr id="34818" name="Picture 1" descr="SeismicMonitor170829_Gra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68363"/>
            <a:ext cx="6175375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1447800" y="30163"/>
            <a:ext cx="6477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bg1"/>
                </a:solidFill>
                <a:latin typeface="Arial" charset="0"/>
              </a:rPr>
              <a:t>Seismic Monitor</a:t>
            </a:r>
            <a:endParaRPr lang="en-US" altLang="en-US" sz="3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2007_Nov_29_KO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30288"/>
            <a:ext cx="55626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0163"/>
            <a:ext cx="6477000" cy="62865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Arial" charset="0"/>
              </a:rPr>
              <a:t>Interpreting Seismic Data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524000" y="1428750"/>
            <a:ext cx="9144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1447800" y="2495550"/>
            <a:ext cx="9144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29200" y="1200150"/>
            <a:ext cx="0" cy="3943350"/>
            <a:chOff x="3648" y="1008"/>
            <a:chExt cx="0" cy="3312"/>
          </a:xfrm>
        </p:grpSpPr>
        <p:sp>
          <p:nvSpPr>
            <p:cNvPr id="16394" name="Line 7"/>
            <p:cNvSpPr>
              <a:spLocks noChangeShapeType="1"/>
            </p:cNvSpPr>
            <p:nvPr/>
          </p:nvSpPr>
          <p:spPr bwMode="auto">
            <a:xfrm>
              <a:off x="3648" y="1008"/>
              <a:ext cx="0" cy="33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8"/>
            <p:cNvSpPr>
              <a:spLocks noChangeShapeType="1"/>
            </p:cNvSpPr>
            <p:nvPr/>
          </p:nvSpPr>
          <p:spPr bwMode="auto">
            <a:xfrm flipV="1">
              <a:off x="3648" y="4080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239000" y="2438400"/>
            <a:ext cx="457200" cy="1657350"/>
            <a:chOff x="5472" y="2016"/>
            <a:chExt cx="288" cy="1392"/>
          </a:xfrm>
        </p:grpSpPr>
        <p:sp>
          <p:nvSpPr>
            <p:cNvPr id="16391" name="Line 9"/>
            <p:cNvSpPr>
              <a:spLocks noChangeShapeType="1"/>
            </p:cNvSpPr>
            <p:nvPr/>
          </p:nvSpPr>
          <p:spPr bwMode="auto">
            <a:xfrm flipH="1">
              <a:off x="5472" y="2016"/>
              <a:ext cx="28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Line 10"/>
            <p:cNvSpPr>
              <a:spLocks noChangeShapeType="1"/>
            </p:cNvSpPr>
            <p:nvPr/>
          </p:nvSpPr>
          <p:spPr bwMode="auto">
            <a:xfrm flipH="1">
              <a:off x="5472" y="2736"/>
              <a:ext cx="28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Line 11"/>
            <p:cNvSpPr>
              <a:spLocks noChangeShapeType="1"/>
            </p:cNvSpPr>
            <p:nvPr/>
          </p:nvSpPr>
          <p:spPr bwMode="auto">
            <a:xfrm flipH="1">
              <a:off x="5472" y="3408"/>
              <a:ext cx="28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2" grpId="1" animBg="1"/>
      <p:bldP spid="32773" grpId="0" animBg="1"/>
      <p:bldP spid="3277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 txBox="1">
            <a:spLocks noChangeArrowheads="1"/>
          </p:cNvSpPr>
          <p:nvPr/>
        </p:nvSpPr>
        <p:spPr bwMode="auto">
          <a:xfrm>
            <a:off x="990600" y="30163"/>
            <a:ext cx="6934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bg1"/>
                </a:solidFill>
                <a:latin typeface="Arial" charset="0"/>
              </a:rPr>
              <a:t>Animations of seismic wave motion</a:t>
            </a:r>
            <a:endParaRPr lang="en-US" alt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Z-3-Component_ShortSegment.mp4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957263"/>
            <a:ext cx="3644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-1-station_Seismogram_ShortSegment.mp4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38213"/>
            <a:ext cx="340518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17488" y="4840288"/>
            <a:ext cx="6480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[These animations are excerpts from longer narrated animations. See links in notes to full animations] 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92113" y="3328988"/>
            <a:ext cx="388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>
                <a:latin typeface="Calibri" charset="0"/>
                <a:ea typeface="Calibri" charset="0"/>
                <a:cs typeface="Calibri" charset="0"/>
              </a:rPr>
              <a:t>An earthquake generates seismic waves that (1) penetrate the Earth as body waves (P &amp; S) or (2) travel as surface waves (Love and Rayleigh). Each wave has a characteristic speed and style of motion.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4964113" y="3435350"/>
            <a:ext cx="35766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>
                <a:latin typeface="Calibri" charset="0"/>
                <a:ea typeface="Calibri" charset="0"/>
                <a:cs typeface="Calibri" charset="0"/>
              </a:rPr>
              <a:t>Modern seismometers include three (3) elements to determine the simultaneous movement in three (3) directions: up-down, north-south, and east-west.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686800" cy="33940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charset="0"/>
              </a:rPr>
              <a:t>Locate each seismic station on the globe/map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charset="0"/>
              </a:rPr>
              <a:t>Identify S and P waves on seismogram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charset="0"/>
              </a:rPr>
              <a:t>Determine S-P time (convert to sec)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charset="0"/>
              </a:rPr>
              <a:t>Use travel time curve to determine distance from epicenter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charset="0"/>
              </a:rPr>
              <a:t>Use string to determine possible locations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charset="0"/>
              </a:rPr>
              <a:t>Compare with other group members</a:t>
            </a:r>
          </a:p>
          <a:p>
            <a:pPr eaLnBrk="1" hangingPunct="1"/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447800" y="30163"/>
            <a:ext cx="6477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bg1"/>
                </a:solidFill>
                <a:latin typeface="Arial" charset="0"/>
              </a:rPr>
              <a:t>Locating the Epicenter</a:t>
            </a:r>
            <a:endParaRPr lang="en-US" altLang="en-US" sz="3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" descr="2007_Nov_29_KO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5963"/>
            <a:ext cx="6400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1447800" y="30163"/>
            <a:ext cx="6477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</a:rPr>
              <a:t>Interpreting Seismic Data</a:t>
            </a:r>
            <a:endParaRPr lang="en-US" altLang="en-US" sz="32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176838" y="3201988"/>
            <a:ext cx="0" cy="55403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90838" y="2411413"/>
            <a:ext cx="0" cy="5334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10038" y="3173413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Myriad Pro" charset="0"/>
              </a:rPr>
              <a:t>S wave arrives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Myriad Pro" charset="0"/>
              </a:rPr>
              <a:t>~770 sec.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24038" y="2640013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Myriad Pro" charset="0"/>
              </a:rPr>
              <a:t>P wave arrives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Myriad Pro" charset="0"/>
              </a:rPr>
              <a:t>~260 sec.</a:t>
            </a:r>
          </a:p>
        </p:txBody>
      </p:sp>
      <p:sp>
        <p:nvSpPr>
          <p:cNvPr id="10247" name="TextBox 12"/>
          <p:cNvSpPr txBox="1">
            <a:spLocks noChangeArrowheads="1"/>
          </p:cNvSpPr>
          <p:nvPr/>
        </p:nvSpPr>
        <p:spPr bwMode="auto">
          <a:xfrm>
            <a:off x="6858000" y="2647950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" charset="0"/>
              </a:rPr>
              <a:t>   S  –  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" charset="0"/>
              </a:rPr>
              <a:t>770 sec – 260 sec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757988" y="3422650"/>
            <a:ext cx="213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" charset="0"/>
              </a:rPr>
              <a:t>= 510 sec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" charset="0"/>
              </a:rPr>
              <a:t>      or  8.5 minutes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024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6667" r="17188" b="6250"/>
          <a:stretch>
            <a:fillRect/>
          </a:stretch>
        </p:blipFill>
        <p:spPr bwMode="auto">
          <a:xfrm>
            <a:off x="1143000" y="742950"/>
            <a:ext cx="70104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28600" y="854075"/>
            <a:ext cx="4549775" cy="58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</a:rPr>
              <a:t>TAKE A PIECE OF PAPER, AND MARK OFF THE DIFFERENCE IN ARRIVAL TIME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001838" y="2755900"/>
            <a:ext cx="895350" cy="2514600"/>
            <a:chOff x="1261" y="1837"/>
            <a:chExt cx="576" cy="2112"/>
          </a:xfrm>
        </p:grpSpPr>
        <p:sp>
          <p:nvSpPr>
            <p:cNvPr id="24587" name="Rectangle 3"/>
            <p:cNvSpPr>
              <a:spLocks noChangeArrowheads="1"/>
            </p:cNvSpPr>
            <p:nvPr/>
          </p:nvSpPr>
          <p:spPr bwMode="auto">
            <a:xfrm>
              <a:off x="1309" y="1837"/>
              <a:ext cx="528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charset="0"/>
                </a:defRPr>
              </a:lvl1pPr>
              <a:lvl2pPr marL="742950" indent="-28575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rgbClr val="7F7F7F"/>
                  </a:solidFill>
                  <a:latin typeface="Century Gothic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3pPr>
              <a:lvl4pPr marL="16002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rgbClr val="7F7F7F"/>
                  </a:solidFill>
                  <a:latin typeface="Century Gothic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4588" name="Text Box 16"/>
            <p:cNvSpPr txBox="1">
              <a:spLocks noChangeArrowheads="1"/>
            </p:cNvSpPr>
            <p:nvPr/>
          </p:nvSpPr>
          <p:spPr bwMode="auto">
            <a:xfrm>
              <a:off x="1344" y="3072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charset="0"/>
                </a:defRPr>
              </a:lvl1pPr>
              <a:lvl2pPr marL="742950" indent="-28575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rgbClr val="7F7F7F"/>
                  </a:solidFill>
                  <a:latin typeface="Century Gothic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3pPr>
              <a:lvl4pPr marL="16002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rgbClr val="7F7F7F"/>
                  </a:solidFill>
                  <a:latin typeface="Century Gothic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Arial" charset="0"/>
                </a:rPr>
                <a:t>8:30</a:t>
              </a:r>
            </a:p>
          </p:txBody>
        </p:sp>
        <p:sp>
          <p:nvSpPr>
            <p:cNvPr id="24589" name="Line 7"/>
            <p:cNvSpPr>
              <a:spLocks noChangeShapeType="1"/>
            </p:cNvSpPr>
            <p:nvPr/>
          </p:nvSpPr>
          <p:spPr bwMode="auto">
            <a:xfrm>
              <a:off x="1261" y="3613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001838" y="3019425"/>
            <a:ext cx="373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943600" y="512763"/>
            <a:ext cx="820738" cy="2514600"/>
            <a:chOff x="3792" y="-96"/>
            <a:chExt cx="528" cy="2112"/>
          </a:xfrm>
        </p:grpSpPr>
        <p:sp>
          <p:nvSpPr>
            <p:cNvPr id="24583" name="Rectangle 20"/>
            <p:cNvSpPr>
              <a:spLocks noChangeArrowheads="1"/>
            </p:cNvSpPr>
            <p:nvPr/>
          </p:nvSpPr>
          <p:spPr bwMode="auto">
            <a:xfrm>
              <a:off x="3792" y="-96"/>
              <a:ext cx="528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charset="0"/>
                </a:defRPr>
              </a:lvl1pPr>
              <a:lvl2pPr marL="742950" indent="-28575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rgbClr val="7F7F7F"/>
                  </a:solidFill>
                  <a:latin typeface="Century Gothic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3pPr>
              <a:lvl4pPr marL="16002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rgbClr val="7F7F7F"/>
                  </a:solidFill>
                  <a:latin typeface="Century Gothic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4584" name="Line 21"/>
            <p:cNvSpPr>
              <a:spLocks noChangeShapeType="1"/>
            </p:cNvSpPr>
            <p:nvPr/>
          </p:nvSpPr>
          <p:spPr bwMode="auto">
            <a:xfrm>
              <a:off x="3792" y="1680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Line 22"/>
            <p:cNvSpPr>
              <a:spLocks noChangeShapeType="1"/>
            </p:cNvSpPr>
            <p:nvPr/>
          </p:nvSpPr>
          <p:spPr bwMode="auto">
            <a:xfrm>
              <a:off x="3792" y="14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Text Box 23"/>
            <p:cNvSpPr txBox="1">
              <a:spLocks noChangeArrowheads="1"/>
            </p:cNvSpPr>
            <p:nvPr/>
          </p:nvSpPr>
          <p:spPr bwMode="auto">
            <a:xfrm>
              <a:off x="3792" y="1152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charset="0"/>
                </a:defRPr>
              </a:lvl1pPr>
              <a:lvl2pPr marL="742950" indent="-28575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rgbClr val="7F7F7F"/>
                  </a:solidFill>
                  <a:latin typeface="Century Gothic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3pPr>
              <a:lvl4pPr marL="16002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rgbClr val="7F7F7F"/>
                  </a:solidFill>
                  <a:latin typeface="Century Gothic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Arial" charset="0"/>
                </a:rPr>
                <a:t>8:30</a:t>
              </a:r>
            </a:p>
          </p:txBody>
        </p:sp>
      </p:grpSp>
      <p:sp>
        <p:nvSpPr>
          <p:cNvPr id="51213" name="Line 13"/>
          <p:cNvSpPr>
            <a:spLocks noChangeShapeType="1"/>
          </p:cNvSpPr>
          <p:nvPr/>
        </p:nvSpPr>
        <p:spPr bwMode="auto">
          <a:xfrm flipH="1">
            <a:off x="2057400" y="1654175"/>
            <a:ext cx="373063" cy="131445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447800" y="30163"/>
            <a:ext cx="6477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chemeClr val="bg1"/>
                </a:solidFill>
                <a:latin typeface="Arial" charset="0"/>
              </a:rPr>
              <a:t>Using </a:t>
            </a:r>
            <a:r>
              <a:rPr lang="en-US" altLang="en-US" sz="3200" smtClean="0">
                <a:solidFill>
                  <a:schemeClr val="bg1"/>
                </a:solidFill>
                <a:latin typeface="Arial" charset="0"/>
              </a:rPr>
              <a:t>the travel-time curve</a:t>
            </a:r>
            <a:endParaRPr lang="en-US" altLang="en-US" sz="3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51208" grpId="1" animBg="1"/>
      <p:bldP spid="51213" grpId="0" animBg="1"/>
      <p:bldP spid="512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47800" y="30163"/>
            <a:ext cx="6477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chemeClr val="bg1"/>
                </a:solidFill>
                <a:latin typeface="Arial" charset="0"/>
              </a:rPr>
              <a:t>Using </a:t>
            </a:r>
            <a:r>
              <a:rPr lang="en-US" altLang="en-US" sz="3200" smtClean="0">
                <a:solidFill>
                  <a:schemeClr val="bg1"/>
                </a:solidFill>
                <a:latin typeface="Arial" charset="0"/>
              </a:rPr>
              <a:t>the travel-time curve</a:t>
            </a:r>
            <a:endParaRPr lang="en-US" altLang="en-US" sz="32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6667" r="17188" b="6250"/>
          <a:stretch>
            <a:fillRect/>
          </a:stretch>
        </p:blipFill>
        <p:spPr bwMode="auto">
          <a:xfrm>
            <a:off x="1143000" y="757238"/>
            <a:ext cx="70104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8600" y="796925"/>
            <a:ext cx="4251325" cy="523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Arial" charset="0"/>
              </a:rPr>
              <a:t>MOVE THE PAPER UNTIL THE TWO TICK MARKS LINE UP WITH THE P AND S CURVES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447800" y="3482975"/>
            <a:ext cx="3952875" cy="73818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Arial" charset="0"/>
              </a:rPr>
              <a:t>WHEN TICK MARKS LINE UP, GO STRAIGHT DOWN AND READ THE EPICENTER DISTANCE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5943600" y="739775"/>
            <a:ext cx="0" cy="4057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248400" y="4171950"/>
            <a:ext cx="2684463" cy="584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Arial" charset="0"/>
              </a:rPr>
              <a:t>EPICENTER DISTANCE OF 6700 KM</a:t>
            </a:r>
          </a:p>
        </p:txBody>
      </p: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5945188" y="398463"/>
            <a:ext cx="820737" cy="2514600"/>
            <a:chOff x="3786" y="-129"/>
            <a:chExt cx="528" cy="2112"/>
          </a:xfrm>
        </p:grpSpPr>
        <p:sp>
          <p:nvSpPr>
            <p:cNvPr id="26631" name="Rectangle 12"/>
            <p:cNvSpPr>
              <a:spLocks noChangeArrowheads="1"/>
            </p:cNvSpPr>
            <p:nvPr/>
          </p:nvSpPr>
          <p:spPr bwMode="auto">
            <a:xfrm>
              <a:off x="3786" y="-129"/>
              <a:ext cx="528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charset="0"/>
                </a:defRPr>
              </a:lvl1pPr>
              <a:lvl2pPr marL="742950" indent="-28575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rgbClr val="7F7F7F"/>
                  </a:solidFill>
                  <a:latin typeface="Century Gothic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3pPr>
              <a:lvl4pPr marL="16002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rgbClr val="7F7F7F"/>
                  </a:solidFill>
                  <a:latin typeface="Century Gothic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6632" name="Line 13"/>
            <p:cNvSpPr>
              <a:spLocks noChangeShapeType="1"/>
            </p:cNvSpPr>
            <p:nvPr/>
          </p:nvSpPr>
          <p:spPr bwMode="auto">
            <a:xfrm>
              <a:off x="3786" y="1727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14"/>
            <p:cNvSpPr>
              <a:spLocks noChangeShapeType="1"/>
            </p:cNvSpPr>
            <p:nvPr/>
          </p:nvSpPr>
          <p:spPr bwMode="auto">
            <a:xfrm>
              <a:off x="3786" y="172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Text Box 15"/>
            <p:cNvSpPr txBox="1">
              <a:spLocks noChangeArrowheads="1"/>
            </p:cNvSpPr>
            <p:nvPr/>
          </p:nvSpPr>
          <p:spPr bwMode="auto">
            <a:xfrm>
              <a:off x="3792" y="1152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charset="0"/>
                </a:defRPr>
              </a:lvl1pPr>
              <a:lvl2pPr marL="742950" indent="-28575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rgbClr val="7F7F7F"/>
                  </a:solidFill>
                  <a:latin typeface="Century Gothic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3pPr>
              <a:lvl4pPr marL="16002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rgbClr val="7F7F7F"/>
                  </a:solidFill>
                  <a:latin typeface="Century Gothic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Arial" charset="0"/>
                </a:rPr>
                <a:t>8:30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5" grpId="0" animBg="1"/>
      <p:bldP spid="53256" grpId="0" animBg="1"/>
      <p:bldP spid="532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809625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85950"/>
            <a:ext cx="436721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800" y="30163"/>
            <a:ext cx="6477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chemeClr val="bg1"/>
                </a:solidFill>
                <a:latin typeface="Arial" charset="0"/>
              </a:rPr>
              <a:t>Figuring distance on a globe</a:t>
            </a:r>
            <a:endParaRPr lang="en-US" alt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8445" y="4148508"/>
            <a:ext cx="4064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Determining distance from the seismic stations (above station KIP; </a:t>
            </a:r>
            <a:r>
              <a:rPr lang="en-US" altLang="en-US" sz="120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right station NNA)</a:t>
            </a:r>
            <a:endParaRPr lang="en-US" altLang="en-US" sz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 txBox="1">
            <a:spLocks noChangeArrowheads="1"/>
          </p:cNvSpPr>
          <p:nvPr/>
        </p:nvSpPr>
        <p:spPr bwMode="auto">
          <a:xfrm>
            <a:off x="1447800" y="30163"/>
            <a:ext cx="6477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charset="0"/>
              </a:defRPr>
            </a:lvl1pPr>
            <a:lvl2pPr marL="742950" indent="-28575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3pPr>
            <a:lvl4pPr marL="1600200" indent="-228600" defTabSz="457200">
              <a:spcBef>
                <a:spcPct val="20000"/>
              </a:spcBef>
              <a:buFont typeface="Courier New" charset="0"/>
              <a:buChar char="o"/>
              <a:defRPr sz="1600">
                <a:solidFill>
                  <a:srgbClr val="7F7F7F"/>
                </a:solidFill>
                <a:latin typeface="Century Gothic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chemeClr val="bg1"/>
                </a:solidFill>
                <a:latin typeface="Arial" charset="0"/>
              </a:rPr>
              <a:t>Example of triangulation</a:t>
            </a:r>
            <a:endParaRPr lang="en-US" altLang="en-US" sz="32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44" y="969400"/>
            <a:ext cx="5245450" cy="3569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781550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This example is derived from IRIS’s online app “Triangulation”. Download here: </a:t>
            </a:r>
            <a:r>
              <a:rPr lang="en-US" sz="1200" dirty="0">
                <a:hlinkClick r:id="rId4"/>
              </a:rPr>
              <a:t>https://dev.iris.edu/app/triangulation</a:t>
            </a:r>
            <a:endParaRPr lang="en-US"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-P_plottingEpicenters_2019" id="{7B3610E7-0B21-754B-9737-75A39A841F03}" vid="{453D9320-2AD4-654C-A9FB-3A0610F0BC6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S-P_plottingEpicenters_2019</Template>
  <TotalTime>13</TotalTime>
  <Words>474</Words>
  <Application>Microsoft Macintosh PowerPoint</Application>
  <PresentationFormat>On-screen Show (16:9)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Times</vt:lpstr>
      <vt:lpstr>ＭＳ Ｐゴシック</vt:lpstr>
      <vt:lpstr>Arial</vt:lpstr>
      <vt:lpstr>Century Gothic</vt:lpstr>
      <vt:lpstr>Courier New</vt:lpstr>
      <vt:lpstr>Palatino Linotype</vt:lpstr>
      <vt:lpstr>Wingdings</vt:lpstr>
      <vt:lpstr>Open Sans</vt:lpstr>
      <vt:lpstr>Calibri</vt:lpstr>
      <vt:lpstr>Myriad Pro</vt:lpstr>
      <vt:lpstr>Executive</vt:lpstr>
      <vt:lpstr>How Do We Know Where an Earthquake Originated? Locating the epicenter of an earthquake using seismic data</vt:lpstr>
      <vt:lpstr>Interpreting Seismic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Know Where an Earthquake Originated? Locating the epicenter of an earthquake using seismic data</dc:title>
  <dc:creator>Jenda Johnson</dc:creator>
  <cp:lastModifiedBy>Jenda Johnson</cp:lastModifiedBy>
  <cp:revision>3</cp:revision>
  <dcterms:created xsi:type="dcterms:W3CDTF">2019-10-18T23:02:12Z</dcterms:created>
  <dcterms:modified xsi:type="dcterms:W3CDTF">2019-10-18T23:15:26Z</dcterms:modified>
</cp:coreProperties>
</file>