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tags/tag26.xml" ContentType="application/vnd.openxmlformats-officedocument.presentationml.tags+xml"/>
  <Override PartName="/ppt/notesSlides/notesSlide2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3"/>
  </p:notesMasterIdLst>
  <p:handoutMasterIdLst>
    <p:handoutMasterId r:id="rId34"/>
  </p:handoutMasterIdLst>
  <p:sldIdLst>
    <p:sldId id="448" r:id="rId2"/>
    <p:sldId id="451" r:id="rId3"/>
    <p:sldId id="276" r:id="rId4"/>
    <p:sldId id="269" r:id="rId5"/>
    <p:sldId id="277" r:id="rId6"/>
    <p:sldId id="278" r:id="rId7"/>
    <p:sldId id="268" r:id="rId8"/>
    <p:sldId id="258" r:id="rId9"/>
    <p:sldId id="259" r:id="rId10"/>
    <p:sldId id="260" r:id="rId11"/>
    <p:sldId id="261" r:id="rId12"/>
    <p:sldId id="262" r:id="rId13"/>
    <p:sldId id="263" r:id="rId14"/>
    <p:sldId id="279" r:id="rId15"/>
    <p:sldId id="265" r:id="rId16"/>
    <p:sldId id="439" r:id="rId17"/>
    <p:sldId id="440" r:id="rId18"/>
    <p:sldId id="441" r:id="rId19"/>
    <p:sldId id="442" r:id="rId20"/>
    <p:sldId id="431" r:id="rId21"/>
    <p:sldId id="438" r:id="rId22"/>
    <p:sldId id="433" r:id="rId23"/>
    <p:sldId id="280" r:id="rId24"/>
    <p:sldId id="443" r:id="rId25"/>
    <p:sldId id="434" r:id="rId26"/>
    <p:sldId id="264" r:id="rId27"/>
    <p:sldId id="449" r:id="rId28"/>
    <p:sldId id="271" r:id="rId29"/>
    <p:sldId id="272" r:id="rId30"/>
    <p:sldId id="273" r:id="rId31"/>
    <p:sldId id="275" r:id="rId32"/>
  </p:sldIdLst>
  <p:sldSz cx="9144000" cy="6858000" type="screen4x3"/>
  <p:notesSz cx="7315200" cy="9601200"/>
  <p:custDataLst>
    <p:tags r:id="rId35"/>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86D321-DFC7-F48F-FC49-462CA0E32E97}" name="DeeDee Okamoto" initials="DO" userId="S::deedee.okamoto@earthscope.org::c19719f1-550e-4c95-bffb-91f528f95b1c" providerId="AD"/>
  <p188:author id="{8E4C1472-170F-F846-2344-57B600F9FB44}" name="Beth Pratt-Sitaula" initials="BPS" userId="S::beth.pratt-sitaula@earthscope.org::77181c8b-e37b-48d8-a00d-2d5270f7c67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helley Olds" initials="" lastIdx="3" clrIdx="0"/>
  <p:cmAuthor id="1" name="Tammy Bravo"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500"/>
    <a:srgbClr val="FFBA00"/>
    <a:srgbClr val="B97977"/>
    <a:srgbClr val="973835"/>
    <a:srgbClr val="C050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9"/>
    <p:restoredTop sz="87844" autoAdjust="0"/>
  </p:normalViewPr>
  <p:slideViewPr>
    <p:cSldViewPr snapToGrid="0">
      <p:cViewPr varScale="1">
        <p:scale>
          <a:sx n="117" d="100"/>
          <a:sy n="117" d="100"/>
        </p:scale>
        <p:origin x="2088" y="72"/>
      </p:cViewPr>
      <p:guideLst>
        <p:guide orient="horz" pos="2160"/>
        <p:guide pos="2880"/>
      </p:guideLst>
    </p:cSldViewPr>
  </p:slideViewPr>
  <p:notesTextViewPr>
    <p:cViewPr>
      <p:scale>
        <a:sx n="1" d="1"/>
        <a:sy n="1" d="1"/>
      </p:scale>
      <p:origin x="0" y="0"/>
    </p:cViewPr>
  </p:notesTextViewPr>
  <p:notesViewPr>
    <p:cSldViewPr snapToGrid="0">
      <p:cViewPr varScale="1">
        <p:scale>
          <a:sx n="96" d="100"/>
          <a:sy n="96" d="100"/>
        </p:scale>
        <p:origin x="4323" y="51"/>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1B041BF-88B1-40EF-67A1-A3C69997F77F}"/>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23E5F3-BB5E-6ECC-EFD8-0125D1D49056}"/>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4A1467BF-1502-4DD3-875A-B6EC825F4C84}" type="datetimeFigureOut">
              <a:rPr lang="en-US" smtClean="0"/>
              <a:t>4/6/2026</a:t>
            </a:fld>
            <a:endParaRPr lang="en-US"/>
          </a:p>
        </p:txBody>
      </p:sp>
      <p:sp>
        <p:nvSpPr>
          <p:cNvPr id="4" name="Footer Placeholder 3">
            <a:extLst>
              <a:ext uri="{FF2B5EF4-FFF2-40B4-BE49-F238E27FC236}">
                <a16:creationId xmlns:a16="http://schemas.microsoft.com/office/drawing/2014/main" id="{D42C3BBF-1B42-1162-DAF7-A2C00A04B490}"/>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9144305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maps.openquake.org/"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gmo.gfz-potsdam.de/pub/GSHAP_Map_Online/gshap_map_online_frame.html" TargetMode="External"/><Relationship Id="rId4" Type="http://schemas.openxmlformats.org/officeDocument/2006/relationships/hyperlink" Target="https://www.globalquakemodel.org/product/global-seismic-hazard-map"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s://www.iris.edu/hq/inclass/animation/liquefaction_during_the_1906_san_francisco_earthquake" TargetMode="External"/><Relationship Id="rId3" Type="http://schemas.openxmlformats.org/officeDocument/2006/relationships/hyperlink" Target="https://earthquake.usgs.gov/earthquakes/eventpage/us6000qw60/ground-failure/summary" TargetMode="External"/><Relationship Id="rId7" Type="http://schemas.openxmlformats.org/officeDocument/2006/relationships/hyperlink" Target="https://www.youtube.com/watch?v=536xSZ_XkSs"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s://www.iris.edu/hq/inclass/animation/buildings__bedrock_effects_of_amplification__liquefaction" TargetMode="External"/><Relationship Id="rId5" Type="http://schemas.openxmlformats.org/officeDocument/2006/relationships/hyperlink" Target="https://www.iris.edu/hq/inclass/activities/geologic_hazards_related_to_earthquakes" TargetMode="External"/><Relationship Id="rId4" Type="http://schemas.openxmlformats.org/officeDocument/2006/relationships/hyperlink" Target="https://earthquake.usgs.gov/earthquakes/eventpage/us7000pn9s/ground-failure/about" TargetMode="External"/><Relationship Id="rId9" Type="http://schemas.openxmlformats.org/officeDocument/2006/relationships/hyperlink" Target="https://www.youtube.com/watch?v=qmVYbjiNWds"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s://www.youtube.com/watch?v=qmVYbjiNWds" TargetMode="External"/><Relationship Id="rId3" Type="http://schemas.openxmlformats.org/officeDocument/2006/relationships/hyperlink" Target="https://earthquake.usgs.gov/earthquakes/eventpage/us7000pn9s/ground-failure/about" TargetMode="External"/><Relationship Id="rId7" Type="http://schemas.openxmlformats.org/officeDocument/2006/relationships/hyperlink" Target="https://www.iris.edu/hq/inclass/animation/liquefaction_during_the_1906_san_francisco_earthquake"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s://www.youtube.com/watch?v=536xSZ_XkSs" TargetMode="External"/><Relationship Id="rId5" Type="http://schemas.openxmlformats.org/officeDocument/2006/relationships/hyperlink" Target="https://www.iris.edu/hq/inclass/animation/buildings__bedrock_effects_of_amplification__liquefaction" TargetMode="External"/><Relationship Id="rId4" Type="http://schemas.openxmlformats.org/officeDocument/2006/relationships/hyperlink" Target="https://www.iris.edu/hq/inclass/activities/geologic_hazards_related_to_earthquakes"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iris.edu/app/station_monitor/"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af499e5f65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n-US"/>
          </a:p>
        </p:txBody>
      </p:sp>
      <p:sp>
        <p:nvSpPr>
          <p:cNvPr id="88" name="Google Shape;88;g2af499e5f65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89" name="Google Shape;89;g2af499e5f65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sz="13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cff5b3a060_1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61" name="Google Shape;161;g2cff5b3a060_1_1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t>Focal Mechanisms Explained:</a:t>
            </a:r>
            <a:endParaRPr b="1" dirty="0"/>
          </a:p>
          <a:p>
            <a:pPr marL="0" lvl="0" indent="0" algn="l" rtl="0">
              <a:lnSpc>
                <a:spcPct val="115000"/>
              </a:lnSpc>
              <a:spcBef>
                <a:spcPts val="400"/>
              </a:spcBef>
              <a:spcAft>
                <a:spcPts val="0"/>
              </a:spcAft>
              <a:buClr>
                <a:schemeClr val="dk1"/>
              </a:buClr>
              <a:buSzPts val="1100"/>
              <a:buFont typeface="Arial"/>
              <a:buNone/>
            </a:pPr>
            <a:r>
              <a:rPr lang="en-US" dirty="0"/>
              <a:t>https://www.iris.edu/hq/inclass/animation/focal_mechanisms_explained</a:t>
            </a:r>
            <a:endParaRPr dirty="0"/>
          </a:p>
          <a:p>
            <a:pPr marL="0" lvl="0" indent="0" algn="l" rtl="0">
              <a:spcBef>
                <a:spcPts val="360"/>
              </a:spcBef>
              <a:spcAft>
                <a:spcPts val="0"/>
              </a:spcAft>
              <a:buNone/>
            </a:pPr>
            <a:endParaRPr dirty="0"/>
          </a:p>
        </p:txBody>
      </p:sp>
      <p:sp>
        <p:nvSpPr>
          <p:cNvPr id="162" name="Google Shape;162;g2cff5b3a060_1_1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2cff5b3a060_1_7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72" name="Google Shape;172;g2cff5b3a060_1_7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t>Focal Mechanisms Explained:</a:t>
            </a:r>
            <a:endParaRPr b="1" dirty="0"/>
          </a:p>
          <a:p>
            <a:pPr marL="0" lvl="0" indent="0" algn="l" rtl="0">
              <a:lnSpc>
                <a:spcPct val="115000"/>
              </a:lnSpc>
              <a:spcBef>
                <a:spcPts val="400"/>
              </a:spcBef>
              <a:spcAft>
                <a:spcPts val="0"/>
              </a:spcAft>
              <a:buClr>
                <a:schemeClr val="dk1"/>
              </a:buClr>
              <a:buSzPts val="1100"/>
              <a:buFont typeface="Arial"/>
              <a:buNone/>
            </a:pPr>
            <a:r>
              <a:rPr lang="en-US" dirty="0"/>
              <a:t>https://www.iris.edu/hq/inclass/animation/focal_mechanisms_explained</a:t>
            </a:r>
            <a:endParaRPr dirty="0"/>
          </a:p>
          <a:p>
            <a:pPr marL="0" lvl="0" indent="0" algn="l" rtl="0">
              <a:spcBef>
                <a:spcPts val="360"/>
              </a:spcBef>
              <a:spcAft>
                <a:spcPts val="0"/>
              </a:spcAft>
              <a:buNone/>
            </a:pPr>
            <a:endParaRPr dirty="0"/>
          </a:p>
        </p:txBody>
      </p:sp>
      <p:sp>
        <p:nvSpPr>
          <p:cNvPr id="173" name="Google Shape;173;g2cff5b3a060_1_7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457200" lvl="0" indent="-300037" algn="l" rtl="0">
              <a:spcBef>
                <a:spcPts val="1000"/>
              </a:spcBef>
              <a:spcAft>
                <a:spcPts val="0"/>
              </a:spcAft>
              <a:buSzPct val="64285"/>
              <a:buChar char="●"/>
            </a:pPr>
            <a:r>
              <a:rPr lang="en-US" dirty="0"/>
              <a:t>(2023) Seismic Hazard Map </a:t>
            </a:r>
          </a:p>
          <a:p>
            <a:pPr marL="914400" lvl="1" indent="-300037" algn="l" rtl="0">
              <a:spcBef>
                <a:spcPts val="0"/>
              </a:spcBef>
              <a:spcAft>
                <a:spcPts val="0"/>
              </a:spcAft>
              <a:buSzPct val="75000"/>
              <a:buChar char="○"/>
            </a:pPr>
            <a:r>
              <a:rPr lang="en-US" dirty="0"/>
              <a:t>Global Source: </a:t>
            </a:r>
            <a:r>
              <a:rPr lang="en-US" u="sng" dirty="0">
                <a:solidFill>
                  <a:schemeClr val="hlink"/>
                </a:solidFill>
                <a:hlinkClick r:id="rId3"/>
              </a:rPr>
              <a:t>GEM</a:t>
            </a:r>
            <a:endParaRPr lang="en-US" dirty="0"/>
          </a:p>
          <a:p>
            <a:pPr marL="1371600" lvl="2" indent="-300037" algn="l" rtl="0">
              <a:spcBef>
                <a:spcPts val="0"/>
              </a:spcBef>
              <a:spcAft>
                <a:spcPts val="0"/>
              </a:spcAft>
              <a:buSzPct val="90000"/>
              <a:buChar char="■"/>
            </a:pPr>
            <a:r>
              <a:rPr lang="en-US" b="1" u="sng" dirty="0">
                <a:solidFill>
                  <a:schemeClr val="hlink"/>
                </a:solidFill>
                <a:hlinkClick r:id="rId4"/>
              </a:rPr>
              <a:t>Global Seismic Risk Map 2023.1</a:t>
            </a:r>
            <a:r>
              <a:rPr lang="en-US" dirty="0"/>
              <a:t>: &gt; click on </a:t>
            </a:r>
            <a:r>
              <a:rPr lang="en-US" dirty="0" err="1"/>
              <a:t>Geoviewer</a:t>
            </a:r>
            <a:r>
              <a:rPr lang="en-US" dirty="0"/>
              <a:t>&gt; </a:t>
            </a:r>
            <a:r>
              <a:rPr lang="en-US" sz="1350" dirty="0">
                <a:solidFill>
                  <a:srgbClr val="414141"/>
                </a:solidFill>
              </a:rPr>
              <a:t>Global Earthquake Model (GEM) Global Seismic Hazard Map (version 2023.1) depicts the geographic distribution of the Peak Ground Acceleration (PGA) with a 10% probability of being exceeded in 50 years, computed for reference rock conditions (shear wave velocity, Vs30, of 760-800 m/s).</a:t>
            </a:r>
            <a:endParaRPr lang="en-US" dirty="0"/>
          </a:p>
          <a:p>
            <a:pPr marL="1371600" lvl="2" indent="-300037" algn="l" rtl="0">
              <a:spcBef>
                <a:spcPts val="0"/>
              </a:spcBef>
              <a:spcAft>
                <a:spcPts val="0"/>
              </a:spcAft>
              <a:buSzPct val="122894"/>
              <a:buChar char="■"/>
            </a:pPr>
            <a:r>
              <a:rPr lang="en-US" b="1" dirty="0"/>
              <a:t>Global Building Exposure 2023:</a:t>
            </a:r>
            <a:r>
              <a:rPr lang="en-US" dirty="0"/>
              <a:t> </a:t>
            </a:r>
            <a:r>
              <a:rPr lang="en-US" sz="1464" dirty="0"/>
              <a:t>The Global Exposure Model is a mosaic of local and regional models with information regarding the residential, commercial, and industrial building stock at the smallest available administrative division of each country and includes details about the number of buildings, number of occupants, vulnerability characteristics, average built-up area, and average replacement cost.</a:t>
            </a:r>
          </a:p>
          <a:p>
            <a:pPr marL="1371600" lvl="2" indent="-300037" algn="l" rtl="0">
              <a:spcBef>
                <a:spcPts val="0"/>
              </a:spcBef>
              <a:spcAft>
                <a:spcPts val="0"/>
              </a:spcAft>
              <a:buSzPct val="90000"/>
              <a:buChar char="■"/>
            </a:pPr>
            <a:r>
              <a:rPr lang="en-US" dirty="0"/>
              <a:t>SV Global - Economic Vulnerability</a:t>
            </a:r>
          </a:p>
          <a:p>
            <a:pPr marL="1371600" lvl="2" indent="-300037" algn="l" rtl="0">
              <a:spcBef>
                <a:spcPts val="0"/>
              </a:spcBef>
              <a:spcAft>
                <a:spcPts val="0"/>
              </a:spcAft>
              <a:buSzPct val="90000"/>
              <a:buChar char="■"/>
            </a:pPr>
            <a:r>
              <a:rPr lang="en-US" dirty="0"/>
              <a:t>SV Global - Human Vulnerability</a:t>
            </a:r>
          </a:p>
          <a:p>
            <a:pPr marL="457200" lvl="0" indent="-300037" algn="l" rtl="0">
              <a:spcBef>
                <a:spcPts val="0"/>
              </a:spcBef>
              <a:spcAft>
                <a:spcPts val="0"/>
              </a:spcAft>
              <a:buSzPct val="64285"/>
              <a:buChar char="●"/>
            </a:pPr>
            <a:r>
              <a:rPr lang="en-US" dirty="0"/>
              <a:t>(1999) Source: GSHAP: The Global Seismic Hazard Map Online - A Service of the</a:t>
            </a:r>
          </a:p>
          <a:p>
            <a:pPr marL="914400" lvl="1" indent="-300037" algn="l" rtl="0">
              <a:spcBef>
                <a:spcPts val="0"/>
              </a:spcBef>
              <a:spcAft>
                <a:spcPts val="0"/>
              </a:spcAft>
              <a:buSzPct val="75000"/>
              <a:buChar char="○"/>
            </a:pPr>
            <a:r>
              <a:rPr lang="en-US" dirty="0"/>
              <a:t>Global Seismic Hazard Map is the result of Global Seismic Hazard Assessment Program (GSHAP) </a:t>
            </a:r>
          </a:p>
          <a:p>
            <a:pPr marL="914400" lvl="1" indent="-300037" algn="l" rtl="0">
              <a:spcBef>
                <a:spcPts val="0"/>
              </a:spcBef>
              <a:spcAft>
                <a:spcPts val="0"/>
              </a:spcAft>
              <a:buSzPct val="75000"/>
              <a:buChar char="○"/>
            </a:pPr>
            <a:r>
              <a:rPr lang="en-US" dirty="0"/>
              <a:t>Citation: Giardini, D., </a:t>
            </a:r>
            <a:r>
              <a:rPr lang="en-US" dirty="0" err="1"/>
              <a:t>Grünthal</a:t>
            </a:r>
            <a:r>
              <a:rPr lang="en-US" dirty="0"/>
              <a:t>, G., Shedlock, K. M. and Zhang, P.: The GSHAP Global Seismic Hazard Map. Annali di </a:t>
            </a:r>
            <a:r>
              <a:rPr lang="en-US" dirty="0" err="1"/>
              <a:t>Geofisica</a:t>
            </a:r>
            <a:r>
              <a:rPr lang="en-US" dirty="0"/>
              <a:t> 42 (6), 1225-1228, 1999.</a:t>
            </a:r>
          </a:p>
          <a:p>
            <a:pPr marL="914400" lvl="1" indent="-300037" algn="l" rtl="0">
              <a:spcBef>
                <a:spcPts val="0"/>
              </a:spcBef>
              <a:spcAft>
                <a:spcPts val="0"/>
              </a:spcAft>
              <a:buSzPct val="75000"/>
              <a:buChar char="○"/>
            </a:pPr>
            <a:r>
              <a:rPr lang="en-US" dirty="0"/>
              <a:t>Giardini, D., </a:t>
            </a:r>
            <a:r>
              <a:rPr lang="en-US" dirty="0" err="1"/>
              <a:t>Grünthal</a:t>
            </a:r>
            <a:r>
              <a:rPr lang="en-US" dirty="0"/>
              <a:t>, G., Shedlock, K. M. and Zhang, P.: The GSHAP Global Seismic Hazard Map. In: Lee, W., Kanamori, H., Jennings, P. and Kisslinger, C. (eds.): International Handbook of Earthquake &amp; Engineering Seismology, International Geophysics Series 81 B, Academic Press, Amsterdam, 1233-1239, 2003.</a:t>
            </a:r>
          </a:p>
          <a:p>
            <a:pPr marL="914400" lvl="1" indent="-300037" algn="l" rtl="0">
              <a:spcBef>
                <a:spcPts val="0"/>
              </a:spcBef>
              <a:spcAft>
                <a:spcPts val="0"/>
              </a:spcAft>
              <a:buSzPct val="75000"/>
              <a:buChar char="○"/>
            </a:pPr>
            <a:r>
              <a:rPr lang="en-US" u="sng" dirty="0">
                <a:solidFill>
                  <a:schemeClr val="hlink"/>
                </a:solidFill>
                <a:hlinkClick r:id="rId5"/>
              </a:rPr>
              <a:t>Online map </a:t>
            </a:r>
            <a:endParaRPr lang="en-US" dirty="0"/>
          </a:p>
          <a:p>
            <a:pPr marL="457200" lvl="0" indent="-300037" algn="l" rtl="0">
              <a:spcBef>
                <a:spcPts val="0"/>
              </a:spcBef>
              <a:spcAft>
                <a:spcPts val="0"/>
              </a:spcAft>
              <a:buSzPct val="64285"/>
              <a:buChar char="●"/>
            </a:pPr>
            <a:r>
              <a:rPr lang="en-US" dirty="0"/>
              <a:t>show population density</a:t>
            </a:r>
          </a:p>
          <a:p>
            <a:pPr marL="457200" lvl="0" indent="-300037" algn="l" rtl="0">
              <a:spcBef>
                <a:spcPts val="0"/>
              </a:spcBef>
              <a:spcAft>
                <a:spcPts val="0"/>
              </a:spcAft>
              <a:buSzPct val="64285"/>
              <a:buChar char="●"/>
            </a:pPr>
            <a:r>
              <a:rPr lang="en-US" dirty="0"/>
              <a:t>Tsunami Potential</a:t>
            </a:r>
          </a:p>
          <a:p>
            <a:pPr marL="457200" lvl="0" indent="-300037" algn="l" rtl="0">
              <a:spcBef>
                <a:spcPts val="0"/>
              </a:spcBef>
              <a:spcAft>
                <a:spcPts val="0"/>
              </a:spcAft>
              <a:buSzPct val="64285"/>
              <a:buChar char="●"/>
            </a:pPr>
            <a:r>
              <a:rPr lang="en-US" dirty="0"/>
              <a:t>landslide and liquefaction potential (can find on USGS earthquake page)</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Calibri"/>
                <a:ea typeface="Calibri"/>
                <a:cs typeface="Calibri"/>
                <a:sym typeface="Calibri"/>
              </a:rPr>
              <a:t>14</a:t>
            </a:fld>
            <a:endParaRPr lang="en-US"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3146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cff5b3a060_1_11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99" name="Google Shape;199;g2cff5b3a060_1_11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00" name="Google Shape;200;g2cff5b3a060_1_11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
        <p:nvSpPr>
          <p:cNvPr id="118" name="Google Shape;118;p3: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360"/>
              </a:spcBef>
              <a:spcAft>
                <a:spcPts val="0"/>
              </a:spcAft>
              <a:buClr>
                <a:schemeClr val="dk1"/>
              </a:buClr>
              <a:buSzPts val="1200"/>
              <a:buFont typeface="Arial"/>
              <a:buNone/>
            </a:pPr>
            <a:r>
              <a:rPr lang="en-US" b="1">
                <a:latin typeface="Arial"/>
                <a:ea typeface="Arial"/>
                <a:cs typeface="Arial"/>
                <a:sym typeface="Arial"/>
              </a:rPr>
              <a:t>Global seismic hazard map: </a:t>
            </a:r>
            <a:r>
              <a:rPr lang="en-US">
                <a:latin typeface="Arial"/>
                <a:ea typeface="Arial"/>
                <a:cs typeface="Arial"/>
                <a:sym typeface="Arial"/>
              </a:rPr>
              <a:t>Giardini, D., Grünthal, G., Shedlock, K. M. and Zhang, P.: The GSHAP Global Seismic Hazard Map. Annali di Geofisica 42 (6), 1225-1228, 1999.</a:t>
            </a:r>
            <a:endParaRPr>
              <a:latin typeface="Arial"/>
              <a:ea typeface="Arial"/>
              <a:cs typeface="Arial"/>
              <a:sym typeface="Arial"/>
            </a:endParaRPr>
          </a:p>
          <a:p>
            <a:pPr marL="0" lvl="0" indent="0" algn="l" rtl="0">
              <a:lnSpc>
                <a:spcPct val="50000"/>
              </a:lnSpc>
              <a:spcBef>
                <a:spcPts val="800"/>
              </a:spcBef>
              <a:spcAft>
                <a:spcPts val="800"/>
              </a:spcAft>
              <a:buClr>
                <a:schemeClr val="dk1"/>
              </a:buClr>
              <a:buSzPts val="1200"/>
              <a:buFont typeface="Arial"/>
              <a:buNone/>
            </a:pPr>
            <a:r>
              <a:rPr lang="en-US">
                <a:latin typeface="Arial"/>
                <a:ea typeface="Arial"/>
                <a:cs typeface="Arial"/>
                <a:sym typeface="Arial"/>
              </a:rPr>
              <a:t>Giardini, D., Grünthal, G., Shedlock, K. M. and Zhang, P.: The GSHAP Global Seismic Hazard Map. In: Lee, W., Kanamori, H., Jennings, P. and Kisslinger, C. (eds.): International Handbook of Earthquake &amp; Engineering Seismology, International Geophysics Series 81 B, Academic Press, Amsterdam, 1233-1239, 2003.</a:t>
            </a:r>
            <a:br>
              <a:rPr lang="en-US">
                <a:latin typeface="Arial"/>
                <a:ea typeface="Arial"/>
                <a:cs typeface="Arial"/>
                <a:sym typeface="Arial"/>
              </a:rPr>
            </a:br>
            <a:r>
              <a:rPr lang="en-US">
                <a:latin typeface="Arial"/>
                <a:ea typeface="Arial"/>
                <a:cs typeface="Arial"/>
                <a:sym typeface="Arial"/>
              </a:rPr>
              <a:t>Shortlink: http://www.gfz-potsdam.de/GSHAP</a:t>
            </a:r>
            <a:endParaRPr>
              <a:latin typeface="Arial"/>
              <a:ea typeface="Arial"/>
              <a:cs typeface="Arial"/>
              <a:sym typeface="Arial"/>
            </a:endParaRPr>
          </a:p>
        </p:txBody>
      </p:sp>
      <p:sp>
        <p:nvSpPr>
          <p:cNvPr id="119" name="Google Shape;119;p3: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Clr>
                <a:schemeClr val="dk1"/>
              </a:buClr>
              <a:buSzPts val="1200"/>
              <a:buFont typeface="Arial"/>
              <a:buNone/>
            </a:pPr>
            <a:fld id="{00000000-1234-1234-1234-123412341234}" type="slidenum">
              <a:rPr lang="en-US"/>
              <a:t>16</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n-US"/>
          </a:p>
        </p:txBody>
      </p:sp>
      <p:sp>
        <p:nvSpPr>
          <p:cNvPr id="144" name="Google Shape;144;p5: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Clr>
                <a:schemeClr val="dk1"/>
              </a:buClr>
              <a:buSzPts val="1200"/>
              <a:buFont typeface="Arial"/>
              <a:buNone/>
            </a:pPr>
            <a:endParaRPr/>
          </a:p>
        </p:txBody>
      </p:sp>
      <p:sp>
        <p:nvSpPr>
          <p:cNvPr id="145" name="Google Shape;145;p5: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Clr>
                <a:schemeClr val="dk1"/>
              </a:buClr>
              <a:buSzPts val="1300"/>
              <a:buFont typeface="Calibri"/>
              <a:buNone/>
            </a:pPr>
            <a:fld id="{00000000-1234-1234-1234-123412341234}" type="slidenum">
              <a:rPr lang="en-US" sz="1300" b="0" i="0" u="none" strike="noStrike" cap="none">
                <a:solidFill>
                  <a:schemeClr val="dk1"/>
                </a:solidFill>
                <a:latin typeface="Calibri"/>
                <a:ea typeface="Calibri"/>
                <a:cs typeface="Calibri"/>
                <a:sym typeface="Calibri"/>
              </a:rPr>
              <a:t>17</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n-US"/>
          </a:p>
        </p:txBody>
      </p:sp>
      <p:sp>
        <p:nvSpPr>
          <p:cNvPr id="193" name="Google Shape;193;p9: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Clr>
                <a:schemeClr val="dk1"/>
              </a:buClr>
              <a:buSzPts val="1200"/>
              <a:buFont typeface="Arial"/>
              <a:buNone/>
            </a:pPr>
            <a:endParaRPr/>
          </a:p>
        </p:txBody>
      </p:sp>
      <p:sp>
        <p:nvSpPr>
          <p:cNvPr id="194" name="Google Shape;194;p9: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Clr>
                <a:schemeClr val="dk1"/>
              </a:buClr>
              <a:buSzPts val="1300"/>
              <a:buFont typeface="Calibri"/>
              <a:buNone/>
            </a:pPr>
            <a:fld id="{00000000-1234-1234-1234-123412341234}" type="slidenum">
              <a:rPr lang="en-US" sz="1300" b="0" i="0" u="none" strike="noStrike" cap="none">
                <a:solidFill>
                  <a:schemeClr val="dk1"/>
                </a:solidFill>
                <a:latin typeface="Calibri"/>
                <a:ea typeface="Calibri"/>
                <a:cs typeface="Calibri"/>
                <a:sym typeface="Calibri"/>
              </a:rPr>
              <a:t>18</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n-US"/>
          </a:p>
        </p:txBody>
      </p:sp>
      <p:sp>
        <p:nvSpPr>
          <p:cNvPr id="210" name="Google Shape;210;p1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Clr>
                <a:schemeClr val="dk1"/>
              </a:buClr>
              <a:buSzPts val="1200"/>
              <a:buFont typeface="Arial"/>
              <a:buNone/>
            </a:pPr>
            <a:endParaRPr/>
          </a:p>
        </p:txBody>
      </p:sp>
      <p:sp>
        <p:nvSpPr>
          <p:cNvPr id="211" name="Google Shape;211;p1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Clr>
                <a:schemeClr val="dk1"/>
              </a:buClr>
              <a:buSzPts val="1300"/>
              <a:buFont typeface="Calibri"/>
              <a:buNone/>
            </a:pPr>
            <a:fld id="{00000000-1234-1234-1234-123412341234}" type="slidenum">
              <a:rPr lang="en-US" sz="1300" b="0" i="0" u="none" strike="noStrike" cap="none">
                <a:solidFill>
                  <a:schemeClr val="dk1"/>
                </a:solidFill>
                <a:latin typeface="Calibri"/>
                <a:ea typeface="Calibri"/>
                <a:cs typeface="Calibri"/>
                <a:sym typeface="Calibri"/>
              </a:rPr>
              <a:t>19</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https://www.shakealert.org/</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20</a:t>
            </a:fld>
            <a:endParaRPr lang="en-US" altLang="en-US" sz="1300"/>
          </a:p>
        </p:txBody>
      </p:sp>
    </p:spTree>
    <p:extLst>
      <p:ext uri="{BB962C8B-B14F-4D97-AF65-F5344CB8AC3E}">
        <p14:creationId xmlns:p14="http://schemas.microsoft.com/office/powerpoint/2010/main" val="10580970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21</a:t>
            </a:fld>
            <a:endParaRPr lang="en-US" altLang="en-US" sz="1300"/>
          </a:p>
        </p:txBody>
      </p:sp>
    </p:spTree>
    <p:extLst>
      <p:ext uri="{BB962C8B-B14F-4D97-AF65-F5344CB8AC3E}">
        <p14:creationId xmlns:p14="http://schemas.microsoft.com/office/powerpoint/2010/main" val="1531949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28b179cb0b7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36" name="Google Shape;236;g28b179cb0b7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37" name="Google Shape;237;g28b179cb0b7_0_0:notes"/>
          <p:cNvSpPr txBox="1">
            <a:spLocks noGrp="1"/>
          </p:cNvSpPr>
          <p:nvPr>
            <p:ph type="sldNum" idx="12"/>
          </p:nvPr>
        </p:nvSpPr>
        <p:spPr>
          <a:xfrm>
            <a:off x="4143375" y="9120188"/>
            <a:ext cx="3170100" cy="479400"/>
          </a:xfrm>
          <a:prstGeom prst="rect">
            <a:avLst/>
          </a:prstGeom>
        </p:spPr>
        <p:txBody>
          <a:bodyPr spcFirstLastPara="1" wrap="square" lIns="91450" tIns="91450" rIns="91450" bIns="914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sz="1400"/>
              <a:t>4</a:t>
            </a:fld>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22</a:t>
            </a:fld>
            <a:endParaRPr lang="en-US" altLang="en-US" sz="1300"/>
          </a:p>
        </p:txBody>
      </p:sp>
    </p:spTree>
    <p:extLst>
      <p:ext uri="{BB962C8B-B14F-4D97-AF65-F5344CB8AC3E}">
        <p14:creationId xmlns:p14="http://schemas.microsoft.com/office/powerpoint/2010/main" val="1493435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n-US"/>
          </a:p>
        </p:txBody>
      </p:sp>
      <p:sp>
        <p:nvSpPr>
          <p:cNvPr id="106" name="Google Shape;106;p2: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Clr>
                <a:schemeClr val="dk1"/>
              </a:buClr>
              <a:buSzPts val="1200"/>
              <a:buFont typeface="Arial"/>
              <a:buNone/>
            </a:pPr>
            <a:endParaRPr/>
          </a:p>
        </p:txBody>
      </p:sp>
      <p:sp>
        <p:nvSpPr>
          <p:cNvPr id="107" name="Google Shape;107;p2: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Clr>
                <a:schemeClr val="dk1"/>
              </a:buClr>
              <a:buSzPts val="1300"/>
              <a:buFont typeface="Calibri"/>
              <a:buNone/>
            </a:pPr>
            <a:fld id="{00000000-1234-1234-1234-123412341234}" type="slidenum">
              <a:rPr lang="en-US" sz="1300" b="0" i="0" u="none" strike="noStrike" cap="none">
                <a:solidFill>
                  <a:schemeClr val="dk1"/>
                </a:solidFill>
                <a:latin typeface="Calibri"/>
                <a:ea typeface="Calibri"/>
                <a:cs typeface="Calibri"/>
                <a:sym typeface="Calibri"/>
              </a:rPr>
              <a:t>23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73e8895971_3_20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44" name="Google Shape;244;g373e8895971_3_20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457200" lvl="0" indent="0" algn="l" rtl="0">
              <a:lnSpc>
                <a:spcPct val="115000"/>
              </a:lnSpc>
              <a:spcBef>
                <a:spcPts val="400"/>
              </a:spcBef>
              <a:spcAft>
                <a:spcPts val="0"/>
              </a:spcAft>
              <a:buNone/>
            </a:pPr>
            <a:r>
              <a:rPr lang="en-US"/>
              <a:t>source: </a:t>
            </a:r>
            <a:r>
              <a:rPr lang="en-US" u="sng">
                <a:solidFill>
                  <a:schemeClr val="hlink"/>
                </a:solidFill>
                <a:hlinkClick r:id="rId3"/>
              </a:rPr>
              <a:t>https://earthquake.usgs.gov/earthquakes/eventpage/us6000qw60/ground-failure/summary</a:t>
            </a:r>
            <a:r>
              <a:rPr lang="en-US"/>
              <a:t> </a:t>
            </a:r>
            <a:endParaRPr/>
          </a:p>
          <a:p>
            <a:pPr marL="457200" lvl="0" indent="0" algn="l" rtl="0">
              <a:lnSpc>
                <a:spcPct val="115000"/>
              </a:lnSpc>
              <a:spcBef>
                <a:spcPts val="400"/>
              </a:spcBef>
              <a:spcAft>
                <a:spcPts val="0"/>
              </a:spcAft>
              <a:buClr>
                <a:schemeClr val="dk1"/>
              </a:buClr>
              <a:buSzPts val="1100"/>
              <a:buFont typeface="Arial"/>
              <a:buNone/>
            </a:pPr>
            <a:r>
              <a:rPr lang="en-US"/>
              <a:t>About Landslides and liquefaction:</a:t>
            </a:r>
            <a:r>
              <a:rPr lang="en-US">
                <a:uFill>
                  <a:noFill/>
                </a:uFill>
                <a:hlinkClick r:id="rId4"/>
              </a:rPr>
              <a:t> </a:t>
            </a:r>
            <a:r>
              <a:rPr lang="en-US" u="sng">
                <a:solidFill>
                  <a:schemeClr val="hlink"/>
                </a:solidFill>
                <a:hlinkClick r:id="rId4"/>
              </a:rPr>
              <a:t>https://earthquake.usgs.gov/earthquakes/eventpage/us7000pn9s/ground-failure/about</a:t>
            </a:r>
            <a:r>
              <a:rPr lang="en-US"/>
              <a:t> </a:t>
            </a:r>
            <a:endParaRPr/>
          </a:p>
          <a:p>
            <a:pPr marL="457200" lvl="0" indent="0" algn="l" rtl="0">
              <a:lnSpc>
                <a:spcPct val="115000"/>
              </a:lnSpc>
              <a:spcBef>
                <a:spcPts val="400"/>
              </a:spcBef>
              <a:spcAft>
                <a:spcPts val="0"/>
              </a:spcAft>
              <a:buClr>
                <a:schemeClr val="dk1"/>
              </a:buClr>
              <a:buSzPts val="1100"/>
              <a:buFont typeface="Arial"/>
              <a:buNone/>
            </a:pPr>
            <a:r>
              <a:rPr lang="en-US"/>
              <a:t>Relevant learning resources</a:t>
            </a:r>
            <a:endParaRPr/>
          </a:p>
          <a:p>
            <a:pPr marL="457200" lvl="0" indent="0" algn="l" rtl="0">
              <a:lnSpc>
                <a:spcPct val="115000"/>
              </a:lnSpc>
              <a:spcBef>
                <a:spcPts val="400"/>
              </a:spcBef>
              <a:spcAft>
                <a:spcPts val="0"/>
              </a:spcAft>
              <a:buClr>
                <a:schemeClr val="dk1"/>
              </a:buClr>
              <a:buSzPts val="1100"/>
              <a:buFont typeface="Arial"/>
              <a:buNone/>
            </a:pPr>
            <a:r>
              <a:rPr lang="en-US"/>
              <a:t>Activities to explore liquefaction and landslides:</a:t>
            </a:r>
            <a:r>
              <a:rPr lang="en-US">
                <a:uFill>
                  <a:noFill/>
                </a:uFill>
                <a:hlinkClick r:id="rId5"/>
              </a:rPr>
              <a:t> </a:t>
            </a:r>
            <a:r>
              <a:rPr lang="en-US" u="sng">
                <a:solidFill>
                  <a:schemeClr val="hlink"/>
                </a:solidFill>
                <a:hlinkClick r:id="rId5"/>
              </a:rPr>
              <a:t>Geologic Hazards Related to Earthquakes</a:t>
            </a:r>
            <a:endParaRPr u="sng">
              <a:solidFill>
                <a:schemeClr val="hlink"/>
              </a:solidFill>
            </a:endParaRPr>
          </a:p>
          <a:p>
            <a:pPr marL="457200" lvl="0" indent="0" algn="l" rtl="0">
              <a:lnSpc>
                <a:spcPct val="115000"/>
              </a:lnSpc>
              <a:spcBef>
                <a:spcPts val="400"/>
              </a:spcBef>
              <a:spcAft>
                <a:spcPts val="0"/>
              </a:spcAft>
              <a:buClr>
                <a:schemeClr val="dk1"/>
              </a:buClr>
              <a:buSzPts val="1100"/>
              <a:buFont typeface="Arial"/>
              <a:buNone/>
            </a:pPr>
            <a:r>
              <a:rPr lang="en-US"/>
              <a:t>Video: Buildings &amp; Bedrock:</a:t>
            </a:r>
            <a:r>
              <a:rPr lang="en-US">
                <a:uFill>
                  <a:noFill/>
                </a:uFill>
                <a:hlinkClick r:id="rId6"/>
              </a:rPr>
              <a:t> </a:t>
            </a:r>
            <a:r>
              <a:rPr lang="en-US" u="sng">
                <a:solidFill>
                  <a:schemeClr val="hlink"/>
                </a:solidFill>
                <a:hlinkClick r:id="rId6"/>
              </a:rPr>
              <a:t>Effects of amplification &amp; liquefaction</a:t>
            </a:r>
            <a:r>
              <a:rPr lang="en-US"/>
              <a:t> (</a:t>
            </a:r>
            <a:r>
              <a:rPr lang="en-US" u="sng">
                <a:solidFill>
                  <a:schemeClr val="hlink"/>
                </a:solidFill>
                <a:hlinkClick r:id="rId7"/>
              </a:rPr>
              <a:t>YouTube</a:t>
            </a:r>
            <a:r>
              <a:rPr lang="en-US"/>
              <a:t>) </a:t>
            </a:r>
            <a:endParaRPr/>
          </a:p>
          <a:p>
            <a:pPr marL="457200" lvl="0" indent="0" algn="l" rtl="0">
              <a:lnSpc>
                <a:spcPct val="115000"/>
              </a:lnSpc>
              <a:spcBef>
                <a:spcPts val="400"/>
              </a:spcBef>
              <a:spcAft>
                <a:spcPts val="0"/>
              </a:spcAft>
              <a:buClr>
                <a:schemeClr val="dk1"/>
              </a:buClr>
              <a:buSzPts val="1100"/>
              <a:buFont typeface="Arial"/>
              <a:buNone/>
            </a:pPr>
            <a:r>
              <a:rPr lang="en-US"/>
              <a:t>Video:</a:t>
            </a:r>
            <a:r>
              <a:rPr lang="en-US">
                <a:uFill>
                  <a:noFill/>
                </a:uFill>
                <a:hlinkClick r:id="rId8"/>
              </a:rPr>
              <a:t> </a:t>
            </a:r>
            <a:r>
              <a:rPr lang="en-US" u="sng">
                <a:solidFill>
                  <a:schemeClr val="hlink"/>
                </a:solidFill>
                <a:hlinkClick r:id="rId8"/>
              </a:rPr>
              <a:t>Liquefaction</a:t>
            </a:r>
            <a:r>
              <a:rPr lang="en-US"/>
              <a:t> (during the 1906 San Francisco Earthquake)  (</a:t>
            </a:r>
            <a:r>
              <a:rPr lang="en-US" u="sng">
                <a:solidFill>
                  <a:schemeClr val="hlink"/>
                </a:solidFill>
                <a:hlinkClick r:id="rId9"/>
              </a:rPr>
              <a:t>YouTube</a:t>
            </a:r>
            <a:r>
              <a:rPr lang="en-US"/>
              <a:t>)</a:t>
            </a:r>
            <a:endParaRPr/>
          </a:p>
          <a:p>
            <a:pPr marL="0" lvl="0" indent="0" algn="l" rtl="0">
              <a:spcBef>
                <a:spcPts val="360"/>
              </a:spcBef>
              <a:spcAft>
                <a:spcPts val="0"/>
              </a:spcAft>
              <a:buNone/>
            </a:pPr>
            <a:endParaRPr/>
          </a:p>
        </p:txBody>
      </p:sp>
      <p:sp>
        <p:nvSpPr>
          <p:cNvPr id="245" name="Google Shape;245;g373e8895971_3_20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73e8895971_3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53" name="Google Shape;253;g373e8895971_3_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457200" lvl="0" indent="0" algn="l" rtl="0">
              <a:lnSpc>
                <a:spcPct val="115000"/>
              </a:lnSpc>
              <a:spcBef>
                <a:spcPts val="400"/>
              </a:spcBef>
              <a:spcAft>
                <a:spcPts val="0"/>
              </a:spcAft>
              <a:buNone/>
            </a:pPr>
            <a:r>
              <a:rPr lang="en-US" dirty="0"/>
              <a:t>Source: https://earthquake.usgs.gov/earthquakes/eventpage/us6000qw60/ground-failure/summary</a:t>
            </a:r>
            <a:endParaRPr dirty="0"/>
          </a:p>
          <a:p>
            <a:pPr marL="457200" lvl="0" indent="0" algn="l" rtl="0">
              <a:lnSpc>
                <a:spcPct val="115000"/>
              </a:lnSpc>
              <a:spcBef>
                <a:spcPts val="400"/>
              </a:spcBef>
              <a:spcAft>
                <a:spcPts val="0"/>
              </a:spcAft>
              <a:buClr>
                <a:schemeClr val="dk1"/>
              </a:buClr>
              <a:buSzPts val="1100"/>
              <a:buFont typeface="Arial"/>
              <a:buNone/>
            </a:pPr>
            <a:r>
              <a:rPr lang="en-US" dirty="0"/>
              <a:t>About Landslides and liquefaction:</a:t>
            </a:r>
            <a:r>
              <a:rPr lang="en-US" dirty="0">
                <a:uFill>
                  <a:noFill/>
                </a:uFill>
                <a:hlinkClick r:id="rId3"/>
              </a:rPr>
              <a:t> </a:t>
            </a:r>
            <a:r>
              <a:rPr lang="en-US" u="sng" dirty="0">
                <a:solidFill>
                  <a:schemeClr val="hlink"/>
                </a:solidFill>
                <a:hlinkClick r:id="rId3"/>
              </a:rPr>
              <a:t>https://earthquake.usgs.gov/earthquakes/eventpage/us7000pn9s/ground-failure/about</a:t>
            </a:r>
            <a:r>
              <a:rPr lang="en-US" dirty="0"/>
              <a:t> </a:t>
            </a:r>
            <a:endParaRPr dirty="0"/>
          </a:p>
          <a:p>
            <a:pPr marL="457200" lvl="0" indent="0" algn="l" rtl="0">
              <a:lnSpc>
                <a:spcPct val="115000"/>
              </a:lnSpc>
              <a:spcBef>
                <a:spcPts val="400"/>
              </a:spcBef>
              <a:spcAft>
                <a:spcPts val="0"/>
              </a:spcAft>
              <a:buClr>
                <a:schemeClr val="dk1"/>
              </a:buClr>
              <a:buSzPts val="1100"/>
              <a:buFont typeface="Arial"/>
              <a:buNone/>
            </a:pPr>
            <a:r>
              <a:rPr lang="en-US" dirty="0"/>
              <a:t>Relevant learning resources</a:t>
            </a:r>
            <a:endParaRPr dirty="0"/>
          </a:p>
          <a:p>
            <a:pPr marL="457200" lvl="0" indent="0" algn="l" rtl="0">
              <a:lnSpc>
                <a:spcPct val="115000"/>
              </a:lnSpc>
              <a:spcBef>
                <a:spcPts val="400"/>
              </a:spcBef>
              <a:spcAft>
                <a:spcPts val="0"/>
              </a:spcAft>
              <a:buClr>
                <a:schemeClr val="dk1"/>
              </a:buClr>
              <a:buSzPts val="1100"/>
              <a:buFont typeface="Arial"/>
              <a:buNone/>
            </a:pPr>
            <a:r>
              <a:rPr lang="en-US" dirty="0"/>
              <a:t>Activities to explore liquefaction and landslides:</a:t>
            </a:r>
            <a:r>
              <a:rPr lang="en-US" dirty="0">
                <a:uFill>
                  <a:noFill/>
                </a:uFill>
                <a:hlinkClick r:id="rId4"/>
              </a:rPr>
              <a:t> </a:t>
            </a:r>
            <a:r>
              <a:rPr lang="en-US" u="sng" dirty="0">
                <a:solidFill>
                  <a:schemeClr val="hlink"/>
                </a:solidFill>
                <a:hlinkClick r:id="rId4"/>
              </a:rPr>
              <a:t>Geologic Hazards Related to Earthquakes</a:t>
            </a:r>
            <a:endParaRPr u="sng" dirty="0">
              <a:solidFill>
                <a:schemeClr val="hlink"/>
              </a:solidFill>
            </a:endParaRPr>
          </a:p>
          <a:p>
            <a:pPr marL="457200" lvl="0" indent="0" algn="l" rtl="0">
              <a:lnSpc>
                <a:spcPct val="115000"/>
              </a:lnSpc>
              <a:spcBef>
                <a:spcPts val="400"/>
              </a:spcBef>
              <a:spcAft>
                <a:spcPts val="0"/>
              </a:spcAft>
              <a:buClr>
                <a:schemeClr val="dk1"/>
              </a:buClr>
              <a:buSzPts val="1100"/>
              <a:buFont typeface="Arial"/>
              <a:buNone/>
            </a:pPr>
            <a:r>
              <a:rPr lang="en-US" dirty="0"/>
              <a:t>Video: Buildings &amp; Bedrock:</a:t>
            </a:r>
            <a:r>
              <a:rPr lang="en-US" dirty="0">
                <a:uFill>
                  <a:noFill/>
                </a:uFill>
                <a:hlinkClick r:id="rId5"/>
              </a:rPr>
              <a:t> </a:t>
            </a:r>
            <a:r>
              <a:rPr lang="en-US" u="sng" dirty="0">
                <a:solidFill>
                  <a:schemeClr val="hlink"/>
                </a:solidFill>
                <a:hlinkClick r:id="rId5"/>
              </a:rPr>
              <a:t>Effects of amplification &amp; liquefaction</a:t>
            </a:r>
            <a:r>
              <a:rPr lang="en-US" dirty="0"/>
              <a:t> (</a:t>
            </a:r>
            <a:r>
              <a:rPr lang="en-US" u="sng" dirty="0">
                <a:solidFill>
                  <a:schemeClr val="hlink"/>
                </a:solidFill>
                <a:hlinkClick r:id="rId6"/>
              </a:rPr>
              <a:t>YouTube</a:t>
            </a:r>
            <a:r>
              <a:rPr lang="en-US" dirty="0"/>
              <a:t>) </a:t>
            </a:r>
            <a:endParaRPr dirty="0"/>
          </a:p>
          <a:p>
            <a:pPr marL="457200" lvl="0" indent="0" algn="l" rtl="0">
              <a:lnSpc>
                <a:spcPct val="115000"/>
              </a:lnSpc>
              <a:spcBef>
                <a:spcPts val="400"/>
              </a:spcBef>
              <a:spcAft>
                <a:spcPts val="0"/>
              </a:spcAft>
              <a:buClr>
                <a:schemeClr val="dk1"/>
              </a:buClr>
              <a:buSzPts val="1100"/>
              <a:buFont typeface="Arial"/>
              <a:buNone/>
            </a:pPr>
            <a:r>
              <a:rPr lang="en-US" dirty="0"/>
              <a:t>Video:</a:t>
            </a:r>
            <a:r>
              <a:rPr lang="en-US" dirty="0">
                <a:uFill>
                  <a:noFill/>
                </a:uFill>
                <a:hlinkClick r:id="rId7"/>
              </a:rPr>
              <a:t> </a:t>
            </a:r>
            <a:r>
              <a:rPr lang="en-US" u="sng" dirty="0">
                <a:solidFill>
                  <a:schemeClr val="hlink"/>
                </a:solidFill>
                <a:hlinkClick r:id="rId7"/>
              </a:rPr>
              <a:t>Liquefaction</a:t>
            </a:r>
            <a:r>
              <a:rPr lang="en-US" dirty="0"/>
              <a:t> (during the 1906 San Francisco Earthquake)  (</a:t>
            </a:r>
            <a:r>
              <a:rPr lang="en-US" u="sng" dirty="0">
                <a:solidFill>
                  <a:schemeClr val="hlink"/>
                </a:solidFill>
                <a:hlinkClick r:id="rId8"/>
              </a:rPr>
              <a:t>YouTube</a:t>
            </a:r>
            <a:r>
              <a:rPr lang="en-US" dirty="0"/>
              <a:t>)</a:t>
            </a:r>
            <a:endParaRPr dirty="0"/>
          </a:p>
          <a:p>
            <a:pPr marL="0" lvl="0" indent="0" algn="l" rtl="0">
              <a:spcBef>
                <a:spcPts val="360"/>
              </a:spcBef>
              <a:spcAft>
                <a:spcPts val="0"/>
              </a:spcAft>
              <a:buNone/>
            </a:pPr>
            <a:endParaRPr dirty="0"/>
          </a:p>
        </p:txBody>
      </p:sp>
      <p:sp>
        <p:nvSpPr>
          <p:cNvPr id="254" name="Google Shape;254;g373e8895971_3_1: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2cff5b3a060_1_12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83" name="Google Shape;183;g2cff5b3a060_1_124: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t>Relevant Animation:</a:t>
            </a:r>
            <a:endParaRPr b="1" dirty="0"/>
          </a:p>
          <a:p>
            <a:pPr marL="0" lvl="0" indent="0" algn="l" rtl="0">
              <a:lnSpc>
                <a:spcPct val="115000"/>
              </a:lnSpc>
              <a:spcBef>
                <a:spcPts val="400"/>
              </a:spcBef>
              <a:spcAft>
                <a:spcPts val="0"/>
              </a:spcAft>
              <a:buClr>
                <a:schemeClr val="dk1"/>
              </a:buClr>
              <a:buSzPts val="1100"/>
              <a:buFont typeface="Arial"/>
              <a:buNone/>
            </a:pPr>
            <a:r>
              <a:rPr lang="en-US" dirty="0"/>
              <a:t>Where do travel-time curves come from? https://www.iris.edu/hq/inclass/animation/traveltime_curves_how_they_are_created </a:t>
            </a:r>
            <a:endParaRPr dirty="0"/>
          </a:p>
          <a:p>
            <a:pPr marL="0" lvl="0" indent="0" algn="l">
              <a:lnSpc>
                <a:spcPct val="114999"/>
              </a:lnSpc>
              <a:spcBef>
                <a:spcPts val="400"/>
              </a:spcBef>
              <a:spcAft>
                <a:spcPts val="0"/>
              </a:spcAft>
              <a:buSzPts val="1100"/>
              <a:buNone/>
            </a:pPr>
            <a:endParaRPr lang="en-US" dirty="0"/>
          </a:p>
          <a:p>
            <a:r>
              <a:rPr lang="en-US" b="1" dirty="0">
                <a:solidFill>
                  <a:srgbClr val="000000"/>
                </a:solidFill>
              </a:rPr>
              <a:t>Using </a:t>
            </a:r>
            <a:r>
              <a:rPr lang="en-US" b="1" dirty="0" err="1">
                <a:solidFill>
                  <a:srgbClr val="000000"/>
                </a:solidFill>
              </a:rPr>
              <a:t>EarthScope</a:t>
            </a:r>
            <a:r>
              <a:rPr lang="en-US" b="1" dirty="0">
                <a:solidFill>
                  <a:srgbClr val="000000"/>
                </a:solidFill>
              </a:rPr>
              <a:t> Station Monitor to Find P and S Wave Arrival Times</a:t>
            </a:r>
            <a:endParaRPr lang="en-US" dirty="0"/>
          </a:p>
          <a:p>
            <a:pPr marL="285750" indent="-285750">
              <a:buChar char="•"/>
            </a:pPr>
            <a:r>
              <a:rPr lang="en-US" dirty="0">
                <a:solidFill>
                  <a:srgbClr val="000000"/>
                </a:solidFill>
              </a:rPr>
              <a:t>Go to </a:t>
            </a:r>
            <a:r>
              <a:rPr lang="en-US" dirty="0">
                <a:solidFill>
                  <a:srgbClr val="000000"/>
                </a:solidFill>
                <a:hlinkClick r:id="rId3"/>
              </a:rPr>
              <a:t>iris.edu/app/</a:t>
            </a:r>
            <a:r>
              <a:rPr lang="en-US" dirty="0" err="1">
                <a:solidFill>
                  <a:srgbClr val="000000"/>
                </a:solidFill>
                <a:hlinkClick r:id="rId3"/>
              </a:rPr>
              <a:t>station_monitor</a:t>
            </a:r>
            <a:r>
              <a:rPr lang="en-US">
                <a:solidFill>
                  <a:srgbClr val="000000"/>
                </a:solidFill>
              </a:rPr>
              <a:t> and click on the </a:t>
            </a:r>
            <a:r>
              <a:rPr lang="en-US" b="1" dirty="0">
                <a:solidFill>
                  <a:srgbClr val="000000"/>
                </a:solidFill>
              </a:rPr>
              <a:t>Map</a:t>
            </a:r>
            <a:r>
              <a:rPr lang="en-US" dirty="0">
                <a:solidFill>
                  <a:srgbClr val="000000"/>
                </a:solidFill>
              </a:rPr>
              <a:t> on the home page.</a:t>
            </a:r>
            <a:endParaRPr lang="en-US" dirty="0"/>
          </a:p>
          <a:p>
            <a:pPr marL="285750" indent="-285750">
              <a:buChar char="•"/>
            </a:pPr>
            <a:r>
              <a:rPr lang="en-US" dirty="0">
                <a:solidFill>
                  <a:srgbClr val="000000"/>
                </a:solidFill>
              </a:rPr>
              <a:t>Click on a seismic station near — but not immediately</a:t>
            </a:r>
            <a:r>
              <a:rPr lang="en-US">
                <a:solidFill>
                  <a:srgbClr val="000000"/>
                </a:solidFill>
              </a:rPr>
              <a:t> next to — the epicenter of your earthquake. A station a few hundred to a couple thousand kilometers away will show the clearest P and S arrivals. You can also choose a station near your school, but you may need to switch to a closer station later if the earthquake signal is not clearly visible.</a:t>
            </a:r>
            <a:endParaRPr lang="en-US" dirty="0"/>
          </a:p>
          <a:p>
            <a:pPr marL="285750" indent="-285750">
              <a:buChar char="•"/>
            </a:pPr>
            <a:r>
              <a:rPr lang="en-US" dirty="0">
                <a:solidFill>
                  <a:srgbClr val="000000"/>
                </a:solidFill>
              </a:rPr>
              <a:t>Once a station is selected, go to </a:t>
            </a:r>
            <a:r>
              <a:rPr lang="en-US" b="1" dirty="0">
                <a:solidFill>
                  <a:srgbClr val="000000"/>
                </a:solidFill>
              </a:rPr>
              <a:t>Date UTC</a:t>
            </a:r>
            <a:r>
              <a:rPr lang="en-US">
                <a:solidFill>
                  <a:srgbClr val="000000"/>
                </a:solidFill>
              </a:rPr>
              <a:t> and click the calendar icon. Enter the date the earthquake occurred. Note that all times in Station Monitor are in UTC — convert your earthquake's local time to UTC for best results.</a:t>
            </a:r>
            <a:endParaRPr lang="en-US" dirty="0"/>
          </a:p>
          <a:p>
            <a:pPr marL="285750" indent="-285750">
              <a:buChar char="•"/>
            </a:pPr>
            <a:r>
              <a:rPr lang="en-US" dirty="0">
                <a:solidFill>
                  <a:srgbClr val="000000"/>
                </a:solidFill>
              </a:rPr>
              <a:t>Scan the Events on the chart list </a:t>
            </a:r>
            <a:r>
              <a:rPr lang="en-US" dirty="0" err="1">
                <a:solidFill>
                  <a:srgbClr val="000000"/>
                </a:solidFill>
              </a:rPr>
              <a:t>for</a:t>
            </a:r>
            <a:r>
              <a:rPr lang="en-US">
                <a:solidFill>
                  <a:srgbClr val="000000"/>
                </a:solidFill>
              </a:rPr>
              <a:t> an event that matches your earthquake —</a:t>
            </a:r>
            <a:r>
              <a:rPr lang="en-US" dirty="0">
                <a:solidFill>
                  <a:srgbClr val="000000"/>
                </a:solidFill>
              </a:rPr>
              <a:t> If the event does not appear, try going forward or back one day. This is more likely to be necessary if your chosen station is farther from the epicenter.</a:t>
            </a:r>
            <a:endParaRPr lang="en-US" dirty="0"/>
          </a:p>
          <a:p>
            <a:pPr marL="285750" indent="-285750">
              <a:buChar char="•"/>
            </a:pPr>
            <a:r>
              <a:rPr lang="en-US">
                <a:solidFill>
                  <a:srgbClr val="000000"/>
                </a:solidFill>
              </a:rPr>
              <a:t>Click on the event on the chart. A magnifying glass icon will appear on the seismograph to the left— click it to open a close-up view of the waveform for that event.</a:t>
            </a:r>
            <a:endParaRPr lang="en-US"/>
          </a:p>
          <a:p>
            <a:pPr marL="285750" indent="-285750">
              <a:buChar char="•"/>
            </a:pPr>
            <a:r>
              <a:rPr lang="en-US">
                <a:solidFill>
                  <a:srgbClr val="000000"/>
                </a:solidFill>
              </a:rPr>
              <a:t>In the close-up view, you will see the seismogram with estimated P and S wave arrivals marked. Read the arrival times from the x-axis. Subtract the earthquake's origin time (UTC) from each arrival time to calculate how long the P wave and S wave each took to travel from the epicenter to your station. (these times are estimated so they may be</a:t>
            </a:r>
            <a:r>
              <a:rPr lang="en-US" dirty="0">
                <a:solidFill>
                  <a:srgbClr val="000000"/>
                </a:solidFill>
              </a:rPr>
              <a:t> off which could require choosing a different </a:t>
            </a:r>
            <a:r>
              <a:rPr lang="en-US">
                <a:solidFill>
                  <a:srgbClr val="000000"/>
                </a:solidFill>
              </a:rPr>
              <a:t>station). The</a:t>
            </a:r>
            <a:r>
              <a:rPr lang="en-US" dirty="0">
                <a:solidFill>
                  <a:srgbClr val="000000"/>
                </a:solidFill>
              </a:rPr>
              <a:t> distance between the earthquake and the selected station is displayed in the bottom right corner of the screen.</a:t>
            </a:r>
            <a:endParaRPr lang="en-US" dirty="0"/>
          </a:p>
          <a:p>
            <a:pPr marL="0" indent="0">
              <a:lnSpc>
                <a:spcPct val="114999"/>
              </a:lnSpc>
              <a:spcBef>
                <a:spcPts val="400"/>
              </a:spcBef>
              <a:buSzPts val="1100"/>
            </a:pPr>
            <a:endParaRPr lang="en-US" dirty="0">
              <a:solidFill>
                <a:srgbClr val="000000"/>
              </a:solidFill>
            </a:endParaRPr>
          </a:p>
          <a:p>
            <a:pPr marL="0" indent="0">
              <a:buClr>
                <a:schemeClr val="dk1"/>
              </a:buClr>
            </a:pPr>
            <a:endParaRPr lang="en-US" dirty="0">
              <a:solidFill>
                <a:srgbClr val="000000"/>
              </a:solidFill>
              <a:sym typeface="Arial"/>
            </a:endParaRPr>
          </a:p>
          <a:p>
            <a:pPr marL="0" lvl="0" indent="0" algn="l" rtl="0">
              <a:spcBef>
                <a:spcPts val="0"/>
              </a:spcBef>
              <a:spcAft>
                <a:spcPts val="0"/>
              </a:spcAft>
              <a:buClr>
                <a:schemeClr val="dk1"/>
              </a:buClr>
              <a:buSzPts val="1100"/>
              <a:buFont typeface="Arial"/>
              <a:buNone/>
            </a:pPr>
            <a:r>
              <a:rPr lang="en-US" sz="900" i="1" dirty="0">
                <a:solidFill>
                  <a:srgbClr val="595959"/>
                </a:solidFill>
                <a:latin typeface="Arial"/>
                <a:ea typeface="Arial"/>
                <a:cs typeface="Arial"/>
                <a:sym typeface="Arial"/>
              </a:rPr>
              <a:t>PS4.A: Wave Properties Geologists use seismic waves and their reflection at interfaces between layers to probe structures deep in the planet. (secondary to HS-ESS2-3)</a:t>
            </a:r>
            <a:endParaRPr sz="900" i="1" dirty="0">
              <a:solidFill>
                <a:srgbClr val="595959"/>
              </a:solidFill>
              <a:latin typeface="Arial"/>
              <a:ea typeface="Arial"/>
              <a:cs typeface="Arial"/>
              <a:sym typeface="Arial"/>
            </a:endParaRPr>
          </a:p>
          <a:p>
            <a:pPr marL="0" lvl="0" indent="0" algn="l" rtl="0">
              <a:spcBef>
                <a:spcPts val="800"/>
              </a:spcBef>
              <a:spcAft>
                <a:spcPts val="0"/>
              </a:spcAft>
              <a:buNone/>
            </a:pPr>
            <a:endParaRPr dirty="0"/>
          </a:p>
        </p:txBody>
      </p:sp>
      <p:sp>
        <p:nvSpPr>
          <p:cNvPr id="184" name="Google Shape;184;g2cff5b3a060_1_124: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2cff5b3a060_1_16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53" name="Google Shape;253;g2cff5b3a060_1_16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dirty="0">
                <a:solidFill>
                  <a:srgbClr val="434343"/>
                </a:solidFill>
                <a:latin typeface="Arial"/>
                <a:ea typeface="Arial"/>
                <a:cs typeface="Arial"/>
                <a:sym typeface="Arial"/>
              </a:rPr>
              <a:t>#1,2,3:</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dirty="0">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dirty="0">
                <a:solidFill>
                  <a:srgbClr val="595959"/>
                </a:solidFill>
                <a:latin typeface="Arial"/>
                <a:ea typeface="Arial"/>
                <a:cs typeface="Arial"/>
                <a:sym typeface="Arial"/>
              </a:rPr>
              <a:t>#5: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dirty="0">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endParaRPr dirty="0"/>
          </a:p>
        </p:txBody>
      </p:sp>
      <p:sp>
        <p:nvSpPr>
          <p:cNvPr id="254" name="Google Shape;254;g2cff5b3a060_1_16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28</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001779df17_0_2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62" name="Google Shape;262;g3001779df17_0_2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#1,2:</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dirty="0">
                <a:solidFill>
                  <a:srgbClr val="595959"/>
                </a:solidFill>
                <a:latin typeface="Arial"/>
                <a:ea typeface="Arial"/>
                <a:cs typeface="Arial"/>
                <a:sym typeface="Arial"/>
              </a:rPr>
              <a:t>#4,6: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endParaRPr sz="1100" dirty="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p:txBody>
      </p:sp>
      <p:sp>
        <p:nvSpPr>
          <p:cNvPr id="263" name="Google Shape;263;g3001779df17_0_2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001779df17_0_2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71" name="Google Shape;271;g3001779df17_0_2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72" name="Google Shape;272;g3001779df17_0_2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30</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bd3eaa297d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87" name="Google Shape;287;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88" name="Google Shape;288;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Calibri"/>
                <a:ea typeface="Calibri"/>
                <a:cs typeface="Calibri"/>
                <a:sym typeface="Calibri"/>
              </a:rPr>
              <a:t>5</a:t>
            </a:fld>
            <a:endParaRPr lang="en-US"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7553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Calibri"/>
                <a:ea typeface="Calibri"/>
                <a:cs typeface="Calibri"/>
                <a:sym typeface="Calibri"/>
              </a:rPr>
              <a:t>6</a:t>
            </a:fld>
            <a:endParaRPr lang="en-US"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0912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2cff5b3a060_1_15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25" name="Google Shape;225;g2cff5b3a060_1_15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solidFill>
                  <a:srgbClr val="393996"/>
                </a:solidFill>
              </a:rPr>
              <a:t>Relevant Animation:  </a:t>
            </a:r>
            <a:r>
              <a:rPr lang="en-US" dirty="0"/>
              <a:t>Earthquake Foreshock – Mainshock - Aftershock:</a:t>
            </a:r>
            <a:r>
              <a:rPr lang="en-US" dirty="0">
                <a:uFill>
                  <a:noFill/>
                </a:uFill>
                <a:hlinkClick r:id="rId3"/>
              </a:rPr>
              <a:t> </a:t>
            </a:r>
            <a:r>
              <a:rPr lang="en-US" u="sng" dirty="0">
                <a:solidFill>
                  <a:schemeClr val="hlink"/>
                </a:solidFill>
                <a:hlinkClick r:id="rId3"/>
              </a:rPr>
              <a:t>https://www.iris.edu/hq/inclass/animation/earthquake_foreshockmainshockaftershock</a:t>
            </a:r>
            <a:endParaRPr u="sng" dirty="0">
              <a:solidFill>
                <a:schemeClr val="hlink"/>
              </a:solidFill>
            </a:endParaRPr>
          </a:p>
          <a:p>
            <a:pPr marL="0" lvl="0" indent="0" algn="l" rtl="0">
              <a:spcBef>
                <a:spcPts val="360"/>
              </a:spcBef>
              <a:spcAft>
                <a:spcPts val="0"/>
              </a:spcAft>
              <a:buNone/>
            </a:pPr>
            <a:endParaRPr dirty="0"/>
          </a:p>
        </p:txBody>
      </p:sp>
      <p:sp>
        <p:nvSpPr>
          <p:cNvPr id="226" name="Google Shape;226;g2cff5b3a060_1_151: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cff5b3a060_1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06" name="Google Shape;106;g2cff5b3a060_1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dirty="0"/>
          </a:p>
          <a:p>
            <a:pPr marL="0" lvl="0" indent="0" algn="l" rtl="0">
              <a:lnSpc>
                <a:spcPct val="115000"/>
              </a:lnSpc>
              <a:spcBef>
                <a:spcPts val="0"/>
              </a:spcBef>
              <a:spcAft>
                <a:spcPts val="0"/>
              </a:spcAft>
              <a:buClr>
                <a:schemeClr val="dk1"/>
              </a:buClr>
              <a:buSzPts val="1100"/>
              <a:buFont typeface="Arial"/>
              <a:buNone/>
            </a:pPr>
            <a:r>
              <a:rPr lang="en-US" b="1" dirty="0"/>
              <a:t>Relevant animation: </a:t>
            </a:r>
            <a:endParaRPr b="1" dirty="0"/>
          </a:p>
          <a:p>
            <a:pPr marL="0" lvl="0" indent="0" algn="l" rtl="0">
              <a:lnSpc>
                <a:spcPct val="115000"/>
              </a:lnSpc>
              <a:spcBef>
                <a:spcPts val="0"/>
              </a:spcBef>
              <a:spcAft>
                <a:spcPts val="0"/>
              </a:spcAft>
              <a:buClr>
                <a:schemeClr val="dk1"/>
              </a:buClr>
              <a:buSzPts val="1100"/>
              <a:buFont typeface="Arial"/>
              <a:buNone/>
            </a:pPr>
            <a:r>
              <a:rPr lang="en-US" dirty="0"/>
              <a:t>Earthquake Intensity https://www.iris.edu/hq/inclass/animation/earthquake_intensity </a:t>
            </a:r>
            <a:endParaRPr dirty="0"/>
          </a:p>
          <a:p>
            <a:pPr marL="0" lvl="0" indent="0" algn="l" rtl="0">
              <a:lnSpc>
                <a:spcPct val="115000"/>
              </a:lnSpc>
              <a:spcBef>
                <a:spcPts val="0"/>
              </a:spcBef>
              <a:spcAft>
                <a:spcPts val="0"/>
              </a:spcAft>
              <a:buClr>
                <a:schemeClr val="dk1"/>
              </a:buClr>
              <a:buSzPts val="1100"/>
              <a:buFont typeface="Arial"/>
              <a:buNone/>
            </a:pPr>
            <a:endParaRPr dirty="0"/>
          </a:p>
          <a:p>
            <a:pPr marL="0" lvl="0" indent="0" algn="l" rtl="0">
              <a:lnSpc>
                <a:spcPct val="115000"/>
              </a:lnSpc>
              <a:spcBef>
                <a:spcPts val="0"/>
              </a:spcBef>
              <a:spcAft>
                <a:spcPts val="1200"/>
              </a:spcAft>
              <a:buClr>
                <a:schemeClr val="dk1"/>
              </a:buClr>
              <a:buSzPts val="1100"/>
              <a:buFont typeface="Arial"/>
              <a:buNone/>
            </a:pPr>
            <a:r>
              <a:rPr lang="en-US" sz="800" b="1" dirty="0">
                <a:solidFill>
                  <a:srgbClr val="FF0000"/>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dirty="0">
                <a:solidFill>
                  <a:srgbClr val="FF0000"/>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dirty="0">
              <a:solidFill>
                <a:srgbClr val="FF0000"/>
              </a:solidFill>
            </a:endParaRPr>
          </a:p>
        </p:txBody>
      </p:sp>
      <p:sp>
        <p:nvSpPr>
          <p:cNvPr id="107" name="Google Shape;107;g2cff5b3a060_1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2cff5b3a060_1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17" name="Google Shape;117;g2cff5b3a060_1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lnSpc>
                <a:spcPct val="115000"/>
              </a:lnSpc>
              <a:spcBef>
                <a:spcPts val="40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a:p>
        </p:txBody>
      </p:sp>
      <p:sp>
        <p:nvSpPr>
          <p:cNvPr id="118" name="Google Shape;118;g2cff5b3a060_1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2cff5b3a060_1_6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39" name="Google Shape;139;g2cff5b3a060_1_64: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t>Focal Mechanisms Explained:</a:t>
            </a:r>
            <a:endParaRPr b="1" dirty="0"/>
          </a:p>
          <a:p>
            <a:pPr marL="0" lvl="0" indent="0" algn="l" rtl="0">
              <a:lnSpc>
                <a:spcPct val="115000"/>
              </a:lnSpc>
              <a:spcBef>
                <a:spcPts val="400"/>
              </a:spcBef>
              <a:spcAft>
                <a:spcPts val="0"/>
              </a:spcAft>
              <a:buClr>
                <a:schemeClr val="dk1"/>
              </a:buClr>
              <a:buSzPts val="1100"/>
              <a:buFont typeface="Arial"/>
              <a:buNone/>
            </a:pPr>
            <a:r>
              <a:rPr lang="en-US" dirty="0"/>
              <a:t>https://www.iris.edu/hq/inclass/animation/focal_mechanisms_explained</a:t>
            </a:r>
            <a:endParaRPr dirty="0"/>
          </a:p>
          <a:p>
            <a:pPr marL="0" lvl="0" indent="0" algn="l" rtl="0">
              <a:spcBef>
                <a:spcPts val="360"/>
              </a:spcBef>
              <a:spcAft>
                <a:spcPts val="0"/>
              </a:spcAft>
              <a:buNone/>
            </a:pPr>
            <a:endParaRPr dirty="0"/>
          </a:p>
        </p:txBody>
      </p:sp>
      <p:sp>
        <p:nvSpPr>
          <p:cNvPr id="140" name="Google Shape;140;g2cff5b3a060_1_64: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cff5b3a060_1_1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50" name="Google Shape;150;g2cff5b3a060_1_1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t>Focal Mechanisms Explained:</a:t>
            </a:r>
            <a:endParaRPr b="1" dirty="0"/>
          </a:p>
          <a:p>
            <a:pPr marL="0" lvl="0" indent="0" algn="l" rtl="0">
              <a:lnSpc>
                <a:spcPct val="115000"/>
              </a:lnSpc>
              <a:spcBef>
                <a:spcPts val="400"/>
              </a:spcBef>
              <a:spcAft>
                <a:spcPts val="0"/>
              </a:spcAft>
              <a:buClr>
                <a:schemeClr val="dk1"/>
              </a:buClr>
              <a:buSzPts val="1100"/>
              <a:buFont typeface="Arial"/>
              <a:buNone/>
            </a:pPr>
            <a:r>
              <a:rPr lang="en-US" dirty="0"/>
              <a:t>https://www.iris.edu/hq/inclass/animation/focal_mechanisms_explained</a:t>
            </a:r>
            <a:endParaRPr dirty="0"/>
          </a:p>
          <a:p>
            <a:pPr marL="0" lvl="0" indent="0" algn="l" rtl="0">
              <a:spcBef>
                <a:spcPts val="360"/>
              </a:spcBef>
              <a:spcAft>
                <a:spcPts val="0"/>
              </a:spcAft>
              <a:buNone/>
            </a:pPr>
            <a:endParaRPr dirty="0"/>
          </a:p>
        </p:txBody>
      </p:sp>
      <p:sp>
        <p:nvSpPr>
          <p:cNvPr id="151" name="Google Shape;151;g2cff5b3a060_1_1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txBody>
          <a:bodyPr/>
          <a:lstStyle/>
          <a:p>
            <a:endParaRPr lang="en-US"/>
          </a:p>
        </p:txBody>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dirty="0"/>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chemeClr val="accent2"/>
              </a:gs>
              <a:gs pos="100000">
                <a:schemeClr val="accent1">
                  <a:lumMod val="85000"/>
                </a:schemeClr>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a:ea typeface="Arial"/>
              <a:cs typeface="Arial"/>
              <a:sym typeface="Arial"/>
            </a:endParaRPr>
          </a:p>
        </p:txBody>
      </p:sp>
      <p:pic>
        <p:nvPicPr>
          <p:cNvPr id="3" name="Picture 2">
            <a:extLst>
              <a:ext uri="{FF2B5EF4-FFF2-40B4-BE49-F238E27FC236}">
                <a16:creationId xmlns:a16="http://schemas.microsoft.com/office/drawing/2014/main" id="{B26B5D54-6CB7-F9A3-2401-81D0DB9DB645}"/>
              </a:ext>
            </a:extLst>
          </p:cNvPr>
          <p:cNvPicPr>
            <a:picLocks noChangeAspect="1"/>
          </p:cNvPicPr>
          <p:nvPr userDrawn="1"/>
        </p:nvPicPr>
        <p:blipFill>
          <a:blip r:embed="rId12"/>
          <a:stretch>
            <a:fillRect/>
          </a:stretch>
        </p:blipFill>
        <p:spPr>
          <a:xfrm>
            <a:off x="241800" y="59564"/>
            <a:ext cx="1643896" cy="52812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1.xml"/><Relationship Id="rId7"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hyperlink" Target="https://docs.google.com/document/d/1YgDZjuXrINA-kcZ6mnDMXJgy3rp7xn-yuyl4Ef-_xw8/copy" TargetMode="External"/><Relationship Id="rId5" Type="http://schemas.openxmlformats.org/officeDocument/2006/relationships/hyperlink" Target="https://docs.google.com/document/d/1A9qCrAtOxL1sJrCkDwNCMBwBhRm9pw3lFP3C60hpqBE/copy" TargetMode="External"/><Relationship Id="rId4" Type="http://schemas.openxmlformats.org/officeDocument/2006/relationships/hyperlink" Target="https://docs.google.com/document/d/1PcTLPrp1Dr1nc0jUGFi03Ni44FUhzdpY32YcFDXiM5s/copy"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video" Target="../media/media2.mp4"/><Relationship Id="rId7" Type="http://schemas.openxmlformats.org/officeDocument/2006/relationships/image" Target="../media/image10.png"/><Relationship Id="rId2" Type="http://schemas.microsoft.com/office/2007/relationships/media" Target="../media/media2.mp4"/><Relationship Id="rId1" Type="http://schemas.openxmlformats.org/officeDocument/2006/relationships/tags" Target="../tags/tag10.xml"/><Relationship Id="rId6" Type="http://schemas.openxmlformats.org/officeDocument/2006/relationships/image" Target="../media/image9.png"/><Relationship Id="rId5" Type="http://schemas.openxmlformats.org/officeDocument/2006/relationships/notesSlide" Target="../notesSlides/notesSlide8.xml"/><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video" Target="../media/media3.mp4"/><Relationship Id="rId7" Type="http://schemas.openxmlformats.org/officeDocument/2006/relationships/image" Target="../media/image12.png"/><Relationship Id="rId2" Type="http://schemas.microsoft.com/office/2007/relationships/media" Target="../media/media3.mp4"/><Relationship Id="rId1" Type="http://schemas.openxmlformats.org/officeDocument/2006/relationships/tags" Target="../tags/tag11.xml"/><Relationship Id="rId6" Type="http://schemas.openxmlformats.org/officeDocument/2006/relationships/image" Target="../media/image11.png"/><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video" Target="../media/media4.mp4"/><Relationship Id="rId7" Type="http://schemas.openxmlformats.org/officeDocument/2006/relationships/image" Target="../media/image14.png"/><Relationship Id="rId2" Type="http://schemas.microsoft.com/office/2007/relationships/media" Target="../media/media4.mp4"/><Relationship Id="rId1" Type="http://schemas.openxmlformats.org/officeDocument/2006/relationships/tags" Target="../tags/tag12.xml"/><Relationship Id="rId6" Type="http://schemas.openxmlformats.org/officeDocument/2006/relationships/image" Target="../media/image13.png"/><Relationship Id="rId5" Type="http://schemas.openxmlformats.org/officeDocument/2006/relationships/notesSlide" Target="../notesSlides/notesSlide10.xml"/><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video" Target="../media/media5.mp4"/><Relationship Id="rId7" Type="http://schemas.openxmlformats.org/officeDocument/2006/relationships/image" Target="../media/image16.png"/><Relationship Id="rId2" Type="http://schemas.microsoft.com/office/2007/relationships/media" Target="../media/media5.mp4"/><Relationship Id="rId1" Type="http://schemas.openxmlformats.org/officeDocument/2006/relationships/tags" Target="../tags/tag13.xml"/><Relationship Id="rId6" Type="http://schemas.openxmlformats.org/officeDocument/2006/relationships/image" Target="../media/image15.png"/><Relationship Id="rId5" Type="http://schemas.openxmlformats.org/officeDocument/2006/relationships/notesSlide" Target="../notesSlides/notesSlide11.xml"/><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hyperlink" Target="https://maps.openquake.org/"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video" Target="../media/media6.mp4"/><Relationship Id="rId7" Type="http://schemas.openxmlformats.org/officeDocument/2006/relationships/image" Target="../media/image28.png"/><Relationship Id="rId2" Type="http://schemas.microsoft.com/office/2007/relationships/media" Target="../media/media6.mp4"/><Relationship Id="rId1" Type="http://schemas.openxmlformats.org/officeDocument/2006/relationships/tags" Target="../tags/tag21.xml"/><Relationship Id="rId6" Type="http://schemas.openxmlformats.org/officeDocument/2006/relationships/hyperlink" Target="https://www.shakealert.org/" TargetMode="External"/><Relationship Id="rId5" Type="http://schemas.openxmlformats.org/officeDocument/2006/relationships/notesSlide" Target="../notesSlides/notesSlide19.xml"/><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video" Target="../media/media7.mp4"/><Relationship Id="rId7" Type="http://schemas.openxmlformats.org/officeDocument/2006/relationships/hyperlink" Target="https://youtube.com/shorts/Wn-_VPVMCQ0?feature=share" TargetMode="External"/><Relationship Id="rId2" Type="http://schemas.microsoft.com/office/2007/relationships/media" Target="../media/media7.mp4"/><Relationship Id="rId1" Type="http://schemas.openxmlformats.org/officeDocument/2006/relationships/tags" Target="../tags/tag23.xml"/><Relationship Id="rId6" Type="http://schemas.openxmlformats.org/officeDocument/2006/relationships/image" Target="../media/image32.png"/><Relationship Id="rId5" Type="http://schemas.openxmlformats.org/officeDocument/2006/relationships/notesSlide" Target="../notesSlides/notesSlide21.xml"/><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24.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hyperlink" Target="https://www.iris.edu/app/station_monitor/"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bbc.com/news" TargetMode="Externa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hyperlink" Target="https://www.npr.org/" TargetMode="External"/><Relationship Id="rId5" Type="http://schemas.openxmlformats.org/officeDocument/2006/relationships/hyperlink" Target="https://www.reuters.com/" TargetMode="External"/><Relationship Id="rId4" Type="http://schemas.openxmlformats.org/officeDocument/2006/relationships/hyperlink" Target="https://apnews.com/" TargetMode="Externa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hyperlink" Target="https://www.usgs.gov/programs/earthquake-hazards" TargetMode="Externa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hyperlink" Target="https://ds.iris.edu/ieb/"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31.xml"/><Relationship Id="rId5" Type="http://schemas.openxmlformats.org/officeDocument/2006/relationships/image" Target="../media/image37.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8" Type="http://schemas.openxmlformats.org/officeDocument/2006/relationships/hyperlink" Target="https://pubs.usgs.gov/imap/2800/" TargetMode="External"/><Relationship Id="rId3" Type="http://schemas.openxmlformats.org/officeDocument/2006/relationships/notesSlide" Target="../notesSlides/notesSlide3.xml"/><Relationship Id="rId7" Type="http://schemas.openxmlformats.org/officeDocument/2006/relationships/hyperlink" Target="https://serc.carleton.edu/tides/teaching-materials/earthscience/activity2_2.html" TargetMode="Externa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hyperlink" Target="http://youtube.com/watch?v=9HpFeu80esM&amp;index=2&amp;list=PLzmugeDoplFOljnOv1w_5_dWHrb2coJuY&amp;t=1s" TargetMode="External"/><Relationship Id="rId5" Type="http://schemas.openxmlformats.org/officeDocument/2006/relationships/hyperlink" Target="https://www.unavco.org/software/geodetic-utilities/plate-motion-calculator/plate-motion-calculator.html?utm_source=chatgpt.com#overview" TargetMode="External"/><Relationship Id="rId4" Type="http://schemas.openxmlformats.org/officeDocument/2006/relationships/hyperlink" Target="https://www.unavco.org/software/visualization/GPS-Velocity-Viewer/GPS-Velocity-Viewer.html" TargetMode="External"/><Relationship Id="rId9" Type="http://schemas.openxmlformats.org/officeDocument/2006/relationships/hyperlink" Target="https://www.earthscope.org/news/geophysical-events/?geophysical_event_category="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hyperlink" Target="https://earthquake.usgs.gov/earthquakes/map/" TargetMode="External"/><Relationship Id="rId4" Type="http://schemas.openxmlformats.org/officeDocument/2006/relationships/hyperlink" Target="https://ds.iris.edu/ieb/"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ds.iris.edu/ieb/" TargetMode="External"/><Relationship Id="rId3" Type="http://schemas.openxmlformats.org/officeDocument/2006/relationships/video" Target="../media/media1.mp4"/><Relationship Id="rId7" Type="http://schemas.openxmlformats.org/officeDocument/2006/relationships/hyperlink" Target="https://earthquake.usgs.gov/" TargetMode="External"/><Relationship Id="rId2" Type="http://schemas.microsoft.com/office/2007/relationships/media" Target="../media/media1.mp4"/><Relationship Id="rId1" Type="http://schemas.openxmlformats.org/officeDocument/2006/relationships/tags" Target="../tags/tag7.xml"/><Relationship Id="rId6" Type="http://schemas.openxmlformats.org/officeDocument/2006/relationships/image" Target="../media/image5.png"/><Relationship Id="rId5" Type="http://schemas.openxmlformats.org/officeDocument/2006/relationships/notesSlide" Target="../notesSlides/notesSlide5.xml"/><Relationship Id="rId4" Type="http://schemas.openxmlformats.org/officeDocument/2006/relationships/slideLayout" Target="../slideLayouts/slideLayout1.xml"/><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10478B"/>
              </a:solidFill>
              <a:effectLst/>
              <a:uLnTx/>
              <a:uFillTx/>
              <a:latin typeface="Arial"/>
              <a:ea typeface="Arial"/>
              <a:cs typeface="Arial"/>
              <a:sym typeface="Arial"/>
            </a:endParaRPr>
          </a:p>
        </p:txBody>
      </p:sp>
      <p:sp>
        <p:nvSpPr>
          <p:cNvPr id="92" name="Google Shape;92;p13"/>
          <p:cNvSpPr txBox="1"/>
          <p:nvPr/>
        </p:nvSpPr>
        <p:spPr>
          <a:xfrm>
            <a:off x="6243675" y="100525"/>
            <a:ext cx="2826000" cy="6615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chemeClr val="accent1"/>
                </a:solidFill>
                <a:effectLst/>
                <a:uLnTx/>
                <a:uFillTx/>
                <a:latin typeface="Calibri"/>
                <a:ea typeface="Calibri"/>
                <a:cs typeface="Calibri"/>
                <a:sym typeface="Calibri"/>
              </a:rPr>
              <a:t>Teacher Guide</a:t>
            </a:r>
            <a:endParaRPr kumimoji="0" sz="3200" b="1" i="0" u="none" strike="noStrike" kern="0" cap="none" spc="0" normalizeH="0" baseline="0" noProof="0" dirty="0">
              <a:ln>
                <a:noFill/>
              </a:ln>
              <a:solidFill>
                <a:schemeClr val="accent1"/>
              </a:solidFill>
              <a:effectLst/>
              <a:uLnTx/>
              <a:uFillTx/>
              <a:latin typeface="Calibri"/>
              <a:ea typeface="Calibri"/>
              <a:cs typeface="Calibri"/>
              <a:sym typeface="Calibri"/>
            </a:endParaRPr>
          </a:p>
        </p:txBody>
      </p:sp>
      <p:sp>
        <p:nvSpPr>
          <p:cNvPr id="93" name="Google Shape;93;p13"/>
          <p:cNvSpPr txBox="1"/>
          <p:nvPr/>
        </p:nvSpPr>
        <p:spPr>
          <a:xfrm>
            <a:off x="366750" y="1060942"/>
            <a:ext cx="8410500" cy="5461800"/>
          </a:xfrm>
          <a:prstGeom prst="rect">
            <a:avLst/>
          </a:prstGeom>
          <a:noFill/>
          <a:ln>
            <a:noFill/>
          </a:ln>
        </p:spPr>
        <p:txBody>
          <a:bodyPr spcFirstLastPara="1" wrap="square" lIns="91425" tIns="91425" rIns="91425" bIns="91425" anchor="t" anchorCtr="0">
            <a:noAutofit/>
          </a:bodyPr>
          <a:lstStyle/>
          <a:p>
            <a:r>
              <a:rPr kumimoji="0" lang="en-US" sz="1600" b="1" i="1" u="none" strike="noStrike" kern="0" cap="none" spc="0" normalizeH="0" baseline="0" noProof="0" dirty="0">
                <a:ln>
                  <a:noFill/>
                </a:ln>
                <a:solidFill>
                  <a:schemeClr val="accent1"/>
                </a:solidFill>
                <a:effectLst/>
                <a:uLnTx/>
                <a:uFillTx/>
                <a:latin typeface="Arial"/>
                <a:cs typeface="Arial"/>
                <a:sym typeface="Arial"/>
              </a:rPr>
              <a:t>Welcome to Teachable Moments! </a:t>
            </a:r>
            <a:r>
              <a:rPr lang="en-US" sz="1600" b="1" dirty="0">
                <a:solidFill>
                  <a:schemeClr val="accent1"/>
                </a:solidFill>
              </a:rPr>
              <a:t>Our goal</a:t>
            </a:r>
            <a:r>
              <a:rPr lang="en-US" sz="1600" dirty="0">
                <a:solidFill>
                  <a:schemeClr val="accent1"/>
                </a:solidFill>
              </a:rPr>
              <a:t> is to help students think, analyze, and communicate like Earth scientists. This resource provides </a:t>
            </a:r>
            <a:r>
              <a:rPr lang="en-US" sz="1600" b="1" dirty="0">
                <a:solidFill>
                  <a:schemeClr val="accent1"/>
                </a:solidFill>
              </a:rPr>
              <a:t>editable slide templates</a:t>
            </a:r>
            <a:r>
              <a:rPr lang="en-US" sz="1600" dirty="0">
                <a:solidFill>
                  <a:schemeClr val="accent1"/>
                </a:solidFill>
              </a:rPr>
              <a:t> and </a:t>
            </a:r>
            <a:r>
              <a:rPr lang="en-US" sz="1600" b="1" dirty="0">
                <a:solidFill>
                  <a:schemeClr val="accent1"/>
                </a:solidFill>
              </a:rPr>
              <a:t>support materials</a:t>
            </a:r>
            <a:r>
              <a:rPr lang="en-US" sz="1600" dirty="0">
                <a:solidFill>
                  <a:schemeClr val="accent1"/>
                </a:solidFill>
              </a:rPr>
              <a:t> that guide students as they research and create their </a:t>
            </a:r>
            <a:r>
              <a:rPr lang="en-US" sz="1600" b="1" dirty="0">
                <a:solidFill>
                  <a:schemeClr val="accent1"/>
                </a:solidFill>
              </a:rPr>
              <a:t>own Teachable Moment presentations</a:t>
            </a:r>
            <a:r>
              <a:rPr lang="en-US" sz="1600" dirty="0">
                <a:solidFill>
                  <a:schemeClr val="accent1"/>
                </a:solidFill>
              </a:rPr>
              <a:t> about recent or historical earthquakes. Each component is designed to help students: explore real seismic and GPS data, build data-driven visuals, and communicate the science of earthquakes clearly and accurately.</a:t>
            </a:r>
            <a:endParaRPr lang="en-US" sz="1600" b="0" i="0" u="none" strike="noStrike" kern="0" cap="none" spc="0" normalizeH="0" baseline="0" noProof="0" dirty="0">
              <a:ln>
                <a:noFill/>
              </a:ln>
              <a:solidFill>
                <a:schemeClr val="accent1"/>
              </a:solidFill>
              <a:effectLst/>
              <a:uLnTx/>
              <a:uFillTx/>
              <a:latin typeface="Arial"/>
              <a:cs typeface="Arial"/>
            </a:endParaRPr>
          </a:p>
          <a:p>
            <a:pPr marL="482600" indent="-342900">
              <a:lnSpc>
                <a:spcPct val="115000"/>
              </a:lnSpc>
              <a:spcBef>
                <a:spcPts val="1600"/>
              </a:spcBef>
              <a:buSzPts val="1400"/>
              <a:buFont typeface="+mj-lt"/>
              <a:buAutoNum type="arabicPeriod"/>
              <a:defRPr/>
            </a:pPr>
            <a:r>
              <a:rPr kumimoji="0" lang="en-US" sz="1400" b="1" i="0" u="none" strike="noStrike" kern="0" cap="none" spc="0" normalizeH="0" baseline="0" noProof="0" dirty="0">
                <a:ln>
                  <a:noFill/>
                </a:ln>
                <a:solidFill>
                  <a:schemeClr val="accent1"/>
                </a:solidFill>
                <a:effectLst/>
                <a:uLnTx/>
                <a:uFillTx/>
                <a:latin typeface="Arial"/>
                <a:cs typeface="Arial"/>
                <a:sym typeface="Arial"/>
              </a:rPr>
              <a:t>Color-coding for grade levels.                    </a:t>
            </a:r>
            <a:r>
              <a:rPr kumimoji="0" lang="en-US" sz="1400" b="1" i="0" u="sng" strike="noStrike" kern="0" cap="none" spc="0" normalizeH="0" baseline="0" noProof="0" dirty="0">
                <a:ln>
                  <a:noFill/>
                </a:ln>
                <a:solidFill>
                  <a:schemeClr val="accent1"/>
                </a:solidFill>
                <a:effectLst/>
                <a:uLnTx/>
                <a:uFillTx/>
                <a:latin typeface="Arial"/>
                <a:cs typeface="Arial"/>
                <a:sym typeface="Arial"/>
                <a:hlinkClick r:id="rId4">
                  <a:extLst>
                    <a:ext uri="{A12FA001-AC4F-418D-AE19-62706E023703}">
                      <ahyp:hlinkClr xmlns:ahyp="http://schemas.microsoft.com/office/drawing/2018/hyperlinkcolor" val="tx"/>
                    </a:ext>
                  </a:extLst>
                </a:hlinkClick>
              </a:rPr>
              <a:t>middle school</a:t>
            </a:r>
            <a:r>
              <a:rPr kumimoji="0" lang="en-US" sz="1400" b="1" i="0" u="none" strike="noStrike" kern="0" cap="none" spc="0" normalizeH="0" baseline="0" noProof="0" dirty="0">
                <a:ln>
                  <a:noFill/>
                </a:ln>
                <a:solidFill>
                  <a:schemeClr val="accent1"/>
                </a:solidFill>
                <a:effectLst/>
                <a:uLnTx/>
                <a:uFillTx/>
                <a:latin typeface="Arial"/>
                <a:cs typeface="Arial"/>
                <a:sym typeface="Arial"/>
              </a:rPr>
              <a:t> +                   </a:t>
            </a:r>
            <a:r>
              <a:rPr lang="en-US" b="1" dirty="0">
                <a:solidFill>
                  <a:schemeClr val="accent1"/>
                </a:solidFill>
              </a:rPr>
              <a:t>   </a:t>
            </a:r>
            <a:r>
              <a:rPr kumimoji="0" lang="en-US" sz="1400" b="1" i="0" u="sng" strike="noStrike" kern="0" cap="none" spc="0" normalizeH="0" baseline="0" noProof="0" dirty="0">
                <a:ln>
                  <a:noFill/>
                </a:ln>
                <a:solidFill>
                  <a:schemeClr val="accent1"/>
                </a:solidFill>
                <a:effectLst/>
                <a:uLnTx/>
                <a:uFillTx/>
                <a:latin typeface="Arial"/>
                <a:cs typeface="Arial"/>
                <a:sym typeface="Arial"/>
                <a:hlinkClick r:id="rId5">
                  <a:extLst>
                    <a:ext uri="{A12FA001-AC4F-418D-AE19-62706E023703}">
                      <ahyp:hlinkClr xmlns:ahyp="http://schemas.microsoft.com/office/drawing/2018/hyperlinkcolor" val="tx"/>
                    </a:ext>
                  </a:extLst>
                </a:hlinkClick>
              </a:rPr>
              <a:t>high school</a:t>
            </a:r>
            <a:r>
              <a:rPr kumimoji="0" lang="en-US" sz="1400" b="1" i="0" u="none" strike="noStrike" kern="0" cap="none" spc="0" normalizeH="0" baseline="0" noProof="0" dirty="0">
                <a:ln>
                  <a:noFill/>
                </a:ln>
                <a:solidFill>
                  <a:schemeClr val="accent1"/>
                </a:solidFill>
                <a:effectLst/>
                <a:uLnTx/>
                <a:uFillTx/>
                <a:latin typeface="Arial"/>
                <a:cs typeface="Arial"/>
                <a:sym typeface="Arial"/>
              </a:rPr>
              <a:t> +  </a:t>
            </a:r>
            <a:endParaRPr lang="en-US" sz="1400" b="1" i="0" u="none" strike="noStrike" kern="0" cap="none" spc="0" normalizeH="0" baseline="0" noProof="0" dirty="0">
              <a:ln>
                <a:noFill/>
              </a:ln>
              <a:solidFill>
                <a:schemeClr val="accent1"/>
              </a:solidFill>
              <a:effectLst/>
              <a:uLnTx/>
              <a:uFillTx/>
              <a:latin typeface="Arial"/>
              <a:cs typeface="Arial"/>
            </a:endParaRPr>
          </a:p>
          <a:p>
            <a:pPr marL="457200" marR="0" lvl="0" algn="l" defTabSz="914400" rtl="0" eaLnBrk="1" fontAlgn="auto" latinLnBrk="0" hangingPunct="1">
              <a:lnSpc>
                <a:spcPct val="115000"/>
              </a:lnSpc>
              <a:spcBef>
                <a:spcPts val="1600"/>
              </a:spcBef>
              <a:spcAft>
                <a:spcPts val="0"/>
              </a:spcAft>
              <a:buClr>
                <a:srgbClr val="000000"/>
              </a:buClr>
              <a:buSzTx/>
              <a:tabLst/>
              <a:defRPr/>
            </a:pPr>
            <a:r>
              <a:rPr kumimoji="0" lang="en-US" sz="1400" b="1" i="0" u="none" strike="noStrike" kern="0" cap="none" spc="0" normalizeH="0" baseline="0" noProof="0" dirty="0">
                <a:ln>
                  <a:noFill/>
                </a:ln>
                <a:solidFill>
                  <a:schemeClr val="accent1"/>
                </a:solidFill>
                <a:effectLst/>
                <a:uLnTx/>
                <a:uFillTx/>
                <a:latin typeface="Arial"/>
                <a:cs typeface="Arial"/>
                <a:sym typeface="Arial"/>
              </a:rPr>
              <a:t>                                                                                                 </a:t>
            </a:r>
            <a:r>
              <a:rPr kumimoji="0" lang="en-US" sz="1400" b="1" i="0" u="sng" strike="noStrike" kern="0" cap="none" spc="0" normalizeH="0" baseline="0" noProof="0" dirty="0">
                <a:ln>
                  <a:noFill/>
                </a:ln>
                <a:solidFill>
                  <a:schemeClr val="accent1"/>
                </a:solidFill>
                <a:effectLst/>
                <a:uLnTx/>
                <a:uFillTx/>
                <a:latin typeface="Arial"/>
                <a:cs typeface="Arial"/>
                <a:sym typeface="Arial"/>
                <a:hlinkClick r:id="rId6">
                  <a:extLst>
                    <a:ext uri="{A12FA001-AC4F-418D-AE19-62706E023703}">
                      <ahyp:hlinkClr xmlns:ahyp="http://schemas.microsoft.com/office/drawing/2018/hyperlinkcolor" val="tx"/>
                    </a:ext>
                  </a:extLst>
                </a:hlinkClick>
              </a:rPr>
              <a:t>college</a:t>
            </a:r>
            <a:r>
              <a:rPr kumimoji="0" lang="en-US" sz="1400" b="1" i="0" u="none" strike="noStrike" kern="0" cap="none" spc="0" normalizeH="0" baseline="0" noProof="0" dirty="0">
                <a:ln>
                  <a:noFill/>
                </a:ln>
                <a:solidFill>
                  <a:schemeClr val="accent1"/>
                </a:solidFill>
                <a:effectLst/>
                <a:uLnTx/>
                <a:uFillTx/>
                <a:latin typeface="Arial"/>
                <a:cs typeface="Arial"/>
                <a:sym typeface="Arial"/>
              </a:rPr>
              <a:t>                                              </a:t>
            </a:r>
            <a:endParaRPr lang="en-US" sz="1400" b="1" i="0" u="none" strike="noStrike" kern="0" cap="none" spc="0" normalizeH="0" baseline="0" noProof="0" dirty="0">
              <a:ln>
                <a:noFill/>
              </a:ln>
              <a:solidFill>
                <a:schemeClr val="accent1"/>
              </a:solidFill>
              <a:effectLst/>
              <a:uLnTx/>
              <a:uFillTx/>
              <a:latin typeface="Arial"/>
              <a:cs typeface="Arial"/>
            </a:endParaRPr>
          </a:p>
          <a:p>
            <a:pPr marL="482600" marR="0" lvl="0" indent="-342900" algn="l" defTabSz="914400" rtl="0" eaLnBrk="1" fontAlgn="auto" latinLnBrk="0" hangingPunct="1">
              <a:lnSpc>
                <a:spcPct val="115000"/>
              </a:lnSpc>
              <a:spcBef>
                <a:spcPts val="1600"/>
              </a:spcBef>
              <a:spcAft>
                <a:spcPts val="0"/>
              </a:spcAft>
              <a:buClr>
                <a:srgbClr val="000000"/>
              </a:buClr>
              <a:buSzPts val="1400"/>
              <a:buFont typeface="+mj-lt"/>
              <a:buAutoNum type="arabicPeriod" startAt="2"/>
              <a:tabLst/>
              <a:defRPr/>
            </a:pPr>
            <a:r>
              <a:rPr kumimoji="0" lang="en-US" sz="1400" b="1" i="0" u="none" strike="noStrike" kern="0" cap="none" spc="0" normalizeH="0" baseline="0" noProof="0" dirty="0">
                <a:ln>
                  <a:noFill/>
                </a:ln>
                <a:solidFill>
                  <a:schemeClr val="accent1"/>
                </a:solidFill>
                <a:effectLst/>
                <a:uLnTx/>
                <a:uFillTx/>
                <a:latin typeface="Arial"/>
                <a:cs typeface="Arial"/>
                <a:sym typeface="Arial"/>
              </a:rPr>
              <a:t>Check out the Slide Guide: Slides or pdf handout that </a:t>
            </a:r>
            <a:r>
              <a:rPr lang="en-US" b="1" dirty="0">
                <a:solidFill>
                  <a:schemeClr val="accent1"/>
                </a:solidFill>
              </a:rPr>
              <a:t>can be used to</a:t>
            </a:r>
            <a:r>
              <a:rPr kumimoji="0" lang="en-US" sz="1400" b="1" i="0" u="none" strike="noStrike" kern="0" cap="none" spc="0" normalizeH="0" baseline="0" noProof="0" dirty="0">
                <a:ln>
                  <a:noFill/>
                </a:ln>
                <a:solidFill>
                  <a:schemeClr val="accent1"/>
                </a:solidFill>
                <a:effectLst/>
                <a:uLnTx/>
                <a:uFillTx/>
                <a:latin typeface="Arial"/>
                <a:cs typeface="Arial"/>
                <a:sym typeface="Arial"/>
              </a:rPr>
              <a:t> guide your students through their completed slide decks:     </a:t>
            </a:r>
            <a:r>
              <a:rPr kumimoji="0" lang="en-US" sz="1400" b="1" i="0" u="sng" strike="noStrike" kern="0" cap="none" spc="0" normalizeH="0" baseline="0" noProof="0" dirty="0">
                <a:ln>
                  <a:noFill/>
                </a:ln>
                <a:solidFill>
                  <a:schemeClr val="accent1"/>
                </a:solidFill>
                <a:effectLst/>
                <a:uLnTx/>
                <a:uFillTx/>
                <a:latin typeface="Arial"/>
                <a:cs typeface="Arial"/>
                <a:sym typeface="Arial"/>
                <a:hlinkClick r:id="rId4">
                  <a:extLst>
                    <a:ext uri="{A12FA001-AC4F-418D-AE19-62706E023703}">
                      <ahyp:hlinkClr xmlns:ahyp="http://schemas.microsoft.com/office/drawing/2018/hyperlinkcolor" val="tx"/>
                    </a:ext>
                  </a:extLst>
                </a:hlinkClick>
              </a:rPr>
              <a:t>middle school</a:t>
            </a:r>
            <a:r>
              <a:rPr kumimoji="0" lang="en-US" sz="1400" b="0" i="0" u="none" strike="noStrike" kern="0" cap="none" spc="0" normalizeH="0" baseline="0" noProof="0" dirty="0">
                <a:ln>
                  <a:noFill/>
                </a:ln>
                <a:solidFill>
                  <a:schemeClr val="accent1"/>
                </a:solidFill>
                <a:effectLst/>
                <a:uLnTx/>
                <a:uFillTx/>
                <a:latin typeface="Arial"/>
                <a:cs typeface="Arial"/>
                <a:sym typeface="Arial"/>
              </a:rPr>
              <a:t> pdf     </a:t>
            </a:r>
            <a:r>
              <a:rPr kumimoji="0" lang="en-US" sz="1400" b="1" i="0" u="sng" strike="noStrike" kern="0" cap="none" spc="0" normalizeH="0" baseline="0" noProof="0" dirty="0">
                <a:ln>
                  <a:noFill/>
                </a:ln>
                <a:solidFill>
                  <a:schemeClr val="accent1"/>
                </a:solidFill>
                <a:effectLst/>
                <a:uLnTx/>
                <a:uFillTx/>
                <a:latin typeface="Arial"/>
                <a:cs typeface="Arial"/>
                <a:sym typeface="Arial"/>
                <a:hlinkClick r:id="rId5">
                  <a:extLst>
                    <a:ext uri="{A12FA001-AC4F-418D-AE19-62706E023703}">
                      <ahyp:hlinkClr xmlns:ahyp="http://schemas.microsoft.com/office/drawing/2018/hyperlinkcolor" val="tx"/>
                    </a:ext>
                  </a:extLst>
                </a:hlinkClick>
              </a:rPr>
              <a:t>high school</a:t>
            </a:r>
            <a:r>
              <a:rPr kumimoji="0" lang="en-US" sz="1400" b="0" i="0" u="none" strike="noStrike" kern="0" cap="none" spc="0" normalizeH="0" baseline="0" noProof="0" dirty="0">
                <a:ln>
                  <a:noFill/>
                </a:ln>
                <a:solidFill>
                  <a:schemeClr val="accent1"/>
                </a:solidFill>
                <a:effectLst/>
                <a:uLnTx/>
                <a:uFillTx/>
                <a:latin typeface="Arial"/>
                <a:cs typeface="Arial"/>
                <a:sym typeface="Arial"/>
              </a:rPr>
              <a:t> pdf     </a:t>
            </a:r>
            <a:r>
              <a:rPr kumimoji="0" lang="en-US" sz="1400" b="1" i="0" u="sng" strike="noStrike" kern="0" cap="none" spc="0" normalizeH="0" baseline="0" noProof="0" dirty="0">
                <a:ln>
                  <a:noFill/>
                </a:ln>
                <a:solidFill>
                  <a:schemeClr val="accent1"/>
                </a:solidFill>
                <a:effectLst/>
                <a:uLnTx/>
                <a:uFillTx/>
                <a:latin typeface="Arial"/>
                <a:cs typeface="Arial"/>
                <a:sym typeface="Arial"/>
                <a:hlinkClick r:id="rId6">
                  <a:extLst>
                    <a:ext uri="{A12FA001-AC4F-418D-AE19-62706E023703}">
                      <ahyp:hlinkClr xmlns:ahyp="http://schemas.microsoft.com/office/drawing/2018/hyperlinkcolor" val="tx"/>
                    </a:ext>
                  </a:extLst>
                </a:hlinkClick>
              </a:rPr>
              <a:t>college</a:t>
            </a:r>
            <a:r>
              <a:rPr kumimoji="0" lang="en-US" sz="1400" b="0" i="0" u="none" strike="noStrike" kern="0" cap="none" spc="0" normalizeH="0" baseline="0" noProof="0" dirty="0">
                <a:ln>
                  <a:noFill/>
                </a:ln>
                <a:solidFill>
                  <a:schemeClr val="accent1"/>
                </a:solidFill>
                <a:effectLst/>
                <a:uLnTx/>
                <a:uFillTx/>
                <a:latin typeface="Arial"/>
                <a:cs typeface="Arial"/>
                <a:sym typeface="Arial"/>
              </a:rPr>
              <a:t> pdf</a:t>
            </a:r>
            <a:endParaRPr lang="en-US" sz="1400" b="0" i="0" u="none" strike="noStrike" kern="0" cap="none" spc="0" normalizeH="0" baseline="0" noProof="0" dirty="0">
              <a:ln>
                <a:noFill/>
              </a:ln>
              <a:solidFill>
                <a:schemeClr val="accent1"/>
              </a:solidFill>
              <a:effectLst/>
              <a:uLnTx/>
              <a:uFillTx/>
              <a:latin typeface="Arial"/>
              <a:cs typeface="Arial"/>
            </a:endParaRPr>
          </a:p>
          <a:p>
            <a:pPr marL="482600" lvl="0" indent="-342900">
              <a:lnSpc>
                <a:spcPct val="115000"/>
              </a:lnSpc>
              <a:spcBef>
                <a:spcPts val="1000"/>
              </a:spcBef>
              <a:buSzPts val="1400"/>
              <a:buFont typeface="+mj-lt"/>
              <a:buAutoNum type="arabicPeriod" startAt="2"/>
              <a:defRPr/>
            </a:pPr>
            <a:r>
              <a:rPr kumimoji="0" lang="en-US" sz="1400" b="1" i="0" u="none" strike="noStrike" kern="0" cap="none" spc="0" normalizeH="0" baseline="0" noProof="0" dirty="0">
                <a:ln>
                  <a:noFill/>
                </a:ln>
                <a:solidFill>
                  <a:schemeClr val="accent1"/>
                </a:solidFill>
                <a:effectLst/>
                <a:uLnTx/>
                <a:uFillTx/>
                <a:latin typeface="Arial"/>
                <a:cs typeface="Arial"/>
                <a:sym typeface="Arial"/>
              </a:rPr>
              <a:t>Cross Curricular Content slide(s): </a:t>
            </a:r>
            <a:r>
              <a:rPr lang="en-US" dirty="0">
                <a:solidFill>
                  <a:schemeClr val="accent1"/>
                </a:solidFill>
              </a:rPr>
              <a:t>Each project encourages students to think across disciplines.</a:t>
            </a:r>
            <a:br>
              <a:rPr lang="en-US" dirty="0">
                <a:solidFill>
                  <a:schemeClr val="accent1"/>
                </a:solidFill>
              </a:rPr>
            </a:br>
            <a:r>
              <a:rPr lang="en-US" dirty="0">
                <a:solidFill>
                  <a:schemeClr val="accent1"/>
                </a:solidFill>
              </a:rPr>
              <a:t>Use these optional </a:t>
            </a:r>
            <a:r>
              <a:rPr lang="en-US" b="1" dirty="0">
                <a:solidFill>
                  <a:schemeClr val="accent1"/>
                </a:solidFill>
              </a:rPr>
              <a:t>Cross-Curricular Connection ideas</a:t>
            </a:r>
            <a:r>
              <a:rPr lang="en-US" dirty="0">
                <a:solidFill>
                  <a:schemeClr val="accent1"/>
                </a:solidFill>
              </a:rPr>
              <a:t> to deepen learning through </a:t>
            </a:r>
            <a:r>
              <a:rPr kumimoji="0" lang="en-US" sz="1400" b="0" i="0" u="none" strike="noStrike" kern="0" cap="none" spc="0" normalizeH="0" baseline="0" noProof="0" dirty="0">
                <a:ln>
                  <a:noFill/>
                </a:ln>
                <a:solidFill>
                  <a:schemeClr val="accent1"/>
                </a:solidFill>
                <a:effectLst/>
                <a:uLnTx/>
                <a:uFillTx/>
                <a:latin typeface="Arial"/>
                <a:cs typeface="Arial"/>
                <a:sym typeface="Arial"/>
              </a:rPr>
              <a:t>geography, physics, chemistry, biology, environmental science or even history.</a:t>
            </a:r>
            <a:endParaRPr lang="en-US" sz="1400" b="0" i="0" u="none" strike="noStrike" kern="0" cap="none" spc="0" normalizeH="0" baseline="0" noProof="0" dirty="0">
              <a:ln>
                <a:noFill/>
              </a:ln>
              <a:solidFill>
                <a:schemeClr val="accent1"/>
              </a:solidFill>
              <a:effectLst/>
              <a:uLnTx/>
              <a:uFillTx/>
              <a:latin typeface="Arial"/>
              <a:cs typeface="Arial"/>
            </a:endParaRPr>
          </a:p>
          <a:p>
            <a:pPr marL="482600" lvl="0" indent="-342900">
              <a:lnSpc>
                <a:spcPct val="115000"/>
              </a:lnSpc>
              <a:spcBef>
                <a:spcPts val="1600"/>
              </a:spcBef>
              <a:spcAft>
                <a:spcPts val="1000"/>
              </a:spcAft>
              <a:buSzPts val="1400"/>
              <a:buFont typeface="+mj-lt"/>
              <a:buAutoNum type="arabicPeriod" startAt="2"/>
              <a:defRPr/>
            </a:pPr>
            <a:r>
              <a:rPr lang="en-US" b="1" dirty="0">
                <a:solidFill>
                  <a:schemeClr val="accent1"/>
                </a:solidFill>
              </a:rPr>
              <a:t>Next Generation Science Standards</a:t>
            </a:r>
            <a:r>
              <a:rPr lang="en-US" dirty="0">
                <a:solidFill>
                  <a:schemeClr val="accent1"/>
                </a:solidFill>
              </a:rPr>
              <a:t> aligned to the skills students practice while creating their presentations are available in slide notes when applicable.</a:t>
            </a:r>
          </a:p>
          <a:p>
            <a:pPr marL="482600" lvl="0" indent="-342900">
              <a:lnSpc>
                <a:spcPct val="115000"/>
              </a:lnSpc>
              <a:spcBef>
                <a:spcPts val="1600"/>
              </a:spcBef>
              <a:spcAft>
                <a:spcPts val="1000"/>
              </a:spcAft>
              <a:buSzPts val="1400"/>
              <a:buFont typeface="+mj-lt"/>
              <a:buAutoNum type="arabicPeriod" startAt="2"/>
              <a:defRPr/>
            </a:pPr>
            <a:r>
              <a:rPr kumimoji="0" lang="en-US" sz="1400" b="1" i="0" u="none" strike="noStrike" kern="0" cap="none" spc="0" normalizeH="0" baseline="0" noProof="0" dirty="0">
                <a:ln>
                  <a:noFill/>
                </a:ln>
                <a:solidFill>
                  <a:schemeClr val="accent1"/>
                </a:solidFill>
                <a:effectLst/>
                <a:uLnTx/>
                <a:uFillTx/>
                <a:latin typeface="Arial"/>
                <a:cs typeface="Arial"/>
                <a:sym typeface="Arial"/>
              </a:rPr>
              <a:t>Text Color Guide</a:t>
            </a:r>
            <a:r>
              <a:rPr lang="en-US" b="1" dirty="0">
                <a:solidFill>
                  <a:schemeClr val="accent1"/>
                </a:solidFill>
              </a:rPr>
              <a:t>: </a:t>
            </a:r>
          </a:p>
        </p:txBody>
      </p:sp>
      <p:pic>
        <p:nvPicPr>
          <p:cNvPr id="94" name="Google Shape;94;p13"/>
          <p:cNvPicPr preferRelativeResize="0"/>
          <p:nvPr/>
        </p:nvPicPr>
        <p:blipFill>
          <a:blip r:embed="rId7">
            <a:alphaModFix/>
          </a:blip>
          <a:stretch>
            <a:fillRect/>
          </a:stretch>
        </p:blipFill>
        <p:spPr>
          <a:xfrm>
            <a:off x="3728227" y="2748648"/>
            <a:ext cx="676275" cy="381000"/>
          </a:xfrm>
          <a:prstGeom prst="rect">
            <a:avLst/>
          </a:prstGeom>
          <a:noFill/>
          <a:ln>
            <a:noFill/>
          </a:ln>
        </p:spPr>
      </p:pic>
      <p:pic>
        <p:nvPicPr>
          <p:cNvPr id="95" name="Google Shape;95;p13"/>
          <p:cNvPicPr preferRelativeResize="0"/>
          <p:nvPr/>
        </p:nvPicPr>
        <p:blipFill>
          <a:blip r:embed="rId8">
            <a:alphaModFix/>
          </a:blip>
          <a:stretch>
            <a:fillRect/>
          </a:stretch>
        </p:blipFill>
        <p:spPr>
          <a:xfrm>
            <a:off x="6090835" y="2748648"/>
            <a:ext cx="695325" cy="381000"/>
          </a:xfrm>
          <a:prstGeom prst="rect">
            <a:avLst/>
          </a:prstGeom>
          <a:noFill/>
          <a:ln>
            <a:noFill/>
          </a:ln>
        </p:spPr>
      </p:pic>
      <p:pic>
        <p:nvPicPr>
          <p:cNvPr id="96" name="Google Shape;96;p13"/>
          <p:cNvPicPr preferRelativeResize="0"/>
          <p:nvPr/>
        </p:nvPicPr>
        <p:blipFill>
          <a:blip r:embed="rId9">
            <a:alphaModFix/>
          </a:blip>
          <a:stretch>
            <a:fillRect/>
          </a:stretch>
        </p:blipFill>
        <p:spPr>
          <a:xfrm>
            <a:off x="4964244" y="3235673"/>
            <a:ext cx="676275" cy="390525"/>
          </a:xfrm>
          <a:prstGeom prst="rect">
            <a:avLst/>
          </a:prstGeom>
          <a:noFill/>
          <a:ln>
            <a:noFill/>
          </a:ln>
        </p:spPr>
      </p:pic>
      <p:sp>
        <p:nvSpPr>
          <p:cNvPr id="3" name="TextBox 2">
            <a:extLst>
              <a:ext uri="{FF2B5EF4-FFF2-40B4-BE49-F238E27FC236}">
                <a16:creationId xmlns:a16="http://schemas.microsoft.com/office/drawing/2014/main" id="{A5007E05-0E0D-0380-FCD4-1677AC4ECFBC}"/>
              </a:ext>
            </a:extLst>
          </p:cNvPr>
          <p:cNvSpPr txBox="1"/>
          <p:nvPr/>
        </p:nvSpPr>
        <p:spPr>
          <a:xfrm>
            <a:off x="2673606" y="5874176"/>
            <a:ext cx="4572000" cy="738664"/>
          </a:xfrm>
          <a:prstGeom prst="rect">
            <a:avLst/>
          </a:prstGeom>
          <a:noFill/>
        </p:spPr>
        <p:txBody>
          <a:bodyPr wrap="square">
            <a:spAutoFit/>
          </a:bodyPr>
          <a:lstStyle/>
          <a:p>
            <a:pPr lvl="5" indent="-342900">
              <a:buSzPts val="1400"/>
              <a:buFont typeface="Arial" panose="020B0604020202020204" pitchFamily="34" charset="0"/>
              <a:buChar char="•"/>
              <a:defRPr/>
            </a:pPr>
            <a:r>
              <a:rPr lang="en-US" b="1" dirty="0">
                <a:solidFill>
                  <a:schemeClr val="tx1"/>
                </a:solidFill>
              </a:rPr>
              <a:t>Template (Do not Edit) </a:t>
            </a:r>
          </a:p>
          <a:p>
            <a:pPr lvl="5" indent="-342900">
              <a:buSzPts val="1400"/>
              <a:buFont typeface="Arial" panose="020B0604020202020204" pitchFamily="34" charset="0"/>
              <a:buChar char="•"/>
              <a:defRPr/>
            </a:pPr>
            <a:r>
              <a:rPr lang="en-US" b="1" dirty="0">
                <a:solidFill>
                  <a:schemeClr val="accent1"/>
                </a:solidFill>
              </a:rPr>
              <a:t>Teacher Instructions (Delete/Edit)</a:t>
            </a:r>
            <a:r>
              <a:rPr lang="en-US" b="1" dirty="0">
                <a:solidFill>
                  <a:srgbClr val="FF0000"/>
                </a:solidFill>
              </a:rPr>
              <a:t> </a:t>
            </a:r>
          </a:p>
          <a:p>
            <a:pPr lvl="5" indent="-342900">
              <a:buSzPts val="1400"/>
              <a:buFont typeface="Arial" panose="020B0604020202020204" pitchFamily="34" charset="0"/>
              <a:buChar char="•"/>
              <a:defRPr/>
            </a:pPr>
            <a:r>
              <a:rPr lang="en-US" b="1" dirty="0">
                <a:solidFill>
                  <a:schemeClr val="accent2"/>
                </a:solidFill>
              </a:rPr>
              <a:t>Instructions for students to edit</a:t>
            </a:r>
            <a:endParaRPr kumimoji="0" lang="en-US" b="1" i="0" u="none" strike="noStrike" kern="0" cap="none" spc="0" normalizeH="0" baseline="0" noProof="0" dirty="0">
              <a:ln>
                <a:noFill/>
              </a:ln>
              <a:solidFill>
                <a:schemeClr val="accent2"/>
              </a:solidFill>
              <a:effectLst/>
              <a:uLnTx/>
              <a:uFillTx/>
              <a:latin typeface="Arial"/>
              <a:cs typeface="Arial"/>
              <a:sym typeface="Arial"/>
            </a:endParaRPr>
          </a:p>
        </p:txBody>
      </p:sp>
      <p:sp>
        <p:nvSpPr>
          <p:cNvPr id="2" name="Rectangle 1">
            <a:extLst>
              <a:ext uri="{FF2B5EF4-FFF2-40B4-BE49-F238E27FC236}">
                <a16:creationId xmlns:a16="http://schemas.microsoft.com/office/drawing/2014/main" id="{7E8E7557-8CDB-B83C-9AAF-BF1970CDAEA9}"/>
              </a:ext>
            </a:extLst>
          </p:cNvPr>
          <p:cNvSpPr/>
          <p:nvPr/>
        </p:nvSpPr>
        <p:spPr>
          <a:xfrm>
            <a:off x="478971" y="5786627"/>
            <a:ext cx="5764704" cy="8262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w="0"/>
              <a:solidFill>
                <a:srgbClr val="FF0000"/>
              </a:solidFill>
              <a:effectLst>
                <a:outerShdw blurRad="38100" dist="25400" dir="5400000" algn="ctr" rotWithShape="0">
                  <a:srgbClr val="6E747A">
                    <a:alpha val="43000"/>
                  </a:srgbClr>
                </a:outerShdw>
              </a:effectLst>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7"/>
          <p:cNvSpPr txBox="1"/>
          <p:nvPr/>
        </p:nvSpPr>
        <p:spPr>
          <a:xfrm>
            <a:off x="335550" y="552625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i="1" dirty="0">
                <a:solidFill>
                  <a:schemeClr val="dk1"/>
                </a:solidFill>
                <a:latin typeface="+mn-lt"/>
                <a:ea typeface="Calibri"/>
                <a:cs typeface="Calibri"/>
                <a:sym typeface="Calibri"/>
              </a:rPr>
              <a:t>USGS W-phase Moment Tensor Solution</a:t>
            </a:r>
            <a:endParaRPr sz="1300" b="1" i="1" dirty="0">
              <a:solidFill>
                <a:schemeClr val="dk1"/>
              </a:solidFill>
              <a:latin typeface="+mn-lt"/>
              <a:ea typeface="Calibri"/>
              <a:cs typeface="Calibri"/>
              <a:sym typeface="Calibri"/>
            </a:endParaRPr>
          </a:p>
          <a:p>
            <a:pPr marL="0" lvl="0" indent="0" algn="l" rtl="0">
              <a:spcBef>
                <a:spcPts val="0"/>
              </a:spcBef>
              <a:spcAft>
                <a:spcPts val="0"/>
              </a:spcAft>
              <a:buNone/>
            </a:pPr>
            <a:endParaRPr sz="1300" b="1" dirty="0">
              <a:solidFill>
                <a:schemeClr val="dk1"/>
              </a:solidFill>
              <a:latin typeface="+mn-lt"/>
              <a:ea typeface="Calibri"/>
              <a:cs typeface="Calibri"/>
              <a:sym typeface="Calibri"/>
            </a:endParaRPr>
          </a:p>
          <a:p>
            <a:pPr marL="0" lvl="0" indent="0" algn="l" rtl="0">
              <a:spcBef>
                <a:spcPts val="0"/>
              </a:spcBef>
              <a:spcAft>
                <a:spcPts val="0"/>
              </a:spcAft>
              <a:buNone/>
            </a:pPr>
            <a:r>
              <a:rPr lang="en-US" sz="1300" b="1" dirty="0">
                <a:solidFill>
                  <a:schemeClr val="dk1"/>
                </a:solidFill>
                <a:latin typeface="+mn-lt"/>
                <a:ea typeface="Calibri"/>
                <a:cs typeface="Calibri"/>
                <a:sym typeface="Calibri"/>
              </a:rPr>
              <a:t>The tension axis (T) reflects the minimum compressive stress direction. The Pressure axis (P) reflects the maximum compressive stress direction. </a:t>
            </a:r>
            <a:endParaRPr sz="1300" b="1" dirty="0">
              <a:solidFill>
                <a:schemeClr val="dk1"/>
              </a:solidFill>
              <a:latin typeface="+mn-lt"/>
              <a:ea typeface="Calibri"/>
              <a:cs typeface="Calibri"/>
              <a:sym typeface="Calibri"/>
            </a:endParaRPr>
          </a:p>
        </p:txBody>
      </p:sp>
      <p:pic>
        <p:nvPicPr>
          <p:cNvPr id="143" name="Google Shape;143;p17"/>
          <p:cNvPicPr preferRelativeResize="0"/>
          <p:nvPr/>
        </p:nvPicPr>
        <p:blipFill>
          <a:blip r:embed="rId6">
            <a:alphaModFix/>
          </a:blip>
          <a:stretch>
            <a:fillRect/>
          </a:stretch>
        </p:blipFill>
        <p:spPr>
          <a:xfrm>
            <a:off x="4518537" y="4129675"/>
            <a:ext cx="4364474" cy="2284024"/>
          </a:xfrm>
          <a:prstGeom prst="rect">
            <a:avLst/>
          </a:prstGeom>
          <a:noFill/>
          <a:ln>
            <a:noFill/>
          </a:ln>
        </p:spPr>
      </p:pic>
      <p:sp>
        <p:nvSpPr>
          <p:cNvPr id="145" name="Google Shape;145;p17"/>
          <p:cNvSpPr txBox="1"/>
          <p:nvPr/>
        </p:nvSpPr>
        <p:spPr>
          <a:xfrm>
            <a:off x="448789" y="1046400"/>
            <a:ext cx="4446600" cy="241447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dirty="0">
              <a:solidFill>
                <a:schemeClr val="dk1"/>
              </a:solidFill>
            </a:endParaRPr>
          </a:p>
        </p:txBody>
      </p:sp>
      <p:sp>
        <p:nvSpPr>
          <p:cNvPr id="146" name="Google Shape;146;p17"/>
          <p:cNvSpPr txBox="1"/>
          <p:nvPr/>
        </p:nvSpPr>
        <p:spPr>
          <a:xfrm>
            <a:off x="440400" y="3462600"/>
            <a:ext cx="4272837" cy="2349000"/>
          </a:xfrm>
          <a:prstGeom prst="rect">
            <a:avLst/>
          </a:prstGeom>
          <a:noFill/>
          <a:ln>
            <a:noFill/>
          </a:ln>
        </p:spPr>
        <p:txBody>
          <a:bodyPr spcFirstLastPara="1" wrap="square" lIns="91425" tIns="91425" rIns="91425" bIns="91425" anchor="t" anchorCtr="0">
            <a:noAutofit/>
          </a:bodyPr>
          <a:lstStyle/>
          <a:p>
            <a:pPr lvl="0"/>
            <a:r>
              <a:rPr lang="en-US" sz="1800" b="1" dirty="0">
                <a:solidFill>
                  <a:schemeClr val="accent2"/>
                </a:solidFill>
                <a:latin typeface="+mn-lt"/>
                <a:ea typeface="Calibri"/>
                <a:cs typeface="Calibri"/>
                <a:sym typeface="Calibri"/>
              </a:rPr>
              <a:t>Find the type of fault involved in your event and only complete the slide for that fault. (Delete the other three).</a:t>
            </a:r>
          </a:p>
          <a:p>
            <a:pPr lvl="0"/>
            <a:r>
              <a:rPr lang="en-US" sz="1800" dirty="0">
                <a:solidFill>
                  <a:schemeClr val="accent2"/>
                </a:solidFill>
                <a:latin typeface="+mn-lt"/>
                <a:ea typeface="Calibri"/>
                <a:cs typeface="Calibri"/>
                <a:sym typeface="Calibri"/>
              </a:rPr>
              <a:t>Go to USGS event page for your event. Find the Moment Tensor Tab and take a screenshot of the Focal Mechanism</a:t>
            </a:r>
          </a:p>
        </p:txBody>
      </p:sp>
      <p:sp>
        <p:nvSpPr>
          <p:cNvPr id="147" name="Google Shape;147;p17"/>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
        <p:nvSpPr>
          <p:cNvPr id="3" name="TextBox 2">
            <a:extLst>
              <a:ext uri="{FF2B5EF4-FFF2-40B4-BE49-F238E27FC236}">
                <a16:creationId xmlns:a16="http://schemas.microsoft.com/office/drawing/2014/main" id="{F835902B-7555-A593-4ACA-4A585EB356B7}"/>
              </a:ext>
            </a:extLst>
          </p:cNvPr>
          <p:cNvSpPr txBox="1"/>
          <p:nvPr/>
        </p:nvSpPr>
        <p:spPr>
          <a:xfrm>
            <a:off x="2169367" y="74770"/>
            <a:ext cx="5320003" cy="954107"/>
          </a:xfrm>
          <a:prstGeom prst="rect">
            <a:avLst/>
          </a:prstGeom>
          <a:noFill/>
        </p:spPr>
        <p:txBody>
          <a:bodyPr wrap="square">
            <a:spAutoFit/>
          </a:bodyPr>
          <a:lstStyle/>
          <a:p>
            <a:r>
              <a:rPr lang="en-US" sz="2800" dirty="0"/>
              <a:t>Slide 8. Focal Mechanism - Reverse (“Beachball” Diagram)</a:t>
            </a:r>
          </a:p>
        </p:txBody>
      </p:sp>
      <p:pic>
        <p:nvPicPr>
          <p:cNvPr id="4" name="A_003reversefault">
            <a:hlinkClick r:id="" action="ppaction://media"/>
            <a:extLst>
              <a:ext uri="{FF2B5EF4-FFF2-40B4-BE49-F238E27FC236}">
                <a16:creationId xmlns:a16="http://schemas.microsoft.com/office/drawing/2014/main" id="{2FBAEF6C-478E-F96A-321F-06E95EA7A7B2}"/>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4887000" y="1046400"/>
            <a:ext cx="3854196" cy="2897784"/>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Google Shape;153;p18"/>
          <p:cNvPicPr preferRelativeResize="0"/>
          <p:nvPr/>
        </p:nvPicPr>
        <p:blipFill>
          <a:blip r:embed="rId6">
            <a:alphaModFix/>
          </a:blip>
          <a:stretch>
            <a:fillRect/>
          </a:stretch>
        </p:blipFill>
        <p:spPr>
          <a:xfrm>
            <a:off x="4718800" y="4511932"/>
            <a:ext cx="4290500" cy="1912243"/>
          </a:xfrm>
          <a:prstGeom prst="rect">
            <a:avLst/>
          </a:prstGeom>
          <a:noFill/>
          <a:ln>
            <a:noFill/>
          </a:ln>
        </p:spPr>
      </p:pic>
      <p:sp>
        <p:nvSpPr>
          <p:cNvPr id="155" name="Google Shape;155;p18"/>
          <p:cNvSpPr txBox="1"/>
          <p:nvPr/>
        </p:nvSpPr>
        <p:spPr>
          <a:xfrm>
            <a:off x="438912" y="1046400"/>
            <a:ext cx="4446600" cy="241447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dirty="0">
              <a:solidFill>
                <a:schemeClr val="dk1"/>
              </a:solidFill>
            </a:endParaRPr>
          </a:p>
        </p:txBody>
      </p:sp>
      <p:sp>
        <p:nvSpPr>
          <p:cNvPr id="156" name="Google Shape;156;p18"/>
          <p:cNvSpPr txBox="1"/>
          <p:nvPr/>
        </p:nvSpPr>
        <p:spPr>
          <a:xfrm>
            <a:off x="403475" y="548430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i="1" dirty="0">
                <a:solidFill>
                  <a:schemeClr val="dk1"/>
                </a:solidFill>
                <a:latin typeface="+mn-lt"/>
                <a:ea typeface="Calibri"/>
                <a:cs typeface="Calibri"/>
                <a:sym typeface="Calibri"/>
              </a:rPr>
              <a:t>USGS W-phase Moment Tensor Solution</a:t>
            </a:r>
            <a:endParaRPr sz="1300" b="1" i="1" dirty="0">
              <a:solidFill>
                <a:schemeClr val="dk1"/>
              </a:solidFill>
              <a:latin typeface="+mn-lt"/>
              <a:ea typeface="Calibri"/>
              <a:cs typeface="Calibri"/>
              <a:sym typeface="Calibri"/>
            </a:endParaRPr>
          </a:p>
          <a:p>
            <a:pPr marL="0" lvl="0" indent="0" algn="l" rtl="0">
              <a:spcBef>
                <a:spcPts val="0"/>
              </a:spcBef>
              <a:spcAft>
                <a:spcPts val="0"/>
              </a:spcAft>
              <a:buNone/>
            </a:pPr>
            <a:endParaRPr sz="1300" b="1" dirty="0">
              <a:solidFill>
                <a:schemeClr val="dk1"/>
              </a:solidFill>
              <a:latin typeface="+mn-lt"/>
              <a:ea typeface="Calibri"/>
              <a:cs typeface="Calibri"/>
              <a:sym typeface="Calibri"/>
            </a:endParaRPr>
          </a:p>
          <a:p>
            <a:pPr marL="0" lvl="0" indent="0" algn="l" rtl="0">
              <a:spcBef>
                <a:spcPts val="0"/>
              </a:spcBef>
              <a:spcAft>
                <a:spcPts val="0"/>
              </a:spcAft>
              <a:buNone/>
            </a:pPr>
            <a:r>
              <a:rPr lang="en-US" sz="1300" b="1" dirty="0">
                <a:solidFill>
                  <a:schemeClr val="dk1"/>
                </a:solidFill>
                <a:latin typeface="+mn-lt"/>
                <a:ea typeface="Calibri"/>
                <a:cs typeface="Calibri"/>
                <a:sym typeface="Calibri"/>
              </a:rPr>
              <a:t>The tension axis (T) reflects the minimum compressive stress direction. The Pressure axis (P) reflects the maximum compressive stress direction. </a:t>
            </a:r>
            <a:endParaRPr sz="1300" b="1" dirty="0">
              <a:solidFill>
                <a:schemeClr val="dk1"/>
              </a:solidFill>
              <a:latin typeface="+mn-lt"/>
              <a:ea typeface="Calibri"/>
              <a:cs typeface="Calibri"/>
              <a:sym typeface="Calibri"/>
            </a:endParaRPr>
          </a:p>
        </p:txBody>
      </p:sp>
      <p:sp>
        <p:nvSpPr>
          <p:cNvPr id="157" name="Google Shape;157;p18"/>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
        <p:nvSpPr>
          <p:cNvPr id="2" name="TextBox 1">
            <a:extLst>
              <a:ext uri="{FF2B5EF4-FFF2-40B4-BE49-F238E27FC236}">
                <a16:creationId xmlns:a16="http://schemas.microsoft.com/office/drawing/2014/main" id="{AE5BDEB8-11EF-688D-0AEE-0FE423B0A175}"/>
              </a:ext>
            </a:extLst>
          </p:cNvPr>
          <p:cNvSpPr txBox="1"/>
          <p:nvPr/>
        </p:nvSpPr>
        <p:spPr>
          <a:xfrm>
            <a:off x="1982755" y="74770"/>
            <a:ext cx="5844509" cy="954107"/>
          </a:xfrm>
          <a:prstGeom prst="rect">
            <a:avLst/>
          </a:prstGeom>
          <a:noFill/>
        </p:spPr>
        <p:txBody>
          <a:bodyPr wrap="square">
            <a:spAutoFit/>
          </a:bodyPr>
          <a:lstStyle/>
          <a:p>
            <a:r>
              <a:rPr lang="en-US" sz="2800" dirty="0"/>
              <a:t>Slide 8. Focal Mechanism - Strike Slip (“Beachball” Diagram)</a:t>
            </a:r>
          </a:p>
        </p:txBody>
      </p:sp>
      <p:pic>
        <p:nvPicPr>
          <p:cNvPr id="3" name="A_003strike-slipfault">
            <a:hlinkClick r:id="" action="ppaction://media"/>
            <a:extLst>
              <a:ext uri="{FF2B5EF4-FFF2-40B4-BE49-F238E27FC236}">
                <a16:creationId xmlns:a16="http://schemas.microsoft.com/office/drawing/2014/main" id="{BB3FC689-F69F-1C3B-0DB1-B54A6970E29A}"/>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4946868" y="1075669"/>
            <a:ext cx="3834364" cy="2882874"/>
          </a:xfrm>
          <a:prstGeom prst="rect">
            <a:avLst/>
          </a:prstGeom>
        </p:spPr>
      </p:pic>
      <p:sp>
        <p:nvSpPr>
          <p:cNvPr id="5" name="Google Shape;146;p17">
            <a:extLst>
              <a:ext uri="{FF2B5EF4-FFF2-40B4-BE49-F238E27FC236}">
                <a16:creationId xmlns:a16="http://schemas.microsoft.com/office/drawing/2014/main" id="{0FAFC848-D289-7551-9F24-ECF3CC44B3A6}"/>
              </a:ext>
            </a:extLst>
          </p:cNvPr>
          <p:cNvSpPr txBox="1"/>
          <p:nvPr/>
        </p:nvSpPr>
        <p:spPr>
          <a:xfrm>
            <a:off x="440400" y="3462600"/>
            <a:ext cx="4272837" cy="2349000"/>
          </a:xfrm>
          <a:prstGeom prst="rect">
            <a:avLst/>
          </a:prstGeom>
          <a:noFill/>
          <a:ln>
            <a:noFill/>
          </a:ln>
        </p:spPr>
        <p:txBody>
          <a:bodyPr spcFirstLastPara="1" wrap="square" lIns="91425" tIns="91425" rIns="91425" bIns="91425" anchor="t" anchorCtr="0">
            <a:noAutofit/>
          </a:bodyPr>
          <a:lstStyle/>
          <a:p>
            <a:pPr lvl="0"/>
            <a:r>
              <a:rPr lang="en-US" sz="1800" b="1" dirty="0">
                <a:solidFill>
                  <a:schemeClr val="accent2"/>
                </a:solidFill>
                <a:latin typeface="+mn-lt"/>
                <a:ea typeface="Calibri"/>
                <a:cs typeface="Calibri"/>
                <a:sym typeface="Calibri"/>
              </a:rPr>
              <a:t>Find the type of fault involved in your event and only complete the slide for that fault. (Delete the other three).</a:t>
            </a:r>
          </a:p>
          <a:p>
            <a:pPr lvl="0"/>
            <a:r>
              <a:rPr lang="en-US" sz="1800" dirty="0">
                <a:solidFill>
                  <a:schemeClr val="accent2"/>
                </a:solidFill>
                <a:latin typeface="+mn-lt"/>
                <a:ea typeface="Calibri"/>
                <a:cs typeface="Calibri"/>
                <a:sym typeface="Calibri"/>
              </a:rPr>
              <a:t>Go to USGS event page for your event. Find the Moment Tensor Tab and take a screenshot of the Focal Mechanism</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68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7" name="Google Shape;167;p19"/>
          <p:cNvSpPr txBox="1"/>
          <p:nvPr/>
        </p:nvSpPr>
        <p:spPr>
          <a:xfrm>
            <a:off x="440450" y="1105150"/>
            <a:ext cx="4446300" cy="241447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dirty="0">
              <a:solidFill>
                <a:schemeClr val="dk1"/>
              </a:solidFill>
            </a:endParaRPr>
          </a:p>
        </p:txBody>
      </p:sp>
      <p:sp>
        <p:nvSpPr>
          <p:cNvPr id="168" name="Google Shape;168;p19"/>
          <p:cNvSpPr txBox="1"/>
          <p:nvPr/>
        </p:nvSpPr>
        <p:spPr>
          <a:xfrm>
            <a:off x="335550" y="552625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i="1" dirty="0">
                <a:solidFill>
                  <a:schemeClr val="dk1"/>
                </a:solidFill>
                <a:latin typeface="+mn-lt"/>
                <a:ea typeface="Calibri"/>
                <a:cs typeface="Calibri"/>
                <a:sym typeface="Calibri"/>
              </a:rPr>
              <a:t>USGS W-phase Moment Tensor Solution</a:t>
            </a:r>
            <a:endParaRPr sz="1300" b="1" i="1" dirty="0">
              <a:solidFill>
                <a:schemeClr val="dk1"/>
              </a:solidFill>
              <a:latin typeface="+mn-lt"/>
              <a:ea typeface="Calibri"/>
              <a:cs typeface="Calibri"/>
              <a:sym typeface="Calibri"/>
            </a:endParaRPr>
          </a:p>
          <a:p>
            <a:pPr marL="0" lvl="0" indent="0" algn="l" rtl="0">
              <a:spcBef>
                <a:spcPts val="0"/>
              </a:spcBef>
              <a:spcAft>
                <a:spcPts val="0"/>
              </a:spcAft>
              <a:buNone/>
            </a:pPr>
            <a:endParaRPr sz="1300" b="1" dirty="0">
              <a:solidFill>
                <a:schemeClr val="dk1"/>
              </a:solidFill>
              <a:latin typeface="+mn-lt"/>
              <a:ea typeface="Calibri"/>
              <a:cs typeface="Calibri"/>
              <a:sym typeface="Calibri"/>
            </a:endParaRPr>
          </a:p>
          <a:p>
            <a:pPr marL="0" lvl="0" indent="0" algn="l" rtl="0">
              <a:spcBef>
                <a:spcPts val="0"/>
              </a:spcBef>
              <a:spcAft>
                <a:spcPts val="0"/>
              </a:spcAft>
              <a:buNone/>
            </a:pPr>
            <a:r>
              <a:rPr lang="en-US" sz="1300" b="1" dirty="0">
                <a:solidFill>
                  <a:schemeClr val="dk1"/>
                </a:solidFill>
                <a:latin typeface="+mn-lt"/>
                <a:ea typeface="Calibri"/>
                <a:cs typeface="Calibri"/>
                <a:sym typeface="Calibri"/>
              </a:rPr>
              <a:t>The tension axis (T) reflects the minimum compressive stress direction. The Pressure axis (P) reflects the maximum compressive stress direction. </a:t>
            </a:r>
            <a:endParaRPr sz="1300" b="1" dirty="0">
              <a:solidFill>
                <a:schemeClr val="dk1"/>
              </a:solidFill>
              <a:latin typeface="+mn-lt"/>
              <a:ea typeface="Calibri"/>
              <a:cs typeface="Calibri"/>
              <a:sym typeface="Calibri"/>
            </a:endParaRPr>
          </a:p>
        </p:txBody>
      </p:sp>
      <p:sp>
        <p:nvSpPr>
          <p:cNvPr id="169" name="Google Shape;169;p19"/>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
        <p:nvSpPr>
          <p:cNvPr id="2" name="TextBox 1">
            <a:extLst>
              <a:ext uri="{FF2B5EF4-FFF2-40B4-BE49-F238E27FC236}">
                <a16:creationId xmlns:a16="http://schemas.microsoft.com/office/drawing/2014/main" id="{AB052300-45C8-6D63-BFFD-DFB1B6A49BE0}"/>
              </a:ext>
            </a:extLst>
          </p:cNvPr>
          <p:cNvSpPr txBox="1"/>
          <p:nvPr/>
        </p:nvSpPr>
        <p:spPr>
          <a:xfrm>
            <a:off x="2057400" y="74770"/>
            <a:ext cx="5431970" cy="954107"/>
          </a:xfrm>
          <a:prstGeom prst="rect">
            <a:avLst/>
          </a:prstGeom>
          <a:noFill/>
        </p:spPr>
        <p:txBody>
          <a:bodyPr wrap="square">
            <a:spAutoFit/>
          </a:bodyPr>
          <a:lstStyle/>
          <a:p>
            <a:r>
              <a:rPr lang="en-US" sz="2800" dirty="0"/>
              <a:t>Slide 8. Focal Mechanism - Normal (“Beachball” Diagram)</a:t>
            </a:r>
          </a:p>
        </p:txBody>
      </p:sp>
      <p:pic>
        <p:nvPicPr>
          <p:cNvPr id="3" name="A_003normalfault">
            <a:hlinkClick r:id="" action="ppaction://media"/>
            <a:extLst>
              <a:ext uri="{FF2B5EF4-FFF2-40B4-BE49-F238E27FC236}">
                <a16:creationId xmlns:a16="http://schemas.microsoft.com/office/drawing/2014/main" id="{CBA3D53F-362E-B49D-F0AC-6CE30A27BBA4}"/>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4886750" y="1074994"/>
            <a:ext cx="3895648" cy="2928950"/>
          </a:xfrm>
          <a:prstGeom prst="rect">
            <a:avLst/>
          </a:prstGeom>
        </p:spPr>
      </p:pic>
      <p:pic>
        <p:nvPicPr>
          <p:cNvPr id="5" name="Picture 4">
            <a:extLst>
              <a:ext uri="{FF2B5EF4-FFF2-40B4-BE49-F238E27FC236}">
                <a16:creationId xmlns:a16="http://schemas.microsoft.com/office/drawing/2014/main" id="{750D2293-B0C4-CE20-3519-3F43C96A0B34}"/>
              </a:ext>
            </a:extLst>
          </p:cNvPr>
          <p:cNvPicPr>
            <a:picLocks noChangeAspect="1"/>
          </p:cNvPicPr>
          <p:nvPr/>
        </p:nvPicPr>
        <p:blipFill>
          <a:blip r:embed="rId7"/>
          <a:srcRect t="21560" r="321" b="59858"/>
          <a:stretch>
            <a:fillRect/>
          </a:stretch>
        </p:blipFill>
        <p:spPr>
          <a:xfrm>
            <a:off x="4756697" y="4445540"/>
            <a:ext cx="3978901" cy="1673168"/>
          </a:xfrm>
          <a:prstGeom prst="rect">
            <a:avLst/>
          </a:prstGeom>
        </p:spPr>
      </p:pic>
      <p:sp>
        <p:nvSpPr>
          <p:cNvPr id="6" name="Google Shape;146;p17">
            <a:extLst>
              <a:ext uri="{FF2B5EF4-FFF2-40B4-BE49-F238E27FC236}">
                <a16:creationId xmlns:a16="http://schemas.microsoft.com/office/drawing/2014/main" id="{D31544A3-1949-5674-5643-07D527474B2A}"/>
              </a:ext>
            </a:extLst>
          </p:cNvPr>
          <p:cNvSpPr txBox="1"/>
          <p:nvPr/>
        </p:nvSpPr>
        <p:spPr>
          <a:xfrm>
            <a:off x="440400" y="3462600"/>
            <a:ext cx="4272837" cy="2349000"/>
          </a:xfrm>
          <a:prstGeom prst="rect">
            <a:avLst/>
          </a:prstGeom>
          <a:noFill/>
          <a:ln>
            <a:noFill/>
          </a:ln>
        </p:spPr>
        <p:txBody>
          <a:bodyPr spcFirstLastPara="1" wrap="square" lIns="91425" tIns="91425" rIns="91425" bIns="91425" anchor="t" anchorCtr="0">
            <a:noAutofit/>
          </a:bodyPr>
          <a:lstStyle/>
          <a:p>
            <a:pPr lvl="0"/>
            <a:r>
              <a:rPr lang="en-US" sz="1800" b="1" dirty="0">
                <a:solidFill>
                  <a:schemeClr val="accent2"/>
                </a:solidFill>
                <a:latin typeface="+mn-lt"/>
                <a:ea typeface="Calibri"/>
                <a:cs typeface="Calibri"/>
                <a:sym typeface="Calibri"/>
              </a:rPr>
              <a:t>Find the type of fault involved in your event and only complete the slide for that fault. (Delete the other three).</a:t>
            </a:r>
          </a:p>
          <a:p>
            <a:pPr lvl="0"/>
            <a:r>
              <a:rPr lang="en-US" sz="1800" dirty="0">
                <a:solidFill>
                  <a:schemeClr val="accent2"/>
                </a:solidFill>
                <a:latin typeface="+mn-lt"/>
                <a:ea typeface="Calibri"/>
                <a:cs typeface="Calibri"/>
                <a:sym typeface="Calibri"/>
              </a:rPr>
              <a:t>Go to USGS event page for your event. Find the Moment Tensor Tab and take a screenshot of the Focal Mechanism</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0"/>
          <p:cNvSpPr txBox="1"/>
          <p:nvPr/>
        </p:nvSpPr>
        <p:spPr>
          <a:xfrm>
            <a:off x="335550" y="552625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i="1" dirty="0">
                <a:solidFill>
                  <a:schemeClr val="dk1"/>
                </a:solidFill>
                <a:latin typeface="+mn-lt"/>
                <a:ea typeface="Calibri"/>
                <a:cs typeface="Calibri"/>
                <a:sym typeface="Calibri"/>
              </a:rPr>
              <a:t>USGS W-phase Moment Tensor Solution</a:t>
            </a:r>
            <a:endParaRPr sz="1300" b="1" i="1" dirty="0">
              <a:solidFill>
                <a:schemeClr val="dk1"/>
              </a:solidFill>
              <a:latin typeface="+mn-lt"/>
              <a:ea typeface="Calibri"/>
              <a:cs typeface="Calibri"/>
              <a:sym typeface="Calibri"/>
            </a:endParaRPr>
          </a:p>
          <a:p>
            <a:pPr marL="0" lvl="0" indent="0" algn="l" rtl="0">
              <a:spcBef>
                <a:spcPts val="0"/>
              </a:spcBef>
              <a:spcAft>
                <a:spcPts val="0"/>
              </a:spcAft>
              <a:buNone/>
            </a:pPr>
            <a:endParaRPr sz="1300" b="1" dirty="0">
              <a:solidFill>
                <a:schemeClr val="dk1"/>
              </a:solidFill>
              <a:latin typeface="+mn-lt"/>
              <a:ea typeface="Calibri"/>
              <a:cs typeface="Calibri"/>
              <a:sym typeface="Calibri"/>
            </a:endParaRPr>
          </a:p>
          <a:p>
            <a:pPr marL="0" lvl="0" indent="0" algn="l" rtl="0">
              <a:spcBef>
                <a:spcPts val="0"/>
              </a:spcBef>
              <a:spcAft>
                <a:spcPts val="0"/>
              </a:spcAft>
              <a:buNone/>
            </a:pPr>
            <a:r>
              <a:rPr lang="en-US" sz="1300" b="1" dirty="0">
                <a:solidFill>
                  <a:schemeClr val="dk1"/>
                </a:solidFill>
                <a:latin typeface="+mn-lt"/>
                <a:ea typeface="Calibri"/>
                <a:cs typeface="Calibri"/>
                <a:sym typeface="Calibri"/>
              </a:rPr>
              <a:t>The tension axis (T) reflects the minimum compressive stress direction. The Pressure axis (P) reflects the maximum compressive stress direction. </a:t>
            </a:r>
            <a:endParaRPr sz="1300" b="1" dirty="0">
              <a:solidFill>
                <a:schemeClr val="dk1"/>
              </a:solidFill>
              <a:latin typeface="+mn-lt"/>
              <a:ea typeface="Calibri"/>
              <a:cs typeface="Calibri"/>
              <a:sym typeface="Calibri"/>
            </a:endParaRPr>
          </a:p>
        </p:txBody>
      </p:sp>
      <p:pic>
        <p:nvPicPr>
          <p:cNvPr id="176" name="Google Shape;176;p20"/>
          <p:cNvPicPr preferRelativeResize="0"/>
          <p:nvPr/>
        </p:nvPicPr>
        <p:blipFill>
          <a:blip r:embed="rId6">
            <a:alphaModFix/>
          </a:blip>
          <a:stretch>
            <a:fillRect/>
          </a:stretch>
        </p:blipFill>
        <p:spPr>
          <a:xfrm>
            <a:off x="4572000" y="4163179"/>
            <a:ext cx="4288875" cy="2043721"/>
          </a:xfrm>
          <a:prstGeom prst="rect">
            <a:avLst/>
          </a:prstGeom>
          <a:noFill/>
          <a:ln>
            <a:noFill/>
          </a:ln>
        </p:spPr>
      </p:pic>
      <p:sp>
        <p:nvSpPr>
          <p:cNvPr id="178" name="Google Shape;178;p20"/>
          <p:cNvSpPr txBox="1"/>
          <p:nvPr/>
        </p:nvSpPr>
        <p:spPr>
          <a:xfrm>
            <a:off x="438912" y="1046400"/>
            <a:ext cx="4288800" cy="241447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dirty="0">
              <a:solidFill>
                <a:schemeClr val="dk1"/>
              </a:solidFill>
            </a:endParaRPr>
          </a:p>
        </p:txBody>
      </p:sp>
      <p:sp>
        <p:nvSpPr>
          <p:cNvPr id="180" name="Google Shape;180;p20"/>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
        <p:nvSpPr>
          <p:cNvPr id="2" name="TextBox 1">
            <a:extLst>
              <a:ext uri="{FF2B5EF4-FFF2-40B4-BE49-F238E27FC236}">
                <a16:creationId xmlns:a16="http://schemas.microsoft.com/office/drawing/2014/main" id="{063019AC-96DE-8080-FC2B-F7A1713EE05A}"/>
              </a:ext>
            </a:extLst>
          </p:cNvPr>
          <p:cNvSpPr txBox="1"/>
          <p:nvPr/>
        </p:nvSpPr>
        <p:spPr>
          <a:xfrm>
            <a:off x="1964094" y="92293"/>
            <a:ext cx="6375667" cy="954107"/>
          </a:xfrm>
          <a:prstGeom prst="rect">
            <a:avLst/>
          </a:prstGeom>
          <a:noFill/>
        </p:spPr>
        <p:txBody>
          <a:bodyPr wrap="square">
            <a:spAutoFit/>
          </a:bodyPr>
          <a:lstStyle/>
          <a:p>
            <a:r>
              <a:rPr lang="en-US" sz="2800" dirty="0"/>
              <a:t>Slide 8. Focal Mechanism - Oblique</a:t>
            </a:r>
            <a:r>
              <a:rPr lang="en-US" sz="2400" dirty="0"/>
              <a:t> </a:t>
            </a:r>
            <a:r>
              <a:rPr lang="en-US" sz="2800" dirty="0"/>
              <a:t>(“Beachball” Diagram)</a:t>
            </a:r>
          </a:p>
        </p:txBody>
      </p:sp>
      <p:pic>
        <p:nvPicPr>
          <p:cNvPr id="4" name="A_003obliquefault">
            <a:hlinkClick r:id="" action="ppaction://media"/>
            <a:extLst>
              <a:ext uri="{FF2B5EF4-FFF2-40B4-BE49-F238E27FC236}">
                <a16:creationId xmlns:a16="http://schemas.microsoft.com/office/drawing/2014/main" id="{45E5D557-C8C8-0460-6EEF-AE156D16ED9F}"/>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4994970" y="1046400"/>
            <a:ext cx="3710118" cy="2789459"/>
          </a:xfrm>
          <a:prstGeom prst="rect">
            <a:avLst/>
          </a:prstGeom>
        </p:spPr>
      </p:pic>
      <p:sp>
        <p:nvSpPr>
          <p:cNvPr id="5" name="Google Shape;146;p17">
            <a:extLst>
              <a:ext uri="{FF2B5EF4-FFF2-40B4-BE49-F238E27FC236}">
                <a16:creationId xmlns:a16="http://schemas.microsoft.com/office/drawing/2014/main" id="{89E2F779-2C9C-7371-4F97-1FCC2DA623B5}"/>
              </a:ext>
            </a:extLst>
          </p:cNvPr>
          <p:cNvSpPr txBox="1"/>
          <p:nvPr/>
        </p:nvSpPr>
        <p:spPr>
          <a:xfrm>
            <a:off x="440400" y="3462600"/>
            <a:ext cx="4272837" cy="2349000"/>
          </a:xfrm>
          <a:prstGeom prst="rect">
            <a:avLst/>
          </a:prstGeom>
          <a:noFill/>
          <a:ln>
            <a:noFill/>
          </a:ln>
        </p:spPr>
        <p:txBody>
          <a:bodyPr spcFirstLastPara="1" wrap="square" lIns="91425" tIns="91425" rIns="91425" bIns="91425" anchor="t" anchorCtr="0">
            <a:noAutofit/>
          </a:bodyPr>
          <a:lstStyle/>
          <a:p>
            <a:pPr lvl="0"/>
            <a:r>
              <a:rPr lang="en-US" sz="1800" b="1" dirty="0">
                <a:solidFill>
                  <a:schemeClr val="accent2"/>
                </a:solidFill>
                <a:latin typeface="+mn-lt"/>
                <a:ea typeface="Calibri"/>
                <a:cs typeface="Calibri"/>
                <a:sym typeface="Calibri"/>
              </a:rPr>
              <a:t>Find the type of fault involved in your event and only complete the slide for that fault. (Delete the other three).</a:t>
            </a:r>
          </a:p>
          <a:p>
            <a:r>
              <a:rPr lang="en-US" sz="1800" dirty="0">
                <a:solidFill>
                  <a:schemeClr val="accent2"/>
                </a:solidFill>
                <a:latin typeface="+mn-lt"/>
                <a:ea typeface="Calibri"/>
                <a:cs typeface="Calibri"/>
                <a:sym typeface="Calibri"/>
              </a:rPr>
              <a:t>Go to USGS event page for your event. Find the Moment Tensor Tab and take a screenshot of the Focal Mechanism</a:t>
            </a:r>
            <a:endParaRPr lang="en-US" sz="1800" dirty="0">
              <a:solidFill>
                <a:schemeClr val="accent2"/>
              </a:solidFill>
              <a:latin typeface="+mn-lt"/>
              <a:ea typeface="Calibri"/>
              <a:cs typeface="Calibri"/>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1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4268D-5878-379D-68EB-9CD5980CC834}"/>
              </a:ext>
            </a:extLst>
          </p:cNvPr>
          <p:cNvSpPr>
            <a:spLocks noGrp="1"/>
          </p:cNvSpPr>
          <p:nvPr>
            <p:ph type="title"/>
          </p:nvPr>
        </p:nvSpPr>
        <p:spPr>
          <a:xfrm>
            <a:off x="788266" y="242024"/>
            <a:ext cx="8229600" cy="1143000"/>
          </a:xfrm>
        </p:spPr>
        <p:txBody>
          <a:bodyPr/>
          <a:lstStyle/>
          <a:p>
            <a:r>
              <a:rPr lang="en-US" sz="3600" dirty="0">
                <a:latin typeface="+mj-lt"/>
              </a:rPr>
              <a:t>Slide 9+ Hazards </a:t>
            </a:r>
            <a:br>
              <a:rPr lang="en-US" sz="3600" dirty="0">
                <a:latin typeface="+mj-lt"/>
              </a:rPr>
            </a:br>
            <a:r>
              <a:rPr lang="en-US" sz="2400" dirty="0">
                <a:latin typeface="+mj-lt"/>
              </a:rPr>
              <a:t>(Seismic, Seismic Mitigation, Tsunami, Landslide, Liquefaction)</a:t>
            </a:r>
          </a:p>
        </p:txBody>
      </p:sp>
      <p:sp>
        <p:nvSpPr>
          <p:cNvPr id="3" name="Text Placeholder 2">
            <a:extLst>
              <a:ext uri="{FF2B5EF4-FFF2-40B4-BE49-F238E27FC236}">
                <a16:creationId xmlns:a16="http://schemas.microsoft.com/office/drawing/2014/main" id="{19A0AE3A-1D1D-06D8-E250-B35A68A05DA1}"/>
              </a:ext>
            </a:extLst>
          </p:cNvPr>
          <p:cNvSpPr>
            <a:spLocks noGrp="1"/>
          </p:cNvSpPr>
          <p:nvPr>
            <p:ph type="body" idx="1"/>
          </p:nvPr>
        </p:nvSpPr>
        <p:spPr>
          <a:xfrm>
            <a:off x="319489" y="1422768"/>
            <a:ext cx="8698377" cy="5313934"/>
          </a:xfrm>
        </p:spPr>
        <p:txBody>
          <a:bodyPr/>
          <a:lstStyle/>
          <a:p>
            <a:pPr marL="114300" indent="0">
              <a:buNone/>
            </a:pPr>
            <a:r>
              <a:rPr lang="en-US" sz="1800" b="1" dirty="0">
                <a:solidFill>
                  <a:schemeClr val="accent2"/>
                </a:solidFill>
                <a:latin typeface="+mn-lt"/>
              </a:rPr>
              <a:t>Purpose:</a:t>
            </a:r>
            <a:r>
              <a:rPr lang="en-US" sz="1800" dirty="0">
                <a:solidFill>
                  <a:schemeClr val="accent2"/>
                </a:solidFill>
                <a:latin typeface="+mn-lt"/>
              </a:rPr>
              <a:t> Show seismic and additional hazards triggered by the mainshock.</a:t>
            </a:r>
          </a:p>
          <a:p>
            <a:pPr marL="114300" indent="0">
              <a:buNone/>
            </a:pPr>
            <a:r>
              <a:rPr lang="en-US" sz="1800" b="1" dirty="0">
                <a:solidFill>
                  <a:schemeClr val="accent1"/>
                </a:solidFill>
                <a:latin typeface="+mn-lt"/>
              </a:rPr>
              <a:t> Students should use example images from slides 15-25, or conduct their own research to answer the following questions. </a:t>
            </a:r>
          </a:p>
          <a:p>
            <a:pPr marL="114300" indent="0">
              <a:buNone/>
            </a:pPr>
            <a:r>
              <a:rPr lang="en-US" sz="1800" b="1" dirty="0">
                <a:solidFill>
                  <a:schemeClr val="accent2"/>
                </a:solidFill>
                <a:latin typeface="+mn-lt"/>
              </a:rPr>
              <a:t>This should be split into multiple slides:</a:t>
            </a:r>
          </a:p>
          <a:p>
            <a:pPr marL="114300" indent="0">
              <a:buNone/>
            </a:pPr>
            <a:r>
              <a:rPr lang="en-US" sz="1800" dirty="0">
                <a:solidFill>
                  <a:schemeClr val="accent2"/>
                </a:solidFill>
                <a:latin typeface="+mn-lt"/>
              </a:rPr>
              <a:t>1. Was the earthquake hazard expected? 2. What is possible mitigation for the earthquake? 3. Did the earthquake cause other hazards? </a:t>
            </a:r>
          </a:p>
          <a:p>
            <a:pPr marL="114300" indent="0">
              <a:buNone/>
            </a:pPr>
            <a:r>
              <a:rPr lang="en-US" sz="1800" b="1" dirty="0">
                <a:solidFill>
                  <a:schemeClr val="accent2"/>
                </a:solidFill>
                <a:latin typeface="+mn-lt"/>
              </a:rPr>
              <a:t>Slide Features should include 2 or more of the following images or information:</a:t>
            </a:r>
            <a:endParaRPr lang="en-US" sz="1800" dirty="0">
              <a:solidFill>
                <a:schemeClr val="accent2"/>
              </a:solidFill>
              <a:latin typeface="+mn-lt"/>
            </a:endParaRPr>
          </a:p>
          <a:p>
            <a:pPr>
              <a:buAutoNum type="arabicPeriod"/>
            </a:pPr>
            <a:r>
              <a:rPr lang="en-US" sz="1800" dirty="0">
                <a:solidFill>
                  <a:schemeClr val="accent2"/>
                </a:solidFill>
                <a:latin typeface="+mn-lt"/>
              </a:rPr>
              <a:t>Population density vs seismic hazard </a:t>
            </a:r>
            <a:r>
              <a:rPr lang="en-US" sz="1800" b="1" dirty="0">
                <a:solidFill>
                  <a:schemeClr val="accent2"/>
                </a:solidFill>
                <a:latin typeface="+mn-lt"/>
              </a:rPr>
              <a:t>(examples provided in following slides)</a:t>
            </a:r>
          </a:p>
          <a:p>
            <a:pPr>
              <a:buAutoNum type="arabicPeriod"/>
            </a:pPr>
            <a:r>
              <a:rPr lang="en-US" sz="1800" dirty="0">
                <a:solidFill>
                  <a:schemeClr val="accent2"/>
                </a:solidFill>
                <a:latin typeface="+mn-lt"/>
              </a:rPr>
              <a:t>Mitigation, risk, and preparedness</a:t>
            </a:r>
          </a:p>
          <a:p>
            <a:pPr>
              <a:buAutoNum type="arabicPeriod"/>
            </a:pPr>
            <a:r>
              <a:rPr lang="en-US" sz="1800" dirty="0">
                <a:solidFill>
                  <a:schemeClr val="accent2"/>
                </a:solidFill>
                <a:latin typeface="+mn-lt"/>
              </a:rPr>
              <a:t>Tsunami travel-time map or landslide/ground-failure probability.</a:t>
            </a:r>
          </a:p>
          <a:p>
            <a:pPr>
              <a:buAutoNum type="arabicPeriod"/>
            </a:pPr>
            <a:r>
              <a:rPr lang="en-US" sz="1800" dirty="0">
                <a:solidFill>
                  <a:schemeClr val="accent2"/>
                </a:solidFill>
                <a:latin typeface="+mn-lt"/>
              </a:rPr>
              <a:t>Short paragraph explaining how these hazards formed.</a:t>
            </a:r>
          </a:p>
          <a:p>
            <a:pPr>
              <a:buAutoNum type="arabicPeriod"/>
            </a:pPr>
            <a:r>
              <a:rPr lang="en-US" sz="1800" dirty="0">
                <a:solidFill>
                  <a:schemeClr val="accent2"/>
                </a:solidFill>
                <a:latin typeface="+mn-lt"/>
              </a:rPr>
              <a:t>Photo or model image of hazard effects.</a:t>
            </a:r>
          </a:p>
          <a:p>
            <a:pPr marL="114300" indent="0">
              <a:buNone/>
            </a:pPr>
            <a:r>
              <a:rPr lang="en-US" sz="1800" b="1" dirty="0">
                <a:solidFill>
                  <a:schemeClr val="accent2"/>
                </a:solidFill>
                <a:latin typeface="+mn-lt"/>
              </a:rPr>
              <a:t>Data Sources:</a:t>
            </a:r>
            <a:r>
              <a:rPr lang="en-US" sz="1800" dirty="0">
                <a:solidFill>
                  <a:schemeClr val="accent2"/>
                </a:solidFill>
                <a:latin typeface="+mn-lt"/>
              </a:rPr>
              <a:t> NOAA Tsunami Education, USGS Ground Failure, </a:t>
            </a:r>
            <a:r>
              <a:rPr lang="en-US" sz="1800" dirty="0">
                <a:solidFill>
                  <a:schemeClr val="accent2"/>
                </a:solidFill>
                <a:latin typeface="+mn-lt"/>
                <a:hlinkClick r:id="rId4">
                  <a:extLst>
                    <a:ext uri="{A12FA001-AC4F-418D-AE19-62706E023703}">
                      <ahyp:hlinkClr xmlns:ahyp="http://schemas.microsoft.com/office/drawing/2018/hyperlinkcolor" val="tx"/>
                    </a:ext>
                  </a:extLst>
                </a:hlinkClick>
              </a:rPr>
              <a:t>GEM </a:t>
            </a:r>
            <a:r>
              <a:rPr lang="en-US" sz="1800" dirty="0" err="1">
                <a:solidFill>
                  <a:schemeClr val="accent2"/>
                </a:solidFill>
                <a:latin typeface="+mn-lt"/>
                <a:hlinkClick r:id="rId4">
                  <a:extLst>
                    <a:ext uri="{A12FA001-AC4F-418D-AE19-62706E023703}">
                      <ahyp:hlinkClr xmlns:ahyp="http://schemas.microsoft.com/office/drawing/2018/hyperlinkcolor" val="tx"/>
                    </a:ext>
                  </a:extLst>
                </a:hlinkClick>
              </a:rPr>
              <a:t>OpenQuake</a:t>
            </a:r>
            <a:r>
              <a:rPr lang="en-US" sz="1800" dirty="0">
                <a:solidFill>
                  <a:srgbClr val="0070C0"/>
                </a:solidFill>
                <a:latin typeface="+mn-lt"/>
              </a:rPr>
              <a:t> </a:t>
            </a:r>
          </a:p>
          <a:p>
            <a:pPr marL="114300" indent="0">
              <a:buNone/>
            </a:pPr>
            <a:r>
              <a:rPr lang="en-US" sz="1800" b="1" dirty="0">
                <a:solidFill>
                  <a:schemeClr val="accent1"/>
                </a:solidFill>
                <a:latin typeface="+mn-lt"/>
              </a:rPr>
              <a:t>Cross-Curricular:</a:t>
            </a:r>
            <a:r>
              <a:rPr lang="en-US" sz="1800" dirty="0">
                <a:solidFill>
                  <a:schemeClr val="accent1"/>
                </a:solidFill>
                <a:latin typeface="+mn-lt"/>
              </a:rPr>
              <a:t> Environmental science — cascading hazards.</a:t>
            </a:r>
          </a:p>
          <a:p>
            <a:pPr>
              <a:buAutoNum type="arabicPeriod"/>
            </a:pPr>
            <a:endParaRPr lang="en-US" sz="1800" dirty="0">
              <a:latin typeface="+mn-lt"/>
            </a:endParaRPr>
          </a:p>
        </p:txBody>
      </p:sp>
      <p:sp>
        <p:nvSpPr>
          <p:cNvPr id="4" name="Google Shape;244;p26">
            <a:extLst>
              <a:ext uri="{FF2B5EF4-FFF2-40B4-BE49-F238E27FC236}">
                <a16:creationId xmlns:a16="http://schemas.microsoft.com/office/drawing/2014/main" id="{2250E03C-25BC-E0FD-395F-5135DBC5252F}"/>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33143663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22"/>
          <p:cNvPicPr preferRelativeResize="0"/>
          <p:nvPr/>
        </p:nvPicPr>
        <p:blipFill>
          <a:blip r:embed="rId4">
            <a:alphaModFix/>
          </a:blip>
          <a:stretch>
            <a:fillRect/>
          </a:stretch>
        </p:blipFill>
        <p:spPr>
          <a:xfrm>
            <a:off x="1160794" y="1358082"/>
            <a:ext cx="6822412" cy="4141836"/>
          </a:xfrm>
          <a:prstGeom prst="rect">
            <a:avLst/>
          </a:prstGeom>
          <a:noFill/>
          <a:ln>
            <a:noFill/>
          </a:ln>
        </p:spPr>
      </p:pic>
      <p:sp>
        <p:nvSpPr>
          <p:cNvPr id="203" name="Google Shape;203;p22"/>
          <p:cNvSpPr txBox="1"/>
          <p:nvPr/>
        </p:nvSpPr>
        <p:spPr>
          <a:xfrm>
            <a:off x="304200" y="5767425"/>
            <a:ext cx="88398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a:solidFill>
                  <a:schemeClr val="dk1"/>
                </a:solidFill>
              </a:rPr>
              <a:t>The updated 2023 USGS map of earthquake risk for the mainland United States. This map shows a simplified probability of an area to get a large or damaging earthquake within the next 50 years. </a:t>
            </a:r>
            <a:endParaRPr dirty="0"/>
          </a:p>
        </p:txBody>
      </p:sp>
      <p:sp>
        <p:nvSpPr>
          <p:cNvPr id="204" name="Google Shape;204;p22"/>
          <p:cNvSpPr txBox="1"/>
          <p:nvPr/>
        </p:nvSpPr>
        <p:spPr>
          <a:xfrm>
            <a:off x="2015412" y="18699"/>
            <a:ext cx="7259216" cy="1622001"/>
          </a:xfrm>
          <a:prstGeom prst="rect">
            <a:avLst/>
          </a:prstGeom>
          <a:noFill/>
          <a:ln>
            <a:noFill/>
          </a:ln>
        </p:spPr>
        <p:txBody>
          <a:bodyPr spcFirstLastPara="1" wrap="square" lIns="91425" tIns="91425" rIns="91425" bIns="91425" anchor="t" anchorCtr="0">
            <a:noAutofit/>
          </a:bodyPr>
          <a:lstStyle/>
          <a:p>
            <a:pPr lvl="0"/>
            <a:r>
              <a:rPr lang="en-US" sz="3600" dirty="0"/>
              <a:t>Slide 9. Hazards </a:t>
            </a:r>
          </a:p>
          <a:p>
            <a:pPr lvl="0"/>
            <a:r>
              <a:rPr lang="en-US" sz="3600" dirty="0"/>
              <a:t>(Seismic Hazard Map Examples)</a:t>
            </a:r>
            <a:endParaRPr sz="3600" dirty="0">
              <a:solidFill>
                <a:schemeClr val="dk1"/>
              </a:solidFill>
              <a:latin typeface="Calibri"/>
              <a:ea typeface="Calibri"/>
              <a:cs typeface="Calibri"/>
              <a:sym typeface="Calibri"/>
            </a:endParaRPr>
          </a:p>
        </p:txBody>
      </p:sp>
      <p:sp>
        <p:nvSpPr>
          <p:cNvPr id="205" name="Google Shape;205;p22"/>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122" name="Google Shape;122;p3"/>
          <p:cNvPicPr preferRelativeResize="0"/>
          <p:nvPr/>
        </p:nvPicPr>
        <p:blipFill rotWithShape="1">
          <a:blip r:embed="rId4">
            <a:alphaModFix/>
          </a:blip>
          <a:srcRect/>
          <a:stretch/>
        </p:blipFill>
        <p:spPr>
          <a:xfrm>
            <a:off x="1370835" y="1456800"/>
            <a:ext cx="6923873" cy="5088100"/>
          </a:xfrm>
          <a:prstGeom prst="rect">
            <a:avLst/>
          </a:prstGeom>
          <a:noFill/>
          <a:ln>
            <a:noFill/>
          </a:ln>
        </p:spPr>
      </p:pic>
      <p:sp>
        <p:nvSpPr>
          <p:cNvPr id="123" name="Google Shape;123;p3"/>
          <p:cNvSpPr txBox="1"/>
          <p:nvPr/>
        </p:nvSpPr>
        <p:spPr>
          <a:xfrm>
            <a:off x="1863684" y="1219250"/>
            <a:ext cx="5841000" cy="6255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Seismic Hazard Map of Western Caribbean</a:t>
            </a:r>
            <a:endParaRPr sz="1600" b="1">
              <a:solidFill>
                <a:schemeClr val="dk1"/>
              </a:solidFill>
              <a:latin typeface="Arial"/>
              <a:ea typeface="Arial"/>
              <a:cs typeface="Arial"/>
              <a:sym typeface="Arial"/>
            </a:endParaRPr>
          </a:p>
        </p:txBody>
      </p:sp>
      <p:sp>
        <p:nvSpPr>
          <p:cNvPr id="124" name="Google Shape;124;p3"/>
          <p:cNvSpPr txBox="1"/>
          <p:nvPr/>
        </p:nvSpPr>
        <p:spPr>
          <a:xfrm>
            <a:off x="4233559" y="4370725"/>
            <a:ext cx="2118300" cy="6255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Clr>
                <a:schemeClr val="lt1"/>
              </a:buClr>
              <a:buSzPts val="1800"/>
              <a:buFont typeface="Arial"/>
              <a:buNone/>
            </a:pPr>
            <a:r>
              <a:rPr lang="en-US" sz="1800" b="1">
                <a:solidFill>
                  <a:schemeClr val="lt1"/>
                </a:solidFill>
                <a:highlight>
                  <a:srgbClr val="1F1F1F"/>
                </a:highlight>
                <a:latin typeface="Arial"/>
                <a:ea typeface="Arial"/>
                <a:cs typeface="Arial"/>
                <a:sym typeface="Arial"/>
              </a:rPr>
              <a:t>Caribbean Plate</a:t>
            </a:r>
            <a:endParaRPr sz="1800" b="1">
              <a:solidFill>
                <a:schemeClr val="lt1"/>
              </a:solidFill>
              <a:highlight>
                <a:srgbClr val="1F1F1F"/>
              </a:highlight>
              <a:latin typeface="Arial"/>
              <a:ea typeface="Arial"/>
              <a:cs typeface="Arial"/>
              <a:sym typeface="Arial"/>
            </a:endParaRPr>
          </a:p>
        </p:txBody>
      </p:sp>
      <p:sp>
        <p:nvSpPr>
          <p:cNvPr id="125" name="Google Shape;125;p3"/>
          <p:cNvSpPr txBox="1"/>
          <p:nvPr/>
        </p:nvSpPr>
        <p:spPr>
          <a:xfrm>
            <a:off x="2215309" y="2291713"/>
            <a:ext cx="2118300" cy="6255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Clr>
                <a:schemeClr val="lt1"/>
              </a:buClr>
              <a:buSzPts val="1800"/>
              <a:buFont typeface="Arial"/>
              <a:buNone/>
            </a:pPr>
            <a:r>
              <a:rPr lang="en-US" sz="1800" b="1">
                <a:solidFill>
                  <a:schemeClr val="lt1"/>
                </a:solidFill>
                <a:highlight>
                  <a:srgbClr val="1F1F1F"/>
                </a:highlight>
                <a:latin typeface="Arial"/>
                <a:ea typeface="Arial"/>
                <a:cs typeface="Arial"/>
                <a:sym typeface="Arial"/>
              </a:rPr>
              <a:t>North American</a:t>
            </a:r>
            <a:endParaRPr sz="1800" b="1">
              <a:solidFill>
                <a:schemeClr val="lt1"/>
              </a:solidFill>
              <a:highlight>
                <a:srgbClr val="1F1F1F"/>
              </a:highlight>
              <a:latin typeface="Arial"/>
              <a:ea typeface="Arial"/>
              <a:cs typeface="Arial"/>
              <a:sym typeface="Arial"/>
            </a:endParaRPr>
          </a:p>
          <a:p>
            <a:pPr marL="0" marR="0" lvl="0" indent="0" algn="ctr" rtl="0">
              <a:spcBef>
                <a:spcPts val="0"/>
              </a:spcBef>
              <a:spcAft>
                <a:spcPts val="0"/>
              </a:spcAft>
              <a:buClr>
                <a:schemeClr val="lt1"/>
              </a:buClr>
              <a:buSzPts val="1800"/>
              <a:buFont typeface="Arial"/>
              <a:buNone/>
            </a:pPr>
            <a:r>
              <a:rPr lang="en-US" sz="1800" b="1">
                <a:solidFill>
                  <a:schemeClr val="lt1"/>
                </a:solidFill>
                <a:highlight>
                  <a:srgbClr val="1F1F1F"/>
                </a:highlight>
                <a:latin typeface="Arial"/>
                <a:ea typeface="Arial"/>
                <a:cs typeface="Arial"/>
                <a:sym typeface="Arial"/>
              </a:rPr>
              <a:t>Plate</a:t>
            </a:r>
            <a:endParaRPr sz="1800" b="1">
              <a:solidFill>
                <a:schemeClr val="lt1"/>
              </a:solidFill>
              <a:highlight>
                <a:srgbClr val="1F1F1F"/>
              </a:highlight>
              <a:latin typeface="Arial"/>
              <a:ea typeface="Arial"/>
              <a:cs typeface="Arial"/>
              <a:sym typeface="Arial"/>
            </a:endParaRPr>
          </a:p>
        </p:txBody>
      </p:sp>
      <p:sp>
        <p:nvSpPr>
          <p:cNvPr id="126" name="Google Shape;126;p3"/>
          <p:cNvSpPr txBox="1"/>
          <p:nvPr/>
        </p:nvSpPr>
        <p:spPr>
          <a:xfrm>
            <a:off x="6493709" y="6405000"/>
            <a:ext cx="1368000" cy="4110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Clr>
                <a:schemeClr val="dk1"/>
              </a:buClr>
              <a:buSzPts val="1200"/>
              <a:buFont typeface="Arial"/>
              <a:buNone/>
            </a:pPr>
            <a:r>
              <a:rPr lang="en-US" sz="1200" b="1">
                <a:solidFill>
                  <a:schemeClr val="dk1"/>
                </a:solidFill>
                <a:latin typeface="Arial"/>
                <a:ea typeface="Arial"/>
                <a:cs typeface="Arial"/>
                <a:sym typeface="Arial"/>
              </a:rPr>
              <a:t>High hazard</a:t>
            </a:r>
            <a:endParaRPr sz="1200" b="1">
              <a:solidFill>
                <a:schemeClr val="dk1"/>
              </a:solidFill>
              <a:latin typeface="Arial"/>
              <a:ea typeface="Arial"/>
              <a:cs typeface="Arial"/>
              <a:sym typeface="Arial"/>
            </a:endParaRPr>
          </a:p>
        </p:txBody>
      </p:sp>
      <p:sp>
        <p:nvSpPr>
          <p:cNvPr id="127" name="Google Shape;127;p3"/>
          <p:cNvSpPr txBox="1"/>
          <p:nvPr/>
        </p:nvSpPr>
        <p:spPr>
          <a:xfrm>
            <a:off x="2590459" y="6405000"/>
            <a:ext cx="1368000" cy="4110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Clr>
                <a:schemeClr val="dk1"/>
              </a:buClr>
              <a:buSzPts val="1200"/>
              <a:buFont typeface="Arial"/>
              <a:buNone/>
            </a:pPr>
            <a:r>
              <a:rPr lang="en-US" sz="1200" b="1" dirty="0">
                <a:solidFill>
                  <a:schemeClr val="dk1"/>
                </a:solidFill>
                <a:latin typeface="Arial"/>
                <a:ea typeface="Arial"/>
                <a:cs typeface="Arial"/>
                <a:sym typeface="Arial"/>
              </a:rPr>
              <a:t>Low hazard</a:t>
            </a:r>
            <a:endParaRPr sz="1200" b="1" dirty="0">
              <a:solidFill>
                <a:schemeClr val="dk1"/>
              </a:solidFill>
              <a:latin typeface="Arial"/>
              <a:ea typeface="Arial"/>
              <a:cs typeface="Arial"/>
              <a:sym typeface="Arial"/>
            </a:endParaRPr>
          </a:p>
        </p:txBody>
      </p:sp>
      <p:sp>
        <p:nvSpPr>
          <p:cNvPr id="128" name="Google Shape;128;p3"/>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Clr>
                <a:srgbClr val="FFFFFF"/>
              </a:buClr>
              <a:buSzPts val="3000"/>
              <a:buFont typeface="Calibri"/>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Google Shape;204;p22">
            <a:extLst>
              <a:ext uri="{FF2B5EF4-FFF2-40B4-BE49-F238E27FC236}">
                <a16:creationId xmlns:a16="http://schemas.microsoft.com/office/drawing/2014/main" id="{096E60BB-4DF7-735E-6F00-99BAF2120A5E}"/>
              </a:ext>
            </a:extLst>
          </p:cNvPr>
          <p:cNvSpPr txBox="1"/>
          <p:nvPr/>
        </p:nvSpPr>
        <p:spPr>
          <a:xfrm>
            <a:off x="2215309" y="18699"/>
            <a:ext cx="7059320" cy="1622001"/>
          </a:xfrm>
          <a:prstGeom prst="rect">
            <a:avLst/>
          </a:prstGeom>
          <a:noFill/>
          <a:ln>
            <a:noFill/>
          </a:ln>
        </p:spPr>
        <p:txBody>
          <a:bodyPr spcFirstLastPara="1" wrap="square" lIns="91425" tIns="91425" rIns="91425" bIns="91425" anchor="t" anchorCtr="0">
            <a:noAutofit/>
          </a:bodyPr>
          <a:lstStyle/>
          <a:p>
            <a:pPr lvl="0"/>
            <a:r>
              <a:rPr lang="en-US" sz="3600" dirty="0"/>
              <a:t>Slide 9. Hazards </a:t>
            </a:r>
          </a:p>
          <a:p>
            <a:pPr lvl="0"/>
            <a:r>
              <a:rPr lang="en-US" sz="3600" dirty="0"/>
              <a:t>(Seismic Hazard Map Examples)</a:t>
            </a:r>
            <a:endParaRPr sz="3600" dirty="0">
              <a:solidFill>
                <a:schemeClr val="dk1"/>
              </a:solidFill>
              <a:latin typeface="Calibri"/>
              <a:ea typeface="Calibri"/>
              <a:cs typeface="Calibri"/>
              <a:sym typeface="Calibri"/>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pic>
        <p:nvPicPr>
          <p:cNvPr id="147" name="Google Shape;147;p5"/>
          <p:cNvPicPr preferRelativeResize="0"/>
          <p:nvPr/>
        </p:nvPicPr>
        <p:blipFill rotWithShape="1">
          <a:blip r:embed="rId4">
            <a:alphaModFix/>
          </a:blip>
          <a:srcRect/>
          <a:stretch/>
        </p:blipFill>
        <p:spPr>
          <a:xfrm>
            <a:off x="931514" y="2096986"/>
            <a:ext cx="3817148" cy="4171766"/>
          </a:xfrm>
          <a:prstGeom prst="rect">
            <a:avLst/>
          </a:prstGeom>
          <a:noFill/>
          <a:ln>
            <a:noFill/>
          </a:ln>
        </p:spPr>
      </p:pic>
      <p:sp>
        <p:nvSpPr>
          <p:cNvPr id="148" name="Google Shape;148;p5"/>
          <p:cNvSpPr txBox="1"/>
          <p:nvPr/>
        </p:nvSpPr>
        <p:spPr>
          <a:xfrm>
            <a:off x="637005" y="1929174"/>
            <a:ext cx="3030300" cy="4500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California Seismic Hazard (2016)</a:t>
            </a:r>
            <a:endParaRPr sz="1800" b="1">
              <a:solidFill>
                <a:schemeClr val="dk1"/>
              </a:solidFill>
              <a:latin typeface="Arial"/>
              <a:ea typeface="Arial"/>
              <a:cs typeface="Arial"/>
              <a:sym typeface="Arial"/>
            </a:endParaRPr>
          </a:p>
        </p:txBody>
      </p:sp>
      <p:pic>
        <p:nvPicPr>
          <p:cNvPr id="149" name="Google Shape;149;p5"/>
          <p:cNvPicPr preferRelativeResize="0"/>
          <p:nvPr/>
        </p:nvPicPr>
        <p:blipFill rotWithShape="1">
          <a:blip r:embed="rId5">
            <a:alphaModFix/>
          </a:blip>
          <a:srcRect/>
          <a:stretch/>
        </p:blipFill>
        <p:spPr>
          <a:xfrm>
            <a:off x="973442" y="4853149"/>
            <a:ext cx="506856" cy="1326540"/>
          </a:xfrm>
          <a:prstGeom prst="rect">
            <a:avLst/>
          </a:prstGeom>
          <a:noFill/>
          <a:ln>
            <a:noFill/>
          </a:ln>
        </p:spPr>
      </p:pic>
      <p:sp>
        <p:nvSpPr>
          <p:cNvPr id="150" name="Google Shape;150;p5"/>
          <p:cNvSpPr txBox="1"/>
          <p:nvPr/>
        </p:nvSpPr>
        <p:spPr>
          <a:xfrm>
            <a:off x="343342" y="4403150"/>
            <a:ext cx="1570800" cy="4500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None/>
            </a:pPr>
            <a:r>
              <a:rPr lang="en-US" sz="1200" b="1">
                <a:solidFill>
                  <a:schemeClr val="dk1"/>
                </a:solidFill>
                <a:latin typeface="Arial"/>
                <a:ea typeface="Arial"/>
                <a:cs typeface="Arial"/>
                <a:sym typeface="Arial"/>
              </a:rPr>
              <a:t>Level of Earthquake Hazard</a:t>
            </a:r>
            <a:endParaRPr sz="1200" b="1">
              <a:solidFill>
                <a:schemeClr val="dk1"/>
              </a:solidFill>
              <a:latin typeface="Arial"/>
              <a:ea typeface="Arial"/>
              <a:cs typeface="Arial"/>
              <a:sym typeface="Arial"/>
            </a:endParaRPr>
          </a:p>
        </p:txBody>
      </p:sp>
      <p:sp>
        <p:nvSpPr>
          <p:cNvPr id="151" name="Google Shape;151;p5"/>
          <p:cNvSpPr txBox="1"/>
          <p:nvPr/>
        </p:nvSpPr>
        <p:spPr>
          <a:xfrm>
            <a:off x="1640298" y="6179700"/>
            <a:ext cx="3493500" cy="3735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i="1">
                <a:solidFill>
                  <a:schemeClr val="dk1"/>
                </a:solidFill>
                <a:latin typeface="Arial"/>
                <a:ea typeface="Arial"/>
                <a:cs typeface="Arial"/>
                <a:sym typeface="Arial"/>
              </a:rPr>
              <a:t>Image courtesy California Geological Survey</a:t>
            </a:r>
            <a:endParaRPr sz="1200" i="1">
              <a:solidFill>
                <a:schemeClr val="dk1"/>
              </a:solidFill>
              <a:latin typeface="Arial"/>
              <a:ea typeface="Arial"/>
              <a:cs typeface="Arial"/>
              <a:sym typeface="Arial"/>
            </a:endParaRPr>
          </a:p>
        </p:txBody>
      </p:sp>
      <p:pic>
        <p:nvPicPr>
          <p:cNvPr id="152" name="Google Shape;152;p5"/>
          <p:cNvPicPr preferRelativeResize="0"/>
          <p:nvPr/>
        </p:nvPicPr>
        <p:blipFill rotWithShape="1">
          <a:blip r:embed="rId6">
            <a:alphaModFix/>
          </a:blip>
          <a:srcRect/>
          <a:stretch/>
        </p:blipFill>
        <p:spPr>
          <a:xfrm>
            <a:off x="4572000" y="1998075"/>
            <a:ext cx="3883692" cy="4401260"/>
          </a:xfrm>
          <a:prstGeom prst="rect">
            <a:avLst/>
          </a:prstGeom>
          <a:noFill/>
          <a:ln>
            <a:noFill/>
          </a:ln>
        </p:spPr>
      </p:pic>
      <p:sp>
        <p:nvSpPr>
          <p:cNvPr id="153" name="Google Shape;153;p5"/>
          <p:cNvSpPr txBox="1"/>
          <p:nvPr/>
        </p:nvSpPr>
        <p:spPr>
          <a:xfrm>
            <a:off x="4571991" y="1872825"/>
            <a:ext cx="3394800" cy="4500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California Population Density (2010)</a:t>
            </a:r>
            <a:endParaRPr sz="1800" b="1">
              <a:solidFill>
                <a:schemeClr val="dk1"/>
              </a:solidFill>
              <a:latin typeface="Arial"/>
              <a:ea typeface="Arial"/>
              <a:cs typeface="Arial"/>
              <a:sym typeface="Arial"/>
            </a:endParaRPr>
          </a:p>
        </p:txBody>
      </p:sp>
      <p:sp>
        <p:nvSpPr>
          <p:cNvPr id="154" name="Google Shape;154;p5"/>
          <p:cNvSpPr txBox="1"/>
          <p:nvPr/>
        </p:nvSpPr>
        <p:spPr>
          <a:xfrm>
            <a:off x="5995716" y="6179700"/>
            <a:ext cx="3030300" cy="3735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i="1">
                <a:solidFill>
                  <a:schemeClr val="dk1"/>
                </a:solidFill>
                <a:latin typeface="Arial"/>
                <a:ea typeface="Arial"/>
                <a:cs typeface="Arial"/>
                <a:sym typeface="Arial"/>
              </a:rPr>
              <a:t>Image courtesy JimIrwin CC BY-SA 3.0</a:t>
            </a:r>
            <a:endParaRPr sz="1200" i="1">
              <a:solidFill>
                <a:schemeClr val="dk1"/>
              </a:solidFill>
              <a:latin typeface="Arial"/>
              <a:ea typeface="Arial"/>
              <a:cs typeface="Arial"/>
              <a:sym typeface="Arial"/>
            </a:endParaRPr>
          </a:p>
        </p:txBody>
      </p:sp>
      <p:sp>
        <p:nvSpPr>
          <p:cNvPr id="155" name="Google Shape;155;p5"/>
          <p:cNvSpPr/>
          <p:nvPr/>
        </p:nvSpPr>
        <p:spPr>
          <a:xfrm>
            <a:off x="4404738" y="2785520"/>
            <a:ext cx="234900" cy="203700"/>
          </a:xfrm>
          <a:prstGeom prst="star5">
            <a:avLst>
              <a:gd name="adj" fmla="val 19098"/>
              <a:gd name="hf" fmla="val 105146"/>
              <a:gd name="vf" fmla="val 11055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58" name="Google Shape;158;p5"/>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2" name="Google Shape;204;p22">
            <a:extLst>
              <a:ext uri="{FF2B5EF4-FFF2-40B4-BE49-F238E27FC236}">
                <a16:creationId xmlns:a16="http://schemas.microsoft.com/office/drawing/2014/main" id="{6938DA1E-BBD3-36B8-2EBD-D5ECD01FAF46}"/>
              </a:ext>
            </a:extLst>
          </p:cNvPr>
          <p:cNvSpPr txBox="1"/>
          <p:nvPr/>
        </p:nvSpPr>
        <p:spPr>
          <a:xfrm>
            <a:off x="2150705" y="18699"/>
            <a:ext cx="7123923" cy="1622001"/>
          </a:xfrm>
          <a:prstGeom prst="rect">
            <a:avLst/>
          </a:prstGeom>
          <a:noFill/>
          <a:ln>
            <a:noFill/>
          </a:ln>
        </p:spPr>
        <p:txBody>
          <a:bodyPr spcFirstLastPara="1" wrap="square" lIns="91425" tIns="91425" rIns="91425" bIns="91425" anchor="t" anchorCtr="0">
            <a:noAutofit/>
          </a:bodyPr>
          <a:lstStyle/>
          <a:p>
            <a:pPr lvl="0"/>
            <a:r>
              <a:rPr lang="en-US" sz="3600" dirty="0"/>
              <a:t>Slide 9. Hazards </a:t>
            </a:r>
          </a:p>
          <a:p>
            <a:pPr lvl="0"/>
            <a:r>
              <a:rPr lang="en-US" sz="3600" dirty="0"/>
              <a:t>(Seismic Hazard Map Examples)</a:t>
            </a:r>
            <a:endParaRPr sz="3600" dirty="0">
              <a:solidFill>
                <a:schemeClr val="dk1"/>
              </a:solidFill>
              <a:latin typeface="Calibri"/>
              <a:ea typeface="Calibri"/>
              <a:cs typeface="Calibri"/>
              <a:sym typeface="Calibri"/>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9"/>
          <p:cNvPicPr preferRelativeResize="0"/>
          <p:nvPr/>
        </p:nvPicPr>
        <p:blipFill rotWithShape="1">
          <a:blip r:embed="rId4">
            <a:alphaModFix/>
          </a:blip>
          <a:srcRect/>
          <a:stretch/>
        </p:blipFill>
        <p:spPr>
          <a:xfrm>
            <a:off x="3404352" y="958650"/>
            <a:ext cx="5603325" cy="3007500"/>
          </a:xfrm>
          <a:prstGeom prst="rect">
            <a:avLst/>
          </a:prstGeom>
          <a:noFill/>
          <a:ln>
            <a:noFill/>
          </a:ln>
        </p:spPr>
      </p:pic>
      <p:pic>
        <p:nvPicPr>
          <p:cNvPr id="198" name="Google Shape;198;p9"/>
          <p:cNvPicPr preferRelativeResize="0"/>
          <p:nvPr/>
        </p:nvPicPr>
        <p:blipFill rotWithShape="1">
          <a:blip r:embed="rId5">
            <a:alphaModFix/>
          </a:blip>
          <a:srcRect/>
          <a:stretch/>
        </p:blipFill>
        <p:spPr>
          <a:xfrm>
            <a:off x="3668599" y="4035756"/>
            <a:ext cx="5097900" cy="2746044"/>
          </a:xfrm>
          <a:prstGeom prst="rect">
            <a:avLst/>
          </a:prstGeom>
          <a:noFill/>
          <a:ln>
            <a:noFill/>
          </a:ln>
        </p:spPr>
      </p:pic>
      <p:sp>
        <p:nvSpPr>
          <p:cNvPr id="199" name="Google Shape;199;p9"/>
          <p:cNvSpPr txBox="1"/>
          <p:nvPr/>
        </p:nvSpPr>
        <p:spPr>
          <a:xfrm>
            <a:off x="5259123" y="3961000"/>
            <a:ext cx="2448300" cy="8283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None/>
            </a:pPr>
            <a:r>
              <a:rPr lang="en-US" sz="1500" b="1">
                <a:solidFill>
                  <a:schemeClr val="dk1"/>
                </a:solidFill>
                <a:latin typeface="Arial"/>
                <a:ea typeface="Arial"/>
                <a:cs typeface="Arial"/>
                <a:sym typeface="Arial"/>
              </a:rPr>
              <a:t>Population Density of Russia (2010)</a:t>
            </a:r>
            <a:endParaRPr sz="1500" b="1">
              <a:solidFill>
                <a:schemeClr val="dk1"/>
              </a:solidFill>
              <a:latin typeface="Arial"/>
              <a:ea typeface="Arial"/>
              <a:cs typeface="Arial"/>
              <a:sym typeface="Arial"/>
            </a:endParaRPr>
          </a:p>
        </p:txBody>
      </p:sp>
      <p:sp>
        <p:nvSpPr>
          <p:cNvPr id="200" name="Google Shape;200;p9"/>
          <p:cNvSpPr txBox="1"/>
          <p:nvPr/>
        </p:nvSpPr>
        <p:spPr>
          <a:xfrm>
            <a:off x="3518525" y="3785550"/>
            <a:ext cx="1740600" cy="4194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100" b="1">
                <a:solidFill>
                  <a:schemeClr val="dk1"/>
                </a:solidFill>
                <a:latin typeface="Arial"/>
                <a:ea typeface="Arial"/>
                <a:cs typeface="Arial"/>
                <a:sym typeface="Arial"/>
              </a:rPr>
              <a:t>Inhabitants per sq. km</a:t>
            </a:r>
            <a:endParaRPr sz="1100" b="1">
              <a:solidFill>
                <a:schemeClr val="dk1"/>
              </a:solidFill>
              <a:latin typeface="Arial"/>
              <a:ea typeface="Arial"/>
              <a:cs typeface="Arial"/>
              <a:sym typeface="Arial"/>
            </a:endParaRPr>
          </a:p>
        </p:txBody>
      </p:sp>
      <p:sp>
        <p:nvSpPr>
          <p:cNvPr id="201" name="Google Shape;201;p9"/>
          <p:cNvSpPr txBox="1"/>
          <p:nvPr/>
        </p:nvSpPr>
        <p:spPr>
          <a:xfrm>
            <a:off x="3518525" y="6532925"/>
            <a:ext cx="3544200" cy="2622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000" i="1">
                <a:solidFill>
                  <a:schemeClr val="dk1"/>
                </a:solidFill>
                <a:latin typeface="Arial"/>
                <a:ea typeface="Arial"/>
                <a:cs typeface="Arial"/>
                <a:sym typeface="Arial"/>
              </a:rPr>
              <a:t>Image courtesy of Алексей Глушков</a:t>
            </a:r>
            <a:endParaRPr sz="1000" i="1">
              <a:solidFill>
                <a:schemeClr val="dk1"/>
              </a:solidFill>
              <a:latin typeface="Arial"/>
              <a:ea typeface="Arial"/>
              <a:cs typeface="Arial"/>
              <a:sym typeface="Arial"/>
            </a:endParaRPr>
          </a:p>
        </p:txBody>
      </p:sp>
      <p:sp>
        <p:nvSpPr>
          <p:cNvPr id="202" name="Google Shape;202;p9"/>
          <p:cNvSpPr/>
          <p:nvPr/>
        </p:nvSpPr>
        <p:spPr>
          <a:xfrm>
            <a:off x="8506800" y="5183300"/>
            <a:ext cx="283200" cy="262200"/>
          </a:xfrm>
          <a:prstGeom prst="star5">
            <a:avLst>
              <a:gd name="adj" fmla="val 19098"/>
              <a:gd name="hf" fmla="val 105146"/>
              <a:gd name="vf" fmla="val 110557"/>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03" name="Google Shape;203;p9"/>
          <p:cNvSpPr txBox="1"/>
          <p:nvPr/>
        </p:nvSpPr>
        <p:spPr>
          <a:xfrm>
            <a:off x="8045400" y="5445500"/>
            <a:ext cx="1206000" cy="3222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300" b="1">
                <a:solidFill>
                  <a:schemeClr val="dk1"/>
                </a:solidFill>
                <a:latin typeface="Arial"/>
                <a:ea typeface="Arial"/>
                <a:cs typeface="Arial"/>
                <a:sym typeface="Arial"/>
              </a:rPr>
              <a:t>Earthquake</a:t>
            </a:r>
            <a:endParaRPr sz="1300" b="1">
              <a:solidFill>
                <a:schemeClr val="dk1"/>
              </a:solidFill>
              <a:latin typeface="Arial"/>
              <a:ea typeface="Arial"/>
              <a:cs typeface="Arial"/>
              <a:sym typeface="Arial"/>
            </a:endParaRPr>
          </a:p>
        </p:txBody>
      </p:sp>
      <p:pic>
        <p:nvPicPr>
          <p:cNvPr id="205" name="Google Shape;205;p9"/>
          <p:cNvPicPr preferRelativeResize="0"/>
          <p:nvPr/>
        </p:nvPicPr>
        <p:blipFill rotWithShape="1">
          <a:blip r:embed="rId6">
            <a:alphaModFix/>
          </a:blip>
          <a:srcRect/>
          <a:stretch/>
        </p:blipFill>
        <p:spPr>
          <a:xfrm>
            <a:off x="5712576" y="1233175"/>
            <a:ext cx="1826245" cy="419400"/>
          </a:xfrm>
          <a:prstGeom prst="rect">
            <a:avLst/>
          </a:prstGeom>
          <a:noFill/>
          <a:ln>
            <a:noFill/>
          </a:ln>
        </p:spPr>
      </p:pic>
      <p:sp>
        <p:nvSpPr>
          <p:cNvPr id="206" name="Google Shape;206;p9"/>
          <p:cNvSpPr txBox="1"/>
          <p:nvPr/>
        </p:nvSpPr>
        <p:spPr>
          <a:xfrm>
            <a:off x="5525046" y="371900"/>
            <a:ext cx="2115600" cy="2622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000" i="1" dirty="0">
                <a:solidFill>
                  <a:schemeClr val="dk1"/>
                </a:solidFill>
                <a:latin typeface="Arial"/>
                <a:ea typeface="Arial"/>
                <a:cs typeface="Arial"/>
                <a:sym typeface="Arial"/>
              </a:rPr>
              <a:t>Image from Zavyalov et al. (2019)</a:t>
            </a:r>
            <a:endParaRPr sz="1000" i="1" dirty="0">
              <a:solidFill>
                <a:schemeClr val="dk1"/>
              </a:solidFill>
              <a:latin typeface="Arial"/>
              <a:ea typeface="Arial"/>
              <a:cs typeface="Arial"/>
              <a:sym typeface="Arial"/>
            </a:endParaRPr>
          </a:p>
        </p:txBody>
      </p:sp>
      <p:sp>
        <p:nvSpPr>
          <p:cNvPr id="207" name="Google Shape;207;p9"/>
          <p:cNvSpPr txBox="1"/>
          <p:nvPr/>
        </p:nvSpPr>
        <p:spPr>
          <a:xfrm>
            <a:off x="4645400" y="634100"/>
            <a:ext cx="3861300" cy="6711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None/>
            </a:pPr>
            <a:r>
              <a:rPr lang="en-US" sz="1300" b="1">
                <a:solidFill>
                  <a:schemeClr val="dk1"/>
                </a:solidFill>
                <a:latin typeface="Arial"/>
                <a:ea typeface="Arial"/>
                <a:cs typeface="Arial"/>
                <a:sym typeface="Arial"/>
              </a:rPr>
              <a:t>Maximum seismic shaking intensity, Russia  </a:t>
            </a:r>
            <a:br>
              <a:rPr lang="en-US" sz="1200" b="1">
                <a:solidFill>
                  <a:schemeClr val="dk1"/>
                </a:solidFill>
                <a:latin typeface="Arial"/>
                <a:ea typeface="Arial"/>
                <a:cs typeface="Arial"/>
                <a:sym typeface="Arial"/>
              </a:rPr>
            </a:br>
            <a:r>
              <a:rPr lang="en-US" sz="1100">
                <a:solidFill>
                  <a:schemeClr val="dk1"/>
                </a:solidFill>
                <a:latin typeface="Arial"/>
                <a:ea typeface="Arial"/>
                <a:cs typeface="Arial"/>
                <a:sym typeface="Arial"/>
              </a:rPr>
              <a:t>10% exceedance probability of shaking intensity </a:t>
            </a:r>
            <a:br>
              <a:rPr lang="en-US" sz="1100">
                <a:solidFill>
                  <a:schemeClr val="dk1"/>
                </a:solidFill>
                <a:latin typeface="Arial"/>
                <a:ea typeface="Arial"/>
                <a:cs typeface="Arial"/>
                <a:sym typeface="Arial"/>
              </a:rPr>
            </a:br>
            <a:r>
              <a:rPr lang="en-US" sz="1100">
                <a:solidFill>
                  <a:schemeClr val="dk1"/>
                </a:solidFill>
                <a:latin typeface="Arial"/>
                <a:ea typeface="Arial"/>
                <a:cs typeface="Arial"/>
                <a:sym typeface="Arial"/>
              </a:rPr>
              <a:t>within 50 years</a:t>
            </a:r>
            <a:endParaRPr sz="1100">
              <a:solidFill>
                <a:schemeClr val="dk1"/>
              </a:solidFill>
              <a:latin typeface="Arial"/>
              <a:ea typeface="Arial"/>
              <a:cs typeface="Arial"/>
              <a:sym typeface="Arial"/>
            </a:endParaRPr>
          </a:p>
        </p:txBody>
      </p:sp>
      <p:sp>
        <p:nvSpPr>
          <p:cNvPr id="2" name="Google Shape;204;p22">
            <a:extLst>
              <a:ext uri="{FF2B5EF4-FFF2-40B4-BE49-F238E27FC236}">
                <a16:creationId xmlns:a16="http://schemas.microsoft.com/office/drawing/2014/main" id="{8CBEA5A7-B184-3D5A-33D6-D67090FB2AAD}"/>
              </a:ext>
            </a:extLst>
          </p:cNvPr>
          <p:cNvSpPr txBox="1"/>
          <p:nvPr/>
        </p:nvSpPr>
        <p:spPr>
          <a:xfrm>
            <a:off x="286397" y="1757399"/>
            <a:ext cx="3382202" cy="1622001"/>
          </a:xfrm>
          <a:prstGeom prst="rect">
            <a:avLst/>
          </a:prstGeom>
          <a:noFill/>
          <a:ln>
            <a:noFill/>
          </a:ln>
        </p:spPr>
        <p:txBody>
          <a:bodyPr spcFirstLastPara="1" wrap="square" lIns="91425" tIns="91425" rIns="91425" bIns="91425" anchor="t" anchorCtr="0">
            <a:noAutofit/>
          </a:bodyPr>
          <a:lstStyle/>
          <a:p>
            <a:pPr lvl="0"/>
            <a:r>
              <a:rPr lang="en-US" sz="4000" dirty="0"/>
              <a:t>Slide 9. Hazards </a:t>
            </a:r>
          </a:p>
          <a:p>
            <a:pPr lvl="0"/>
            <a:r>
              <a:rPr lang="en-US" sz="4000" dirty="0"/>
              <a:t>(Seismic Hazard Map Examples)</a:t>
            </a:r>
            <a:endParaRPr sz="4000" dirty="0">
              <a:solidFill>
                <a:schemeClr val="dk1"/>
              </a:solidFill>
              <a:latin typeface="Calibri"/>
              <a:ea typeface="Calibri"/>
              <a:cs typeface="Calibri"/>
              <a:sym typeface="Calibri"/>
            </a:endParaRPr>
          </a:p>
        </p:txBody>
      </p:sp>
      <p:sp>
        <p:nvSpPr>
          <p:cNvPr id="4" name="Google Shape;128;p3">
            <a:extLst>
              <a:ext uri="{FF2B5EF4-FFF2-40B4-BE49-F238E27FC236}">
                <a16:creationId xmlns:a16="http://schemas.microsoft.com/office/drawing/2014/main" id="{656D96D2-D56E-DACC-3986-09D5A8415758}"/>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Clr>
                <a:srgbClr val="FFFFFF"/>
              </a:buClr>
              <a:buSzPts val="3000"/>
              <a:buFont typeface="Calibri"/>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10"/>
          <p:cNvPicPr preferRelativeResize="0"/>
          <p:nvPr/>
        </p:nvPicPr>
        <p:blipFill rotWithShape="1">
          <a:blip r:embed="rId4">
            <a:alphaModFix/>
          </a:blip>
          <a:srcRect l="44632" t="52081" r="28444" b="6693"/>
          <a:stretch/>
        </p:blipFill>
        <p:spPr>
          <a:xfrm>
            <a:off x="1984000" y="2642527"/>
            <a:ext cx="3638748" cy="3963801"/>
          </a:xfrm>
          <a:prstGeom prst="rect">
            <a:avLst/>
          </a:prstGeom>
          <a:noFill/>
          <a:ln>
            <a:noFill/>
          </a:ln>
        </p:spPr>
      </p:pic>
      <p:sp>
        <p:nvSpPr>
          <p:cNvPr id="214" name="Google Shape;214;p10"/>
          <p:cNvSpPr/>
          <p:nvPr/>
        </p:nvSpPr>
        <p:spPr>
          <a:xfrm>
            <a:off x="200825" y="2642550"/>
            <a:ext cx="5421900" cy="3963900"/>
          </a:xfrm>
          <a:prstGeom prst="rect">
            <a:avLst/>
          </a:prstGeom>
          <a:noFill/>
          <a:ln w="9525" cap="flat" cmpd="sng">
            <a:solidFill>
              <a:srgbClr val="89898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pic>
        <p:nvPicPr>
          <p:cNvPr id="215" name="Google Shape;215;p10"/>
          <p:cNvPicPr preferRelativeResize="0"/>
          <p:nvPr/>
        </p:nvPicPr>
        <p:blipFill rotWithShape="1">
          <a:blip r:embed="rId4">
            <a:alphaModFix/>
          </a:blip>
          <a:srcRect l="79429" t="52027" r="3732" b="37502"/>
          <a:stretch/>
        </p:blipFill>
        <p:spPr>
          <a:xfrm>
            <a:off x="234159" y="5324408"/>
            <a:ext cx="1783178" cy="884140"/>
          </a:xfrm>
          <a:prstGeom prst="rect">
            <a:avLst/>
          </a:prstGeom>
          <a:noFill/>
          <a:ln>
            <a:noFill/>
          </a:ln>
        </p:spPr>
      </p:pic>
      <p:pic>
        <p:nvPicPr>
          <p:cNvPr id="216" name="Google Shape;216;p10"/>
          <p:cNvPicPr preferRelativeResize="0"/>
          <p:nvPr/>
        </p:nvPicPr>
        <p:blipFill rotWithShape="1">
          <a:blip r:embed="rId4">
            <a:alphaModFix/>
          </a:blip>
          <a:srcRect l="79740" t="64073" r="5326" b="20388"/>
          <a:stretch/>
        </p:blipFill>
        <p:spPr>
          <a:xfrm>
            <a:off x="334952" y="3963398"/>
            <a:ext cx="1581599" cy="1311974"/>
          </a:xfrm>
          <a:prstGeom prst="rect">
            <a:avLst/>
          </a:prstGeom>
          <a:noFill/>
          <a:ln>
            <a:noFill/>
          </a:ln>
        </p:spPr>
      </p:pic>
      <p:pic>
        <p:nvPicPr>
          <p:cNvPr id="217" name="Google Shape;217;p10"/>
          <p:cNvPicPr preferRelativeResize="0"/>
          <p:nvPr/>
        </p:nvPicPr>
        <p:blipFill rotWithShape="1">
          <a:blip r:embed="rId5">
            <a:alphaModFix/>
          </a:blip>
          <a:srcRect/>
          <a:stretch/>
        </p:blipFill>
        <p:spPr>
          <a:xfrm>
            <a:off x="5861800" y="1209250"/>
            <a:ext cx="2972376" cy="5491476"/>
          </a:xfrm>
          <a:prstGeom prst="rect">
            <a:avLst/>
          </a:prstGeom>
          <a:noFill/>
          <a:ln w="9525" cap="flat" cmpd="sng">
            <a:solidFill>
              <a:schemeClr val="dk1"/>
            </a:solidFill>
            <a:prstDash val="solid"/>
            <a:round/>
            <a:headEnd type="none" w="sm" len="sm"/>
            <a:tailEnd type="none" w="sm" len="sm"/>
          </a:ln>
        </p:spPr>
      </p:pic>
      <p:sp>
        <p:nvSpPr>
          <p:cNvPr id="218" name="Google Shape;218;p10"/>
          <p:cNvSpPr/>
          <p:nvPr/>
        </p:nvSpPr>
        <p:spPr>
          <a:xfrm>
            <a:off x="6991575" y="4503825"/>
            <a:ext cx="253800" cy="241200"/>
          </a:xfrm>
          <a:prstGeom prst="star5">
            <a:avLst>
              <a:gd name="adj" fmla="val 19098"/>
              <a:gd name="hf" fmla="val 105146"/>
              <a:gd name="vf" fmla="val 110557"/>
            </a:avLst>
          </a:prstGeom>
          <a:solidFill>
            <a:srgbClr val="FFD96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19" name="Google Shape;219;p10"/>
          <p:cNvSpPr txBox="1"/>
          <p:nvPr/>
        </p:nvSpPr>
        <p:spPr>
          <a:xfrm>
            <a:off x="6009100" y="4456650"/>
            <a:ext cx="1042200" cy="3357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b="1">
                <a:solidFill>
                  <a:schemeClr val="dk1"/>
                </a:solidFill>
                <a:latin typeface="Arial"/>
                <a:ea typeface="Arial"/>
                <a:cs typeface="Arial"/>
                <a:sym typeface="Arial"/>
              </a:rPr>
              <a:t>Earthquake</a:t>
            </a:r>
            <a:endParaRPr sz="1200" b="1">
              <a:solidFill>
                <a:schemeClr val="dk1"/>
              </a:solidFill>
              <a:latin typeface="Arial"/>
              <a:ea typeface="Arial"/>
              <a:cs typeface="Arial"/>
              <a:sym typeface="Arial"/>
            </a:endParaRPr>
          </a:p>
        </p:txBody>
      </p:sp>
      <p:cxnSp>
        <p:nvCxnSpPr>
          <p:cNvPr id="220" name="Google Shape;220;p10"/>
          <p:cNvCxnSpPr/>
          <p:nvPr/>
        </p:nvCxnSpPr>
        <p:spPr>
          <a:xfrm flipH="1">
            <a:off x="3468775" y="1211950"/>
            <a:ext cx="2386200" cy="3042000"/>
          </a:xfrm>
          <a:prstGeom prst="straightConnector1">
            <a:avLst/>
          </a:prstGeom>
          <a:noFill/>
          <a:ln w="9525" cap="flat" cmpd="sng">
            <a:solidFill>
              <a:schemeClr val="dk1"/>
            </a:solidFill>
            <a:prstDash val="solid"/>
            <a:round/>
            <a:headEnd type="none" w="sm" len="sm"/>
            <a:tailEnd type="none" w="sm" len="sm"/>
          </a:ln>
        </p:spPr>
      </p:cxnSp>
      <p:cxnSp>
        <p:nvCxnSpPr>
          <p:cNvPr id="221" name="Google Shape;221;p10"/>
          <p:cNvCxnSpPr/>
          <p:nvPr/>
        </p:nvCxnSpPr>
        <p:spPr>
          <a:xfrm rot="10800000">
            <a:off x="3447225" y="4725250"/>
            <a:ext cx="2418000" cy="1976400"/>
          </a:xfrm>
          <a:prstGeom prst="straightConnector1">
            <a:avLst/>
          </a:prstGeom>
          <a:noFill/>
          <a:ln w="9525" cap="flat" cmpd="sng">
            <a:solidFill>
              <a:schemeClr val="dk1"/>
            </a:solidFill>
            <a:prstDash val="solid"/>
            <a:round/>
            <a:headEnd type="none" w="sm" len="sm"/>
            <a:tailEnd type="none" w="sm" len="sm"/>
          </a:ln>
        </p:spPr>
      </p:cxnSp>
      <p:sp>
        <p:nvSpPr>
          <p:cNvPr id="222" name="Google Shape;222;p10"/>
          <p:cNvSpPr/>
          <p:nvPr/>
        </p:nvSpPr>
        <p:spPr>
          <a:xfrm>
            <a:off x="3453375" y="4258575"/>
            <a:ext cx="330000" cy="468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pic>
        <p:nvPicPr>
          <p:cNvPr id="223" name="Google Shape;223;p10"/>
          <p:cNvPicPr preferRelativeResize="0"/>
          <p:nvPr/>
        </p:nvPicPr>
        <p:blipFill rotWithShape="1">
          <a:blip r:embed="rId4">
            <a:alphaModFix/>
          </a:blip>
          <a:srcRect l="51520" t="70956" r="43663" b="27484"/>
          <a:stretch/>
        </p:blipFill>
        <p:spPr>
          <a:xfrm>
            <a:off x="2912075" y="4455127"/>
            <a:ext cx="650752" cy="149849"/>
          </a:xfrm>
          <a:prstGeom prst="rect">
            <a:avLst/>
          </a:prstGeom>
          <a:noFill/>
          <a:ln>
            <a:noFill/>
          </a:ln>
        </p:spPr>
      </p:pic>
      <p:sp>
        <p:nvSpPr>
          <p:cNvPr id="224" name="Google Shape;224;p10"/>
          <p:cNvSpPr txBox="1"/>
          <p:nvPr/>
        </p:nvSpPr>
        <p:spPr>
          <a:xfrm>
            <a:off x="200825" y="2930825"/>
            <a:ext cx="1682400" cy="8205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None/>
            </a:pPr>
            <a:r>
              <a:rPr lang="en-US" sz="1800" b="1" dirty="0">
                <a:solidFill>
                  <a:schemeClr val="dk1"/>
                </a:solidFill>
                <a:latin typeface="Arial"/>
                <a:ea typeface="Arial"/>
                <a:cs typeface="Arial"/>
                <a:sym typeface="Arial"/>
              </a:rPr>
              <a:t>South Pacific Earthquake Hazard (2014)</a:t>
            </a:r>
            <a:endParaRPr sz="1800" b="1" dirty="0">
              <a:solidFill>
                <a:schemeClr val="dk1"/>
              </a:solidFill>
              <a:latin typeface="Arial"/>
              <a:ea typeface="Arial"/>
              <a:cs typeface="Arial"/>
              <a:sym typeface="Arial"/>
            </a:endParaRPr>
          </a:p>
        </p:txBody>
      </p:sp>
      <p:pic>
        <p:nvPicPr>
          <p:cNvPr id="226" name="Google Shape;226;p10"/>
          <p:cNvPicPr preferRelativeResize="0"/>
          <p:nvPr/>
        </p:nvPicPr>
        <p:blipFill rotWithShape="1">
          <a:blip r:embed="rId5">
            <a:alphaModFix/>
          </a:blip>
          <a:srcRect l="48810" t="17754" r="13770" b="75411"/>
          <a:stretch/>
        </p:blipFill>
        <p:spPr>
          <a:xfrm>
            <a:off x="7299100" y="2145725"/>
            <a:ext cx="1472276" cy="496826"/>
          </a:xfrm>
          <a:prstGeom prst="rect">
            <a:avLst/>
          </a:prstGeom>
          <a:noFill/>
          <a:ln>
            <a:noFill/>
          </a:ln>
        </p:spPr>
      </p:pic>
      <p:sp>
        <p:nvSpPr>
          <p:cNvPr id="227" name="Google Shape;227;p10"/>
          <p:cNvSpPr txBox="1"/>
          <p:nvPr/>
        </p:nvSpPr>
        <p:spPr>
          <a:xfrm>
            <a:off x="234150" y="6522300"/>
            <a:ext cx="2677800" cy="3357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200" i="1">
                <a:solidFill>
                  <a:schemeClr val="dk1"/>
                </a:solidFill>
                <a:latin typeface="Arial"/>
                <a:ea typeface="Arial"/>
                <a:cs typeface="Arial"/>
                <a:sym typeface="Arial"/>
              </a:rPr>
              <a:t>Image courtesy the OCHA</a:t>
            </a:r>
            <a:endParaRPr sz="1200" i="1">
              <a:solidFill>
                <a:schemeClr val="dk1"/>
              </a:solidFill>
              <a:latin typeface="Arial"/>
              <a:ea typeface="Arial"/>
              <a:cs typeface="Arial"/>
              <a:sym typeface="Arial"/>
            </a:endParaRPr>
          </a:p>
        </p:txBody>
      </p:sp>
      <p:pic>
        <p:nvPicPr>
          <p:cNvPr id="228" name="Google Shape;228;p10"/>
          <p:cNvPicPr preferRelativeResize="0"/>
          <p:nvPr/>
        </p:nvPicPr>
        <p:blipFill rotWithShape="1">
          <a:blip r:embed="rId5">
            <a:alphaModFix/>
          </a:blip>
          <a:srcRect l="5785" t="64064" r="59152" b="22058"/>
          <a:stretch/>
        </p:blipFill>
        <p:spPr>
          <a:xfrm>
            <a:off x="5882475" y="5378178"/>
            <a:ext cx="1042200" cy="762001"/>
          </a:xfrm>
          <a:prstGeom prst="rect">
            <a:avLst/>
          </a:prstGeom>
          <a:noFill/>
          <a:ln>
            <a:noFill/>
          </a:ln>
        </p:spPr>
      </p:pic>
      <p:sp>
        <p:nvSpPr>
          <p:cNvPr id="229" name="Google Shape;229;p10"/>
          <p:cNvSpPr txBox="1"/>
          <p:nvPr/>
        </p:nvSpPr>
        <p:spPr>
          <a:xfrm>
            <a:off x="6009101" y="873550"/>
            <a:ext cx="2825100" cy="335700"/>
          </a:xfrm>
          <a:prstGeom prst="rect">
            <a:avLst/>
          </a:prstGeom>
          <a:noFill/>
          <a:ln>
            <a:noFill/>
          </a:ln>
        </p:spPr>
        <p:txBody>
          <a:bodyPr spcFirstLastPara="1" wrap="square" lIns="91425" tIns="91425" rIns="91425" bIns="91425" anchor="t" anchorCtr="0">
            <a:noAutofit/>
          </a:bodyPr>
          <a:lstStyle/>
          <a:p>
            <a:pPr marL="0" marR="0" lvl="0" indent="0" algn="r" rtl="0">
              <a:spcBef>
                <a:spcPts val="0"/>
              </a:spcBef>
              <a:spcAft>
                <a:spcPts val="0"/>
              </a:spcAft>
              <a:buNone/>
            </a:pPr>
            <a:r>
              <a:rPr lang="en-US" sz="1200" i="1">
                <a:solidFill>
                  <a:schemeClr val="dk1"/>
                </a:solidFill>
                <a:latin typeface="Arial"/>
                <a:ea typeface="Arial"/>
                <a:cs typeface="Arial"/>
                <a:sym typeface="Arial"/>
              </a:rPr>
              <a:t>Image courtesy geo-ref.net</a:t>
            </a:r>
            <a:endParaRPr sz="1200" i="1">
              <a:solidFill>
                <a:schemeClr val="dk1"/>
              </a:solidFill>
              <a:latin typeface="Arial"/>
              <a:ea typeface="Arial"/>
              <a:cs typeface="Arial"/>
              <a:sym typeface="Arial"/>
            </a:endParaRPr>
          </a:p>
        </p:txBody>
      </p:sp>
      <p:pic>
        <p:nvPicPr>
          <p:cNvPr id="230" name="Google Shape;230;p10"/>
          <p:cNvPicPr preferRelativeResize="0"/>
          <p:nvPr/>
        </p:nvPicPr>
        <p:blipFill rotWithShape="1">
          <a:blip r:embed="rId5">
            <a:alphaModFix/>
          </a:blip>
          <a:srcRect l="5785" t="64064" r="59152" b="22058"/>
          <a:stretch/>
        </p:blipFill>
        <p:spPr>
          <a:xfrm>
            <a:off x="7117850" y="1235102"/>
            <a:ext cx="1682400" cy="884151"/>
          </a:xfrm>
          <a:prstGeom prst="rect">
            <a:avLst/>
          </a:prstGeom>
          <a:noFill/>
          <a:ln>
            <a:noFill/>
          </a:ln>
        </p:spPr>
      </p:pic>
      <p:sp>
        <p:nvSpPr>
          <p:cNvPr id="231" name="Google Shape;231;p10"/>
          <p:cNvSpPr txBox="1"/>
          <p:nvPr/>
        </p:nvSpPr>
        <p:spPr>
          <a:xfrm>
            <a:off x="6904100" y="1320800"/>
            <a:ext cx="1880700" cy="8205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None/>
            </a:pPr>
            <a:r>
              <a:rPr lang="en-US" sz="1300" b="1">
                <a:solidFill>
                  <a:schemeClr val="dk1"/>
                </a:solidFill>
                <a:latin typeface="Arial"/>
                <a:ea typeface="Arial"/>
                <a:cs typeface="Arial"/>
                <a:sym typeface="Arial"/>
              </a:rPr>
              <a:t>Vanuatu Population Density by Province (2020)</a:t>
            </a:r>
            <a:endParaRPr sz="1300" b="1">
              <a:solidFill>
                <a:schemeClr val="dk1"/>
              </a:solidFill>
              <a:latin typeface="Arial"/>
              <a:ea typeface="Arial"/>
              <a:cs typeface="Arial"/>
              <a:sym typeface="Arial"/>
            </a:endParaRPr>
          </a:p>
        </p:txBody>
      </p:sp>
      <p:sp>
        <p:nvSpPr>
          <p:cNvPr id="232" name="Google Shape;232;p10"/>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34" name="Google Shape;234;p10"/>
          <p:cNvSpPr txBox="1"/>
          <p:nvPr/>
        </p:nvSpPr>
        <p:spPr>
          <a:xfrm>
            <a:off x="1523238" y="3184898"/>
            <a:ext cx="609447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a:ea typeface="Arial"/>
                <a:cs typeface="Arial"/>
                <a:sym typeface="Arial"/>
              </a:rPr>
              <a:t> </a:t>
            </a:r>
            <a:endParaRPr/>
          </a:p>
        </p:txBody>
      </p:sp>
      <p:sp>
        <p:nvSpPr>
          <p:cNvPr id="2" name="Google Shape;204;p22">
            <a:extLst>
              <a:ext uri="{FF2B5EF4-FFF2-40B4-BE49-F238E27FC236}">
                <a16:creationId xmlns:a16="http://schemas.microsoft.com/office/drawing/2014/main" id="{768BF51E-A7A3-811F-4725-30DF650CFB8F}"/>
              </a:ext>
            </a:extLst>
          </p:cNvPr>
          <p:cNvSpPr txBox="1"/>
          <p:nvPr/>
        </p:nvSpPr>
        <p:spPr>
          <a:xfrm>
            <a:off x="1391339" y="535073"/>
            <a:ext cx="7970376" cy="1622001"/>
          </a:xfrm>
          <a:prstGeom prst="rect">
            <a:avLst/>
          </a:prstGeom>
          <a:noFill/>
          <a:ln>
            <a:noFill/>
          </a:ln>
        </p:spPr>
        <p:txBody>
          <a:bodyPr spcFirstLastPara="1" wrap="square" lIns="91425" tIns="91425" rIns="91425" bIns="91425" anchor="t" anchorCtr="0">
            <a:noAutofit/>
          </a:bodyPr>
          <a:lstStyle/>
          <a:p>
            <a:pPr lvl="0"/>
            <a:r>
              <a:rPr lang="en-US" sz="4000" dirty="0"/>
              <a:t>Slide 9. Hazards </a:t>
            </a:r>
          </a:p>
          <a:p>
            <a:pPr lvl="0"/>
            <a:r>
              <a:rPr lang="en-US" sz="4000" dirty="0"/>
              <a:t>(Seismic Hazard </a:t>
            </a:r>
          </a:p>
          <a:p>
            <a:pPr lvl="0"/>
            <a:r>
              <a:rPr lang="en-US" sz="4000" dirty="0"/>
              <a:t>Map Examples)</a:t>
            </a:r>
            <a:endParaRPr sz="4000" dirty="0">
              <a:solidFill>
                <a:schemeClr val="dk1"/>
              </a:solidFill>
              <a:latin typeface="Calibri"/>
              <a:ea typeface="Calibri"/>
              <a:cs typeface="Calibri"/>
              <a:sym typeface="Calibri"/>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14954-F1FF-389F-BF47-0330A33B06D0}"/>
              </a:ext>
            </a:extLst>
          </p:cNvPr>
          <p:cNvSpPr>
            <a:spLocks noGrp="1"/>
          </p:cNvSpPr>
          <p:nvPr>
            <p:ph type="ctrTitle"/>
          </p:nvPr>
        </p:nvSpPr>
        <p:spPr/>
        <p:txBody>
          <a:bodyPr/>
          <a:lstStyle/>
          <a:p>
            <a:r>
              <a:rPr lang="en-US" dirty="0">
                <a:solidFill>
                  <a:schemeClr val="accent2"/>
                </a:solidFill>
                <a:latin typeface="+mj-lt"/>
              </a:rPr>
              <a:t>Slide Template Title</a:t>
            </a:r>
          </a:p>
        </p:txBody>
      </p:sp>
      <p:sp>
        <p:nvSpPr>
          <p:cNvPr id="3" name="Subtitle 2">
            <a:extLst>
              <a:ext uri="{FF2B5EF4-FFF2-40B4-BE49-F238E27FC236}">
                <a16:creationId xmlns:a16="http://schemas.microsoft.com/office/drawing/2014/main" id="{5DCE5F73-0B63-B740-F955-36ED6A64992E}"/>
              </a:ext>
            </a:extLst>
          </p:cNvPr>
          <p:cNvSpPr>
            <a:spLocks noGrp="1"/>
          </p:cNvSpPr>
          <p:nvPr>
            <p:ph type="subTitle" idx="1"/>
          </p:nvPr>
        </p:nvSpPr>
        <p:spPr/>
        <p:txBody>
          <a:bodyPr/>
          <a:lstStyle/>
          <a:p>
            <a:r>
              <a:rPr lang="en-US" dirty="0">
                <a:solidFill>
                  <a:schemeClr val="bg2"/>
                </a:solidFill>
                <a:latin typeface="+mj-lt"/>
              </a:rPr>
              <a:t>Student Contributors:</a:t>
            </a:r>
          </a:p>
        </p:txBody>
      </p:sp>
    </p:spTree>
    <p:extLst>
      <p:ext uri="{BB962C8B-B14F-4D97-AF65-F5344CB8AC3E}">
        <p14:creationId xmlns:p14="http://schemas.microsoft.com/office/powerpoint/2010/main" val="21592847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6868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ShakeAlert</a:t>
            </a:r>
            <a:r>
              <a:rPr lang="en-US" altLang="en-US" sz="1600" baseline="30000" dirty="0">
                <a:latin typeface="Arial" panose="020B0604020202020204" pitchFamily="34" charset="0"/>
              </a:rPr>
              <a:t>®</a:t>
            </a:r>
            <a:r>
              <a:rPr lang="en-US" altLang="en-US" sz="1600" dirty="0">
                <a:latin typeface="Arial" panose="020B0604020202020204" pitchFamily="34" charset="0"/>
              </a:rPr>
              <a:t> Earthquake Early Warning (EEW) system, now operating in California, Oregon, and Washington, is an advancement for protecting life and critical infrastructure (not earthquake prediction!). Seismometers in the field detect an earthquake that has already begun and data from it is sent to a ShakeAlert Processing Center.</a:t>
            </a:r>
          </a:p>
          <a:p>
            <a:pPr eaLnBrk="1" hangingPunct="1">
              <a:spcBef>
                <a:spcPct val="0"/>
              </a:spcBef>
              <a:buFontTx/>
              <a:buNone/>
            </a:pPr>
            <a:r>
              <a:rPr lang="en-US" altLang="en-US" sz="1600" dirty="0">
                <a:latin typeface="Arial" panose="020B0604020202020204" pitchFamily="34" charset="0"/>
              </a:rPr>
              <a:t> </a:t>
            </a:r>
          </a:p>
          <a:p>
            <a:pPr eaLnBrk="1" hangingPunct="1">
              <a:spcBef>
                <a:spcPct val="0"/>
              </a:spcBef>
              <a:buFontTx/>
              <a:buNone/>
            </a:pPr>
            <a:r>
              <a:rPr lang="en-US" altLang="en-US" sz="1600" dirty="0">
                <a:latin typeface="Arial" panose="020B0604020202020204" pitchFamily="34" charset="0"/>
              </a:rPr>
              <a:t>ShakeAlert quickly estimates the earthquake location, size, and expected shaking. If the earthquake fits the right profile the USGS issues a ShakeAlert Message which is used by distribution partners to develop and deliver alerts to people and automated systems.</a:t>
            </a:r>
          </a:p>
        </p:txBody>
      </p:sp>
      <p:pic>
        <p:nvPicPr>
          <p:cNvPr id="3" name="Picture 2" descr="Diagram, timeline&#10;&#10;Description automatically generated">
            <a:extLst>
              <a:ext uri="{FF2B5EF4-FFF2-40B4-BE49-F238E27FC236}">
                <a16:creationId xmlns:a16="http://schemas.microsoft.com/office/drawing/2014/main" id="{FA2CCFD2-603C-46A2-9958-97D9537BA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350" y="3213053"/>
            <a:ext cx="8332650" cy="3606847"/>
          </a:xfrm>
          <a:prstGeom prst="rect">
            <a:avLst/>
          </a:prstGeom>
        </p:spPr>
      </p:pic>
      <p:sp>
        <p:nvSpPr>
          <p:cNvPr id="4" name="Google Shape;147;p19">
            <a:extLst>
              <a:ext uri="{FF2B5EF4-FFF2-40B4-BE49-F238E27FC236}">
                <a16:creationId xmlns:a16="http://schemas.microsoft.com/office/drawing/2014/main" id="{6DAA4F9F-ECF1-5E9A-9CF8-B926DCCBE206}"/>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2" name="Google Shape;204;p22">
            <a:extLst>
              <a:ext uri="{FF2B5EF4-FFF2-40B4-BE49-F238E27FC236}">
                <a16:creationId xmlns:a16="http://schemas.microsoft.com/office/drawing/2014/main" id="{BDF9DA0A-AF18-DE37-6ACD-D43F1CFA253F}"/>
              </a:ext>
            </a:extLst>
          </p:cNvPr>
          <p:cNvSpPr txBox="1"/>
          <p:nvPr/>
        </p:nvSpPr>
        <p:spPr>
          <a:xfrm>
            <a:off x="1145856" y="447498"/>
            <a:ext cx="7226155" cy="1234200"/>
          </a:xfrm>
          <a:prstGeom prst="rect">
            <a:avLst/>
          </a:prstGeom>
          <a:noFill/>
          <a:ln>
            <a:noFill/>
          </a:ln>
        </p:spPr>
        <p:txBody>
          <a:bodyPr spcFirstLastPara="1" wrap="square" lIns="91425" tIns="91425" rIns="91425" bIns="91425" anchor="t" anchorCtr="0">
            <a:noAutofit/>
          </a:bodyPr>
          <a:lstStyle/>
          <a:p>
            <a:pPr lvl="0"/>
            <a:r>
              <a:rPr lang="en-US" sz="4000" dirty="0"/>
              <a:t>Slide 10. Hazards (Mitigation)</a:t>
            </a:r>
            <a:endParaRPr sz="4000" dirty="0">
              <a:solidFill>
                <a:schemeClr val="dk1"/>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788595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534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With this animation, explore how the </a:t>
            </a:r>
            <a:r>
              <a:rPr lang="en-US" altLang="en-US" sz="1600" dirty="0" err="1">
                <a:latin typeface="Arial" panose="020B0604020202020204" pitchFamily="34" charset="0"/>
              </a:rPr>
              <a:t>ShakeAlert</a:t>
            </a:r>
            <a:r>
              <a:rPr lang="en-US" altLang="en-US" sz="1600" dirty="0">
                <a:latin typeface="Arial" panose="020B0604020202020204" pitchFamily="34" charset="0"/>
              </a:rPr>
              <a:t> system works and how even a few seconds of warning can help people and automated systems prepare for earthquake shaking. </a:t>
            </a:r>
          </a:p>
        </p:txBody>
      </p:sp>
      <p:sp>
        <p:nvSpPr>
          <p:cNvPr id="5" name="TextBox 9">
            <a:extLst>
              <a:ext uri="{FF2B5EF4-FFF2-40B4-BE49-F238E27FC236}">
                <a16:creationId xmlns:a16="http://schemas.microsoft.com/office/drawing/2014/main" id="{0F84ADC0-E58B-45E9-8746-8606C8860CD1}"/>
              </a:ext>
            </a:extLst>
          </p:cNvPr>
          <p:cNvSpPr txBox="1">
            <a:spLocks noChangeArrowheads="1"/>
          </p:cNvSpPr>
          <p:nvPr/>
        </p:nvSpPr>
        <p:spPr bwMode="auto">
          <a:xfrm>
            <a:off x="3048001" y="6248400"/>
            <a:ext cx="59436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Learn more about </a:t>
            </a:r>
            <a:r>
              <a:rPr lang="en-US" altLang="en-US" sz="1600" dirty="0" err="1">
                <a:latin typeface="Arial" panose="020B0604020202020204" pitchFamily="34" charset="0"/>
              </a:rPr>
              <a:t>ShakeAlert</a:t>
            </a:r>
            <a:r>
              <a:rPr lang="en-US" altLang="en-US" sz="1600" dirty="0">
                <a:latin typeface="Arial" panose="020B0604020202020204" pitchFamily="34" charset="0"/>
              </a:rPr>
              <a:t> at </a:t>
            </a:r>
            <a:r>
              <a:rPr lang="en-US" sz="1800" b="0" i="0" dirty="0">
                <a:solidFill>
                  <a:srgbClr val="1155CC"/>
                </a:solidFill>
                <a:effectLst/>
                <a:latin typeface="Calibri" panose="020F0502020204030204" pitchFamily="34" charset="0"/>
                <a:hlinkClick r:id="rId6"/>
              </a:rPr>
              <a:t>https://www.ShakeAlert.org</a:t>
            </a:r>
            <a:r>
              <a:rPr lang="en-US" sz="1800" b="0" i="0" dirty="0">
                <a:solidFill>
                  <a:srgbClr val="000000"/>
                </a:solidFill>
                <a:effectLst/>
                <a:latin typeface="Calibri" panose="020F0502020204030204" pitchFamily="34" charset="0"/>
              </a:rPr>
              <a:t>  </a:t>
            </a:r>
            <a:r>
              <a:rPr lang="en-US" altLang="en-US" sz="1600" dirty="0">
                <a:latin typeface="Arial" panose="020B0604020202020204" pitchFamily="34" charset="0"/>
              </a:rPr>
              <a:t>  </a:t>
            </a:r>
          </a:p>
          <a:p>
            <a:pPr eaLnBrk="1" hangingPunct="1">
              <a:spcBef>
                <a:spcPct val="0"/>
              </a:spcBef>
              <a:buFontTx/>
              <a:buNone/>
            </a:pPr>
            <a:r>
              <a:rPr lang="en-US" altLang="en-US" sz="1600" dirty="0">
                <a:latin typeface="Arial" panose="020B0604020202020204" pitchFamily="34" charset="0"/>
              </a:rPr>
              <a:t>. </a:t>
            </a:r>
          </a:p>
        </p:txBody>
      </p:sp>
      <p:pic>
        <p:nvPicPr>
          <p:cNvPr id="2" name="ShakeAlert English_720">
            <a:hlinkClick r:id="" action="ppaction://media"/>
            <a:extLst>
              <a:ext uri="{FF2B5EF4-FFF2-40B4-BE49-F238E27FC236}">
                <a16:creationId xmlns:a16="http://schemas.microsoft.com/office/drawing/2014/main" id="{9D302399-50C9-4842-9016-1085EAB6B7FB}"/>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1143000" y="2004160"/>
            <a:ext cx="6858000" cy="4029075"/>
          </a:xfrm>
          <a:prstGeom prst="rect">
            <a:avLst/>
          </a:prstGeom>
        </p:spPr>
      </p:pic>
      <p:sp>
        <p:nvSpPr>
          <p:cNvPr id="4" name="Google Shape;147;p19">
            <a:extLst>
              <a:ext uri="{FF2B5EF4-FFF2-40B4-BE49-F238E27FC236}">
                <a16:creationId xmlns:a16="http://schemas.microsoft.com/office/drawing/2014/main" id="{FDE24B32-61FA-4907-78E8-1B9016078CE8}"/>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3" name="Google Shape;204;p22">
            <a:extLst>
              <a:ext uri="{FF2B5EF4-FFF2-40B4-BE49-F238E27FC236}">
                <a16:creationId xmlns:a16="http://schemas.microsoft.com/office/drawing/2014/main" id="{DF8B6FCD-32A2-7296-3601-9DAB31E39ACC}"/>
              </a:ext>
            </a:extLst>
          </p:cNvPr>
          <p:cNvSpPr txBox="1"/>
          <p:nvPr/>
        </p:nvSpPr>
        <p:spPr>
          <a:xfrm>
            <a:off x="1080103" y="475488"/>
            <a:ext cx="6982019" cy="1240504"/>
          </a:xfrm>
          <a:prstGeom prst="rect">
            <a:avLst/>
          </a:prstGeom>
          <a:noFill/>
          <a:ln>
            <a:noFill/>
          </a:ln>
        </p:spPr>
        <p:txBody>
          <a:bodyPr spcFirstLastPara="1" wrap="square" lIns="91425" tIns="91425" rIns="91425" bIns="91425" anchor="t" anchorCtr="0">
            <a:noAutofit/>
          </a:bodyPr>
          <a:lstStyle/>
          <a:p>
            <a:pPr lvl="0"/>
            <a:r>
              <a:rPr lang="en-US" sz="4000"/>
              <a:t>Slide 10. Hazards (Mitigation)</a:t>
            </a:r>
            <a:endParaRPr sz="4000">
              <a:solidFill>
                <a:schemeClr val="dk1"/>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28347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0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3750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What do you do if you feel shaking or get a </a:t>
            </a:r>
            <a:r>
              <a:rPr lang="en-US" altLang="en-US" sz="1600" dirty="0" err="1">
                <a:latin typeface="Arial" panose="020B0604020202020204" pitchFamily="34" charset="0"/>
              </a:rPr>
              <a:t>ShakeAlert</a:t>
            </a:r>
            <a:r>
              <a:rPr lang="en-US" altLang="en-US" sz="1600" dirty="0">
                <a:latin typeface="Arial" panose="020B0604020202020204" pitchFamily="34" charset="0"/>
              </a:rPr>
              <a:t> powered alert? You may only have a few seconds warning before the shaking starts. Use that time to protect yourself!</a:t>
            </a:r>
          </a:p>
        </p:txBody>
      </p:sp>
      <p:sp>
        <p:nvSpPr>
          <p:cNvPr id="5" name="TextBox 4">
            <a:extLst>
              <a:ext uri="{FF2B5EF4-FFF2-40B4-BE49-F238E27FC236}">
                <a16:creationId xmlns:a16="http://schemas.microsoft.com/office/drawing/2014/main" id="{84D6484D-45BF-42F2-B74A-C0B7571F265D}"/>
              </a:ext>
            </a:extLst>
          </p:cNvPr>
          <p:cNvSpPr txBox="1"/>
          <p:nvPr/>
        </p:nvSpPr>
        <p:spPr>
          <a:xfrm>
            <a:off x="2438400" y="2169101"/>
            <a:ext cx="6241430" cy="4185761"/>
          </a:xfrm>
          <a:prstGeom prst="rect">
            <a:avLst/>
          </a:prstGeom>
          <a:noFill/>
        </p:spPr>
        <p:txBody>
          <a:bodyPr wrap="square" rtlCol="0">
            <a:spAutoFit/>
          </a:bodyPr>
          <a:lstStyle/>
          <a:p>
            <a:r>
              <a:rPr lang="en-US" sz="1400" dirty="0"/>
              <a:t>DROP where you are onto your hands and knees.</a:t>
            </a:r>
          </a:p>
          <a:p>
            <a:pPr marL="285750" indent="-285750">
              <a:buFont typeface="Arial" panose="020B0604020202020204" pitchFamily="34" charset="0"/>
              <a:buChar char="•"/>
            </a:pPr>
            <a:r>
              <a:rPr lang="en-US" sz="1400" dirty="0"/>
              <a:t>This position protects you from being knocked down and also allows you to stay low and crawl to shelter if nearby.</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endParaRPr lang="en-US" sz="1400" dirty="0"/>
          </a:p>
          <a:p>
            <a:r>
              <a:rPr lang="en-US" sz="1400" dirty="0"/>
              <a:t>COVER your head and neck with one arm and hand</a:t>
            </a:r>
          </a:p>
          <a:p>
            <a:pPr marL="285750" indent="-285750">
              <a:buFont typeface="Arial" panose="020B0604020202020204" pitchFamily="34" charset="0"/>
              <a:buChar char="•"/>
            </a:pPr>
            <a:r>
              <a:rPr lang="en-US" sz="1400" dirty="0"/>
              <a:t>If a sturdy table or desk is nearby, crawl underneath it for shelter</a:t>
            </a:r>
          </a:p>
          <a:p>
            <a:pPr marL="285750" indent="-285750">
              <a:buFont typeface="Arial" panose="020B0604020202020204" pitchFamily="34" charset="0"/>
              <a:buChar char="•"/>
            </a:pPr>
            <a:r>
              <a:rPr lang="en-US" sz="1400" dirty="0"/>
              <a:t>If no shelter is nearby, crawl next to an interior wall (away from windows)</a:t>
            </a:r>
          </a:p>
          <a:p>
            <a:pPr marL="285750" indent="-285750">
              <a:buFont typeface="Arial" panose="020B0604020202020204" pitchFamily="34" charset="0"/>
              <a:buChar char="•"/>
            </a:pPr>
            <a:r>
              <a:rPr lang="en-US" sz="1400" dirty="0"/>
              <a:t>Stay on your knees; bend over to protect vital organs</a:t>
            </a:r>
          </a:p>
          <a:p>
            <a:pPr marL="285750" indent="-285750">
              <a:buFont typeface="Arial" panose="020B0604020202020204" pitchFamily="34" charset="0"/>
              <a:buChar char="•"/>
            </a:pPr>
            <a:endParaRPr lang="en-US" sz="1400" dirty="0"/>
          </a:p>
          <a:p>
            <a:endParaRPr lang="en-US" sz="1400" dirty="0"/>
          </a:p>
          <a:p>
            <a:endParaRPr lang="en-US" sz="1400" dirty="0"/>
          </a:p>
          <a:p>
            <a:endParaRPr lang="en-US" sz="1400" dirty="0"/>
          </a:p>
          <a:p>
            <a:r>
              <a:rPr lang="en-US" sz="1400" dirty="0"/>
              <a:t>HOLD ON until shaking stops</a:t>
            </a:r>
          </a:p>
          <a:p>
            <a:pPr marL="285750" indent="-285750">
              <a:buFont typeface="Arial" panose="020B0604020202020204" pitchFamily="34" charset="0"/>
              <a:buChar char="•"/>
            </a:pPr>
            <a:r>
              <a:rPr lang="en-US" sz="1400" dirty="0"/>
              <a:t>Under shelter: hold on to your shelter with one hand; be ready to move with it if it shifts</a:t>
            </a:r>
          </a:p>
          <a:p>
            <a:pPr marL="285750" indent="-285750">
              <a:buFont typeface="Arial" panose="020B0604020202020204" pitchFamily="34" charset="0"/>
              <a:buChar char="•"/>
            </a:pPr>
            <a:r>
              <a:rPr lang="en-US" sz="1400" dirty="0"/>
              <a:t>No shelter: hold on to your head and neck with both arms and hands.</a:t>
            </a:r>
          </a:p>
        </p:txBody>
      </p:sp>
      <p:pic>
        <p:nvPicPr>
          <p:cNvPr id="7" name="Picture 6" descr="Icon&#10;&#10;Description automatically generated">
            <a:extLst>
              <a:ext uri="{FF2B5EF4-FFF2-40B4-BE49-F238E27FC236}">
                <a16:creationId xmlns:a16="http://schemas.microsoft.com/office/drawing/2014/main" id="{EAC4A802-CF46-4B5E-805D-4E5CFE2323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6319" y="2057400"/>
            <a:ext cx="1291638" cy="1313860"/>
          </a:xfrm>
          <a:prstGeom prst="rect">
            <a:avLst/>
          </a:prstGeom>
        </p:spPr>
      </p:pic>
      <p:pic>
        <p:nvPicPr>
          <p:cNvPr id="9" name="Picture 8" descr="Logo&#10;&#10;Description automatically generated">
            <a:extLst>
              <a:ext uri="{FF2B5EF4-FFF2-40B4-BE49-F238E27FC236}">
                <a16:creationId xmlns:a16="http://schemas.microsoft.com/office/drawing/2014/main" id="{C497F328-BC01-4F63-8E6C-53D52375A9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319" y="3699887"/>
            <a:ext cx="1306830" cy="1329313"/>
          </a:xfrm>
          <a:prstGeom prst="rect">
            <a:avLst/>
          </a:prstGeom>
        </p:spPr>
      </p:pic>
      <p:pic>
        <p:nvPicPr>
          <p:cNvPr id="11" name="Picture 10" descr="Logo&#10;&#10;Description automatically generated">
            <a:extLst>
              <a:ext uri="{FF2B5EF4-FFF2-40B4-BE49-F238E27FC236}">
                <a16:creationId xmlns:a16="http://schemas.microsoft.com/office/drawing/2014/main" id="{A09C04E8-2AC0-44B0-A1EF-19772E151C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6319" y="5362431"/>
            <a:ext cx="1306831" cy="1329314"/>
          </a:xfrm>
          <a:prstGeom prst="rect">
            <a:avLst/>
          </a:prstGeom>
        </p:spPr>
      </p:pic>
      <p:sp>
        <p:nvSpPr>
          <p:cNvPr id="3" name="Google Shape;147;p19">
            <a:extLst>
              <a:ext uri="{FF2B5EF4-FFF2-40B4-BE49-F238E27FC236}">
                <a16:creationId xmlns:a16="http://schemas.microsoft.com/office/drawing/2014/main" id="{2D7FB768-4B51-37F7-FF8E-FA6A37A6DBF3}"/>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2" name="Google Shape;204;p22">
            <a:extLst>
              <a:ext uri="{FF2B5EF4-FFF2-40B4-BE49-F238E27FC236}">
                <a16:creationId xmlns:a16="http://schemas.microsoft.com/office/drawing/2014/main" id="{05D30B82-D94B-F2E5-8F8D-26125B0576BC}"/>
              </a:ext>
            </a:extLst>
          </p:cNvPr>
          <p:cNvSpPr txBox="1"/>
          <p:nvPr/>
        </p:nvSpPr>
        <p:spPr>
          <a:xfrm>
            <a:off x="1111853" y="475488"/>
            <a:ext cx="7073846" cy="1240504"/>
          </a:xfrm>
          <a:prstGeom prst="rect">
            <a:avLst/>
          </a:prstGeom>
          <a:noFill/>
          <a:ln>
            <a:noFill/>
          </a:ln>
        </p:spPr>
        <p:txBody>
          <a:bodyPr spcFirstLastPara="1" wrap="square" lIns="91425" tIns="91425" rIns="91425" bIns="91425" anchor="t" anchorCtr="0">
            <a:noAutofit/>
          </a:bodyPr>
          <a:lstStyle/>
          <a:p>
            <a:pPr lvl="0"/>
            <a:r>
              <a:rPr lang="en-US" sz="4000" dirty="0"/>
              <a:t>Slide 10. Hazards (Mitigation)</a:t>
            </a:r>
            <a:endParaRPr sz="4000" dirty="0">
              <a:solidFill>
                <a:schemeClr val="dk1"/>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4646754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
          <p:cNvSpPr txBox="1"/>
          <p:nvPr/>
        </p:nvSpPr>
        <p:spPr>
          <a:xfrm>
            <a:off x="387898" y="973764"/>
            <a:ext cx="5452800" cy="36807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700" b="0" i="0" u="none" strike="noStrike" cap="none" dirty="0">
                <a:solidFill>
                  <a:schemeClr val="dk1"/>
                </a:solidFill>
                <a:latin typeface="Arial"/>
                <a:ea typeface="Arial"/>
                <a:cs typeface="Arial"/>
                <a:sym typeface="Arial"/>
              </a:rPr>
              <a:t>A tsunami warning was issued for</a:t>
            </a:r>
            <a:r>
              <a:rPr lang="en-US" sz="1700" dirty="0">
                <a:solidFill>
                  <a:srgbClr val="0070C0"/>
                </a:solidFill>
              </a:rPr>
              <a:t> </a:t>
            </a:r>
            <a:r>
              <a:rPr lang="en-US" sz="1700" dirty="0">
                <a:solidFill>
                  <a:schemeClr val="accent2"/>
                </a:solidFill>
              </a:rPr>
              <a:t>X (was it cancelled? Did it hit any areas?)</a:t>
            </a:r>
          </a:p>
          <a:p>
            <a:pPr marL="0" marR="0" lvl="0" indent="0" algn="l" rtl="0">
              <a:spcBef>
                <a:spcPts val="0"/>
              </a:spcBef>
              <a:spcAft>
                <a:spcPts val="0"/>
              </a:spcAft>
              <a:buNone/>
            </a:pPr>
            <a:endParaRPr sz="1700" dirty="0">
              <a:solidFill>
                <a:schemeClr val="dk1"/>
              </a:solidFill>
              <a:latin typeface="Arial"/>
              <a:ea typeface="Arial"/>
              <a:cs typeface="Arial"/>
              <a:sym typeface="Arial"/>
            </a:endParaRPr>
          </a:p>
          <a:p>
            <a:pPr marL="0" marR="0" lvl="0" indent="0" algn="l" rtl="0">
              <a:spcBef>
                <a:spcPts val="0"/>
              </a:spcBef>
              <a:spcAft>
                <a:spcPts val="0"/>
              </a:spcAft>
              <a:buNone/>
            </a:pPr>
            <a:r>
              <a:rPr lang="en-US" sz="1700" dirty="0">
                <a:solidFill>
                  <a:schemeClr val="dk1"/>
                </a:solidFill>
                <a:latin typeface="Arial"/>
                <a:ea typeface="Arial"/>
                <a:cs typeface="Arial"/>
                <a:sym typeface="Arial"/>
              </a:rPr>
              <a:t>Earthquakes generate tsunamis through vertical displacement of the seafloor. While the earthquake initially appeared to produce vertical motion, subsequent data analysis showed that it produced horizontal motion, which would not generate a large tsunami. However, such horizontal-motion earthquakes can cause underwater landslides, which can also generate tsunamis.</a:t>
            </a:r>
            <a:endParaRPr sz="1700" dirty="0">
              <a:solidFill>
                <a:schemeClr val="dk1"/>
              </a:solidFill>
              <a:latin typeface="Arial"/>
              <a:ea typeface="Arial"/>
              <a:cs typeface="Arial"/>
              <a:sym typeface="Arial"/>
            </a:endParaRPr>
          </a:p>
        </p:txBody>
      </p:sp>
      <p:pic>
        <p:nvPicPr>
          <p:cNvPr id="110" name="Google Shape;110;p2"/>
          <p:cNvPicPr preferRelativeResize="0"/>
          <p:nvPr/>
        </p:nvPicPr>
        <p:blipFill rotWithShape="1">
          <a:blip r:embed="rId6">
            <a:alphaModFix/>
          </a:blip>
          <a:srcRect/>
          <a:stretch/>
        </p:blipFill>
        <p:spPr>
          <a:xfrm>
            <a:off x="1514900" y="4266802"/>
            <a:ext cx="3889250" cy="2591199"/>
          </a:xfrm>
          <a:prstGeom prst="rect">
            <a:avLst/>
          </a:prstGeom>
          <a:noFill/>
          <a:ln>
            <a:noFill/>
          </a:ln>
        </p:spPr>
      </p:pic>
      <p:sp>
        <p:nvSpPr>
          <p:cNvPr id="111" name="Google Shape;111;p2"/>
          <p:cNvSpPr txBox="1"/>
          <p:nvPr/>
        </p:nvSpPr>
        <p:spPr>
          <a:xfrm>
            <a:off x="-181050" y="6152050"/>
            <a:ext cx="1636200" cy="586800"/>
          </a:xfrm>
          <a:prstGeom prst="rect">
            <a:avLst/>
          </a:prstGeom>
          <a:noFill/>
          <a:ln>
            <a:noFill/>
          </a:ln>
        </p:spPr>
        <p:txBody>
          <a:bodyPr spcFirstLastPara="1" wrap="square" lIns="91425" tIns="91425" rIns="91425" bIns="91425" anchor="t" anchorCtr="0">
            <a:noAutofit/>
          </a:bodyPr>
          <a:lstStyle/>
          <a:p>
            <a:pPr marL="0" marR="0" lvl="0" indent="0" algn="r" rtl="0">
              <a:spcBef>
                <a:spcPts val="0"/>
              </a:spcBef>
              <a:spcAft>
                <a:spcPts val="0"/>
              </a:spcAft>
              <a:buNone/>
            </a:pPr>
            <a:r>
              <a:rPr lang="en-US" sz="1200" i="1">
                <a:solidFill>
                  <a:schemeClr val="dk1"/>
                </a:solidFill>
                <a:latin typeface="Arial"/>
                <a:ea typeface="Arial"/>
                <a:cs typeface="Arial"/>
                <a:sym typeface="Arial"/>
              </a:rPr>
              <a:t>Image courtesy Jordan Scott, </a:t>
            </a:r>
            <a:br>
              <a:rPr lang="en-US" sz="1200" i="1">
                <a:solidFill>
                  <a:schemeClr val="dk1"/>
                </a:solidFill>
                <a:latin typeface="Arial"/>
                <a:ea typeface="Arial"/>
                <a:cs typeface="Arial"/>
                <a:sym typeface="Arial"/>
              </a:rPr>
            </a:br>
            <a:r>
              <a:rPr lang="en-US" sz="1200" i="1">
                <a:solidFill>
                  <a:schemeClr val="dk1"/>
                </a:solidFill>
                <a:latin typeface="Arial"/>
                <a:ea typeface="Arial"/>
                <a:cs typeface="Arial"/>
                <a:sym typeface="Arial"/>
              </a:rPr>
              <a:t>Cal EMA</a:t>
            </a:r>
            <a:endParaRPr sz="1200" i="1">
              <a:solidFill>
                <a:schemeClr val="dk1"/>
              </a:solidFill>
              <a:latin typeface="Arial"/>
              <a:ea typeface="Arial"/>
              <a:cs typeface="Arial"/>
              <a:sym typeface="Arial"/>
            </a:endParaRPr>
          </a:p>
          <a:p>
            <a:pPr marL="0" marR="0" lvl="0" indent="0" algn="r" rtl="0">
              <a:spcBef>
                <a:spcPts val="0"/>
              </a:spcBef>
              <a:spcAft>
                <a:spcPts val="0"/>
              </a:spcAft>
              <a:buNone/>
            </a:pPr>
            <a:endParaRPr sz="1200" i="1">
              <a:solidFill>
                <a:schemeClr val="dk1"/>
              </a:solidFill>
              <a:latin typeface="Arial"/>
              <a:ea typeface="Arial"/>
              <a:cs typeface="Arial"/>
              <a:sym typeface="Arial"/>
            </a:endParaRPr>
          </a:p>
        </p:txBody>
      </p:sp>
      <p:sp>
        <p:nvSpPr>
          <p:cNvPr id="112" name="Google Shape;112;p2"/>
          <p:cNvSpPr txBox="1"/>
          <p:nvPr/>
        </p:nvSpPr>
        <p:spPr>
          <a:xfrm>
            <a:off x="5527800" y="5951228"/>
            <a:ext cx="3493500" cy="5415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None/>
            </a:pPr>
            <a:r>
              <a:rPr lang="en-US" sz="1800" i="1" dirty="0">
                <a:solidFill>
                  <a:schemeClr val="dk1"/>
                </a:solidFill>
                <a:latin typeface="Arial"/>
                <a:ea typeface="Arial"/>
                <a:cs typeface="Arial"/>
                <a:sym typeface="Arial"/>
              </a:rPr>
              <a:t>Video: </a:t>
            </a:r>
            <a:r>
              <a:rPr lang="en-US" sz="1800" i="1" u="sng" dirty="0">
                <a:solidFill>
                  <a:schemeClr val="hlink"/>
                </a:solidFill>
                <a:latin typeface="Arial"/>
                <a:ea typeface="Arial"/>
                <a:cs typeface="Arial"/>
                <a:sym typeface="Arial"/>
                <a:hlinkClick r:id="rId7"/>
              </a:rPr>
              <a:t>Why do some earthquakes produce tsunamis while others don't?</a:t>
            </a:r>
            <a:endParaRPr sz="1800" i="1" dirty="0">
              <a:solidFill>
                <a:schemeClr val="dk1"/>
              </a:solidFill>
              <a:latin typeface="Arial"/>
              <a:ea typeface="Arial"/>
              <a:cs typeface="Arial"/>
              <a:sym typeface="Arial"/>
            </a:endParaRPr>
          </a:p>
          <a:p>
            <a:pPr marL="0" marR="0" lvl="0" indent="0" algn="l" rtl="0">
              <a:spcBef>
                <a:spcPts val="0"/>
              </a:spcBef>
              <a:spcAft>
                <a:spcPts val="0"/>
              </a:spcAft>
              <a:buNone/>
            </a:pPr>
            <a:endParaRPr sz="1800" i="1" dirty="0">
              <a:solidFill>
                <a:schemeClr val="dk1"/>
              </a:solidFill>
              <a:latin typeface="Arial"/>
              <a:ea typeface="Arial"/>
              <a:cs typeface="Arial"/>
              <a:sym typeface="Arial"/>
            </a:endParaRPr>
          </a:p>
        </p:txBody>
      </p:sp>
      <p:sp>
        <p:nvSpPr>
          <p:cNvPr id="114" name="Google Shape;114;p2"/>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2" name="Title 1">
            <a:extLst>
              <a:ext uri="{FF2B5EF4-FFF2-40B4-BE49-F238E27FC236}">
                <a16:creationId xmlns:a16="http://schemas.microsoft.com/office/drawing/2014/main" id="{846AF399-8CDA-1324-E41F-2E39D0A15F54}"/>
              </a:ext>
            </a:extLst>
          </p:cNvPr>
          <p:cNvSpPr txBox="1">
            <a:spLocks/>
          </p:cNvSpPr>
          <p:nvPr/>
        </p:nvSpPr>
        <p:spPr>
          <a:xfrm>
            <a:off x="1408922" y="-227150"/>
            <a:ext cx="6870970" cy="126622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r>
              <a:rPr lang="en-US" sz="3800" dirty="0"/>
              <a:t>Slide 11. Hazards (Tsunami)</a:t>
            </a:r>
          </a:p>
        </p:txBody>
      </p:sp>
      <p:pic>
        <p:nvPicPr>
          <p:cNvPr id="3" name="TsunamiTikTok">
            <a:hlinkClick r:id="" action="ppaction://media"/>
            <a:extLst>
              <a:ext uri="{FF2B5EF4-FFF2-40B4-BE49-F238E27FC236}">
                <a16:creationId xmlns:a16="http://schemas.microsoft.com/office/drawing/2014/main" id="{FF9B4385-9B06-13D6-252F-63EE62CE6F01}"/>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5792997" y="762000"/>
            <a:ext cx="2963103" cy="5267739"/>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5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8" name="Google Shape;248;p26"/>
          <p:cNvPicPr preferRelativeResize="0"/>
          <p:nvPr/>
        </p:nvPicPr>
        <p:blipFill>
          <a:blip r:embed="rId4">
            <a:alphaModFix/>
          </a:blip>
          <a:stretch>
            <a:fillRect/>
          </a:stretch>
        </p:blipFill>
        <p:spPr>
          <a:xfrm>
            <a:off x="3630563" y="4080937"/>
            <a:ext cx="1761925" cy="1761925"/>
          </a:xfrm>
          <a:prstGeom prst="rect">
            <a:avLst/>
          </a:prstGeom>
          <a:noFill/>
          <a:ln w="19050" cap="flat" cmpd="sng">
            <a:solidFill>
              <a:srgbClr val="1F497D"/>
            </a:solidFill>
            <a:prstDash val="solid"/>
            <a:round/>
            <a:headEnd type="none" w="sm" len="sm"/>
            <a:tailEnd type="none" w="sm" len="sm"/>
          </a:ln>
        </p:spPr>
      </p:pic>
      <p:sp>
        <p:nvSpPr>
          <p:cNvPr id="249" name="Google Shape;249;p26"/>
          <p:cNvSpPr txBox="1"/>
          <p:nvPr/>
        </p:nvSpPr>
        <p:spPr>
          <a:xfrm>
            <a:off x="5578325" y="4080925"/>
            <a:ext cx="3301800" cy="2475900"/>
          </a:xfrm>
          <a:prstGeom prst="rect">
            <a:avLst/>
          </a:prstGeom>
          <a:solidFill>
            <a:schemeClr val="lt1"/>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360"/>
              </a:spcBef>
              <a:spcAft>
                <a:spcPts val="0"/>
              </a:spcAft>
              <a:buClr>
                <a:srgbClr val="000000"/>
              </a:buClr>
              <a:buSzTx/>
              <a:buFont typeface="Arial"/>
              <a:buNone/>
              <a:tabLst/>
              <a:defRPr/>
            </a:pPr>
            <a:r>
              <a:rPr kumimoji="0" lang="en-US"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rPr>
              <a:t>Earthquake shaking can cause saturated soil to lose strength, resulting in the soil behaving more like a liquid than a solid. </a:t>
            </a:r>
            <a:endParaRPr kumimoji="0"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endParaRPr>
          </a:p>
          <a:p>
            <a:pPr marL="0" marR="0" lvl="0" indent="0" algn="l" defTabSz="914400" rtl="0" eaLnBrk="1" fontAlgn="auto" latinLnBrk="0" hangingPunct="1">
              <a:lnSpc>
                <a:spcPct val="100000"/>
              </a:lnSpc>
              <a:spcBef>
                <a:spcPts val="36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endParaRPr>
          </a:p>
          <a:p>
            <a:pPr marL="0" marR="0" lvl="0" indent="0" algn="l" defTabSz="914400" rtl="0" eaLnBrk="1" fontAlgn="auto" latinLnBrk="0" hangingPunct="1">
              <a:lnSpc>
                <a:spcPct val="100000"/>
              </a:lnSpc>
              <a:spcBef>
                <a:spcPts val="360"/>
              </a:spcBef>
              <a:spcAft>
                <a:spcPts val="0"/>
              </a:spcAft>
              <a:buClr>
                <a:srgbClr val="000000"/>
              </a:buClr>
              <a:buSzTx/>
              <a:buFont typeface="Arial"/>
              <a:buNone/>
              <a:tabLst/>
              <a:defRPr/>
            </a:pPr>
            <a:r>
              <a:rPr kumimoji="0" lang="en-US"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rPr>
              <a:t>The liquefaction estimate is calculated by considering the peak ground acceleration, the soil susceptibility and the depth to water table. </a:t>
            </a:r>
            <a:endParaRPr kumimoji="0"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endParaRPr>
          </a:p>
        </p:txBody>
      </p:sp>
      <p:sp>
        <p:nvSpPr>
          <p:cNvPr id="250" name="Google Shape;250;p26"/>
          <p:cNvSpPr txBox="1"/>
          <p:nvPr/>
        </p:nvSpPr>
        <p:spPr>
          <a:xfrm>
            <a:off x="2003195" y="3112785"/>
            <a:ext cx="8229600" cy="960600"/>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400" dirty="0">
                <a:latin typeface="+mn-lt"/>
                <a:ea typeface="Calibri"/>
                <a:cs typeface="Calibri"/>
                <a:sym typeface="Calibri"/>
              </a:rPr>
              <a:t>Liquefaction</a:t>
            </a:r>
            <a:r>
              <a:rPr kumimoji="0" lang="en-US" sz="4400" b="0" i="0" u="none" strike="noStrike" kern="0" cap="none" spc="0" normalizeH="0" baseline="0" noProof="0" dirty="0">
                <a:ln>
                  <a:noFill/>
                </a:ln>
                <a:solidFill>
                  <a:srgbClr val="000000"/>
                </a:solidFill>
                <a:effectLst/>
                <a:uLnTx/>
                <a:uFillTx/>
                <a:latin typeface="+mn-lt"/>
                <a:ea typeface="Calibri"/>
                <a:cs typeface="Calibri"/>
                <a:sym typeface="Calibri"/>
              </a:rPr>
              <a:t> Hazards</a:t>
            </a:r>
            <a:endParaRPr kumimoji="0" sz="4400" b="0" i="0" u="none" strike="noStrike" kern="0" cap="none" spc="0" normalizeH="0" baseline="0" noProof="0" dirty="0">
              <a:ln>
                <a:noFill/>
              </a:ln>
              <a:solidFill>
                <a:srgbClr val="000000"/>
              </a:solidFill>
              <a:effectLst/>
              <a:uLnTx/>
              <a:uFillTx/>
              <a:latin typeface="+mn-lt"/>
              <a:ea typeface="Calibri"/>
              <a:cs typeface="Calibri"/>
              <a:sym typeface="Calibri"/>
            </a:endParaRPr>
          </a:p>
        </p:txBody>
      </p:sp>
      <p:sp>
        <p:nvSpPr>
          <p:cNvPr id="3" name="Google Shape;146;p17">
            <a:extLst>
              <a:ext uri="{FF2B5EF4-FFF2-40B4-BE49-F238E27FC236}">
                <a16:creationId xmlns:a16="http://schemas.microsoft.com/office/drawing/2014/main" id="{8DC53BC9-142D-AAC0-0BAC-7FB1EAF8D5F5}"/>
              </a:ext>
            </a:extLst>
          </p:cNvPr>
          <p:cNvSpPr/>
          <p:nvPr/>
        </p:nvSpPr>
        <p:spPr>
          <a:xfrm>
            <a:off x="7827264" y="0"/>
            <a:ext cx="905256" cy="475488"/>
          </a:xfrm>
          <a:prstGeom prst="flowChartOffpageConnector">
            <a:avLst/>
          </a:prstGeom>
          <a:solidFill>
            <a:schemeClr val="accent2"/>
          </a:solidFill>
          <a:ln w="2857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F88BDC6C-7278-5ABF-7D0F-E0364D620035}"/>
              </a:ext>
            </a:extLst>
          </p:cNvPr>
          <p:cNvSpPr txBox="1"/>
          <p:nvPr/>
        </p:nvSpPr>
        <p:spPr>
          <a:xfrm>
            <a:off x="1201359" y="517848"/>
            <a:ext cx="7226907"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0" i="0" u="none" strike="noStrike" kern="0" cap="none" spc="0" normalizeH="0" baseline="0" noProof="0">
                <a:ln>
                  <a:noFill/>
                </a:ln>
                <a:solidFill>
                  <a:srgbClr val="000000"/>
                </a:solidFill>
                <a:effectLst/>
                <a:uLnTx/>
                <a:uFillTx/>
                <a:latin typeface="Arial"/>
                <a:cs typeface="Arial"/>
                <a:sym typeface="Arial"/>
              </a:rPr>
              <a:t>Slide </a:t>
            </a:r>
            <a:r>
              <a:rPr lang="en-US" sz="3600"/>
              <a:t>11</a:t>
            </a:r>
            <a:r>
              <a:rPr kumimoji="0" lang="en-US" sz="3600" b="0" i="0" u="none" strike="noStrike" kern="0" cap="none" spc="0" normalizeH="0" baseline="0" noProof="0">
                <a:ln>
                  <a:noFill/>
                </a:ln>
                <a:solidFill>
                  <a:srgbClr val="000000"/>
                </a:solidFill>
                <a:effectLst/>
                <a:uLnTx/>
                <a:uFillTx/>
                <a:latin typeface="Arial"/>
                <a:cs typeface="Arial"/>
                <a:sym typeface="Arial"/>
              </a:rPr>
              <a:t>. Hazards (</a:t>
            </a:r>
            <a:r>
              <a:rPr lang="en-US" sz="3600"/>
              <a:t>Liquefaction</a:t>
            </a:r>
            <a:r>
              <a:rPr kumimoji="0" lang="en-US" sz="3600" b="0" i="0" u="none" strike="noStrike" kern="0" cap="none" spc="0" normalizeH="0" baseline="0" noProof="0">
                <a:ln>
                  <a:noFill/>
                </a:ln>
                <a:solidFill>
                  <a:srgbClr val="000000"/>
                </a:solidFill>
                <a:effectLst/>
                <a:uLnTx/>
                <a:uFillTx/>
                <a:latin typeface="Arial"/>
                <a:cs typeface="Arial"/>
                <a:sym typeface="Arial"/>
              </a:rPr>
              <a:t>)</a:t>
            </a:r>
          </a:p>
        </p:txBody>
      </p:sp>
      <p:sp>
        <p:nvSpPr>
          <p:cNvPr id="8" name="TextBox 7">
            <a:extLst>
              <a:ext uri="{FF2B5EF4-FFF2-40B4-BE49-F238E27FC236}">
                <a16:creationId xmlns:a16="http://schemas.microsoft.com/office/drawing/2014/main" id="{A5D57B3D-03D8-2FD8-3CEE-888519CBCE85}"/>
              </a:ext>
            </a:extLst>
          </p:cNvPr>
          <p:cNvSpPr txBox="1"/>
          <p:nvPr/>
        </p:nvSpPr>
        <p:spPr>
          <a:xfrm>
            <a:off x="1204686" y="2055328"/>
            <a:ext cx="3178628" cy="523220"/>
          </a:xfrm>
          <a:prstGeom prst="rect">
            <a:avLst/>
          </a:prstGeom>
          <a:noFill/>
        </p:spPr>
        <p:txBody>
          <a:bodyPr wrap="square" lIns="91440" tIns="45720" rIns="91440" bIns="45720" rtlCol="0" anchor="t">
            <a:spAutoFit/>
          </a:bodyPr>
          <a:lstStyle/>
          <a:p>
            <a:r>
              <a:rPr lang="en-US" sz="2800" dirty="0">
                <a:solidFill>
                  <a:schemeClr val="accent2"/>
                </a:solidFill>
              </a:rPr>
              <a:t>USGS hazard map</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7" name="Google Shape;257;p27"/>
          <p:cNvPicPr preferRelativeResize="0"/>
          <p:nvPr/>
        </p:nvPicPr>
        <p:blipFill>
          <a:blip r:embed="rId4">
            <a:alphaModFix/>
          </a:blip>
          <a:stretch>
            <a:fillRect/>
          </a:stretch>
        </p:blipFill>
        <p:spPr>
          <a:xfrm>
            <a:off x="3460325" y="3875326"/>
            <a:ext cx="1785600" cy="1785600"/>
          </a:xfrm>
          <a:prstGeom prst="rect">
            <a:avLst/>
          </a:prstGeom>
          <a:noFill/>
          <a:ln w="19050" cap="flat" cmpd="sng">
            <a:solidFill>
              <a:srgbClr val="1F497D"/>
            </a:solidFill>
            <a:prstDash val="solid"/>
            <a:round/>
            <a:headEnd type="none" w="sm" len="sm"/>
            <a:tailEnd type="none" w="sm" len="sm"/>
          </a:ln>
        </p:spPr>
      </p:pic>
      <p:sp>
        <p:nvSpPr>
          <p:cNvPr id="258" name="Google Shape;258;p27"/>
          <p:cNvSpPr txBox="1"/>
          <p:nvPr/>
        </p:nvSpPr>
        <p:spPr>
          <a:xfrm>
            <a:off x="5346525" y="3875325"/>
            <a:ext cx="3582300" cy="2922600"/>
          </a:xfrm>
          <a:prstGeom prst="rect">
            <a:avLst/>
          </a:prstGeom>
          <a:solidFill>
            <a:schemeClr val="lt1"/>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360"/>
              </a:spcBef>
              <a:spcAft>
                <a:spcPts val="0"/>
              </a:spcAft>
              <a:buClr>
                <a:srgbClr val="000000"/>
              </a:buClr>
              <a:buSzTx/>
              <a:buFont typeface="Arial"/>
              <a:buNone/>
              <a:tabLst/>
              <a:defRPr/>
            </a:pPr>
            <a:r>
              <a:rPr kumimoji="0" lang="en-US"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rPr>
              <a:t>Earthquakes can trigger landslides over wide areas causing societal disruptions by blocking roads,  destroying infrastructure, and damming waterways causing flooding hazards. Landslides can happen during aftershocks and heavy precipitation events.</a:t>
            </a:r>
            <a:endParaRPr kumimoji="0"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endParaRPr>
          </a:p>
          <a:p>
            <a:pPr marL="0" marR="0" lvl="0" indent="0" algn="l" defTabSz="914400" rtl="0" eaLnBrk="1" fontAlgn="auto" latinLnBrk="0" hangingPunct="1">
              <a:lnSpc>
                <a:spcPct val="100000"/>
              </a:lnSpc>
              <a:spcBef>
                <a:spcPts val="360"/>
              </a:spcBef>
              <a:spcAft>
                <a:spcPts val="0"/>
              </a:spcAft>
              <a:buClr>
                <a:srgbClr val="000000"/>
              </a:buClr>
              <a:buSzTx/>
              <a:buFont typeface="Arial"/>
              <a:buNone/>
              <a:tabLst/>
              <a:defRPr/>
            </a:pPr>
            <a:endParaRPr kumimoji="0"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endParaRPr>
          </a:p>
          <a:p>
            <a:pPr marL="0" marR="0" lvl="0" indent="0" algn="l" defTabSz="914400" rtl="0" eaLnBrk="1" fontAlgn="auto" latinLnBrk="0" hangingPunct="1">
              <a:lnSpc>
                <a:spcPct val="100000"/>
              </a:lnSpc>
              <a:spcBef>
                <a:spcPts val="360"/>
              </a:spcBef>
              <a:spcAft>
                <a:spcPts val="0"/>
              </a:spcAft>
              <a:buClr>
                <a:srgbClr val="000000"/>
              </a:buClr>
              <a:buSzTx/>
              <a:buFont typeface="Arial"/>
              <a:buNone/>
              <a:tabLst/>
              <a:defRPr/>
            </a:pPr>
            <a:r>
              <a:rPr kumimoji="0" lang="en-US" sz="1500" b="0" i="0" u="none" strike="noStrike" kern="0" cap="none" spc="0" normalizeH="0" baseline="0" noProof="0" dirty="0">
                <a:ln>
                  <a:noFill/>
                </a:ln>
                <a:solidFill>
                  <a:srgbClr val="333333"/>
                </a:solidFill>
                <a:effectLst/>
                <a:highlight>
                  <a:srgbClr val="FFFFFF"/>
                </a:highlight>
                <a:uLnTx/>
                <a:uFillTx/>
                <a:latin typeface="+mn-lt"/>
                <a:ea typeface="Roboto"/>
                <a:cs typeface="Roboto"/>
                <a:sym typeface="Roboto"/>
              </a:rPr>
              <a:t>The landslide probability is estimated by considering ground shaking intensity, topographic slopes, and soil or geological conditions.</a:t>
            </a:r>
            <a:endParaRPr kumimoji="0" sz="3200" b="0" i="0" u="none" strike="noStrike" kern="0" cap="none" spc="0" normalizeH="0" baseline="0" noProof="0" dirty="0">
              <a:ln>
                <a:noFill/>
              </a:ln>
              <a:solidFill>
                <a:srgbClr val="000000"/>
              </a:solidFill>
              <a:effectLst/>
              <a:uLnTx/>
              <a:uFillTx/>
              <a:latin typeface="+mn-lt"/>
              <a:cs typeface="Arial"/>
              <a:sym typeface="Arial"/>
            </a:endParaRPr>
          </a:p>
        </p:txBody>
      </p:sp>
      <p:sp>
        <p:nvSpPr>
          <p:cNvPr id="259" name="Google Shape;259;p27"/>
          <p:cNvSpPr txBox="1"/>
          <p:nvPr/>
        </p:nvSpPr>
        <p:spPr>
          <a:xfrm>
            <a:off x="2172878" y="2914725"/>
            <a:ext cx="8229600" cy="960600"/>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0" i="0" u="none" strike="noStrike" kern="0" cap="none" spc="0" normalizeH="0" baseline="0" noProof="0" dirty="0">
                <a:ln>
                  <a:noFill/>
                </a:ln>
                <a:solidFill>
                  <a:srgbClr val="000000"/>
                </a:solidFill>
                <a:effectLst/>
                <a:uLnTx/>
                <a:uFillTx/>
                <a:latin typeface="+mn-lt"/>
                <a:ea typeface="Calibri"/>
                <a:cs typeface="Calibri"/>
                <a:sym typeface="Calibri"/>
              </a:rPr>
              <a:t>Landslide Hazards</a:t>
            </a:r>
            <a:endParaRPr kumimoji="0" sz="4400" b="0" i="0" u="none" strike="noStrike" kern="0" cap="none" spc="0" normalizeH="0" baseline="0" noProof="0" dirty="0">
              <a:ln>
                <a:noFill/>
              </a:ln>
              <a:solidFill>
                <a:srgbClr val="000000"/>
              </a:solidFill>
              <a:effectLst/>
              <a:uLnTx/>
              <a:uFillTx/>
              <a:latin typeface="+mn-lt"/>
              <a:ea typeface="Calibri"/>
              <a:cs typeface="Calibri"/>
              <a:sym typeface="Calibri"/>
            </a:endParaRPr>
          </a:p>
        </p:txBody>
      </p:sp>
      <p:sp>
        <p:nvSpPr>
          <p:cNvPr id="3" name="Google Shape;146;p17">
            <a:extLst>
              <a:ext uri="{FF2B5EF4-FFF2-40B4-BE49-F238E27FC236}">
                <a16:creationId xmlns:a16="http://schemas.microsoft.com/office/drawing/2014/main" id="{8DB25D39-9710-D93E-F42D-FA5A3245FFE5}"/>
              </a:ext>
            </a:extLst>
          </p:cNvPr>
          <p:cNvSpPr/>
          <p:nvPr/>
        </p:nvSpPr>
        <p:spPr>
          <a:xfrm>
            <a:off x="7827264" y="0"/>
            <a:ext cx="905256" cy="475488"/>
          </a:xfrm>
          <a:prstGeom prst="flowChartOffpageConnector">
            <a:avLst/>
          </a:prstGeom>
          <a:solidFill>
            <a:schemeClr val="accent2"/>
          </a:solidFill>
          <a:ln w="2857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13707C42-5AFD-2750-39AF-0AB04E75EABE}"/>
              </a:ext>
            </a:extLst>
          </p:cNvPr>
          <p:cNvSpPr txBox="1"/>
          <p:nvPr/>
        </p:nvSpPr>
        <p:spPr>
          <a:xfrm>
            <a:off x="1130455" y="517658"/>
            <a:ext cx="6887208" cy="707886"/>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Arial"/>
                <a:cs typeface="Arial"/>
                <a:sym typeface="Arial"/>
              </a:rPr>
              <a:t>Slide </a:t>
            </a:r>
            <a:r>
              <a:rPr lang="en-US" sz="4000" dirty="0"/>
              <a:t>11</a:t>
            </a:r>
            <a:r>
              <a:rPr kumimoji="0" lang="en-US" sz="4000" b="0" i="0" u="none" strike="noStrike" kern="0" cap="none" spc="0" normalizeH="0" baseline="0" noProof="0" dirty="0">
                <a:ln>
                  <a:noFill/>
                </a:ln>
                <a:solidFill>
                  <a:srgbClr val="000000"/>
                </a:solidFill>
                <a:effectLst/>
                <a:uLnTx/>
                <a:uFillTx/>
                <a:latin typeface="Arial"/>
                <a:cs typeface="Arial"/>
                <a:sym typeface="Arial"/>
              </a:rPr>
              <a:t>. Hazards (</a:t>
            </a:r>
            <a:r>
              <a:rPr lang="en-US" sz="4000" dirty="0"/>
              <a:t>Landslide</a:t>
            </a:r>
            <a:r>
              <a:rPr kumimoji="0" lang="en-US" sz="4000" b="0" i="0" u="none" strike="noStrike" kern="0" cap="none" spc="0" normalizeH="0" baseline="0" noProof="0" dirty="0">
                <a:ln>
                  <a:noFill/>
                </a:ln>
                <a:solidFill>
                  <a:srgbClr val="000000"/>
                </a:solidFill>
                <a:effectLst/>
                <a:uLnTx/>
                <a:uFillTx/>
                <a:latin typeface="Arial"/>
                <a:cs typeface="Arial"/>
                <a:sym typeface="Arial"/>
              </a:rPr>
              <a:t>)</a:t>
            </a:r>
          </a:p>
        </p:txBody>
      </p:sp>
      <p:sp>
        <p:nvSpPr>
          <p:cNvPr id="8" name="TextBox 7">
            <a:extLst>
              <a:ext uri="{FF2B5EF4-FFF2-40B4-BE49-F238E27FC236}">
                <a16:creationId xmlns:a16="http://schemas.microsoft.com/office/drawing/2014/main" id="{1EF739AA-464C-DC2A-3DCE-0B595AF4E5CE}"/>
              </a:ext>
            </a:extLst>
          </p:cNvPr>
          <p:cNvSpPr txBox="1"/>
          <p:nvPr/>
        </p:nvSpPr>
        <p:spPr>
          <a:xfrm>
            <a:off x="1204686" y="2055328"/>
            <a:ext cx="3178628" cy="523220"/>
          </a:xfrm>
          <a:prstGeom prst="rect">
            <a:avLst/>
          </a:prstGeom>
          <a:noFill/>
        </p:spPr>
        <p:txBody>
          <a:bodyPr wrap="square" lIns="91440" tIns="45720" rIns="91440" bIns="45720" rtlCol="0" anchor="t">
            <a:spAutoFit/>
          </a:bodyPr>
          <a:lstStyle/>
          <a:p>
            <a:r>
              <a:rPr lang="en-US" sz="2800" dirty="0">
                <a:solidFill>
                  <a:schemeClr val="accent2"/>
                </a:solidFill>
              </a:rPr>
              <a:t>USGS hazard map</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1"/>
          <p:cNvSpPr/>
          <p:nvPr/>
        </p:nvSpPr>
        <p:spPr>
          <a:xfrm>
            <a:off x="1405150" y="1237375"/>
            <a:ext cx="7361400" cy="53793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87" name="Google Shape;187;p21"/>
          <p:cNvSpPr txBox="1"/>
          <p:nvPr/>
        </p:nvSpPr>
        <p:spPr>
          <a:xfrm>
            <a:off x="1551900" y="1234262"/>
            <a:ext cx="7283424" cy="984855"/>
          </a:xfrm>
          <a:prstGeom prst="rect">
            <a:avLst/>
          </a:prstGeom>
          <a:noFill/>
          <a:ln>
            <a:noFill/>
          </a:ln>
        </p:spPr>
        <p:txBody>
          <a:bodyPr spcFirstLastPara="1" wrap="square" lIns="91425" tIns="91425" rIns="91425" bIns="91425" anchor="t" anchorCtr="0">
            <a:spAutoFit/>
          </a:bodyPr>
          <a:lstStyle/>
          <a:p>
            <a:r>
              <a:rPr lang="en-US" sz="1300" b="1" dirty="0">
                <a:solidFill>
                  <a:schemeClr val="accent2"/>
                </a:solidFill>
                <a:latin typeface="+mn-lt"/>
                <a:ea typeface="Calibri"/>
                <a:cs typeface="Calibri"/>
                <a:sym typeface="Calibri"/>
              </a:rPr>
              <a:t>Get a wave from </a:t>
            </a:r>
            <a:r>
              <a:rPr lang="en-US" sz="1300" b="1" dirty="0">
                <a:solidFill>
                  <a:schemeClr val="accent2"/>
                </a:solidFill>
                <a:latin typeface="+mn-lt"/>
                <a:ea typeface="Calibri"/>
                <a:cs typeface="Calibri"/>
                <a:sym typeface="Calibri"/>
                <a:hlinkClick r:id="rId4">
                  <a:extLst>
                    <a:ext uri="{A12FA001-AC4F-418D-AE19-62706E023703}">
                      <ahyp:hlinkClr xmlns:ahyp="http://schemas.microsoft.com/office/drawing/2018/hyperlinkcolor" val="tx"/>
                    </a:ext>
                  </a:extLst>
                </a:hlinkClick>
              </a:rPr>
              <a:t>Station Monitor</a:t>
            </a:r>
            <a:r>
              <a:rPr lang="en-US" sz="1300" b="1" dirty="0">
                <a:solidFill>
                  <a:schemeClr val="accent2"/>
                </a:solidFill>
                <a:latin typeface="+mn-lt"/>
                <a:ea typeface="Calibri"/>
                <a:cs typeface="Calibri"/>
                <a:sym typeface="Calibri"/>
              </a:rPr>
              <a:t> using the Map to find a station nearby the event. Click on that station and search the date the event happened using the calendar icon. Click on the waveform from the Events on the chart list and then click on the magnifying glass on the seismograph to zoom in on the event. Screenshot the magnified graph to put here. </a:t>
            </a:r>
            <a:endParaRPr lang="en-US" sz="1300" b="1" dirty="0">
              <a:solidFill>
                <a:schemeClr val="accent2"/>
              </a:solidFill>
              <a:latin typeface="+mn-lt"/>
              <a:ea typeface="Calibri"/>
              <a:cs typeface="Calibri"/>
            </a:endParaRPr>
          </a:p>
        </p:txBody>
      </p:sp>
      <p:sp>
        <p:nvSpPr>
          <p:cNvPr id="192" name="Google Shape;192;p21"/>
          <p:cNvSpPr txBox="1"/>
          <p:nvPr/>
        </p:nvSpPr>
        <p:spPr>
          <a:xfrm>
            <a:off x="1852960" y="2166367"/>
            <a:ext cx="6971955" cy="1423436"/>
          </a:xfrm>
          <a:prstGeom prst="rect">
            <a:avLst/>
          </a:prstGeom>
          <a:noFill/>
          <a:ln>
            <a:noFill/>
          </a:ln>
        </p:spPr>
        <p:txBody>
          <a:bodyPr spcFirstLastPara="1" wrap="square" lIns="91425" tIns="91425" rIns="91425" bIns="91425" anchor="t" anchorCtr="0">
            <a:spAutoFit/>
          </a:bodyPr>
          <a:lstStyle/>
          <a:p>
            <a:pPr>
              <a:lnSpc>
                <a:spcPct val="115000"/>
              </a:lnSpc>
            </a:pPr>
            <a:r>
              <a:rPr lang="en-US" dirty="0">
                <a:solidFill>
                  <a:schemeClr val="dk1"/>
                </a:solidFill>
              </a:rPr>
              <a:t>Following the earthquake, it took</a:t>
            </a:r>
            <a:r>
              <a:rPr lang="en-US" dirty="0">
                <a:solidFill>
                  <a:schemeClr val="accent2"/>
                </a:solidFill>
              </a:rPr>
              <a:t> X </a:t>
            </a:r>
            <a:r>
              <a:rPr lang="en-US" dirty="0">
                <a:solidFill>
                  <a:schemeClr val="dk1"/>
                </a:solidFill>
              </a:rPr>
              <a:t>minutes for the compressional P waves to travel a curved path through the mantle to </a:t>
            </a:r>
            <a:r>
              <a:rPr lang="en-US" dirty="0">
                <a:solidFill>
                  <a:schemeClr val="accent2"/>
                </a:solidFill>
              </a:rPr>
              <a:t>station location.</a:t>
            </a:r>
            <a:r>
              <a:rPr lang="en-US" dirty="0">
                <a:solidFill>
                  <a:schemeClr val="accent2"/>
                </a:solidFill>
                <a:latin typeface="Calibri"/>
                <a:ea typeface="Calibri"/>
                <a:cs typeface="Calibri"/>
                <a:sym typeface="Calibri"/>
              </a:rPr>
              <a:t> Use the magnified seismograph to calculate the number of minutes or seconds it took for the wave to arrive by subtracting the value on the x-axis by the UTC time of event. Find the distance labeled in the bottom right. These arrival times are estimated so try a closer station if you do not find your event.</a:t>
            </a:r>
            <a:endParaRPr lang="en-US" b="1" dirty="0">
              <a:solidFill>
                <a:schemeClr val="accent2"/>
              </a:solidFill>
              <a:latin typeface="Calibri"/>
              <a:ea typeface="Calibri"/>
              <a:cs typeface="Calibri"/>
            </a:endParaRPr>
          </a:p>
        </p:txBody>
      </p:sp>
      <p:sp>
        <p:nvSpPr>
          <p:cNvPr id="193" name="Google Shape;193;p21"/>
          <p:cNvSpPr txBox="1"/>
          <p:nvPr/>
        </p:nvSpPr>
        <p:spPr>
          <a:xfrm>
            <a:off x="1856075" y="3483300"/>
            <a:ext cx="6637800" cy="927916"/>
          </a:xfrm>
          <a:prstGeom prst="rect">
            <a:avLst/>
          </a:prstGeom>
          <a:noFill/>
          <a:ln>
            <a:noFill/>
          </a:ln>
        </p:spPr>
        <p:txBody>
          <a:bodyPr spcFirstLastPara="1" wrap="square" lIns="91425" tIns="91425" rIns="91425" bIns="91425" anchor="t" anchorCtr="0">
            <a:spAutoFit/>
          </a:bodyPr>
          <a:lstStyle/>
          <a:p>
            <a:pPr>
              <a:lnSpc>
                <a:spcPct val="114999"/>
              </a:lnSpc>
            </a:pPr>
            <a:r>
              <a:rPr lang="en-US" dirty="0">
                <a:solidFill>
                  <a:schemeClr val="dk1"/>
                </a:solidFill>
              </a:rPr>
              <a:t>P waves are compressional waves that travel through Earth's interior and are the first to arrive at a recording station because they travel faster than other seismic wave types.</a:t>
            </a:r>
          </a:p>
        </p:txBody>
      </p:sp>
      <p:sp>
        <p:nvSpPr>
          <p:cNvPr id="194" name="Google Shape;194;p21"/>
          <p:cNvSpPr txBox="1"/>
          <p:nvPr/>
        </p:nvSpPr>
        <p:spPr>
          <a:xfrm>
            <a:off x="1856075" y="4336850"/>
            <a:ext cx="6637800" cy="92791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dirty="0">
                <a:solidFill>
                  <a:schemeClr val="dk1"/>
                </a:solidFill>
              </a:rPr>
              <a:t>S waves are shear waves that follow the same path through the mantle as P waves.  S waves took </a:t>
            </a:r>
            <a:r>
              <a:rPr lang="en-US" dirty="0">
                <a:solidFill>
                  <a:schemeClr val="accent2"/>
                </a:solidFill>
              </a:rPr>
              <a:t>Z minutes and Z seconds </a:t>
            </a:r>
            <a:r>
              <a:rPr lang="en-US" dirty="0">
                <a:solidFill>
                  <a:schemeClr val="dk1"/>
                </a:solidFill>
              </a:rPr>
              <a:t>to travel from the earthquake to </a:t>
            </a:r>
            <a:r>
              <a:rPr lang="en-US" dirty="0">
                <a:solidFill>
                  <a:schemeClr val="accent2"/>
                </a:solidFill>
              </a:rPr>
              <a:t>station location</a:t>
            </a:r>
            <a:r>
              <a:rPr lang="en-US" dirty="0">
                <a:solidFill>
                  <a:schemeClr val="dk1"/>
                </a:solidFill>
              </a:rPr>
              <a:t>.  </a:t>
            </a:r>
            <a:endParaRPr dirty="0">
              <a:solidFill>
                <a:schemeClr val="dk1"/>
              </a:solidFill>
            </a:endParaRPr>
          </a:p>
        </p:txBody>
      </p:sp>
      <p:sp>
        <p:nvSpPr>
          <p:cNvPr id="195" name="Google Shape;195;p21"/>
          <p:cNvSpPr txBox="1"/>
          <p:nvPr/>
        </p:nvSpPr>
        <p:spPr>
          <a:xfrm>
            <a:off x="1887575" y="5232650"/>
            <a:ext cx="6574800" cy="92791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dirty="0">
                <a:solidFill>
                  <a:schemeClr val="dk1"/>
                </a:solidFill>
              </a:rPr>
              <a:t>Surface waves traveled the</a:t>
            </a:r>
            <a:r>
              <a:rPr lang="en-US" dirty="0">
                <a:solidFill>
                  <a:schemeClr val="accent2"/>
                </a:solidFill>
              </a:rPr>
              <a:t> distance</a:t>
            </a:r>
            <a:r>
              <a:rPr lang="en-US" dirty="0">
                <a:solidFill>
                  <a:schemeClr val="dk1"/>
                </a:solidFill>
              </a:rPr>
              <a:t> along the perimeter of the Earth from the earthquake to the recording station. The surface waves began to arrive in </a:t>
            </a:r>
            <a:r>
              <a:rPr lang="en-US" dirty="0">
                <a:solidFill>
                  <a:schemeClr val="accent2"/>
                </a:solidFill>
              </a:rPr>
              <a:t>station location Q minutes</a:t>
            </a:r>
            <a:r>
              <a:rPr lang="en-US" dirty="0">
                <a:solidFill>
                  <a:srgbClr val="0070C0"/>
                </a:solidFill>
              </a:rPr>
              <a:t> </a:t>
            </a:r>
            <a:r>
              <a:rPr lang="en-US" dirty="0">
                <a:solidFill>
                  <a:schemeClr val="dk1"/>
                </a:solidFill>
              </a:rPr>
              <a:t>after the earthquake occurred in </a:t>
            </a:r>
            <a:r>
              <a:rPr lang="en-US" dirty="0">
                <a:solidFill>
                  <a:schemeClr val="accent2"/>
                </a:solidFill>
              </a:rPr>
              <a:t>earthquake location</a:t>
            </a:r>
            <a:r>
              <a:rPr lang="en-US" dirty="0">
                <a:solidFill>
                  <a:schemeClr val="dk1"/>
                </a:solidFill>
              </a:rPr>
              <a:t>.  </a:t>
            </a:r>
            <a:endParaRPr dirty="0">
              <a:solidFill>
                <a:schemeClr val="dk1"/>
              </a:solidFill>
            </a:endParaRPr>
          </a:p>
        </p:txBody>
      </p:sp>
      <p:sp>
        <p:nvSpPr>
          <p:cNvPr id="3" name="TextBox 2">
            <a:extLst>
              <a:ext uri="{FF2B5EF4-FFF2-40B4-BE49-F238E27FC236}">
                <a16:creationId xmlns:a16="http://schemas.microsoft.com/office/drawing/2014/main" id="{D45346EE-3C11-1637-E8DC-80399906799F}"/>
              </a:ext>
            </a:extLst>
          </p:cNvPr>
          <p:cNvSpPr txBox="1"/>
          <p:nvPr/>
        </p:nvSpPr>
        <p:spPr>
          <a:xfrm>
            <a:off x="2076061" y="64806"/>
            <a:ext cx="6386314" cy="492443"/>
          </a:xfrm>
          <a:prstGeom prst="rect">
            <a:avLst/>
          </a:prstGeom>
          <a:noFill/>
        </p:spPr>
        <p:txBody>
          <a:bodyPr wrap="square" lIns="91440" tIns="45720" rIns="91440" bIns="45720" anchor="t">
            <a:spAutoFit/>
          </a:bodyPr>
          <a:lstStyle/>
          <a:p>
            <a:r>
              <a:rPr lang="en-US" sz="2600" dirty="0"/>
              <a:t>Slide 12. P- and S-Wave Travel Time</a:t>
            </a:r>
          </a:p>
        </p:txBody>
      </p:sp>
      <p:sp>
        <p:nvSpPr>
          <p:cNvPr id="4" name="Google Shape;146;p17">
            <a:extLst>
              <a:ext uri="{FF2B5EF4-FFF2-40B4-BE49-F238E27FC236}">
                <a16:creationId xmlns:a16="http://schemas.microsoft.com/office/drawing/2014/main" id="{C7EABF35-4E37-238F-A771-A36AE73AC5F8}"/>
              </a:ext>
            </a:extLst>
          </p:cNvPr>
          <p:cNvSpPr/>
          <p:nvPr/>
        </p:nvSpPr>
        <p:spPr>
          <a:xfrm>
            <a:off x="7930068" y="35908"/>
            <a:ext cx="905256" cy="475488"/>
          </a:xfrm>
          <a:prstGeom prst="flowChartOffpageConnector">
            <a:avLst/>
          </a:prstGeom>
          <a:solidFill>
            <a:schemeClr val="accent2"/>
          </a:solidFill>
          <a:ln w="2857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
        <p:nvSpPr>
          <p:cNvPr id="5" name="TextBox 4">
            <a:extLst>
              <a:ext uri="{FF2B5EF4-FFF2-40B4-BE49-F238E27FC236}">
                <a16:creationId xmlns:a16="http://schemas.microsoft.com/office/drawing/2014/main" id="{BB483207-C807-C725-83F7-BC1BC75985E6}"/>
              </a:ext>
            </a:extLst>
          </p:cNvPr>
          <p:cNvSpPr txBox="1"/>
          <p:nvPr/>
        </p:nvSpPr>
        <p:spPr>
          <a:xfrm>
            <a:off x="1151466" y="577174"/>
            <a:ext cx="791831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t>The record of the earthquake in </a:t>
            </a:r>
            <a:r>
              <a:rPr lang="en-US" sz="1600" dirty="0">
                <a:solidFill>
                  <a:schemeClr val="accent2"/>
                </a:solidFill>
              </a:rPr>
              <a:t>location (station name) </a:t>
            </a:r>
            <a:r>
              <a:rPr lang="en-US" sz="1600" dirty="0"/>
              <a:t>is illustrated below</a:t>
            </a:r>
            <a:r>
              <a:rPr lang="en-US" sz="1600" dirty="0">
                <a:solidFill>
                  <a:schemeClr val="accent2"/>
                </a:solidFill>
              </a:rPr>
              <a:t>. Location is distance km (distance miles, distance degrees)</a:t>
            </a:r>
            <a:r>
              <a:rPr lang="en-US" sz="1600" dirty="0">
                <a:solidFill>
                  <a:srgbClr val="0070C0"/>
                </a:solidFill>
              </a:rPr>
              <a:t> </a:t>
            </a:r>
            <a:r>
              <a:rPr lang="en-US" sz="1600" dirty="0"/>
              <a:t>from the location of this earthquake.</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809FE-0856-CA73-522D-8477BBAB331E}"/>
              </a:ext>
            </a:extLst>
          </p:cNvPr>
          <p:cNvSpPr>
            <a:spLocks noGrp="1"/>
          </p:cNvSpPr>
          <p:nvPr>
            <p:ph type="title"/>
          </p:nvPr>
        </p:nvSpPr>
        <p:spPr/>
        <p:txBody>
          <a:bodyPr/>
          <a:lstStyle/>
          <a:p>
            <a:r>
              <a:rPr lang="en-US" sz="4000" dirty="0">
                <a:latin typeface="+mj-lt"/>
              </a:rPr>
              <a:t>Slide 13. Human Connection</a:t>
            </a:r>
          </a:p>
        </p:txBody>
      </p:sp>
      <p:sp>
        <p:nvSpPr>
          <p:cNvPr id="3" name="Text Placeholder 2">
            <a:extLst>
              <a:ext uri="{FF2B5EF4-FFF2-40B4-BE49-F238E27FC236}">
                <a16:creationId xmlns:a16="http://schemas.microsoft.com/office/drawing/2014/main" id="{AFB04261-5AAC-BAD1-731A-CD4841B821E9}"/>
              </a:ext>
            </a:extLst>
          </p:cNvPr>
          <p:cNvSpPr>
            <a:spLocks noGrp="1"/>
          </p:cNvSpPr>
          <p:nvPr>
            <p:ph type="body" idx="1"/>
          </p:nvPr>
        </p:nvSpPr>
        <p:spPr>
          <a:xfrm>
            <a:off x="457200" y="1461538"/>
            <a:ext cx="8229600" cy="4515758"/>
          </a:xfrm>
        </p:spPr>
        <p:txBody>
          <a:bodyPr/>
          <a:lstStyle/>
          <a:p>
            <a:pPr marL="114300" indent="0">
              <a:buNone/>
            </a:pPr>
            <a:r>
              <a:rPr lang="en-US" sz="2000" b="1" dirty="0">
                <a:solidFill>
                  <a:schemeClr val="accent2"/>
                </a:solidFill>
                <a:latin typeface="+mn-lt"/>
              </a:rPr>
              <a:t>Purpose:</a:t>
            </a:r>
            <a:r>
              <a:rPr lang="en-US" sz="2000" dirty="0">
                <a:solidFill>
                  <a:schemeClr val="accent2"/>
                </a:solidFill>
                <a:latin typeface="+mn-lt"/>
              </a:rPr>
              <a:t> Explore human impacts, responses, and resilience. Focuses on </a:t>
            </a:r>
            <a:r>
              <a:rPr lang="en-US" sz="2000" b="1" dirty="0">
                <a:solidFill>
                  <a:schemeClr val="accent2"/>
                </a:solidFill>
                <a:latin typeface="+mn-lt"/>
              </a:rPr>
              <a:t>people</a:t>
            </a:r>
            <a:r>
              <a:rPr lang="en-US" sz="2000" dirty="0">
                <a:solidFill>
                  <a:schemeClr val="accent2"/>
                </a:solidFill>
                <a:latin typeface="+mn-lt"/>
              </a:rPr>
              <a:t>, </a:t>
            </a:r>
            <a:r>
              <a:rPr lang="en-US" sz="2000" b="1" dirty="0">
                <a:solidFill>
                  <a:schemeClr val="accent2"/>
                </a:solidFill>
                <a:latin typeface="+mn-lt"/>
              </a:rPr>
              <a:t>infrastructure</a:t>
            </a:r>
            <a:r>
              <a:rPr lang="en-US" sz="2000" dirty="0">
                <a:solidFill>
                  <a:schemeClr val="accent2"/>
                </a:solidFill>
                <a:latin typeface="+mn-lt"/>
              </a:rPr>
              <a:t>, and </a:t>
            </a:r>
            <a:r>
              <a:rPr lang="en-US" sz="2000" b="1" dirty="0">
                <a:solidFill>
                  <a:schemeClr val="accent2"/>
                </a:solidFill>
                <a:latin typeface="+mn-lt"/>
              </a:rPr>
              <a:t>recovery</a:t>
            </a:r>
            <a:r>
              <a:rPr lang="en-US" sz="2000" dirty="0">
                <a:solidFill>
                  <a:schemeClr val="accent2"/>
                </a:solidFill>
                <a:latin typeface="+mn-lt"/>
              </a:rPr>
              <a:t>, not landforms.</a:t>
            </a:r>
          </a:p>
          <a:p>
            <a:pPr marL="114300" indent="0">
              <a:buNone/>
            </a:pPr>
            <a:br>
              <a:rPr lang="en-US" sz="2000" dirty="0">
                <a:solidFill>
                  <a:schemeClr val="accent2"/>
                </a:solidFill>
                <a:latin typeface="+mn-lt"/>
              </a:rPr>
            </a:br>
            <a:r>
              <a:rPr lang="en-US" sz="2000" b="1" dirty="0">
                <a:solidFill>
                  <a:schemeClr val="accent2"/>
                </a:solidFill>
                <a:latin typeface="+mn-lt"/>
              </a:rPr>
              <a:t>Content to Research:</a:t>
            </a:r>
            <a:endParaRPr lang="en-US" sz="2000" dirty="0">
              <a:solidFill>
                <a:schemeClr val="accent2"/>
              </a:solidFill>
              <a:latin typeface="+mn-lt"/>
            </a:endParaRPr>
          </a:p>
          <a:p>
            <a:r>
              <a:rPr lang="en-US" sz="2000" dirty="0">
                <a:solidFill>
                  <a:schemeClr val="accent2"/>
                </a:solidFill>
                <a:latin typeface="+mn-lt"/>
              </a:rPr>
              <a:t>1–2 photos (with credit) showing people, damage, or response.</a:t>
            </a:r>
          </a:p>
          <a:p>
            <a:r>
              <a:rPr lang="en-US" sz="2000" dirty="0">
                <a:solidFill>
                  <a:schemeClr val="accent2"/>
                </a:solidFill>
                <a:latin typeface="+mn-lt"/>
              </a:rPr>
              <a:t>2–3 sentences describing social or economic effects.</a:t>
            </a:r>
          </a:p>
          <a:p>
            <a:pPr lvl="1" fontAlgn="base"/>
            <a:r>
              <a:rPr lang="en-US" sz="1600" dirty="0">
                <a:solidFill>
                  <a:schemeClr val="accent2"/>
                </a:solidFill>
                <a:latin typeface="+mn-lt"/>
              </a:rPr>
              <a:t>Students can use reputable sites like: </a:t>
            </a:r>
          </a:p>
          <a:p>
            <a:pPr lvl="2" fontAlgn="base"/>
            <a:r>
              <a:rPr lang="en-US" sz="1400" dirty="0">
                <a:solidFill>
                  <a:schemeClr val="accent2"/>
                </a:solidFill>
                <a:latin typeface="+mn-lt"/>
              </a:rPr>
              <a:t>BBC News: </a:t>
            </a:r>
            <a:r>
              <a:rPr lang="en-US" sz="1400" u="sng" dirty="0">
                <a:solidFill>
                  <a:schemeClr val="accent2"/>
                </a:solidFill>
                <a:latin typeface="+mn-lt"/>
                <a:hlinkClick r:id="rId3">
                  <a:extLst>
                    <a:ext uri="{A12FA001-AC4F-418D-AE19-62706E023703}">
                      <ahyp:hlinkClr xmlns:ahyp="http://schemas.microsoft.com/office/drawing/2018/hyperlinkcolor" val="tx"/>
                    </a:ext>
                  </a:extLst>
                </a:hlinkClick>
              </a:rPr>
              <a:t>https://www.bbc.com/news</a:t>
            </a:r>
            <a:endParaRPr lang="en-US" sz="1400" dirty="0">
              <a:solidFill>
                <a:schemeClr val="accent2"/>
              </a:solidFill>
              <a:latin typeface="+mn-lt"/>
            </a:endParaRPr>
          </a:p>
          <a:p>
            <a:pPr lvl="2" fontAlgn="base"/>
            <a:r>
              <a:rPr lang="en-US" sz="1400" dirty="0">
                <a:solidFill>
                  <a:schemeClr val="accent2"/>
                </a:solidFill>
                <a:latin typeface="+mn-lt"/>
              </a:rPr>
              <a:t>Associated Press (AP News): </a:t>
            </a:r>
            <a:r>
              <a:rPr lang="en-US" sz="1400" u="sng" dirty="0">
                <a:solidFill>
                  <a:schemeClr val="accent2"/>
                </a:solidFill>
                <a:latin typeface="+mn-lt"/>
                <a:hlinkClick r:id="rId4">
                  <a:extLst>
                    <a:ext uri="{A12FA001-AC4F-418D-AE19-62706E023703}">
                      <ahyp:hlinkClr xmlns:ahyp="http://schemas.microsoft.com/office/drawing/2018/hyperlinkcolor" val="tx"/>
                    </a:ext>
                  </a:extLst>
                </a:hlinkClick>
              </a:rPr>
              <a:t>https://apnews.com</a:t>
            </a:r>
            <a:endParaRPr lang="en-US" sz="1400" dirty="0">
              <a:solidFill>
                <a:schemeClr val="accent2"/>
              </a:solidFill>
              <a:latin typeface="+mn-lt"/>
            </a:endParaRPr>
          </a:p>
          <a:p>
            <a:pPr lvl="2" fontAlgn="base"/>
            <a:r>
              <a:rPr lang="en-US" sz="1400" dirty="0">
                <a:solidFill>
                  <a:schemeClr val="accent2"/>
                </a:solidFill>
                <a:latin typeface="+mn-lt"/>
              </a:rPr>
              <a:t>Reuters: </a:t>
            </a:r>
            <a:r>
              <a:rPr lang="en-US" sz="1400" u="sng" dirty="0">
                <a:solidFill>
                  <a:schemeClr val="accent2"/>
                </a:solidFill>
                <a:latin typeface="+mn-lt"/>
                <a:hlinkClick r:id="rId5">
                  <a:extLst>
                    <a:ext uri="{A12FA001-AC4F-418D-AE19-62706E023703}">
                      <ahyp:hlinkClr xmlns:ahyp="http://schemas.microsoft.com/office/drawing/2018/hyperlinkcolor" val="tx"/>
                    </a:ext>
                  </a:extLst>
                </a:hlinkClick>
              </a:rPr>
              <a:t>https://www.reuters.com</a:t>
            </a:r>
            <a:endParaRPr lang="en-US" sz="1400" dirty="0">
              <a:solidFill>
                <a:schemeClr val="accent2"/>
              </a:solidFill>
              <a:latin typeface="+mn-lt"/>
            </a:endParaRPr>
          </a:p>
          <a:p>
            <a:pPr lvl="2"/>
            <a:r>
              <a:rPr lang="en-US" sz="1400" dirty="0">
                <a:solidFill>
                  <a:schemeClr val="accent2"/>
                </a:solidFill>
                <a:latin typeface="+mn-lt"/>
              </a:rPr>
              <a:t>NPR: </a:t>
            </a:r>
            <a:r>
              <a:rPr lang="en-US" sz="1400" u="sng" dirty="0">
                <a:solidFill>
                  <a:schemeClr val="accent2"/>
                </a:solidFill>
                <a:latin typeface="+mn-lt"/>
                <a:hlinkClick r:id="rId6">
                  <a:extLst>
                    <a:ext uri="{A12FA001-AC4F-418D-AE19-62706E023703}">
                      <ahyp:hlinkClr xmlns:ahyp="http://schemas.microsoft.com/office/drawing/2018/hyperlinkcolor" val="tx"/>
                    </a:ext>
                  </a:extLst>
                </a:hlinkClick>
              </a:rPr>
              <a:t>https://www.npr.org</a:t>
            </a:r>
            <a:endParaRPr lang="en-US" sz="3600" dirty="0">
              <a:solidFill>
                <a:schemeClr val="accent2"/>
              </a:solidFill>
              <a:latin typeface="+mn-lt"/>
            </a:endParaRPr>
          </a:p>
          <a:p>
            <a:r>
              <a:rPr lang="en-US" sz="2000" dirty="0">
                <a:solidFill>
                  <a:schemeClr val="accent2"/>
                </a:solidFill>
                <a:latin typeface="+mn-lt"/>
              </a:rPr>
              <a:t>Optional: include a note about preparedness or resilience.</a:t>
            </a:r>
          </a:p>
          <a:p>
            <a:r>
              <a:rPr lang="en-US" sz="2000" b="1" dirty="0">
                <a:solidFill>
                  <a:schemeClr val="accent1"/>
                </a:solidFill>
                <a:latin typeface="+mn-lt"/>
              </a:rPr>
              <a:t>Cross-Curricular:</a:t>
            </a:r>
            <a:r>
              <a:rPr lang="en-US" sz="2000" dirty="0">
                <a:solidFill>
                  <a:schemeClr val="accent1"/>
                </a:solidFill>
                <a:latin typeface="+mn-lt"/>
              </a:rPr>
              <a:t> Sociology, civics, environmental justice.</a:t>
            </a:r>
          </a:p>
          <a:p>
            <a:endParaRPr lang="en-US" sz="2000" dirty="0">
              <a:latin typeface="+mn-lt"/>
            </a:endParaRPr>
          </a:p>
        </p:txBody>
      </p:sp>
      <p:sp>
        <p:nvSpPr>
          <p:cNvPr id="4" name="Google Shape;114;p2">
            <a:extLst>
              <a:ext uri="{FF2B5EF4-FFF2-40B4-BE49-F238E27FC236}">
                <a16:creationId xmlns:a16="http://schemas.microsoft.com/office/drawing/2014/main" id="{9A76F2D6-8D2C-D8C7-C5DA-7A512C6C0802}"/>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10747703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8"/>
          <p:cNvSpPr txBox="1">
            <a:spLocks noGrp="1"/>
          </p:cNvSpPr>
          <p:nvPr>
            <p:ph type="title"/>
          </p:nvPr>
        </p:nvSpPr>
        <p:spPr>
          <a:xfrm>
            <a:off x="703006" y="326571"/>
            <a:ext cx="8229600" cy="1073248"/>
          </a:xfrm>
          <a:prstGeom prst="rect">
            <a:avLst/>
          </a:prstGeom>
        </p:spPr>
        <p:txBody>
          <a:bodyPr spcFirstLastPara="1" wrap="square" lIns="91425" tIns="45700" rIns="91425" bIns="45700" anchor="ctr" anchorCtr="0">
            <a:noAutofit/>
          </a:bodyPr>
          <a:lstStyle/>
          <a:p>
            <a:pPr lvl="0"/>
            <a:r>
              <a:rPr lang="en-US" sz="4000" dirty="0">
                <a:latin typeface="+mj-lt"/>
              </a:rPr>
              <a:t>Slide 14: Assessment Questions</a:t>
            </a:r>
            <a:endParaRPr sz="4000" b="1" dirty="0">
              <a:latin typeface="+mj-lt"/>
            </a:endParaRPr>
          </a:p>
        </p:txBody>
      </p:sp>
      <p:sp>
        <p:nvSpPr>
          <p:cNvPr id="257" name="Google Shape;257;p28"/>
          <p:cNvSpPr txBox="1">
            <a:spLocks noGrp="1"/>
          </p:cNvSpPr>
          <p:nvPr>
            <p:ph type="body" idx="1"/>
          </p:nvPr>
        </p:nvSpPr>
        <p:spPr>
          <a:xfrm>
            <a:off x="457200" y="1181150"/>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600" dirty="0">
                <a:latin typeface="+mn-lt"/>
              </a:rPr>
              <a:t>Where was the epicenter of this earthquake? (What city/region was it closest to?) When did the earthquake happen? What was its magnitude? </a:t>
            </a:r>
            <a:endParaRPr sz="1600" dirty="0">
              <a:latin typeface="+mn-lt"/>
            </a:endParaRPr>
          </a:p>
          <a:p>
            <a:pPr marL="457200" lvl="0" indent="-336550" algn="l" rtl="0">
              <a:spcBef>
                <a:spcPts val="1000"/>
              </a:spcBef>
              <a:spcAft>
                <a:spcPts val="0"/>
              </a:spcAft>
              <a:buSzPts val="1700"/>
              <a:buAutoNum type="arabicPeriod"/>
            </a:pPr>
            <a:r>
              <a:rPr lang="en-US" sz="1600" dirty="0">
                <a:latin typeface="+mn-lt"/>
              </a:rPr>
              <a:t>How many people are estimated to have felt the earthquake?</a:t>
            </a:r>
            <a:endParaRPr sz="1600" dirty="0">
              <a:latin typeface="+mn-lt"/>
            </a:endParaRPr>
          </a:p>
          <a:p>
            <a:pPr marL="457200" lvl="0" indent="-336550" algn="l" rtl="0">
              <a:spcBef>
                <a:spcPts val="1000"/>
              </a:spcBef>
              <a:spcAft>
                <a:spcPts val="0"/>
              </a:spcAft>
              <a:buSzPts val="1700"/>
              <a:buAutoNum type="arabicPeriod"/>
            </a:pPr>
            <a:r>
              <a:rPr lang="en-US" sz="1600" dirty="0">
                <a:latin typeface="+mn-lt"/>
              </a:rPr>
              <a:t>Which type of boundary is this earthquake related to? </a:t>
            </a:r>
            <a:endParaRPr sz="1600" dirty="0">
              <a:latin typeface="+mn-lt"/>
            </a:endParaRPr>
          </a:p>
          <a:p>
            <a:pPr marL="457200" lvl="0" indent="-336550" algn="l" rtl="0">
              <a:spcBef>
                <a:spcPts val="1000"/>
              </a:spcBef>
              <a:spcAft>
                <a:spcPts val="0"/>
              </a:spcAft>
              <a:buSzPts val="1700"/>
              <a:buAutoNum type="arabicPeriod"/>
            </a:pPr>
            <a:r>
              <a:rPr lang="en-US" sz="1600" dirty="0">
                <a:latin typeface="+mn-lt"/>
              </a:rPr>
              <a:t>What impact did the earthquake have on the location in which it was felt the strongest? (buildings, streets, animals, people…)</a:t>
            </a:r>
            <a:endParaRPr sz="1600" dirty="0">
              <a:latin typeface="+mn-lt"/>
            </a:endParaRPr>
          </a:p>
          <a:p>
            <a:pPr marL="457200" lvl="0" indent="-336550" algn="l" rtl="0">
              <a:spcBef>
                <a:spcPts val="1000"/>
              </a:spcBef>
              <a:spcAft>
                <a:spcPts val="0"/>
              </a:spcAft>
              <a:buSzPts val="1700"/>
              <a:buAutoNum type="arabicPeriod"/>
            </a:pPr>
            <a:r>
              <a:rPr lang="en-US" sz="1600" dirty="0">
                <a:latin typeface="+mn-lt"/>
              </a:rPr>
              <a:t>What additional hazards occurred in addition to the ground shaking?       (tsunamis, floods, sinkholes, landslides, fires, volcanoes…) </a:t>
            </a:r>
            <a:endParaRPr sz="1600" dirty="0">
              <a:latin typeface="+mn-lt"/>
            </a:endParaRPr>
          </a:p>
          <a:p>
            <a:pPr marL="457200" lvl="0" indent="-336550" algn="l" rtl="0">
              <a:spcBef>
                <a:spcPts val="1000"/>
              </a:spcBef>
              <a:spcAft>
                <a:spcPts val="0"/>
              </a:spcAft>
              <a:buSzPts val="1700"/>
              <a:buAutoNum type="arabicPeriod"/>
            </a:pPr>
            <a:r>
              <a:rPr lang="en-US" sz="1600" dirty="0">
                <a:latin typeface="+mn-lt"/>
              </a:rPr>
              <a:t>How long did it take the first P-wave to travel to the seismic station in this slide stack?   </a:t>
            </a:r>
            <a:endParaRPr sz="1600" dirty="0">
              <a:latin typeface="+mn-lt"/>
            </a:endParaRPr>
          </a:p>
          <a:p>
            <a:pPr marL="457200" lvl="0" indent="-342900" algn="l" rtl="0">
              <a:spcBef>
                <a:spcPts val="1000"/>
              </a:spcBef>
              <a:spcAft>
                <a:spcPts val="0"/>
              </a:spcAft>
              <a:buSzPts val="1800"/>
              <a:buAutoNum type="arabicPeriod"/>
            </a:pPr>
            <a:r>
              <a:rPr lang="en-US" sz="1600" dirty="0">
                <a:latin typeface="+mn-lt"/>
              </a:rPr>
              <a:t>What are 2 more questions you have about earthquakes that can NOT be answered with this slide stack?                              </a:t>
            </a:r>
            <a:endParaRPr sz="1600" dirty="0">
              <a:latin typeface="+mn-lt"/>
            </a:endParaRPr>
          </a:p>
        </p:txBody>
      </p:sp>
      <p:sp>
        <p:nvSpPr>
          <p:cNvPr id="258" name="Google Shape;258;p28"/>
          <p:cNvSpPr txBox="1">
            <a:spLocks noGrp="1"/>
          </p:cNvSpPr>
          <p:nvPr>
            <p:ph type="body" idx="1"/>
          </p:nvPr>
        </p:nvSpPr>
        <p:spPr>
          <a:xfrm>
            <a:off x="457200" y="5013264"/>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600" dirty="0">
                <a:latin typeface="+mn-lt"/>
              </a:rPr>
              <a:t>Extension Questions</a:t>
            </a:r>
            <a:endParaRPr sz="1600" dirty="0">
              <a:latin typeface="+mn-lt"/>
            </a:endParaRPr>
          </a:p>
          <a:p>
            <a:pPr marL="457200" lvl="0" indent="-336550" algn="l" rtl="0">
              <a:spcBef>
                <a:spcPts val="1000"/>
              </a:spcBef>
              <a:spcAft>
                <a:spcPts val="0"/>
              </a:spcAft>
              <a:buSzPts val="1700"/>
              <a:buFont typeface="Calibri"/>
              <a:buAutoNum type="arabicPeriod"/>
            </a:pPr>
            <a:r>
              <a:rPr lang="en-US" sz="1600" dirty="0">
                <a:latin typeface="+mn-lt"/>
              </a:rPr>
              <a:t>Seismic waves travel through the earth. Why did you or did you not feel the earthquake?</a:t>
            </a:r>
            <a:endParaRPr sz="1600" dirty="0">
              <a:latin typeface="+mn-lt"/>
            </a:endParaRPr>
          </a:p>
          <a:p>
            <a:pPr marL="457200" lvl="0" indent="-330200" algn="l" rtl="0">
              <a:spcBef>
                <a:spcPts val="0"/>
              </a:spcBef>
              <a:spcAft>
                <a:spcPts val="0"/>
              </a:spcAft>
              <a:buSzPts val="1600"/>
              <a:buFont typeface="Arial"/>
              <a:buAutoNum type="arabicPeriod"/>
            </a:pPr>
            <a:r>
              <a:rPr lang="en-US" sz="1600" dirty="0">
                <a:latin typeface="+mn-lt"/>
              </a:rPr>
              <a:t>If you were going to write a news story on this earthquake, what would the headline be?  </a:t>
            </a:r>
            <a:r>
              <a:rPr lang="en-US" sz="1600" i="1" dirty="0">
                <a:latin typeface="+mn-lt"/>
              </a:rPr>
              <a:t>HINT: Think about where this earthquake occurred, the impact it had on the people living in the area, any effects the earthquake had on the area itself. </a:t>
            </a:r>
            <a:r>
              <a:rPr lang="en-US" sz="1600" i="1" dirty="0">
                <a:latin typeface="+mn-lt"/>
                <a:ea typeface="Arial"/>
                <a:cs typeface="Arial"/>
                <a:sym typeface="Arial"/>
              </a:rPr>
              <a:t> </a:t>
            </a:r>
            <a:endParaRPr sz="1600" dirty="0">
              <a:latin typeface="+mn-lt"/>
            </a:endParaRPr>
          </a:p>
        </p:txBody>
      </p:sp>
      <p:sp>
        <p:nvSpPr>
          <p:cNvPr id="259" name="Google Shape;259;p2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6" name="Google Shape;266;p29"/>
          <p:cNvSpPr txBox="1">
            <a:spLocks noGrp="1"/>
          </p:cNvSpPr>
          <p:nvPr>
            <p:ph type="body" idx="1"/>
          </p:nvPr>
        </p:nvSpPr>
        <p:spPr>
          <a:xfrm>
            <a:off x="457200" y="998025"/>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500" dirty="0">
                <a:latin typeface="+mn-lt"/>
              </a:rPr>
              <a:t>Where was the epicenter of this earthquake? (What city/region was it closest to?) When did the earthquake happen? What was its magnitude? </a:t>
            </a:r>
            <a:endParaRPr sz="1500" dirty="0">
              <a:latin typeface="+mn-lt"/>
            </a:endParaRPr>
          </a:p>
          <a:p>
            <a:pPr marL="457200" lvl="0" indent="-336550" algn="l" rtl="0">
              <a:spcBef>
                <a:spcPts val="1000"/>
              </a:spcBef>
              <a:spcAft>
                <a:spcPts val="0"/>
              </a:spcAft>
              <a:buSzPts val="1700"/>
              <a:buAutoNum type="arabicPeriod"/>
            </a:pPr>
            <a:r>
              <a:rPr lang="en-US" sz="1500" dirty="0">
                <a:latin typeface="+mn-lt"/>
              </a:rPr>
              <a:t>How many people are estimated to have felt the earthquake?</a:t>
            </a:r>
            <a:endParaRPr sz="1500" dirty="0">
              <a:latin typeface="+mn-lt"/>
            </a:endParaRPr>
          </a:p>
          <a:p>
            <a:pPr marL="457200" lvl="0" indent="-336550" algn="l" rtl="0">
              <a:spcBef>
                <a:spcPts val="1000"/>
              </a:spcBef>
              <a:spcAft>
                <a:spcPts val="0"/>
              </a:spcAft>
              <a:buSzPts val="1700"/>
              <a:buAutoNum type="arabicPeriod"/>
            </a:pPr>
            <a:r>
              <a:rPr lang="en-US" sz="1500" dirty="0">
                <a:latin typeface="+mn-lt"/>
              </a:rPr>
              <a:t>What relationship is shown between the seismic hazard map and population density?</a:t>
            </a:r>
            <a:endParaRPr sz="1500" dirty="0">
              <a:latin typeface="+mn-lt"/>
            </a:endParaRPr>
          </a:p>
          <a:p>
            <a:pPr marL="457200" lvl="0" indent="-336550" algn="l" rtl="0">
              <a:spcBef>
                <a:spcPts val="1000"/>
              </a:spcBef>
              <a:spcAft>
                <a:spcPts val="0"/>
              </a:spcAft>
              <a:buSzPts val="1700"/>
              <a:buAutoNum type="arabicPeriod"/>
            </a:pPr>
            <a:r>
              <a:rPr lang="en-US" sz="1500" dirty="0">
                <a:latin typeface="+mn-lt"/>
              </a:rPr>
              <a:t>Which plates are involved and what type of boundary are they creating? </a:t>
            </a:r>
            <a:endParaRPr sz="1500" dirty="0">
              <a:latin typeface="+mn-lt"/>
            </a:endParaRPr>
          </a:p>
          <a:p>
            <a:pPr marL="457200" lvl="0" indent="-336550" algn="l" rtl="0">
              <a:spcBef>
                <a:spcPts val="1000"/>
              </a:spcBef>
              <a:spcAft>
                <a:spcPts val="0"/>
              </a:spcAft>
              <a:buSzPts val="1700"/>
              <a:buAutoNum type="arabicPeriod"/>
            </a:pPr>
            <a:r>
              <a:rPr lang="en-US" sz="1500" dirty="0">
                <a:latin typeface="+mn-lt"/>
              </a:rPr>
              <a:t>What impact did the earthquake have on the location in which it was felt the strongest? (buildings, streets, animals, people…)</a:t>
            </a:r>
            <a:endParaRPr sz="1500" dirty="0">
              <a:latin typeface="+mn-lt"/>
            </a:endParaRPr>
          </a:p>
          <a:p>
            <a:pPr marL="457200" lvl="0" indent="-336550" algn="l" rtl="0">
              <a:spcBef>
                <a:spcPts val="1000"/>
              </a:spcBef>
              <a:spcAft>
                <a:spcPts val="0"/>
              </a:spcAft>
              <a:buSzPts val="1700"/>
              <a:buAutoNum type="arabicPeriod"/>
            </a:pPr>
            <a:r>
              <a:rPr lang="en-US" sz="1500" dirty="0">
                <a:latin typeface="+mn-lt"/>
              </a:rPr>
              <a:t>What additional hazards occurred in addition to the ground shaking?       (tsunamis, floods, sinkholes, landslides, fires, volcanoes…) </a:t>
            </a:r>
            <a:endParaRPr sz="1500" dirty="0">
              <a:latin typeface="+mn-lt"/>
            </a:endParaRPr>
          </a:p>
          <a:p>
            <a:pPr marL="457200" lvl="0" indent="-336550" algn="l" rtl="0">
              <a:spcBef>
                <a:spcPts val="1000"/>
              </a:spcBef>
              <a:spcAft>
                <a:spcPts val="0"/>
              </a:spcAft>
              <a:buSzPts val="1700"/>
              <a:buAutoNum type="arabicPeriod"/>
            </a:pPr>
            <a:r>
              <a:rPr lang="en-US" sz="1500" dirty="0">
                <a:latin typeface="+mn-lt"/>
              </a:rPr>
              <a:t>How long did it take the first P-wave to travel to the seismic station in this slide stack?   </a:t>
            </a:r>
            <a:endParaRPr sz="1500" dirty="0">
              <a:latin typeface="+mn-lt"/>
            </a:endParaRPr>
          </a:p>
          <a:p>
            <a:pPr marL="457200" lvl="0" indent="-342900" algn="l" rtl="0">
              <a:spcBef>
                <a:spcPts val="1000"/>
              </a:spcBef>
              <a:spcAft>
                <a:spcPts val="0"/>
              </a:spcAft>
              <a:buSzPts val="1800"/>
              <a:buAutoNum type="arabicPeriod"/>
            </a:pPr>
            <a:r>
              <a:rPr lang="en-US" sz="1500" dirty="0">
                <a:latin typeface="+mn-lt"/>
              </a:rPr>
              <a:t>What are 2 more questions you have about earthquakes that can NOT be answered with this slide stack?                              </a:t>
            </a:r>
            <a:endParaRPr sz="1500" dirty="0">
              <a:latin typeface="+mn-lt"/>
            </a:endParaRPr>
          </a:p>
        </p:txBody>
      </p:sp>
      <p:sp>
        <p:nvSpPr>
          <p:cNvPr id="267" name="Google Shape;267;p29"/>
          <p:cNvSpPr txBox="1">
            <a:spLocks noGrp="1"/>
          </p:cNvSpPr>
          <p:nvPr>
            <p:ph type="body" idx="1"/>
          </p:nvPr>
        </p:nvSpPr>
        <p:spPr>
          <a:xfrm>
            <a:off x="457200" y="51825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600" b="1" dirty="0">
                <a:latin typeface="+mn-lt"/>
              </a:rPr>
              <a:t>Extension Questions</a:t>
            </a:r>
            <a:endParaRPr sz="1600" b="1" dirty="0">
              <a:latin typeface="+mn-lt"/>
            </a:endParaRPr>
          </a:p>
          <a:p>
            <a:pPr marL="457200" lvl="0" indent="-336550" algn="l" rtl="0">
              <a:spcBef>
                <a:spcPts val="0"/>
              </a:spcBef>
              <a:spcAft>
                <a:spcPts val="0"/>
              </a:spcAft>
              <a:buSzPts val="1700"/>
              <a:buAutoNum type="arabicPeriod"/>
            </a:pPr>
            <a:r>
              <a:rPr lang="en-US" sz="1600" dirty="0">
                <a:latin typeface="+mn-lt"/>
              </a:rPr>
              <a:t>Seismic waves travel through the earth. Why did you or did you not feel the earthquake?</a:t>
            </a:r>
            <a:endParaRPr sz="1600" dirty="0">
              <a:latin typeface="+mn-lt"/>
            </a:endParaRPr>
          </a:p>
          <a:p>
            <a:pPr marL="457200" lvl="0" indent="-330200" algn="l" rtl="0">
              <a:spcBef>
                <a:spcPts val="0"/>
              </a:spcBef>
              <a:spcAft>
                <a:spcPts val="0"/>
              </a:spcAft>
              <a:buSzPts val="1600"/>
              <a:buFont typeface="Arial"/>
              <a:buAutoNum type="arabicPeriod"/>
            </a:pPr>
            <a:r>
              <a:rPr lang="en-US" sz="1600" dirty="0">
                <a:latin typeface="+mn-lt"/>
              </a:rPr>
              <a:t>If you were going to write a news story on this earthquake, what would the headline be?  </a:t>
            </a:r>
            <a:r>
              <a:rPr lang="en-US" sz="1600" i="1" dirty="0">
                <a:latin typeface="+mn-lt"/>
              </a:rPr>
              <a:t>HINT: Think about where this earthquake occurred, the impact it had on the people living in the area, any effects the earthquake had on the area itself. </a:t>
            </a:r>
            <a:r>
              <a:rPr lang="en-US" sz="1600" i="1" dirty="0">
                <a:latin typeface="+mn-lt"/>
                <a:ea typeface="Arial"/>
                <a:cs typeface="Arial"/>
                <a:sym typeface="Arial"/>
              </a:rPr>
              <a:t> </a:t>
            </a:r>
            <a:endParaRPr sz="1600" dirty="0">
              <a:latin typeface="+mn-lt"/>
            </a:endParaRPr>
          </a:p>
        </p:txBody>
      </p:sp>
      <p:sp>
        <p:nvSpPr>
          <p:cNvPr id="268" name="Google Shape;268;p29"/>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
        <p:nvSpPr>
          <p:cNvPr id="4" name="Google Shape;256;p28">
            <a:extLst>
              <a:ext uri="{FF2B5EF4-FFF2-40B4-BE49-F238E27FC236}">
                <a16:creationId xmlns:a16="http://schemas.microsoft.com/office/drawing/2014/main" id="{A611C7BF-B18A-DDB3-6A7B-24A867A38F73}"/>
              </a:ext>
            </a:extLst>
          </p:cNvPr>
          <p:cNvSpPr txBox="1">
            <a:spLocks/>
          </p:cNvSpPr>
          <p:nvPr/>
        </p:nvSpPr>
        <p:spPr>
          <a:xfrm>
            <a:off x="640571" y="424542"/>
            <a:ext cx="8229600" cy="71845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r>
              <a:rPr lang="en-US" sz="4000" dirty="0">
                <a:latin typeface="+mj-lt"/>
              </a:rPr>
              <a:t>Slide 14: Assessment Questions</a:t>
            </a:r>
            <a:endParaRPr lang="en-US" sz="4000" b="1" dirty="0">
              <a:latin typeface="+mj-lt"/>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E7D50-3FD1-D858-FBB4-FB49D64D204E}"/>
              </a:ext>
            </a:extLst>
          </p:cNvPr>
          <p:cNvSpPr>
            <a:spLocks noGrp="1"/>
          </p:cNvSpPr>
          <p:nvPr>
            <p:ph type="title"/>
          </p:nvPr>
        </p:nvSpPr>
        <p:spPr>
          <a:xfrm>
            <a:off x="393192" y="975518"/>
            <a:ext cx="8229600" cy="1143000"/>
          </a:xfrm>
        </p:spPr>
        <p:txBody>
          <a:bodyPr/>
          <a:lstStyle/>
          <a:p>
            <a:r>
              <a:rPr lang="en-US" dirty="0">
                <a:latin typeface="+mj-lt"/>
              </a:rPr>
              <a:t>Overview</a:t>
            </a:r>
          </a:p>
        </p:txBody>
      </p:sp>
      <p:sp>
        <p:nvSpPr>
          <p:cNvPr id="3" name="Text Placeholder 2">
            <a:extLst>
              <a:ext uri="{FF2B5EF4-FFF2-40B4-BE49-F238E27FC236}">
                <a16:creationId xmlns:a16="http://schemas.microsoft.com/office/drawing/2014/main" id="{FED636C1-D84F-D342-66FC-17A4EB50AC85}"/>
              </a:ext>
            </a:extLst>
          </p:cNvPr>
          <p:cNvSpPr>
            <a:spLocks noGrp="1"/>
          </p:cNvSpPr>
          <p:nvPr>
            <p:ph type="body" idx="1"/>
          </p:nvPr>
        </p:nvSpPr>
        <p:spPr>
          <a:xfrm>
            <a:off x="393192" y="2118518"/>
            <a:ext cx="8229600" cy="4525963"/>
          </a:xfrm>
        </p:spPr>
        <p:txBody>
          <a:bodyPr/>
          <a:lstStyle/>
          <a:p>
            <a:r>
              <a:rPr lang="en-US" sz="2300" b="1" dirty="0">
                <a:solidFill>
                  <a:schemeClr val="accent2"/>
                </a:solidFill>
                <a:latin typeface="+mn-lt"/>
              </a:rPr>
              <a:t>Slide 1. Overview</a:t>
            </a:r>
          </a:p>
          <a:p>
            <a:r>
              <a:rPr lang="en-US" sz="2300" b="1" dirty="0">
                <a:solidFill>
                  <a:schemeClr val="accent2"/>
                </a:solidFill>
                <a:latin typeface="+mn-lt"/>
              </a:rPr>
              <a:t>Purpose:</a:t>
            </a:r>
            <a:r>
              <a:rPr lang="en-US" sz="2300" dirty="0">
                <a:solidFill>
                  <a:schemeClr val="accent2"/>
                </a:solidFill>
                <a:latin typeface="+mn-lt"/>
              </a:rPr>
              <a:t> Introduce the earthquake and orient the audience.</a:t>
            </a:r>
            <a:br>
              <a:rPr lang="en-US" sz="2300" dirty="0">
                <a:solidFill>
                  <a:schemeClr val="accent2"/>
                </a:solidFill>
                <a:latin typeface="+mn-lt"/>
              </a:rPr>
            </a:br>
            <a:r>
              <a:rPr lang="en-US" sz="2300" b="1" dirty="0">
                <a:solidFill>
                  <a:schemeClr val="accent2"/>
                </a:solidFill>
                <a:latin typeface="+mn-lt"/>
              </a:rPr>
              <a:t>Content:</a:t>
            </a:r>
            <a:endParaRPr lang="en-US" sz="2300" dirty="0">
              <a:solidFill>
                <a:schemeClr val="accent2"/>
              </a:solidFill>
              <a:latin typeface="+mn-lt"/>
            </a:endParaRPr>
          </a:p>
          <a:p>
            <a:r>
              <a:rPr lang="en-US" sz="2300" dirty="0">
                <a:solidFill>
                  <a:schemeClr val="accent2"/>
                </a:solidFill>
                <a:latin typeface="+mn-lt"/>
              </a:rPr>
              <a:t>Title (location, magnitude, date, time).</a:t>
            </a:r>
          </a:p>
          <a:p>
            <a:r>
              <a:rPr lang="en-US" sz="2300" dirty="0">
                <a:solidFill>
                  <a:schemeClr val="accent2"/>
                </a:solidFill>
                <a:latin typeface="+mn-lt"/>
              </a:rPr>
              <a:t>Map showing the epicenter (star). (Search earthquake online and find a map)</a:t>
            </a:r>
          </a:p>
          <a:p>
            <a:r>
              <a:rPr lang="en-US" sz="2300" dirty="0">
                <a:solidFill>
                  <a:schemeClr val="accent2"/>
                </a:solidFill>
                <a:latin typeface="+mn-lt"/>
              </a:rPr>
              <a:t>Coordinates (</a:t>
            </a:r>
            <a:r>
              <a:rPr lang="en-US" sz="2300" dirty="0" err="1">
                <a:solidFill>
                  <a:schemeClr val="accent2"/>
                </a:solidFill>
                <a:latin typeface="+mn-lt"/>
              </a:rPr>
              <a:t>lat</a:t>
            </a:r>
            <a:r>
              <a:rPr lang="en-US" sz="2300" dirty="0">
                <a:solidFill>
                  <a:schemeClr val="accent2"/>
                </a:solidFill>
                <a:latin typeface="+mn-lt"/>
              </a:rPr>
              <a:t>/long), depth, and time in UTC/local.</a:t>
            </a:r>
          </a:p>
          <a:p>
            <a:r>
              <a:rPr lang="en-US" sz="2300" dirty="0">
                <a:solidFill>
                  <a:schemeClr val="accent2"/>
                </a:solidFill>
                <a:latin typeface="+mn-lt"/>
              </a:rPr>
              <a:t>2–3 sentences summarizing the event.</a:t>
            </a:r>
          </a:p>
          <a:p>
            <a:r>
              <a:rPr lang="en-US" sz="2300" b="1" dirty="0">
                <a:solidFill>
                  <a:schemeClr val="accent2"/>
                </a:solidFill>
                <a:latin typeface="+mn-lt"/>
              </a:rPr>
              <a:t>Sources:</a:t>
            </a:r>
            <a:r>
              <a:rPr lang="en-US" sz="2300" dirty="0">
                <a:solidFill>
                  <a:schemeClr val="accent2"/>
                </a:solidFill>
                <a:latin typeface="+mn-lt"/>
              </a:rPr>
              <a:t> </a:t>
            </a:r>
            <a:r>
              <a:rPr lang="en-US" sz="2300" dirty="0">
                <a:solidFill>
                  <a:schemeClr val="accent2"/>
                </a:solidFill>
                <a:latin typeface="+mn-lt"/>
                <a:hlinkClick r:id="rId3">
                  <a:extLst>
                    <a:ext uri="{A12FA001-AC4F-418D-AE19-62706E023703}">
                      <ahyp:hlinkClr xmlns:ahyp="http://schemas.microsoft.com/office/drawing/2018/hyperlinkcolor" val="tx"/>
                    </a:ext>
                  </a:extLst>
                </a:hlinkClick>
              </a:rPr>
              <a:t>USGS Earthquake Page</a:t>
            </a:r>
            <a:r>
              <a:rPr lang="en-US" sz="2300" dirty="0">
                <a:solidFill>
                  <a:schemeClr val="accent2"/>
                </a:solidFill>
                <a:latin typeface="+mn-lt"/>
              </a:rPr>
              <a:t>, </a:t>
            </a:r>
            <a:r>
              <a:rPr lang="en-US" sz="2300" dirty="0">
                <a:solidFill>
                  <a:schemeClr val="accent2"/>
                </a:solidFill>
                <a:latin typeface="+mn-lt"/>
                <a:hlinkClick r:id="rId4">
                  <a:extLst>
                    <a:ext uri="{A12FA001-AC4F-418D-AE19-62706E023703}">
                      <ahyp:hlinkClr xmlns:ahyp="http://schemas.microsoft.com/office/drawing/2018/hyperlinkcolor" val="tx"/>
                    </a:ext>
                  </a:extLst>
                </a:hlinkClick>
              </a:rPr>
              <a:t>IEB</a:t>
            </a:r>
          </a:p>
          <a:p>
            <a:r>
              <a:rPr lang="en-US" sz="2300" b="1" dirty="0">
                <a:solidFill>
                  <a:schemeClr val="accent2"/>
                </a:solidFill>
                <a:latin typeface="+mn-lt"/>
              </a:rPr>
              <a:t>Design Tip:</a:t>
            </a:r>
            <a:r>
              <a:rPr lang="en-US" sz="2300" dirty="0">
                <a:solidFill>
                  <a:schemeClr val="accent2"/>
                </a:solidFill>
                <a:latin typeface="+mn-lt"/>
              </a:rPr>
              <a:t> Keep text concise; show a regional map and one representative photo.</a:t>
            </a:r>
          </a:p>
        </p:txBody>
      </p:sp>
      <p:sp>
        <p:nvSpPr>
          <p:cNvPr id="4" name="TextBox 3">
            <a:extLst>
              <a:ext uri="{FF2B5EF4-FFF2-40B4-BE49-F238E27FC236}">
                <a16:creationId xmlns:a16="http://schemas.microsoft.com/office/drawing/2014/main" id="{04C75170-33C5-3120-73DC-AED9237D5C73}"/>
              </a:ext>
            </a:extLst>
          </p:cNvPr>
          <p:cNvSpPr txBox="1"/>
          <p:nvPr/>
        </p:nvSpPr>
        <p:spPr>
          <a:xfrm>
            <a:off x="6982443" y="203687"/>
            <a:ext cx="2156844" cy="95410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eaLnBrk="1" hangingPunct="1">
              <a:defRPr/>
            </a:pPr>
            <a:r>
              <a:rPr lang="en-US" sz="1400" b="1" dirty="0">
                <a:solidFill>
                  <a:schemeClr val="accent2"/>
                </a:solidFill>
                <a:effectLst>
                  <a:outerShdw blurRad="38100" dist="38100" dir="2700000" algn="tl">
                    <a:srgbClr val="C0C0C0"/>
                  </a:outerShdw>
                </a:effectLst>
                <a:latin typeface="Arial" charset="0"/>
                <a:ea typeface="ＭＳ Ｐゴシック" pitchFamily="-109" charset="-128"/>
                <a:cs typeface="Arial" pitchFamily="34" charset="0"/>
              </a:rPr>
              <a:t>Latitude</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 </a:t>
            </a:r>
            <a:r>
              <a:rPr lang="en-US" altLang="en-US" sz="1400" dirty="0">
                <a:latin typeface="Arial" panose="020B0604020202020204" pitchFamily="34" charset="0"/>
              </a:rPr>
              <a:t>° </a:t>
            </a:r>
          </a:p>
          <a:p>
            <a:pPr eaLnBrk="1" hangingPunct="1">
              <a:defRPr/>
            </a:pPr>
            <a:r>
              <a:rPr lang="en-US" sz="1400" b="1" dirty="0">
                <a:solidFill>
                  <a:schemeClr val="accent2"/>
                </a:solidFill>
                <a:effectLst>
                  <a:outerShdw blurRad="38100" dist="38100" dir="2700000" algn="tl">
                    <a:srgbClr val="C0C0C0"/>
                  </a:outerShdw>
                </a:effectLst>
                <a:latin typeface="Arial" charset="0"/>
                <a:ea typeface="ＭＳ Ｐゴシック" pitchFamily="-109" charset="-128"/>
                <a:cs typeface="Arial" pitchFamily="34" charset="0"/>
              </a:rPr>
              <a:t>Longitude</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 </a:t>
            </a:r>
            <a:r>
              <a:rPr lang="en-US" altLang="en-US" sz="1400" dirty="0">
                <a:latin typeface="Arial" panose="020B0604020202020204" pitchFamily="34" charset="0"/>
              </a:rPr>
              <a:t>°</a:t>
            </a:r>
            <a:br>
              <a:rPr lang="en-US" altLang="en-US" sz="1400" dirty="0">
                <a:latin typeface="Arial" panose="020B0604020202020204" pitchFamily="34" charset="0"/>
              </a:rPr>
            </a:br>
            <a:r>
              <a:rPr lang="en-US" sz="1400" b="1" dirty="0">
                <a:solidFill>
                  <a:schemeClr val="accent2"/>
                </a:solidFill>
                <a:effectLst>
                  <a:outerShdw blurRad="38100" dist="38100" dir="2700000" algn="tl">
                    <a:srgbClr val="C0C0C0"/>
                  </a:outerShdw>
                </a:effectLst>
                <a:latin typeface="Arial" charset="0"/>
                <a:ea typeface="ＭＳ Ｐゴシック" pitchFamily="-109" charset="-128"/>
                <a:cs typeface="Arial" pitchFamily="34" charset="0"/>
              </a:rPr>
              <a:t>Depth</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 </a:t>
            </a:r>
            <a:r>
              <a:rPr lang="en-US" sz="1400" dirty="0">
                <a:latin typeface="Arial" charset="0"/>
                <a:ea typeface="ＭＳ Ｐゴシック" pitchFamily="-109" charset="-128"/>
                <a:cs typeface="Arial" pitchFamily="34" charset="0"/>
              </a:rPr>
              <a:t> km</a:t>
            </a:r>
          </a:p>
          <a:p>
            <a:pPr eaLnBrk="1" hangingPunct="1">
              <a:defRPr/>
            </a:pPr>
            <a:endParaRPr lang="en-US" dirty="0">
              <a:latin typeface="Arial" charset="0"/>
              <a:ea typeface="ＭＳ Ｐゴシック" pitchFamily="-109" charset="-128"/>
            </a:endParaRPr>
          </a:p>
        </p:txBody>
      </p:sp>
      <p:sp>
        <p:nvSpPr>
          <p:cNvPr id="5" name="Google Shape;178;p21">
            <a:extLst>
              <a:ext uri="{FF2B5EF4-FFF2-40B4-BE49-F238E27FC236}">
                <a16:creationId xmlns:a16="http://schemas.microsoft.com/office/drawing/2014/main" id="{9BA484D4-5185-DE8D-2D87-529207D631EC}"/>
              </a:ext>
            </a:extLst>
          </p:cNvPr>
          <p:cNvSpPr txBox="1"/>
          <p:nvPr/>
        </p:nvSpPr>
        <p:spPr>
          <a:xfrm>
            <a:off x="1926771" y="0"/>
            <a:ext cx="4977326"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chemeClr val="accent2"/>
                </a:solidFill>
                <a:latin typeface="Arial"/>
                <a:ea typeface="Arial"/>
                <a:cs typeface="Arial"/>
                <a:sym typeface="Arial"/>
              </a:rPr>
              <a:t>Magnitude __ Location Name</a:t>
            </a:r>
            <a:br>
              <a:rPr lang="en-US" sz="4300" b="1" dirty="0">
                <a:solidFill>
                  <a:schemeClr val="accent2"/>
                </a:solidFill>
                <a:latin typeface="Arial"/>
                <a:ea typeface="Arial"/>
                <a:cs typeface="Arial"/>
                <a:sym typeface="Arial"/>
              </a:rPr>
            </a:br>
            <a:r>
              <a:rPr lang="en-US" sz="1800" b="1" dirty="0">
                <a:solidFill>
                  <a:schemeClr val="accent2"/>
                </a:solidFill>
                <a:latin typeface="Arial"/>
                <a:ea typeface="Arial"/>
                <a:cs typeface="Arial"/>
                <a:sym typeface="Arial"/>
              </a:rPr>
              <a:t>Day of the Week, Month Day, Year at</a:t>
            </a:r>
            <a:r>
              <a:rPr lang="en-US" sz="1800" b="1" dirty="0">
                <a:solidFill>
                  <a:schemeClr val="accent2"/>
                </a:solidFill>
              </a:rPr>
              <a:t> UTC Time</a:t>
            </a:r>
            <a:endParaRPr sz="1800" dirty="0">
              <a:solidFill>
                <a:schemeClr val="accent2"/>
              </a:solidFill>
              <a:latin typeface="Arial"/>
              <a:ea typeface="Arial"/>
              <a:cs typeface="Arial"/>
              <a:sym typeface="Arial"/>
            </a:endParaRPr>
          </a:p>
        </p:txBody>
      </p:sp>
      <p:sp>
        <p:nvSpPr>
          <p:cNvPr id="6" name="Google Shape;114;p2">
            <a:extLst>
              <a:ext uri="{FF2B5EF4-FFF2-40B4-BE49-F238E27FC236}">
                <a16:creationId xmlns:a16="http://schemas.microsoft.com/office/drawing/2014/main" id="{39AAD4AB-71D2-D627-B2BA-4E12C2E3F5F3}"/>
              </a:ext>
            </a:extLst>
          </p:cNvPr>
          <p:cNvSpPr/>
          <p:nvPr/>
        </p:nvSpPr>
        <p:spPr>
          <a:xfrm>
            <a:off x="8062171"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33601379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5" name="Google Shape;275;p30"/>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600" dirty="0">
                <a:latin typeface="+mn-lt"/>
              </a:rPr>
              <a:t>Where was the epicenter and hypocenter of this earthquake? (What city/region was it closest to? Longitude/latitude/depth?) When did the earthquake happen? What was its magnitude? </a:t>
            </a:r>
            <a:endParaRPr sz="1600" dirty="0">
              <a:latin typeface="+mn-lt"/>
            </a:endParaRPr>
          </a:p>
          <a:p>
            <a:pPr marL="457200" lvl="0" indent="-336550" algn="l" rtl="0">
              <a:spcBef>
                <a:spcPts val="1000"/>
              </a:spcBef>
              <a:spcAft>
                <a:spcPts val="0"/>
              </a:spcAft>
              <a:buSzPts val="1700"/>
              <a:buAutoNum type="arabicPeriod"/>
            </a:pPr>
            <a:r>
              <a:rPr lang="en-US" sz="1600" dirty="0">
                <a:latin typeface="+mn-lt"/>
              </a:rPr>
              <a:t>What impact did the earthquake have on the location in which it was felt the strongest? </a:t>
            </a:r>
            <a:r>
              <a:rPr lang="en-US" sz="1600" i="1" dirty="0">
                <a:latin typeface="+mn-lt"/>
              </a:rPr>
              <a:t>(buildings, streets, animals, people…) </a:t>
            </a:r>
            <a:endParaRPr sz="1600" i="1" dirty="0">
              <a:latin typeface="+mn-lt"/>
            </a:endParaRPr>
          </a:p>
          <a:p>
            <a:pPr marL="457200" lvl="0" indent="-336550" algn="l" rtl="0">
              <a:spcBef>
                <a:spcPts val="1000"/>
              </a:spcBef>
              <a:spcAft>
                <a:spcPts val="0"/>
              </a:spcAft>
              <a:buSzPts val="1700"/>
              <a:buAutoNum type="arabicPeriod"/>
            </a:pPr>
            <a:r>
              <a:rPr lang="en-US" sz="1600" dirty="0">
                <a:latin typeface="+mn-lt"/>
              </a:rPr>
              <a:t>Draw the block model of the fault for this earthquake. Overlay a drawing of the focal mechanism to show how the 2D projection was created. Label it with the type of fault.</a:t>
            </a:r>
            <a:endParaRPr sz="1600" dirty="0">
              <a:latin typeface="+mn-lt"/>
            </a:endParaRPr>
          </a:p>
          <a:p>
            <a:pPr marL="457200" lvl="0" indent="-336550" algn="l" rtl="0">
              <a:spcBef>
                <a:spcPts val="1000"/>
              </a:spcBef>
              <a:spcAft>
                <a:spcPts val="0"/>
              </a:spcAft>
              <a:buSzPts val="1700"/>
              <a:buAutoNum type="arabicPeriod"/>
            </a:pPr>
            <a:r>
              <a:rPr lang="en-US" sz="1600" dirty="0">
                <a:latin typeface="+mn-lt"/>
              </a:rPr>
              <a:t>How are the related tectonic plates involved in creating the nearby boundary? </a:t>
            </a:r>
            <a:r>
              <a:rPr lang="en-US" sz="1600" i="1" dirty="0">
                <a:latin typeface="+mn-lt"/>
              </a:rPr>
              <a:t>(Include the type of boundary, and the velocity and name of the plates.) </a:t>
            </a:r>
            <a:endParaRPr sz="1600" i="1" dirty="0">
              <a:latin typeface="+mn-lt"/>
            </a:endParaRPr>
          </a:p>
          <a:p>
            <a:pPr marL="457200" lvl="0" indent="-336550" algn="l" rtl="0">
              <a:spcBef>
                <a:spcPts val="1000"/>
              </a:spcBef>
              <a:spcAft>
                <a:spcPts val="0"/>
              </a:spcAft>
              <a:buSzPts val="1700"/>
              <a:buAutoNum type="arabicPeriod"/>
            </a:pPr>
            <a:r>
              <a:rPr lang="en-US" sz="1600" dirty="0">
                <a:latin typeface="+mn-lt"/>
              </a:rPr>
              <a:t>What additional hazards occurred in addition to the ground shaking? </a:t>
            </a:r>
            <a:r>
              <a:rPr lang="en-US" sz="1600" i="1" dirty="0">
                <a:latin typeface="+mn-lt"/>
              </a:rPr>
              <a:t> (tsunamis, floods, sinkholes, landslides, fires, volcanoes…) </a:t>
            </a:r>
            <a:r>
              <a:rPr lang="en-US" sz="1600" dirty="0">
                <a:latin typeface="+mn-lt"/>
              </a:rPr>
              <a:t> </a:t>
            </a:r>
            <a:endParaRPr sz="1600" dirty="0">
              <a:latin typeface="+mn-lt"/>
            </a:endParaRPr>
          </a:p>
          <a:p>
            <a:pPr marL="457200" lvl="0" indent="-342900" algn="l" rtl="0">
              <a:spcBef>
                <a:spcPts val="1000"/>
              </a:spcBef>
              <a:spcAft>
                <a:spcPts val="0"/>
              </a:spcAft>
              <a:buSzPts val="1800"/>
              <a:buAutoNum type="arabicPeriod"/>
            </a:pPr>
            <a:r>
              <a:rPr lang="en-US" sz="1600" dirty="0">
                <a:latin typeface="+mn-lt"/>
              </a:rPr>
              <a:t>Relate the area’s population density to its seismic hazard level and earthquake history.          </a:t>
            </a:r>
            <a:endParaRPr sz="1600" dirty="0">
              <a:latin typeface="+mn-lt"/>
            </a:endParaRPr>
          </a:p>
        </p:txBody>
      </p:sp>
      <p:sp>
        <p:nvSpPr>
          <p:cNvPr id="276" name="Google Shape;276;p30"/>
          <p:cNvSpPr txBox="1">
            <a:spLocks noGrp="1"/>
          </p:cNvSpPr>
          <p:nvPr>
            <p:ph type="body" idx="1"/>
          </p:nvPr>
        </p:nvSpPr>
        <p:spPr>
          <a:xfrm>
            <a:off x="457200" y="5426540"/>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600" b="1" dirty="0">
                <a:latin typeface="+mn-lt"/>
              </a:rPr>
              <a:t>Extension Question</a:t>
            </a:r>
            <a:endParaRPr sz="1600" b="1" dirty="0">
              <a:latin typeface="+mn-lt"/>
            </a:endParaRPr>
          </a:p>
          <a:p>
            <a:pPr marL="457200" lvl="0" indent="-336550" algn="l" rtl="0">
              <a:spcBef>
                <a:spcPts val="1000"/>
              </a:spcBef>
              <a:spcAft>
                <a:spcPts val="0"/>
              </a:spcAft>
              <a:buSzPts val="1700"/>
              <a:buAutoNum type="arabicPeriod"/>
            </a:pPr>
            <a:r>
              <a:rPr lang="en-US" sz="1600" dirty="0">
                <a:latin typeface="+mn-lt"/>
              </a:rPr>
              <a:t>What efforts have there been to mitigate impacts from earthquakes? What additional mitigation efforts should be implemented?  </a:t>
            </a:r>
            <a:endParaRPr sz="1600" dirty="0">
              <a:latin typeface="+mn-lt"/>
            </a:endParaRPr>
          </a:p>
          <a:p>
            <a:pPr marL="0" lvl="0" indent="0" algn="l" rtl="0">
              <a:spcBef>
                <a:spcPts val="0"/>
              </a:spcBef>
              <a:spcAft>
                <a:spcPts val="0"/>
              </a:spcAft>
              <a:buNone/>
            </a:pPr>
            <a:r>
              <a:rPr lang="en-US" sz="1600" i="1" dirty="0">
                <a:latin typeface="+mn-lt"/>
                <a:ea typeface="Arial"/>
                <a:cs typeface="Arial"/>
                <a:sym typeface="Arial"/>
              </a:rPr>
              <a:t> </a:t>
            </a:r>
            <a:endParaRPr sz="1600" dirty="0">
              <a:latin typeface="+mn-lt"/>
            </a:endParaRPr>
          </a:p>
        </p:txBody>
      </p:sp>
      <p:sp>
        <p:nvSpPr>
          <p:cNvPr id="277" name="Google Shape;277;p30"/>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
        <p:nvSpPr>
          <p:cNvPr id="4" name="Google Shape;256;p28">
            <a:extLst>
              <a:ext uri="{FF2B5EF4-FFF2-40B4-BE49-F238E27FC236}">
                <a16:creationId xmlns:a16="http://schemas.microsoft.com/office/drawing/2014/main" id="{F50CA905-D344-A6A7-776C-58EEBFE8CC7B}"/>
              </a:ext>
            </a:extLst>
          </p:cNvPr>
          <p:cNvSpPr txBox="1">
            <a:spLocks/>
          </p:cNvSpPr>
          <p:nvPr/>
        </p:nvSpPr>
        <p:spPr>
          <a:xfrm>
            <a:off x="727587" y="550506"/>
            <a:ext cx="8229600" cy="672922"/>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r>
              <a:rPr lang="en-US" sz="4000" dirty="0">
                <a:latin typeface="+mn-lt"/>
              </a:rPr>
              <a:t>Slide 14: Assessment Questions</a:t>
            </a:r>
            <a:endParaRPr lang="en-US" sz="4000" b="1" dirty="0">
              <a:latin typeface="+mn-lt"/>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3" name="Google Shape;293;p32"/>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3" name="TextBox 2">
            <a:extLst>
              <a:ext uri="{FF2B5EF4-FFF2-40B4-BE49-F238E27FC236}">
                <a16:creationId xmlns:a16="http://schemas.microsoft.com/office/drawing/2014/main" id="{E0ECB280-23D1-47C6-63F7-EC51AB7164F1}"/>
              </a:ext>
            </a:extLst>
          </p:cNvPr>
          <p:cNvSpPr txBox="1"/>
          <p:nvPr/>
        </p:nvSpPr>
        <p:spPr>
          <a:xfrm>
            <a:off x="547915" y="2088555"/>
            <a:ext cx="8184605" cy="2246769"/>
          </a:xfrm>
          <a:prstGeom prst="rect">
            <a:avLst/>
          </a:prstGeom>
          <a:noFill/>
        </p:spPr>
        <p:txBody>
          <a:bodyPr wrap="square" lIns="91440" tIns="45720" rIns="91440" bIns="45720" anchor="t">
            <a:spAutoFit/>
          </a:bodyPr>
          <a:lstStyle/>
          <a:p>
            <a:pPr>
              <a:buNone/>
            </a:pPr>
            <a:r>
              <a:rPr lang="en-US" b="1" dirty="0">
                <a:solidFill>
                  <a:schemeClr val="accent2"/>
                </a:solidFill>
              </a:rPr>
              <a:t>Purpose:</a:t>
            </a:r>
            <a:r>
              <a:rPr lang="en-US" dirty="0">
                <a:solidFill>
                  <a:schemeClr val="accent2"/>
                </a:solidFill>
              </a:rPr>
              <a:t> Reinforce proper sourcing and acknowledgment.</a:t>
            </a:r>
          </a:p>
          <a:p>
            <a:pPr>
              <a:buNone/>
            </a:pPr>
            <a:br>
              <a:rPr lang="en-US" dirty="0">
                <a:solidFill>
                  <a:schemeClr val="accent2"/>
                </a:solidFill>
              </a:rPr>
            </a:br>
            <a:r>
              <a:rPr lang="en-US" b="1" dirty="0">
                <a:solidFill>
                  <a:schemeClr val="accent2"/>
                </a:solidFill>
              </a:rPr>
              <a:t>Content:</a:t>
            </a:r>
            <a:endParaRPr lang="en-US" dirty="0">
              <a:solidFill>
                <a:schemeClr val="accent2"/>
              </a:solidFill>
            </a:endParaRPr>
          </a:p>
          <a:p>
            <a:pPr marL="285750" indent="-285750">
              <a:buFont typeface="Arial" panose="020B0604020202020204" pitchFamily="34" charset="0"/>
              <a:buChar char="•"/>
            </a:pPr>
            <a:r>
              <a:rPr lang="en-US" dirty="0">
                <a:solidFill>
                  <a:schemeClr val="accent2"/>
                </a:solidFill>
              </a:rPr>
              <a:t>URLs for all data and imagery (USGS, NSF NGF, GEM, NOAA, Wikimedia).</a:t>
            </a:r>
          </a:p>
          <a:p>
            <a:r>
              <a:rPr lang="en-US" dirty="0">
                <a:solidFill>
                  <a:schemeClr val="accent2"/>
                </a:solidFill>
              </a:rPr>
              <a:t>Attribution:</a:t>
            </a:r>
          </a:p>
          <a:p>
            <a:pPr marL="285750" indent="-285750">
              <a:buFont typeface="Arial" panose="020B0604020202020204" pitchFamily="34" charset="0"/>
              <a:buChar char="•"/>
            </a:pPr>
            <a:r>
              <a:rPr lang="en-US" i="1" dirty="0">
                <a:solidFill>
                  <a:schemeClr val="tx1"/>
                </a:solidFill>
              </a:rPr>
              <a:t>Developed using EarthScope Consortium’s Teachable Moments framework and publicly available seismic data.</a:t>
            </a:r>
            <a:endParaRPr lang="en-US" dirty="0">
              <a:solidFill>
                <a:schemeClr val="tx1"/>
              </a:solidFill>
            </a:endParaRPr>
          </a:p>
          <a:p>
            <a:pPr marL="285750" indent="-285750">
              <a:buFont typeface="Arial" panose="020B0604020202020204" pitchFamily="34" charset="0"/>
              <a:buChar char="•"/>
            </a:pPr>
            <a:r>
              <a:rPr lang="en-US" i="1" dirty="0">
                <a:solidFill>
                  <a:schemeClr val="tx1"/>
                </a:solidFill>
              </a:rPr>
              <a:t>Resources courtesy of the U.S. Geological Survey. </a:t>
            </a:r>
            <a:br>
              <a:rPr lang="en-US" i="1" dirty="0">
                <a:solidFill>
                  <a:schemeClr val="tx1"/>
                </a:solidFill>
              </a:rPr>
            </a:br>
            <a:r>
              <a:rPr lang="en-US" i="1" dirty="0">
                <a:solidFill>
                  <a:schemeClr val="tx1"/>
                </a:solidFill>
              </a:rPr>
              <a:t>Federal support for the NSF National Geophysical Facility </a:t>
            </a:r>
            <a:br>
              <a:rPr lang="en-US" i="1" dirty="0">
                <a:solidFill>
                  <a:schemeClr val="tx1"/>
                </a:solidFill>
              </a:rPr>
            </a:br>
            <a:r>
              <a:rPr lang="en-US" i="1" dirty="0">
                <a:solidFill>
                  <a:schemeClr val="tx1"/>
                </a:solidFill>
              </a:rPr>
              <a:t>includes agreements with the U.S. Geological Survey.</a:t>
            </a:r>
          </a:p>
        </p:txBody>
      </p:sp>
      <p:sp>
        <p:nvSpPr>
          <p:cNvPr id="5" name="TextBox 4">
            <a:extLst>
              <a:ext uri="{FF2B5EF4-FFF2-40B4-BE49-F238E27FC236}">
                <a16:creationId xmlns:a16="http://schemas.microsoft.com/office/drawing/2014/main" id="{7D9116E1-03AC-3B6C-A842-459C2447682F}"/>
              </a:ext>
            </a:extLst>
          </p:cNvPr>
          <p:cNvSpPr txBox="1"/>
          <p:nvPr/>
        </p:nvSpPr>
        <p:spPr>
          <a:xfrm>
            <a:off x="1389525" y="614743"/>
            <a:ext cx="6364949" cy="584775"/>
          </a:xfrm>
          <a:prstGeom prst="rect">
            <a:avLst/>
          </a:prstGeom>
          <a:noFill/>
        </p:spPr>
        <p:txBody>
          <a:bodyPr wrap="square" lIns="91440" tIns="45720" rIns="91440" bIns="45720" anchor="t">
            <a:spAutoFit/>
          </a:bodyPr>
          <a:lstStyle/>
          <a:p>
            <a:r>
              <a:rPr lang="en-US" sz="3200" dirty="0"/>
              <a:t>Slide 15. References &amp; Credits</a:t>
            </a:r>
          </a:p>
        </p:txBody>
      </p:sp>
      <p:pic>
        <p:nvPicPr>
          <p:cNvPr id="4" name="Picture 3">
            <a:extLst>
              <a:ext uri="{FF2B5EF4-FFF2-40B4-BE49-F238E27FC236}">
                <a16:creationId xmlns:a16="http://schemas.microsoft.com/office/drawing/2014/main" id="{25EDF7DC-767B-E825-264B-98415189C852}"/>
              </a:ext>
            </a:extLst>
          </p:cNvPr>
          <p:cNvPicPr>
            <a:picLocks noChangeAspect="1"/>
          </p:cNvPicPr>
          <p:nvPr/>
        </p:nvPicPr>
        <p:blipFill>
          <a:blip r:embed="rId4"/>
          <a:stretch>
            <a:fillRect/>
          </a:stretch>
        </p:blipFill>
        <p:spPr>
          <a:xfrm>
            <a:off x="2378739" y="5383782"/>
            <a:ext cx="4382525" cy="1245748"/>
          </a:xfrm>
          <a:prstGeom prst="rect">
            <a:avLst/>
          </a:prstGeom>
        </p:spPr>
      </p:pic>
      <p:pic>
        <p:nvPicPr>
          <p:cNvPr id="7" name="Picture 6">
            <a:extLst>
              <a:ext uri="{FF2B5EF4-FFF2-40B4-BE49-F238E27FC236}">
                <a16:creationId xmlns:a16="http://schemas.microsoft.com/office/drawing/2014/main" id="{D5280F38-8340-DC6B-C476-498C6B3D6B7F}"/>
              </a:ext>
            </a:extLst>
          </p:cNvPr>
          <p:cNvPicPr>
            <a:picLocks noChangeAspect="1"/>
          </p:cNvPicPr>
          <p:nvPr/>
        </p:nvPicPr>
        <p:blipFill>
          <a:blip r:embed="rId5"/>
          <a:stretch>
            <a:fillRect/>
          </a:stretch>
        </p:blipFill>
        <p:spPr>
          <a:xfrm>
            <a:off x="5552953" y="3584047"/>
            <a:ext cx="1858571" cy="805960"/>
          </a:xfrm>
          <a:prstGeom prst="rect">
            <a:avLst/>
          </a:prstGeom>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40" name="Google Shape;240;p26"/>
          <p:cNvSpPr txBox="1"/>
          <p:nvPr/>
        </p:nvSpPr>
        <p:spPr>
          <a:xfrm>
            <a:off x="324937" y="1396925"/>
            <a:ext cx="4192200" cy="1785187"/>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1500" dirty="0">
                <a:solidFill>
                  <a:schemeClr val="accent2"/>
                </a:solidFill>
                <a:latin typeface="+mn-lt"/>
                <a:ea typeface="Calibri" panose="020F0502020204030204" pitchFamily="34" charset="0"/>
                <a:cs typeface="Calibri" panose="020F0502020204030204" pitchFamily="34" charset="0"/>
                <a:sym typeface="Calibri"/>
              </a:rPr>
              <a:t>Information on the area and what it’s known for; this can be about the people or region.  I have used travel brochures for this to see what they’re promoting. </a:t>
            </a:r>
            <a:endParaRPr lang="en-US" sz="1500" dirty="0">
              <a:solidFill>
                <a:schemeClr val="accent2"/>
              </a:solidFill>
              <a:latin typeface="+mn-lt"/>
              <a:ea typeface="Calibri" panose="020F0502020204030204" pitchFamily="34" charset="0"/>
              <a:cs typeface="Calibri" panose="020F0502020204030204" pitchFamily="34" charset="0"/>
            </a:endParaRPr>
          </a:p>
          <a:p>
            <a:pPr marL="0" lvl="0" indent="0" algn="l" rtl="0">
              <a:spcBef>
                <a:spcPts val="0"/>
              </a:spcBef>
              <a:spcAft>
                <a:spcPts val="0"/>
              </a:spcAft>
              <a:buNone/>
            </a:pPr>
            <a:endParaRPr sz="1500" dirty="0">
              <a:solidFill>
                <a:schemeClr val="accent2"/>
              </a:solidFill>
              <a:latin typeface="+mn-lt"/>
              <a:ea typeface="Calibri" panose="020F0502020204030204" pitchFamily="34" charset="0"/>
              <a:cs typeface="Calibri" panose="020F0502020204030204" pitchFamily="34" charset="0"/>
            </a:endParaRPr>
          </a:p>
          <a:p>
            <a:pPr marL="0" lvl="0" indent="0" algn="l" rtl="0">
              <a:spcBef>
                <a:spcPts val="0"/>
              </a:spcBef>
              <a:spcAft>
                <a:spcPts val="0"/>
              </a:spcAft>
              <a:buNone/>
            </a:pPr>
            <a:endParaRPr sz="1500" dirty="0">
              <a:solidFill>
                <a:schemeClr val="accent2"/>
              </a:solidFill>
              <a:latin typeface="+mn-lt"/>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500" dirty="0">
                <a:solidFill>
                  <a:schemeClr val="accent2"/>
                </a:solidFill>
                <a:latin typeface="+mn-lt"/>
                <a:ea typeface="Calibri" panose="020F0502020204030204" pitchFamily="34" charset="0"/>
                <a:cs typeface="Calibri" panose="020F0502020204030204" pitchFamily="34" charset="0"/>
                <a:sym typeface="Calibri"/>
              </a:rPr>
              <a:t>2-3 sentences</a:t>
            </a:r>
            <a:endParaRPr sz="1500" dirty="0">
              <a:solidFill>
                <a:schemeClr val="accent2"/>
              </a:solidFill>
              <a:latin typeface="+mn-lt"/>
              <a:ea typeface="Calibri" panose="020F0502020204030204" pitchFamily="34" charset="0"/>
              <a:cs typeface="Calibri" panose="020F0502020204030204" pitchFamily="34" charset="0"/>
              <a:sym typeface="Calibri"/>
            </a:endParaRPr>
          </a:p>
        </p:txBody>
      </p:sp>
      <p:sp>
        <p:nvSpPr>
          <p:cNvPr id="241" name="Google Shape;241;p26"/>
          <p:cNvSpPr txBox="1"/>
          <p:nvPr/>
        </p:nvSpPr>
        <p:spPr>
          <a:xfrm>
            <a:off x="324937" y="3376715"/>
            <a:ext cx="4192200" cy="1395203"/>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1500" dirty="0">
                <a:solidFill>
                  <a:schemeClr val="accent2"/>
                </a:solidFill>
                <a:latin typeface="+mn-lt"/>
                <a:ea typeface="Calibri"/>
                <a:cs typeface="Calibri"/>
                <a:sym typeface="Calibri"/>
              </a:rPr>
              <a:t>Information on the history/economy/ecology/climate  of the area.  </a:t>
            </a:r>
            <a:endParaRPr lang="en-US" sz="1500" dirty="0">
              <a:solidFill>
                <a:schemeClr val="accent2"/>
              </a:solidFill>
              <a:latin typeface="+mn-lt"/>
              <a:ea typeface="Calibri"/>
              <a:cs typeface="Calibri"/>
            </a:endParaRPr>
          </a:p>
          <a:p>
            <a:pPr marL="0" lvl="0" indent="0" algn="l" rtl="0">
              <a:spcBef>
                <a:spcPts val="0"/>
              </a:spcBef>
              <a:spcAft>
                <a:spcPts val="0"/>
              </a:spcAft>
              <a:buNone/>
            </a:pPr>
            <a:endParaRPr sz="1500" dirty="0">
              <a:solidFill>
                <a:schemeClr val="accent2"/>
              </a:solidFill>
              <a:latin typeface="+mn-lt"/>
              <a:ea typeface="Calibri"/>
              <a:cs typeface="Calibri"/>
            </a:endParaRPr>
          </a:p>
          <a:p>
            <a:pPr marL="0" lvl="0" indent="0" algn="l" rtl="0">
              <a:spcBef>
                <a:spcPts val="0"/>
              </a:spcBef>
              <a:spcAft>
                <a:spcPts val="0"/>
              </a:spcAft>
              <a:buNone/>
            </a:pPr>
            <a:endParaRPr sz="1500" dirty="0">
              <a:solidFill>
                <a:schemeClr val="accent2"/>
              </a:solidFill>
              <a:latin typeface="+mn-lt"/>
              <a:ea typeface="Calibri"/>
              <a:cs typeface="Calibri"/>
            </a:endParaRPr>
          </a:p>
          <a:p>
            <a:pPr marL="0" lvl="0" indent="0" algn="l" rtl="0">
              <a:spcBef>
                <a:spcPts val="0"/>
              </a:spcBef>
              <a:spcAft>
                <a:spcPts val="0"/>
              </a:spcAft>
              <a:buNone/>
            </a:pPr>
            <a:r>
              <a:rPr lang="en-US" sz="1500" dirty="0">
                <a:solidFill>
                  <a:schemeClr val="accent2"/>
                </a:solidFill>
                <a:latin typeface="+mn-lt"/>
                <a:ea typeface="Calibri"/>
                <a:cs typeface="Calibri"/>
                <a:sym typeface="Calibri"/>
              </a:rPr>
              <a:t>1-3 sentences</a:t>
            </a:r>
            <a:endParaRPr sz="1500" dirty="0">
              <a:solidFill>
                <a:schemeClr val="accent2"/>
              </a:solidFill>
              <a:latin typeface="+mn-lt"/>
              <a:ea typeface="Calibri"/>
              <a:cs typeface="Calibri"/>
              <a:sym typeface="Calibri"/>
            </a:endParaRPr>
          </a:p>
          <a:p>
            <a:pPr marL="0" lvl="0" indent="0" algn="l" rtl="0">
              <a:spcBef>
                <a:spcPts val="0"/>
              </a:spcBef>
              <a:spcAft>
                <a:spcPts val="0"/>
              </a:spcAft>
              <a:buNone/>
            </a:pPr>
            <a:endParaRPr sz="1500" dirty="0">
              <a:solidFill>
                <a:schemeClr val="accent2"/>
              </a:solidFill>
              <a:latin typeface="+mn-lt"/>
              <a:ea typeface="Calibri"/>
              <a:cs typeface="Calibri"/>
              <a:sym typeface="Calibri"/>
            </a:endParaRPr>
          </a:p>
        </p:txBody>
      </p:sp>
      <p:sp>
        <p:nvSpPr>
          <p:cNvPr id="242" name="Google Shape;242;p26"/>
          <p:cNvSpPr txBox="1"/>
          <p:nvPr/>
        </p:nvSpPr>
        <p:spPr>
          <a:xfrm>
            <a:off x="4626865" y="6214095"/>
            <a:ext cx="4302250" cy="461933"/>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1500" dirty="0">
                <a:solidFill>
                  <a:schemeClr val="accent2"/>
                </a:solidFill>
                <a:latin typeface="+mn-lt"/>
                <a:ea typeface="Calibri"/>
                <a:cs typeface="Calibri"/>
                <a:sym typeface="Calibri"/>
              </a:rPr>
              <a:t>Add at least 2 images related to slide content.</a:t>
            </a:r>
            <a:endParaRPr sz="1500" dirty="0">
              <a:solidFill>
                <a:schemeClr val="accent2"/>
              </a:solidFill>
              <a:latin typeface="+mn-lt"/>
              <a:ea typeface="Calibri"/>
              <a:cs typeface="Calibri"/>
              <a:sym typeface="Calibri"/>
            </a:endParaRPr>
          </a:p>
        </p:txBody>
      </p:sp>
      <p:sp>
        <p:nvSpPr>
          <p:cNvPr id="243" name="Google Shape;243;p26"/>
          <p:cNvSpPr txBox="1"/>
          <p:nvPr/>
        </p:nvSpPr>
        <p:spPr>
          <a:xfrm>
            <a:off x="324937" y="4956128"/>
            <a:ext cx="4192200" cy="17199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1500" dirty="0">
                <a:solidFill>
                  <a:schemeClr val="accent2"/>
                </a:solidFill>
                <a:latin typeface="+mn-lt"/>
                <a:ea typeface="Calibri"/>
                <a:cs typeface="Calibri"/>
                <a:sym typeface="Calibri"/>
              </a:rPr>
              <a:t>There should be a sentence that links to geosciences as well.</a:t>
            </a:r>
            <a:endParaRPr lang="en-US" sz="1500" dirty="0">
              <a:solidFill>
                <a:schemeClr val="accent2"/>
              </a:solidFill>
              <a:latin typeface="+mn-lt"/>
              <a:ea typeface="Calibri"/>
              <a:cs typeface="Calibri"/>
            </a:endParaRPr>
          </a:p>
          <a:p>
            <a:pPr marL="0" lvl="0" indent="0" algn="l" rtl="0">
              <a:spcBef>
                <a:spcPts val="0"/>
              </a:spcBef>
              <a:spcAft>
                <a:spcPts val="0"/>
              </a:spcAft>
              <a:buNone/>
            </a:pPr>
            <a:r>
              <a:rPr lang="en-US" sz="1500" dirty="0">
                <a:solidFill>
                  <a:schemeClr val="accent2"/>
                </a:solidFill>
                <a:latin typeface="+mn-lt"/>
                <a:ea typeface="Calibri"/>
                <a:cs typeface="Calibri"/>
                <a:sym typeface="Calibri"/>
              </a:rPr>
              <a:t>Is there a link to the geology of the area?</a:t>
            </a:r>
            <a:endParaRPr sz="1500" dirty="0">
              <a:solidFill>
                <a:schemeClr val="accent2"/>
              </a:solidFill>
              <a:latin typeface="+mn-lt"/>
              <a:ea typeface="Calibri"/>
              <a:cs typeface="Calibri"/>
            </a:endParaRPr>
          </a:p>
          <a:p>
            <a:pPr marL="0" lvl="0" indent="0" algn="l" rtl="0">
              <a:spcBef>
                <a:spcPts val="0"/>
              </a:spcBef>
              <a:spcAft>
                <a:spcPts val="0"/>
              </a:spcAft>
              <a:buNone/>
            </a:pPr>
            <a:endParaRPr sz="1500" dirty="0">
              <a:solidFill>
                <a:schemeClr val="accent2"/>
              </a:solidFill>
              <a:latin typeface="+mn-lt"/>
              <a:ea typeface="Calibri"/>
              <a:cs typeface="Calibri"/>
            </a:endParaRPr>
          </a:p>
          <a:p>
            <a:pPr marL="0" lvl="0" indent="0" algn="l" rtl="0">
              <a:spcBef>
                <a:spcPts val="0"/>
              </a:spcBef>
              <a:spcAft>
                <a:spcPts val="0"/>
              </a:spcAft>
              <a:buNone/>
            </a:pPr>
            <a:endParaRPr sz="1500" dirty="0">
              <a:solidFill>
                <a:schemeClr val="accent2"/>
              </a:solidFill>
              <a:latin typeface="+mn-lt"/>
              <a:ea typeface="Calibri"/>
              <a:cs typeface="Calibri"/>
            </a:endParaRPr>
          </a:p>
          <a:p>
            <a:pPr marL="0" lvl="0" indent="0" algn="l" rtl="0">
              <a:spcBef>
                <a:spcPts val="0"/>
              </a:spcBef>
              <a:spcAft>
                <a:spcPts val="0"/>
              </a:spcAft>
              <a:buNone/>
            </a:pPr>
            <a:r>
              <a:rPr lang="en-US" sz="1500" dirty="0">
                <a:solidFill>
                  <a:schemeClr val="accent2"/>
                </a:solidFill>
                <a:latin typeface="+mn-lt"/>
                <a:ea typeface="Calibri"/>
                <a:cs typeface="Calibri"/>
                <a:sym typeface="Calibri"/>
              </a:rPr>
              <a:t>1-2 sentences</a:t>
            </a:r>
            <a:endParaRPr sz="1500" dirty="0">
              <a:solidFill>
                <a:schemeClr val="accent2"/>
              </a:solidFill>
              <a:latin typeface="+mn-lt"/>
              <a:ea typeface="Calibri"/>
              <a:cs typeface="Calibri"/>
              <a:sym typeface="Calibri"/>
            </a:endParaRPr>
          </a:p>
        </p:txBody>
      </p:sp>
      <p:sp>
        <p:nvSpPr>
          <p:cNvPr id="244" name="Google Shape;244;p26"/>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
        <p:nvSpPr>
          <p:cNvPr id="2" name="Title 1">
            <a:extLst>
              <a:ext uri="{FF2B5EF4-FFF2-40B4-BE49-F238E27FC236}">
                <a16:creationId xmlns:a16="http://schemas.microsoft.com/office/drawing/2014/main" id="{54FD139D-9899-C3B5-CF59-54EE5A8E1EC5}"/>
              </a:ext>
            </a:extLst>
          </p:cNvPr>
          <p:cNvSpPr txBox="1">
            <a:spLocks/>
          </p:cNvSpPr>
          <p:nvPr/>
        </p:nvSpPr>
        <p:spPr>
          <a:xfrm>
            <a:off x="1931436" y="59322"/>
            <a:ext cx="5767811"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r>
              <a:rPr lang="en-US" sz="3200" dirty="0">
                <a:latin typeface="+mj-lt"/>
              </a:rPr>
              <a:t>Slide 2. Regional Geography / “Where in the World?”</a:t>
            </a:r>
          </a:p>
        </p:txBody>
      </p:sp>
      <p:sp>
        <p:nvSpPr>
          <p:cNvPr id="4" name="TextBox 3">
            <a:extLst>
              <a:ext uri="{FF2B5EF4-FFF2-40B4-BE49-F238E27FC236}">
                <a16:creationId xmlns:a16="http://schemas.microsoft.com/office/drawing/2014/main" id="{AF9C90BB-B6EC-676B-A98D-78C3BE56491E}"/>
              </a:ext>
            </a:extLst>
          </p:cNvPr>
          <p:cNvSpPr txBox="1"/>
          <p:nvPr/>
        </p:nvSpPr>
        <p:spPr>
          <a:xfrm>
            <a:off x="4626865" y="1493736"/>
            <a:ext cx="4572000" cy="4770537"/>
          </a:xfrm>
          <a:prstGeom prst="rect">
            <a:avLst/>
          </a:prstGeom>
          <a:noFill/>
        </p:spPr>
        <p:txBody>
          <a:bodyPr wrap="square" lIns="91440" tIns="45720" rIns="91440" bIns="45720" anchor="t">
            <a:spAutoFit/>
          </a:bodyPr>
          <a:lstStyle/>
          <a:p>
            <a:pPr>
              <a:buNone/>
            </a:pPr>
            <a:r>
              <a:rPr lang="en-US" sz="1600" b="1" dirty="0">
                <a:solidFill>
                  <a:schemeClr val="accent2"/>
                </a:solidFill>
              </a:rPr>
              <a:t>Purpose:</a:t>
            </a:r>
            <a:r>
              <a:rPr lang="en-US" sz="1600" dirty="0">
                <a:solidFill>
                  <a:schemeClr val="accent2"/>
                </a:solidFill>
              </a:rPr>
              <a:t> Provide geographic and cultural context.</a:t>
            </a:r>
            <a:br>
              <a:rPr lang="en-US" sz="1600" dirty="0">
                <a:solidFill>
                  <a:schemeClr val="accent2"/>
                </a:solidFill>
              </a:rPr>
            </a:br>
            <a:r>
              <a:rPr lang="en-US" sz="1600" b="1" dirty="0">
                <a:solidFill>
                  <a:schemeClr val="accent2"/>
                </a:solidFill>
              </a:rPr>
              <a:t>Content:</a:t>
            </a:r>
            <a:endParaRPr lang="en-US" sz="1600" dirty="0">
              <a:solidFill>
                <a:schemeClr val="accent2"/>
              </a:solidFill>
            </a:endParaRPr>
          </a:p>
          <a:p>
            <a:pPr marL="285750" indent="-285750">
              <a:buFont typeface="Arial" panose="020B0604020202020204" pitchFamily="34" charset="0"/>
              <a:buChar char="•"/>
            </a:pPr>
            <a:r>
              <a:rPr lang="en-US" sz="1600" dirty="0">
                <a:solidFill>
                  <a:schemeClr val="accent2"/>
                </a:solidFill>
              </a:rPr>
              <a:t>Regional map showing affected area and major landmarks.</a:t>
            </a:r>
          </a:p>
          <a:p>
            <a:pPr marL="285750" indent="-285750">
              <a:buFont typeface="Arial" panose="020B0604020202020204" pitchFamily="34" charset="0"/>
              <a:buChar char="•"/>
            </a:pPr>
            <a:r>
              <a:rPr lang="en-US" sz="1600" dirty="0">
                <a:solidFill>
                  <a:schemeClr val="accent2"/>
                </a:solidFill>
              </a:rPr>
              <a:t>2–3 facts about the location (population, climate, environment).</a:t>
            </a:r>
          </a:p>
          <a:p>
            <a:pPr marL="285750" indent="-285750">
              <a:buFont typeface="Arial" panose="020B0604020202020204" pitchFamily="34" charset="0"/>
              <a:buChar char="•"/>
            </a:pPr>
            <a:r>
              <a:rPr lang="en-US" sz="1600" dirty="0">
                <a:solidFill>
                  <a:schemeClr val="accent2"/>
                </a:solidFill>
              </a:rPr>
              <a:t>One sentence linking geography to geology.</a:t>
            </a:r>
          </a:p>
          <a:p>
            <a:pPr marL="285750" indent="-285750">
              <a:buFont typeface="Arial" panose="020B0604020202020204" pitchFamily="34" charset="0"/>
              <a:buChar char="•"/>
            </a:pPr>
            <a:endParaRPr lang="en-US" sz="1600" dirty="0">
              <a:solidFill>
                <a:schemeClr val="accent2"/>
              </a:solidFill>
            </a:endParaRPr>
          </a:p>
          <a:p>
            <a:r>
              <a:rPr lang="en-US" sz="1600" b="1" dirty="0">
                <a:solidFill>
                  <a:schemeClr val="accent2"/>
                </a:solidFill>
              </a:rPr>
              <a:t>More ideas to include:</a:t>
            </a:r>
            <a:endParaRPr lang="en-US" sz="1000" dirty="0">
              <a:solidFill>
                <a:schemeClr val="accent2"/>
              </a:solidFill>
            </a:endParaRPr>
          </a:p>
          <a:p>
            <a:pPr marL="114300" lvl="0" indent="-177800">
              <a:buClr>
                <a:schemeClr val="dk2"/>
              </a:buClr>
              <a:buSzPts val="1000"/>
              <a:buChar char="●"/>
            </a:pPr>
            <a:r>
              <a:rPr lang="en-US" sz="1600" dirty="0">
                <a:solidFill>
                  <a:schemeClr val="accent2"/>
                </a:solidFill>
              </a:rPr>
              <a:t>What are they known for &amp; points of interest</a:t>
            </a:r>
          </a:p>
          <a:p>
            <a:pPr marL="342900" lvl="1" indent="-177800">
              <a:buClr>
                <a:schemeClr val="dk2"/>
              </a:buClr>
              <a:buSzPts val="1000"/>
              <a:buChar char="○"/>
            </a:pPr>
            <a:r>
              <a:rPr lang="en-US" sz="1600" dirty="0">
                <a:solidFill>
                  <a:schemeClr val="accent2"/>
                </a:solidFill>
              </a:rPr>
              <a:t>Is there something they’re known for that can be related to geology of area?</a:t>
            </a:r>
          </a:p>
          <a:p>
            <a:pPr marL="114300" lvl="0" indent="-177800">
              <a:buClr>
                <a:schemeClr val="dk2"/>
              </a:buClr>
              <a:buSzPts val="1000"/>
              <a:buChar char="●"/>
            </a:pPr>
            <a:r>
              <a:rPr lang="en-US" sz="1600" dirty="0">
                <a:solidFill>
                  <a:schemeClr val="accent2"/>
                </a:solidFill>
              </a:rPr>
              <a:t>Ecology of the area - abiotic factors which you can relate to geosciences that affect the biotic</a:t>
            </a:r>
          </a:p>
          <a:p>
            <a:pPr marL="114300" lvl="0" indent="-177800">
              <a:buClr>
                <a:schemeClr val="dk2"/>
              </a:buClr>
              <a:buSzPts val="1000"/>
              <a:buChar char="●"/>
            </a:pPr>
            <a:r>
              <a:rPr lang="en-US" sz="1600" dirty="0">
                <a:solidFill>
                  <a:schemeClr val="accent2"/>
                </a:solidFill>
              </a:rPr>
              <a:t>Environmental/climate issues?</a:t>
            </a:r>
          </a:p>
          <a:p>
            <a:pPr marL="342900" lvl="1" indent="-177800">
              <a:buClr>
                <a:schemeClr val="dk2"/>
              </a:buClr>
              <a:buSzPts val="1000"/>
              <a:buChar char="○"/>
            </a:pPr>
            <a:r>
              <a:rPr lang="en-US" sz="1600" dirty="0">
                <a:solidFill>
                  <a:schemeClr val="accent2"/>
                </a:solidFill>
              </a:rPr>
              <a:t>Effects on atmosphere, hydrology, soil, plants, bio</a:t>
            </a:r>
          </a:p>
          <a:p>
            <a:pPr marL="285750" indent="-285750">
              <a:buFont typeface="Arial" panose="020B0604020202020204" pitchFamily="34" charset="0"/>
              <a:buChar char="•"/>
            </a:pPr>
            <a:endParaRPr lang="en-US" sz="1600" dirty="0">
              <a:solidFill>
                <a:schemeClr val="accent2"/>
              </a:solidFill>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9724A-71D8-F3E3-DF8B-A48D49B837A2}"/>
              </a:ext>
            </a:extLst>
          </p:cNvPr>
          <p:cNvSpPr>
            <a:spLocks noGrp="1"/>
          </p:cNvSpPr>
          <p:nvPr>
            <p:ph type="title"/>
          </p:nvPr>
        </p:nvSpPr>
        <p:spPr/>
        <p:txBody>
          <a:bodyPr/>
          <a:lstStyle/>
          <a:p>
            <a:r>
              <a:rPr lang="en-US" dirty="0">
                <a:latin typeface="+mj-lt"/>
              </a:rPr>
              <a:t>Slide 3. Tectonic Setting</a:t>
            </a:r>
          </a:p>
        </p:txBody>
      </p:sp>
      <p:sp>
        <p:nvSpPr>
          <p:cNvPr id="3" name="Text Placeholder 2">
            <a:extLst>
              <a:ext uri="{FF2B5EF4-FFF2-40B4-BE49-F238E27FC236}">
                <a16:creationId xmlns:a16="http://schemas.microsoft.com/office/drawing/2014/main" id="{AE158F83-1C7C-2475-59C6-CD27AE7235A6}"/>
              </a:ext>
            </a:extLst>
          </p:cNvPr>
          <p:cNvSpPr>
            <a:spLocks noGrp="1"/>
          </p:cNvSpPr>
          <p:nvPr>
            <p:ph type="body" idx="1"/>
          </p:nvPr>
        </p:nvSpPr>
        <p:spPr>
          <a:xfrm>
            <a:off x="480060" y="1284005"/>
            <a:ext cx="8229600" cy="5573995"/>
          </a:xfrm>
        </p:spPr>
        <p:txBody>
          <a:bodyPr/>
          <a:lstStyle/>
          <a:p>
            <a:pPr marL="114300" indent="0">
              <a:buNone/>
            </a:pPr>
            <a:r>
              <a:rPr lang="en-US" sz="1500" b="1" dirty="0">
                <a:solidFill>
                  <a:schemeClr val="accent2"/>
                </a:solidFill>
                <a:latin typeface="+mn-lt"/>
              </a:rPr>
              <a:t>Purpose:</a:t>
            </a:r>
            <a:r>
              <a:rPr lang="en-US" sz="1500" dirty="0">
                <a:solidFill>
                  <a:schemeClr val="accent2"/>
                </a:solidFill>
                <a:latin typeface="+mn-lt"/>
              </a:rPr>
              <a:t> Explain why the earthquake occurred and on which plates.</a:t>
            </a:r>
            <a:br>
              <a:rPr lang="en-US" sz="1500" dirty="0">
                <a:solidFill>
                  <a:schemeClr val="accent2"/>
                </a:solidFill>
                <a:latin typeface="+mn-lt"/>
              </a:rPr>
            </a:br>
            <a:r>
              <a:rPr lang="en-US" sz="1500" b="1" dirty="0">
                <a:solidFill>
                  <a:schemeClr val="accent2"/>
                </a:solidFill>
                <a:latin typeface="+mn-lt"/>
              </a:rPr>
              <a:t>Content:</a:t>
            </a:r>
            <a:endParaRPr lang="en-US" sz="1500" dirty="0">
              <a:solidFill>
                <a:schemeClr val="accent2"/>
              </a:solidFill>
              <a:latin typeface="+mn-lt"/>
            </a:endParaRPr>
          </a:p>
          <a:p>
            <a:r>
              <a:rPr lang="en-US" sz="1500" dirty="0">
                <a:solidFill>
                  <a:schemeClr val="accent2"/>
                </a:solidFill>
                <a:latin typeface="+mn-lt"/>
              </a:rPr>
              <a:t>Identify </a:t>
            </a:r>
            <a:r>
              <a:rPr lang="en-US" sz="1500" b="1" dirty="0">
                <a:solidFill>
                  <a:schemeClr val="accent2"/>
                </a:solidFill>
                <a:latin typeface="+mn-lt"/>
              </a:rPr>
              <a:t>which tectonic plates</a:t>
            </a:r>
            <a:r>
              <a:rPr lang="en-US" sz="1500" dirty="0">
                <a:solidFill>
                  <a:schemeClr val="accent2"/>
                </a:solidFill>
                <a:latin typeface="+mn-lt"/>
              </a:rPr>
              <a:t> the event lies on.</a:t>
            </a:r>
          </a:p>
          <a:p>
            <a:pPr lvl="1"/>
            <a:r>
              <a:rPr lang="en-US" sz="1500" dirty="0">
                <a:solidFill>
                  <a:schemeClr val="accent2"/>
                </a:solidFill>
                <a:latin typeface="+mn-lt"/>
              </a:rPr>
              <a:t>Use a map, USGS or IEB map layers to determine boundaries.</a:t>
            </a:r>
          </a:p>
          <a:p>
            <a:r>
              <a:rPr lang="en-US" sz="1500" dirty="0">
                <a:solidFill>
                  <a:schemeClr val="accent2"/>
                </a:solidFill>
                <a:latin typeface="+mn-lt"/>
              </a:rPr>
              <a:t>Determine </a:t>
            </a:r>
            <a:r>
              <a:rPr lang="en-US" sz="1500" b="1" dirty="0">
                <a:solidFill>
                  <a:schemeClr val="accent2"/>
                </a:solidFill>
                <a:latin typeface="+mn-lt"/>
              </a:rPr>
              <a:t>plate motion and speed</a:t>
            </a:r>
            <a:r>
              <a:rPr lang="en-US" sz="1500" dirty="0">
                <a:solidFill>
                  <a:schemeClr val="accent2"/>
                </a:solidFill>
                <a:latin typeface="+mn-lt"/>
              </a:rPr>
              <a:t>:</a:t>
            </a:r>
          </a:p>
          <a:p>
            <a:pPr lvl="1"/>
            <a:r>
              <a:rPr lang="en-US" sz="1500" dirty="0">
                <a:solidFill>
                  <a:schemeClr val="accent2"/>
                </a:solidFill>
                <a:latin typeface="+mn-lt"/>
              </a:rPr>
              <a:t>Use our </a:t>
            </a:r>
            <a:r>
              <a:rPr lang="en-US" sz="1500" dirty="0">
                <a:solidFill>
                  <a:schemeClr val="accent2"/>
                </a:solidFill>
                <a:latin typeface="+mn-lt"/>
                <a:hlinkClick r:id="rId4">
                  <a:extLst>
                    <a:ext uri="{A12FA001-AC4F-418D-AE19-62706E023703}">
                      <ahyp:hlinkClr xmlns:ahyp="http://schemas.microsoft.com/office/drawing/2018/hyperlinkcolor" val="tx"/>
                    </a:ext>
                  </a:extLst>
                </a:hlinkClick>
              </a:rPr>
              <a:t>GPS Velocity Viewer</a:t>
            </a:r>
            <a:r>
              <a:rPr lang="en-US" sz="1500" dirty="0">
                <a:solidFill>
                  <a:schemeClr val="accent2"/>
                </a:solidFill>
                <a:latin typeface="+mn-lt"/>
              </a:rPr>
              <a:t> and </a:t>
            </a:r>
            <a:r>
              <a:rPr lang="en-US" sz="1500" dirty="0">
                <a:solidFill>
                  <a:schemeClr val="accent2"/>
                </a:solidFill>
                <a:latin typeface="+mn-lt"/>
                <a:hlinkClick r:id="rId5">
                  <a:extLst>
                    <a:ext uri="{A12FA001-AC4F-418D-AE19-62706E023703}">
                      <ahyp:hlinkClr xmlns:ahyp="http://schemas.microsoft.com/office/drawing/2018/hyperlinkcolor" val="tx"/>
                    </a:ext>
                  </a:extLst>
                </a:hlinkClick>
              </a:rPr>
              <a:t>Plate Motion Calculator</a:t>
            </a:r>
          </a:p>
          <a:p>
            <a:pPr lvl="1"/>
            <a:r>
              <a:rPr lang="en-US" sz="1500" dirty="0">
                <a:solidFill>
                  <a:schemeClr val="accent1"/>
                </a:solidFill>
                <a:latin typeface="+mn-lt"/>
              </a:rPr>
              <a:t>Teacher Instruction: You can explore our instructional video on how to best use the </a:t>
            </a:r>
            <a:r>
              <a:rPr lang="en-US" sz="1500" dirty="0">
                <a:solidFill>
                  <a:schemeClr val="accent1"/>
                </a:solidFill>
                <a:latin typeface="+mn-lt"/>
                <a:hlinkClick r:id="rId6">
                  <a:extLst>
                    <a:ext uri="{A12FA001-AC4F-418D-AE19-62706E023703}">
                      <ahyp:hlinkClr xmlns:ahyp="http://schemas.microsoft.com/office/drawing/2018/hyperlinkcolor" val="tx"/>
                    </a:ext>
                  </a:extLst>
                </a:hlinkClick>
              </a:rPr>
              <a:t>Velocity Viewer Instructional Guide</a:t>
            </a:r>
            <a:r>
              <a:rPr lang="en-US" sz="1500" dirty="0">
                <a:solidFill>
                  <a:schemeClr val="accent1"/>
                </a:solidFill>
                <a:latin typeface="+mn-lt"/>
              </a:rPr>
              <a:t>. We also have a Unit lesson plan that shows how these resources can be used together in the classroom </a:t>
            </a:r>
            <a:r>
              <a:rPr lang="en-US" sz="1500" dirty="0">
                <a:solidFill>
                  <a:schemeClr val="accent1"/>
                </a:solidFill>
                <a:latin typeface="+mn-lt"/>
                <a:hlinkClick r:id="rId7">
                  <a:extLst>
                    <a:ext uri="{A12FA001-AC4F-418D-AE19-62706E023703}">
                      <ahyp:hlinkClr xmlns:ahyp="http://schemas.microsoft.com/office/drawing/2018/hyperlinkcolor" val="tx"/>
                    </a:ext>
                  </a:extLst>
                </a:hlinkClick>
              </a:rPr>
              <a:t>here</a:t>
            </a:r>
            <a:r>
              <a:rPr lang="en-US" sz="1500" dirty="0">
                <a:solidFill>
                  <a:schemeClr val="accent1"/>
                </a:solidFill>
                <a:latin typeface="+mn-lt"/>
              </a:rPr>
              <a:t>. There is also an available USGS map that has the rate of plate motion labeled </a:t>
            </a:r>
            <a:r>
              <a:rPr lang="en-US" sz="1500" dirty="0">
                <a:solidFill>
                  <a:schemeClr val="accent1"/>
                </a:solidFill>
                <a:latin typeface="+mn-lt"/>
                <a:hlinkClick r:id="rId8">
                  <a:extLst>
                    <a:ext uri="{A12FA001-AC4F-418D-AE19-62706E023703}">
                      <ahyp:hlinkClr xmlns:ahyp="http://schemas.microsoft.com/office/drawing/2018/hyperlinkcolor" val="tx"/>
                    </a:ext>
                  </a:extLst>
                </a:hlinkClick>
              </a:rPr>
              <a:t>here</a:t>
            </a:r>
            <a:r>
              <a:rPr lang="en-US" sz="1500" dirty="0">
                <a:solidFill>
                  <a:schemeClr val="accent1"/>
                </a:solidFill>
                <a:latin typeface="+mn-lt"/>
              </a:rPr>
              <a:t> or students can look through </a:t>
            </a:r>
            <a:r>
              <a:rPr lang="en-US" sz="1500" dirty="0">
                <a:solidFill>
                  <a:schemeClr val="accent1"/>
                </a:solidFill>
                <a:latin typeface="+mn-lt"/>
                <a:hlinkClick r:id="rId9">
                  <a:extLst>
                    <a:ext uri="{A12FA001-AC4F-418D-AE19-62706E023703}">
                      <ahyp:hlinkClr xmlns:ahyp="http://schemas.microsoft.com/office/drawing/2018/hyperlinkcolor" val="tx"/>
                    </a:ext>
                  </a:extLst>
                </a:hlinkClick>
              </a:rPr>
              <a:t>past Teachable Moments</a:t>
            </a:r>
            <a:r>
              <a:rPr lang="en-US" sz="1500" dirty="0">
                <a:solidFill>
                  <a:schemeClr val="accent1"/>
                </a:solidFill>
                <a:latin typeface="+mn-lt"/>
              </a:rPr>
              <a:t> to find the rate of plate movement. </a:t>
            </a:r>
          </a:p>
          <a:p>
            <a:pPr lvl="1"/>
            <a:r>
              <a:rPr lang="en-US" sz="1500" dirty="0">
                <a:solidFill>
                  <a:schemeClr val="accent2"/>
                </a:solidFill>
                <a:latin typeface="+mn-lt"/>
              </a:rPr>
              <a:t>Note the vectors which show both direction and speed (e.g., </a:t>
            </a:r>
            <a:r>
              <a:rPr lang="en-US" sz="1500" i="1" dirty="0">
                <a:solidFill>
                  <a:schemeClr val="accent2"/>
                </a:solidFill>
                <a:latin typeface="+mn-lt"/>
              </a:rPr>
              <a:t>Pacific Plate moves NW at 8 cm/yr – most tectonic plates move at an average rate of approximately 5 to 20 mm/yr</a:t>
            </a:r>
            <a:r>
              <a:rPr lang="en-US" sz="1500" dirty="0">
                <a:solidFill>
                  <a:schemeClr val="accent2"/>
                </a:solidFill>
                <a:latin typeface="+mn-lt"/>
              </a:rPr>
              <a:t>).</a:t>
            </a:r>
          </a:p>
          <a:p>
            <a:r>
              <a:rPr lang="en-US" sz="1500" dirty="0">
                <a:solidFill>
                  <a:schemeClr val="accent2"/>
                </a:solidFill>
                <a:latin typeface="+mn-lt"/>
              </a:rPr>
              <a:t>Describe </a:t>
            </a:r>
            <a:r>
              <a:rPr lang="en-US" sz="1500" b="1" dirty="0">
                <a:solidFill>
                  <a:schemeClr val="accent2"/>
                </a:solidFill>
                <a:latin typeface="+mn-lt"/>
              </a:rPr>
              <a:t>boundary type</a:t>
            </a:r>
            <a:r>
              <a:rPr lang="en-US" sz="1500" dirty="0">
                <a:solidFill>
                  <a:schemeClr val="accent2"/>
                </a:solidFill>
                <a:latin typeface="+mn-lt"/>
              </a:rPr>
              <a:t> (convergent, transform, divergent).</a:t>
            </a:r>
          </a:p>
          <a:p>
            <a:r>
              <a:rPr lang="en-US" sz="1500" dirty="0">
                <a:solidFill>
                  <a:schemeClr val="accent2"/>
                </a:solidFill>
                <a:latin typeface="+mn-lt"/>
              </a:rPr>
              <a:t>Add arrows and color-coded labels on a tectonic map.</a:t>
            </a:r>
          </a:p>
          <a:p>
            <a:r>
              <a:rPr lang="en-US" sz="1500" b="1" dirty="0">
                <a:solidFill>
                  <a:schemeClr val="accent2"/>
                </a:solidFill>
                <a:latin typeface="+mn-lt"/>
              </a:rPr>
              <a:t>Design Tips:</a:t>
            </a:r>
            <a:r>
              <a:rPr lang="en-US" sz="1500" dirty="0">
                <a:solidFill>
                  <a:schemeClr val="accent2"/>
                </a:solidFill>
                <a:latin typeface="+mn-lt"/>
              </a:rPr>
              <a:t> Show plate boundaries clearly; keep motion arrows consistent in size and color.</a:t>
            </a:r>
          </a:p>
          <a:p>
            <a:r>
              <a:rPr lang="en-US" sz="1500" b="1" dirty="0">
                <a:solidFill>
                  <a:schemeClr val="accent1"/>
                </a:solidFill>
                <a:latin typeface="+mn-lt"/>
              </a:rPr>
              <a:t>Cross-Curricular:</a:t>
            </a:r>
            <a:r>
              <a:rPr lang="en-US" sz="1500" dirty="0">
                <a:solidFill>
                  <a:schemeClr val="accent1"/>
                </a:solidFill>
                <a:latin typeface="+mn-lt"/>
              </a:rPr>
              <a:t> Link to physics (forces, stress, and strain).</a:t>
            </a:r>
          </a:p>
          <a:p>
            <a:r>
              <a:rPr lang="en-US" sz="1500" b="1" dirty="0">
                <a:solidFill>
                  <a:schemeClr val="accent1"/>
                </a:solidFill>
                <a:latin typeface="+mn-lt"/>
              </a:rPr>
              <a:t>Extension:</a:t>
            </a:r>
            <a:r>
              <a:rPr lang="en-US" sz="1500" dirty="0">
                <a:solidFill>
                  <a:schemeClr val="accent1"/>
                </a:solidFill>
                <a:latin typeface="+mn-lt"/>
              </a:rPr>
              <a:t> Compare GPS velocity between two nearby stations to infer relative motion.</a:t>
            </a:r>
          </a:p>
        </p:txBody>
      </p:sp>
      <p:sp>
        <p:nvSpPr>
          <p:cNvPr id="4" name="Google Shape;244;p26">
            <a:extLst>
              <a:ext uri="{FF2B5EF4-FFF2-40B4-BE49-F238E27FC236}">
                <a16:creationId xmlns:a16="http://schemas.microsoft.com/office/drawing/2014/main" id="{8756D239-EDE3-698E-4A21-5F4AD979EB7E}"/>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3412563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356EB-056E-12BD-CBFB-CB5520F2C94F}"/>
              </a:ext>
            </a:extLst>
          </p:cNvPr>
          <p:cNvSpPr>
            <a:spLocks noGrp="1"/>
          </p:cNvSpPr>
          <p:nvPr>
            <p:ph type="title"/>
          </p:nvPr>
        </p:nvSpPr>
        <p:spPr/>
        <p:txBody>
          <a:bodyPr/>
          <a:lstStyle/>
          <a:p>
            <a:r>
              <a:rPr lang="en-US" dirty="0">
                <a:latin typeface="+mj-lt"/>
              </a:rPr>
              <a:t>Slide 4. Historic Seismicity</a:t>
            </a:r>
          </a:p>
        </p:txBody>
      </p:sp>
      <p:sp>
        <p:nvSpPr>
          <p:cNvPr id="3" name="Text Placeholder 2">
            <a:extLst>
              <a:ext uri="{FF2B5EF4-FFF2-40B4-BE49-F238E27FC236}">
                <a16:creationId xmlns:a16="http://schemas.microsoft.com/office/drawing/2014/main" id="{A6068AA8-0D4D-A06E-4D0E-005FC7A74AFD}"/>
              </a:ext>
            </a:extLst>
          </p:cNvPr>
          <p:cNvSpPr>
            <a:spLocks noGrp="1"/>
          </p:cNvSpPr>
          <p:nvPr>
            <p:ph type="body" idx="1"/>
          </p:nvPr>
        </p:nvSpPr>
        <p:spPr>
          <a:xfrm>
            <a:off x="457200" y="1166018"/>
            <a:ext cx="8521547" cy="5099488"/>
          </a:xfrm>
        </p:spPr>
        <p:txBody>
          <a:bodyPr/>
          <a:lstStyle/>
          <a:p>
            <a:pPr marL="114300" indent="0">
              <a:buNone/>
            </a:pPr>
            <a:r>
              <a:rPr lang="en-US" sz="2000" b="1" dirty="0">
                <a:solidFill>
                  <a:schemeClr val="accent2"/>
                </a:solidFill>
                <a:latin typeface="+mn-lt"/>
              </a:rPr>
              <a:t>Purpose:</a:t>
            </a:r>
            <a:r>
              <a:rPr lang="en-US" sz="2000" dirty="0">
                <a:solidFill>
                  <a:schemeClr val="accent2"/>
                </a:solidFill>
                <a:latin typeface="+mn-lt"/>
              </a:rPr>
              <a:t> Place the event in historical and geological context.</a:t>
            </a:r>
            <a:br>
              <a:rPr lang="en-US" sz="2000" dirty="0">
                <a:solidFill>
                  <a:schemeClr val="accent2"/>
                </a:solidFill>
                <a:latin typeface="+mn-lt"/>
              </a:rPr>
            </a:br>
            <a:r>
              <a:rPr lang="en-US" sz="2000" b="1" dirty="0">
                <a:solidFill>
                  <a:schemeClr val="accent2"/>
                </a:solidFill>
                <a:latin typeface="+mn-lt"/>
              </a:rPr>
              <a:t>Content:</a:t>
            </a:r>
            <a:endParaRPr lang="en-US" sz="2000" dirty="0">
              <a:solidFill>
                <a:schemeClr val="accent2"/>
              </a:solidFill>
              <a:latin typeface="+mn-lt"/>
            </a:endParaRPr>
          </a:p>
          <a:p>
            <a:r>
              <a:rPr lang="en-US" sz="2000" dirty="0">
                <a:solidFill>
                  <a:schemeClr val="accent2"/>
                </a:solidFill>
                <a:latin typeface="+mn-lt"/>
              </a:rPr>
              <a:t>Include a regional earthquake map colored by depth or magnitude.</a:t>
            </a:r>
          </a:p>
          <a:p>
            <a:pPr lvl="1"/>
            <a:r>
              <a:rPr lang="en-US" sz="2000" dirty="0">
                <a:solidFill>
                  <a:schemeClr val="accent2"/>
                </a:solidFill>
                <a:latin typeface="+mn-lt"/>
              </a:rPr>
              <a:t>Use the </a:t>
            </a:r>
            <a:r>
              <a:rPr lang="en-US" sz="2000" dirty="0">
                <a:solidFill>
                  <a:schemeClr val="accent2"/>
                </a:solidFill>
                <a:latin typeface="+mn-lt"/>
                <a:hlinkClick r:id="rId4">
                  <a:extLst>
                    <a:ext uri="{A12FA001-AC4F-418D-AE19-62706E023703}">
                      <ahyp:hlinkClr xmlns:ahyp="http://schemas.microsoft.com/office/drawing/2018/hyperlinkcolor" val="tx"/>
                    </a:ext>
                  </a:extLst>
                </a:hlinkClick>
              </a:rPr>
              <a:t>IEB</a:t>
            </a:r>
            <a:r>
              <a:rPr lang="en-US" sz="2000" dirty="0">
                <a:solidFill>
                  <a:schemeClr val="accent2"/>
                </a:solidFill>
                <a:latin typeface="+mn-lt"/>
              </a:rPr>
              <a:t> to search for previous larger than magnitude 7 events in the region, look at the dates on those events and create a labeled screenshot. </a:t>
            </a:r>
          </a:p>
          <a:p>
            <a:pPr lvl="1"/>
            <a:r>
              <a:rPr lang="en-US" sz="2000" dirty="0">
                <a:solidFill>
                  <a:schemeClr val="accent2"/>
                </a:solidFill>
                <a:latin typeface="+mn-lt"/>
              </a:rPr>
              <a:t>Use the </a:t>
            </a:r>
            <a:r>
              <a:rPr lang="en-US" sz="2000" dirty="0">
                <a:solidFill>
                  <a:schemeClr val="accent2"/>
                </a:solidFill>
                <a:latin typeface="+mn-lt"/>
                <a:hlinkClick r:id="rId4">
                  <a:extLst>
                    <a:ext uri="{A12FA001-AC4F-418D-AE19-62706E023703}">
                      <ahyp:hlinkClr xmlns:ahyp="http://schemas.microsoft.com/office/drawing/2018/hyperlinkcolor" val="tx"/>
                    </a:ext>
                  </a:extLst>
                </a:hlinkClick>
              </a:rPr>
              <a:t>IEB</a:t>
            </a:r>
            <a:r>
              <a:rPr lang="en-US" sz="2000" dirty="0">
                <a:solidFill>
                  <a:schemeClr val="accent2"/>
                </a:solidFill>
                <a:latin typeface="+mn-lt"/>
              </a:rPr>
              <a:t> to look at the last month of events (all magnitudes) in that region to determine what patterns you see. </a:t>
            </a:r>
          </a:p>
          <a:p>
            <a:r>
              <a:rPr lang="en-US" sz="2000" dirty="0">
                <a:solidFill>
                  <a:schemeClr val="accent2"/>
                </a:solidFill>
                <a:latin typeface="+mn-lt"/>
              </a:rPr>
              <a:t>Summary sentence describing recurrence or clusters of events.</a:t>
            </a:r>
          </a:p>
          <a:p>
            <a:r>
              <a:rPr lang="en-US" sz="2000" dirty="0">
                <a:solidFill>
                  <a:schemeClr val="accent2"/>
                </a:solidFill>
                <a:latin typeface="+mn-lt"/>
              </a:rPr>
              <a:t>Optional: small timeline graphic.</a:t>
            </a:r>
          </a:p>
          <a:p>
            <a:r>
              <a:rPr lang="en-US" sz="2000" b="1" dirty="0">
                <a:solidFill>
                  <a:schemeClr val="accent2"/>
                </a:solidFill>
                <a:latin typeface="+mn-lt"/>
              </a:rPr>
              <a:t>Data Sources:</a:t>
            </a:r>
            <a:r>
              <a:rPr lang="en-US" sz="2000" dirty="0">
                <a:solidFill>
                  <a:schemeClr val="accent2"/>
                </a:solidFill>
                <a:latin typeface="+mn-lt"/>
              </a:rPr>
              <a:t> </a:t>
            </a:r>
            <a:r>
              <a:rPr lang="en-US" sz="2000" dirty="0">
                <a:solidFill>
                  <a:schemeClr val="accent2"/>
                </a:solidFill>
                <a:latin typeface="+mn-lt"/>
                <a:hlinkClick r:id="rId4">
                  <a:extLst>
                    <a:ext uri="{A12FA001-AC4F-418D-AE19-62706E023703}">
                      <ahyp:hlinkClr xmlns:ahyp="http://schemas.microsoft.com/office/drawing/2018/hyperlinkcolor" val="tx"/>
                    </a:ext>
                  </a:extLst>
                </a:hlinkClick>
              </a:rPr>
              <a:t>IEB</a:t>
            </a:r>
            <a:r>
              <a:rPr lang="en-US" sz="2000" dirty="0">
                <a:solidFill>
                  <a:schemeClr val="accent2"/>
                </a:solidFill>
                <a:latin typeface="+mn-lt"/>
              </a:rPr>
              <a:t>, </a:t>
            </a:r>
            <a:r>
              <a:rPr lang="en-US" sz="2000" dirty="0">
                <a:solidFill>
                  <a:schemeClr val="accent2"/>
                </a:solidFill>
                <a:latin typeface="+mn-lt"/>
                <a:hlinkClick r:id="rId5">
                  <a:extLst>
                    <a:ext uri="{A12FA001-AC4F-418D-AE19-62706E023703}">
                      <ahyp:hlinkClr xmlns:ahyp="http://schemas.microsoft.com/office/drawing/2018/hyperlinkcolor" val="tx"/>
                    </a:ext>
                  </a:extLst>
                </a:hlinkClick>
              </a:rPr>
              <a:t>USGS Catalog</a:t>
            </a:r>
          </a:p>
          <a:p>
            <a:r>
              <a:rPr lang="en-US" sz="2000" b="1" dirty="0">
                <a:solidFill>
                  <a:schemeClr val="accent2"/>
                </a:solidFill>
                <a:latin typeface="+mn-lt"/>
              </a:rPr>
              <a:t>Design Tips:</a:t>
            </a:r>
            <a:r>
              <a:rPr lang="en-US" sz="2000" dirty="0">
                <a:solidFill>
                  <a:schemeClr val="accent2"/>
                </a:solidFill>
                <a:latin typeface="+mn-lt"/>
              </a:rPr>
              <a:t> Include a color key; avoid overcrowding points.</a:t>
            </a:r>
          </a:p>
          <a:p>
            <a:r>
              <a:rPr lang="en-US" sz="2000" b="1" dirty="0">
                <a:solidFill>
                  <a:schemeClr val="accent1"/>
                </a:solidFill>
                <a:latin typeface="+mn-lt"/>
              </a:rPr>
              <a:t>Cross-Curricular:</a:t>
            </a:r>
            <a:r>
              <a:rPr lang="en-US" sz="2000" dirty="0">
                <a:solidFill>
                  <a:schemeClr val="accent1"/>
                </a:solidFill>
                <a:latin typeface="+mn-lt"/>
              </a:rPr>
              <a:t> Discuss mathematical patterns or statistics of recurrence.</a:t>
            </a:r>
          </a:p>
          <a:p>
            <a:pPr marL="114300" indent="0">
              <a:buNone/>
            </a:pPr>
            <a:endParaRPr lang="en-US" sz="2000" dirty="0">
              <a:latin typeface="+mn-lt"/>
            </a:endParaRPr>
          </a:p>
        </p:txBody>
      </p:sp>
      <p:sp>
        <p:nvSpPr>
          <p:cNvPr id="4" name="Google Shape;244;p26">
            <a:extLst>
              <a:ext uri="{FF2B5EF4-FFF2-40B4-BE49-F238E27FC236}">
                <a16:creationId xmlns:a16="http://schemas.microsoft.com/office/drawing/2014/main" id="{A2EE7E86-49A1-90C0-3F47-119176105097}"/>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3458427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25"/>
          <p:cNvSpPr txBox="1"/>
          <p:nvPr/>
        </p:nvSpPr>
        <p:spPr>
          <a:xfrm>
            <a:off x="314600" y="1205925"/>
            <a:ext cx="4649286" cy="273302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dirty="0">
                <a:solidFill>
                  <a:schemeClr val="dk1"/>
                </a:solidFill>
              </a:rPr>
              <a:t>A </a:t>
            </a:r>
            <a:r>
              <a:rPr lang="en-US" sz="1600" b="1" dirty="0">
                <a:solidFill>
                  <a:schemeClr val="dk1"/>
                </a:solidFill>
              </a:rPr>
              <a:t>foreshock</a:t>
            </a:r>
            <a:r>
              <a:rPr lang="en-US" sz="1600" dirty="0">
                <a:solidFill>
                  <a:schemeClr val="dk1"/>
                </a:solidFill>
              </a:rPr>
              <a:t> is a smaller magnitude earthquake that precedes the mainshock. There are no special characteristics of a foreshock that let us know it is a foreshock until the mainshock occurs.</a:t>
            </a:r>
            <a:endParaRPr sz="1600" dirty="0">
              <a:solidFill>
                <a:schemeClr val="dk1"/>
              </a:solidFill>
            </a:endParaRPr>
          </a:p>
          <a:p>
            <a:pPr marL="0" lvl="0" indent="0" algn="l" rtl="0">
              <a:lnSpc>
                <a:spcPct val="115000"/>
              </a:lnSpc>
              <a:spcBef>
                <a:spcPts val="0"/>
              </a:spcBef>
              <a:spcAft>
                <a:spcPts val="0"/>
              </a:spcAft>
              <a:buNone/>
            </a:pPr>
            <a:r>
              <a:rPr lang="en-US" sz="1600" dirty="0">
                <a:solidFill>
                  <a:schemeClr val="dk1"/>
                </a:solidFill>
              </a:rPr>
              <a:t>A </a:t>
            </a:r>
            <a:r>
              <a:rPr lang="en-US" sz="1600" b="1" dirty="0">
                <a:solidFill>
                  <a:schemeClr val="dk1"/>
                </a:solidFill>
              </a:rPr>
              <a:t>mainshock</a:t>
            </a:r>
            <a:r>
              <a:rPr lang="en-US" sz="1600" dirty="0">
                <a:solidFill>
                  <a:schemeClr val="dk1"/>
                </a:solidFill>
              </a:rPr>
              <a:t> is the largest magnitude earthquake during an earthquake sequence. </a:t>
            </a:r>
            <a:endParaRPr sz="1600" dirty="0">
              <a:solidFill>
                <a:schemeClr val="dk1"/>
              </a:solidFill>
            </a:endParaRPr>
          </a:p>
          <a:p>
            <a:pPr marL="0" lvl="0" indent="0" algn="l" rtl="0">
              <a:lnSpc>
                <a:spcPct val="115000"/>
              </a:lnSpc>
              <a:spcBef>
                <a:spcPts val="0"/>
              </a:spcBef>
              <a:spcAft>
                <a:spcPts val="0"/>
              </a:spcAft>
              <a:buNone/>
            </a:pPr>
            <a:r>
              <a:rPr lang="en-US" sz="1600" b="1" dirty="0">
                <a:solidFill>
                  <a:schemeClr val="dk1"/>
                </a:solidFill>
              </a:rPr>
              <a:t>Aftershocks</a:t>
            </a:r>
            <a:r>
              <a:rPr lang="en-US" sz="1600" dirty="0">
                <a:solidFill>
                  <a:schemeClr val="dk1"/>
                </a:solidFill>
              </a:rPr>
              <a:t> are smaller earthquakes occurring after a large earthquake as the fault adjusts to the new state of stress.  </a:t>
            </a:r>
            <a:endParaRPr sz="1600" dirty="0">
              <a:solidFill>
                <a:schemeClr val="dk1"/>
              </a:solidFill>
            </a:endParaRPr>
          </a:p>
        </p:txBody>
      </p:sp>
      <p:sp>
        <p:nvSpPr>
          <p:cNvPr id="229" name="Google Shape;229;p25"/>
          <p:cNvSpPr txBox="1"/>
          <p:nvPr/>
        </p:nvSpPr>
        <p:spPr>
          <a:xfrm>
            <a:off x="5500375" y="5494800"/>
            <a:ext cx="3591300" cy="1305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300" dirty="0">
                <a:solidFill>
                  <a:schemeClr val="dk1"/>
                </a:solidFill>
              </a:rPr>
              <a:t>The graph shows how the number of aftershocks and the magnitude of aftershocks decay with increasing time since the main shock. The number of aftershocks also decreases with distance from the main shock.</a:t>
            </a:r>
            <a:endParaRPr sz="1300" dirty="0">
              <a:solidFill>
                <a:schemeClr val="dk1"/>
              </a:solidFill>
            </a:endParaRPr>
          </a:p>
        </p:txBody>
      </p:sp>
      <p:pic>
        <p:nvPicPr>
          <p:cNvPr id="230" name="Google Shape;230;p25"/>
          <p:cNvPicPr preferRelativeResize="0"/>
          <p:nvPr/>
        </p:nvPicPr>
        <p:blipFill>
          <a:blip r:embed="rId6">
            <a:alphaModFix/>
          </a:blip>
          <a:stretch>
            <a:fillRect/>
          </a:stretch>
        </p:blipFill>
        <p:spPr>
          <a:xfrm>
            <a:off x="5500375" y="3555300"/>
            <a:ext cx="3281500" cy="1939499"/>
          </a:xfrm>
          <a:prstGeom prst="rect">
            <a:avLst/>
          </a:prstGeom>
          <a:noFill/>
          <a:ln>
            <a:noFill/>
          </a:ln>
        </p:spPr>
      </p:pic>
      <p:sp>
        <p:nvSpPr>
          <p:cNvPr id="231" name="Google Shape;231;p25"/>
          <p:cNvSpPr txBox="1"/>
          <p:nvPr/>
        </p:nvSpPr>
        <p:spPr>
          <a:xfrm>
            <a:off x="576750" y="3859835"/>
            <a:ext cx="4387136" cy="2621700"/>
          </a:xfrm>
          <a:prstGeom prst="rect">
            <a:avLst/>
          </a:prstGeom>
          <a:noFill/>
          <a:ln>
            <a:noFill/>
          </a:ln>
        </p:spPr>
        <p:txBody>
          <a:bodyPr spcFirstLastPara="1" wrap="square" lIns="91425" tIns="91425" rIns="91425" bIns="91425" anchor="t" anchorCtr="0">
            <a:noAutofit/>
          </a:bodyPr>
          <a:lstStyle/>
          <a:p>
            <a:r>
              <a:rPr lang="en-US" sz="2400" dirty="0">
                <a:solidFill>
                  <a:schemeClr val="accent2"/>
                </a:solidFill>
                <a:latin typeface="+mn-lt"/>
                <a:ea typeface="Calibri"/>
                <a:cs typeface="Calibri"/>
                <a:sym typeface="Calibri"/>
              </a:rPr>
              <a:t>Relevance to current earthquake, how many foreshocks or aftershocks have there been? </a:t>
            </a:r>
            <a:br>
              <a:rPr lang="en-US" sz="2400" dirty="0">
                <a:solidFill>
                  <a:schemeClr val="accent2"/>
                </a:solidFill>
                <a:latin typeface="+mn-lt"/>
                <a:ea typeface="Calibri"/>
                <a:cs typeface="Calibri"/>
              </a:rPr>
            </a:br>
            <a:r>
              <a:rPr lang="en-US" sz="1200" dirty="0">
                <a:solidFill>
                  <a:schemeClr val="accent2"/>
                </a:solidFill>
                <a:latin typeface="+mn-lt"/>
                <a:ea typeface="Calibri"/>
                <a:cs typeface="Calibri"/>
              </a:rPr>
              <a:t>ex. There were w events in the x days before the mainshock, and y events in the z days after the mainshock.</a:t>
            </a:r>
          </a:p>
          <a:p>
            <a:r>
              <a:rPr lang="en-US" sz="2400" b="1" dirty="0">
                <a:latin typeface="+mn-lt"/>
              </a:rPr>
              <a:t>Sources:</a:t>
            </a:r>
            <a:r>
              <a:rPr lang="en-US" sz="2400" dirty="0">
                <a:latin typeface="+mn-lt"/>
              </a:rPr>
              <a:t> </a:t>
            </a:r>
            <a:r>
              <a:rPr lang="en-US" sz="2400" dirty="0">
                <a:latin typeface="+mn-lt"/>
                <a:hlinkClick r:id="rId7"/>
              </a:rPr>
              <a:t>USGS Earthquake Page</a:t>
            </a:r>
            <a:r>
              <a:rPr lang="en-US" sz="2400" dirty="0">
                <a:latin typeface="+mn-lt"/>
              </a:rPr>
              <a:t>, </a:t>
            </a:r>
            <a:r>
              <a:rPr lang="en-US" sz="2400" dirty="0">
                <a:solidFill>
                  <a:schemeClr val="accent2">
                    <a:lumMod val="76000"/>
                  </a:schemeClr>
                </a:solidFill>
                <a:hlinkClick r:id="rId8"/>
              </a:rPr>
              <a:t>IEB</a:t>
            </a:r>
            <a:endParaRPr sz="3200" dirty="0">
              <a:solidFill>
                <a:schemeClr val="dk1"/>
              </a:solidFill>
              <a:latin typeface="Calibri"/>
              <a:ea typeface="Calibri"/>
              <a:cs typeface="Calibri"/>
              <a:sym typeface="Calibri"/>
            </a:endParaRPr>
          </a:p>
        </p:txBody>
      </p:sp>
      <p:pic>
        <p:nvPicPr>
          <p:cNvPr id="2" name="A_004_ForeshockAftershock_720.mp4">
            <a:hlinkClick r:id="" action="ppaction://media"/>
            <a:extLst>
              <a:ext uri="{FF2B5EF4-FFF2-40B4-BE49-F238E27FC236}">
                <a16:creationId xmlns:a16="http://schemas.microsoft.com/office/drawing/2014/main" id="{80C7AAC3-1986-092D-8E16-DC33BA24BA89}"/>
              </a:ext>
            </a:extLst>
          </p:cNvPr>
          <p:cNvPicPr>
            <a:picLocks noChangeAspect="1"/>
          </p:cNvPicPr>
          <p:nvPr>
            <a:videoFile r:link="rId3"/>
            <p:extLst>
              <p:ext uri="{DAA4B4D4-6D71-4841-9C94-3DE7FCFB9230}">
                <p14:media xmlns:p14="http://schemas.microsoft.com/office/powerpoint/2010/main" r:embed="rId2"/>
              </p:ext>
            </p:extLst>
          </p:nvPr>
        </p:nvPicPr>
        <p:blipFill>
          <a:blip r:embed="rId9"/>
          <a:stretch>
            <a:fillRect/>
          </a:stretch>
        </p:blipFill>
        <p:spPr>
          <a:xfrm>
            <a:off x="4963886" y="1139126"/>
            <a:ext cx="3973711" cy="2246250"/>
          </a:xfrm>
          <a:prstGeom prst="rect">
            <a:avLst/>
          </a:prstGeom>
        </p:spPr>
      </p:pic>
      <p:sp>
        <p:nvSpPr>
          <p:cNvPr id="4" name="TextBox 3">
            <a:extLst>
              <a:ext uri="{FF2B5EF4-FFF2-40B4-BE49-F238E27FC236}">
                <a16:creationId xmlns:a16="http://schemas.microsoft.com/office/drawing/2014/main" id="{764424AD-7F34-426F-1973-488EAC84C338}"/>
              </a:ext>
            </a:extLst>
          </p:cNvPr>
          <p:cNvSpPr txBox="1"/>
          <p:nvPr/>
        </p:nvSpPr>
        <p:spPr>
          <a:xfrm>
            <a:off x="1342573" y="523211"/>
            <a:ext cx="6712856" cy="584775"/>
          </a:xfrm>
          <a:prstGeom prst="rect">
            <a:avLst/>
          </a:prstGeom>
          <a:noFill/>
        </p:spPr>
        <p:txBody>
          <a:bodyPr wrap="square">
            <a:spAutoFit/>
          </a:bodyPr>
          <a:lstStyle/>
          <a:p>
            <a:r>
              <a:rPr lang="en-US" sz="3200" dirty="0"/>
              <a:t>Slide 5. Aftershocks &amp; Foreshocks</a:t>
            </a:r>
          </a:p>
        </p:txBody>
      </p:sp>
      <p:sp>
        <p:nvSpPr>
          <p:cNvPr id="5" name="Google Shape;146;p17">
            <a:extLst>
              <a:ext uri="{FF2B5EF4-FFF2-40B4-BE49-F238E27FC236}">
                <a16:creationId xmlns:a16="http://schemas.microsoft.com/office/drawing/2014/main" id="{8EDCA636-28CB-3913-EF70-567D81B46E3E}"/>
              </a:ext>
            </a:extLst>
          </p:cNvPr>
          <p:cNvSpPr/>
          <p:nvPr/>
        </p:nvSpPr>
        <p:spPr>
          <a:xfrm>
            <a:off x="7827264" y="0"/>
            <a:ext cx="905256" cy="475488"/>
          </a:xfrm>
          <a:prstGeom prst="flowChartOffpageConnector">
            <a:avLst/>
          </a:prstGeom>
          <a:solidFill>
            <a:schemeClr val="accent2"/>
          </a:solidFill>
          <a:ln w="2857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Google Shape;109;p15"/>
          <p:cNvPicPr preferRelativeResize="0"/>
          <p:nvPr/>
        </p:nvPicPr>
        <p:blipFill>
          <a:blip r:embed="rId4">
            <a:alphaModFix/>
          </a:blip>
          <a:stretch>
            <a:fillRect/>
          </a:stretch>
        </p:blipFill>
        <p:spPr>
          <a:xfrm>
            <a:off x="1058987" y="3470609"/>
            <a:ext cx="2846250" cy="3119275"/>
          </a:xfrm>
          <a:prstGeom prst="rect">
            <a:avLst/>
          </a:prstGeom>
          <a:noFill/>
          <a:ln>
            <a:noFill/>
          </a:ln>
        </p:spPr>
      </p:pic>
      <p:sp>
        <p:nvSpPr>
          <p:cNvPr id="110" name="Google Shape;110;p15"/>
          <p:cNvSpPr txBox="1"/>
          <p:nvPr/>
        </p:nvSpPr>
        <p:spPr>
          <a:xfrm>
            <a:off x="230700" y="1059125"/>
            <a:ext cx="4267800" cy="241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dirty="0">
                <a:solidFill>
                  <a:schemeClr val="dk1"/>
                </a:solidFill>
              </a:rPr>
              <a:t>The Modified-Mercalli Intensity (MMI) scale is a ten-stage scale, from I to X, that indicates the severity of ground shaking.</a:t>
            </a:r>
            <a:endParaRPr sz="1600" dirty="0">
              <a:solidFill>
                <a:schemeClr val="dk1"/>
              </a:solidFill>
            </a:endParaRPr>
          </a:p>
          <a:p>
            <a:pPr marL="0" lvl="0" indent="0" algn="l" rtl="0">
              <a:lnSpc>
                <a:spcPct val="115000"/>
              </a:lnSpc>
              <a:spcBef>
                <a:spcPts val="0"/>
              </a:spcBef>
              <a:spcAft>
                <a:spcPts val="0"/>
              </a:spcAft>
              <a:buNone/>
            </a:pPr>
            <a:r>
              <a:rPr lang="en-US" sz="1600" dirty="0">
                <a:solidFill>
                  <a:schemeClr val="dk1"/>
                </a:solidFill>
              </a:rPr>
              <a:t> </a:t>
            </a:r>
            <a:endParaRPr sz="1600" dirty="0">
              <a:solidFill>
                <a:schemeClr val="dk1"/>
              </a:solidFill>
            </a:endParaRPr>
          </a:p>
          <a:p>
            <a:pPr marL="0" lvl="0" indent="0" algn="l" rtl="0">
              <a:lnSpc>
                <a:spcPct val="115000"/>
              </a:lnSpc>
              <a:spcBef>
                <a:spcPts val="0"/>
              </a:spcBef>
              <a:spcAft>
                <a:spcPts val="0"/>
              </a:spcAft>
              <a:buNone/>
            </a:pPr>
            <a:r>
              <a:rPr lang="en-US" sz="1600" dirty="0">
                <a:solidFill>
                  <a:schemeClr val="dk1"/>
                </a:solidFill>
              </a:rPr>
              <a:t>Intensity is based on observed effects and is variable over the area affected by the earthquake and is dependent on earthquake size, depth, distance, and local conditions.</a:t>
            </a:r>
            <a:endParaRPr sz="1600" dirty="0">
              <a:solidFill>
                <a:schemeClr val="dk1"/>
              </a:solidFill>
            </a:endParaRPr>
          </a:p>
        </p:txBody>
      </p:sp>
      <p:sp>
        <p:nvSpPr>
          <p:cNvPr id="111" name="Google Shape;111;p15"/>
          <p:cNvSpPr txBox="1"/>
          <p:nvPr/>
        </p:nvSpPr>
        <p:spPr>
          <a:xfrm>
            <a:off x="2090056" y="0"/>
            <a:ext cx="5801215" cy="901950"/>
          </a:xfrm>
          <a:prstGeom prst="rect">
            <a:avLst/>
          </a:prstGeom>
          <a:noFill/>
          <a:ln>
            <a:noFill/>
          </a:ln>
        </p:spPr>
        <p:txBody>
          <a:bodyPr spcFirstLastPara="1" wrap="square" lIns="91425" tIns="91425" rIns="91425" bIns="91425" anchor="t" anchorCtr="0">
            <a:noAutofit/>
          </a:bodyPr>
          <a:lstStyle/>
          <a:p>
            <a:pPr lvl="0"/>
            <a:r>
              <a:rPr lang="en-US" sz="2800" dirty="0"/>
              <a:t>Slide 6. Intensity Map (Modified Mercalli Intensity)</a:t>
            </a:r>
            <a:endParaRPr sz="2800" dirty="0">
              <a:solidFill>
                <a:schemeClr val="dk1"/>
              </a:solidFill>
              <a:latin typeface="Calibri"/>
              <a:ea typeface="Calibri"/>
              <a:cs typeface="Calibri"/>
              <a:sym typeface="Calibri"/>
            </a:endParaRPr>
          </a:p>
        </p:txBody>
      </p:sp>
      <p:sp>
        <p:nvSpPr>
          <p:cNvPr id="112" name="Google Shape;112;p15"/>
          <p:cNvSpPr/>
          <p:nvPr/>
        </p:nvSpPr>
        <p:spPr>
          <a:xfrm>
            <a:off x="4926120" y="901950"/>
            <a:ext cx="3806400" cy="5757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13" name="Google Shape;113;p15"/>
          <p:cNvSpPr txBox="1"/>
          <p:nvPr/>
        </p:nvSpPr>
        <p:spPr>
          <a:xfrm>
            <a:off x="4978545" y="1006825"/>
            <a:ext cx="3680700" cy="550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800" dirty="0">
                <a:solidFill>
                  <a:schemeClr val="accent2"/>
                </a:solidFill>
                <a:latin typeface="+mn-lt"/>
                <a:ea typeface="Calibri"/>
                <a:cs typeface="Calibri"/>
                <a:sym typeface="Calibri"/>
              </a:rPr>
              <a:t>Go to the USGS event page for your event, click on </a:t>
            </a:r>
            <a:r>
              <a:rPr lang="en-US" sz="2800" dirty="0" err="1">
                <a:solidFill>
                  <a:schemeClr val="accent2"/>
                </a:solidFill>
                <a:latin typeface="+mn-lt"/>
                <a:ea typeface="Calibri"/>
                <a:cs typeface="Calibri"/>
                <a:sym typeface="Calibri"/>
              </a:rPr>
              <a:t>shakemap</a:t>
            </a:r>
            <a:r>
              <a:rPr lang="en-US" sz="2800" dirty="0">
                <a:solidFill>
                  <a:schemeClr val="accent2"/>
                </a:solidFill>
                <a:latin typeface="+mn-lt"/>
                <a:ea typeface="Calibri"/>
                <a:cs typeface="Calibri"/>
                <a:sym typeface="Calibri"/>
              </a:rPr>
              <a:t>, scroll down to Download Intensity Image and download the JPG file. Do not include any extra text other than the map itself.</a:t>
            </a:r>
          </a:p>
        </p:txBody>
      </p:sp>
      <p:sp>
        <p:nvSpPr>
          <p:cNvPr id="114" name="Google Shape;114;p15"/>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grpSp>
        <p:nvGrpSpPr>
          <p:cNvPr id="120" name="Google Shape;120;p16"/>
          <p:cNvGrpSpPr/>
          <p:nvPr/>
        </p:nvGrpSpPr>
        <p:grpSpPr>
          <a:xfrm>
            <a:off x="502318" y="2212676"/>
            <a:ext cx="3430181" cy="4332158"/>
            <a:chOff x="502275" y="1607867"/>
            <a:chExt cx="3702699" cy="4936933"/>
          </a:xfrm>
        </p:grpSpPr>
        <p:pic>
          <p:nvPicPr>
            <p:cNvPr id="121" name="Google Shape;121;p16"/>
            <p:cNvPicPr preferRelativeResize="0"/>
            <p:nvPr/>
          </p:nvPicPr>
          <p:blipFill>
            <a:blip r:embed="rId4">
              <a:alphaModFix/>
            </a:blip>
            <a:stretch>
              <a:fillRect/>
            </a:stretch>
          </p:blipFill>
          <p:spPr>
            <a:xfrm>
              <a:off x="502275" y="1607867"/>
              <a:ext cx="3702699" cy="4936933"/>
            </a:xfrm>
            <a:prstGeom prst="rect">
              <a:avLst/>
            </a:prstGeom>
            <a:noFill/>
            <a:ln>
              <a:noFill/>
            </a:ln>
          </p:spPr>
        </p:pic>
        <p:sp>
          <p:nvSpPr>
            <p:cNvPr id="122" name="Google Shape;122;p16"/>
            <p:cNvSpPr/>
            <p:nvPr/>
          </p:nvSpPr>
          <p:spPr>
            <a:xfrm>
              <a:off x="3219275" y="20553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3" name="Google Shape;123;p16"/>
            <p:cNvSpPr/>
            <p:nvPr/>
          </p:nvSpPr>
          <p:spPr>
            <a:xfrm>
              <a:off x="3278675" y="30466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4" name="Google Shape;124;p16"/>
            <p:cNvSpPr/>
            <p:nvPr/>
          </p:nvSpPr>
          <p:spPr>
            <a:xfrm>
              <a:off x="3278675" y="25125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5" name="Google Shape;125;p16"/>
            <p:cNvSpPr/>
            <p:nvPr/>
          </p:nvSpPr>
          <p:spPr>
            <a:xfrm>
              <a:off x="3278675" y="35807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6" name="Google Shape;126;p16"/>
            <p:cNvSpPr/>
            <p:nvPr/>
          </p:nvSpPr>
          <p:spPr>
            <a:xfrm>
              <a:off x="3278675" y="45713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7" name="Google Shape;127;p16"/>
            <p:cNvSpPr/>
            <p:nvPr/>
          </p:nvSpPr>
          <p:spPr>
            <a:xfrm>
              <a:off x="3320650" y="40379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8" name="Google Shape;128;p16"/>
            <p:cNvSpPr/>
            <p:nvPr/>
          </p:nvSpPr>
          <p:spPr>
            <a:xfrm>
              <a:off x="3168950" y="51061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9" name="Google Shape;129;p16"/>
            <p:cNvSpPr/>
            <p:nvPr/>
          </p:nvSpPr>
          <p:spPr>
            <a:xfrm>
              <a:off x="3168950" y="55619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0" name="Google Shape;130;p16"/>
            <p:cNvSpPr/>
            <p:nvPr/>
          </p:nvSpPr>
          <p:spPr>
            <a:xfrm>
              <a:off x="3168950" y="60960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sp>
        <p:nvSpPr>
          <p:cNvPr id="131" name="Google Shape;131;p16"/>
          <p:cNvSpPr txBox="1"/>
          <p:nvPr/>
        </p:nvSpPr>
        <p:spPr>
          <a:xfrm>
            <a:off x="502325" y="1101200"/>
            <a:ext cx="8525400" cy="103409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dirty="0">
                <a:solidFill>
                  <a:schemeClr val="dk1"/>
                </a:solidFill>
              </a:rPr>
              <a:t>The USGS PAGER map shows the population exposed to different Modified Mercalli Intensity (MMI) levels.  The USGS estimates that approximately </a:t>
            </a:r>
            <a:r>
              <a:rPr lang="en-US" sz="1600" dirty="0">
                <a:solidFill>
                  <a:schemeClr val="accent2"/>
                </a:solidFill>
              </a:rPr>
              <a:t>______ </a:t>
            </a:r>
            <a:r>
              <a:rPr lang="en-US" sz="1600" dirty="0">
                <a:solidFill>
                  <a:schemeClr val="dk1"/>
                </a:solidFill>
              </a:rPr>
              <a:t>people felt severe shaking from this earthquake.</a:t>
            </a:r>
            <a:endParaRPr sz="1600" dirty="0">
              <a:solidFill>
                <a:schemeClr val="dk1"/>
              </a:solidFill>
            </a:endParaRPr>
          </a:p>
        </p:txBody>
      </p:sp>
      <p:sp>
        <p:nvSpPr>
          <p:cNvPr id="132" name="Google Shape;132;p16"/>
          <p:cNvSpPr txBox="1"/>
          <p:nvPr/>
        </p:nvSpPr>
        <p:spPr>
          <a:xfrm>
            <a:off x="2090056" y="1"/>
            <a:ext cx="5849257" cy="936366"/>
          </a:xfrm>
          <a:prstGeom prst="rect">
            <a:avLst/>
          </a:prstGeom>
          <a:noFill/>
          <a:ln>
            <a:noFill/>
          </a:ln>
        </p:spPr>
        <p:txBody>
          <a:bodyPr spcFirstLastPara="1" wrap="square" lIns="91425" tIns="91425" rIns="91425" bIns="91425" anchor="t" anchorCtr="0">
            <a:noAutofit/>
          </a:bodyPr>
          <a:lstStyle/>
          <a:p>
            <a:pPr lvl="0"/>
            <a:r>
              <a:rPr lang="fr-FR" sz="3200" dirty="0"/>
              <a:t>Slide 7. Population Exposure (USGS PAGER)</a:t>
            </a:r>
            <a:endParaRPr sz="3200" dirty="0">
              <a:solidFill>
                <a:schemeClr val="dk1"/>
              </a:solidFill>
              <a:latin typeface="Calibri"/>
              <a:ea typeface="Calibri"/>
              <a:cs typeface="Calibri"/>
              <a:sym typeface="Calibri"/>
            </a:endParaRPr>
          </a:p>
        </p:txBody>
      </p:sp>
      <p:sp>
        <p:nvSpPr>
          <p:cNvPr id="133" name="Google Shape;133;p16"/>
          <p:cNvSpPr/>
          <p:nvPr/>
        </p:nvSpPr>
        <p:spPr>
          <a:xfrm>
            <a:off x="4341300" y="1960925"/>
            <a:ext cx="4593000" cy="355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4" name="Google Shape;134;p16"/>
          <p:cNvSpPr txBox="1"/>
          <p:nvPr/>
        </p:nvSpPr>
        <p:spPr>
          <a:xfrm>
            <a:off x="4341300" y="5515625"/>
            <a:ext cx="4593000" cy="11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b="1" dirty="0">
                <a:solidFill>
                  <a:schemeClr val="dk1"/>
                </a:solidFill>
              </a:rPr>
              <a:t>The color-coded contour lines outline regions of MMI intensity. The total population exposure to a given MMI value is obtained by summing the population between contour lines. The estimated population exposure to each MMI Intensity is shown in the table.</a:t>
            </a:r>
            <a:endParaRPr sz="1100" b="1"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b="1"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b="1" i="1" dirty="0">
                <a:solidFill>
                  <a:schemeClr val="dk1"/>
                </a:solidFill>
              </a:rPr>
              <a:t>Image courtesy of the US Geological Survey</a:t>
            </a:r>
            <a:endParaRPr sz="1100" b="1" i="1" dirty="0">
              <a:solidFill>
                <a:schemeClr val="dk1"/>
              </a:solidFill>
            </a:endParaRPr>
          </a:p>
          <a:p>
            <a:pPr marL="0" lvl="0" indent="0" algn="l" rtl="0">
              <a:spcBef>
                <a:spcPts val="0"/>
              </a:spcBef>
              <a:spcAft>
                <a:spcPts val="0"/>
              </a:spcAft>
              <a:buNone/>
            </a:pPr>
            <a:endParaRPr sz="3100" dirty="0">
              <a:solidFill>
                <a:schemeClr val="dk1"/>
              </a:solidFill>
              <a:latin typeface="Calibri"/>
              <a:ea typeface="Calibri"/>
              <a:cs typeface="Calibri"/>
              <a:sym typeface="Calibri"/>
            </a:endParaRPr>
          </a:p>
        </p:txBody>
      </p:sp>
      <p:sp>
        <p:nvSpPr>
          <p:cNvPr id="135" name="Google Shape;135;p16"/>
          <p:cNvSpPr txBox="1"/>
          <p:nvPr/>
        </p:nvSpPr>
        <p:spPr>
          <a:xfrm>
            <a:off x="4671600" y="1948193"/>
            <a:ext cx="3932400" cy="351954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300" dirty="0">
                <a:solidFill>
                  <a:schemeClr val="accent2"/>
                </a:solidFill>
                <a:latin typeface="+mn-lt"/>
                <a:ea typeface="Calibri"/>
                <a:cs typeface="Calibri"/>
                <a:sym typeface="Calibri"/>
              </a:rPr>
              <a:t>Go to the USGS event page for your event, find the pager tab, find the values in the table, scroll to the bottom of the page, click on downloads, Download the Exposure Map .PNG file. Do not include any text other than the map itself.</a:t>
            </a:r>
          </a:p>
        </p:txBody>
      </p:sp>
      <p:sp>
        <p:nvSpPr>
          <p:cNvPr id="136" name="Google Shape;136;p16"/>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chemeClr val="lt1"/>
                </a:solidFill>
                <a:latin typeface="Calibri"/>
                <a:ea typeface="Calibri"/>
                <a:cs typeface="Calibri"/>
                <a:sym typeface="Calibri"/>
              </a:rPr>
              <a:t>ALL</a:t>
            </a:r>
            <a:endParaRPr sz="3000" b="1" dirty="0">
              <a:solidFill>
                <a:schemeClr val="lt1"/>
              </a:solidFill>
              <a:latin typeface="Calibri"/>
              <a:ea typeface="Calibri"/>
              <a:cs typeface="Calibri"/>
              <a:sym typeface="Calibri"/>
            </a:endParaRPr>
          </a:p>
        </p:txBody>
      </p:sp>
      <p:sp>
        <p:nvSpPr>
          <p:cNvPr id="3" name="TextBox 2">
            <a:extLst>
              <a:ext uri="{FF2B5EF4-FFF2-40B4-BE49-F238E27FC236}">
                <a16:creationId xmlns:a16="http://schemas.microsoft.com/office/drawing/2014/main" id="{13736ED8-A69B-4619-C79C-EC9D7DE0E7D0}"/>
              </a:ext>
            </a:extLst>
          </p:cNvPr>
          <p:cNvSpPr txBox="1"/>
          <p:nvPr/>
        </p:nvSpPr>
        <p:spPr>
          <a:xfrm>
            <a:off x="2920179" y="2619947"/>
            <a:ext cx="1002532" cy="3970318"/>
          </a:xfrm>
          <a:prstGeom prst="rect">
            <a:avLst/>
          </a:prstGeom>
          <a:ln/>
        </p:spPr>
        <p:style>
          <a:lnRef idx="2">
            <a:schemeClr val="accent2"/>
          </a:lnRef>
          <a:fillRef idx="1">
            <a:schemeClr val="lt1"/>
          </a:fillRef>
          <a:effectRef idx="0">
            <a:schemeClr val="accent2"/>
          </a:effectRef>
          <a:fontRef idx="minor">
            <a:schemeClr val="dk1"/>
          </a:fontRef>
        </p:style>
        <p:txBody>
          <a:bodyPr wrap="square" lIns="91440" tIns="45720" rIns="91440" bIns="45720" rtlCol="0" anchor="t">
            <a:spAutoFit/>
          </a:bodyPr>
          <a:lstStyle/>
          <a:p>
            <a:pPr algn="ctr"/>
            <a:endParaRPr lang="en-US" dirty="0"/>
          </a:p>
          <a:p>
            <a:pPr algn="ctr"/>
            <a:endParaRPr lang="en-US" dirty="0"/>
          </a:p>
          <a:p>
            <a:pPr algn="ctr"/>
            <a:endParaRPr lang="en-US" dirty="0"/>
          </a:p>
          <a:p>
            <a:pPr algn="ctr"/>
            <a:endParaRPr lang="en-US" dirty="0"/>
          </a:p>
          <a:p>
            <a:pPr algn="ctr"/>
            <a:endParaRPr lang="en-US" dirty="0">
              <a:solidFill>
                <a:schemeClr val="accent2"/>
              </a:solidFill>
            </a:endParaRPr>
          </a:p>
          <a:p>
            <a:pPr algn="ctr"/>
            <a:endParaRPr lang="en-US" b="1" dirty="0">
              <a:solidFill>
                <a:srgbClr val="0070C0"/>
              </a:solidFill>
            </a:endParaRPr>
          </a:p>
          <a:p>
            <a:pPr algn="ctr"/>
            <a:r>
              <a:rPr lang="en-US" b="1" dirty="0">
                <a:solidFill>
                  <a:schemeClr val="accent2"/>
                </a:solidFill>
              </a:rPr>
              <a:t>Insert values from USGS here</a:t>
            </a:r>
          </a:p>
          <a:p>
            <a:pPr algn="ctr"/>
            <a:endParaRPr lang="en-US" dirty="0">
              <a:solidFill>
                <a:schemeClr val="accent2"/>
              </a:solidFill>
            </a:endParaRPr>
          </a:p>
          <a:p>
            <a:pPr algn="ctr"/>
            <a:endParaRPr lang="en-US" dirty="0">
              <a:solidFill>
                <a:schemeClr val="accent2"/>
              </a:solidFill>
            </a:endParaRPr>
          </a:p>
          <a:p>
            <a:pPr algn="ctr"/>
            <a:endParaRPr lang="en-US" dirty="0">
              <a:solidFill>
                <a:schemeClr val="accent2"/>
              </a:solidFill>
            </a:endParaRPr>
          </a:p>
          <a:p>
            <a:pPr algn="ctr"/>
            <a:endParaRPr lang="en-US" dirty="0">
              <a:solidFill>
                <a:schemeClr val="accent2"/>
              </a:solidFill>
            </a:endParaRPr>
          </a:p>
          <a:p>
            <a:pPr algn="ctr"/>
            <a:endParaRPr lang="en-US" dirty="0"/>
          </a:p>
          <a:p>
            <a:pPr algn="ctr"/>
            <a:endParaRPr lang="en-US" dirty="0"/>
          </a:p>
          <a:p>
            <a:pPr algn="ctr"/>
            <a:endParaRPr lang="en-US" dirty="0"/>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EarthScope_for_print">
      <a:dk1>
        <a:sysClr val="windowText" lastClr="000000"/>
      </a:dk1>
      <a:lt1>
        <a:sysClr val="window" lastClr="FFFFFF"/>
      </a:lt1>
      <a:dk2>
        <a:srgbClr val="979699"/>
      </a:dk2>
      <a:lt2>
        <a:srgbClr val="F6F3F3"/>
      </a:lt2>
      <a:accent1>
        <a:srgbClr val="CC2929"/>
      </a:accent1>
      <a:accent2>
        <a:srgbClr val="37358C"/>
      </a:accent2>
      <a:accent3>
        <a:srgbClr val="979698"/>
      </a:accent3>
      <a:accent4>
        <a:srgbClr val="F6F3F3"/>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EarthScope_powerpoint_template (2)</Template>
  <TotalTime>10645</TotalTime>
  <Words>6391</Words>
  <Application>Microsoft Office PowerPoint</Application>
  <PresentationFormat>On-screen Show (4:3)</PresentationFormat>
  <Paragraphs>426</Paragraphs>
  <Slides>31</Slides>
  <Notes>28</Notes>
  <HiddenSlides>0</HiddenSlides>
  <MMClips>7</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ＭＳ Ｐゴシック</vt:lpstr>
      <vt:lpstr>Arial</vt:lpstr>
      <vt:lpstr>Calibri</vt:lpstr>
      <vt:lpstr>Office Theme</vt:lpstr>
      <vt:lpstr>PowerPoint Presentation</vt:lpstr>
      <vt:lpstr>Slide Template Title</vt:lpstr>
      <vt:lpstr>Overview</vt:lpstr>
      <vt:lpstr>PowerPoint Presentation</vt:lpstr>
      <vt:lpstr>Slide 3. Tectonic Setting</vt:lpstr>
      <vt:lpstr>Slide 4. Historic Seismicity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9+ Hazards  (Seismic, Seismic Mitigation, Tsunami, Landslide, Liquefaction)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13. Human Connection</vt:lpstr>
      <vt:lpstr>Slide 14: Assessment Questions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scott.johnson</cp:lastModifiedBy>
  <cp:revision>179</cp:revision>
  <dcterms:modified xsi:type="dcterms:W3CDTF">2026-04-06T17:47:57Z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809B811C-6EA8-44F9-90BF-1E41BD4B093D</vt:lpwstr>
  </property>
  <property fmtid="{D5CDD505-2E9C-101B-9397-08002B2CF9AE}" pid="3" name="ArticulatePath">
    <vt:lpwstr>Teachable Moments Slide Template</vt:lpwstr>
  </property>
</Properties>
</file>