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64" r:id="rId1"/>
  </p:sldMasterIdLst>
  <p:notesMasterIdLst>
    <p:notesMasterId r:id="rId46"/>
  </p:notesMasterIdLst>
  <p:handoutMasterIdLst>
    <p:handoutMasterId r:id="rId47"/>
  </p:handoutMasterIdLst>
  <p:sldIdLst>
    <p:sldId id="258" r:id="rId2"/>
    <p:sldId id="378" r:id="rId3"/>
    <p:sldId id="379" r:id="rId4"/>
    <p:sldId id="780" r:id="rId5"/>
    <p:sldId id="385" r:id="rId6"/>
    <p:sldId id="782" r:id="rId7"/>
    <p:sldId id="790" r:id="rId8"/>
    <p:sldId id="781" r:id="rId9"/>
    <p:sldId id="390" r:id="rId10"/>
    <p:sldId id="783" r:id="rId11"/>
    <p:sldId id="800" r:id="rId12"/>
    <p:sldId id="381" r:id="rId13"/>
    <p:sldId id="798" r:id="rId14"/>
    <p:sldId id="795" r:id="rId15"/>
    <p:sldId id="796" r:id="rId16"/>
    <p:sldId id="797" r:id="rId17"/>
    <p:sldId id="380" r:id="rId18"/>
    <p:sldId id="388" r:id="rId19"/>
    <p:sldId id="791" r:id="rId20"/>
    <p:sldId id="799" r:id="rId21"/>
    <p:sldId id="789" r:id="rId22"/>
    <p:sldId id="386" r:id="rId23"/>
    <p:sldId id="792" r:id="rId24"/>
    <p:sldId id="801" r:id="rId25"/>
    <p:sldId id="374" r:id="rId26"/>
    <p:sldId id="361" r:id="rId27"/>
    <p:sldId id="346" r:id="rId28"/>
    <p:sldId id="347" r:id="rId29"/>
    <p:sldId id="352" r:id="rId30"/>
    <p:sldId id="355" r:id="rId31"/>
    <p:sldId id="345" r:id="rId32"/>
    <p:sldId id="737" r:id="rId33"/>
    <p:sldId id="738" r:id="rId34"/>
    <p:sldId id="758" r:id="rId35"/>
    <p:sldId id="363" r:id="rId36"/>
    <p:sldId id="768" r:id="rId37"/>
    <p:sldId id="769" r:id="rId38"/>
    <p:sldId id="770" r:id="rId39"/>
    <p:sldId id="793" r:id="rId40"/>
    <p:sldId id="794" r:id="rId41"/>
    <p:sldId id="775" r:id="rId42"/>
    <p:sldId id="776" r:id="rId43"/>
    <p:sldId id="787" r:id="rId44"/>
    <p:sldId id="373" r:id="rId45"/>
  </p:sldIdLst>
  <p:sldSz cx="9144000" cy="6858000" type="screen4x3"/>
  <p:notesSz cx="6934200" cy="92329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3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3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3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3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3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pitchFamily="33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pitchFamily="33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pitchFamily="33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pitchFamily="33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A60040"/>
    <a:srgbClr val="E60D4E"/>
    <a:srgbClr val="7F0040"/>
    <a:srgbClr val="C53A28"/>
    <a:srgbClr val="00FF00"/>
    <a:srgbClr val="1DD7FF"/>
    <a:srgbClr val="FF3572"/>
    <a:srgbClr val="FF9999"/>
    <a:srgbClr val="9966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026"/>
    <p:restoredTop sz="86447"/>
  </p:normalViewPr>
  <p:slideViewPr>
    <p:cSldViewPr snapToObjects="1" showGuides="1">
      <p:cViewPr varScale="1">
        <p:scale>
          <a:sx n="120" d="100"/>
          <a:sy n="120" d="100"/>
        </p:scale>
        <p:origin x="1704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2" d="100"/>
        <a:sy n="72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1645"/>
          </a:xfrm>
          <a:prstGeom prst="rect">
            <a:avLst/>
          </a:prstGeom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3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775" y="0"/>
            <a:ext cx="3004820" cy="461645"/>
          </a:xfrm>
          <a:prstGeom prst="rect">
            <a:avLst/>
          </a:prstGeom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3" charset="0"/>
              </a:defRPr>
            </a:lvl1pPr>
          </a:lstStyle>
          <a:p>
            <a:fld id="{5EA6E55F-9EBE-4B1E-9571-A1A57D2BF81C}" type="datetime1">
              <a:rPr lang="en-US"/>
              <a:pPr/>
              <a:t>8/20/20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69653"/>
            <a:ext cx="3004820" cy="461645"/>
          </a:xfrm>
          <a:prstGeom prst="rect">
            <a:avLst/>
          </a:prstGeom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3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775" y="8769653"/>
            <a:ext cx="3004820" cy="461645"/>
          </a:xfrm>
          <a:prstGeom prst="rect">
            <a:avLst/>
          </a:prstGeom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3" charset="0"/>
              </a:defRPr>
            </a:lvl1pPr>
          </a:lstStyle>
          <a:p>
            <a:fld id="{85C5A576-BFD9-4F57-81C2-BB2B10FADF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6415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1645"/>
          </a:xfrm>
          <a:prstGeom prst="rect">
            <a:avLst/>
          </a:prstGeom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3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7775" y="0"/>
            <a:ext cx="3004820" cy="461645"/>
          </a:xfrm>
          <a:prstGeom prst="rect">
            <a:avLst/>
          </a:prstGeom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3" charset="0"/>
              </a:defRPr>
            </a:lvl1pPr>
          </a:lstStyle>
          <a:p>
            <a:fld id="{94B14990-7271-4B1D-AE65-83400F166619}" type="datetime1">
              <a:rPr lang="en-US"/>
              <a:pPr/>
              <a:t>8/20/20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8875" y="692150"/>
            <a:ext cx="4616450" cy="34623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2382" tIns="46191" rIns="92382" bIns="46191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420" y="4385628"/>
            <a:ext cx="5547360" cy="4154805"/>
          </a:xfrm>
          <a:prstGeom prst="rect">
            <a:avLst/>
          </a:prstGeom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69653"/>
            <a:ext cx="3004820" cy="461645"/>
          </a:xfrm>
          <a:prstGeom prst="rect">
            <a:avLst/>
          </a:prstGeom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3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775" y="8769653"/>
            <a:ext cx="3004820" cy="461645"/>
          </a:xfrm>
          <a:prstGeom prst="rect">
            <a:avLst/>
          </a:prstGeom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3" charset="0"/>
              </a:defRPr>
            </a:lvl1pPr>
          </a:lstStyle>
          <a:p>
            <a:fld id="{74543D67-5DA5-42A8-B0A4-04CDA303181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1120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0" charset="-128"/>
        <a:cs typeface="ＭＳ Ｐゴシック" pitchFamily="-110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0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0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0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7E4CE9C-9BDB-4DDE-BDA2-9C3339DC976D}" type="slidenum">
              <a:rPr lang="en-US"/>
              <a:pPr/>
              <a:t>1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ea typeface="ＭＳ Ｐゴシック" pitchFamily="33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See https://</a:t>
            </a:r>
            <a:r>
              <a:rPr lang="en-US" dirty="0" err="1"/>
              <a:t>www.probabilisitcworld.com</a:t>
            </a:r>
            <a:r>
              <a:rPr lang="en-US" dirty="0"/>
              <a:t>/anatomy-</a:t>
            </a:r>
            <a:r>
              <a:rPr lang="en-US" dirty="0" err="1"/>
              <a:t>bayes</a:t>
            </a:r>
            <a:r>
              <a:rPr lang="en-US" dirty="0"/>
              <a:t>-theorem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43D67-5DA5-42A8-B0A4-04CDA3031812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2288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See https://</a:t>
            </a:r>
            <a:r>
              <a:rPr lang="en-US" dirty="0" err="1"/>
              <a:t>www.probabilisitcworld.com</a:t>
            </a:r>
            <a:r>
              <a:rPr lang="en-US" dirty="0"/>
              <a:t>/anatomy-</a:t>
            </a:r>
            <a:r>
              <a:rPr lang="en-US" dirty="0" err="1"/>
              <a:t>bayes</a:t>
            </a:r>
            <a:r>
              <a:rPr lang="en-US" dirty="0"/>
              <a:t>-theorem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43D67-5DA5-42A8-B0A4-04CDA3031812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6473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43D67-5DA5-42A8-B0A4-04CDA3031812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4225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43D67-5DA5-42A8-B0A4-04CDA3031812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7613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43D67-5DA5-42A8-B0A4-04CDA3031812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5492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43D67-5DA5-42A8-B0A4-04CDA3031812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0602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43D67-5DA5-42A8-B0A4-04CDA3031812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7793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43D67-5DA5-42A8-B0A4-04CDA3031812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5754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43D67-5DA5-42A8-B0A4-04CDA3031812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9061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43D67-5DA5-42A8-B0A4-04CDA3031812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809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See https://</a:t>
            </a:r>
            <a:r>
              <a:rPr lang="en-US" dirty="0" err="1"/>
              <a:t>www.probabilisitcworld.com</a:t>
            </a:r>
            <a:r>
              <a:rPr lang="en-US" dirty="0"/>
              <a:t>/anatomy-</a:t>
            </a:r>
            <a:r>
              <a:rPr lang="en-US" dirty="0" err="1"/>
              <a:t>bayes</a:t>
            </a:r>
            <a:r>
              <a:rPr lang="en-US" dirty="0"/>
              <a:t>-theorem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43D67-5DA5-42A8-B0A4-04CDA303181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8355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43D67-5DA5-42A8-B0A4-04CDA3031812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5257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43D67-5DA5-42A8-B0A4-04CDA3031812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3245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7593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83574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Our goal is to find the 3d location and the time of an event that minimizes the difference between observed and predicted arrival times.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43D67-5DA5-42A8-B0A4-04CDA3031812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4945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43D67-5DA5-42A8-B0A4-04CDA3031812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5832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43D67-5DA5-42A8-B0A4-04CDA3031812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088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non-linear cases an inversions involving many model parameters there is a 3</a:t>
            </a:r>
            <a:r>
              <a:rPr lang="en-US" baseline="30000" dirty="0"/>
              <a:t>rd</a:t>
            </a:r>
            <a:r>
              <a:rPr lang="en-US" dirty="0"/>
              <a:t> option…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43D67-5DA5-42A8-B0A4-04CDA303181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7539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non-linear cases an inversions involving many model parameters there is a 3</a:t>
            </a:r>
            <a:r>
              <a:rPr lang="en-US" baseline="30000" dirty="0"/>
              <a:t>rd</a:t>
            </a:r>
            <a:r>
              <a:rPr lang="en-US" dirty="0"/>
              <a:t> option…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43D67-5DA5-42A8-B0A4-04CDA3031812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13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See https://</a:t>
            </a:r>
            <a:r>
              <a:rPr lang="en-US" dirty="0" err="1"/>
              <a:t>www.probabilisitcworld.com</a:t>
            </a:r>
            <a:r>
              <a:rPr lang="en-US" dirty="0"/>
              <a:t>/anatomy-</a:t>
            </a:r>
            <a:r>
              <a:rPr lang="en-US" dirty="0" err="1"/>
              <a:t>bayes</a:t>
            </a:r>
            <a:r>
              <a:rPr lang="en-US" dirty="0"/>
              <a:t>-theorem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43D67-5DA5-42A8-B0A4-04CDA3031812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1079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See https://</a:t>
            </a:r>
            <a:r>
              <a:rPr lang="en-US" dirty="0" err="1"/>
              <a:t>www.probabilisitcworld.com</a:t>
            </a:r>
            <a:r>
              <a:rPr lang="en-US" dirty="0"/>
              <a:t>/anatomy-</a:t>
            </a:r>
            <a:r>
              <a:rPr lang="en-US" dirty="0" err="1"/>
              <a:t>bayes</a:t>
            </a:r>
            <a:r>
              <a:rPr lang="en-US" dirty="0"/>
              <a:t>-theorem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43D67-5DA5-42A8-B0A4-04CDA3031812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0408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See https://</a:t>
            </a:r>
            <a:r>
              <a:rPr lang="en-US" dirty="0" err="1"/>
              <a:t>www.probabilisitcworld.com</a:t>
            </a:r>
            <a:r>
              <a:rPr lang="en-US" dirty="0"/>
              <a:t>/anatomy-</a:t>
            </a:r>
            <a:r>
              <a:rPr lang="en-US" dirty="0" err="1"/>
              <a:t>bayes</a:t>
            </a:r>
            <a:r>
              <a:rPr lang="en-US" dirty="0"/>
              <a:t>-theorem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43D67-5DA5-42A8-B0A4-04CDA303181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5854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See https://</a:t>
            </a:r>
            <a:r>
              <a:rPr lang="en-US" dirty="0" err="1"/>
              <a:t>www.probabilisitcworld.com</a:t>
            </a:r>
            <a:r>
              <a:rPr lang="en-US" dirty="0"/>
              <a:t>/anatomy-</a:t>
            </a:r>
            <a:r>
              <a:rPr lang="en-US" dirty="0" err="1"/>
              <a:t>bayes</a:t>
            </a:r>
            <a:r>
              <a:rPr lang="en-US" dirty="0"/>
              <a:t>-theorem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43D67-5DA5-42A8-B0A4-04CDA303181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3538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See https://</a:t>
            </a:r>
            <a:r>
              <a:rPr lang="en-US" dirty="0" err="1"/>
              <a:t>www.probabilisitcworld.com</a:t>
            </a:r>
            <a:r>
              <a:rPr lang="en-US" dirty="0"/>
              <a:t>/anatomy-</a:t>
            </a:r>
            <a:r>
              <a:rPr lang="en-US" dirty="0" err="1"/>
              <a:t>bayes</a:t>
            </a:r>
            <a:r>
              <a:rPr lang="en-US" dirty="0"/>
              <a:t>-theorem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43D67-5DA5-42A8-B0A4-04CDA303181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159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he-planet-earth.psd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764594"/>
            <a:ext cx="9144000" cy="512515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57200" y="573243"/>
            <a:ext cx="8229600" cy="1056696"/>
          </a:xfrm>
        </p:spPr>
        <p:txBody>
          <a:bodyPr/>
          <a:lstStyle>
            <a:lvl1pPr>
              <a:defRPr b="0" i="1">
                <a:solidFill>
                  <a:srgbClr val="951717"/>
                </a:solidFill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652276" y="1568370"/>
            <a:ext cx="3465576" cy="369888"/>
          </a:xfrm>
        </p:spPr>
        <p:txBody>
          <a:bodyPr>
            <a:noAutofit/>
          </a:bodyPr>
          <a:lstStyle>
            <a:lvl1pPr>
              <a:buNone/>
              <a:defRPr sz="20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775490" y="1880302"/>
            <a:ext cx="3465576" cy="369888"/>
          </a:xfrm>
        </p:spPr>
        <p:txBody>
          <a:bodyPr>
            <a:noAutofit/>
          </a:bodyPr>
          <a:lstStyle>
            <a:lvl1pPr marL="0" marR="0" indent="0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600" b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cs typeface="Lucida Handwriting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0" marR="0" lvl="0" indent="0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Lucida Handwriting"/>
              </a:rPr>
              <a:t>Global Security Principal Directorate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24000" y="6171752"/>
            <a:ext cx="4495800" cy="69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457200" rtl="0" eaLnBrk="1" latinLnBrk="0" hangingPunct="1">
              <a:lnSpc>
                <a:spcPct val="90000"/>
              </a:lnSpc>
              <a:spcAft>
                <a:spcPts val="300"/>
              </a:spcAft>
            </a:pPr>
            <a:r>
              <a:rPr lang="en-US" sz="1100" kern="1200" dirty="0">
                <a:solidFill>
                  <a:schemeClr val="tx1"/>
                </a:solidFill>
                <a:effectLst/>
                <a:latin typeface="Arial"/>
                <a:ea typeface="ＭＳ Ｐゴシック" pitchFamily="33" charset="-128"/>
                <a:cs typeface="Arial"/>
              </a:rPr>
              <a:t>LLNL-PRES-</a:t>
            </a:r>
            <a:r>
              <a:rPr lang="en-US" sz="1000" b="0" i="0" u="none" strike="noStrike" kern="1200" dirty="0">
                <a:solidFill>
                  <a:schemeClr val="tx1"/>
                </a:solidFill>
                <a:effectLst/>
                <a:latin typeface="Arial" charset="0"/>
                <a:ea typeface="ＭＳ Ｐゴシック" pitchFamily="33" charset="-128"/>
                <a:cs typeface="+mn-cs"/>
              </a:rPr>
              <a:t>LLNL-PRES-813775</a:t>
            </a:r>
            <a:endParaRPr lang="en-US" sz="1100" kern="1200" dirty="0">
              <a:solidFill>
                <a:schemeClr val="tx1"/>
              </a:solidFill>
              <a:effectLst/>
              <a:latin typeface="Arial"/>
              <a:ea typeface="ＭＳ Ｐゴシック" pitchFamily="33" charset="-128"/>
              <a:cs typeface="Arial"/>
            </a:endParaRPr>
          </a:p>
          <a:p>
            <a:pPr marL="0" algn="l" defTabSz="457200" rtl="0" eaLnBrk="1" latinLnBrk="0" hangingPunct="1">
              <a:lnSpc>
                <a:spcPct val="90000"/>
              </a:lnSpc>
              <a:spcAft>
                <a:spcPts val="600"/>
              </a:spcAft>
            </a:pPr>
            <a:r>
              <a:rPr lang="en-US" sz="1000" kern="1200" dirty="0">
                <a:solidFill>
                  <a:schemeClr val="tx1"/>
                </a:solidFill>
                <a:effectLst/>
                <a:latin typeface="Arial"/>
                <a:ea typeface="ＭＳ Ｐゴシック" pitchFamily="33" charset="-128"/>
                <a:cs typeface="Arial"/>
              </a:rPr>
              <a:t>This work was performed under the auspices of the</a:t>
            </a:r>
            <a:r>
              <a:rPr lang="en-US" sz="1000" kern="1200" baseline="0" dirty="0">
                <a:solidFill>
                  <a:schemeClr val="tx1"/>
                </a:solidFill>
                <a:effectLst/>
                <a:latin typeface="Arial"/>
                <a:ea typeface="ＭＳ Ｐゴシック" pitchFamily="33" charset="-128"/>
                <a:cs typeface="Arial"/>
              </a:rPr>
              <a:t> </a:t>
            </a:r>
            <a:r>
              <a:rPr lang="en-US" sz="1000" kern="1200" dirty="0">
                <a:solidFill>
                  <a:schemeClr val="tx1"/>
                </a:solidFill>
                <a:effectLst/>
                <a:latin typeface="Arial"/>
                <a:ea typeface="ＭＳ Ｐゴシック" pitchFamily="33" charset="-128"/>
                <a:cs typeface="Arial"/>
              </a:rPr>
              <a:t>U.S. Department </a:t>
            </a:r>
            <a:br>
              <a:rPr lang="en-US" sz="1000" kern="1200" dirty="0">
                <a:solidFill>
                  <a:schemeClr val="tx1"/>
                </a:solidFill>
                <a:effectLst/>
                <a:latin typeface="Arial"/>
                <a:ea typeface="ＭＳ Ｐゴシック" pitchFamily="33" charset="-128"/>
                <a:cs typeface="Arial"/>
              </a:rPr>
            </a:br>
            <a:r>
              <a:rPr lang="en-US" sz="1000" kern="1200" dirty="0">
                <a:solidFill>
                  <a:schemeClr val="tx1"/>
                </a:solidFill>
                <a:effectLst/>
                <a:latin typeface="Arial"/>
                <a:ea typeface="ＭＳ Ｐゴシック" pitchFamily="33" charset="-128"/>
                <a:cs typeface="Arial"/>
              </a:rPr>
              <a:t>of Energy by Lawrence Livermore National Laboratory under contract </a:t>
            </a:r>
            <a:br>
              <a:rPr lang="en-US" sz="1000" kern="1200" dirty="0">
                <a:solidFill>
                  <a:schemeClr val="tx1"/>
                </a:solidFill>
                <a:effectLst/>
                <a:latin typeface="Arial"/>
                <a:ea typeface="ＭＳ Ｐゴシック" pitchFamily="33" charset="-128"/>
                <a:cs typeface="Arial"/>
              </a:rPr>
            </a:br>
            <a:r>
              <a:rPr lang="en-US" sz="1000" kern="1200" dirty="0">
                <a:solidFill>
                  <a:schemeClr val="tx1"/>
                </a:solidFill>
                <a:effectLst/>
                <a:latin typeface="Arial"/>
                <a:ea typeface="ＭＳ Ｐゴシック" pitchFamily="33" charset="-128"/>
                <a:cs typeface="Arial"/>
              </a:rPr>
              <a:t>DE-AC52-07NA27344.</a:t>
            </a:r>
            <a:r>
              <a:rPr lang="en-US" sz="1000" kern="1200" baseline="0" dirty="0">
                <a:solidFill>
                  <a:schemeClr val="tx1"/>
                </a:solidFill>
                <a:effectLst/>
                <a:latin typeface="Arial"/>
                <a:ea typeface="ＭＳ Ｐゴシック" pitchFamily="33" charset="-128"/>
                <a:cs typeface="Arial"/>
              </a:rPr>
              <a:t> </a:t>
            </a:r>
            <a:r>
              <a:rPr lang="en-US" sz="1000" kern="1200" dirty="0">
                <a:solidFill>
                  <a:schemeClr val="tx1"/>
                </a:solidFill>
                <a:effectLst/>
                <a:latin typeface="Arial"/>
                <a:ea typeface="ＭＳ Ｐゴシック" pitchFamily="33" charset="-128"/>
                <a:cs typeface="Arial"/>
              </a:rPr>
              <a:t>Lawrence Livermore National Security, LLC</a:t>
            </a:r>
          </a:p>
        </p:txBody>
      </p:sp>
      <p:pic>
        <p:nvPicPr>
          <p:cNvPr id="11" name="Picture 10" descr="LLL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6573" y="392926"/>
            <a:ext cx="1085329" cy="1054874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220136"/>
            <a:ext cx="9144000" cy="1251062"/>
          </a:xfrm>
          <a:gradFill flip="none" rotWithShape="1">
            <a:gsLst>
              <a:gs pos="0">
                <a:srgbClr val="FFFFFF">
                  <a:alpha val="80000"/>
                </a:srgbClr>
              </a:gs>
              <a:gs pos="100000">
                <a:srgbClr val="000000">
                  <a:alpha val="0"/>
                </a:srgbClr>
              </a:gs>
              <a:gs pos="78000">
                <a:srgbClr val="FFFFFF">
                  <a:alpha val="59000"/>
                </a:srgbClr>
              </a:gs>
            </a:gsLst>
            <a:lin ang="0" scaled="1"/>
            <a:tileRect/>
          </a:gradFill>
          <a:effectLst/>
        </p:spPr>
        <p:txBody>
          <a:bodyPr vert="horz" lIns="27432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>
              <a:def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14A8F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en-US"/>
              <a:t>Click to edit Master subtitle style</a:t>
            </a:r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pic>
        <p:nvPicPr>
          <p:cNvPr id="12" name="Picture 11" descr="GSline.psd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900" y="6545893"/>
            <a:ext cx="2755675" cy="193042"/>
          </a:xfrm>
          <a:prstGeom prst="rect">
            <a:avLst/>
          </a:prstGeom>
        </p:spPr>
      </p:pic>
      <p:pic>
        <p:nvPicPr>
          <p:cNvPr id="7" name="Picture 25" descr="llnl_logo.tiff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1000" y="4114800"/>
            <a:ext cx="762000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600"/>
              </a:spcBef>
              <a:spcAft>
                <a:spcPts val="600"/>
              </a:spcAft>
              <a:defRPr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57200" y="220136"/>
            <a:ext cx="8229600" cy="1251062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566863"/>
            <a:ext cx="3968496" cy="4751357"/>
          </a:xfrm>
        </p:spPr>
        <p:txBody>
          <a:bodyPr/>
          <a:lstStyle>
            <a:lvl1pPr>
              <a:spcBef>
                <a:spcPts val="600"/>
              </a:spcBef>
              <a:spcAft>
                <a:spcPts val="0"/>
              </a:spcAft>
              <a:buClr>
                <a:srgbClr val="0F4F97"/>
              </a:buClr>
              <a:defRPr/>
            </a:lvl1pPr>
            <a:lvl2pPr>
              <a:spcAft>
                <a:spcPts val="0"/>
              </a:spcAft>
              <a:defRPr/>
            </a:lvl2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726234" y="1566863"/>
            <a:ext cx="3968496" cy="4751357"/>
          </a:xfrm>
        </p:spPr>
        <p:txBody>
          <a:bodyPr/>
          <a:lstStyle>
            <a:lvl1pPr>
              <a:spcBef>
                <a:spcPts val="600"/>
              </a:spcBef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566863"/>
            <a:ext cx="3968496" cy="4751357"/>
          </a:xfrm>
        </p:spPr>
        <p:txBody>
          <a:bodyPr/>
          <a:lstStyle>
            <a:lvl1pPr>
              <a:spcBef>
                <a:spcPts val="600"/>
              </a:spcBef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719947" y="1566863"/>
            <a:ext cx="3968496" cy="4751357"/>
          </a:xfrm>
        </p:spPr>
        <p:txBody>
          <a:bodyPr/>
          <a:lstStyle>
            <a:lvl1pPr>
              <a:spcBef>
                <a:spcPts val="600"/>
              </a:spcBef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566863"/>
            <a:ext cx="3968496" cy="4751357"/>
          </a:xfrm>
        </p:spPr>
        <p:txBody>
          <a:bodyPr/>
          <a:lstStyle>
            <a:lvl1pPr marL="0" indent="0">
              <a:spcBef>
                <a:spcPts val="600"/>
              </a:spcBef>
              <a:spcAft>
                <a:spcPts val="0"/>
              </a:spcAft>
              <a:buFontTx/>
              <a:buNone/>
              <a:defRPr/>
            </a:lvl1pPr>
            <a:lvl2pPr>
              <a:spcAft>
                <a:spcPts val="0"/>
              </a:spcAft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719946" y="1566863"/>
            <a:ext cx="3968496" cy="4751357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600"/>
              </a:spcAft>
              <a:buFontTx/>
              <a:buNone/>
              <a:defRPr/>
            </a:lvl1pPr>
            <a:lvl2pPr>
              <a:spcAft>
                <a:spcPts val="0"/>
              </a:spcAft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371600"/>
            <a:ext cx="3962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3962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204396" y="6476999"/>
            <a:ext cx="733864" cy="274320"/>
          </a:xfrm>
        </p:spPr>
        <p:txBody>
          <a:bodyPr/>
          <a:lstStyle/>
          <a:p>
            <a:fld id="{6D0A828F-1E28-7C4C-8FCF-7107517976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" y="6355080"/>
            <a:ext cx="9144000" cy="5029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0136"/>
            <a:ext cx="8229600" cy="1251062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66863"/>
            <a:ext cx="8229600" cy="4751357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1" y="635508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21</a:t>
            </a:r>
          </a:p>
        </p:txBody>
      </p:sp>
      <p:sp>
        <p:nvSpPr>
          <p:cNvPr id="8" name="Text Box 20"/>
          <p:cNvSpPr txBox="1">
            <a:spLocks noChangeArrowheads="1"/>
          </p:cNvSpPr>
          <p:nvPr userDrawn="1"/>
        </p:nvSpPr>
        <p:spPr bwMode="auto">
          <a:xfrm>
            <a:off x="610156" y="6570785"/>
            <a:ext cx="30525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124A91"/>
                </a:solidFill>
                <a:latin typeface="Arial Narrow" pitchFamily="-80" charset="0"/>
              </a:rPr>
              <a:t>Lawrence Livermore National Laboratory</a:t>
            </a:r>
          </a:p>
        </p:txBody>
      </p:sp>
      <p:pic>
        <p:nvPicPr>
          <p:cNvPr id="12" name="Picture 21" descr="lab_icon_no_box_blue_rgb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548" y="6511907"/>
            <a:ext cx="334866" cy="305229"/>
          </a:xfrm>
          <a:prstGeom prst="rect">
            <a:avLst/>
          </a:prstGeom>
          <a:noFill/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  <p:sldLayoutId id="2147483876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rgbClr val="214A8F"/>
          </a:solidFill>
          <a:effectLst>
            <a:outerShdw blurRad="50800" dist="38100" dir="2700000">
              <a:srgbClr val="000000">
                <a:alpha val="43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00050" indent="-280988" algn="l" rtl="0" eaLnBrk="1" latinLnBrk="0" hangingPunct="1">
        <a:spcBef>
          <a:spcPts val="600"/>
        </a:spcBef>
        <a:spcAft>
          <a:spcPts val="600"/>
        </a:spcAft>
        <a:buClr>
          <a:srgbClr val="0D5097"/>
        </a:buClr>
        <a:buSzPct val="90000"/>
        <a:buFont typeface="Wingdings" charset="2"/>
        <a:buChar char="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73050" algn="l" rtl="0" eaLnBrk="1" latinLnBrk="0" hangingPunct="1">
        <a:spcBef>
          <a:spcPts val="0"/>
        </a:spcBef>
        <a:spcAft>
          <a:spcPts val="600"/>
        </a:spcAft>
        <a:buClrTx/>
        <a:buSzPct val="90000"/>
        <a:buFont typeface="Arial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085850" indent="-401638" algn="l" rtl="0" eaLnBrk="1" latinLnBrk="0" hangingPunct="1">
        <a:spcBef>
          <a:spcPts val="0"/>
        </a:spcBef>
        <a:spcAft>
          <a:spcPts val="600"/>
        </a:spcAft>
        <a:buClrTx/>
        <a:buSzPct val="90000"/>
        <a:buFont typeface="Lucida Grande"/>
        <a:buChar char="—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14450" indent="-242888" algn="l" rtl="0" eaLnBrk="1" latinLnBrk="0" hangingPunct="1">
        <a:spcBef>
          <a:spcPts val="0"/>
        </a:spcBef>
        <a:spcAft>
          <a:spcPts val="600"/>
        </a:spcAft>
        <a:buClrTx/>
        <a:buSzPct val="100000"/>
        <a:buFont typeface="Lucida Grande"/>
        <a:buChar char="–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242888" algn="l" rtl="0" eaLnBrk="1" latinLnBrk="0" hangingPunct="1">
        <a:spcBef>
          <a:spcPts val="0"/>
        </a:spcBef>
        <a:spcAft>
          <a:spcPts val="600"/>
        </a:spcAft>
        <a:buClrTx/>
        <a:buFont typeface="Arial"/>
        <a:buChar char="•"/>
        <a:defRPr kumimoji="0" lang="en-US" sz="18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11" Type="http://schemas.openxmlformats.org/officeDocument/2006/relationships/image" Target="../media/image8.png"/><Relationship Id="rId5" Type="http://schemas.openxmlformats.org/officeDocument/2006/relationships/image" Target="../media/image30.png"/><Relationship Id="rId10" Type="http://schemas.openxmlformats.org/officeDocument/2006/relationships/image" Target="../media/image9.png"/><Relationship Id="rId4" Type="http://schemas.openxmlformats.org/officeDocument/2006/relationships/image" Target="../media/image29.png"/><Relationship Id="rId9" Type="http://schemas.openxmlformats.org/officeDocument/2006/relationships/image" Target="../media/image7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11" Type="http://schemas.openxmlformats.org/officeDocument/2006/relationships/image" Target="../media/image8.png"/><Relationship Id="rId5" Type="http://schemas.openxmlformats.org/officeDocument/2006/relationships/image" Target="../media/image30.png"/><Relationship Id="rId10" Type="http://schemas.openxmlformats.org/officeDocument/2006/relationships/image" Target="../media/image9.png"/><Relationship Id="rId4" Type="http://schemas.openxmlformats.org/officeDocument/2006/relationships/image" Target="../media/image29.png"/><Relationship Id="rId9" Type="http://schemas.openxmlformats.org/officeDocument/2006/relationships/image" Target="../media/image7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emf"/><Relationship Id="rId5" Type="http://schemas.openxmlformats.org/officeDocument/2006/relationships/image" Target="../media/image221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1.png"/><Relationship Id="rId4" Type="http://schemas.openxmlformats.org/officeDocument/2006/relationships/image" Target="../media/image22.png"/><Relationship Id="rId9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21.png"/><Relationship Id="rId4" Type="http://schemas.openxmlformats.org/officeDocument/2006/relationships/image" Target="../media/image22.png"/><Relationship Id="rId9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21.png"/><Relationship Id="rId4" Type="http://schemas.openxmlformats.org/officeDocument/2006/relationships/image" Target="../media/image22.png"/><Relationship Id="rId9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hyperlink" Target="https://bookdown.org/rdpeng/advstatcomp/gibbs-sampler.html" TargetMode="Externa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hyperlink" Target="https://bookdown.org/rdpeng/advstatcomp/gibbs-sampler.html" TargetMode="External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6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7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9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8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7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30.emf"/><Relationship Id="rId4" Type="http://schemas.openxmlformats.org/officeDocument/2006/relationships/oleObject" Target="../embeddings/oleObject5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image" Target="../media/image41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42.png"/><Relationship Id="rId4" Type="http://schemas.openxmlformats.org/officeDocument/2006/relationships/image" Target="../media/image40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44.png"/><Relationship Id="rId4" Type="http://schemas.openxmlformats.org/officeDocument/2006/relationships/image" Target="../media/image43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3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tif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7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-gs.llnl.gov/nuclear-threat-reduction/nuclear-explosion-monitoring/bayesloc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8.png"/><Relationship Id="rId4" Type="http://schemas.openxmlformats.org/officeDocument/2006/relationships/image" Target="../media/image29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8"/>
          <p:cNvSpPr txBox="1">
            <a:spLocks noChangeArrowheads="1"/>
          </p:cNvSpPr>
          <p:nvPr/>
        </p:nvSpPr>
        <p:spPr bwMode="auto">
          <a:xfrm>
            <a:off x="5867400" y="152400"/>
            <a:ext cx="3048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Performance Measures x.x, x.x, and x.x</a:t>
            </a:r>
          </a:p>
        </p:txBody>
      </p:sp>
      <p:sp>
        <p:nvSpPr>
          <p:cNvPr id="40963" name="Rectangle 14"/>
          <p:cNvSpPr>
            <a:spLocks noGrp="1" noChangeArrowheads="1"/>
          </p:cNvSpPr>
          <p:nvPr>
            <p:ph type="title"/>
          </p:nvPr>
        </p:nvSpPr>
        <p:spPr>
          <a:xfrm>
            <a:off x="457200" y="758187"/>
            <a:ext cx="7086600" cy="1056696"/>
          </a:xfrm>
        </p:spPr>
        <p:txBody>
          <a:bodyPr/>
          <a:lstStyle/>
          <a:p>
            <a:r>
              <a:rPr lang="en-US" b="1" dirty="0"/>
              <a:t>Bayesian inversion and </a:t>
            </a:r>
            <a:r>
              <a:rPr lang="en-US" b="1" dirty="0" err="1"/>
              <a:t>Bayesloc</a:t>
            </a:r>
            <a:r>
              <a:rPr lang="en-US" b="1" dirty="0"/>
              <a:t> Multiple-Event Location</a:t>
            </a:r>
            <a:r>
              <a:rPr lang="en-US" dirty="0"/>
              <a:t> </a:t>
            </a:r>
          </a:p>
        </p:txBody>
      </p:sp>
      <p:sp>
        <p:nvSpPr>
          <p:cNvPr id="40964" name="Rectangle 15"/>
          <p:cNvSpPr>
            <a:spLocks noGrp="1" noChangeArrowheads="1"/>
          </p:cNvSpPr>
          <p:nvPr>
            <p:ph type="body" sz="quarter" idx="13"/>
          </p:nvPr>
        </p:nvSpPr>
        <p:spPr>
          <a:xfrm>
            <a:off x="730645" y="1814883"/>
            <a:ext cx="6539710" cy="369888"/>
          </a:xfrm>
        </p:spPr>
        <p:txBody>
          <a:bodyPr>
            <a:noAutofit/>
          </a:bodyPr>
          <a:lstStyle/>
          <a:p>
            <a:pPr marL="0" indent="3175" eaLnBrk="1" hangingPunct="1">
              <a:buFont typeface="Wingdings" pitchFamily="33" charset="2"/>
              <a:buNone/>
            </a:pPr>
            <a:r>
              <a:rPr lang="en-US" sz="1800" b="1" dirty="0"/>
              <a:t>Stephen C. Myers</a:t>
            </a:r>
          </a:p>
          <a:p>
            <a:pPr marL="0" indent="3175" eaLnBrk="1" hangingPunct="1">
              <a:buFont typeface="Wingdings" pitchFamily="33" charset="2"/>
              <a:buNone/>
            </a:pPr>
            <a:r>
              <a:rPr lang="en-US" sz="1800" dirty="0"/>
              <a:t>LLNL Ground-based Nuclear Detonation Detection (GNDD) </a:t>
            </a:r>
            <a:br>
              <a:rPr lang="en-US" sz="1800" dirty="0"/>
            </a:br>
            <a:endParaRPr lang="en-US"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387751" y="-10902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A962E541-9AB2-7C45-9EC9-8E208B0FCC14}"/>
                  </a:ext>
                </a:extLst>
              </p:cNvPr>
              <p:cNvSpPr/>
              <p:nvPr/>
            </p:nvSpPr>
            <p:spPr>
              <a:xfrm>
                <a:off x="533400" y="1499455"/>
                <a:ext cx="2850142" cy="338554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e>
                        <m:r>
                          <a:rPr lang="en-US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m:rPr>
                        <m:nor/>
                      </m:rPr>
                      <a:rPr lang="en-US" sz="1600" dirty="0">
                        <a:solidFill>
                          <a:srgbClr val="FF0000"/>
                        </a:solidFill>
                      </a:rPr>
                      <m:t> 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A962E541-9AB2-7C45-9EC9-8E208B0FCC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499455"/>
                <a:ext cx="2850142" cy="338554"/>
              </a:xfrm>
              <a:prstGeom prst="rect">
                <a:avLst/>
              </a:prstGeom>
              <a:blipFill>
                <a:blip r:embed="rId3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1B3F847-83E2-374A-BA93-AF6371AAB4EB}"/>
                  </a:ext>
                </a:extLst>
              </p:cNvPr>
              <p:cNvSpPr/>
              <p:nvPr/>
            </p:nvSpPr>
            <p:spPr>
              <a:xfrm>
                <a:off x="3733800" y="1198148"/>
                <a:ext cx="2850142" cy="338554"/>
              </a:xfrm>
              <a:prstGeom prst="rect">
                <a:avLst/>
              </a:prstGeom>
              <a:ln>
                <a:solidFill>
                  <a:srgbClr val="E60D4E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m:rPr>
                          <m:nor/>
                        </m:rPr>
                        <a:rPr lang="en-US" sz="1600" dirty="0"/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𝑈𝑛𝑘𝑛𝑜𝑤𝑛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1B3F847-83E2-374A-BA93-AF6371AAB4E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1198148"/>
                <a:ext cx="2850142" cy="338554"/>
              </a:xfrm>
              <a:prstGeom prst="rect">
                <a:avLst/>
              </a:prstGeom>
              <a:blipFill>
                <a:blip r:embed="rId4"/>
                <a:stretch>
                  <a:fillRect b="-6250"/>
                </a:stretch>
              </a:blipFill>
              <a:ln>
                <a:solidFill>
                  <a:srgbClr val="E60D4E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E9AB7B8-A31F-8347-9CBA-A4D63223AF8B}"/>
                  </a:ext>
                </a:extLst>
              </p:cNvPr>
              <p:cNvSpPr/>
              <p:nvPr/>
            </p:nvSpPr>
            <p:spPr>
              <a:xfrm>
                <a:off x="3733800" y="1834272"/>
                <a:ext cx="2850142" cy="338554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𝐶𝑎𝑛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𝑒𝑣𝑎𝑙𝑢𝑎𝑡𝑒</m:t>
                      </m:r>
                    </m:oMath>
                  </m:oMathPara>
                </a14:m>
                <a:endParaRPr lang="en-US" sz="1600" baseline="30000" dirty="0"/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E9AB7B8-A31F-8347-9CBA-A4D63223AF8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1834272"/>
                <a:ext cx="2850142" cy="338554"/>
              </a:xfrm>
              <a:prstGeom prst="rect">
                <a:avLst/>
              </a:prstGeom>
              <a:blipFill>
                <a:blip r:embed="rId5"/>
                <a:stretch>
                  <a:fillRect b="-3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F7A6958-0DF4-0E4C-83E2-DDE563DB106C}"/>
                  </a:ext>
                </a:extLst>
              </p:cNvPr>
              <p:cNvSpPr/>
              <p:nvPr/>
            </p:nvSpPr>
            <p:spPr>
              <a:xfrm>
                <a:off x="6772574" y="1187370"/>
                <a:ext cx="2066626" cy="338554"/>
              </a:xfrm>
              <a:prstGeom prst="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𝐾𝑛𝑜𝑤𝑛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F7A6958-0DF4-0E4C-83E2-DDE563DB10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2574" y="1187370"/>
                <a:ext cx="2066626" cy="338554"/>
              </a:xfrm>
              <a:prstGeom prst="rect">
                <a:avLst/>
              </a:prstGeom>
              <a:blipFill>
                <a:blip r:embed="rId6"/>
                <a:stretch>
                  <a:fillRect b="-6452"/>
                </a:stretch>
              </a:blipFill>
              <a:ln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680F218B-C5E2-2241-983A-199750235F64}"/>
                  </a:ext>
                </a:extLst>
              </p:cNvPr>
              <p:cNvSpPr/>
              <p:nvPr/>
            </p:nvSpPr>
            <p:spPr>
              <a:xfrm>
                <a:off x="6779325" y="1823493"/>
                <a:ext cx="2066626" cy="338554"/>
              </a:xfrm>
              <a:prstGeom prst="rect">
                <a:avLst/>
              </a:prstGeom>
              <a:ln>
                <a:solidFill>
                  <a:srgbClr val="A6004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𝑈𝑛𝑘𝑛𝑜𝑤𝑛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680F218B-C5E2-2241-983A-199750235F6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9325" y="1823493"/>
                <a:ext cx="2066626" cy="338554"/>
              </a:xfrm>
              <a:prstGeom prst="rect">
                <a:avLst/>
              </a:prstGeom>
              <a:blipFill>
                <a:blip r:embed="rId7"/>
                <a:stretch>
                  <a:fillRect b="-3333"/>
                </a:stretch>
              </a:blipFill>
              <a:ln>
                <a:solidFill>
                  <a:srgbClr val="A6004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098B418-4195-3748-AA6A-AC308CE44440}"/>
                  </a:ext>
                </a:extLst>
              </p:cNvPr>
              <p:cNvSpPr txBox="1"/>
              <p:nvPr/>
            </p:nvSpPr>
            <p:spPr>
              <a:xfrm>
                <a:off x="463568" y="2331154"/>
                <a:ext cx="835499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i="1" dirty="0"/>
                  <a:t>Let’s start with what we can do:</a:t>
                </a:r>
              </a:p>
              <a:p>
                <a:r>
                  <a:rPr lang="en-US" sz="1600" dirty="0"/>
                  <a:t>We can evaluate the ratio of data probability (~data fit) for two sets of model parameters (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1600" i="1" baseline="30000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en-US" sz="1600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1600" i="1" baseline="3000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</m:d>
                  </m:oMath>
                </a14:m>
                <a:r>
                  <a:rPr lang="en-US" sz="1600" dirty="0"/>
                  <a:t>). As it turns out, this ratio is all we need to know.</a:t>
                </a: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098B418-4195-3748-AA6A-AC308CE444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568" y="2331154"/>
                <a:ext cx="8354991" cy="830997"/>
              </a:xfrm>
              <a:prstGeom prst="rect">
                <a:avLst/>
              </a:prstGeom>
              <a:blipFill>
                <a:blip r:embed="rId8"/>
                <a:stretch>
                  <a:fillRect l="-304" t="-1515" b="-75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F6CA297-412B-E84B-B3F6-8D915A7B32D9}"/>
                  </a:ext>
                </a:extLst>
              </p:cNvPr>
              <p:cNvSpPr txBox="1"/>
              <p:nvPr/>
            </p:nvSpPr>
            <p:spPr>
              <a:xfrm>
                <a:off x="201612" y="3919254"/>
                <a:ext cx="892654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∫</a:t>
                </a:r>
                <a:r>
                  <a:rPr lang="en-US" sz="1600" baseline="-25000" dirty="0"/>
                  <a:t>ℝ</a:t>
                </a:r>
                <a:r>
                  <a:rPr lang="en-US" sz="16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US" sz="1600" dirty="0"/>
                  <a:t>(</a:t>
                </a:r>
                <a:r>
                  <a:rPr lang="en-US" sz="1600" i="1" dirty="0" err="1"/>
                  <a:t>m</a:t>
                </a:r>
                <a:r>
                  <a:rPr lang="en-US" sz="1600" dirty="0" err="1"/>
                  <a:t>,</a:t>
                </a:r>
                <a:r>
                  <a:rPr lang="en-US" sz="1600" i="1" dirty="0" err="1"/>
                  <a:t>A</a:t>
                </a:r>
                <a:r>
                  <a:rPr lang="en-US" sz="1600" dirty="0"/>
                  <a:t>)</a:t>
                </a:r>
                <a:r>
                  <a:rPr lang="en-US" sz="1600" i="1" dirty="0"/>
                  <a:t>P</a:t>
                </a:r>
                <a:r>
                  <a:rPr lang="el-GR" sz="1600" dirty="0"/>
                  <a:t>(</a:t>
                </a:r>
                <a:r>
                  <a:rPr lang="en-US" sz="1600" i="1" dirty="0"/>
                  <a:t>m</a:t>
                </a:r>
                <a:r>
                  <a:rPr lang="en-US" sz="1600" dirty="0"/>
                  <a:t>)</a:t>
                </a:r>
                <a:r>
                  <a:rPr lang="en-US" sz="1400" dirty="0"/>
                  <a:t>dx-&gt;</a:t>
                </a:r>
                <a:r>
                  <a:rPr lang="en-US" dirty="0"/>
                  <a:t>∫</a:t>
                </a:r>
                <a:r>
                  <a:rPr lang="en-US" baseline="-25000" dirty="0" err="1"/>
                  <a:t>ℝ</a:t>
                </a:r>
                <a:r>
                  <a:rPr lang="en-US" i="1" dirty="0" err="1"/>
                  <a:t>p</a:t>
                </a:r>
                <a:r>
                  <a:rPr lang="en-US" dirty="0"/>
                  <a:t>(</a:t>
                </a:r>
                <a:r>
                  <a:rPr lang="en-US" i="1" dirty="0" err="1"/>
                  <a:t>x</a:t>
                </a:r>
                <a:r>
                  <a:rPr lang="en-US" dirty="0" err="1"/>
                  <a:t>,</a:t>
                </a:r>
                <a:r>
                  <a:rPr lang="en-US" i="1" dirty="0" err="1"/>
                  <a:t>A</a:t>
                </a:r>
                <a:r>
                  <a:rPr lang="en-US" dirty="0"/>
                  <a:t>)</a:t>
                </a:r>
                <a:r>
                  <a:rPr lang="el-GR" i="1" dirty="0"/>
                  <a:t>π</a:t>
                </a:r>
                <a:r>
                  <a:rPr lang="el-GR" dirty="0"/>
                  <a:t>(</a:t>
                </a:r>
                <a:r>
                  <a:rPr lang="en-US" i="1" dirty="0"/>
                  <a:t>x</a:t>
                </a:r>
                <a:r>
                  <a:rPr lang="en-US" dirty="0"/>
                  <a:t>)d</a:t>
                </a:r>
                <a:r>
                  <a:rPr lang="en-US" i="1" dirty="0"/>
                  <a:t>x</a:t>
                </a:r>
                <a:r>
                  <a:rPr lang="en-US" sz="800" dirty="0"/>
                  <a:t>=∫</a:t>
                </a:r>
                <a:r>
                  <a:rPr lang="en-US" sz="800" dirty="0" err="1"/>
                  <a:t>ℝ</a:t>
                </a:r>
                <a:r>
                  <a:rPr lang="en-US" sz="800" i="1" dirty="0" err="1"/>
                  <a:t>d</a:t>
                </a:r>
                <a:r>
                  <a:rPr lang="en-US" sz="800" dirty="0"/>
                  <a:t>[∫</a:t>
                </a:r>
                <a:r>
                  <a:rPr lang="en-US" sz="800" i="1" dirty="0"/>
                  <a:t>Ap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,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b="1" dirty="0"/>
                  <a:t>1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∉d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dirty="0" err="1"/>
                  <a:t>d</a:t>
                </a:r>
                <a:r>
                  <a:rPr lang="en-US" sz="800" i="1" dirty="0" err="1"/>
                  <a:t>y</a:t>
                </a:r>
                <a:r>
                  <a:rPr lang="en-US" sz="800" dirty="0" err="1"/>
                  <a:t>+</a:t>
                </a:r>
                <a:r>
                  <a:rPr lang="en-US" sz="800" i="1" dirty="0" err="1"/>
                  <a:t>r</a:t>
                </a:r>
                <a:r>
                  <a:rPr lang="en-US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</a:t>
                </a:r>
                <a:r>
                  <a:rPr lang="en-US" sz="800" b="1" dirty="0"/>
                  <a:t>1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∈d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)]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=∫</a:t>
                </a:r>
                <a:r>
                  <a:rPr lang="en-US" sz="800" dirty="0" err="1"/>
                  <a:t>ℝ</a:t>
                </a:r>
                <a:r>
                  <a:rPr lang="en-US" sz="800" i="1" dirty="0" err="1"/>
                  <a:t>d</a:t>
                </a:r>
                <a:r>
                  <a:rPr lang="en-US" sz="800" dirty="0"/>
                  <a:t>[∫</a:t>
                </a:r>
                <a:r>
                  <a:rPr lang="en-US" sz="800" i="1" dirty="0"/>
                  <a:t>Ap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,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b="1" dirty="0"/>
                  <a:t>1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∉d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dirty="0" err="1"/>
                  <a:t>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]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+∫</a:t>
                </a:r>
                <a:r>
                  <a:rPr lang="en-US" sz="800" dirty="0" err="1"/>
                  <a:t>ℝ</a:t>
                </a:r>
                <a:r>
                  <a:rPr lang="en-US" sz="800" i="1" dirty="0" err="1"/>
                  <a:t>dr</a:t>
                </a:r>
                <a:r>
                  <a:rPr lang="en-US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</a:t>
                </a:r>
                <a:r>
                  <a:rPr lang="en-US" sz="800" b="1" dirty="0"/>
                  <a:t>1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∈</a:t>
                </a:r>
                <a:r>
                  <a:rPr lang="en-US" sz="800" i="1" dirty="0" err="1"/>
                  <a:t>A</a:t>
                </a:r>
                <a:r>
                  <a:rPr lang="en-US" sz="800" dirty="0"/>
                  <a:t>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= ∫</a:t>
                </a:r>
                <a:r>
                  <a:rPr lang="en-US" sz="800" dirty="0" err="1"/>
                  <a:t>ℝ</a:t>
                </a:r>
                <a:r>
                  <a:rPr lang="en-US" sz="800" i="1" dirty="0" err="1"/>
                  <a:t>d</a:t>
                </a:r>
                <a:r>
                  <a:rPr lang="en-US" sz="800" dirty="0"/>
                  <a:t>[∫</a:t>
                </a:r>
                <a:r>
                  <a:rPr lang="en-US" sz="800" i="1" dirty="0"/>
                  <a:t>Ap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,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b="1" dirty="0"/>
                  <a:t>1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∉d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dirty="0" err="1"/>
                  <a:t>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]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+</a:t>
                </a:r>
              </a:p>
              <a:p>
                <a:r>
                  <a:rPr lang="en-US" sz="800" dirty="0"/>
                  <a:t>						∫</a:t>
                </a:r>
                <a:r>
                  <a:rPr lang="en-US" sz="800" i="1" dirty="0" err="1"/>
                  <a:t>Ar</a:t>
                </a:r>
                <a:r>
                  <a:rPr lang="en-US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=∫</a:t>
                </a:r>
                <a:r>
                  <a:rPr lang="en-US" sz="800" i="1" dirty="0"/>
                  <a:t>A</a:t>
                </a:r>
                <a:r>
                  <a:rPr lang="en-US" sz="800" dirty="0"/>
                  <a:t>[∫</a:t>
                </a:r>
                <a:r>
                  <a:rPr lang="en-US" sz="800" dirty="0" err="1"/>
                  <a:t>ℝ</a:t>
                </a:r>
                <a:r>
                  <a:rPr lang="en-US" sz="800" i="1" dirty="0" err="1"/>
                  <a:t>dp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,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y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]</a:t>
                </a:r>
                <a:r>
                  <a:rPr lang="en-US" sz="800" b="1" dirty="0"/>
                  <a:t>1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∉d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dirty="0" err="1"/>
                  <a:t>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+∫</a:t>
                </a:r>
                <a:r>
                  <a:rPr lang="en-US" sz="800" i="1" dirty="0" err="1"/>
                  <a:t>Ar</a:t>
                </a:r>
                <a:r>
                  <a:rPr lang="en-US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=⋆∫</a:t>
                </a:r>
                <a:r>
                  <a:rPr lang="en-US" sz="800" i="1" dirty="0"/>
                  <a:t>A</a:t>
                </a:r>
                <a:r>
                  <a:rPr lang="en-US" sz="800" dirty="0"/>
                  <a:t>[∫</a:t>
                </a:r>
                <a:r>
                  <a:rPr lang="en-US" sz="800" dirty="0" err="1"/>
                  <a:t>ℝ</a:t>
                </a:r>
                <a:r>
                  <a:rPr lang="en-US" sz="800" i="1" dirty="0" err="1"/>
                  <a:t>dp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y</a:t>
                </a:r>
                <a:r>
                  <a:rPr lang="en-US" sz="800" dirty="0" err="1"/>
                  <a:t>,</a:t>
                </a:r>
                <a:r>
                  <a:rPr lang="en-US" sz="800" i="1" dirty="0" err="1"/>
                  <a:t>x</a:t>
                </a:r>
                <a:r>
                  <a:rPr lang="en-US" sz="800" dirty="0"/>
                  <a:t>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]</a:t>
                </a:r>
                <a:r>
                  <a:rPr lang="en-US" sz="800" b="1" dirty="0"/>
                  <a:t>1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∉d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dirty="0" err="1"/>
                  <a:t>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+∫</a:t>
                </a:r>
                <a:r>
                  <a:rPr lang="en-US" sz="800" i="1" dirty="0" err="1"/>
                  <a:t>Ar</a:t>
                </a:r>
                <a:r>
                  <a:rPr lang="en-US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=∫</a:t>
                </a:r>
                <a:r>
                  <a:rPr lang="en-US" sz="800" i="1" dirty="0"/>
                  <a:t>A</a:t>
                </a:r>
                <a:r>
                  <a:rPr lang="en-US" sz="800" dirty="0"/>
                  <a:t>(1−</a:t>
                </a:r>
                <a:r>
                  <a:rPr lang="en-US" sz="800" i="1" dirty="0"/>
                  <a:t>r</a:t>
                </a:r>
                <a:r>
                  <a:rPr lang="en-US" sz="800" dirty="0"/>
                  <a:t>(</a:t>
                </a:r>
                <a:r>
                  <a:rPr lang="en-US" sz="800" i="1" dirty="0"/>
                  <a:t>y</a:t>
                </a:r>
                <a:r>
                  <a:rPr lang="en-US" sz="800" dirty="0"/>
                  <a:t>))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y</a:t>
                </a:r>
                <a:r>
                  <a:rPr lang="en-US" sz="800" dirty="0"/>
                  <a:t>)</a:t>
                </a:r>
                <a:r>
                  <a:rPr lang="en-US" sz="800" dirty="0" err="1"/>
                  <a:t>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+∫</a:t>
                </a:r>
                <a:r>
                  <a:rPr lang="en-US" sz="800" i="1" dirty="0" err="1"/>
                  <a:t>Ar</a:t>
                </a:r>
                <a:r>
                  <a:rPr lang="en-US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</a:p>
              <a:p>
                <a:r>
                  <a:rPr lang="en-US" dirty="0"/>
                  <a:t>=</a:t>
                </a:r>
                <a:r>
                  <a:rPr lang="en-US" sz="1600" dirty="0"/>
                  <a:t>∫</a:t>
                </a:r>
                <a:r>
                  <a:rPr lang="en-US" sz="1600" i="1" baseline="-25000" dirty="0"/>
                  <a:t>A</a:t>
                </a:r>
                <a:r>
                  <a:rPr lang="en-US" sz="1600" i="1" dirty="0"/>
                  <a:t>P</a:t>
                </a:r>
                <a:r>
                  <a:rPr lang="el-GR" sz="1600" dirty="0"/>
                  <a:t>(</a:t>
                </a:r>
                <a:r>
                  <a:rPr lang="en-US" sz="1600" i="1" dirty="0"/>
                  <a:t>m</a:t>
                </a:r>
                <a:r>
                  <a:rPr lang="en-US" sz="1600" dirty="0"/>
                  <a:t>)</a:t>
                </a:r>
                <a:r>
                  <a:rPr lang="en-US" sz="1400" dirty="0"/>
                  <a:t>d</a:t>
                </a:r>
                <a:r>
                  <a:rPr lang="en-US" sz="1400" i="1" dirty="0"/>
                  <a:t>x</a:t>
                </a:r>
                <a:r>
                  <a:rPr lang="en-US" sz="1600" dirty="0"/>
                  <a:t>.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F6CA297-412B-E84B-B3F6-8D915A7B32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612" y="3919254"/>
                <a:ext cx="8926541" cy="707886"/>
              </a:xfrm>
              <a:prstGeom prst="rect">
                <a:avLst/>
              </a:prstGeom>
              <a:blipFill>
                <a:blip r:embed="rId9"/>
                <a:stretch>
                  <a:fillRect l="-284" t="-1786" b="-10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FB3AF5CE-3D6B-954F-9609-B11C46391917}"/>
              </a:ext>
            </a:extLst>
          </p:cNvPr>
          <p:cNvSpPr txBox="1"/>
          <p:nvPr/>
        </p:nvSpPr>
        <p:spPr>
          <a:xfrm>
            <a:off x="3162987" y="6590255"/>
            <a:ext cx="544892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Proof from </a:t>
            </a:r>
            <a:r>
              <a:rPr lang="en-US" sz="800" dirty="0" err="1"/>
              <a:t>Chib</a:t>
            </a:r>
            <a:r>
              <a:rPr lang="en-US" sz="800" dirty="0"/>
              <a:t> and Greenberg, Understanding the Metropolis-Hastings Algorithm, </a:t>
            </a:r>
            <a:r>
              <a:rPr lang="en-US" sz="800" i="1" dirty="0"/>
              <a:t>The American Statistician</a:t>
            </a:r>
            <a:r>
              <a:rPr lang="en-US" sz="800" dirty="0"/>
              <a:t>, 1995 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DE675C1-2D80-9D4E-873A-4CFE174FA13A}"/>
              </a:ext>
            </a:extLst>
          </p:cNvPr>
          <p:cNvCxnSpPr>
            <a:cxnSpLocks/>
          </p:cNvCxnSpPr>
          <p:nvPr/>
        </p:nvCxnSpPr>
        <p:spPr>
          <a:xfrm flipV="1">
            <a:off x="5638800" y="4308959"/>
            <a:ext cx="0" cy="318181"/>
          </a:xfrm>
          <a:prstGeom prst="straightConnector1">
            <a:avLst/>
          </a:prstGeom>
          <a:ln w="3175">
            <a:solidFill>
              <a:schemeClr val="accent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71555DAB-C2A5-BF4C-977C-1A0A2263990A}"/>
              </a:ext>
            </a:extLst>
          </p:cNvPr>
          <p:cNvSpPr txBox="1"/>
          <p:nvPr/>
        </p:nvSpPr>
        <p:spPr>
          <a:xfrm>
            <a:off x="1648529" y="4591065"/>
            <a:ext cx="51219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This step requires that the proposal meets the detailed balance condition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3F642E2F-F30B-1141-9CDB-ECD6E2A1E16F}"/>
                  </a:ext>
                </a:extLst>
              </p:cNvPr>
              <p:cNvSpPr txBox="1"/>
              <p:nvPr/>
            </p:nvSpPr>
            <p:spPr>
              <a:xfrm>
                <a:off x="6629400" y="4591065"/>
                <a:ext cx="2521011" cy="3028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P</a:t>
                </a:r>
                <a:r>
                  <a:rPr lang="el-GR" sz="1200" dirty="0"/>
                  <a:t>(</a:t>
                </a:r>
                <a:r>
                  <a:rPr lang="en-US" sz="1200" dirty="0"/>
                  <a:t>m</a:t>
                </a:r>
                <a:r>
                  <a:rPr lang="en-US" sz="1200" baseline="30000" dirty="0"/>
                  <a:t>i</a:t>
                </a:r>
                <a:r>
                  <a:rPr lang="en-US" sz="1200" dirty="0"/>
                  <a:t>)</a:t>
                </a:r>
                <a:r>
                  <a:rPr lang="en-US" sz="12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US" sz="1200" dirty="0"/>
                  <a:t>(m</a:t>
                </a:r>
                <a:r>
                  <a:rPr lang="en-US" sz="1200" baseline="30000" dirty="0"/>
                  <a:t>i</a:t>
                </a:r>
                <a:r>
                  <a:rPr lang="en-US" sz="1200" dirty="0"/>
                  <a:t>,m</a:t>
                </a:r>
                <a:r>
                  <a:rPr lang="en-US" sz="1200" baseline="30000" dirty="0"/>
                  <a:t>i+1</a:t>
                </a:r>
                <a:r>
                  <a:rPr lang="en-US" sz="1200" dirty="0"/>
                  <a:t>)=P</a:t>
                </a:r>
                <a:r>
                  <a:rPr lang="el-GR" sz="1200" dirty="0"/>
                  <a:t>(</a:t>
                </a:r>
                <a:r>
                  <a:rPr lang="en-US" sz="1200" dirty="0"/>
                  <a:t>m</a:t>
                </a:r>
                <a:r>
                  <a:rPr lang="en-US" sz="1200" baseline="30000" dirty="0"/>
                  <a:t>i+1</a:t>
                </a:r>
                <a:r>
                  <a:rPr lang="en-US" sz="1200" dirty="0"/>
                  <a:t>)</a:t>
                </a:r>
                <a14:m>
                  <m:oMath xmlns:m="http://schemas.openxmlformats.org/officeDocument/2006/math">
                    <m:r>
                      <a:rPr lang="en-US" sz="12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1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US" sz="1200" dirty="0"/>
                  <a:t>(m</a:t>
                </a:r>
                <a:r>
                  <a:rPr lang="en-US" sz="1200" baseline="30000" dirty="0"/>
                  <a:t>i+1</a:t>
                </a:r>
                <a:r>
                  <a:rPr lang="en-US" sz="1200" dirty="0"/>
                  <a:t>, m</a:t>
                </a:r>
                <a:r>
                  <a:rPr lang="en-US" sz="1200" baseline="30000" dirty="0"/>
                  <a:t>i</a:t>
                </a:r>
                <a:r>
                  <a:rPr lang="en-US" sz="1200" dirty="0"/>
                  <a:t>)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3F642E2F-F30B-1141-9CDB-ECD6E2A1E1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9400" y="4591065"/>
                <a:ext cx="2521011" cy="302840"/>
              </a:xfrm>
              <a:prstGeom prst="rect">
                <a:avLst/>
              </a:prstGeom>
              <a:blipFill>
                <a:blip r:embed="rId10"/>
                <a:stretch>
                  <a:fillRect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EEDC2C7F-0681-7A44-B6F4-E5CE837D1E61}"/>
                  </a:ext>
                </a:extLst>
              </p:cNvPr>
              <p:cNvSpPr txBox="1"/>
              <p:nvPr/>
            </p:nvSpPr>
            <p:spPr>
              <a:xfrm>
                <a:off x="201613" y="3196031"/>
                <a:ext cx="8643769" cy="7637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If we have a target distribution of model parameters (</a:t>
                </a:r>
                <a:r>
                  <a:rPr lang="en-US" sz="1400" i="1" dirty="0"/>
                  <a:t>P</a:t>
                </a:r>
                <a:r>
                  <a:rPr lang="el-GR" sz="1400" dirty="0"/>
                  <a:t>(</a:t>
                </a:r>
                <a:r>
                  <a:rPr lang="en-US" sz="1400" i="1" dirty="0"/>
                  <a:t>m</a:t>
                </a:r>
                <a:r>
                  <a:rPr lang="en-US" sz="1400" dirty="0"/>
                  <a:t>) in this case) and we have a distribution that prescribes the probability of transitioning from one set of model parameters to a new set of parameters (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US" sz="1400" dirty="0"/>
                  <a:t>(m,</a:t>
                </a:r>
                <a:r>
                  <a:rPr lang="en-US" sz="1400" dirty="0" err="1"/>
                  <a:t>A</a:t>
                </a:r>
                <a:r>
                  <a:rPr lang="en-US" sz="1400" dirty="0"/>
                  <a:t>)) within a subdomain </a:t>
                </a:r>
                <a:r>
                  <a:rPr lang="en-US" sz="1400" i="1" dirty="0"/>
                  <a:t>A</a:t>
                </a:r>
                <a:r>
                  <a:rPr lang="en-US" sz="1400" dirty="0"/>
                  <a:t>, then …</a:t>
                </a:r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EEDC2C7F-0681-7A44-B6F4-E5CE837D1E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613" y="3196031"/>
                <a:ext cx="8643769" cy="763799"/>
              </a:xfrm>
              <a:prstGeom prst="rect">
                <a:avLst/>
              </a:prstGeom>
              <a:blipFill>
                <a:blip r:embed="rId11"/>
                <a:stretch>
                  <a:fillRect l="-147" t="-3333" b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itle 1">
            <a:extLst>
              <a:ext uri="{FF2B5EF4-FFF2-40B4-BE49-F238E27FC236}">
                <a16:creationId xmlns:a16="http://schemas.microsoft.com/office/drawing/2014/main" id="{069D7DF2-8ADC-F843-8AE5-60AEB36F1AA5}"/>
              </a:ext>
            </a:extLst>
          </p:cNvPr>
          <p:cNvSpPr txBox="1">
            <a:spLocks/>
          </p:cNvSpPr>
          <p:nvPr/>
        </p:nvSpPr>
        <p:spPr>
          <a:xfrm>
            <a:off x="609990" y="34643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1800" dirty="0">
                <a:solidFill>
                  <a:schemeClr val="bg1"/>
                </a:solidFill>
              </a:rPr>
              <a:t>Bayesian inversion through sampling</a:t>
            </a:r>
            <a:r>
              <a:rPr lang="en-US" sz="1800" dirty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: Markov-Chain Monte Carlo</a:t>
            </a: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A6F2224-1800-674D-A597-33D28A4FE457}"/>
              </a:ext>
            </a:extLst>
          </p:cNvPr>
          <p:cNvSpPr txBox="1"/>
          <p:nvPr/>
        </p:nvSpPr>
        <p:spPr>
          <a:xfrm>
            <a:off x="4343400" y="3831116"/>
            <a:ext cx="25346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Proof (sorry about the change in notation)</a:t>
            </a:r>
          </a:p>
        </p:txBody>
      </p:sp>
      <p:sp>
        <p:nvSpPr>
          <p:cNvPr id="21" name="Curved Right Arrow 20">
            <a:extLst>
              <a:ext uri="{FF2B5EF4-FFF2-40B4-BE49-F238E27FC236}">
                <a16:creationId xmlns:a16="http://schemas.microsoft.com/office/drawing/2014/main" id="{06A947D9-ED0B-C344-BB7F-F9915DE24067}"/>
              </a:ext>
            </a:extLst>
          </p:cNvPr>
          <p:cNvSpPr/>
          <p:nvPr/>
        </p:nvSpPr>
        <p:spPr>
          <a:xfrm rot="15996389" flipH="1">
            <a:off x="7367120" y="4320351"/>
            <a:ext cx="256701" cy="335655"/>
          </a:xfrm>
          <a:prstGeom prst="curvedRightArrow">
            <a:avLst>
              <a:gd name="adj1" fmla="val 0"/>
              <a:gd name="adj2" fmla="val 50000"/>
              <a:gd name="adj3" fmla="val 36423"/>
            </a:avLst>
          </a:prstGeom>
          <a:ln w="31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Curved Right Arrow 23">
            <a:extLst>
              <a:ext uri="{FF2B5EF4-FFF2-40B4-BE49-F238E27FC236}">
                <a16:creationId xmlns:a16="http://schemas.microsoft.com/office/drawing/2014/main" id="{509E1B5F-7358-464F-ACFE-3B3E599E8B32}"/>
              </a:ext>
            </a:extLst>
          </p:cNvPr>
          <p:cNvSpPr/>
          <p:nvPr/>
        </p:nvSpPr>
        <p:spPr>
          <a:xfrm rot="15996389" flipH="1">
            <a:off x="8590481" y="4325754"/>
            <a:ext cx="256701" cy="335655"/>
          </a:xfrm>
          <a:prstGeom prst="curvedRightArrow">
            <a:avLst>
              <a:gd name="adj1" fmla="val 0"/>
              <a:gd name="adj2" fmla="val 50000"/>
              <a:gd name="adj3" fmla="val 36423"/>
            </a:avLst>
          </a:prstGeom>
          <a:ln w="31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042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387751" y="-10902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A962E541-9AB2-7C45-9EC9-8E208B0FCC14}"/>
                  </a:ext>
                </a:extLst>
              </p:cNvPr>
              <p:cNvSpPr/>
              <p:nvPr/>
            </p:nvSpPr>
            <p:spPr>
              <a:xfrm>
                <a:off x="533400" y="1499455"/>
                <a:ext cx="2850142" cy="338554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e>
                        <m:r>
                          <a:rPr lang="en-US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m:rPr>
                        <m:nor/>
                      </m:rPr>
                      <a:rPr lang="en-US" sz="1600" dirty="0">
                        <a:solidFill>
                          <a:srgbClr val="FF0000"/>
                        </a:solidFill>
                      </a:rPr>
                      <m:t> 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A962E541-9AB2-7C45-9EC9-8E208B0FCC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499455"/>
                <a:ext cx="2850142" cy="338554"/>
              </a:xfrm>
              <a:prstGeom prst="rect">
                <a:avLst/>
              </a:prstGeom>
              <a:blipFill>
                <a:blip r:embed="rId3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1B3F847-83E2-374A-BA93-AF6371AAB4EB}"/>
                  </a:ext>
                </a:extLst>
              </p:cNvPr>
              <p:cNvSpPr/>
              <p:nvPr/>
            </p:nvSpPr>
            <p:spPr>
              <a:xfrm>
                <a:off x="3733800" y="1198148"/>
                <a:ext cx="2850142" cy="338554"/>
              </a:xfrm>
              <a:prstGeom prst="rect">
                <a:avLst/>
              </a:prstGeom>
              <a:ln>
                <a:solidFill>
                  <a:srgbClr val="E60D4E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m:rPr>
                          <m:nor/>
                        </m:rPr>
                        <a:rPr lang="en-US" sz="1600" dirty="0"/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𝑈𝑛𝑘𝑛𝑜𝑤𝑛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1B3F847-83E2-374A-BA93-AF6371AAB4E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1198148"/>
                <a:ext cx="2850142" cy="338554"/>
              </a:xfrm>
              <a:prstGeom prst="rect">
                <a:avLst/>
              </a:prstGeom>
              <a:blipFill>
                <a:blip r:embed="rId4"/>
                <a:stretch>
                  <a:fillRect b="-6250"/>
                </a:stretch>
              </a:blipFill>
              <a:ln>
                <a:solidFill>
                  <a:srgbClr val="E60D4E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E9AB7B8-A31F-8347-9CBA-A4D63223AF8B}"/>
                  </a:ext>
                </a:extLst>
              </p:cNvPr>
              <p:cNvSpPr/>
              <p:nvPr/>
            </p:nvSpPr>
            <p:spPr>
              <a:xfrm>
                <a:off x="3733800" y="1834272"/>
                <a:ext cx="2850142" cy="338554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𝐶𝑎𝑛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𝑒𝑣𝑎𝑙𝑢𝑎𝑡𝑒</m:t>
                      </m:r>
                    </m:oMath>
                  </m:oMathPara>
                </a14:m>
                <a:endParaRPr lang="en-US" sz="1600" baseline="30000" dirty="0"/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E9AB7B8-A31F-8347-9CBA-A4D63223AF8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1834272"/>
                <a:ext cx="2850142" cy="338554"/>
              </a:xfrm>
              <a:prstGeom prst="rect">
                <a:avLst/>
              </a:prstGeom>
              <a:blipFill>
                <a:blip r:embed="rId5"/>
                <a:stretch>
                  <a:fillRect b="-3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F7A6958-0DF4-0E4C-83E2-DDE563DB106C}"/>
                  </a:ext>
                </a:extLst>
              </p:cNvPr>
              <p:cNvSpPr/>
              <p:nvPr/>
            </p:nvSpPr>
            <p:spPr>
              <a:xfrm>
                <a:off x="6772574" y="1187370"/>
                <a:ext cx="2066626" cy="338554"/>
              </a:xfrm>
              <a:prstGeom prst="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𝐾𝑛𝑜𝑤𝑛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F7A6958-0DF4-0E4C-83E2-DDE563DB10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2574" y="1187370"/>
                <a:ext cx="2066626" cy="338554"/>
              </a:xfrm>
              <a:prstGeom prst="rect">
                <a:avLst/>
              </a:prstGeom>
              <a:blipFill>
                <a:blip r:embed="rId6"/>
                <a:stretch>
                  <a:fillRect b="-6452"/>
                </a:stretch>
              </a:blipFill>
              <a:ln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680F218B-C5E2-2241-983A-199750235F64}"/>
                  </a:ext>
                </a:extLst>
              </p:cNvPr>
              <p:cNvSpPr/>
              <p:nvPr/>
            </p:nvSpPr>
            <p:spPr>
              <a:xfrm>
                <a:off x="6779325" y="1823493"/>
                <a:ext cx="2066626" cy="338554"/>
              </a:xfrm>
              <a:prstGeom prst="rect">
                <a:avLst/>
              </a:prstGeom>
              <a:ln>
                <a:solidFill>
                  <a:srgbClr val="A6004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𝑈𝑛𝑘𝑛𝑜𝑤𝑛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680F218B-C5E2-2241-983A-199750235F6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9325" y="1823493"/>
                <a:ext cx="2066626" cy="338554"/>
              </a:xfrm>
              <a:prstGeom prst="rect">
                <a:avLst/>
              </a:prstGeom>
              <a:blipFill>
                <a:blip r:embed="rId7"/>
                <a:stretch>
                  <a:fillRect b="-3333"/>
                </a:stretch>
              </a:blipFill>
              <a:ln>
                <a:solidFill>
                  <a:srgbClr val="A6004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098B418-4195-3748-AA6A-AC308CE44440}"/>
                  </a:ext>
                </a:extLst>
              </p:cNvPr>
              <p:cNvSpPr txBox="1"/>
              <p:nvPr/>
            </p:nvSpPr>
            <p:spPr>
              <a:xfrm>
                <a:off x="463568" y="2331154"/>
                <a:ext cx="835499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i="1" dirty="0"/>
                  <a:t>Let’s start with what we can do:</a:t>
                </a:r>
              </a:p>
              <a:p>
                <a:r>
                  <a:rPr lang="en-US" sz="1600" dirty="0"/>
                  <a:t>We can evaluate the ratio of data probability (~data fit) for two sets of model parameters (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1600" i="1" baseline="30000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en-US" sz="1600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1600" i="1" baseline="3000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</m:d>
                  </m:oMath>
                </a14:m>
                <a:r>
                  <a:rPr lang="en-US" sz="1600" dirty="0"/>
                  <a:t>). As it turns out, this ratio is all we need to know.</a:t>
                </a: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098B418-4195-3748-AA6A-AC308CE444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568" y="2331154"/>
                <a:ext cx="8354991" cy="830997"/>
              </a:xfrm>
              <a:prstGeom prst="rect">
                <a:avLst/>
              </a:prstGeom>
              <a:blipFill>
                <a:blip r:embed="rId8"/>
                <a:stretch>
                  <a:fillRect l="-304" t="-1515" b="-75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BD012CFD-20BF-D746-B5BF-A5FC57F6A569}"/>
              </a:ext>
            </a:extLst>
          </p:cNvPr>
          <p:cNvSpPr txBox="1"/>
          <p:nvPr/>
        </p:nvSpPr>
        <p:spPr>
          <a:xfrm>
            <a:off x="304800" y="5031759"/>
            <a:ext cx="6412019" cy="9541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400" dirty="0"/>
              <a:t>What does this say?</a:t>
            </a:r>
          </a:p>
          <a:p>
            <a:r>
              <a:rPr lang="en-US" sz="1400" dirty="0"/>
              <a:t>If we conditionally sample P(</a:t>
            </a:r>
            <a:r>
              <a:rPr lang="en-US" sz="1400" dirty="0" err="1"/>
              <a:t>m|d</a:t>
            </a:r>
            <a:r>
              <a:rPr lang="en-US" sz="1400" dirty="0"/>
              <a:t>) with a model parameter transition kernel that satisfies the detailed balance condition, then the resulting Markov Chain will sample the stationary distribution of P(</a:t>
            </a:r>
            <a:r>
              <a:rPr lang="en-US" sz="1400" dirty="0" err="1"/>
              <a:t>m|d</a:t>
            </a:r>
            <a:r>
              <a:rPr lang="en-US" sz="1400" dirty="0"/>
              <a:t>)</a:t>
            </a:r>
            <a:r>
              <a:rPr lang="el-GR" sz="1400" dirty="0"/>
              <a:t>.</a:t>
            </a:r>
            <a:endParaRPr lang="en-US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F6CA297-412B-E84B-B3F6-8D915A7B32D9}"/>
                  </a:ext>
                </a:extLst>
              </p:cNvPr>
              <p:cNvSpPr txBox="1"/>
              <p:nvPr/>
            </p:nvSpPr>
            <p:spPr>
              <a:xfrm>
                <a:off x="201612" y="3919254"/>
                <a:ext cx="892654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∫</a:t>
                </a:r>
                <a:r>
                  <a:rPr lang="en-US" sz="1600" baseline="-25000" dirty="0"/>
                  <a:t>ℝ</a:t>
                </a:r>
                <a:r>
                  <a:rPr lang="en-US" sz="16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US" sz="1600" dirty="0"/>
                  <a:t>(</a:t>
                </a:r>
                <a:r>
                  <a:rPr lang="en-US" sz="1600" i="1" dirty="0" err="1"/>
                  <a:t>m</a:t>
                </a:r>
                <a:r>
                  <a:rPr lang="en-US" sz="1600" dirty="0" err="1"/>
                  <a:t>,</a:t>
                </a:r>
                <a:r>
                  <a:rPr lang="en-US" sz="1600" i="1" dirty="0" err="1"/>
                  <a:t>A</a:t>
                </a:r>
                <a:r>
                  <a:rPr lang="en-US" sz="1600" dirty="0"/>
                  <a:t>)</a:t>
                </a:r>
                <a:r>
                  <a:rPr lang="en-US" sz="1600" i="1" dirty="0"/>
                  <a:t>P</a:t>
                </a:r>
                <a:r>
                  <a:rPr lang="el-GR" sz="1600" dirty="0"/>
                  <a:t>(</a:t>
                </a:r>
                <a:r>
                  <a:rPr lang="en-US" sz="1600" i="1" dirty="0"/>
                  <a:t>m</a:t>
                </a:r>
                <a:r>
                  <a:rPr lang="en-US" sz="1600" dirty="0"/>
                  <a:t>)</a:t>
                </a:r>
                <a:r>
                  <a:rPr lang="en-US" sz="1400" dirty="0"/>
                  <a:t>dx-&gt;</a:t>
                </a:r>
                <a:r>
                  <a:rPr lang="en-US" dirty="0"/>
                  <a:t>∫</a:t>
                </a:r>
                <a:r>
                  <a:rPr lang="en-US" baseline="-25000" dirty="0" err="1"/>
                  <a:t>ℝ</a:t>
                </a:r>
                <a:r>
                  <a:rPr lang="en-US" i="1" dirty="0" err="1"/>
                  <a:t>p</a:t>
                </a:r>
                <a:r>
                  <a:rPr lang="en-US" dirty="0"/>
                  <a:t>(</a:t>
                </a:r>
                <a:r>
                  <a:rPr lang="en-US" i="1" dirty="0" err="1"/>
                  <a:t>x</a:t>
                </a:r>
                <a:r>
                  <a:rPr lang="en-US" dirty="0" err="1"/>
                  <a:t>,</a:t>
                </a:r>
                <a:r>
                  <a:rPr lang="en-US" i="1" dirty="0" err="1"/>
                  <a:t>A</a:t>
                </a:r>
                <a:r>
                  <a:rPr lang="en-US" dirty="0"/>
                  <a:t>)</a:t>
                </a:r>
                <a:r>
                  <a:rPr lang="el-GR" i="1" dirty="0"/>
                  <a:t>π</a:t>
                </a:r>
                <a:r>
                  <a:rPr lang="el-GR" dirty="0"/>
                  <a:t>(</a:t>
                </a:r>
                <a:r>
                  <a:rPr lang="en-US" i="1" dirty="0"/>
                  <a:t>x</a:t>
                </a:r>
                <a:r>
                  <a:rPr lang="en-US" dirty="0"/>
                  <a:t>)d</a:t>
                </a:r>
                <a:r>
                  <a:rPr lang="en-US" i="1" dirty="0"/>
                  <a:t>x</a:t>
                </a:r>
                <a:r>
                  <a:rPr lang="en-US" sz="800" dirty="0"/>
                  <a:t>=∫</a:t>
                </a:r>
                <a:r>
                  <a:rPr lang="en-US" sz="800" dirty="0" err="1"/>
                  <a:t>ℝ</a:t>
                </a:r>
                <a:r>
                  <a:rPr lang="en-US" sz="800" i="1" dirty="0" err="1"/>
                  <a:t>d</a:t>
                </a:r>
                <a:r>
                  <a:rPr lang="en-US" sz="800" dirty="0"/>
                  <a:t>[∫</a:t>
                </a:r>
                <a:r>
                  <a:rPr lang="en-US" sz="800" i="1" dirty="0"/>
                  <a:t>Ap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,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b="1" dirty="0"/>
                  <a:t>1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∉d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dirty="0" err="1"/>
                  <a:t>d</a:t>
                </a:r>
                <a:r>
                  <a:rPr lang="en-US" sz="800" i="1" dirty="0" err="1"/>
                  <a:t>y</a:t>
                </a:r>
                <a:r>
                  <a:rPr lang="en-US" sz="800" dirty="0" err="1"/>
                  <a:t>+</a:t>
                </a:r>
                <a:r>
                  <a:rPr lang="en-US" sz="800" i="1" dirty="0" err="1"/>
                  <a:t>r</a:t>
                </a:r>
                <a:r>
                  <a:rPr lang="en-US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</a:t>
                </a:r>
                <a:r>
                  <a:rPr lang="en-US" sz="800" b="1" dirty="0"/>
                  <a:t>1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∈d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)]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=∫</a:t>
                </a:r>
                <a:r>
                  <a:rPr lang="en-US" sz="800" dirty="0" err="1"/>
                  <a:t>ℝ</a:t>
                </a:r>
                <a:r>
                  <a:rPr lang="en-US" sz="800" i="1" dirty="0" err="1"/>
                  <a:t>d</a:t>
                </a:r>
                <a:r>
                  <a:rPr lang="en-US" sz="800" dirty="0"/>
                  <a:t>[∫</a:t>
                </a:r>
                <a:r>
                  <a:rPr lang="en-US" sz="800" i="1" dirty="0"/>
                  <a:t>Ap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,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b="1" dirty="0"/>
                  <a:t>1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∉d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dirty="0" err="1"/>
                  <a:t>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]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+∫</a:t>
                </a:r>
                <a:r>
                  <a:rPr lang="en-US" sz="800" dirty="0" err="1"/>
                  <a:t>ℝ</a:t>
                </a:r>
                <a:r>
                  <a:rPr lang="en-US" sz="800" i="1" dirty="0" err="1"/>
                  <a:t>dr</a:t>
                </a:r>
                <a:r>
                  <a:rPr lang="en-US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</a:t>
                </a:r>
                <a:r>
                  <a:rPr lang="en-US" sz="800" b="1" dirty="0"/>
                  <a:t>1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∈</a:t>
                </a:r>
                <a:r>
                  <a:rPr lang="en-US" sz="800" i="1" dirty="0" err="1"/>
                  <a:t>A</a:t>
                </a:r>
                <a:r>
                  <a:rPr lang="en-US" sz="800" dirty="0"/>
                  <a:t>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= ∫</a:t>
                </a:r>
                <a:r>
                  <a:rPr lang="en-US" sz="800" dirty="0" err="1"/>
                  <a:t>ℝ</a:t>
                </a:r>
                <a:r>
                  <a:rPr lang="en-US" sz="800" i="1" dirty="0" err="1"/>
                  <a:t>d</a:t>
                </a:r>
                <a:r>
                  <a:rPr lang="en-US" sz="800" dirty="0"/>
                  <a:t>[∫</a:t>
                </a:r>
                <a:r>
                  <a:rPr lang="en-US" sz="800" i="1" dirty="0"/>
                  <a:t>Ap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,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b="1" dirty="0"/>
                  <a:t>1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∉d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dirty="0" err="1"/>
                  <a:t>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]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+</a:t>
                </a:r>
              </a:p>
              <a:p>
                <a:r>
                  <a:rPr lang="en-US" sz="800" dirty="0"/>
                  <a:t>						∫</a:t>
                </a:r>
                <a:r>
                  <a:rPr lang="en-US" sz="800" i="1" dirty="0" err="1"/>
                  <a:t>Ar</a:t>
                </a:r>
                <a:r>
                  <a:rPr lang="en-US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=∫</a:t>
                </a:r>
                <a:r>
                  <a:rPr lang="en-US" sz="800" i="1" dirty="0"/>
                  <a:t>A</a:t>
                </a:r>
                <a:r>
                  <a:rPr lang="en-US" sz="800" dirty="0"/>
                  <a:t>[∫</a:t>
                </a:r>
                <a:r>
                  <a:rPr lang="en-US" sz="800" dirty="0" err="1"/>
                  <a:t>ℝ</a:t>
                </a:r>
                <a:r>
                  <a:rPr lang="en-US" sz="800" i="1" dirty="0" err="1"/>
                  <a:t>dp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,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y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]</a:t>
                </a:r>
                <a:r>
                  <a:rPr lang="en-US" sz="800" b="1" dirty="0"/>
                  <a:t>1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∉d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dirty="0" err="1"/>
                  <a:t>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+∫</a:t>
                </a:r>
                <a:r>
                  <a:rPr lang="en-US" sz="800" i="1" dirty="0" err="1"/>
                  <a:t>Ar</a:t>
                </a:r>
                <a:r>
                  <a:rPr lang="en-US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=⋆∫</a:t>
                </a:r>
                <a:r>
                  <a:rPr lang="en-US" sz="800" i="1" dirty="0"/>
                  <a:t>A</a:t>
                </a:r>
                <a:r>
                  <a:rPr lang="en-US" sz="800" dirty="0"/>
                  <a:t>[∫</a:t>
                </a:r>
                <a:r>
                  <a:rPr lang="en-US" sz="800" dirty="0" err="1"/>
                  <a:t>ℝ</a:t>
                </a:r>
                <a:r>
                  <a:rPr lang="en-US" sz="800" i="1" dirty="0" err="1"/>
                  <a:t>dp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y</a:t>
                </a:r>
                <a:r>
                  <a:rPr lang="en-US" sz="800" dirty="0" err="1"/>
                  <a:t>,</a:t>
                </a:r>
                <a:r>
                  <a:rPr lang="en-US" sz="800" i="1" dirty="0" err="1"/>
                  <a:t>x</a:t>
                </a:r>
                <a:r>
                  <a:rPr lang="en-US" sz="800" dirty="0"/>
                  <a:t>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]</a:t>
                </a:r>
                <a:r>
                  <a:rPr lang="en-US" sz="800" b="1" dirty="0"/>
                  <a:t>1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∉d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dirty="0" err="1"/>
                  <a:t>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+∫</a:t>
                </a:r>
                <a:r>
                  <a:rPr lang="en-US" sz="800" i="1" dirty="0" err="1"/>
                  <a:t>Ar</a:t>
                </a:r>
                <a:r>
                  <a:rPr lang="en-US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=∫</a:t>
                </a:r>
                <a:r>
                  <a:rPr lang="en-US" sz="800" i="1" dirty="0"/>
                  <a:t>A</a:t>
                </a:r>
                <a:r>
                  <a:rPr lang="en-US" sz="800" dirty="0"/>
                  <a:t>(1−</a:t>
                </a:r>
                <a:r>
                  <a:rPr lang="en-US" sz="800" i="1" dirty="0"/>
                  <a:t>r</a:t>
                </a:r>
                <a:r>
                  <a:rPr lang="en-US" sz="800" dirty="0"/>
                  <a:t>(</a:t>
                </a:r>
                <a:r>
                  <a:rPr lang="en-US" sz="800" i="1" dirty="0"/>
                  <a:t>y</a:t>
                </a:r>
                <a:r>
                  <a:rPr lang="en-US" sz="800" dirty="0"/>
                  <a:t>))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y</a:t>
                </a:r>
                <a:r>
                  <a:rPr lang="en-US" sz="800" dirty="0"/>
                  <a:t>)</a:t>
                </a:r>
                <a:r>
                  <a:rPr lang="en-US" sz="800" dirty="0" err="1"/>
                  <a:t>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+∫</a:t>
                </a:r>
                <a:r>
                  <a:rPr lang="en-US" sz="800" i="1" dirty="0" err="1"/>
                  <a:t>Ar</a:t>
                </a:r>
                <a:r>
                  <a:rPr lang="en-US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</a:p>
              <a:p>
                <a:r>
                  <a:rPr lang="en-US" dirty="0"/>
                  <a:t>=</a:t>
                </a:r>
                <a:r>
                  <a:rPr lang="en-US" sz="1600" dirty="0"/>
                  <a:t>∫</a:t>
                </a:r>
                <a:r>
                  <a:rPr lang="en-US" sz="1600" i="1" baseline="-25000" dirty="0"/>
                  <a:t>A</a:t>
                </a:r>
                <a:r>
                  <a:rPr lang="en-US" sz="1600" i="1" dirty="0"/>
                  <a:t>P</a:t>
                </a:r>
                <a:r>
                  <a:rPr lang="el-GR" sz="1600" dirty="0"/>
                  <a:t>(</a:t>
                </a:r>
                <a:r>
                  <a:rPr lang="en-US" sz="1600" i="1" dirty="0"/>
                  <a:t>m</a:t>
                </a:r>
                <a:r>
                  <a:rPr lang="en-US" sz="1600" dirty="0"/>
                  <a:t>)</a:t>
                </a:r>
                <a:r>
                  <a:rPr lang="en-US" sz="1400" dirty="0"/>
                  <a:t>d</a:t>
                </a:r>
                <a:r>
                  <a:rPr lang="en-US" sz="1400" i="1" dirty="0"/>
                  <a:t>x</a:t>
                </a:r>
                <a:r>
                  <a:rPr lang="en-US" sz="1600" dirty="0"/>
                  <a:t>.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F6CA297-412B-E84B-B3F6-8D915A7B32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612" y="3919254"/>
                <a:ext cx="8926541" cy="707886"/>
              </a:xfrm>
              <a:prstGeom prst="rect">
                <a:avLst/>
              </a:prstGeom>
              <a:blipFill>
                <a:blip r:embed="rId9"/>
                <a:stretch>
                  <a:fillRect l="-284" t="-1786" b="-10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FB3AF5CE-3D6B-954F-9609-B11C46391917}"/>
              </a:ext>
            </a:extLst>
          </p:cNvPr>
          <p:cNvSpPr txBox="1"/>
          <p:nvPr/>
        </p:nvSpPr>
        <p:spPr>
          <a:xfrm>
            <a:off x="3162987" y="6590255"/>
            <a:ext cx="544892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Proof from </a:t>
            </a:r>
            <a:r>
              <a:rPr lang="en-US" sz="800" dirty="0" err="1"/>
              <a:t>Chib</a:t>
            </a:r>
            <a:r>
              <a:rPr lang="en-US" sz="800" dirty="0"/>
              <a:t> and Greenberg, Understanding the Metropolis-Hastings Algorithm, </a:t>
            </a:r>
            <a:r>
              <a:rPr lang="en-US" sz="800" i="1" dirty="0"/>
              <a:t>The American Statistician</a:t>
            </a:r>
            <a:r>
              <a:rPr lang="en-US" sz="800" dirty="0"/>
              <a:t>, 1995 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DE675C1-2D80-9D4E-873A-4CFE174FA13A}"/>
              </a:ext>
            </a:extLst>
          </p:cNvPr>
          <p:cNvCxnSpPr>
            <a:cxnSpLocks/>
          </p:cNvCxnSpPr>
          <p:nvPr/>
        </p:nvCxnSpPr>
        <p:spPr>
          <a:xfrm flipV="1">
            <a:off x="5638800" y="4308959"/>
            <a:ext cx="0" cy="318181"/>
          </a:xfrm>
          <a:prstGeom prst="straightConnector1">
            <a:avLst/>
          </a:prstGeom>
          <a:ln w="3175">
            <a:solidFill>
              <a:schemeClr val="accent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71555DAB-C2A5-BF4C-977C-1A0A2263990A}"/>
              </a:ext>
            </a:extLst>
          </p:cNvPr>
          <p:cNvSpPr txBox="1"/>
          <p:nvPr/>
        </p:nvSpPr>
        <p:spPr>
          <a:xfrm>
            <a:off x="1648529" y="4591065"/>
            <a:ext cx="51219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This step requires that the proposal meets the detailed balance condition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3F642E2F-F30B-1141-9CDB-ECD6E2A1E16F}"/>
                  </a:ext>
                </a:extLst>
              </p:cNvPr>
              <p:cNvSpPr txBox="1"/>
              <p:nvPr/>
            </p:nvSpPr>
            <p:spPr>
              <a:xfrm>
                <a:off x="6629400" y="4591065"/>
                <a:ext cx="2521011" cy="3028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/>
                  <a:t>P</a:t>
                </a:r>
                <a:r>
                  <a:rPr lang="el-GR" sz="1200" dirty="0"/>
                  <a:t>(</a:t>
                </a:r>
                <a:r>
                  <a:rPr lang="en-US" sz="1200" dirty="0"/>
                  <a:t>m</a:t>
                </a:r>
                <a:r>
                  <a:rPr lang="en-US" sz="1200" baseline="30000" dirty="0"/>
                  <a:t>i</a:t>
                </a:r>
                <a:r>
                  <a:rPr lang="en-US" sz="1200" dirty="0"/>
                  <a:t>)</a:t>
                </a:r>
                <a:r>
                  <a:rPr lang="en-US" sz="12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US" sz="1200" dirty="0"/>
                  <a:t>(m</a:t>
                </a:r>
                <a:r>
                  <a:rPr lang="en-US" sz="1200" baseline="30000" dirty="0"/>
                  <a:t>i</a:t>
                </a:r>
                <a:r>
                  <a:rPr lang="en-US" sz="1200" dirty="0"/>
                  <a:t>,m</a:t>
                </a:r>
                <a:r>
                  <a:rPr lang="en-US" sz="1200" baseline="30000" dirty="0"/>
                  <a:t>i+1</a:t>
                </a:r>
                <a:r>
                  <a:rPr lang="en-US" sz="1200" dirty="0"/>
                  <a:t>)=P</a:t>
                </a:r>
                <a:r>
                  <a:rPr lang="el-GR" sz="1200" dirty="0"/>
                  <a:t>(</a:t>
                </a:r>
                <a:r>
                  <a:rPr lang="en-US" sz="1200" dirty="0"/>
                  <a:t>m</a:t>
                </a:r>
                <a:r>
                  <a:rPr lang="en-US" sz="1200" baseline="30000" dirty="0"/>
                  <a:t>i+1</a:t>
                </a:r>
                <a:r>
                  <a:rPr lang="en-US" sz="1200" dirty="0"/>
                  <a:t>)</a:t>
                </a:r>
                <a14:m>
                  <m:oMath xmlns:m="http://schemas.openxmlformats.org/officeDocument/2006/math">
                    <m:r>
                      <a:rPr lang="en-US" sz="12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1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US" sz="1200" dirty="0"/>
                  <a:t>(m</a:t>
                </a:r>
                <a:r>
                  <a:rPr lang="en-US" sz="1200" baseline="30000" dirty="0"/>
                  <a:t>i+1</a:t>
                </a:r>
                <a:r>
                  <a:rPr lang="en-US" sz="1200" dirty="0"/>
                  <a:t>, m</a:t>
                </a:r>
                <a:r>
                  <a:rPr lang="en-US" sz="1200" baseline="30000" dirty="0"/>
                  <a:t>i</a:t>
                </a:r>
                <a:r>
                  <a:rPr lang="en-US" sz="1200" dirty="0"/>
                  <a:t>)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3F642E2F-F30B-1141-9CDB-ECD6E2A1E1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9400" y="4591065"/>
                <a:ext cx="2521011" cy="302840"/>
              </a:xfrm>
              <a:prstGeom prst="rect">
                <a:avLst/>
              </a:prstGeom>
              <a:blipFill>
                <a:blip r:embed="rId10"/>
                <a:stretch>
                  <a:fillRect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EEDC2C7F-0681-7A44-B6F4-E5CE837D1E61}"/>
                  </a:ext>
                </a:extLst>
              </p:cNvPr>
              <p:cNvSpPr txBox="1"/>
              <p:nvPr/>
            </p:nvSpPr>
            <p:spPr>
              <a:xfrm>
                <a:off x="201613" y="3196031"/>
                <a:ext cx="8643769" cy="7637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If we have a target distribution of model parameters (</a:t>
                </a:r>
                <a:r>
                  <a:rPr lang="en-US" sz="1400" i="1" dirty="0"/>
                  <a:t>P</a:t>
                </a:r>
                <a:r>
                  <a:rPr lang="el-GR" sz="1400" dirty="0"/>
                  <a:t>(</a:t>
                </a:r>
                <a:r>
                  <a:rPr lang="en-US" sz="1400" i="1" dirty="0"/>
                  <a:t>m</a:t>
                </a:r>
                <a:r>
                  <a:rPr lang="en-US" sz="1400" dirty="0"/>
                  <a:t>) in this case) and we have a distribution that prescribes the probability of transitioning from one set of model parameters to a new set of parameters (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US" sz="1400" dirty="0"/>
                  <a:t>(m,</a:t>
                </a:r>
                <a:r>
                  <a:rPr lang="en-US" sz="1400" dirty="0" err="1"/>
                  <a:t>A</a:t>
                </a:r>
                <a:r>
                  <a:rPr lang="en-US" sz="1400" dirty="0"/>
                  <a:t>)) within a subdomain </a:t>
                </a:r>
                <a:r>
                  <a:rPr lang="en-US" sz="1400" i="1" dirty="0"/>
                  <a:t>A</a:t>
                </a:r>
                <a:r>
                  <a:rPr lang="en-US" sz="1400" dirty="0"/>
                  <a:t>, then …</a:t>
                </a:r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EEDC2C7F-0681-7A44-B6F4-E5CE837D1E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613" y="3196031"/>
                <a:ext cx="8643769" cy="763799"/>
              </a:xfrm>
              <a:prstGeom prst="rect">
                <a:avLst/>
              </a:prstGeom>
              <a:blipFill>
                <a:blip r:embed="rId11"/>
                <a:stretch>
                  <a:fillRect l="-147" t="-3333" b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itle 1">
            <a:extLst>
              <a:ext uri="{FF2B5EF4-FFF2-40B4-BE49-F238E27FC236}">
                <a16:creationId xmlns:a16="http://schemas.microsoft.com/office/drawing/2014/main" id="{069D7DF2-8ADC-F843-8AE5-60AEB36F1AA5}"/>
              </a:ext>
            </a:extLst>
          </p:cNvPr>
          <p:cNvSpPr txBox="1">
            <a:spLocks/>
          </p:cNvSpPr>
          <p:nvPr/>
        </p:nvSpPr>
        <p:spPr>
          <a:xfrm>
            <a:off x="609990" y="34643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1800" dirty="0">
                <a:solidFill>
                  <a:schemeClr val="bg1"/>
                </a:solidFill>
              </a:rPr>
              <a:t>Bayesian inversion through sampling</a:t>
            </a:r>
            <a:r>
              <a:rPr lang="en-US" sz="1800" dirty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: Markov-Chain Monte Carlo</a:t>
            </a: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A6F2224-1800-674D-A597-33D28A4FE457}"/>
              </a:ext>
            </a:extLst>
          </p:cNvPr>
          <p:cNvSpPr txBox="1"/>
          <p:nvPr/>
        </p:nvSpPr>
        <p:spPr>
          <a:xfrm>
            <a:off x="4343400" y="3831116"/>
            <a:ext cx="25346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Proof (sorry about the change in notation)</a:t>
            </a:r>
          </a:p>
        </p:txBody>
      </p:sp>
      <p:sp>
        <p:nvSpPr>
          <p:cNvPr id="21" name="Curved Right Arrow 20">
            <a:extLst>
              <a:ext uri="{FF2B5EF4-FFF2-40B4-BE49-F238E27FC236}">
                <a16:creationId xmlns:a16="http://schemas.microsoft.com/office/drawing/2014/main" id="{06A947D9-ED0B-C344-BB7F-F9915DE24067}"/>
              </a:ext>
            </a:extLst>
          </p:cNvPr>
          <p:cNvSpPr/>
          <p:nvPr/>
        </p:nvSpPr>
        <p:spPr>
          <a:xfrm rot="15996389" flipH="1">
            <a:off x="7367120" y="4320351"/>
            <a:ext cx="256701" cy="335655"/>
          </a:xfrm>
          <a:prstGeom prst="curvedRightArrow">
            <a:avLst>
              <a:gd name="adj1" fmla="val 0"/>
              <a:gd name="adj2" fmla="val 50000"/>
              <a:gd name="adj3" fmla="val 36423"/>
            </a:avLst>
          </a:prstGeom>
          <a:ln w="31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Curved Right Arrow 23">
            <a:extLst>
              <a:ext uri="{FF2B5EF4-FFF2-40B4-BE49-F238E27FC236}">
                <a16:creationId xmlns:a16="http://schemas.microsoft.com/office/drawing/2014/main" id="{509E1B5F-7358-464F-ACFE-3B3E599E8B32}"/>
              </a:ext>
            </a:extLst>
          </p:cNvPr>
          <p:cNvSpPr/>
          <p:nvPr/>
        </p:nvSpPr>
        <p:spPr>
          <a:xfrm rot="15996389" flipH="1">
            <a:off x="8590481" y="4325754"/>
            <a:ext cx="256701" cy="335655"/>
          </a:xfrm>
          <a:prstGeom prst="curvedRightArrow">
            <a:avLst>
              <a:gd name="adj1" fmla="val 0"/>
              <a:gd name="adj2" fmla="val 50000"/>
              <a:gd name="adj3" fmla="val 36423"/>
            </a:avLst>
          </a:prstGeom>
          <a:ln w="31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8897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201613" y="99247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1800" dirty="0">
                <a:solidFill>
                  <a:schemeClr val="bg1"/>
                </a:solidFill>
              </a:rPr>
              <a:t>There are several commonly used transition kernels: Metropolis-Hastings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1E7547-E99D-B346-ACE0-D6495F07FC47}"/>
              </a:ext>
            </a:extLst>
          </p:cNvPr>
          <p:cNvSpPr txBox="1"/>
          <p:nvPr/>
        </p:nvSpPr>
        <p:spPr>
          <a:xfrm>
            <a:off x="740299" y="1039466"/>
            <a:ext cx="2223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Metropolis-Hastings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2516B8A-B8C4-1148-A8F4-BA7D4AE1B26C}"/>
              </a:ext>
            </a:extLst>
          </p:cNvPr>
          <p:cNvSpPr txBox="1"/>
          <p:nvPr/>
        </p:nvSpPr>
        <p:spPr>
          <a:xfrm>
            <a:off x="292524" y="1524000"/>
            <a:ext cx="427471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sz="1400" dirty="0"/>
              <a:t>Transition probability (proposing a new point)</a:t>
            </a:r>
          </a:p>
          <a:p>
            <a:pPr marL="342900" indent="-342900">
              <a:buAutoNum type="arabicParenR"/>
            </a:pPr>
            <a:endParaRPr lang="en-US" sz="1400" dirty="0"/>
          </a:p>
          <a:p>
            <a:pPr marL="342900" indent="-342900">
              <a:buAutoNum type="arabicParenR"/>
            </a:pPr>
            <a:endParaRPr lang="en-US" sz="1400" dirty="0"/>
          </a:p>
          <a:p>
            <a:pPr marL="342900" indent="-342900">
              <a:buAutoNum type="arabicParenR"/>
            </a:pPr>
            <a:endParaRPr lang="en-US" sz="1400" dirty="0"/>
          </a:p>
          <a:p>
            <a:pPr marL="342900" indent="-342900">
              <a:buAutoNum type="arabicParenR"/>
            </a:pPr>
            <a:r>
              <a:rPr lang="en-US" sz="1400" dirty="0"/>
              <a:t>Compute acceptance ratio</a:t>
            </a:r>
          </a:p>
          <a:p>
            <a:pPr marL="342900" indent="-342900">
              <a:buAutoNum type="arabicParenR"/>
            </a:pPr>
            <a:endParaRPr lang="en-US" sz="1400" dirty="0"/>
          </a:p>
          <a:p>
            <a:pPr marL="342900" indent="-342900">
              <a:buAutoNum type="arabicParenR"/>
            </a:pPr>
            <a:endParaRPr lang="en-US" sz="1400" dirty="0"/>
          </a:p>
          <a:p>
            <a:pPr marL="342900" indent="-342900">
              <a:buAutoNum type="arabicParenR"/>
            </a:pPr>
            <a:endParaRPr lang="en-US" sz="1400" dirty="0"/>
          </a:p>
          <a:p>
            <a:pPr marL="342900" indent="-342900">
              <a:buAutoNum type="arabicParenR"/>
            </a:pPr>
            <a:endParaRPr lang="en-US" sz="1400" dirty="0"/>
          </a:p>
          <a:p>
            <a:pPr marL="342900" indent="-342900">
              <a:buAutoNum type="arabicParenR"/>
            </a:pPr>
            <a:endParaRPr lang="en-US" sz="1400" dirty="0"/>
          </a:p>
          <a:p>
            <a:pPr marL="342900" indent="-342900">
              <a:buAutoNum type="arabicParenR"/>
            </a:pPr>
            <a:endParaRPr lang="en-US" sz="1400" dirty="0"/>
          </a:p>
          <a:p>
            <a:pPr marL="342900" indent="-342900">
              <a:buAutoNum type="arabicParenR"/>
            </a:pPr>
            <a:endParaRPr lang="en-US" sz="1400" dirty="0"/>
          </a:p>
          <a:p>
            <a:pPr marL="342900" indent="-342900">
              <a:buAutoNum type="arabicParenR"/>
            </a:pPr>
            <a:r>
              <a:rPr lang="en-US" sz="1400" dirty="0"/>
              <a:t>Generate </a:t>
            </a:r>
            <a:r>
              <a:rPr lang="en-US" sz="1400" i="1" dirty="0"/>
              <a:t>u</a:t>
            </a:r>
            <a:r>
              <a:rPr lang="en-US" sz="1400" dirty="0"/>
              <a:t>~ Uniform([0,1])</a:t>
            </a:r>
          </a:p>
          <a:p>
            <a:pPr marL="342900" indent="-342900">
              <a:buAutoNum type="arabicParenR"/>
            </a:pPr>
            <a:endParaRPr lang="en-US" sz="1400" dirty="0"/>
          </a:p>
          <a:p>
            <a:pPr marL="342900" indent="-342900">
              <a:buAutoNum type="arabicParenR"/>
            </a:pPr>
            <a:endParaRPr lang="en-US" sz="1400" dirty="0"/>
          </a:p>
          <a:p>
            <a:pPr marL="342900" indent="-342900">
              <a:buAutoNum type="arabicParenR"/>
            </a:pPr>
            <a:endParaRPr lang="en-US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B61DDBF2-7A71-1D48-8698-9D3610D802A5}"/>
                  </a:ext>
                </a:extLst>
              </p:cNvPr>
              <p:cNvSpPr txBox="1"/>
              <p:nvPr/>
            </p:nvSpPr>
            <p:spPr>
              <a:xfrm>
                <a:off x="801000" y="1921138"/>
                <a:ext cx="1883529" cy="3702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600" b="1" i="0" smtClean="0">
                              <a:latin typeface="Cambria Math" panose="02040503050406030204" pitchFamily="18" charset="0"/>
                            </a:rPr>
                            <m:t>𝐦</m:t>
                          </m:r>
                        </m:e>
                        <m:sup>
                          <m:r>
                            <a:rPr lang="en-US" sz="1600" b="0" i="0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~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𝑞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1">
                                  <a:latin typeface="Cambria Math" panose="02040503050406030204" pitchFamily="18" charset="0"/>
                                </a:rPr>
                                <m:t>𝐦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sz="1600">
                                  <a:latin typeface="Cambria Math" panose="02040503050406030204" pitchFamily="18" charset="0"/>
                                </a:rPr>
                                <m:t>i</m:t>
                              </m:r>
                              <m:r>
                                <a:rPr lang="en-US" sz="1600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p>
                          </m:sSup>
                        </m:e>
                        <m:e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1">
                                  <a:latin typeface="Cambria Math" panose="02040503050406030204" pitchFamily="18" charset="0"/>
                                </a:rPr>
                                <m:t>𝐦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sz="1600">
                                  <a:latin typeface="Cambria Math" panose="02040503050406030204" pitchFamily="18" charset="0"/>
                                </a:rPr>
                                <m:t>i</m:t>
                              </m:r>
                            </m:sup>
                          </m:sSup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B61DDBF2-7A71-1D48-8698-9D3610D802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1000" y="1921138"/>
                <a:ext cx="1883529" cy="37029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F284C1D3-D399-DD4F-B0E7-26F755A900DF}"/>
              </a:ext>
            </a:extLst>
          </p:cNvPr>
          <p:cNvSpPr txBox="1"/>
          <p:nvPr/>
        </p:nvSpPr>
        <p:spPr>
          <a:xfrm>
            <a:off x="2471073" y="1910675"/>
            <a:ext cx="2035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q</a:t>
            </a:r>
            <a:r>
              <a:rPr lang="en-US" dirty="0"/>
              <a:t> is a proposal distribution. Often a “random walk” (Gaussian).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D554CC55-FF7B-084B-8D7C-06B7A215897E}"/>
                  </a:ext>
                </a:extLst>
              </p:cNvPr>
              <p:cNvSpPr txBox="1"/>
              <p:nvPr/>
            </p:nvSpPr>
            <p:spPr>
              <a:xfrm>
                <a:off x="829110" y="2697460"/>
                <a:ext cx="2541337" cy="6835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𝛂</m:t>
                      </m:r>
                      <m:r>
                        <a:rPr lang="en-US" sz="1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𝒑</m:t>
                          </m:r>
                          <m:d>
                            <m:dPr>
                              <m:ctrlPr>
                                <a:rPr lang="en-US" sz="16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1">
                                      <a:latin typeface="Cambria Math" panose="02040503050406030204" pitchFamily="18" charset="0"/>
                                    </a:rPr>
                                    <m:t>𝐦</m:t>
                                  </m:r>
                                </m:e>
                                <m:sup>
                                  <m:r>
                                    <a:rPr lang="en-US" sz="1600" b="0" i="0" smtClean="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1600" b="1" i="1"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en-US" sz="1600" b="1" i="1">
                                  <a:latin typeface="Cambria Math" panose="02040503050406030204" pitchFamily="18" charset="0"/>
                                </a:rPr>
                                <m:t>𝒅</m:t>
                              </m:r>
                            </m:e>
                          </m:d>
                          <m:r>
                            <a:rPr lang="en-US" sz="16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/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𝑞</m:t>
                          </m:r>
                          <m:d>
                            <m:d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1">
                                      <a:latin typeface="Cambria Math" panose="02040503050406030204" pitchFamily="18" charset="0"/>
                                    </a:rPr>
                                    <m:t>𝐦</m:t>
                                  </m:r>
                                </m:e>
                                <m:sup>
                                  <m:r>
                                    <a:rPr lang="en-US" sz="1600" b="0" i="0" smtClean="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  <m:e>
                              <m:sSup>
                                <m:s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1">
                                      <a:latin typeface="Cambria Math" panose="02040503050406030204" pitchFamily="18" charset="0"/>
                                    </a:rPr>
                                    <m:t>𝐦</m:t>
                                  </m:r>
                                </m:e>
                                <m:sup>
                                  <m:r>
                                    <m:rPr>
                                      <m:sty m:val="p"/>
                                    </m:rPr>
                                    <a:rPr lang="en-US" sz="1600">
                                      <a:latin typeface="Cambria Math" panose="02040503050406030204" pitchFamily="18" charset="0"/>
                                    </a:rPr>
                                    <m:t>i</m:t>
                                  </m:r>
                                </m:sup>
                              </m:sSup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d>
                        </m:num>
                        <m:den>
                          <m:r>
                            <a:rPr lang="en-US" sz="16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𝒑</m:t>
                          </m:r>
                          <m:d>
                            <m:dPr>
                              <m:ctrlPr>
                                <a:rPr lang="en-US" sz="1600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1">
                                      <a:latin typeface="Cambria Math" panose="02040503050406030204" pitchFamily="18" charset="0"/>
                                    </a:rPr>
                                    <m:t>𝐦</m:t>
                                  </m:r>
                                </m:e>
                                <m:sup>
                                  <m:r>
                                    <m:rPr>
                                      <m:sty m:val="p"/>
                                    </m:rPr>
                                    <a:rPr lang="en-US" sz="1600">
                                      <a:latin typeface="Cambria Math" panose="02040503050406030204" pitchFamily="18" charset="0"/>
                                    </a:rPr>
                                    <m:t>i</m:t>
                                  </m:r>
                                </m:sup>
                              </m:sSup>
                              <m:r>
                                <a:rPr lang="en-US" sz="1600" b="1" i="1"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en-US" sz="1600" b="1" i="1">
                                  <a:latin typeface="Cambria Math" panose="02040503050406030204" pitchFamily="18" charset="0"/>
                                </a:rPr>
                                <m:t>𝒅</m:t>
                              </m:r>
                            </m:e>
                          </m:d>
                          <m:r>
                            <a:rPr lang="en-US" sz="160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/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𝑞</m:t>
                          </m:r>
                          <m:d>
                            <m:d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1">
                                      <a:latin typeface="Cambria Math" panose="02040503050406030204" pitchFamily="18" charset="0"/>
                                    </a:rPr>
                                    <m:t>𝐦</m:t>
                                  </m:r>
                                </m:e>
                                <m:sup>
                                  <m:r>
                                    <m:rPr>
                                      <m:sty m:val="p"/>
                                    </m:rPr>
                                    <a:rPr lang="en-US" sz="1600">
                                      <a:latin typeface="Cambria Math" panose="02040503050406030204" pitchFamily="18" charset="0"/>
                                    </a:rPr>
                                    <m:t>i</m:t>
                                  </m:r>
                                </m:sup>
                              </m:sSup>
                            </m:e>
                            <m:e>
                              <m:sSup>
                                <m:s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1">
                                      <a:latin typeface="Cambria Math" panose="02040503050406030204" pitchFamily="18" charset="0"/>
                                    </a:rPr>
                                    <m:t>𝐦</m:t>
                                  </m:r>
                                </m:e>
                                <m:sup>
                                  <m:r>
                                    <a:rPr lang="en-US" sz="1600" b="0" i="1" smtClean="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D554CC55-FF7B-084B-8D7C-06B7A21589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110" y="2697460"/>
                <a:ext cx="2541337" cy="683585"/>
              </a:xfrm>
              <a:prstGeom prst="rect">
                <a:avLst/>
              </a:prstGeom>
              <a:blipFill>
                <a:blip r:embed="rId4"/>
                <a:stretch>
                  <a:fillRect b="-1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E7BF85C3-757E-E343-BF82-77A5C17A4B6B}"/>
                  </a:ext>
                </a:extLst>
              </p:cNvPr>
              <p:cNvSpPr txBox="1"/>
              <p:nvPr/>
            </p:nvSpPr>
            <p:spPr>
              <a:xfrm>
                <a:off x="834618" y="4450476"/>
                <a:ext cx="2424895" cy="6415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600" b="1">
                              <a:latin typeface="Cambria Math" panose="02040503050406030204" pitchFamily="18" charset="0"/>
                            </a:rPr>
                            <m:t>𝐦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1600"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lang="en-US" sz="1600">
                              <a:latin typeface="Cambria Math" panose="02040503050406030204" pitchFamily="18" charset="0"/>
                            </a:rPr>
                            <m:t>+1</m:t>
                          </m:r>
                        </m:sup>
                      </m:sSup>
                      <m:r>
                        <a:rPr lang="en-US" sz="1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p>
                                  <m:s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>
                                        <a:latin typeface="Cambria Math" panose="02040503050406030204" pitchFamily="18" charset="0"/>
                                      </a:rPr>
                                      <m:t>𝐦</m:t>
                                    </m:r>
                                  </m:e>
                                  <m:sup>
                                    <m:r>
                                      <a:rPr lang="en-US" sz="1600" b="0" i="0" smtClean="0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p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       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𝑖𝑓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 ≤</m:t>
                                </m:r>
                                <m:r>
                                  <a:rPr lang="en-US" sz="16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𝛂</m:t>
                                </m:r>
                              </m:e>
                            </m:mr>
                            <m:mr>
                              <m:e>
                                <m:sSup>
                                  <m:s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>
                                        <a:latin typeface="Cambria Math" panose="02040503050406030204" pitchFamily="18" charset="0"/>
                                      </a:rPr>
                                      <m:t>𝐦</m:t>
                                    </m:r>
                                  </m:e>
                                  <m:sup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i</m:t>
                                    </m:r>
                                  </m:sup>
                                </m:sSup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𝑶𝒕𝒉𝒆𝒓𝒘𝒊𝒔𝒆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E7BF85C3-757E-E343-BF82-77A5C17A4B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618" y="4450476"/>
                <a:ext cx="2424895" cy="641586"/>
              </a:xfrm>
              <a:prstGeom prst="rect">
                <a:avLst/>
              </a:prstGeom>
              <a:blipFill>
                <a:blip r:embed="rId5"/>
                <a:stretch>
                  <a:fillRect l="-7813" t="-180769" b="-259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7ABB5AAC-23C0-C944-B1A4-590A6D4D14C6}"/>
              </a:ext>
            </a:extLst>
          </p:cNvPr>
          <p:cNvSpPr txBox="1"/>
          <p:nvPr/>
        </p:nvSpPr>
        <p:spPr>
          <a:xfrm>
            <a:off x="2719269" y="3595441"/>
            <a:ext cx="32079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If </a:t>
            </a:r>
            <a:r>
              <a:rPr lang="en-US" i="1" dirty="0"/>
              <a:t>q</a:t>
            </a:r>
            <a:r>
              <a:rPr lang="en-US" dirty="0"/>
              <a:t> is symmetric (e.g. Gaussian), the </a:t>
            </a:r>
            <a:r>
              <a:rPr lang="en-US" i="1" dirty="0"/>
              <a:t>q</a:t>
            </a:r>
            <a:r>
              <a:rPr lang="en-US" dirty="0"/>
              <a:t> terms cancel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C68C0153-F000-184F-ADF8-DCC13719C4EF}"/>
                  </a:ext>
                </a:extLst>
              </p:cNvPr>
              <p:cNvSpPr txBox="1"/>
              <p:nvPr/>
            </p:nvSpPr>
            <p:spPr>
              <a:xfrm>
                <a:off x="3287623" y="2735336"/>
                <a:ext cx="318119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1">
                                  <a:latin typeface="Cambria Math" panose="02040503050406030204" pitchFamily="18" charset="0"/>
                                </a:rPr>
                                <m:t>𝐦</m:t>
                              </m:r>
                            </m:e>
                            <m:sup>
                              <m:r>
                                <a:rPr lang="en-US" sz="160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</m:e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m:rPr>
                          <m:nor/>
                        </m:rPr>
                        <a:rPr lang="en-US" sz="1600" dirty="0"/>
                        <m:t> 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e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1">
                                  <a:latin typeface="Cambria Math" panose="02040503050406030204" pitchFamily="18" charset="0"/>
                                </a:rPr>
                                <m:t>𝐦</m:t>
                              </m:r>
                            </m:e>
                            <m:sup>
                              <m:r>
                                <a:rPr lang="en-US" sz="160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</m:e>
                      </m:d>
                      <m:r>
                        <m:rPr>
                          <m:nor/>
                        </m:rPr>
                        <a:rPr lang="en-US" sz="1600" dirty="0"/>
                        <m:t> 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600" b="1">
                              <a:latin typeface="Cambria Math" panose="02040503050406030204" pitchFamily="18" charset="0"/>
                            </a:rPr>
                            <m:t>𝐦</m:t>
                          </m:r>
                        </m:e>
                        <m:sup>
                          <m:r>
                            <a:rPr lang="en-US" sz="160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1600" i="1">
                          <a:latin typeface="Cambria Math" panose="02040503050406030204" pitchFamily="18" charset="0"/>
                        </a:rPr>
                        <m:t>)/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C68C0153-F000-184F-ADF8-DCC13719C4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7623" y="2735336"/>
                <a:ext cx="3181192" cy="338554"/>
              </a:xfrm>
              <a:prstGeom prst="rect">
                <a:avLst/>
              </a:prstGeom>
              <a:blipFill>
                <a:blip r:embed="rId6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5D843993-0BA8-DC4E-B119-696B735B67E2}"/>
                  </a:ext>
                </a:extLst>
              </p:cNvPr>
              <p:cNvSpPr txBox="1"/>
              <p:nvPr/>
            </p:nvSpPr>
            <p:spPr>
              <a:xfrm>
                <a:off x="3273002" y="2991264"/>
                <a:ext cx="3194977" cy="3702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1">
                                  <a:latin typeface="Cambria Math" panose="02040503050406030204" pitchFamily="18" charset="0"/>
                                </a:rPr>
                                <m:t>𝐦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sz="1600" b="0" i="0" smtClean="0">
                                  <a:latin typeface="Cambria Math" panose="02040503050406030204" pitchFamily="18" charset="0"/>
                                </a:rPr>
                                <m:t>i</m:t>
                              </m:r>
                            </m:sup>
                          </m:sSup>
                        </m:e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m:rPr>
                          <m:nor/>
                        </m:rPr>
                        <a:rPr lang="en-US" sz="1600" dirty="0"/>
                        <m:t> 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e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1">
                                  <a:latin typeface="Cambria Math" panose="02040503050406030204" pitchFamily="18" charset="0"/>
                                </a:rPr>
                                <m:t>𝐦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sz="1600" b="0" i="0" smtClean="0">
                                  <a:latin typeface="Cambria Math" panose="02040503050406030204" pitchFamily="18" charset="0"/>
                                </a:rPr>
                                <m:t>i</m:t>
                              </m:r>
                            </m:sup>
                          </m:sSup>
                        </m:e>
                      </m:d>
                      <m:r>
                        <m:rPr>
                          <m:nor/>
                        </m:rPr>
                        <a:rPr lang="en-US" sz="1600" dirty="0"/>
                        <m:t> 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600" b="1">
                              <a:latin typeface="Cambria Math" panose="02040503050406030204" pitchFamily="18" charset="0"/>
                            </a:rPr>
                            <m:t>𝐦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1600">
                              <a:latin typeface="Cambria Math" panose="02040503050406030204" pitchFamily="18" charset="0"/>
                            </a:rPr>
                            <m:t>i</m:t>
                          </m:r>
                        </m:sup>
                      </m:sSup>
                      <m:r>
                        <a:rPr lang="en-US" sz="1600" i="1">
                          <a:latin typeface="Cambria Math" panose="02040503050406030204" pitchFamily="18" charset="0"/>
                        </a:rPr>
                        <m:t>)/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5D843993-0BA8-DC4E-B119-696B735B67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3002" y="2991264"/>
                <a:ext cx="3194977" cy="370294"/>
              </a:xfrm>
              <a:prstGeom prst="rect">
                <a:avLst/>
              </a:prstGeom>
              <a:blipFill>
                <a:blip r:embed="rId7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21EA29CB-661A-C944-8B1B-25C42DF69550}"/>
                  </a:ext>
                </a:extLst>
              </p:cNvPr>
              <p:cNvSpPr txBox="1"/>
              <p:nvPr/>
            </p:nvSpPr>
            <p:spPr>
              <a:xfrm>
                <a:off x="856004" y="3414803"/>
                <a:ext cx="1992277" cy="6533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𝛂</m:t>
                      </m:r>
                      <m:r>
                        <a:rPr lang="en-US" sz="1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e>
                              <m:sSup>
                                <m:s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1">
                                      <a:latin typeface="Cambria Math" panose="02040503050406030204" pitchFamily="18" charset="0"/>
                                    </a:rPr>
                                    <m:t>𝐦</m:t>
                                  </m:r>
                                </m:e>
                                <m:sup>
                                  <m:r>
                                    <a:rPr lang="en-US" sz="160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</m:d>
                          <m:r>
                            <m:rPr>
                              <m:nor/>
                            </m:rPr>
                            <a:rPr lang="en-US" sz="1600" dirty="0"/>
                            <m:t> 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1">
                                  <a:latin typeface="Cambria Math" panose="02040503050406030204" pitchFamily="18" charset="0"/>
                                </a:rPr>
                                <m:t>𝐦</m:t>
                              </m:r>
                            </m:e>
                            <m:sup>
                              <m:r>
                                <a:rPr lang="en-US" sz="160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e>
                              <m:sSup>
                                <m:s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1">
                                      <a:latin typeface="Cambria Math" panose="02040503050406030204" pitchFamily="18" charset="0"/>
                                    </a:rPr>
                                    <m:t>𝐦</m:t>
                                  </m:r>
                                </m:e>
                                <m:sup>
                                  <m:r>
                                    <m:rPr>
                                      <m:sty m:val="p"/>
                                    </m:rPr>
                                    <a:rPr lang="en-US" sz="1600">
                                      <a:latin typeface="Cambria Math" panose="02040503050406030204" pitchFamily="18" charset="0"/>
                                    </a:rPr>
                                    <m:t>i</m:t>
                                  </m:r>
                                </m:sup>
                              </m:sSup>
                            </m:e>
                          </m:d>
                          <m:r>
                            <m:rPr>
                              <m:nor/>
                            </m:rPr>
                            <a:rPr lang="en-US" sz="1600" dirty="0"/>
                            <m:t> 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1">
                                  <a:latin typeface="Cambria Math" panose="02040503050406030204" pitchFamily="18" charset="0"/>
                                </a:rPr>
                                <m:t>𝐦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sz="1600">
                                  <a:latin typeface="Cambria Math" panose="02040503050406030204" pitchFamily="18" charset="0"/>
                                </a:rPr>
                                <m:t>i</m:t>
                              </m:r>
                            </m:sup>
                          </m:sSup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21EA29CB-661A-C944-8B1B-25C42DF695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004" y="3414803"/>
                <a:ext cx="1992277" cy="653320"/>
              </a:xfrm>
              <a:prstGeom prst="rect">
                <a:avLst/>
              </a:prstGeom>
              <a:blipFill>
                <a:blip r:embed="rId8"/>
                <a:stretch>
                  <a:fillRect t="-1923" b="-3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26804860-4899-2F47-94DC-27D990DEF8DD}"/>
              </a:ext>
            </a:extLst>
          </p:cNvPr>
          <p:cNvSpPr txBox="1"/>
          <p:nvPr/>
        </p:nvSpPr>
        <p:spPr>
          <a:xfrm>
            <a:off x="3712160" y="2474747"/>
            <a:ext cx="2316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Evaluate using Bayes Theorem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87D86A-2275-EE4E-AC38-775BC4FEBC59}"/>
              </a:ext>
            </a:extLst>
          </p:cNvPr>
          <p:cNvSpPr txBox="1"/>
          <p:nvPr/>
        </p:nvSpPr>
        <p:spPr>
          <a:xfrm>
            <a:off x="4012808" y="3280192"/>
            <a:ext cx="14766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 P(d) terms cancel!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4E15264-9366-504F-8FED-F1BC2AB781E1}"/>
                  </a:ext>
                </a:extLst>
              </p:cNvPr>
              <p:cNvSpPr txBox="1"/>
              <p:nvPr/>
            </p:nvSpPr>
            <p:spPr>
              <a:xfrm>
                <a:off x="3508460" y="4323719"/>
                <a:ext cx="2871316" cy="954107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If </a:t>
                </a:r>
                <a:r>
                  <a:rPr lang="en-US" sz="1400" dirty="0">
                    <a:latin typeface="Symbol" pitchFamily="2" charset="2"/>
                  </a:rPr>
                  <a:t>a</a:t>
                </a:r>
                <a:r>
                  <a:rPr lang="en-US" sz="1400" dirty="0"/>
                  <a:t> </a:t>
                </a:r>
                <a14:m>
                  <m:oMath xmlns:m="http://schemas.openxmlformats.org/officeDocument/2006/math">
                    <m:r>
                      <a:rPr lang="en-US" sz="1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</m:oMath>
                </a14:m>
                <a:r>
                  <a:rPr lang="en-US" sz="1400" dirty="0"/>
                  <a:t> 1, m’ is always accepted</a:t>
                </a:r>
              </a:p>
              <a:p>
                <a:r>
                  <a:rPr lang="en-US" sz="1400" dirty="0"/>
                  <a:t>Otherwise, accept based on the ratio of probability of the proposed and current model parameters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4E15264-9366-504F-8FED-F1BC2AB781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8460" y="4323719"/>
                <a:ext cx="2871316" cy="954107"/>
              </a:xfrm>
              <a:prstGeom prst="rect">
                <a:avLst/>
              </a:prstGeom>
              <a:blipFill>
                <a:blip r:embed="rId9"/>
                <a:stretch>
                  <a:fillRect b="-37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03565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201613" y="99247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1800" dirty="0">
                <a:solidFill>
                  <a:schemeClr val="bg1"/>
                </a:solidFill>
              </a:rPr>
              <a:t>Metropolis-Hastings: Step through a proposal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E7BF85C3-757E-E343-BF82-77A5C17A4B6B}"/>
                  </a:ext>
                </a:extLst>
              </p:cNvPr>
              <p:cNvSpPr txBox="1"/>
              <p:nvPr/>
            </p:nvSpPr>
            <p:spPr>
              <a:xfrm>
                <a:off x="3052909" y="5387375"/>
                <a:ext cx="2424895" cy="6415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600" b="1">
                              <a:latin typeface="Cambria Math" panose="02040503050406030204" pitchFamily="18" charset="0"/>
                            </a:rPr>
                            <m:t>𝐦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1600"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lang="en-US" sz="1600">
                              <a:latin typeface="Cambria Math" panose="02040503050406030204" pitchFamily="18" charset="0"/>
                            </a:rPr>
                            <m:t>+1</m:t>
                          </m:r>
                        </m:sup>
                      </m:sSup>
                      <m:r>
                        <a:rPr lang="en-US" sz="1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p>
                                  <m:s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>
                                        <a:latin typeface="Cambria Math" panose="02040503050406030204" pitchFamily="18" charset="0"/>
                                      </a:rPr>
                                      <m:t>𝐦</m:t>
                                    </m:r>
                                  </m:e>
                                  <m:sup>
                                    <m:r>
                                      <a:rPr lang="en-US" sz="1600" b="0" i="0" smtClean="0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p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       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𝑖𝑓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 ≤</m:t>
                                </m:r>
                                <m:r>
                                  <a:rPr lang="en-US" sz="16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𝛂</m:t>
                                </m:r>
                              </m:e>
                            </m:mr>
                            <m:mr>
                              <m:e>
                                <m:sSup>
                                  <m:s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>
                                        <a:latin typeface="Cambria Math" panose="02040503050406030204" pitchFamily="18" charset="0"/>
                                      </a:rPr>
                                      <m:t>𝐦</m:t>
                                    </m:r>
                                  </m:e>
                                  <m:sup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i</m:t>
                                    </m:r>
                                  </m:sup>
                                </m:sSup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𝑶𝒕𝒉𝒆𝒓𝒘𝒊𝒔𝒆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E7BF85C3-757E-E343-BF82-77A5C17A4B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2909" y="5387375"/>
                <a:ext cx="2424895" cy="641586"/>
              </a:xfrm>
              <a:prstGeom prst="rect">
                <a:avLst/>
              </a:prstGeom>
              <a:blipFill>
                <a:blip r:embed="rId3"/>
                <a:stretch>
                  <a:fillRect l="-7853" t="-180769" b="-259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21EA29CB-661A-C944-8B1B-25C42DF69550}"/>
                  </a:ext>
                </a:extLst>
              </p:cNvPr>
              <p:cNvSpPr txBox="1"/>
              <p:nvPr/>
            </p:nvSpPr>
            <p:spPr>
              <a:xfrm>
                <a:off x="315482" y="5154614"/>
                <a:ext cx="2618858" cy="6222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𝛂</m:t>
                    </m:r>
                    <m:r>
                      <a:rPr lang="en-US" sz="16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e>
                            <m:sSup>
                              <m:sSup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600" b="1">
                                    <a:latin typeface="Cambria Math" panose="02040503050406030204" pitchFamily="18" charset="0"/>
                                  </a:rPr>
                                  <m:t>𝐦</m:t>
                                </m:r>
                              </m:e>
                              <m:sup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</m:d>
                        <m:r>
                          <m:rPr>
                            <m:nor/>
                          </m:rPr>
                          <a:rPr lang="en-US" sz="1600" dirty="0"/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1">
                                <a:latin typeface="Cambria Math" panose="02040503050406030204" pitchFamily="18" charset="0"/>
                              </a:rPr>
                              <m:t>𝐦</m:t>
                            </m:r>
                          </m:e>
                          <m:sup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e>
                            <m:sSup>
                              <m:sSup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600" b="1">
                                    <a:latin typeface="Cambria Math" panose="02040503050406030204" pitchFamily="18" charset="0"/>
                                  </a:rPr>
                                  <m:t>𝐦</m:t>
                                </m:r>
                              </m:e>
                              <m:sup>
                                <m:r>
                                  <m:rPr>
                                    <m:sty m:val="p"/>
                                  </m:rP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i</m:t>
                                </m:r>
                              </m:sup>
                            </m:sSup>
                          </m:e>
                        </m:d>
                        <m:r>
                          <m:rPr>
                            <m:nor/>
                          </m:rPr>
                          <a:rPr lang="en-US" sz="1600" dirty="0"/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1">
                                <a:latin typeface="Cambria Math" panose="02040503050406030204" pitchFamily="18" charset="0"/>
                              </a:rPr>
                              <m:t>𝐦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sz="1600">
                                <a:latin typeface="Cambria Math" panose="02040503050406030204" pitchFamily="18" charset="0"/>
                              </a:rPr>
                              <m:t>i</m:t>
                            </m:r>
                          </m:sup>
                        </m:s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sz="1600" dirty="0"/>
                  <a:t>=</a:t>
                </a:r>
                <a:r>
                  <a:rPr lang="en-US" sz="1600" b="1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1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600" b="1">
                                    <a:latin typeface="Cambria Math" panose="02040503050406030204" pitchFamily="18" charset="0"/>
                                  </a:rPr>
                                  <m:t>𝐦</m:t>
                                </m:r>
                              </m:e>
                              <m:sup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</m:d>
                        <m:r>
                          <m:rPr>
                            <m:nor/>
                          </m:rPr>
                          <a:rPr lang="en-US" sz="1600" dirty="0"/>
                          <m:t> 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600" b="1">
                                    <a:latin typeface="Cambria Math" panose="02040503050406030204" pitchFamily="18" charset="0"/>
                                  </a:rPr>
                                  <m:t>𝐦</m:t>
                                </m:r>
                              </m:e>
                              <m:sup>
                                <m:r>
                                  <m:rPr>
                                    <m:sty m:val="p"/>
                                  </m:rP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i</m:t>
                                </m:r>
                              </m:sup>
                            </m:sSup>
                          </m:e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</m:d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21EA29CB-661A-C944-8B1B-25C42DF695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482" y="5154614"/>
                <a:ext cx="2618858" cy="622286"/>
              </a:xfrm>
              <a:prstGeom prst="rect">
                <a:avLst/>
              </a:prstGeom>
              <a:blipFill>
                <a:blip r:embed="rId4"/>
                <a:stretch>
                  <a:fillRect b="-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F85D735-28E4-5849-8AD4-A3BB2DDDCA3C}"/>
                  </a:ext>
                </a:extLst>
              </p:cNvPr>
              <p:cNvSpPr txBox="1"/>
              <p:nvPr/>
            </p:nvSpPr>
            <p:spPr>
              <a:xfrm>
                <a:off x="5714942" y="1492395"/>
                <a:ext cx="3042884" cy="3702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1">
                                <a:latin typeface="Cambria Math" panose="02040503050406030204" pitchFamily="18" charset="0"/>
                              </a:rPr>
                              <m:t>𝐦</m:t>
                            </m:r>
                          </m:e>
                          <m:sup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sSup>
                      <m:sSup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𝜏</m:t>
                        </m:r>
                      </m:e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→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p>
                    </m:sSup>
                    <m:r>
                      <a:rPr lang="en-US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600" dirty="0"/>
                  <a:t>=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1">
                                <a:latin typeface="Cambria Math" panose="02040503050406030204" pitchFamily="18" charset="0"/>
                              </a:rPr>
                              <m:t>𝐦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sz="1600">
                                <a:latin typeface="Cambria Math" panose="02040503050406030204" pitchFamily="18" charset="0"/>
                              </a:rPr>
                              <m:t>i</m:t>
                            </m:r>
                          </m:sup>
                        </m:sSup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sSup>
                      <m:sSupPr>
                        <m:ctrlPr>
                          <a:rPr lang="en-US" sz="1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𝜏</m:t>
                        </m:r>
                      </m:e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→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p>
                    </m:sSup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F85D735-28E4-5849-8AD4-A3BB2DDDCA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4942" y="1492395"/>
                <a:ext cx="3042884" cy="370294"/>
              </a:xfrm>
              <a:prstGeom prst="rect">
                <a:avLst/>
              </a:prstGeom>
              <a:blipFill>
                <a:blip r:embed="rId5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75A82413-3413-6442-9BF8-6EA59E37B758}"/>
              </a:ext>
            </a:extLst>
          </p:cNvPr>
          <p:cNvSpPr txBox="1"/>
          <p:nvPr/>
        </p:nvSpPr>
        <p:spPr>
          <a:xfrm>
            <a:off x="2730538" y="1596556"/>
            <a:ext cx="6303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P(m)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1FA0FAD-8313-B54D-85E2-0B9F6B563535}"/>
              </a:ext>
            </a:extLst>
          </p:cNvPr>
          <p:cNvCxnSpPr/>
          <p:nvPr/>
        </p:nvCxnSpPr>
        <p:spPr>
          <a:xfrm>
            <a:off x="1892338" y="4320309"/>
            <a:ext cx="2286000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A406CCFA-8B8C-9B43-B833-50620B8716C9}"/>
              </a:ext>
            </a:extLst>
          </p:cNvPr>
          <p:cNvSpPr txBox="1"/>
          <p:nvPr/>
        </p:nvSpPr>
        <p:spPr>
          <a:xfrm>
            <a:off x="2262988" y="4014817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  <a:r>
              <a:rPr lang="en-US" sz="1400" baseline="30000" dirty="0"/>
              <a:t>i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7E38ED1-8577-AE45-A0B0-B28C96E2F48F}"/>
              </a:ext>
            </a:extLst>
          </p:cNvPr>
          <p:cNvSpPr txBox="1"/>
          <p:nvPr/>
        </p:nvSpPr>
        <p:spPr>
          <a:xfrm>
            <a:off x="2536483" y="4014817"/>
            <a:ext cx="4988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  <a:r>
              <a:rPr lang="en-US" sz="1400" baseline="30000" dirty="0"/>
              <a:t>i+1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1AD4C5-2A2B-564B-90D7-00CD6C64A31F}"/>
              </a:ext>
            </a:extLst>
          </p:cNvPr>
          <p:cNvSpPr txBox="1"/>
          <p:nvPr/>
        </p:nvSpPr>
        <p:spPr>
          <a:xfrm>
            <a:off x="1475281" y="3229472"/>
            <a:ext cx="5998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P(m</a:t>
            </a:r>
            <a:r>
              <a:rPr lang="en-US" sz="1400" baseline="30000" dirty="0"/>
              <a:t>i</a:t>
            </a:r>
            <a:r>
              <a:rPr lang="en-US" sz="1400" dirty="0"/>
              <a:t>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15477D5-C577-1043-9F52-107EF520E2EF}"/>
              </a:ext>
            </a:extLst>
          </p:cNvPr>
          <p:cNvSpPr txBox="1"/>
          <p:nvPr/>
        </p:nvSpPr>
        <p:spPr>
          <a:xfrm>
            <a:off x="1347773" y="2351299"/>
            <a:ext cx="7377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P(m</a:t>
            </a:r>
            <a:r>
              <a:rPr lang="en-US" sz="1400" baseline="30000" dirty="0"/>
              <a:t>i+1</a:t>
            </a:r>
            <a:r>
              <a:rPr lang="en-US" sz="1400" dirty="0"/>
              <a:t>)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9702CD2-69EF-B547-8934-47D0102FBCA4}"/>
              </a:ext>
            </a:extLst>
          </p:cNvPr>
          <p:cNvCxnSpPr>
            <a:cxnSpLocks/>
          </p:cNvCxnSpPr>
          <p:nvPr/>
        </p:nvCxnSpPr>
        <p:spPr>
          <a:xfrm flipV="1">
            <a:off x="2449898" y="3394125"/>
            <a:ext cx="0" cy="536377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3FB1BC5-6125-0842-BBB4-48CECB23AF40}"/>
              </a:ext>
            </a:extLst>
          </p:cNvPr>
          <p:cNvCxnSpPr>
            <a:cxnSpLocks/>
          </p:cNvCxnSpPr>
          <p:nvPr/>
        </p:nvCxnSpPr>
        <p:spPr>
          <a:xfrm flipV="1">
            <a:off x="2729606" y="2507587"/>
            <a:ext cx="932" cy="144321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02522E2-F59B-924E-BCC5-48918AA50B24}"/>
              </a:ext>
            </a:extLst>
          </p:cNvPr>
          <p:cNvCxnSpPr>
            <a:cxnSpLocks/>
          </p:cNvCxnSpPr>
          <p:nvPr/>
        </p:nvCxnSpPr>
        <p:spPr>
          <a:xfrm flipH="1">
            <a:off x="2200049" y="3399742"/>
            <a:ext cx="249849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3028587-84B6-AB46-83A0-64EF429383BA}"/>
              </a:ext>
            </a:extLst>
          </p:cNvPr>
          <p:cNvCxnSpPr>
            <a:cxnSpLocks/>
          </p:cNvCxnSpPr>
          <p:nvPr/>
        </p:nvCxnSpPr>
        <p:spPr>
          <a:xfrm flipH="1">
            <a:off x="2157869" y="2505188"/>
            <a:ext cx="576734" cy="2968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0709C83-4BF8-8848-AA10-C6E75C566E8D}"/>
              </a:ext>
            </a:extLst>
          </p:cNvPr>
          <p:cNvSpPr txBox="1"/>
          <p:nvPr/>
        </p:nvSpPr>
        <p:spPr>
          <a:xfrm>
            <a:off x="3114201" y="5102629"/>
            <a:ext cx="17331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/>
              <a:t>u</a:t>
            </a:r>
            <a:r>
              <a:rPr lang="en-US" sz="1600" dirty="0"/>
              <a:t>~ Uniform([0,1])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42F523-AA67-B34D-ADB6-705F2E69B9AA}"/>
              </a:ext>
            </a:extLst>
          </p:cNvPr>
          <p:cNvSpPr txBox="1"/>
          <p:nvPr/>
        </p:nvSpPr>
        <p:spPr>
          <a:xfrm>
            <a:off x="5705913" y="1108148"/>
            <a:ext cx="19772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Transition kernel (</a:t>
            </a:r>
            <a:r>
              <a:rPr lang="en-US" sz="1600" dirty="0">
                <a:latin typeface="Symbol" pitchFamily="2" charset="2"/>
              </a:rPr>
              <a:t>t</a:t>
            </a:r>
            <a:r>
              <a:rPr lang="en-US" sz="1600" dirty="0"/>
              <a:t>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B86B3E8-0DB2-E44E-8F05-0B0CA11B6946}"/>
              </a:ext>
            </a:extLst>
          </p:cNvPr>
          <p:cNvSpPr txBox="1"/>
          <p:nvPr/>
        </p:nvSpPr>
        <p:spPr>
          <a:xfrm>
            <a:off x="315508" y="4712821"/>
            <a:ext cx="29193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/>
              <a:t>Recall the proposal procedure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88AB0A0-8547-C141-B464-53A4D867421D}"/>
              </a:ext>
            </a:extLst>
          </p:cNvPr>
          <p:cNvSpPr txBox="1"/>
          <p:nvPr/>
        </p:nvSpPr>
        <p:spPr>
          <a:xfrm>
            <a:off x="2446236" y="1013647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Example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4134FA-94C8-F643-A223-77A955498FA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726" t="26402" r="22680" b="26435"/>
          <a:stretch/>
        </p:blipFill>
        <p:spPr>
          <a:xfrm>
            <a:off x="1278339" y="1950402"/>
            <a:ext cx="3277515" cy="2094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925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201613" y="99247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1800" dirty="0">
                <a:solidFill>
                  <a:schemeClr val="bg1"/>
                </a:solidFill>
              </a:rPr>
              <a:t>Probability of the proposal is higher so accept it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E7BF85C3-757E-E343-BF82-77A5C17A4B6B}"/>
                  </a:ext>
                </a:extLst>
              </p:cNvPr>
              <p:cNvSpPr txBox="1"/>
              <p:nvPr/>
            </p:nvSpPr>
            <p:spPr>
              <a:xfrm>
                <a:off x="3052909" y="5387375"/>
                <a:ext cx="2424895" cy="6415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600" b="1">
                              <a:latin typeface="Cambria Math" panose="02040503050406030204" pitchFamily="18" charset="0"/>
                            </a:rPr>
                            <m:t>𝐦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1600"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lang="en-US" sz="1600">
                              <a:latin typeface="Cambria Math" panose="02040503050406030204" pitchFamily="18" charset="0"/>
                            </a:rPr>
                            <m:t>+1</m:t>
                          </m:r>
                        </m:sup>
                      </m:sSup>
                      <m:r>
                        <a:rPr lang="en-US" sz="1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p>
                                  <m:s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>
                                        <a:latin typeface="Cambria Math" panose="02040503050406030204" pitchFamily="18" charset="0"/>
                                      </a:rPr>
                                      <m:t>𝐦</m:t>
                                    </m:r>
                                  </m:e>
                                  <m:sup>
                                    <m:r>
                                      <a:rPr lang="en-US" sz="1600" b="0" i="0" smtClean="0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p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       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𝑖𝑓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 ≤</m:t>
                                </m:r>
                                <m:r>
                                  <a:rPr lang="en-US" sz="16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𝛂</m:t>
                                </m:r>
                              </m:e>
                            </m:mr>
                            <m:mr>
                              <m:e>
                                <m:sSup>
                                  <m:s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>
                                        <a:latin typeface="Cambria Math" panose="02040503050406030204" pitchFamily="18" charset="0"/>
                                      </a:rPr>
                                      <m:t>𝐦</m:t>
                                    </m:r>
                                  </m:e>
                                  <m:sup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i</m:t>
                                    </m:r>
                                  </m:sup>
                                </m:sSup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𝑶𝒕𝒉𝒆𝒓𝒘𝒊𝒔𝒆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E7BF85C3-757E-E343-BF82-77A5C17A4B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2909" y="5387375"/>
                <a:ext cx="2424895" cy="641586"/>
              </a:xfrm>
              <a:prstGeom prst="rect">
                <a:avLst/>
              </a:prstGeom>
              <a:blipFill>
                <a:blip r:embed="rId3"/>
                <a:stretch>
                  <a:fillRect l="-7853" t="-180769" b="-259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21EA29CB-661A-C944-8B1B-25C42DF69550}"/>
                  </a:ext>
                </a:extLst>
              </p:cNvPr>
              <p:cNvSpPr txBox="1"/>
              <p:nvPr/>
            </p:nvSpPr>
            <p:spPr>
              <a:xfrm>
                <a:off x="315482" y="5154614"/>
                <a:ext cx="2618858" cy="6222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𝛂</m:t>
                    </m:r>
                    <m:r>
                      <a:rPr lang="en-US" sz="16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e>
                            <m:sSup>
                              <m:sSup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600" b="1">
                                    <a:latin typeface="Cambria Math" panose="02040503050406030204" pitchFamily="18" charset="0"/>
                                  </a:rPr>
                                  <m:t>𝐦</m:t>
                                </m:r>
                              </m:e>
                              <m:sup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</m:d>
                        <m:r>
                          <m:rPr>
                            <m:nor/>
                          </m:rPr>
                          <a:rPr lang="en-US" sz="1600" dirty="0"/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1">
                                <a:latin typeface="Cambria Math" panose="02040503050406030204" pitchFamily="18" charset="0"/>
                              </a:rPr>
                              <m:t>𝐦</m:t>
                            </m:r>
                          </m:e>
                          <m:sup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e>
                            <m:sSup>
                              <m:sSup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600" b="1">
                                    <a:latin typeface="Cambria Math" panose="02040503050406030204" pitchFamily="18" charset="0"/>
                                  </a:rPr>
                                  <m:t>𝐦</m:t>
                                </m:r>
                              </m:e>
                              <m:sup>
                                <m:r>
                                  <m:rPr>
                                    <m:sty m:val="p"/>
                                  </m:rP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i</m:t>
                                </m:r>
                              </m:sup>
                            </m:sSup>
                          </m:e>
                        </m:d>
                        <m:r>
                          <m:rPr>
                            <m:nor/>
                          </m:rPr>
                          <a:rPr lang="en-US" sz="1600" dirty="0"/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1">
                                <a:latin typeface="Cambria Math" panose="02040503050406030204" pitchFamily="18" charset="0"/>
                              </a:rPr>
                              <m:t>𝐦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sz="1600">
                                <a:latin typeface="Cambria Math" panose="02040503050406030204" pitchFamily="18" charset="0"/>
                              </a:rPr>
                              <m:t>i</m:t>
                            </m:r>
                          </m:sup>
                        </m:s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sz="1600" dirty="0"/>
                  <a:t>=</a:t>
                </a:r>
                <a:r>
                  <a:rPr lang="en-US" sz="1600" b="1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1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600" b="1">
                                    <a:latin typeface="Cambria Math" panose="02040503050406030204" pitchFamily="18" charset="0"/>
                                  </a:rPr>
                                  <m:t>𝐦</m:t>
                                </m:r>
                              </m:e>
                              <m:sup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</m:d>
                        <m:r>
                          <m:rPr>
                            <m:nor/>
                          </m:rPr>
                          <a:rPr lang="en-US" sz="1600" dirty="0"/>
                          <m:t> 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600" b="1">
                                    <a:latin typeface="Cambria Math" panose="02040503050406030204" pitchFamily="18" charset="0"/>
                                  </a:rPr>
                                  <m:t>𝐦</m:t>
                                </m:r>
                              </m:e>
                              <m:sup>
                                <m:r>
                                  <m:rPr>
                                    <m:sty m:val="p"/>
                                  </m:rP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i</m:t>
                                </m:r>
                              </m:sup>
                            </m:sSup>
                          </m:e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</m:d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21EA29CB-661A-C944-8B1B-25C42DF695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482" y="5154614"/>
                <a:ext cx="2618858" cy="622286"/>
              </a:xfrm>
              <a:prstGeom prst="rect">
                <a:avLst/>
              </a:prstGeom>
              <a:blipFill>
                <a:blip r:embed="rId4"/>
                <a:stretch>
                  <a:fillRect b="-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F85D735-28E4-5849-8AD4-A3BB2DDDCA3C}"/>
                  </a:ext>
                </a:extLst>
              </p:cNvPr>
              <p:cNvSpPr txBox="1"/>
              <p:nvPr/>
            </p:nvSpPr>
            <p:spPr>
              <a:xfrm>
                <a:off x="5714942" y="1492395"/>
                <a:ext cx="3042884" cy="3702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1">
                                <a:latin typeface="Cambria Math" panose="02040503050406030204" pitchFamily="18" charset="0"/>
                              </a:rPr>
                              <m:t>𝐦</m:t>
                            </m:r>
                          </m:e>
                          <m:sup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sSup>
                      <m:sSup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𝜏</m:t>
                        </m:r>
                      </m:e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→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p>
                    </m:sSup>
                    <m:r>
                      <a:rPr lang="en-US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600" dirty="0"/>
                  <a:t>=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1">
                                <a:latin typeface="Cambria Math" panose="02040503050406030204" pitchFamily="18" charset="0"/>
                              </a:rPr>
                              <m:t>𝐦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sz="1600">
                                <a:latin typeface="Cambria Math" panose="02040503050406030204" pitchFamily="18" charset="0"/>
                              </a:rPr>
                              <m:t>i</m:t>
                            </m:r>
                          </m:sup>
                        </m:sSup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sSup>
                      <m:sSupPr>
                        <m:ctrlPr>
                          <a:rPr lang="en-US" sz="1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𝜏</m:t>
                        </m:r>
                      </m:e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→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p>
                    </m:sSup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F85D735-28E4-5849-8AD4-A3BB2DDDCA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4942" y="1492395"/>
                <a:ext cx="3042884" cy="370294"/>
              </a:xfrm>
              <a:prstGeom prst="rect">
                <a:avLst/>
              </a:prstGeom>
              <a:blipFill>
                <a:blip r:embed="rId5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75A82413-3413-6442-9BF8-6EA59E37B758}"/>
              </a:ext>
            </a:extLst>
          </p:cNvPr>
          <p:cNvSpPr txBox="1"/>
          <p:nvPr/>
        </p:nvSpPr>
        <p:spPr>
          <a:xfrm>
            <a:off x="2730538" y="1596556"/>
            <a:ext cx="6303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P(m)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1FA0FAD-8313-B54D-85E2-0B9F6B563535}"/>
              </a:ext>
            </a:extLst>
          </p:cNvPr>
          <p:cNvCxnSpPr/>
          <p:nvPr/>
        </p:nvCxnSpPr>
        <p:spPr>
          <a:xfrm>
            <a:off x="1892338" y="4320309"/>
            <a:ext cx="2286000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A406CCFA-8B8C-9B43-B833-50620B8716C9}"/>
              </a:ext>
            </a:extLst>
          </p:cNvPr>
          <p:cNvSpPr txBox="1"/>
          <p:nvPr/>
        </p:nvSpPr>
        <p:spPr>
          <a:xfrm>
            <a:off x="2262988" y="4014817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  <a:r>
              <a:rPr lang="en-US" sz="1400" baseline="30000" dirty="0"/>
              <a:t>i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7E38ED1-8577-AE45-A0B0-B28C96E2F48F}"/>
              </a:ext>
            </a:extLst>
          </p:cNvPr>
          <p:cNvSpPr txBox="1"/>
          <p:nvPr/>
        </p:nvSpPr>
        <p:spPr>
          <a:xfrm>
            <a:off x="2536483" y="4014817"/>
            <a:ext cx="4988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  <a:r>
              <a:rPr lang="en-US" sz="1400" baseline="30000" dirty="0"/>
              <a:t>i+1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1AD4C5-2A2B-564B-90D7-00CD6C64A31F}"/>
              </a:ext>
            </a:extLst>
          </p:cNvPr>
          <p:cNvSpPr txBox="1"/>
          <p:nvPr/>
        </p:nvSpPr>
        <p:spPr>
          <a:xfrm>
            <a:off x="1475281" y="3229472"/>
            <a:ext cx="5998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P(m</a:t>
            </a:r>
            <a:r>
              <a:rPr lang="en-US" sz="1400" baseline="30000" dirty="0"/>
              <a:t>i</a:t>
            </a:r>
            <a:r>
              <a:rPr lang="en-US" sz="1400" dirty="0"/>
              <a:t>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15477D5-C577-1043-9F52-107EF520E2EF}"/>
              </a:ext>
            </a:extLst>
          </p:cNvPr>
          <p:cNvSpPr txBox="1"/>
          <p:nvPr/>
        </p:nvSpPr>
        <p:spPr>
          <a:xfrm>
            <a:off x="1347773" y="2351299"/>
            <a:ext cx="7377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P(m</a:t>
            </a:r>
            <a:r>
              <a:rPr lang="en-US" sz="1400" baseline="30000" dirty="0"/>
              <a:t>i+1</a:t>
            </a:r>
            <a:r>
              <a:rPr lang="en-US" sz="1400" dirty="0"/>
              <a:t>)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9702CD2-69EF-B547-8934-47D0102FBCA4}"/>
              </a:ext>
            </a:extLst>
          </p:cNvPr>
          <p:cNvCxnSpPr>
            <a:cxnSpLocks/>
          </p:cNvCxnSpPr>
          <p:nvPr/>
        </p:nvCxnSpPr>
        <p:spPr>
          <a:xfrm flipV="1">
            <a:off x="2449898" y="3394125"/>
            <a:ext cx="0" cy="536377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3FB1BC5-6125-0842-BBB4-48CECB23AF40}"/>
              </a:ext>
            </a:extLst>
          </p:cNvPr>
          <p:cNvCxnSpPr>
            <a:cxnSpLocks/>
          </p:cNvCxnSpPr>
          <p:nvPr/>
        </p:nvCxnSpPr>
        <p:spPr>
          <a:xfrm flipV="1">
            <a:off x="2729606" y="2507587"/>
            <a:ext cx="932" cy="144321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02522E2-F59B-924E-BCC5-48918AA50B24}"/>
              </a:ext>
            </a:extLst>
          </p:cNvPr>
          <p:cNvCxnSpPr>
            <a:cxnSpLocks/>
          </p:cNvCxnSpPr>
          <p:nvPr/>
        </p:nvCxnSpPr>
        <p:spPr>
          <a:xfrm flipH="1">
            <a:off x="2200049" y="3399742"/>
            <a:ext cx="249849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3028587-84B6-AB46-83A0-64EF429383BA}"/>
              </a:ext>
            </a:extLst>
          </p:cNvPr>
          <p:cNvCxnSpPr>
            <a:cxnSpLocks/>
          </p:cNvCxnSpPr>
          <p:nvPr/>
        </p:nvCxnSpPr>
        <p:spPr>
          <a:xfrm flipH="1">
            <a:off x="2157869" y="2505188"/>
            <a:ext cx="576734" cy="2968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0709C83-4BF8-8848-AA10-C6E75C566E8D}"/>
              </a:ext>
            </a:extLst>
          </p:cNvPr>
          <p:cNvSpPr txBox="1"/>
          <p:nvPr/>
        </p:nvSpPr>
        <p:spPr>
          <a:xfrm>
            <a:off x="3114201" y="5102629"/>
            <a:ext cx="17331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/>
              <a:t>u</a:t>
            </a:r>
            <a:r>
              <a:rPr lang="en-US" sz="1600" dirty="0"/>
              <a:t>~ Uniform([0,1])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42F523-AA67-B34D-ADB6-705F2E69B9AA}"/>
              </a:ext>
            </a:extLst>
          </p:cNvPr>
          <p:cNvSpPr txBox="1"/>
          <p:nvPr/>
        </p:nvSpPr>
        <p:spPr>
          <a:xfrm>
            <a:off x="5705913" y="1108148"/>
            <a:ext cx="19772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Transition kernel (</a:t>
            </a:r>
            <a:r>
              <a:rPr lang="en-US" sz="1600" dirty="0">
                <a:latin typeface="Symbol" pitchFamily="2" charset="2"/>
              </a:rPr>
              <a:t>t</a:t>
            </a:r>
            <a:r>
              <a:rPr lang="en-US" sz="1600" dirty="0"/>
              <a:t>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E28CF03-CC45-8D42-8161-32B340EFDB20}"/>
              </a:ext>
            </a:extLst>
          </p:cNvPr>
          <p:cNvSpPr txBox="1"/>
          <p:nvPr/>
        </p:nvSpPr>
        <p:spPr>
          <a:xfrm>
            <a:off x="6794157" y="2999836"/>
            <a:ext cx="16786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For our 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F70DC87A-F6B9-2A47-AEF7-67B8AC1D2D6B}"/>
                  </a:ext>
                </a:extLst>
              </p:cNvPr>
              <p:cNvSpPr txBox="1"/>
              <p:nvPr/>
            </p:nvSpPr>
            <p:spPr>
              <a:xfrm>
                <a:off x="7428480" y="3357736"/>
                <a:ext cx="997581" cy="3465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𝜏</m:t>
                        </m:r>
                      </m:e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→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p>
                    </m:sSup>
                  </m:oMath>
                </a14:m>
                <a:r>
                  <a:rPr lang="en-US" sz="1600" dirty="0"/>
                  <a:t>=1</a:t>
                </a:r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F70DC87A-F6B9-2A47-AEF7-67B8AC1D2D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8480" y="3357736"/>
                <a:ext cx="997581" cy="346570"/>
              </a:xfrm>
              <a:prstGeom prst="rect">
                <a:avLst/>
              </a:prstGeom>
              <a:blipFill>
                <a:blip r:embed="rId8"/>
                <a:stretch>
                  <a:fillRect t="-3571" b="-17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Box 33">
            <a:extLst>
              <a:ext uri="{FF2B5EF4-FFF2-40B4-BE49-F238E27FC236}">
                <a16:creationId xmlns:a16="http://schemas.microsoft.com/office/drawing/2014/main" id="{2B86B3E8-0DB2-E44E-8F05-0B0CA11B6946}"/>
              </a:ext>
            </a:extLst>
          </p:cNvPr>
          <p:cNvSpPr txBox="1"/>
          <p:nvPr/>
        </p:nvSpPr>
        <p:spPr>
          <a:xfrm>
            <a:off x="315508" y="4712821"/>
            <a:ext cx="29193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/>
              <a:t>Recall the proposal procedure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88AB0A0-8547-C141-B464-53A4D867421D}"/>
              </a:ext>
            </a:extLst>
          </p:cNvPr>
          <p:cNvSpPr txBox="1"/>
          <p:nvPr/>
        </p:nvSpPr>
        <p:spPr>
          <a:xfrm>
            <a:off x="2446236" y="1013647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Example</a:t>
            </a:r>
          </a:p>
        </p:txBody>
      </p:sp>
      <p:sp>
        <p:nvSpPr>
          <p:cNvPr id="39" name="Curved Right Arrow 38">
            <a:extLst>
              <a:ext uri="{FF2B5EF4-FFF2-40B4-BE49-F238E27FC236}">
                <a16:creationId xmlns:a16="http://schemas.microsoft.com/office/drawing/2014/main" id="{CEEB2C19-23FA-E94E-A182-E5B33E9E08F7}"/>
              </a:ext>
            </a:extLst>
          </p:cNvPr>
          <p:cNvSpPr/>
          <p:nvPr/>
        </p:nvSpPr>
        <p:spPr>
          <a:xfrm rot="10988061">
            <a:off x="8540540" y="1713063"/>
            <a:ext cx="492040" cy="1936096"/>
          </a:xfrm>
          <a:prstGeom prst="curvedRightArrow">
            <a:avLst>
              <a:gd name="adj1" fmla="val 25000"/>
              <a:gd name="adj2" fmla="val 50000"/>
              <a:gd name="adj3" fmla="val 7101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4134FA-94C8-F643-A223-77A955498FA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726" t="26402" r="22680" b="26435"/>
          <a:stretch/>
        </p:blipFill>
        <p:spPr>
          <a:xfrm>
            <a:off x="1278339" y="1950402"/>
            <a:ext cx="3277515" cy="209474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3485FE9-E454-9F40-97CC-7F7A2A1F3B5C}"/>
              </a:ext>
            </a:extLst>
          </p:cNvPr>
          <p:cNvSpPr/>
          <p:nvPr/>
        </p:nvSpPr>
        <p:spPr>
          <a:xfrm>
            <a:off x="6705600" y="2895600"/>
            <a:ext cx="1782377" cy="9044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931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201613" y="99247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1800" dirty="0">
                <a:solidFill>
                  <a:schemeClr val="bg1"/>
                </a:solidFill>
              </a:rPr>
              <a:t>What if we reversed the proposal?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E7BF85C3-757E-E343-BF82-77A5C17A4B6B}"/>
                  </a:ext>
                </a:extLst>
              </p:cNvPr>
              <p:cNvSpPr txBox="1"/>
              <p:nvPr/>
            </p:nvSpPr>
            <p:spPr>
              <a:xfrm>
                <a:off x="3052909" y="5387375"/>
                <a:ext cx="2424895" cy="6415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600" b="1">
                              <a:latin typeface="Cambria Math" panose="02040503050406030204" pitchFamily="18" charset="0"/>
                            </a:rPr>
                            <m:t>𝐦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1600"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lang="en-US" sz="1600">
                              <a:latin typeface="Cambria Math" panose="02040503050406030204" pitchFamily="18" charset="0"/>
                            </a:rPr>
                            <m:t>+1</m:t>
                          </m:r>
                        </m:sup>
                      </m:sSup>
                      <m:r>
                        <a:rPr lang="en-US" sz="1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p>
                                  <m:s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>
                                        <a:latin typeface="Cambria Math" panose="02040503050406030204" pitchFamily="18" charset="0"/>
                                      </a:rPr>
                                      <m:t>𝐦</m:t>
                                    </m:r>
                                  </m:e>
                                  <m:sup>
                                    <m:r>
                                      <a:rPr lang="en-US" sz="1600" b="0" i="0" smtClean="0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p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       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𝑖𝑓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 ≤</m:t>
                                </m:r>
                                <m:r>
                                  <a:rPr lang="en-US" sz="16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𝛂</m:t>
                                </m:r>
                              </m:e>
                            </m:mr>
                            <m:mr>
                              <m:e>
                                <m:sSup>
                                  <m:s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>
                                        <a:latin typeface="Cambria Math" panose="02040503050406030204" pitchFamily="18" charset="0"/>
                                      </a:rPr>
                                      <m:t>𝐦</m:t>
                                    </m:r>
                                  </m:e>
                                  <m:sup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i</m:t>
                                    </m:r>
                                  </m:sup>
                                </m:sSup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𝑶𝒕𝒉𝒆𝒓𝒘𝒊𝒔𝒆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E7BF85C3-757E-E343-BF82-77A5C17A4B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2909" y="5387375"/>
                <a:ext cx="2424895" cy="641586"/>
              </a:xfrm>
              <a:prstGeom prst="rect">
                <a:avLst/>
              </a:prstGeom>
              <a:blipFill>
                <a:blip r:embed="rId3"/>
                <a:stretch>
                  <a:fillRect l="-7853" t="-180769" b="-259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21EA29CB-661A-C944-8B1B-25C42DF69550}"/>
                  </a:ext>
                </a:extLst>
              </p:cNvPr>
              <p:cNvSpPr txBox="1"/>
              <p:nvPr/>
            </p:nvSpPr>
            <p:spPr>
              <a:xfrm>
                <a:off x="315482" y="5154614"/>
                <a:ext cx="2618858" cy="6222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𝛂</m:t>
                    </m:r>
                    <m:r>
                      <a:rPr lang="en-US" sz="16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e>
                            <m:sSup>
                              <m:sSup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600" b="1">
                                    <a:latin typeface="Cambria Math" panose="02040503050406030204" pitchFamily="18" charset="0"/>
                                  </a:rPr>
                                  <m:t>𝐦</m:t>
                                </m:r>
                              </m:e>
                              <m:sup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</m:d>
                        <m:r>
                          <m:rPr>
                            <m:nor/>
                          </m:rPr>
                          <a:rPr lang="en-US" sz="1600" dirty="0"/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1">
                                <a:latin typeface="Cambria Math" panose="02040503050406030204" pitchFamily="18" charset="0"/>
                              </a:rPr>
                              <m:t>𝐦</m:t>
                            </m:r>
                          </m:e>
                          <m:sup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e>
                            <m:sSup>
                              <m:sSup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600" b="1">
                                    <a:latin typeface="Cambria Math" panose="02040503050406030204" pitchFamily="18" charset="0"/>
                                  </a:rPr>
                                  <m:t>𝐦</m:t>
                                </m:r>
                              </m:e>
                              <m:sup>
                                <m:r>
                                  <m:rPr>
                                    <m:sty m:val="p"/>
                                  </m:rP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i</m:t>
                                </m:r>
                              </m:sup>
                            </m:sSup>
                          </m:e>
                        </m:d>
                        <m:r>
                          <m:rPr>
                            <m:nor/>
                          </m:rPr>
                          <a:rPr lang="en-US" sz="1600" dirty="0"/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1">
                                <a:latin typeface="Cambria Math" panose="02040503050406030204" pitchFamily="18" charset="0"/>
                              </a:rPr>
                              <m:t>𝐦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sz="1600">
                                <a:latin typeface="Cambria Math" panose="02040503050406030204" pitchFamily="18" charset="0"/>
                              </a:rPr>
                              <m:t>i</m:t>
                            </m:r>
                          </m:sup>
                        </m:s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sz="1600" dirty="0"/>
                  <a:t>=</a:t>
                </a:r>
                <a:r>
                  <a:rPr lang="en-US" sz="1600" b="1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1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600" b="1">
                                    <a:latin typeface="Cambria Math" panose="02040503050406030204" pitchFamily="18" charset="0"/>
                                  </a:rPr>
                                  <m:t>𝐦</m:t>
                                </m:r>
                              </m:e>
                              <m:sup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</m:d>
                        <m:r>
                          <m:rPr>
                            <m:nor/>
                          </m:rPr>
                          <a:rPr lang="en-US" sz="1600" dirty="0"/>
                          <m:t> 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600" b="1">
                                    <a:latin typeface="Cambria Math" panose="02040503050406030204" pitchFamily="18" charset="0"/>
                                  </a:rPr>
                                  <m:t>𝐦</m:t>
                                </m:r>
                              </m:e>
                              <m:sup>
                                <m:r>
                                  <m:rPr>
                                    <m:sty m:val="p"/>
                                  </m:rP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i</m:t>
                                </m:r>
                              </m:sup>
                            </m:sSup>
                          </m:e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</m:d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21EA29CB-661A-C944-8B1B-25C42DF695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482" y="5154614"/>
                <a:ext cx="2618858" cy="622286"/>
              </a:xfrm>
              <a:prstGeom prst="rect">
                <a:avLst/>
              </a:prstGeom>
              <a:blipFill>
                <a:blip r:embed="rId4"/>
                <a:stretch>
                  <a:fillRect b="-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F85D735-28E4-5849-8AD4-A3BB2DDDCA3C}"/>
                  </a:ext>
                </a:extLst>
              </p:cNvPr>
              <p:cNvSpPr txBox="1"/>
              <p:nvPr/>
            </p:nvSpPr>
            <p:spPr>
              <a:xfrm>
                <a:off x="5714942" y="1492395"/>
                <a:ext cx="3042884" cy="3702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1">
                                <a:latin typeface="Cambria Math" panose="02040503050406030204" pitchFamily="18" charset="0"/>
                              </a:rPr>
                              <m:t>𝐦</m:t>
                            </m:r>
                          </m:e>
                          <m:sup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sSup>
                      <m:sSup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𝜏</m:t>
                        </m:r>
                      </m:e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→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p>
                    </m:sSup>
                    <m:r>
                      <a:rPr lang="en-US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600" dirty="0"/>
                  <a:t>=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1">
                                <a:latin typeface="Cambria Math" panose="02040503050406030204" pitchFamily="18" charset="0"/>
                              </a:rPr>
                              <m:t>𝐦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sz="1600">
                                <a:latin typeface="Cambria Math" panose="02040503050406030204" pitchFamily="18" charset="0"/>
                              </a:rPr>
                              <m:t>i</m:t>
                            </m:r>
                          </m:sup>
                        </m:sSup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sSup>
                      <m:sSupPr>
                        <m:ctrlPr>
                          <a:rPr lang="en-US" sz="1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𝜏</m:t>
                        </m:r>
                      </m:e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→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p>
                    </m:sSup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F85D735-28E4-5849-8AD4-A3BB2DDDCA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4942" y="1492395"/>
                <a:ext cx="3042884" cy="370294"/>
              </a:xfrm>
              <a:prstGeom prst="rect">
                <a:avLst/>
              </a:prstGeom>
              <a:blipFill>
                <a:blip r:embed="rId5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75A82413-3413-6442-9BF8-6EA59E37B758}"/>
              </a:ext>
            </a:extLst>
          </p:cNvPr>
          <p:cNvSpPr txBox="1"/>
          <p:nvPr/>
        </p:nvSpPr>
        <p:spPr>
          <a:xfrm>
            <a:off x="2730538" y="1596556"/>
            <a:ext cx="6303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P(m)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1FA0FAD-8313-B54D-85E2-0B9F6B563535}"/>
              </a:ext>
            </a:extLst>
          </p:cNvPr>
          <p:cNvCxnSpPr/>
          <p:nvPr/>
        </p:nvCxnSpPr>
        <p:spPr>
          <a:xfrm>
            <a:off x="1892338" y="4320309"/>
            <a:ext cx="2286000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A406CCFA-8B8C-9B43-B833-50620B8716C9}"/>
              </a:ext>
            </a:extLst>
          </p:cNvPr>
          <p:cNvSpPr txBox="1"/>
          <p:nvPr/>
        </p:nvSpPr>
        <p:spPr>
          <a:xfrm>
            <a:off x="2262988" y="4014817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  <a:r>
              <a:rPr lang="en-US" sz="1400" baseline="30000" dirty="0"/>
              <a:t>i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7E38ED1-8577-AE45-A0B0-B28C96E2F48F}"/>
              </a:ext>
            </a:extLst>
          </p:cNvPr>
          <p:cNvSpPr txBox="1"/>
          <p:nvPr/>
        </p:nvSpPr>
        <p:spPr>
          <a:xfrm>
            <a:off x="2536483" y="4014817"/>
            <a:ext cx="4988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  <a:r>
              <a:rPr lang="en-US" sz="1400" baseline="30000" dirty="0"/>
              <a:t>i+1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1AD4C5-2A2B-564B-90D7-00CD6C64A31F}"/>
              </a:ext>
            </a:extLst>
          </p:cNvPr>
          <p:cNvSpPr txBox="1"/>
          <p:nvPr/>
        </p:nvSpPr>
        <p:spPr>
          <a:xfrm>
            <a:off x="1475281" y="3229472"/>
            <a:ext cx="5998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P(m</a:t>
            </a:r>
            <a:r>
              <a:rPr lang="en-US" sz="1400" baseline="30000" dirty="0"/>
              <a:t>i</a:t>
            </a:r>
            <a:r>
              <a:rPr lang="en-US" sz="1400" dirty="0"/>
              <a:t>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15477D5-C577-1043-9F52-107EF520E2EF}"/>
              </a:ext>
            </a:extLst>
          </p:cNvPr>
          <p:cNvSpPr txBox="1"/>
          <p:nvPr/>
        </p:nvSpPr>
        <p:spPr>
          <a:xfrm>
            <a:off x="1347773" y="2351299"/>
            <a:ext cx="7377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P(m</a:t>
            </a:r>
            <a:r>
              <a:rPr lang="en-US" sz="1400" baseline="30000" dirty="0"/>
              <a:t>i+1</a:t>
            </a:r>
            <a:r>
              <a:rPr lang="en-US" sz="1400" dirty="0"/>
              <a:t>)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9702CD2-69EF-B547-8934-47D0102FBCA4}"/>
              </a:ext>
            </a:extLst>
          </p:cNvPr>
          <p:cNvCxnSpPr>
            <a:cxnSpLocks/>
          </p:cNvCxnSpPr>
          <p:nvPr/>
        </p:nvCxnSpPr>
        <p:spPr>
          <a:xfrm flipV="1">
            <a:off x="2449898" y="3394125"/>
            <a:ext cx="0" cy="536377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3FB1BC5-6125-0842-BBB4-48CECB23AF40}"/>
              </a:ext>
            </a:extLst>
          </p:cNvPr>
          <p:cNvCxnSpPr>
            <a:cxnSpLocks/>
          </p:cNvCxnSpPr>
          <p:nvPr/>
        </p:nvCxnSpPr>
        <p:spPr>
          <a:xfrm flipV="1">
            <a:off x="2729606" y="2507587"/>
            <a:ext cx="932" cy="144321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02522E2-F59B-924E-BCC5-48918AA50B24}"/>
              </a:ext>
            </a:extLst>
          </p:cNvPr>
          <p:cNvCxnSpPr>
            <a:cxnSpLocks/>
          </p:cNvCxnSpPr>
          <p:nvPr/>
        </p:nvCxnSpPr>
        <p:spPr>
          <a:xfrm flipH="1">
            <a:off x="2200049" y="3399742"/>
            <a:ext cx="249849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3028587-84B6-AB46-83A0-64EF429383BA}"/>
              </a:ext>
            </a:extLst>
          </p:cNvPr>
          <p:cNvCxnSpPr>
            <a:cxnSpLocks/>
          </p:cNvCxnSpPr>
          <p:nvPr/>
        </p:nvCxnSpPr>
        <p:spPr>
          <a:xfrm flipH="1">
            <a:off x="2157869" y="2505188"/>
            <a:ext cx="576734" cy="2968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0709C83-4BF8-8848-AA10-C6E75C566E8D}"/>
              </a:ext>
            </a:extLst>
          </p:cNvPr>
          <p:cNvSpPr txBox="1"/>
          <p:nvPr/>
        </p:nvSpPr>
        <p:spPr>
          <a:xfrm>
            <a:off x="3114201" y="5102629"/>
            <a:ext cx="17331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/>
              <a:t>u</a:t>
            </a:r>
            <a:r>
              <a:rPr lang="en-US" sz="1600" dirty="0"/>
              <a:t>~ Uniform([0,1])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42F523-AA67-B34D-ADB6-705F2E69B9AA}"/>
              </a:ext>
            </a:extLst>
          </p:cNvPr>
          <p:cNvSpPr txBox="1"/>
          <p:nvPr/>
        </p:nvSpPr>
        <p:spPr>
          <a:xfrm>
            <a:off x="5705913" y="1108148"/>
            <a:ext cx="19772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Transition kernel (</a:t>
            </a:r>
            <a:r>
              <a:rPr lang="en-US" sz="1600" dirty="0">
                <a:latin typeface="Symbol" pitchFamily="2" charset="2"/>
              </a:rPr>
              <a:t>t</a:t>
            </a:r>
            <a:r>
              <a:rPr lang="en-US" sz="1600" dirty="0"/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56783493-C99D-1F47-A0B2-6087C7CB7B5B}"/>
                  </a:ext>
                </a:extLst>
              </p:cNvPr>
              <p:cNvSpPr txBox="1"/>
              <p:nvPr/>
            </p:nvSpPr>
            <p:spPr>
              <a:xfrm>
                <a:off x="5360486" y="4226451"/>
                <a:ext cx="1810175" cy="6353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𝜏</m:t>
                          </m:r>
                        </m:e>
                        <m:sup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+1→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p>
                      </m:sSup>
                      <m:r>
                        <a:rPr lang="en-US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1">
                                      <a:latin typeface="Cambria Math" panose="02040503050406030204" pitchFamily="18" charset="0"/>
                                    </a:rPr>
                                    <m:t>𝐦</m:t>
                                  </m:r>
                                </m:e>
                                <m:sup>
                                  <m:r>
                                    <m:rPr>
                                      <m:sty m:val="p"/>
                                    </m:rPr>
                                    <a:rPr lang="en-US" sz="1600">
                                      <a:latin typeface="Cambria Math" panose="02040503050406030204" pitchFamily="18" charset="0"/>
                                    </a:rPr>
                                    <m:t>i</m:t>
                                  </m:r>
                                </m:sup>
                              </m:sSup>
                            </m:e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d>
                        </m:num>
                        <m:den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1">
                                      <a:latin typeface="Cambria Math" panose="02040503050406030204" pitchFamily="18" charset="0"/>
                                    </a:rPr>
                                    <m:t>𝐦</m:t>
                                  </m:r>
                                </m:e>
                                <m:sup>
                                  <m:r>
                                    <a:rPr lang="en-US" sz="160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56783493-C99D-1F47-A0B2-6087C7CB7B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0486" y="4226451"/>
                <a:ext cx="1810175" cy="63530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EE28CF03-CC45-8D42-8161-32B340EFDB20}"/>
              </a:ext>
            </a:extLst>
          </p:cNvPr>
          <p:cNvSpPr txBox="1"/>
          <p:nvPr/>
        </p:nvSpPr>
        <p:spPr>
          <a:xfrm>
            <a:off x="6794157" y="2999836"/>
            <a:ext cx="16786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For our 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F70DC87A-F6B9-2A47-AEF7-67B8AC1D2D6B}"/>
                  </a:ext>
                </a:extLst>
              </p:cNvPr>
              <p:cNvSpPr txBox="1"/>
              <p:nvPr/>
            </p:nvSpPr>
            <p:spPr>
              <a:xfrm>
                <a:off x="7428480" y="3357736"/>
                <a:ext cx="997581" cy="3465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𝜏</m:t>
                        </m:r>
                      </m:e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→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p>
                    </m:sSup>
                  </m:oMath>
                </a14:m>
                <a:r>
                  <a:rPr lang="en-US" sz="1600" dirty="0"/>
                  <a:t>=1</a:t>
                </a:r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F70DC87A-F6B9-2A47-AEF7-67B8AC1D2D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8480" y="3357736"/>
                <a:ext cx="997581" cy="346570"/>
              </a:xfrm>
              <a:prstGeom prst="rect">
                <a:avLst/>
              </a:prstGeom>
              <a:blipFill>
                <a:blip r:embed="rId8"/>
                <a:stretch>
                  <a:fillRect t="-3571" b="-17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TextBox 48">
            <a:extLst>
              <a:ext uri="{FF2B5EF4-FFF2-40B4-BE49-F238E27FC236}">
                <a16:creationId xmlns:a16="http://schemas.microsoft.com/office/drawing/2014/main" id="{4555ADDA-7C80-A240-A997-0658E8D19FEE}"/>
              </a:ext>
            </a:extLst>
          </p:cNvPr>
          <p:cNvSpPr txBox="1"/>
          <p:nvPr/>
        </p:nvSpPr>
        <p:spPr>
          <a:xfrm>
            <a:off x="5223222" y="3800070"/>
            <a:ext cx="4347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So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B86B3E8-0DB2-E44E-8F05-0B0CA11B6946}"/>
              </a:ext>
            </a:extLst>
          </p:cNvPr>
          <p:cNvSpPr txBox="1"/>
          <p:nvPr/>
        </p:nvSpPr>
        <p:spPr>
          <a:xfrm>
            <a:off x="315508" y="4712821"/>
            <a:ext cx="29193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/>
              <a:t>Recall the proposal procedure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88AB0A0-8547-C141-B464-53A4D867421D}"/>
              </a:ext>
            </a:extLst>
          </p:cNvPr>
          <p:cNvSpPr txBox="1"/>
          <p:nvPr/>
        </p:nvSpPr>
        <p:spPr>
          <a:xfrm>
            <a:off x="2446236" y="1013647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Example</a:t>
            </a:r>
          </a:p>
        </p:txBody>
      </p:sp>
      <p:sp>
        <p:nvSpPr>
          <p:cNvPr id="39" name="Curved Right Arrow 38">
            <a:extLst>
              <a:ext uri="{FF2B5EF4-FFF2-40B4-BE49-F238E27FC236}">
                <a16:creationId xmlns:a16="http://schemas.microsoft.com/office/drawing/2014/main" id="{CEEB2C19-23FA-E94E-A182-E5B33E9E08F7}"/>
              </a:ext>
            </a:extLst>
          </p:cNvPr>
          <p:cNvSpPr/>
          <p:nvPr/>
        </p:nvSpPr>
        <p:spPr>
          <a:xfrm rot="10988061">
            <a:off x="8540540" y="1713063"/>
            <a:ext cx="492040" cy="1936096"/>
          </a:xfrm>
          <a:prstGeom prst="curvedRightArrow">
            <a:avLst>
              <a:gd name="adj1" fmla="val 25000"/>
              <a:gd name="adj2" fmla="val 50000"/>
              <a:gd name="adj3" fmla="val 7101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Curved Right Arrow 53">
            <a:extLst>
              <a:ext uri="{FF2B5EF4-FFF2-40B4-BE49-F238E27FC236}">
                <a16:creationId xmlns:a16="http://schemas.microsoft.com/office/drawing/2014/main" id="{C4587CA9-BB8A-594A-9531-7623661E9DB9}"/>
              </a:ext>
            </a:extLst>
          </p:cNvPr>
          <p:cNvSpPr/>
          <p:nvPr/>
        </p:nvSpPr>
        <p:spPr>
          <a:xfrm rot="956380">
            <a:off x="6015461" y="1744977"/>
            <a:ext cx="408622" cy="2729358"/>
          </a:xfrm>
          <a:prstGeom prst="curvedRightArrow">
            <a:avLst>
              <a:gd name="adj1" fmla="val 25000"/>
              <a:gd name="adj2" fmla="val 50000"/>
              <a:gd name="adj3" fmla="val 5524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9E52734-2701-1249-9F56-CF4DC4A0A38C}"/>
              </a:ext>
            </a:extLst>
          </p:cNvPr>
          <p:cNvSpPr txBox="1"/>
          <p:nvPr/>
        </p:nvSpPr>
        <p:spPr>
          <a:xfrm>
            <a:off x="7263423" y="4301097"/>
            <a:ext cx="1957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This is the reversed proposal proposition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4134FA-94C8-F643-A223-77A955498FA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726" t="26402" r="22680" b="26435"/>
          <a:stretch/>
        </p:blipFill>
        <p:spPr>
          <a:xfrm>
            <a:off x="1278339" y="1950402"/>
            <a:ext cx="3277515" cy="209474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3485FE9-E454-9F40-97CC-7F7A2A1F3B5C}"/>
              </a:ext>
            </a:extLst>
          </p:cNvPr>
          <p:cNvSpPr/>
          <p:nvPr/>
        </p:nvSpPr>
        <p:spPr>
          <a:xfrm>
            <a:off x="6705600" y="2895600"/>
            <a:ext cx="1782377" cy="9044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0722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201613" y="99247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1800" dirty="0">
                <a:solidFill>
                  <a:schemeClr val="bg1"/>
                </a:solidFill>
              </a:rPr>
              <a:t>Metropolis-Hastings sampling satisfies the detailed balance condition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E7BF85C3-757E-E343-BF82-77A5C17A4B6B}"/>
                  </a:ext>
                </a:extLst>
              </p:cNvPr>
              <p:cNvSpPr txBox="1"/>
              <p:nvPr/>
            </p:nvSpPr>
            <p:spPr>
              <a:xfrm>
                <a:off x="3052909" y="5387375"/>
                <a:ext cx="2424895" cy="6415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600" b="1">
                              <a:latin typeface="Cambria Math" panose="02040503050406030204" pitchFamily="18" charset="0"/>
                            </a:rPr>
                            <m:t>𝐦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sz="1600">
                              <a:latin typeface="Cambria Math" panose="02040503050406030204" pitchFamily="18" charset="0"/>
                            </a:rPr>
                            <m:t>i</m:t>
                          </m:r>
                          <m:r>
                            <a:rPr lang="en-US" sz="1600">
                              <a:latin typeface="Cambria Math" panose="02040503050406030204" pitchFamily="18" charset="0"/>
                            </a:rPr>
                            <m:t>+1</m:t>
                          </m:r>
                        </m:sup>
                      </m:sSup>
                      <m:r>
                        <a:rPr lang="en-US" sz="16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6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p>
                                  <m:s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>
                                        <a:latin typeface="Cambria Math" panose="02040503050406030204" pitchFamily="18" charset="0"/>
                                      </a:rPr>
                                      <m:t>𝐦</m:t>
                                    </m:r>
                                  </m:e>
                                  <m:sup>
                                    <m:r>
                                      <a:rPr lang="en-US" sz="1600" b="0" i="0" smtClean="0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p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       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𝑖𝑓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  <m:r>
                                  <a:rPr lang="en-US" sz="1600" b="0" i="1" smtClean="0">
                                    <a:latin typeface="Cambria Math" panose="02040503050406030204" pitchFamily="18" charset="0"/>
                                  </a:rPr>
                                  <m:t> ≤</m:t>
                                </m:r>
                                <m:r>
                                  <a:rPr lang="en-US" sz="16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𝛂</m:t>
                                </m:r>
                              </m:e>
                            </m:mr>
                            <m:mr>
                              <m:e>
                                <m:sSup>
                                  <m:s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>
                                        <a:latin typeface="Cambria Math" panose="02040503050406030204" pitchFamily="18" charset="0"/>
                                      </a:rPr>
                                      <m:t>𝐦</m:t>
                                    </m:r>
                                  </m:e>
                                  <m:sup>
                                    <m:r>
                                      <m:rPr>
                                        <m:sty m:val="p"/>
                                      </m:rPr>
                                      <a:rPr lang="en-US" sz="1600">
                                        <a:latin typeface="Cambria Math" panose="02040503050406030204" pitchFamily="18" charset="0"/>
                                      </a:rPr>
                                      <m:t>i</m:t>
                                    </m:r>
                                  </m:sup>
                                </m:sSup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𝑶𝒕𝒉𝒆𝒓𝒘𝒊𝒔𝒆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E7BF85C3-757E-E343-BF82-77A5C17A4B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2909" y="5387375"/>
                <a:ext cx="2424895" cy="641586"/>
              </a:xfrm>
              <a:prstGeom prst="rect">
                <a:avLst/>
              </a:prstGeom>
              <a:blipFill>
                <a:blip r:embed="rId3"/>
                <a:stretch>
                  <a:fillRect l="-7853" t="-180769" b="-259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21EA29CB-661A-C944-8B1B-25C42DF69550}"/>
                  </a:ext>
                </a:extLst>
              </p:cNvPr>
              <p:cNvSpPr txBox="1"/>
              <p:nvPr/>
            </p:nvSpPr>
            <p:spPr>
              <a:xfrm>
                <a:off x="315482" y="5154614"/>
                <a:ext cx="2618858" cy="6222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𝛂</m:t>
                    </m:r>
                    <m:r>
                      <a:rPr lang="en-US" sz="16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e>
                            <m:sSup>
                              <m:sSup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600" b="1">
                                    <a:latin typeface="Cambria Math" panose="02040503050406030204" pitchFamily="18" charset="0"/>
                                  </a:rPr>
                                  <m:t>𝐦</m:t>
                                </m:r>
                              </m:e>
                              <m:sup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</m:d>
                        <m:r>
                          <m:rPr>
                            <m:nor/>
                          </m:rPr>
                          <a:rPr lang="en-US" sz="1600" dirty="0"/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1">
                                <a:latin typeface="Cambria Math" panose="02040503050406030204" pitchFamily="18" charset="0"/>
                              </a:rPr>
                              <m:t>𝐦</m:t>
                            </m:r>
                          </m:e>
                          <m:sup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e>
                            <m:sSup>
                              <m:sSup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600" b="1">
                                    <a:latin typeface="Cambria Math" panose="02040503050406030204" pitchFamily="18" charset="0"/>
                                  </a:rPr>
                                  <m:t>𝐦</m:t>
                                </m:r>
                              </m:e>
                              <m:sup>
                                <m:r>
                                  <m:rPr>
                                    <m:sty m:val="p"/>
                                  </m:rP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i</m:t>
                                </m:r>
                              </m:sup>
                            </m:sSup>
                          </m:e>
                        </m:d>
                        <m:r>
                          <m:rPr>
                            <m:nor/>
                          </m:rPr>
                          <a:rPr lang="en-US" sz="1600" dirty="0"/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1">
                                <a:latin typeface="Cambria Math" panose="02040503050406030204" pitchFamily="18" charset="0"/>
                              </a:rPr>
                              <m:t>𝐦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sz="1600">
                                <a:latin typeface="Cambria Math" panose="02040503050406030204" pitchFamily="18" charset="0"/>
                              </a:rPr>
                              <m:t>i</m:t>
                            </m:r>
                          </m:sup>
                        </m:s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sz="1600" dirty="0"/>
                  <a:t>=</a:t>
                </a:r>
                <a:r>
                  <a:rPr lang="en-US" sz="1600" b="1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1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600" b="1">
                                    <a:latin typeface="Cambria Math" panose="02040503050406030204" pitchFamily="18" charset="0"/>
                                  </a:rPr>
                                  <m:t>𝐦</m:t>
                                </m:r>
                              </m:e>
                              <m:sup>
                                <m: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</m:d>
                        <m:r>
                          <m:rPr>
                            <m:nor/>
                          </m:rPr>
                          <a:rPr lang="en-US" sz="1600" dirty="0"/>
                          <m:t> 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600" b="1">
                                    <a:latin typeface="Cambria Math" panose="02040503050406030204" pitchFamily="18" charset="0"/>
                                  </a:rPr>
                                  <m:t>𝐦</m:t>
                                </m:r>
                              </m:e>
                              <m:sup>
                                <m:r>
                                  <m:rPr>
                                    <m:sty m:val="p"/>
                                  </m:rPr>
                                  <a:rPr lang="en-US" sz="1600">
                                    <a:latin typeface="Cambria Math" panose="02040503050406030204" pitchFamily="18" charset="0"/>
                                  </a:rPr>
                                  <m:t>i</m:t>
                                </m:r>
                              </m:sup>
                            </m:sSup>
                          </m:e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</m:d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21EA29CB-661A-C944-8B1B-25C42DF695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5482" y="5154614"/>
                <a:ext cx="2618858" cy="622286"/>
              </a:xfrm>
              <a:prstGeom prst="rect">
                <a:avLst/>
              </a:prstGeom>
              <a:blipFill>
                <a:blip r:embed="rId4"/>
                <a:stretch>
                  <a:fillRect b="-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F85D735-28E4-5849-8AD4-A3BB2DDDCA3C}"/>
                  </a:ext>
                </a:extLst>
              </p:cNvPr>
              <p:cNvSpPr txBox="1"/>
              <p:nvPr/>
            </p:nvSpPr>
            <p:spPr>
              <a:xfrm>
                <a:off x="5714942" y="1492395"/>
                <a:ext cx="3042884" cy="37029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1">
                                <a:latin typeface="Cambria Math" panose="02040503050406030204" pitchFamily="18" charset="0"/>
                              </a:rPr>
                              <m:t>𝐦</m:t>
                            </m:r>
                          </m:e>
                          <m:sup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sSup>
                      <m:sSup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𝜏</m:t>
                        </m:r>
                      </m:e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→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</m:sup>
                    </m:sSup>
                    <m:r>
                      <a:rPr lang="en-US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600" dirty="0"/>
                  <a:t>=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b="1">
                                <a:latin typeface="Cambria Math" panose="02040503050406030204" pitchFamily="18" charset="0"/>
                              </a:rPr>
                              <m:t>𝐦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sz="1600">
                                <a:latin typeface="Cambria Math" panose="02040503050406030204" pitchFamily="18" charset="0"/>
                              </a:rPr>
                              <m:t>i</m:t>
                            </m:r>
                          </m:sup>
                        </m:sSup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sSup>
                      <m:sSupPr>
                        <m:ctrlPr>
                          <a:rPr lang="en-US" sz="1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𝜏</m:t>
                        </m:r>
                      </m:e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→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p>
                    </m:sSup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DF85D735-28E4-5849-8AD4-A3BB2DDDCA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4942" y="1492395"/>
                <a:ext cx="3042884" cy="370294"/>
              </a:xfrm>
              <a:prstGeom prst="rect">
                <a:avLst/>
              </a:prstGeom>
              <a:blipFill>
                <a:blip r:embed="rId5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75A82413-3413-6442-9BF8-6EA59E37B758}"/>
              </a:ext>
            </a:extLst>
          </p:cNvPr>
          <p:cNvSpPr txBox="1"/>
          <p:nvPr/>
        </p:nvSpPr>
        <p:spPr>
          <a:xfrm>
            <a:off x="2730538" y="1596556"/>
            <a:ext cx="6303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P(m)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1FA0FAD-8313-B54D-85E2-0B9F6B563535}"/>
              </a:ext>
            </a:extLst>
          </p:cNvPr>
          <p:cNvCxnSpPr/>
          <p:nvPr/>
        </p:nvCxnSpPr>
        <p:spPr>
          <a:xfrm>
            <a:off x="1892338" y="4320309"/>
            <a:ext cx="2286000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A406CCFA-8B8C-9B43-B833-50620B8716C9}"/>
              </a:ext>
            </a:extLst>
          </p:cNvPr>
          <p:cNvSpPr txBox="1"/>
          <p:nvPr/>
        </p:nvSpPr>
        <p:spPr>
          <a:xfrm>
            <a:off x="2262988" y="4014817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  <a:r>
              <a:rPr lang="en-US" sz="1400" baseline="30000" dirty="0"/>
              <a:t>i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7E38ED1-8577-AE45-A0B0-B28C96E2F48F}"/>
              </a:ext>
            </a:extLst>
          </p:cNvPr>
          <p:cNvSpPr txBox="1"/>
          <p:nvPr/>
        </p:nvSpPr>
        <p:spPr>
          <a:xfrm>
            <a:off x="2536483" y="4014817"/>
            <a:ext cx="4988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  <a:r>
              <a:rPr lang="en-US" sz="1400" baseline="30000" dirty="0"/>
              <a:t>i+1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1AD4C5-2A2B-564B-90D7-00CD6C64A31F}"/>
              </a:ext>
            </a:extLst>
          </p:cNvPr>
          <p:cNvSpPr txBox="1"/>
          <p:nvPr/>
        </p:nvSpPr>
        <p:spPr>
          <a:xfrm>
            <a:off x="1475281" y="3229472"/>
            <a:ext cx="5998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P(m</a:t>
            </a:r>
            <a:r>
              <a:rPr lang="en-US" sz="1400" baseline="30000" dirty="0"/>
              <a:t>i</a:t>
            </a:r>
            <a:r>
              <a:rPr lang="en-US" sz="1400" dirty="0"/>
              <a:t>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15477D5-C577-1043-9F52-107EF520E2EF}"/>
              </a:ext>
            </a:extLst>
          </p:cNvPr>
          <p:cNvSpPr txBox="1"/>
          <p:nvPr/>
        </p:nvSpPr>
        <p:spPr>
          <a:xfrm>
            <a:off x="1347773" y="2351299"/>
            <a:ext cx="7377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P(m</a:t>
            </a:r>
            <a:r>
              <a:rPr lang="en-US" sz="1400" baseline="30000" dirty="0"/>
              <a:t>i+1</a:t>
            </a:r>
            <a:r>
              <a:rPr lang="en-US" sz="1400" dirty="0"/>
              <a:t>)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9702CD2-69EF-B547-8934-47D0102FBCA4}"/>
              </a:ext>
            </a:extLst>
          </p:cNvPr>
          <p:cNvCxnSpPr>
            <a:cxnSpLocks/>
          </p:cNvCxnSpPr>
          <p:nvPr/>
        </p:nvCxnSpPr>
        <p:spPr>
          <a:xfrm flipV="1">
            <a:off x="2449898" y="3394125"/>
            <a:ext cx="0" cy="536377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3FB1BC5-6125-0842-BBB4-48CECB23AF40}"/>
              </a:ext>
            </a:extLst>
          </p:cNvPr>
          <p:cNvCxnSpPr>
            <a:cxnSpLocks/>
          </p:cNvCxnSpPr>
          <p:nvPr/>
        </p:nvCxnSpPr>
        <p:spPr>
          <a:xfrm flipV="1">
            <a:off x="2729606" y="2507587"/>
            <a:ext cx="932" cy="144321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02522E2-F59B-924E-BCC5-48918AA50B24}"/>
              </a:ext>
            </a:extLst>
          </p:cNvPr>
          <p:cNvCxnSpPr>
            <a:cxnSpLocks/>
          </p:cNvCxnSpPr>
          <p:nvPr/>
        </p:nvCxnSpPr>
        <p:spPr>
          <a:xfrm flipH="1">
            <a:off x="2200049" y="3399742"/>
            <a:ext cx="249849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3028587-84B6-AB46-83A0-64EF429383BA}"/>
              </a:ext>
            </a:extLst>
          </p:cNvPr>
          <p:cNvCxnSpPr>
            <a:cxnSpLocks/>
          </p:cNvCxnSpPr>
          <p:nvPr/>
        </p:nvCxnSpPr>
        <p:spPr>
          <a:xfrm flipH="1">
            <a:off x="2157869" y="2505188"/>
            <a:ext cx="576734" cy="2968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0709C83-4BF8-8848-AA10-C6E75C566E8D}"/>
              </a:ext>
            </a:extLst>
          </p:cNvPr>
          <p:cNvSpPr txBox="1"/>
          <p:nvPr/>
        </p:nvSpPr>
        <p:spPr>
          <a:xfrm>
            <a:off x="3114201" y="5102629"/>
            <a:ext cx="17331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/>
              <a:t>u</a:t>
            </a:r>
            <a:r>
              <a:rPr lang="en-US" sz="1600" dirty="0"/>
              <a:t>~ Uniform([0,1])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42F523-AA67-B34D-ADB6-705F2E69B9AA}"/>
              </a:ext>
            </a:extLst>
          </p:cNvPr>
          <p:cNvSpPr txBox="1"/>
          <p:nvPr/>
        </p:nvSpPr>
        <p:spPr>
          <a:xfrm>
            <a:off x="5705913" y="1108148"/>
            <a:ext cx="19772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Transition kernel (</a:t>
            </a:r>
            <a:r>
              <a:rPr lang="en-US" sz="1600" dirty="0">
                <a:latin typeface="Symbol" pitchFamily="2" charset="2"/>
              </a:rPr>
              <a:t>t</a:t>
            </a:r>
            <a:r>
              <a:rPr lang="en-US" sz="1600" dirty="0"/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56783493-C99D-1F47-A0B2-6087C7CB7B5B}"/>
                  </a:ext>
                </a:extLst>
              </p:cNvPr>
              <p:cNvSpPr txBox="1"/>
              <p:nvPr/>
            </p:nvSpPr>
            <p:spPr>
              <a:xfrm>
                <a:off x="5360486" y="4226451"/>
                <a:ext cx="1810175" cy="6353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𝜏</m:t>
                          </m:r>
                        </m:e>
                        <m:sup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+1→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p>
                      </m:sSup>
                      <m:r>
                        <a:rPr lang="en-US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1">
                                      <a:latin typeface="Cambria Math" panose="02040503050406030204" pitchFamily="18" charset="0"/>
                                    </a:rPr>
                                    <m:t>𝐦</m:t>
                                  </m:r>
                                </m:e>
                                <m:sup>
                                  <m:r>
                                    <m:rPr>
                                      <m:sty m:val="p"/>
                                    </m:rPr>
                                    <a:rPr lang="en-US" sz="1600">
                                      <a:latin typeface="Cambria Math" panose="02040503050406030204" pitchFamily="18" charset="0"/>
                                    </a:rPr>
                                    <m:t>i</m:t>
                                  </m:r>
                                </m:sup>
                              </m:sSup>
                            </m:e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d>
                        </m:num>
                        <m:den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600" b="1">
                                      <a:latin typeface="Cambria Math" panose="02040503050406030204" pitchFamily="18" charset="0"/>
                                    </a:rPr>
                                    <m:t>𝐦</m:t>
                                  </m:r>
                                </m:e>
                                <m:sup>
                                  <m:r>
                                    <a:rPr lang="en-US" sz="160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  <m:e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56783493-C99D-1F47-A0B2-6087C7CB7B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0486" y="4226451"/>
                <a:ext cx="1810175" cy="63530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EE28CF03-CC45-8D42-8161-32B340EFDB20}"/>
              </a:ext>
            </a:extLst>
          </p:cNvPr>
          <p:cNvSpPr txBox="1"/>
          <p:nvPr/>
        </p:nvSpPr>
        <p:spPr>
          <a:xfrm>
            <a:off x="6794157" y="2999836"/>
            <a:ext cx="16786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For our 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F70DC87A-F6B9-2A47-AEF7-67B8AC1D2D6B}"/>
                  </a:ext>
                </a:extLst>
              </p:cNvPr>
              <p:cNvSpPr txBox="1"/>
              <p:nvPr/>
            </p:nvSpPr>
            <p:spPr>
              <a:xfrm>
                <a:off x="7428480" y="3357736"/>
                <a:ext cx="997581" cy="3465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𝜏</m:t>
                        </m:r>
                      </m:e>
                      <m: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→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p>
                    </m:sSup>
                  </m:oMath>
                </a14:m>
                <a:r>
                  <a:rPr lang="en-US" sz="1600" dirty="0"/>
                  <a:t>=1</a:t>
                </a:r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F70DC87A-F6B9-2A47-AEF7-67B8AC1D2D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8480" y="3357736"/>
                <a:ext cx="997581" cy="346570"/>
              </a:xfrm>
              <a:prstGeom prst="rect">
                <a:avLst/>
              </a:prstGeom>
              <a:blipFill>
                <a:blip r:embed="rId8"/>
                <a:stretch>
                  <a:fillRect t="-3571" b="-17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TextBox 48">
            <a:extLst>
              <a:ext uri="{FF2B5EF4-FFF2-40B4-BE49-F238E27FC236}">
                <a16:creationId xmlns:a16="http://schemas.microsoft.com/office/drawing/2014/main" id="{4555ADDA-7C80-A240-A997-0658E8D19FEE}"/>
              </a:ext>
            </a:extLst>
          </p:cNvPr>
          <p:cNvSpPr txBox="1"/>
          <p:nvPr/>
        </p:nvSpPr>
        <p:spPr>
          <a:xfrm>
            <a:off x="5223222" y="3800070"/>
            <a:ext cx="4347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So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6E6BFE3-0453-454F-9675-CE2E473B8518}"/>
              </a:ext>
            </a:extLst>
          </p:cNvPr>
          <p:cNvSpPr txBox="1"/>
          <p:nvPr/>
        </p:nvSpPr>
        <p:spPr>
          <a:xfrm>
            <a:off x="5571564" y="5021457"/>
            <a:ext cx="3459703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600" dirty="0"/>
              <a:t>Metropolis-Hastings meets the detailed balance condition, by design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B86B3E8-0DB2-E44E-8F05-0B0CA11B6946}"/>
              </a:ext>
            </a:extLst>
          </p:cNvPr>
          <p:cNvSpPr txBox="1"/>
          <p:nvPr/>
        </p:nvSpPr>
        <p:spPr>
          <a:xfrm>
            <a:off x="315508" y="4712821"/>
            <a:ext cx="29193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/>
              <a:t>Recall the proposal procedure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88AB0A0-8547-C141-B464-53A4D867421D}"/>
              </a:ext>
            </a:extLst>
          </p:cNvPr>
          <p:cNvSpPr txBox="1"/>
          <p:nvPr/>
        </p:nvSpPr>
        <p:spPr>
          <a:xfrm>
            <a:off x="2446236" y="1013647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Example</a:t>
            </a:r>
          </a:p>
        </p:txBody>
      </p:sp>
      <p:sp>
        <p:nvSpPr>
          <p:cNvPr id="39" name="Curved Right Arrow 38">
            <a:extLst>
              <a:ext uri="{FF2B5EF4-FFF2-40B4-BE49-F238E27FC236}">
                <a16:creationId xmlns:a16="http://schemas.microsoft.com/office/drawing/2014/main" id="{CEEB2C19-23FA-E94E-A182-E5B33E9E08F7}"/>
              </a:ext>
            </a:extLst>
          </p:cNvPr>
          <p:cNvSpPr/>
          <p:nvPr/>
        </p:nvSpPr>
        <p:spPr>
          <a:xfrm rot="10988061">
            <a:off x="8540540" y="1713063"/>
            <a:ext cx="492040" cy="1936096"/>
          </a:xfrm>
          <a:prstGeom prst="curvedRightArrow">
            <a:avLst>
              <a:gd name="adj1" fmla="val 25000"/>
              <a:gd name="adj2" fmla="val 50000"/>
              <a:gd name="adj3" fmla="val 7101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Curved Right Arrow 53">
            <a:extLst>
              <a:ext uri="{FF2B5EF4-FFF2-40B4-BE49-F238E27FC236}">
                <a16:creationId xmlns:a16="http://schemas.microsoft.com/office/drawing/2014/main" id="{C4587CA9-BB8A-594A-9531-7623661E9DB9}"/>
              </a:ext>
            </a:extLst>
          </p:cNvPr>
          <p:cNvSpPr/>
          <p:nvPr/>
        </p:nvSpPr>
        <p:spPr>
          <a:xfrm rot="956380">
            <a:off x="6015461" y="1744977"/>
            <a:ext cx="408622" cy="2729358"/>
          </a:xfrm>
          <a:prstGeom prst="curvedRightArrow">
            <a:avLst>
              <a:gd name="adj1" fmla="val 25000"/>
              <a:gd name="adj2" fmla="val 50000"/>
              <a:gd name="adj3" fmla="val 5524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9E52734-2701-1249-9F56-CF4DC4A0A38C}"/>
              </a:ext>
            </a:extLst>
          </p:cNvPr>
          <p:cNvSpPr txBox="1"/>
          <p:nvPr/>
        </p:nvSpPr>
        <p:spPr>
          <a:xfrm>
            <a:off x="7263423" y="4301097"/>
            <a:ext cx="1957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This is the reversed proposal proposition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4134FA-94C8-F643-A223-77A955498FA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726" t="26402" r="22680" b="26435"/>
          <a:stretch/>
        </p:blipFill>
        <p:spPr>
          <a:xfrm>
            <a:off x="1278339" y="1950402"/>
            <a:ext cx="3277515" cy="209474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3485FE9-E454-9F40-97CC-7F7A2A1F3B5C}"/>
              </a:ext>
            </a:extLst>
          </p:cNvPr>
          <p:cNvSpPr/>
          <p:nvPr/>
        </p:nvSpPr>
        <p:spPr>
          <a:xfrm>
            <a:off x="6705600" y="2895600"/>
            <a:ext cx="1782377" cy="90447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1717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201613" y="99247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1800" dirty="0">
                <a:solidFill>
                  <a:schemeClr val="bg1"/>
                </a:solidFill>
              </a:rPr>
              <a:t>MCMC with our cartoon inversion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E6984FD7-8E25-A946-8C52-DB43DE909EC6}"/>
                  </a:ext>
                </a:extLst>
              </p:cNvPr>
              <p:cNvSpPr/>
              <p:nvPr/>
            </p:nvSpPr>
            <p:spPr>
              <a:xfrm>
                <a:off x="707096" y="1344894"/>
                <a:ext cx="2850142" cy="338554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m:rPr>
                        <m:nor/>
                      </m:rPr>
                      <a:rPr lang="en-US" sz="1600" dirty="0"/>
                      <m:t> 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E6984FD7-8E25-A946-8C52-DB43DE909EC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096" y="1344894"/>
                <a:ext cx="2850142" cy="338554"/>
              </a:xfrm>
              <a:prstGeom prst="rect">
                <a:avLst/>
              </a:prstGeom>
              <a:blipFill>
                <a:blip r:embed="rId3"/>
                <a:stretch>
                  <a:fillRect b="-31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9D3F44B9-3BDE-2040-9B5B-2BBA205715C2}"/>
              </a:ext>
            </a:extLst>
          </p:cNvPr>
          <p:cNvSpPr/>
          <p:nvPr/>
        </p:nvSpPr>
        <p:spPr>
          <a:xfrm>
            <a:off x="4953000" y="1541014"/>
            <a:ext cx="3985260" cy="259307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00041A-52B9-CB45-871A-E7425812B2D1}"/>
              </a:ext>
            </a:extLst>
          </p:cNvPr>
          <p:cNvSpPr txBox="1"/>
          <p:nvPr/>
        </p:nvSpPr>
        <p:spPr>
          <a:xfrm>
            <a:off x="5860300" y="1237172"/>
            <a:ext cx="2316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Model (m) and Data (d) domain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B9B97F4-4232-DD47-A280-01C1DF7D1B9E}"/>
              </a:ext>
            </a:extLst>
          </p:cNvPr>
          <p:cNvSpPr/>
          <p:nvPr/>
        </p:nvSpPr>
        <p:spPr>
          <a:xfrm>
            <a:off x="5438801" y="2037449"/>
            <a:ext cx="1503781" cy="1600200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8CBB8149-D5B6-B841-99B1-F1C6122E04ED}"/>
              </a:ext>
            </a:extLst>
          </p:cNvPr>
          <p:cNvSpPr/>
          <p:nvPr/>
        </p:nvSpPr>
        <p:spPr>
          <a:xfrm rot="1291230">
            <a:off x="6413048" y="2482500"/>
            <a:ext cx="2432200" cy="710097"/>
          </a:xfrm>
          <a:prstGeom prst="ellipse">
            <a:avLst/>
          </a:prstGeom>
          <a:solidFill>
            <a:srgbClr val="FF0000">
              <a:alpha val="39000"/>
            </a:srgb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3FA6B9-ED07-A445-BC2D-3DE08DFF4F93}"/>
              </a:ext>
            </a:extLst>
          </p:cNvPr>
          <p:cNvSpPr txBox="1"/>
          <p:nvPr/>
        </p:nvSpPr>
        <p:spPr>
          <a:xfrm>
            <a:off x="5875540" y="1702614"/>
            <a:ext cx="6303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</a:rPr>
              <a:t>P(m)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DA6E837-331D-3B46-9778-016D73B7C726}"/>
              </a:ext>
            </a:extLst>
          </p:cNvPr>
          <p:cNvSpPr txBox="1"/>
          <p:nvPr/>
        </p:nvSpPr>
        <p:spPr>
          <a:xfrm>
            <a:off x="7754300" y="2209800"/>
            <a:ext cx="5725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P(d)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0314FE8-0089-CF40-9132-CF7EFD5AAE30}"/>
              </a:ext>
            </a:extLst>
          </p:cNvPr>
          <p:cNvSpPr txBox="1"/>
          <p:nvPr/>
        </p:nvSpPr>
        <p:spPr>
          <a:xfrm>
            <a:off x="6626558" y="1898246"/>
            <a:ext cx="8018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F0040"/>
                </a:solidFill>
              </a:rPr>
              <a:t>P(</a:t>
            </a:r>
            <a:r>
              <a:rPr lang="en-US" sz="1600" dirty="0" err="1">
                <a:solidFill>
                  <a:srgbClr val="7F0040"/>
                </a:solidFill>
              </a:rPr>
              <a:t>m,d</a:t>
            </a:r>
            <a:r>
              <a:rPr lang="en-US" sz="1600" dirty="0">
                <a:solidFill>
                  <a:srgbClr val="7F0040"/>
                </a:solidFill>
              </a:rPr>
              <a:t>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1E7547-E99D-B346-ACE0-D6495F07FC47}"/>
              </a:ext>
            </a:extLst>
          </p:cNvPr>
          <p:cNvSpPr txBox="1"/>
          <p:nvPr/>
        </p:nvSpPr>
        <p:spPr>
          <a:xfrm>
            <a:off x="634250" y="1960053"/>
            <a:ext cx="2323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Markov-Chain Monte Carlo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2516B8A-B8C4-1148-A8F4-BA7D4AE1B26C}"/>
              </a:ext>
            </a:extLst>
          </p:cNvPr>
          <p:cNvSpPr txBox="1"/>
          <p:nvPr/>
        </p:nvSpPr>
        <p:spPr>
          <a:xfrm>
            <a:off x="634250" y="2379077"/>
            <a:ext cx="399283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sz="1400" dirty="0"/>
              <a:t>Start at some point m</a:t>
            </a:r>
            <a:r>
              <a:rPr lang="en-US" sz="1400" baseline="30000" dirty="0"/>
              <a:t>0</a:t>
            </a:r>
          </a:p>
          <a:p>
            <a:pPr marL="342900" indent="-342900">
              <a:buAutoNum type="arabicParenR"/>
            </a:pPr>
            <a:r>
              <a:rPr lang="en-US" sz="1400" dirty="0"/>
              <a:t>Propose a new point in model space</a:t>
            </a:r>
          </a:p>
          <a:p>
            <a:pPr marL="800100" lvl="1" indent="-342900">
              <a:buAutoNum type="arabicParenR"/>
            </a:pPr>
            <a:r>
              <a:rPr lang="en-US" sz="1400" dirty="0"/>
              <a:t>If the new point is higher probability accept it, becomes m</a:t>
            </a:r>
            <a:r>
              <a:rPr lang="en-US" sz="1400" baseline="30000" dirty="0"/>
              <a:t>0+1</a:t>
            </a:r>
          </a:p>
          <a:p>
            <a:pPr marL="800100" lvl="1" indent="-342900">
              <a:buAutoNum type="arabicParenR"/>
            </a:pPr>
            <a:r>
              <a:rPr lang="en-US" sz="1400" dirty="0"/>
              <a:t>If new point is lower probability,  accept it a ratio proportional to the probability of the current and proposed state, selected point becomes new state m</a:t>
            </a:r>
            <a:r>
              <a:rPr lang="en-US" sz="1400" baseline="30000" dirty="0"/>
              <a:t>0+1</a:t>
            </a:r>
          </a:p>
          <a:p>
            <a:pPr marL="342900" indent="-342900">
              <a:buAutoNum type="arabicParenR"/>
            </a:pPr>
            <a:r>
              <a:rPr lang="en-US" sz="1400" dirty="0"/>
              <a:t>Repeat until samples adequately characterize P(</a:t>
            </a:r>
            <a:r>
              <a:rPr lang="en-US" sz="1400" dirty="0" err="1"/>
              <a:t>m|d</a:t>
            </a:r>
            <a:r>
              <a:rPr lang="en-US" sz="1400" dirty="0"/>
              <a:t>).</a:t>
            </a:r>
          </a:p>
          <a:p>
            <a:pPr marL="342900" indent="-342900">
              <a:buAutoNum type="arabicParenR"/>
            </a:pPr>
            <a:r>
              <a:rPr lang="en-US" sz="1400" dirty="0"/>
              <a:t>Density of accepted points infers P(</a:t>
            </a:r>
            <a:r>
              <a:rPr lang="en-US" sz="1400" dirty="0" err="1"/>
              <a:t>m|d</a:t>
            </a:r>
            <a:r>
              <a:rPr lang="en-US" sz="1400" dirty="0"/>
              <a:t>)</a:t>
            </a:r>
          </a:p>
          <a:p>
            <a:pPr marL="342900" indent="-342900">
              <a:buAutoNum type="arabicParenR"/>
            </a:pPr>
            <a:endParaRPr lang="en-US" sz="1400" dirty="0"/>
          </a:p>
          <a:p>
            <a:pPr marL="342900" indent="-342900">
              <a:buAutoNum type="arabicParenR"/>
            </a:pPr>
            <a:endParaRPr lang="en-US" sz="1400" dirty="0"/>
          </a:p>
          <a:p>
            <a:pPr marL="342900" indent="-342900">
              <a:buAutoNum type="arabicParenR"/>
            </a:pPr>
            <a:endParaRPr lang="en-US" sz="1400" dirty="0"/>
          </a:p>
        </p:txBody>
      </p:sp>
      <p:sp>
        <p:nvSpPr>
          <p:cNvPr id="44" name="5-Point Star 43">
            <a:extLst>
              <a:ext uri="{FF2B5EF4-FFF2-40B4-BE49-F238E27FC236}">
                <a16:creationId xmlns:a16="http://schemas.microsoft.com/office/drawing/2014/main" id="{64ACBE37-2599-EC4C-905E-04872C117B3B}"/>
              </a:ext>
            </a:extLst>
          </p:cNvPr>
          <p:cNvSpPr/>
          <p:nvPr/>
        </p:nvSpPr>
        <p:spPr>
          <a:xfrm>
            <a:off x="6477000" y="2362200"/>
            <a:ext cx="145761" cy="121486"/>
          </a:xfrm>
          <a:prstGeom prst="star5">
            <a:avLst/>
          </a:prstGeom>
          <a:solidFill>
            <a:srgbClr val="F5FFAE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CCBF2F0-0C57-DE4C-9B4C-9DC0A2C32BEE}"/>
              </a:ext>
            </a:extLst>
          </p:cNvPr>
          <p:cNvSpPr txBox="1"/>
          <p:nvPr/>
        </p:nvSpPr>
        <p:spPr>
          <a:xfrm>
            <a:off x="6321899" y="3157993"/>
            <a:ext cx="620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start</a:t>
            </a:r>
          </a:p>
        </p:txBody>
      </p:sp>
      <p:sp>
        <p:nvSpPr>
          <p:cNvPr id="48" name="5-Point Star 47">
            <a:extLst>
              <a:ext uri="{FF2B5EF4-FFF2-40B4-BE49-F238E27FC236}">
                <a16:creationId xmlns:a16="http://schemas.microsoft.com/office/drawing/2014/main" id="{92D1B60D-A5C1-F241-BDB5-B40678FAD25C}"/>
              </a:ext>
            </a:extLst>
          </p:cNvPr>
          <p:cNvSpPr/>
          <p:nvPr/>
        </p:nvSpPr>
        <p:spPr>
          <a:xfrm>
            <a:off x="6584600" y="2301457"/>
            <a:ext cx="145761" cy="121486"/>
          </a:xfrm>
          <a:prstGeom prst="star5">
            <a:avLst/>
          </a:prstGeom>
          <a:solidFill>
            <a:srgbClr val="CCFFCC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5-Point Star 48">
            <a:extLst>
              <a:ext uri="{FF2B5EF4-FFF2-40B4-BE49-F238E27FC236}">
                <a16:creationId xmlns:a16="http://schemas.microsoft.com/office/drawing/2014/main" id="{64E5F6D5-7F74-244A-A075-73F234312598}"/>
              </a:ext>
            </a:extLst>
          </p:cNvPr>
          <p:cNvSpPr/>
          <p:nvPr/>
        </p:nvSpPr>
        <p:spPr>
          <a:xfrm>
            <a:off x="6629400" y="2514600"/>
            <a:ext cx="145761" cy="121486"/>
          </a:xfrm>
          <a:prstGeom prst="star5">
            <a:avLst/>
          </a:prstGeom>
          <a:solidFill>
            <a:srgbClr val="F5FFAE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5-Point Star 49">
            <a:extLst>
              <a:ext uri="{FF2B5EF4-FFF2-40B4-BE49-F238E27FC236}">
                <a16:creationId xmlns:a16="http://schemas.microsoft.com/office/drawing/2014/main" id="{0A382EC8-0D5F-EF43-9FD5-DF30C72AF858}"/>
              </a:ext>
            </a:extLst>
          </p:cNvPr>
          <p:cNvSpPr/>
          <p:nvPr/>
        </p:nvSpPr>
        <p:spPr>
          <a:xfrm>
            <a:off x="6629400" y="2514600"/>
            <a:ext cx="145761" cy="121486"/>
          </a:xfrm>
          <a:prstGeom prst="star5">
            <a:avLst/>
          </a:prstGeom>
          <a:solidFill>
            <a:srgbClr val="F5FFAE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5-Point Star 50">
            <a:extLst>
              <a:ext uri="{FF2B5EF4-FFF2-40B4-BE49-F238E27FC236}">
                <a16:creationId xmlns:a16="http://schemas.microsoft.com/office/drawing/2014/main" id="{A2524104-F0A2-194C-BEC7-C7398E0295A4}"/>
              </a:ext>
            </a:extLst>
          </p:cNvPr>
          <p:cNvSpPr/>
          <p:nvPr/>
        </p:nvSpPr>
        <p:spPr>
          <a:xfrm>
            <a:off x="6737000" y="2453857"/>
            <a:ext cx="145761" cy="121486"/>
          </a:xfrm>
          <a:prstGeom prst="star5">
            <a:avLst/>
          </a:prstGeom>
          <a:solidFill>
            <a:srgbClr val="CCFFCC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5-Point Star 51">
            <a:extLst>
              <a:ext uri="{FF2B5EF4-FFF2-40B4-BE49-F238E27FC236}">
                <a16:creationId xmlns:a16="http://schemas.microsoft.com/office/drawing/2014/main" id="{BF8A6F57-2ECC-F04F-BB68-3FF1312016E5}"/>
              </a:ext>
            </a:extLst>
          </p:cNvPr>
          <p:cNvSpPr/>
          <p:nvPr/>
        </p:nvSpPr>
        <p:spPr>
          <a:xfrm>
            <a:off x="6781800" y="2667000"/>
            <a:ext cx="145761" cy="121486"/>
          </a:xfrm>
          <a:prstGeom prst="star5">
            <a:avLst/>
          </a:prstGeom>
          <a:solidFill>
            <a:srgbClr val="F5FFAE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5-Point Star 52">
            <a:extLst>
              <a:ext uri="{FF2B5EF4-FFF2-40B4-BE49-F238E27FC236}">
                <a16:creationId xmlns:a16="http://schemas.microsoft.com/office/drawing/2014/main" id="{A37B04FA-3924-BC40-AF5C-8587924D81FA}"/>
              </a:ext>
            </a:extLst>
          </p:cNvPr>
          <p:cNvSpPr/>
          <p:nvPr/>
        </p:nvSpPr>
        <p:spPr>
          <a:xfrm>
            <a:off x="6569579" y="2430084"/>
            <a:ext cx="145761" cy="121486"/>
          </a:xfrm>
          <a:prstGeom prst="star5">
            <a:avLst/>
          </a:prstGeom>
          <a:solidFill>
            <a:srgbClr val="F5FFAE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5-Point Star 53">
            <a:extLst>
              <a:ext uri="{FF2B5EF4-FFF2-40B4-BE49-F238E27FC236}">
                <a16:creationId xmlns:a16="http://schemas.microsoft.com/office/drawing/2014/main" id="{A0CB6D1C-514C-D44C-8E9F-F8C6460F9EDF}"/>
              </a:ext>
            </a:extLst>
          </p:cNvPr>
          <p:cNvSpPr/>
          <p:nvPr/>
        </p:nvSpPr>
        <p:spPr>
          <a:xfrm>
            <a:off x="6677179" y="2369341"/>
            <a:ext cx="145761" cy="121486"/>
          </a:xfrm>
          <a:prstGeom prst="star5">
            <a:avLst/>
          </a:prstGeom>
          <a:solidFill>
            <a:srgbClr val="CCFFCC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5-Point Star 54">
            <a:extLst>
              <a:ext uri="{FF2B5EF4-FFF2-40B4-BE49-F238E27FC236}">
                <a16:creationId xmlns:a16="http://schemas.microsoft.com/office/drawing/2014/main" id="{B304D3FC-0E38-434E-8BB9-E553CFB355D1}"/>
              </a:ext>
            </a:extLst>
          </p:cNvPr>
          <p:cNvSpPr/>
          <p:nvPr/>
        </p:nvSpPr>
        <p:spPr>
          <a:xfrm>
            <a:off x="6721979" y="2582484"/>
            <a:ext cx="145761" cy="121486"/>
          </a:xfrm>
          <a:prstGeom prst="star5">
            <a:avLst/>
          </a:prstGeom>
          <a:solidFill>
            <a:srgbClr val="F5FFAE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5-Point Star 55">
            <a:extLst>
              <a:ext uri="{FF2B5EF4-FFF2-40B4-BE49-F238E27FC236}">
                <a16:creationId xmlns:a16="http://schemas.microsoft.com/office/drawing/2014/main" id="{A7226E49-EA13-FF46-8608-258D8ED7FD20}"/>
              </a:ext>
            </a:extLst>
          </p:cNvPr>
          <p:cNvSpPr/>
          <p:nvPr/>
        </p:nvSpPr>
        <p:spPr>
          <a:xfrm>
            <a:off x="6581854" y="2336238"/>
            <a:ext cx="145761" cy="121486"/>
          </a:xfrm>
          <a:prstGeom prst="star5">
            <a:avLst/>
          </a:prstGeom>
          <a:solidFill>
            <a:srgbClr val="F5FFAE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5-Point Star 56">
            <a:extLst>
              <a:ext uri="{FF2B5EF4-FFF2-40B4-BE49-F238E27FC236}">
                <a16:creationId xmlns:a16="http://schemas.microsoft.com/office/drawing/2014/main" id="{082F5160-2997-6243-AEA4-2AEF167BABF5}"/>
              </a:ext>
            </a:extLst>
          </p:cNvPr>
          <p:cNvSpPr/>
          <p:nvPr/>
        </p:nvSpPr>
        <p:spPr>
          <a:xfrm>
            <a:off x="6689454" y="2275495"/>
            <a:ext cx="145761" cy="121486"/>
          </a:xfrm>
          <a:prstGeom prst="star5">
            <a:avLst/>
          </a:prstGeom>
          <a:solidFill>
            <a:srgbClr val="CCFFCC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5-Point Star 57">
            <a:extLst>
              <a:ext uri="{FF2B5EF4-FFF2-40B4-BE49-F238E27FC236}">
                <a16:creationId xmlns:a16="http://schemas.microsoft.com/office/drawing/2014/main" id="{A52855BE-D923-0A42-82B5-8D3B0BD78D97}"/>
              </a:ext>
            </a:extLst>
          </p:cNvPr>
          <p:cNvSpPr/>
          <p:nvPr/>
        </p:nvSpPr>
        <p:spPr>
          <a:xfrm>
            <a:off x="6734254" y="2488638"/>
            <a:ext cx="145761" cy="121486"/>
          </a:xfrm>
          <a:prstGeom prst="star5">
            <a:avLst/>
          </a:prstGeom>
          <a:solidFill>
            <a:srgbClr val="F5FFAE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5-Point Star 58">
            <a:extLst>
              <a:ext uri="{FF2B5EF4-FFF2-40B4-BE49-F238E27FC236}">
                <a16:creationId xmlns:a16="http://schemas.microsoft.com/office/drawing/2014/main" id="{9A14395D-B18B-AD46-87EA-0EFFF32CD86D}"/>
              </a:ext>
            </a:extLst>
          </p:cNvPr>
          <p:cNvSpPr/>
          <p:nvPr/>
        </p:nvSpPr>
        <p:spPr>
          <a:xfrm>
            <a:off x="6670693" y="2597439"/>
            <a:ext cx="145761" cy="121486"/>
          </a:xfrm>
          <a:prstGeom prst="star5">
            <a:avLst/>
          </a:prstGeom>
          <a:solidFill>
            <a:srgbClr val="F5FFAE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5-Point Star 59">
            <a:extLst>
              <a:ext uri="{FF2B5EF4-FFF2-40B4-BE49-F238E27FC236}">
                <a16:creationId xmlns:a16="http://schemas.microsoft.com/office/drawing/2014/main" id="{073B343F-743A-5840-AE84-8297345B8BC7}"/>
              </a:ext>
            </a:extLst>
          </p:cNvPr>
          <p:cNvSpPr/>
          <p:nvPr/>
        </p:nvSpPr>
        <p:spPr>
          <a:xfrm>
            <a:off x="6778293" y="2536696"/>
            <a:ext cx="145761" cy="121486"/>
          </a:xfrm>
          <a:prstGeom prst="star5">
            <a:avLst/>
          </a:prstGeom>
          <a:solidFill>
            <a:srgbClr val="CCFFCC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5-Point Star 60">
            <a:extLst>
              <a:ext uri="{FF2B5EF4-FFF2-40B4-BE49-F238E27FC236}">
                <a16:creationId xmlns:a16="http://schemas.microsoft.com/office/drawing/2014/main" id="{F1E8F81E-681F-BC4B-B879-D948060D92DD}"/>
              </a:ext>
            </a:extLst>
          </p:cNvPr>
          <p:cNvSpPr/>
          <p:nvPr/>
        </p:nvSpPr>
        <p:spPr>
          <a:xfrm>
            <a:off x="6823093" y="2749839"/>
            <a:ext cx="145761" cy="121486"/>
          </a:xfrm>
          <a:prstGeom prst="star5">
            <a:avLst/>
          </a:prstGeom>
          <a:solidFill>
            <a:srgbClr val="F5FFAE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5-Point Star 61">
            <a:extLst>
              <a:ext uri="{FF2B5EF4-FFF2-40B4-BE49-F238E27FC236}">
                <a16:creationId xmlns:a16="http://schemas.microsoft.com/office/drawing/2014/main" id="{756B81DE-B257-8E4F-8BE6-7336D79BEBC5}"/>
              </a:ext>
            </a:extLst>
          </p:cNvPr>
          <p:cNvSpPr/>
          <p:nvPr/>
        </p:nvSpPr>
        <p:spPr>
          <a:xfrm>
            <a:off x="6517021" y="2483954"/>
            <a:ext cx="145761" cy="121486"/>
          </a:xfrm>
          <a:prstGeom prst="star5">
            <a:avLst/>
          </a:prstGeom>
          <a:solidFill>
            <a:srgbClr val="F5FFAE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5-Point Star 62">
            <a:extLst>
              <a:ext uri="{FF2B5EF4-FFF2-40B4-BE49-F238E27FC236}">
                <a16:creationId xmlns:a16="http://schemas.microsoft.com/office/drawing/2014/main" id="{40187C54-3EC8-A547-86C3-6A5AB886FF65}"/>
              </a:ext>
            </a:extLst>
          </p:cNvPr>
          <p:cNvSpPr/>
          <p:nvPr/>
        </p:nvSpPr>
        <p:spPr>
          <a:xfrm>
            <a:off x="6624621" y="2423211"/>
            <a:ext cx="145761" cy="121486"/>
          </a:xfrm>
          <a:prstGeom prst="star5">
            <a:avLst/>
          </a:prstGeom>
          <a:solidFill>
            <a:srgbClr val="CCFFCC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5-Point Star 63">
            <a:extLst>
              <a:ext uri="{FF2B5EF4-FFF2-40B4-BE49-F238E27FC236}">
                <a16:creationId xmlns:a16="http://schemas.microsoft.com/office/drawing/2014/main" id="{B26F0219-2CB2-BB41-BAB7-227D8FC11364}"/>
              </a:ext>
            </a:extLst>
          </p:cNvPr>
          <p:cNvSpPr/>
          <p:nvPr/>
        </p:nvSpPr>
        <p:spPr>
          <a:xfrm>
            <a:off x="6669421" y="2636354"/>
            <a:ext cx="145761" cy="121486"/>
          </a:xfrm>
          <a:prstGeom prst="star5">
            <a:avLst/>
          </a:prstGeom>
          <a:solidFill>
            <a:srgbClr val="F5FFAE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5-Point Star 64">
            <a:extLst>
              <a:ext uri="{FF2B5EF4-FFF2-40B4-BE49-F238E27FC236}">
                <a16:creationId xmlns:a16="http://schemas.microsoft.com/office/drawing/2014/main" id="{1FED04D6-0A7E-D248-9E0A-7D6179DB6435}"/>
              </a:ext>
            </a:extLst>
          </p:cNvPr>
          <p:cNvSpPr/>
          <p:nvPr/>
        </p:nvSpPr>
        <p:spPr>
          <a:xfrm>
            <a:off x="5985982" y="2871325"/>
            <a:ext cx="145761" cy="121486"/>
          </a:xfrm>
          <a:prstGeom prst="star5">
            <a:avLst/>
          </a:prstGeom>
          <a:solidFill>
            <a:srgbClr val="C00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59EB260-E360-EE46-8C34-E93F6F4C6265}"/>
              </a:ext>
            </a:extLst>
          </p:cNvPr>
          <p:cNvSpPr txBox="1"/>
          <p:nvPr/>
        </p:nvSpPr>
        <p:spPr>
          <a:xfrm>
            <a:off x="5458399" y="2703970"/>
            <a:ext cx="6527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Reject 1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7C569C2-8500-2946-B94B-0CF1AEB50B06}"/>
              </a:ext>
            </a:extLst>
          </p:cNvPr>
          <p:cNvSpPr txBox="1"/>
          <p:nvPr/>
        </p:nvSpPr>
        <p:spPr>
          <a:xfrm>
            <a:off x="5621610" y="3281104"/>
            <a:ext cx="6527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Reject 2</a:t>
            </a:r>
          </a:p>
        </p:txBody>
      </p:sp>
      <p:sp>
        <p:nvSpPr>
          <p:cNvPr id="68" name="5-Point Star 67">
            <a:extLst>
              <a:ext uri="{FF2B5EF4-FFF2-40B4-BE49-F238E27FC236}">
                <a16:creationId xmlns:a16="http://schemas.microsoft.com/office/drawing/2014/main" id="{EFEAEBF0-B2A5-7342-8837-BAD140A2B216}"/>
              </a:ext>
            </a:extLst>
          </p:cNvPr>
          <p:cNvSpPr/>
          <p:nvPr/>
        </p:nvSpPr>
        <p:spPr>
          <a:xfrm>
            <a:off x="6141728" y="3220361"/>
            <a:ext cx="145761" cy="121486"/>
          </a:xfrm>
          <a:prstGeom prst="star5">
            <a:avLst/>
          </a:prstGeom>
          <a:solidFill>
            <a:srgbClr val="C00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B43B76A-26DE-DA4A-BDFA-00EBF8B391B7}"/>
              </a:ext>
            </a:extLst>
          </p:cNvPr>
          <p:cNvSpPr txBox="1"/>
          <p:nvPr/>
        </p:nvSpPr>
        <p:spPr>
          <a:xfrm>
            <a:off x="5863313" y="2285057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Accept 3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0BE84AA-9E48-DE43-B608-4AEEF882EE32}"/>
              </a:ext>
            </a:extLst>
          </p:cNvPr>
          <p:cNvCxnSpPr>
            <a:cxnSpLocks/>
            <a:endCxn id="68" idx="4"/>
          </p:cNvCxnSpPr>
          <p:nvPr/>
        </p:nvCxnSpPr>
        <p:spPr>
          <a:xfrm flipH="1">
            <a:off x="6287489" y="3163534"/>
            <a:ext cx="136776" cy="10323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6E5E5A7F-2C9D-7046-8E42-3AFD9F8CE27F}"/>
              </a:ext>
            </a:extLst>
          </p:cNvPr>
          <p:cNvCxnSpPr>
            <a:cxnSpLocks/>
          </p:cNvCxnSpPr>
          <p:nvPr/>
        </p:nvCxnSpPr>
        <p:spPr>
          <a:xfrm flipV="1">
            <a:off x="6444359" y="2467597"/>
            <a:ext cx="84845" cy="6474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364D31ED-CBF8-3640-818C-4363A9F7D2CE}"/>
              </a:ext>
            </a:extLst>
          </p:cNvPr>
          <p:cNvCxnSpPr>
            <a:cxnSpLocks/>
          </p:cNvCxnSpPr>
          <p:nvPr/>
        </p:nvCxnSpPr>
        <p:spPr>
          <a:xfrm flipH="1" flipV="1">
            <a:off x="6096332" y="2941104"/>
            <a:ext cx="312394" cy="216789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3" name="5-Point Star 42">
            <a:extLst>
              <a:ext uri="{FF2B5EF4-FFF2-40B4-BE49-F238E27FC236}">
                <a16:creationId xmlns:a16="http://schemas.microsoft.com/office/drawing/2014/main" id="{9C0C5950-7152-EB44-9484-6A7377F77758}"/>
              </a:ext>
            </a:extLst>
          </p:cNvPr>
          <p:cNvSpPr/>
          <p:nvPr/>
        </p:nvSpPr>
        <p:spPr>
          <a:xfrm>
            <a:off x="6351385" y="3091139"/>
            <a:ext cx="145761" cy="121486"/>
          </a:xfrm>
          <a:prstGeom prst="star5">
            <a:avLst/>
          </a:prstGeom>
          <a:solidFill>
            <a:srgbClr val="CCFFCC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8665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152400" y="39663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A82413-3413-6442-9BF8-6EA59E37B758}"/>
              </a:ext>
            </a:extLst>
          </p:cNvPr>
          <p:cNvSpPr txBox="1"/>
          <p:nvPr/>
        </p:nvSpPr>
        <p:spPr>
          <a:xfrm>
            <a:off x="1673731" y="2110121"/>
            <a:ext cx="7970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P(</a:t>
            </a:r>
            <a:r>
              <a:rPr lang="en-US" sz="1600" dirty="0" err="1"/>
              <a:t>m|d</a:t>
            </a:r>
            <a:r>
              <a:rPr lang="en-US" sz="1600" dirty="0"/>
              <a:t>)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1FA0FAD-8313-B54D-85E2-0B9F6B563535}"/>
              </a:ext>
            </a:extLst>
          </p:cNvPr>
          <p:cNvCxnSpPr/>
          <p:nvPr/>
        </p:nvCxnSpPr>
        <p:spPr>
          <a:xfrm>
            <a:off x="990600" y="4833874"/>
            <a:ext cx="2286000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A406CCFA-8B8C-9B43-B833-50620B8716C9}"/>
              </a:ext>
            </a:extLst>
          </p:cNvPr>
          <p:cNvSpPr txBox="1"/>
          <p:nvPr/>
        </p:nvSpPr>
        <p:spPr>
          <a:xfrm>
            <a:off x="1361250" y="4528382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  <a:r>
              <a:rPr lang="en-US" sz="1400" baseline="30000" dirty="0"/>
              <a:t>i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7E38ED1-8577-AE45-A0B0-B28C96E2F48F}"/>
              </a:ext>
            </a:extLst>
          </p:cNvPr>
          <p:cNvSpPr txBox="1"/>
          <p:nvPr/>
        </p:nvSpPr>
        <p:spPr>
          <a:xfrm>
            <a:off x="1634745" y="4528382"/>
            <a:ext cx="4988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  <a:r>
              <a:rPr lang="en-US" sz="1400" baseline="30000" dirty="0"/>
              <a:t>i+1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1AD4C5-2A2B-564B-90D7-00CD6C64A31F}"/>
              </a:ext>
            </a:extLst>
          </p:cNvPr>
          <p:cNvSpPr txBox="1"/>
          <p:nvPr/>
        </p:nvSpPr>
        <p:spPr>
          <a:xfrm>
            <a:off x="573543" y="3743037"/>
            <a:ext cx="5998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P(m</a:t>
            </a:r>
            <a:r>
              <a:rPr lang="en-US" sz="1400" baseline="30000" dirty="0"/>
              <a:t>i</a:t>
            </a:r>
            <a:r>
              <a:rPr lang="en-US" sz="1400" dirty="0"/>
              <a:t>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15477D5-C577-1043-9F52-107EF520E2EF}"/>
              </a:ext>
            </a:extLst>
          </p:cNvPr>
          <p:cNvSpPr txBox="1"/>
          <p:nvPr/>
        </p:nvSpPr>
        <p:spPr>
          <a:xfrm>
            <a:off x="446035" y="2864864"/>
            <a:ext cx="7377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P(m</a:t>
            </a:r>
            <a:r>
              <a:rPr lang="en-US" sz="1400" baseline="30000" dirty="0"/>
              <a:t>i+1</a:t>
            </a:r>
            <a:r>
              <a:rPr lang="en-US" sz="1400" dirty="0"/>
              <a:t>)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9702CD2-69EF-B547-8934-47D0102FBCA4}"/>
              </a:ext>
            </a:extLst>
          </p:cNvPr>
          <p:cNvCxnSpPr>
            <a:cxnSpLocks/>
          </p:cNvCxnSpPr>
          <p:nvPr/>
        </p:nvCxnSpPr>
        <p:spPr>
          <a:xfrm flipV="1">
            <a:off x="1548160" y="3907690"/>
            <a:ext cx="0" cy="536377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3FB1BC5-6125-0842-BBB4-48CECB23AF40}"/>
              </a:ext>
            </a:extLst>
          </p:cNvPr>
          <p:cNvCxnSpPr>
            <a:cxnSpLocks/>
          </p:cNvCxnSpPr>
          <p:nvPr/>
        </p:nvCxnSpPr>
        <p:spPr>
          <a:xfrm flipV="1">
            <a:off x="1827868" y="3021152"/>
            <a:ext cx="932" cy="144321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02522E2-F59B-924E-BCC5-48918AA50B24}"/>
              </a:ext>
            </a:extLst>
          </p:cNvPr>
          <p:cNvCxnSpPr>
            <a:cxnSpLocks/>
          </p:cNvCxnSpPr>
          <p:nvPr/>
        </p:nvCxnSpPr>
        <p:spPr>
          <a:xfrm flipH="1">
            <a:off x="1298311" y="3913307"/>
            <a:ext cx="249849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3028587-84B6-AB46-83A0-64EF429383BA}"/>
              </a:ext>
            </a:extLst>
          </p:cNvPr>
          <p:cNvCxnSpPr>
            <a:cxnSpLocks/>
          </p:cNvCxnSpPr>
          <p:nvPr/>
        </p:nvCxnSpPr>
        <p:spPr>
          <a:xfrm flipH="1">
            <a:off x="1256131" y="3018753"/>
            <a:ext cx="576734" cy="2968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F9B07F4-BB62-314C-B6A3-43F7F3ADEFC7}"/>
              </a:ext>
            </a:extLst>
          </p:cNvPr>
          <p:cNvSpPr txBox="1"/>
          <p:nvPr/>
        </p:nvSpPr>
        <p:spPr>
          <a:xfrm>
            <a:off x="736285" y="1022737"/>
            <a:ext cx="32775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The power of Metropolis-Hastings is that we don’t need to know the analytical form of P(</a:t>
            </a:r>
            <a:r>
              <a:rPr lang="en-US" sz="1400" dirty="0" err="1"/>
              <a:t>m|d</a:t>
            </a:r>
            <a:r>
              <a:rPr lang="en-US" sz="1400" dirty="0"/>
              <a:t>). We only need to evaluate it, P(</a:t>
            </a:r>
            <a:r>
              <a:rPr lang="en-US" sz="1400" dirty="0" err="1"/>
              <a:t>m|d</a:t>
            </a:r>
            <a:r>
              <a:rPr lang="en-US" sz="1400" dirty="0"/>
              <a:t>)=P(</a:t>
            </a:r>
            <a:r>
              <a:rPr lang="en-US" sz="1400" dirty="0" err="1"/>
              <a:t>d|m</a:t>
            </a:r>
            <a:r>
              <a:rPr lang="en-US" sz="1400" dirty="0"/>
              <a:t>)P(m)</a:t>
            </a: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ABB00ED8-83B3-B248-BF1F-2DA1E1245F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726" t="26402" r="22680" b="26435"/>
          <a:stretch/>
        </p:blipFill>
        <p:spPr>
          <a:xfrm>
            <a:off x="360459" y="2463341"/>
            <a:ext cx="3277515" cy="2094746"/>
          </a:xfrm>
          <a:prstGeom prst="rect">
            <a:avLst/>
          </a:prstGeom>
        </p:spPr>
      </p:pic>
      <p:sp>
        <p:nvSpPr>
          <p:cNvPr id="55" name="Title 1">
            <a:extLst>
              <a:ext uri="{FF2B5EF4-FFF2-40B4-BE49-F238E27FC236}">
                <a16:creationId xmlns:a16="http://schemas.microsoft.com/office/drawing/2014/main" id="{93F98234-73BD-9B4A-BC02-9DB49224D45D}"/>
              </a:ext>
            </a:extLst>
          </p:cNvPr>
          <p:cNvSpPr txBox="1">
            <a:spLocks/>
          </p:cNvSpPr>
          <p:nvPr/>
        </p:nvSpPr>
        <p:spPr>
          <a:xfrm>
            <a:off x="201613" y="99247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1800" dirty="0">
                <a:solidFill>
                  <a:schemeClr val="bg1"/>
                </a:solidFill>
              </a:rPr>
              <a:t>Metropolis-Hastings: Advantage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946681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>
            <a:extLst>
              <a:ext uri="{FF2B5EF4-FFF2-40B4-BE49-F238E27FC236}">
                <a16:creationId xmlns:a16="http://schemas.microsoft.com/office/drawing/2014/main" id="{60C70892-8E8B-EE46-9B66-BED4D0AF96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726" t="26402" r="22680" b="26435"/>
          <a:stretch/>
        </p:blipFill>
        <p:spPr>
          <a:xfrm>
            <a:off x="5333085" y="2305126"/>
            <a:ext cx="3277515" cy="2094746"/>
          </a:xfrm>
          <a:prstGeom prst="rect">
            <a:avLst/>
          </a:prstGeom>
        </p:spPr>
      </p:pic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152400" y="39663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A82413-3413-6442-9BF8-6EA59E37B758}"/>
              </a:ext>
            </a:extLst>
          </p:cNvPr>
          <p:cNvSpPr txBox="1"/>
          <p:nvPr/>
        </p:nvSpPr>
        <p:spPr>
          <a:xfrm>
            <a:off x="1673731" y="2110121"/>
            <a:ext cx="7970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P(</a:t>
            </a:r>
            <a:r>
              <a:rPr lang="en-US" sz="1600" dirty="0" err="1"/>
              <a:t>m|d</a:t>
            </a:r>
            <a:r>
              <a:rPr lang="en-US" sz="1600" dirty="0"/>
              <a:t>)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1FA0FAD-8313-B54D-85E2-0B9F6B563535}"/>
              </a:ext>
            </a:extLst>
          </p:cNvPr>
          <p:cNvCxnSpPr/>
          <p:nvPr/>
        </p:nvCxnSpPr>
        <p:spPr>
          <a:xfrm>
            <a:off x="990600" y="4833874"/>
            <a:ext cx="2286000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A406CCFA-8B8C-9B43-B833-50620B8716C9}"/>
              </a:ext>
            </a:extLst>
          </p:cNvPr>
          <p:cNvSpPr txBox="1"/>
          <p:nvPr/>
        </p:nvSpPr>
        <p:spPr>
          <a:xfrm>
            <a:off x="1361250" y="4528382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  <a:r>
              <a:rPr lang="en-US" sz="1400" baseline="30000" dirty="0"/>
              <a:t>i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7E38ED1-8577-AE45-A0B0-B28C96E2F48F}"/>
              </a:ext>
            </a:extLst>
          </p:cNvPr>
          <p:cNvSpPr txBox="1"/>
          <p:nvPr/>
        </p:nvSpPr>
        <p:spPr>
          <a:xfrm>
            <a:off x="1634745" y="4528382"/>
            <a:ext cx="4988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  <a:r>
              <a:rPr lang="en-US" sz="1400" baseline="30000" dirty="0"/>
              <a:t>i+1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1AD4C5-2A2B-564B-90D7-00CD6C64A31F}"/>
              </a:ext>
            </a:extLst>
          </p:cNvPr>
          <p:cNvSpPr txBox="1"/>
          <p:nvPr/>
        </p:nvSpPr>
        <p:spPr>
          <a:xfrm>
            <a:off x="573543" y="3743037"/>
            <a:ext cx="5998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P(m</a:t>
            </a:r>
            <a:r>
              <a:rPr lang="en-US" sz="1400" baseline="30000" dirty="0"/>
              <a:t>i</a:t>
            </a:r>
            <a:r>
              <a:rPr lang="en-US" sz="1400" dirty="0"/>
              <a:t>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15477D5-C577-1043-9F52-107EF520E2EF}"/>
              </a:ext>
            </a:extLst>
          </p:cNvPr>
          <p:cNvSpPr txBox="1"/>
          <p:nvPr/>
        </p:nvSpPr>
        <p:spPr>
          <a:xfrm>
            <a:off x="446035" y="2864864"/>
            <a:ext cx="7377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P(m</a:t>
            </a:r>
            <a:r>
              <a:rPr lang="en-US" sz="1400" baseline="30000" dirty="0"/>
              <a:t>i+1</a:t>
            </a:r>
            <a:r>
              <a:rPr lang="en-US" sz="1400" dirty="0"/>
              <a:t>)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9702CD2-69EF-B547-8934-47D0102FBCA4}"/>
              </a:ext>
            </a:extLst>
          </p:cNvPr>
          <p:cNvCxnSpPr>
            <a:cxnSpLocks/>
          </p:cNvCxnSpPr>
          <p:nvPr/>
        </p:nvCxnSpPr>
        <p:spPr>
          <a:xfrm flipV="1">
            <a:off x="1548160" y="3907690"/>
            <a:ext cx="0" cy="536377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3FB1BC5-6125-0842-BBB4-48CECB23AF40}"/>
              </a:ext>
            </a:extLst>
          </p:cNvPr>
          <p:cNvCxnSpPr>
            <a:cxnSpLocks/>
          </p:cNvCxnSpPr>
          <p:nvPr/>
        </p:nvCxnSpPr>
        <p:spPr>
          <a:xfrm flipV="1">
            <a:off x="1827868" y="3021152"/>
            <a:ext cx="932" cy="144321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02522E2-F59B-924E-BCC5-48918AA50B24}"/>
              </a:ext>
            </a:extLst>
          </p:cNvPr>
          <p:cNvCxnSpPr>
            <a:cxnSpLocks/>
          </p:cNvCxnSpPr>
          <p:nvPr/>
        </p:nvCxnSpPr>
        <p:spPr>
          <a:xfrm flipH="1">
            <a:off x="1298311" y="3913307"/>
            <a:ext cx="249849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3028587-84B6-AB46-83A0-64EF429383BA}"/>
              </a:ext>
            </a:extLst>
          </p:cNvPr>
          <p:cNvCxnSpPr>
            <a:cxnSpLocks/>
          </p:cNvCxnSpPr>
          <p:nvPr/>
        </p:nvCxnSpPr>
        <p:spPr>
          <a:xfrm flipH="1">
            <a:off x="1256131" y="3018753"/>
            <a:ext cx="576734" cy="2968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F9B07F4-BB62-314C-B6A3-43F7F3ADEFC7}"/>
              </a:ext>
            </a:extLst>
          </p:cNvPr>
          <p:cNvSpPr txBox="1"/>
          <p:nvPr/>
        </p:nvSpPr>
        <p:spPr>
          <a:xfrm>
            <a:off x="736285" y="1022737"/>
            <a:ext cx="32775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The power of Metropolis-Hastings is that we don’t need to know the analytical form of P(</a:t>
            </a:r>
            <a:r>
              <a:rPr lang="en-US" sz="1400" dirty="0" err="1"/>
              <a:t>m|d</a:t>
            </a:r>
            <a:r>
              <a:rPr lang="en-US" sz="1400" dirty="0"/>
              <a:t>). We only need to evaluate it, P(</a:t>
            </a:r>
            <a:r>
              <a:rPr lang="en-US" sz="1400" dirty="0" err="1"/>
              <a:t>m|d</a:t>
            </a:r>
            <a:r>
              <a:rPr lang="en-US" sz="1400" dirty="0"/>
              <a:t>)=P(</a:t>
            </a:r>
            <a:r>
              <a:rPr lang="en-US" sz="1400" dirty="0" err="1"/>
              <a:t>d|m</a:t>
            </a:r>
            <a:r>
              <a:rPr lang="en-US" sz="1400" dirty="0"/>
              <a:t>)P(m)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675158-CA76-0C42-8537-3458472B4330}"/>
              </a:ext>
            </a:extLst>
          </p:cNvPr>
          <p:cNvSpPr txBox="1"/>
          <p:nvPr/>
        </p:nvSpPr>
        <p:spPr>
          <a:xfrm>
            <a:off x="5345568" y="1022737"/>
            <a:ext cx="3493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The disadvantage is that the M-H can be inefficient if the proposal is poorly tuned.</a:t>
            </a: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ABB00ED8-83B3-B248-BF1F-2DA1E1245F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726" t="26402" r="22680" b="26435"/>
          <a:stretch/>
        </p:blipFill>
        <p:spPr>
          <a:xfrm>
            <a:off x="360459" y="2463341"/>
            <a:ext cx="3277515" cy="2094746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9AC476B2-7D54-F845-A152-980A2401F33C}"/>
              </a:ext>
            </a:extLst>
          </p:cNvPr>
          <p:cNvSpPr txBox="1"/>
          <p:nvPr/>
        </p:nvSpPr>
        <p:spPr>
          <a:xfrm>
            <a:off x="6646357" y="1951906"/>
            <a:ext cx="7970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P(</a:t>
            </a:r>
            <a:r>
              <a:rPr lang="en-US" sz="1600" dirty="0" err="1"/>
              <a:t>m|d</a:t>
            </a:r>
            <a:r>
              <a:rPr lang="en-US" sz="1600" dirty="0"/>
              <a:t>)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0E60E900-41F6-214E-829B-933CE0546565}"/>
              </a:ext>
            </a:extLst>
          </p:cNvPr>
          <p:cNvCxnSpPr/>
          <p:nvPr/>
        </p:nvCxnSpPr>
        <p:spPr>
          <a:xfrm>
            <a:off x="5963226" y="4675659"/>
            <a:ext cx="2286000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B103222C-11C1-3647-BE38-193AB33777D9}"/>
              </a:ext>
            </a:extLst>
          </p:cNvPr>
          <p:cNvSpPr txBox="1"/>
          <p:nvPr/>
        </p:nvSpPr>
        <p:spPr>
          <a:xfrm>
            <a:off x="6333876" y="4370167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  <a:r>
              <a:rPr lang="en-US" sz="1400" baseline="30000" dirty="0"/>
              <a:t>i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0AFE6A1-EE06-D643-BE60-46540CE7278B}"/>
              </a:ext>
            </a:extLst>
          </p:cNvPr>
          <p:cNvSpPr txBox="1"/>
          <p:nvPr/>
        </p:nvSpPr>
        <p:spPr>
          <a:xfrm>
            <a:off x="5292334" y="4374493"/>
            <a:ext cx="4988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  <a:r>
              <a:rPr lang="en-US" sz="1400" baseline="30000" dirty="0"/>
              <a:t>i+1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1512322-9915-334D-A4C1-072628A6230B}"/>
              </a:ext>
            </a:extLst>
          </p:cNvPr>
          <p:cNvSpPr txBox="1"/>
          <p:nvPr/>
        </p:nvSpPr>
        <p:spPr>
          <a:xfrm>
            <a:off x="5546169" y="3584822"/>
            <a:ext cx="5998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P(m</a:t>
            </a:r>
            <a:r>
              <a:rPr lang="en-US" sz="1400" baseline="30000" dirty="0"/>
              <a:t>i</a:t>
            </a:r>
            <a:r>
              <a:rPr lang="en-US" sz="1400" dirty="0"/>
              <a:t>)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C6903E4-2B1F-9240-8636-514E29240CC7}"/>
              </a:ext>
            </a:extLst>
          </p:cNvPr>
          <p:cNvSpPr txBox="1"/>
          <p:nvPr/>
        </p:nvSpPr>
        <p:spPr>
          <a:xfrm>
            <a:off x="4177438" y="4213310"/>
            <a:ext cx="7377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P(m</a:t>
            </a:r>
            <a:r>
              <a:rPr lang="en-US" sz="1400" baseline="30000" dirty="0"/>
              <a:t>i+1</a:t>
            </a:r>
            <a:r>
              <a:rPr lang="en-US" sz="1400" dirty="0"/>
              <a:t>)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A96A3E0-218D-2646-A4AE-C9688C774370}"/>
              </a:ext>
            </a:extLst>
          </p:cNvPr>
          <p:cNvCxnSpPr>
            <a:cxnSpLocks/>
          </p:cNvCxnSpPr>
          <p:nvPr/>
        </p:nvCxnSpPr>
        <p:spPr>
          <a:xfrm flipV="1">
            <a:off x="6520786" y="3749475"/>
            <a:ext cx="0" cy="536377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1AC538C-94A0-294A-84C6-CD7DA420C8D1}"/>
              </a:ext>
            </a:extLst>
          </p:cNvPr>
          <p:cNvCxnSpPr>
            <a:cxnSpLocks/>
          </p:cNvCxnSpPr>
          <p:nvPr/>
        </p:nvCxnSpPr>
        <p:spPr>
          <a:xfrm flipV="1">
            <a:off x="5505354" y="4358301"/>
            <a:ext cx="19974" cy="22896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4F03995D-F0F1-344D-8ECF-854529123DCD}"/>
              </a:ext>
            </a:extLst>
          </p:cNvPr>
          <p:cNvCxnSpPr>
            <a:cxnSpLocks/>
          </p:cNvCxnSpPr>
          <p:nvPr/>
        </p:nvCxnSpPr>
        <p:spPr>
          <a:xfrm flipH="1">
            <a:off x="6270937" y="3755092"/>
            <a:ext cx="249849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8FADDDBE-CC27-6245-BDFC-88AE08655890}"/>
              </a:ext>
            </a:extLst>
          </p:cNvPr>
          <p:cNvCxnSpPr>
            <a:cxnSpLocks/>
          </p:cNvCxnSpPr>
          <p:nvPr/>
        </p:nvCxnSpPr>
        <p:spPr>
          <a:xfrm flipH="1">
            <a:off x="4987534" y="4367199"/>
            <a:ext cx="576734" cy="2968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0A21825-C81B-574B-87C8-AD62189E5E35}"/>
              </a:ext>
            </a:extLst>
          </p:cNvPr>
          <p:cNvSpPr txBox="1"/>
          <p:nvPr/>
        </p:nvSpPr>
        <p:spPr>
          <a:xfrm>
            <a:off x="5650368" y="4961894"/>
            <a:ext cx="318883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What if the proposal step is too large? </a:t>
            </a:r>
          </a:p>
          <a:p>
            <a:r>
              <a:rPr lang="en-US" sz="1400" dirty="0"/>
              <a:t>New proposals will </a:t>
            </a:r>
            <a:r>
              <a:rPr lang="en-US" sz="1400" u="sng" dirty="0"/>
              <a:t>tend to be </a:t>
            </a:r>
            <a:r>
              <a:rPr lang="en-US" sz="1400" dirty="0"/>
              <a:t>on the tails of the distribution and, therefore, rejected. Many more iterations are needed…</a:t>
            </a:r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93F98234-73BD-9B4A-BC02-9DB49224D45D}"/>
              </a:ext>
            </a:extLst>
          </p:cNvPr>
          <p:cNvSpPr txBox="1">
            <a:spLocks/>
          </p:cNvSpPr>
          <p:nvPr/>
        </p:nvSpPr>
        <p:spPr>
          <a:xfrm>
            <a:off x="201613" y="99247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1800" dirty="0">
                <a:solidFill>
                  <a:schemeClr val="bg1"/>
                </a:solidFill>
              </a:rPr>
              <a:t>Metropolis-Hastings: Disadvantage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74087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201613" y="99247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1800" dirty="0">
                <a:solidFill>
                  <a:schemeClr val="bg1"/>
                </a:solidFill>
              </a:rPr>
              <a:t>Bayes Theorem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A359F0C-297B-1D45-9134-9C50A81594BF}"/>
                  </a:ext>
                </a:extLst>
              </p:cNvPr>
              <p:cNvSpPr/>
              <p:nvPr/>
            </p:nvSpPr>
            <p:spPr>
              <a:xfrm>
                <a:off x="707096" y="2091523"/>
                <a:ext cx="3851855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)=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A359F0C-297B-1D45-9134-9C50A81594B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096" y="2091523"/>
                <a:ext cx="3851855" cy="338554"/>
              </a:xfrm>
              <a:prstGeom prst="rect">
                <a:avLst/>
              </a:prstGeom>
              <a:blipFill>
                <a:blip r:embed="rId3"/>
                <a:stretch>
                  <a:fillRect b="-148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40DD661-0750-434D-AC70-9FD2B5893D99}"/>
                  </a:ext>
                </a:extLst>
              </p:cNvPr>
              <p:cNvSpPr/>
              <p:nvPr/>
            </p:nvSpPr>
            <p:spPr>
              <a:xfrm>
                <a:off x="707096" y="2715952"/>
                <a:ext cx="3851855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)=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40DD661-0750-434D-AC70-9FD2B5893D9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096" y="2715952"/>
                <a:ext cx="3851855" cy="338554"/>
              </a:xfrm>
              <a:prstGeom prst="rect">
                <a:avLst/>
              </a:prstGeom>
              <a:blipFill>
                <a:blip r:embed="rId4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604A5A6C-FBF1-FF49-9088-4438D40AF7E7}"/>
                  </a:ext>
                </a:extLst>
              </p:cNvPr>
              <p:cNvSpPr/>
              <p:nvPr/>
            </p:nvSpPr>
            <p:spPr>
              <a:xfrm>
                <a:off x="707096" y="3340381"/>
                <a:ext cx="3851855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m:rPr>
                        <m:nor/>
                      </m:rPr>
                      <a:rPr lang="en-US" sz="1600" dirty="0"/>
                      <m:t> 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)=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604A5A6C-FBF1-FF49-9088-4438D40AF7E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096" y="3340381"/>
                <a:ext cx="3851855" cy="338554"/>
              </a:xfrm>
              <a:prstGeom prst="rect">
                <a:avLst/>
              </a:prstGeom>
              <a:blipFill>
                <a:blip r:embed="rId5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E6984FD7-8E25-A946-8C52-DB43DE909EC6}"/>
                  </a:ext>
                </a:extLst>
              </p:cNvPr>
              <p:cNvSpPr/>
              <p:nvPr/>
            </p:nvSpPr>
            <p:spPr>
              <a:xfrm>
                <a:off x="707096" y="3964807"/>
                <a:ext cx="2850142" cy="338554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m:rPr>
                        <m:nor/>
                      </m:rPr>
                      <a:rPr lang="en-US" sz="1600" dirty="0"/>
                      <m:t> 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E6984FD7-8E25-A946-8C52-DB43DE909EC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096" y="3964807"/>
                <a:ext cx="2850142" cy="338554"/>
              </a:xfrm>
              <a:prstGeom prst="rect">
                <a:avLst/>
              </a:prstGeom>
              <a:blipFill>
                <a:blip r:embed="rId6"/>
                <a:stretch>
                  <a:fillRect b="-64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9D3F44B9-3BDE-2040-9B5B-2BBA205715C2}"/>
              </a:ext>
            </a:extLst>
          </p:cNvPr>
          <p:cNvSpPr/>
          <p:nvPr/>
        </p:nvSpPr>
        <p:spPr>
          <a:xfrm>
            <a:off x="4953000" y="1541014"/>
            <a:ext cx="3985260" cy="259307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00041A-52B9-CB45-871A-E7425812B2D1}"/>
              </a:ext>
            </a:extLst>
          </p:cNvPr>
          <p:cNvSpPr txBox="1"/>
          <p:nvPr/>
        </p:nvSpPr>
        <p:spPr>
          <a:xfrm>
            <a:off x="5685595" y="1227646"/>
            <a:ext cx="26837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Joint Model (m) and Data (d) Domain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B9B97F4-4232-DD47-A280-01C1DF7D1B9E}"/>
              </a:ext>
            </a:extLst>
          </p:cNvPr>
          <p:cNvSpPr/>
          <p:nvPr/>
        </p:nvSpPr>
        <p:spPr>
          <a:xfrm>
            <a:off x="5438801" y="2037449"/>
            <a:ext cx="1503781" cy="1600200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8CBB8149-D5B6-B841-99B1-F1C6122E04ED}"/>
              </a:ext>
            </a:extLst>
          </p:cNvPr>
          <p:cNvSpPr/>
          <p:nvPr/>
        </p:nvSpPr>
        <p:spPr>
          <a:xfrm rot="1291230">
            <a:off x="6413048" y="2482500"/>
            <a:ext cx="2432200" cy="710097"/>
          </a:xfrm>
          <a:prstGeom prst="ellipse">
            <a:avLst/>
          </a:prstGeom>
          <a:solidFill>
            <a:srgbClr val="FF0000">
              <a:alpha val="39000"/>
            </a:srgb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3FA6B9-ED07-A445-BC2D-3DE08DFF4F93}"/>
              </a:ext>
            </a:extLst>
          </p:cNvPr>
          <p:cNvSpPr txBox="1"/>
          <p:nvPr/>
        </p:nvSpPr>
        <p:spPr>
          <a:xfrm>
            <a:off x="5875540" y="1702614"/>
            <a:ext cx="6303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</a:rPr>
              <a:t>P(m)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DA6E837-331D-3B46-9778-016D73B7C726}"/>
              </a:ext>
            </a:extLst>
          </p:cNvPr>
          <p:cNvSpPr txBox="1"/>
          <p:nvPr/>
        </p:nvSpPr>
        <p:spPr>
          <a:xfrm>
            <a:off x="7754300" y="2209800"/>
            <a:ext cx="5725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P(d)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0314FE8-0089-CF40-9132-CF7EFD5AAE30}"/>
              </a:ext>
            </a:extLst>
          </p:cNvPr>
          <p:cNvSpPr txBox="1"/>
          <p:nvPr/>
        </p:nvSpPr>
        <p:spPr>
          <a:xfrm>
            <a:off x="6626558" y="1898246"/>
            <a:ext cx="8018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F0040"/>
                </a:solidFill>
              </a:rPr>
              <a:t>P(</a:t>
            </a:r>
            <a:r>
              <a:rPr lang="en-US" sz="1600" dirty="0" err="1">
                <a:solidFill>
                  <a:srgbClr val="7F0040"/>
                </a:solidFill>
              </a:rPr>
              <a:t>m,d</a:t>
            </a:r>
            <a:r>
              <a:rPr lang="en-US" sz="1600" dirty="0">
                <a:solidFill>
                  <a:srgbClr val="7F0040"/>
                </a:solidFill>
              </a:rPr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177A610-306D-A94D-977A-D1B051E9010C}"/>
              </a:ext>
            </a:extLst>
          </p:cNvPr>
          <p:cNvSpPr txBox="1"/>
          <p:nvPr/>
        </p:nvSpPr>
        <p:spPr>
          <a:xfrm>
            <a:off x="201613" y="1115843"/>
            <a:ext cx="45227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We want to find the joint probability of the model (</a:t>
            </a:r>
            <a:r>
              <a:rPr lang="en-US" sz="1600" i="1" dirty="0"/>
              <a:t>m</a:t>
            </a:r>
            <a:r>
              <a:rPr lang="en-US" sz="1600" dirty="0"/>
              <a:t>) and the data (</a:t>
            </a:r>
            <a:r>
              <a:rPr lang="en-US" sz="1600" i="1" dirty="0"/>
              <a:t>d</a:t>
            </a:r>
            <a:r>
              <a:rPr lang="en-US" sz="1600" dirty="0"/>
              <a:t>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9754162-40D4-084D-8B2B-3C77AEFC7B4C}"/>
              </a:ext>
            </a:extLst>
          </p:cNvPr>
          <p:cNvSpPr txBox="1"/>
          <p:nvPr/>
        </p:nvSpPr>
        <p:spPr>
          <a:xfrm>
            <a:off x="232322" y="1810086"/>
            <a:ext cx="44550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Joint probability recast as conditional probability, model if data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C1C54DB-386C-8A47-AFD4-8DB5B9A2C64E}"/>
              </a:ext>
            </a:extLst>
          </p:cNvPr>
          <p:cNvSpPr txBox="1"/>
          <p:nvPr/>
        </p:nvSpPr>
        <p:spPr>
          <a:xfrm>
            <a:off x="253286" y="2434515"/>
            <a:ext cx="40719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Conditional probability can also be recast as data if model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204C43E-5534-BF42-B1AB-792F841C2543}"/>
              </a:ext>
            </a:extLst>
          </p:cNvPr>
          <p:cNvSpPr txBox="1"/>
          <p:nvPr/>
        </p:nvSpPr>
        <p:spPr>
          <a:xfrm>
            <a:off x="253285" y="3058944"/>
            <a:ext cx="27638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conditional probabilities are equal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08513E8-C9A2-D744-A8C2-ED120F037CAA}"/>
              </a:ext>
            </a:extLst>
          </p:cNvPr>
          <p:cNvSpPr txBox="1"/>
          <p:nvPr/>
        </p:nvSpPr>
        <p:spPr>
          <a:xfrm>
            <a:off x="300173" y="3683373"/>
            <a:ext cx="46510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Rearranging results in the common expression of Bayes Theorem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88DD968-A213-BD47-9BE2-F53D4092E70C}"/>
              </a:ext>
            </a:extLst>
          </p:cNvPr>
          <p:cNvSpPr txBox="1"/>
          <p:nvPr/>
        </p:nvSpPr>
        <p:spPr>
          <a:xfrm>
            <a:off x="5438801" y="4222698"/>
            <a:ext cx="32447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Let’s say P(m) and P(d) are constant in a defined area</a:t>
            </a:r>
          </a:p>
        </p:txBody>
      </p:sp>
    </p:spTree>
    <p:extLst>
      <p:ext uri="{BB962C8B-B14F-4D97-AF65-F5344CB8AC3E}">
        <p14:creationId xmlns:p14="http://schemas.microsoft.com/office/powerpoint/2010/main" val="42901378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>
            <a:extLst>
              <a:ext uri="{FF2B5EF4-FFF2-40B4-BE49-F238E27FC236}">
                <a16:creationId xmlns:a16="http://schemas.microsoft.com/office/drawing/2014/main" id="{60C70892-8E8B-EE46-9B66-BED4D0AF96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726" t="26402" r="22680" b="26435"/>
          <a:stretch/>
        </p:blipFill>
        <p:spPr>
          <a:xfrm>
            <a:off x="5333085" y="2305126"/>
            <a:ext cx="3277515" cy="2094746"/>
          </a:xfrm>
          <a:prstGeom prst="rect">
            <a:avLst/>
          </a:prstGeom>
        </p:spPr>
      </p:pic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152400" y="39663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675158-CA76-0C42-8537-3458472B4330}"/>
              </a:ext>
            </a:extLst>
          </p:cNvPr>
          <p:cNvSpPr txBox="1"/>
          <p:nvPr/>
        </p:nvSpPr>
        <p:spPr>
          <a:xfrm>
            <a:off x="5345568" y="1022737"/>
            <a:ext cx="3493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The disadvantage is that the M-H can be inefficient if the proposal is poorly tuned.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AC476B2-7D54-F845-A152-980A2401F33C}"/>
              </a:ext>
            </a:extLst>
          </p:cNvPr>
          <p:cNvSpPr txBox="1"/>
          <p:nvPr/>
        </p:nvSpPr>
        <p:spPr>
          <a:xfrm>
            <a:off x="6646357" y="1951906"/>
            <a:ext cx="7970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P(</a:t>
            </a:r>
            <a:r>
              <a:rPr lang="en-US" sz="1600" dirty="0" err="1"/>
              <a:t>m|d</a:t>
            </a:r>
            <a:r>
              <a:rPr lang="en-US" sz="1600" dirty="0"/>
              <a:t>)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0E60E900-41F6-214E-829B-933CE0546565}"/>
              </a:ext>
            </a:extLst>
          </p:cNvPr>
          <p:cNvCxnSpPr/>
          <p:nvPr/>
        </p:nvCxnSpPr>
        <p:spPr>
          <a:xfrm>
            <a:off x="5963226" y="4675659"/>
            <a:ext cx="2286000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B103222C-11C1-3647-BE38-193AB33777D9}"/>
              </a:ext>
            </a:extLst>
          </p:cNvPr>
          <p:cNvSpPr txBox="1"/>
          <p:nvPr/>
        </p:nvSpPr>
        <p:spPr>
          <a:xfrm>
            <a:off x="6333876" y="4370167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  <a:r>
              <a:rPr lang="en-US" sz="1400" baseline="30000" dirty="0"/>
              <a:t>i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0AFE6A1-EE06-D643-BE60-46540CE7278B}"/>
              </a:ext>
            </a:extLst>
          </p:cNvPr>
          <p:cNvSpPr txBox="1"/>
          <p:nvPr/>
        </p:nvSpPr>
        <p:spPr>
          <a:xfrm>
            <a:off x="5292334" y="4374493"/>
            <a:ext cx="4988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  <a:r>
              <a:rPr lang="en-US" sz="1400" baseline="30000" dirty="0"/>
              <a:t>i+1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1512322-9915-334D-A4C1-072628A6230B}"/>
              </a:ext>
            </a:extLst>
          </p:cNvPr>
          <p:cNvSpPr txBox="1"/>
          <p:nvPr/>
        </p:nvSpPr>
        <p:spPr>
          <a:xfrm>
            <a:off x="5546169" y="3584822"/>
            <a:ext cx="5998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P(m</a:t>
            </a:r>
            <a:r>
              <a:rPr lang="en-US" sz="1400" baseline="30000" dirty="0"/>
              <a:t>i</a:t>
            </a:r>
            <a:r>
              <a:rPr lang="en-US" sz="1400" dirty="0"/>
              <a:t>)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C6903E4-2B1F-9240-8636-514E29240CC7}"/>
              </a:ext>
            </a:extLst>
          </p:cNvPr>
          <p:cNvSpPr txBox="1"/>
          <p:nvPr/>
        </p:nvSpPr>
        <p:spPr>
          <a:xfrm>
            <a:off x="4177438" y="4213310"/>
            <a:ext cx="7377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P(m</a:t>
            </a:r>
            <a:r>
              <a:rPr lang="en-US" sz="1400" baseline="30000" dirty="0"/>
              <a:t>i+1</a:t>
            </a:r>
            <a:r>
              <a:rPr lang="en-US" sz="1400" dirty="0"/>
              <a:t>)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A96A3E0-218D-2646-A4AE-C9688C774370}"/>
              </a:ext>
            </a:extLst>
          </p:cNvPr>
          <p:cNvCxnSpPr>
            <a:cxnSpLocks/>
          </p:cNvCxnSpPr>
          <p:nvPr/>
        </p:nvCxnSpPr>
        <p:spPr>
          <a:xfrm flipV="1">
            <a:off x="6520786" y="3749475"/>
            <a:ext cx="0" cy="536377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1AC538C-94A0-294A-84C6-CD7DA420C8D1}"/>
              </a:ext>
            </a:extLst>
          </p:cNvPr>
          <p:cNvCxnSpPr>
            <a:cxnSpLocks/>
          </p:cNvCxnSpPr>
          <p:nvPr/>
        </p:nvCxnSpPr>
        <p:spPr>
          <a:xfrm flipV="1">
            <a:off x="5505354" y="4358301"/>
            <a:ext cx="19974" cy="22896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4F03995D-F0F1-344D-8ECF-854529123DCD}"/>
              </a:ext>
            </a:extLst>
          </p:cNvPr>
          <p:cNvCxnSpPr>
            <a:cxnSpLocks/>
          </p:cNvCxnSpPr>
          <p:nvPr/>
        </p:nvCxnSpPr>
        <p:spPr>
          <a:xfrm flipH="1">
            <a:off x="6270937" y="3755092"/>
            <a:ext cx="249849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8FADDDBE-CC27-6245-BDFC-88AE08655890}"/>
              </a:ext>
            </a:extLst>
          </p:cNvPr>
          <p:cNvCxnSpPr>
            <a:cxnSpLocks/>
          </p:cNvCxnSpPr>
          <p:nvPr/>
        </p:nvCxnSpPr>
        <p:spPr>
          <a:xfrm flipH="1">
            <a:off x="4987534" y="4367199"/>
            <a:ext cx="576734" cy="2968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0A21825-C81B-574B-87C8-AD62189E5E35}"/>
              </a:ext>
            </a:extLst>
          </p:cNvPr>
          <p:cNvSpPr txBox="1"/>
          <p:nvPr/>
        </p:nvSpPr>
        <p:spPr>
          <a:xfrm>
            <a:off x="5650368" y="4961894"/>
            <a:ext cx="318883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What if the proposal step is too large? </a:t>
            </a:r>
          </a:p>
          <a:p>
            <a:r>
              <a:rPr lang="en-US" sz="1400" dirty="0"/>
              <a:t>New proposals will </a:t>
            </a:r>
            <a:r>
              <a:rPr lang="en-US" sz="1400" u="sng" dirty="0"/>
              <a:t>tend to be </a:t>
            </a:r>
            <a:r>
              <a:rPr lang="en-US" sz="1400" dirty="0"/>
              <a:t>on the tails of the distribution and, therefore, rejected. Many more iterations are needed…</a:t>
            </a:r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93F98234-73BD-9B4A-BC02-9DB49224D45D}"/>
              </a:ext>
            </a:extLst>
          </p:cNvPr>
          <p:cNvSpPr txBox="1">
            <a:spLocks/>
          </p:cNvSpPr>
          <p:nvPr/>
        </p:nvSpPr>
        <p:spPr>
          <a:xfrm>
            <a:off x="201613" y="99247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1800" dirty="0">
                <a:solidFill>
                  <a:schemeClr val="bg1"/>
                </a:solidFill>
              </a:rPr>
              <a:t>Metropolis-Hastings: Disadvantage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88DACA-9D89-734D-A42A-7B29F548A42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600" y="1795243"/>
            <a:ext cx="3863595" cy="357915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ED820D2-8685-8049-BD00-8E4E440ADCE3}"/>
              </a:ext>
            </a:extLst>
          </p:cNvPr>
          <p:cNvSpPr txBox="1"/>
          <p:nvPr/>
        </p:nvSpPr>
        <p:spPr>
          <a:xfrm>
            <a:off x="1066800" y="1329710"/>
            <a:ext cx="26500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Example of inefficient sampling</a:t>
            </a:r>
          </a:p>
        </p:txBody>
      </p:sp>
    </p:spTree>
    <p:extLst>
      <p:ext uri="{BB962C8B-B14F-4D97-AF65-F5344CB8AC3E}">
        <p14:creationId xmlns:p14="http://schemas.microsoft.com/office/powerpoint/2010/main" val="21627757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92A661E-2CA9-7249-BE2C-ABB65FF06F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939" t="25892" r="19758" b="26331"/>
          <a:stretch/>
        </p:blipFill>
        <p:spPr>
          <a:xfrm>
            <a:off x="5144458" y="2448675"/>
            <a:ext cx="3674043" cy="2124078"/>
          </a:xfrm>
          <a:prstGeom prst="rect">
            <a:avLst/>
          </a:prstGeom>
        </p:spPr>
      </p:pic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152400" y="39663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A82413-3413-6442-9BF8-6EA59E37B758}"/>
              </a:ext>
            </a:extLst>
          </p:cNvPr>
          <p:cNvSpPr txBox="1"/>
          <p:nvPr/>
        </p:nvSpPr>
        <p:spPr>
          <a:xfrm>
            <a:off x="1673731" y="2110121"/>
            <a:ext cx="7970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P(</a:t>
            </a:r>
            <a:r>
              <a:rPr lang="en-US" sz="1600" dirty="0" err="1"/>
              <a:t>m|d</a:t>
            </a:r>
            <a:r>
              <a:rPr lang="en-US" sz="1600" dirty="0"/>
              <a:t>)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1FA0FAD-8313-B54D-85E2-0B9F6B563535}"/>
              </a:ext>
            </a:extLst>
          </p:cNvPr>
          <p:cNvCxnSpPr/>
          <p:nvPr/>
        </p:nvCxnSpPr>
        <p:spPr>
          <a:xfrm>
            <a:off x="990600" y="4833874"/>
            <a:ext cx="2286000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A406CCFA-8B8C-9B43-B833-50620B8716C9}"/>
              </a:ext>
            </a:extLst>
          </p:cNvPr>
          <p:cNvSpPr txBox="1"/>
          <p:nvPr/>
        </p:nvSpPr>
        <p:spPr>
          <a:xfrm>
            <a:off x="1361250" y="4528382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  <a:r>
              <a:rPr lang="en-US" sz="1400" baseline="30000" dirty="0"/>
              <a:t>i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7E38ED1-8577-AE45-A0B0-B28C96E2F48F}"/>
              </a:ext>
            </a:extLst>
          </p:cNvPr>
          <p:cNvSpPr txBox="1"/>
          <p:nvPr/>
        </p:nvSpPr>
        <p:spPr>
          <a:xfrm>
            <a:off x="1634745" y="4528382"/>
            <a:ext cx="4988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  <a:r>
              <a:rPr lang="en-US" sz="1400" baseline="30000" dirty="0"/>
              <a:t>i+1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1AD4C5-2A2B-564B-90D7-00CD6C64A31F}"/>
              </a:ext>
            </a:extLst>
          </p:cNvPr>
          <p:cNvSpPr txBox="1"/>
          <p:nvPr/>
        </p:nvSpPr>
        <p:spPr>
          <a:xfrm>
            <a:off x="573543" y="3743037"/>
            <a:ext cx="5998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P(m</a:t>
            </a:r>
            <a:r>
              <a:rPr lang="en-US" sz="1400" baseline="30000" dirty="0"/>
              <a:t>i</a:t>
            </a:r>
            <a:r>
              <a:rPr lang="en-US" sz="1400" dirty="0"/>
              <a:t>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15477D5-C577-1043-9F52-107EF520E2EF}"/>
              </a:ext>
            </a:extLst>
          </p:cNvPr>
          <p:cNvSpPr txBox="1"/>
          <p:nvPr/>
        </p:nvSpPr>
        <p:spPr>
          <a:xfrm>
            <a:off x="446035" y="2864864"/>
            <a:ext cx="7377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P(m</a:t>
            </a:r>
            <a:r>
              <a:rPr lang="en-US" sz="1400" baseline="30000" dirty="0"/>
              <a:t>i+1</a:t>
            </a:r>
            <a:r>
              <a:rPr lang="en-US" sz="1400" dirty="0"/>
              <a:t>)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9702CD2-69EF-B547-8934-47D0102FBCA4}"/>
              </a:ext>
            </a:extLst>
          </p:cNvPr>
          <p:cNvCxnSpPr>
            <a:cxnSpLocks/>
          </p:cNvCxnSpPr>
          <p:nvPr/>
        </p:nvCxnSpPr>
        <p:spPr>
          <a:xfrm flipV="1">
            <a:off x="1548160" y="3907690"/>
            <a:ext cx="0" cy="536377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3FB1BC5-6125-0842-BBB4-48CECB23AF40}"/>
              </a:ext>
            </a:extLst>
          </p:cNvPr>
          <p:cNvCxnSpPr>
            <a:cxnSpLocks/>
          </p:cNvCxnSpPr>
          <p:nvPr/>
        </p:nvCxnSpPr>
        <p:spPr>
          <a:xfrm flipV="1">
            <a:off x="1827868" y="3021152"/>
            <a:ext cx="932" cy="144321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02522E2-F59B-924E-BCC5-48918AA50B24}"/>
              </a:ext>
            </a:extLst>
          </p:cNvPr>
          <p:cNvCxnSpPr>
            <a:cxnSpLocks/>
          </p:cNvCxnSpPr>
          <p:nvPr/>
        </p:nvCxnSpPr>
        <p:spPr>
          <a:xfrm flipH="1">
            <a:off x="1298311" y="3913307"/>
            <a:ext cx="249849" cy="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3028587-84B6-AB46-83A0-64EF429383BA}"/>
              </a:ext>
            </a:extLst>
          </p:cNvPr>
          <p:cNvCxnSpPr>
            <a:cxnSpLocks/>
          </p:cNvCxnSpPr>
          <p:nvPr/>
        </p:nvCxnSpPr>
        <p:spPr>
          <a:xfrm flipH="1">
            <a:off x="1256131" y="3018753"/>
            <a:ext cx="576734" cy="2968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F9B07F4-BB62-314C-B6A3-43F7F3ADEFC7}"/>
              </a:ext>
            </a:extLst>
          </p:cNvPr>
          <p:cNvSpPr txBox="1"/>
          <p:nvPr/>
        </p:nvSpPr>
        <p:spPr>
          <a:xfrm>
            <a:off x="736285" y="1022737"/>
            <a:ext cx="32775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The power of Metropolis-Hastings is that we don’t need to know the analytical form of P(</a:t>
            </a:r>
            <a:r>
              <a:rPr lang="en-US" sz="1400" dirty="0" err="1"/>
              <a:t>m|d</a:t>
            </a:r>
            <a:r>
              <a:rPr lang="en-US" sz="1400" dirty="0"/>
              <a:t>). We only need to evaluate it, P(</a:t>
            </a:r>
            <a:r>
              <a:rPr lang="en-US" sz="1400" dirty="0" err="1"/>
              <a:t>m|d</a:t>
            </a:r>
            <a:r>
              <a:rPr lang="en-US" sz="1400" dirty="0"/>
              <a:t>)=P(</a:t>
            </a:r>
            <a:r>
              <a:rPr lang="en-US" sz="1400" dirty="0" err="1"/>
              <a:t>d|m</a:t>
            </a:r>
            <a:r>
              <a:rPr lang="en-US" sz="1400" dirty="0"/>
              <a:t>)P(m)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675158-CA76-0C42-8537-3458472B4330}"/>
              </a:ext>
            </a:extLst>
          </p:cNvPr>
          <p:cNvSpPr txBox="1"/>
          <p:nvPr/>
        </p:nvSpPr>
        <p:spPr>
          <a:xfrm>
            <a:off x="5345568" y="1022737"/>
            <a:ext cx="34936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If we know the analytical form of P(</a:t>
            </a:r>
            <a:r>
              <a:rPr lang="en-US" sz="1400" dirty="0" err="1"/>
              <a:t>m|d</a:t>
            </a:r>
            <a:r>
              <a:rPr lang="en-US" sz="1400" dirty="0"/>
              <a:t>), we can sample it directly for each step of the MCMC iteration.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C241D73-32C8-2449-8B4B-9929E53E82B2}"/>
              </a:ext>
            </a:extLst>
          </p:cNvPr>
          <p:cNvSpPr txBox="1"/>
          <p:nvPr/>
        </p:nvSpPr>
        <p:spPr>
          <a:xfrm>
            <a:off x="6556819" y="2083174"/>
            <a:ext cx="7970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P(</a:t>
            </a:r>
            <a:r>
              <a:rPr lang="en-US" sz="1600" dirty="0" err="1"/>
              <a:t>m|d</a:t>
            </a:r>
            <a:r>
              <a:rPr lang="en-US" sz="1600" dirty="0"/>
              <a:t>)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AC275C6F-847E-1C41-9227-83B10C438E77}"/>
              </a:ext>
            </a:extLst>
          </p:cNvPr>
          <p:cNvCxnSpPr/>
          <p:nvPr/>
        </p:nvCxnSpPr>
        <p:spPr>
          <a:xfrm>
            <a:off x="5873688" y="4806927"/>
            <a:ext cx="2286000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0C85D3AF-E900-C845-B5F4-D1D8B5C573F8}"/>
              </a:ext>
            </a:extLst>
          </p:cNvPr>
          <p:cNvSpPr txBox="1"/>
          <p:nvPr/>
        </p:nvSpPr>
        <p:spPr>
          <a:xfrm>
            <a:off x="6814606" y="4499703"/>
            <a:ext cx="3337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m</a:t>
            </a:r>
            <a:endParaRPr lang="en-US" sz="1400" baseline="30000" dirty="0"/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ABB00ED8-83B3-B248-BF1F-2DA1E1245F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726" t="26402" r="22680" b="26435"/>
          <a:stretch/>
        </p:blipFill>
        <p:spPr>
          <a:xfrm>
            <a:off x="360459" y="2463341"/>
            <a:ext cx="3277515" cy="2094746"/>
          </a:xfrm>
          <a:prstGeom prst="rect">
            <a:avLst/>
          </a:prstGeom>
        </p:spPr>
      </p:pic>
      <p:sp>
        <p:nvSpPr>
          <p:cNvPr id="62" name="Rectangle 61">
            <a:extLst>
              <a:ext uri="{FF2B5EF4-FFF2-40B4-BE49-F238E27FC236}">
                <a16:creationId xmlns:a16="http://schemas.microsoft.com/office/drawing/2014/main" id="{673B3B41-9439-9E4D-ABAF-D3D7FAECFFC4}"/>
              </a:ext>
            </a:extLst>
          </p:cNvPr>
          <p:cNvSpPr/>
          <p:nvPr/>
        </p:nvSpPr>
        <p:spPr>
          <a:xfrm>
            <a:off x="7796702" y="4435655"/>
            <a:ext cx="152400" cy="104813"/>
          </a:xfrm>
          <a:prstGeom prst="rect">
            <a:avLst/>
          </a:prstGeom>
          <a:noFill/>
          <a:ln w="127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BF0B9A25-26B3-9049-9833-69844F312F56}"/>
              </a:ext>
            </a:extLst>
          </p:cNvPr>
          <p:cNvSpPr/>
          <p:nvPr/>
        </p:nvSpPr>
        <p:spPr>
          <a:xfrm>
            <a:off x="7951511" y="4493028"/>
            <a:ext cx="152400" cy="45719"/>
          </a:xfrm>
          <a:prstGeom prst="rect">
            <a:avLst/>
          </a:prstGeom>
          <a:noFill/>
          <a:ln w="127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72275923-E175-F547-B864-3854679F1007}"/>
              </a:ext>
            </a:extLst>
          </p:cNvPr>
          <p:cNvSpPr/>
          <p:nvPr/>
        </p:nvSpPr>
        <p:spPr>
          <a:xfrm>
            <a:off x="7644302" y="4299688"/>
            <a:ext cx="152400" cy="240662"/>
          </a:xfrm>
          <a:prstGeom prst="rect">
            <a:avLst/>
          </a:prstGeom>
          <a:noFill/>
          <a:ln w="127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22EDE875-8D8D-624B-9091-580743DEBFE0}"/>
              </a:ext>
            </a:extLst>
          </p:cNvPr>
          <p:cNvSpPr/>
          <p:nvPr/>
        </p:nvSpPr>
        <p:spPr>
          <a:xfrm>
            <a:off x="7488609" y="4039068"/>
            <a:ext cx="152400" cy="501518"/>
          </a:xfrm>
          <a:prstGeom prst="rect">
            <a:avLst/>
          </a:prstGeom>
          <a:noFill/>
          <a:ln w="127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EAE7F11D-2165-754E-BE31-633A707F63A9}"/>
              </a:ext>
            </a:extLst>
          </p:cNvPr>
          <p:cNvSpPr/>
          <p:nvPr/>
        </p:nvSpPr>
        <p:spPr>
          <a:xfrm>
            <a:off x="7341176" y="3613889"/>
            <a:ext cx="152400" cy="926462"/>
          </a:xfrm>
          <a:prstGeom prst="rect">
            <a:avLst/>
          </a:prstGeom>
          <a:noFill/>
          <a:ln w="127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863263E-8996-8D44-98D8-2D7BD7B73A96}"/>
              </a:ext>
            </a:extLst>
          </p:cNvPr>
          <p:cNvSpPr/>
          <p:nvPr/>
        </p:nvSpPr>
        <p:spPr>
          <a:xfrm>
            <a:off x="7188776" y="3079915"/>
            <a:ext cx="152400" cy="1460436"/>
          </a:xfrm>
          <a:prstGeom prst="rect">
            <a:avLst/>
          </a:prstGeom>
          <a:noFill/>
          <a:ln w="127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3AD889C7-E4AD-7449-A149-EB0D1B3F1755}"/>
              </a:ext>
            </a:extLst>
          </p:cNvPr>
          <p:cNvSpPr/>
          <p:nvPr/>
        </p:nvSpPr>
        <p:spPr>
          <a:xfrm>
            <a:off x="7040413" y="2699489"/>
            <a:ext cx="152400" cy="1840862"/>
          </a:xfrm>
          <a:prstGeom prst="rect">
            <a:avLst/>
          </a:prstGeom>
          <a:noFill/>
          <a:ln w="127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348C2CB7-9D66-294A-8806-64EA34AEBA07}"/>
              </a:ext>
            </a:extLst>
          </p:cNvPr>
          <p:cNvSpPr/>
          <p:nvPr/>
        </p:nvSpPr>
        <p:spPr>
          <a:xfrm>
            <a:off x="6888013" y="2503541"/>
            <a:ext cx="152400" cy="2036809"/>
          </a:xfrm>
          <a:prstGeom prst="rect">
            <a:avLst/>
          </a:prstGeom>
          <a:noFill/>
          <a:ln w="127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DFA51A5-D2F5-324D-ABC6-C2CD886AED44}"/>
              </a:ext>
            </a:extLst>
          </p:cNvPr>
          <p:cNvSpPr/>
          <p:nvPr/>
        </p:nvSpPr>
        <p:spPr>
          <a:xfrm>
            <a:off x="6735613" y="2699488"/>
            <a:ext cx="152400" cy="1840862"/>
          </a:xfrm>
          <a:prstGeom prst="rect">
            <a:avLst/>
          </a:prstGeom>
          <a:noFill/>
          <a:ln w="127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1C5CDD23-DA18-D448-8DA2-43AD2548C051}"/>
              </a:ext>
            </a:extLst>
          </p:cNvPr>
          <p:cNvSpPr/>
          <p:nvPr/>
        </p:nvSpPr>
        <p:spPr>
          <a:xfrm>
            <a:off x="6582078" y="3079914"/>
            <a:ext cx="152400" cy="1460436"/>
          </a:xfrm>
          <a:prstGeom prst="rect">
            <a:avLst/>
          </a:prstGeom>
          <a:noFill/>
          <a:ln w="127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C763775E-76E9-0148-B2DB-5044475CEB69}"/>
              </a:ext>
            </a:extLst>
          </p:cNvPr>
          <p:cNvSpPr/>
          <p:nvPr/>
        </p:nvSpPr>
        <p:spPr>
          <a:xfrm>
            <a:off x="6429678" y="3612285"/>
            <a:ext cx="152400" cy="926462"/>
          </a:xfrm>
          <a:prstGeom prst="rect">
            <a:avLst/>
          </a:prstGeom>
          <a:noFill/>
          <a:ln w="127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4813E242-AEC0-3645-AB6F-50F249980950}"/>
              </a:ext>
            </a:extLst>
          </p:cNvPr>
          <p:cNvSpPr/>
          <p:nvPr/>
        </p:nvSpPr>
        <p:spPr>
          <a:xfrm>
            <a:off x="6284156" y="4037505"/>
            <a:ext cx="152400" cy="501518"/>
          </a:xfrm>
          <a:prstGeom prst="rect">
            <a:avLst/>
          </a:prstGeom>
          <a:noFill/>
          <a:ln w="127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9F3E189-6F2A-0F47-AE92-246FDD34E255}"/>
              </a:ext>
            </a:extLst>
          </p:cNvPr>
          <p:cNvSpPr/>
          <p:nvPr/>
        </p:nvSpPr>
        <p:spPr>
          <a:xfrm>
            <a:off x="6135332" y="4298637"/>
            <a:ext cx="152400" cy="240662"/>
          </a:xfrm>
          <a:prstGeom prst="rect">
            <a:avLst/>
          </a:prstGeom>
          <a:noFill/>
          <a:ln w="127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F672B070-5807-634A-8BE9-D1DA59CE8AF4}"/>
              </a:ext>
            </a:extLst>
          </p:cNvPr>
          <p:cNvSpPr/>
          <p:nvPr/>
        </p:nvSpPr>
        <p:spPr>
          <a:xfrm>
            <a:off x="5980364" y="4433934"/>
            <a:ext cx="152400" cy="104813"/>
          </a:xfrm>
          <a:prstGeom prst="rect">
            <a:avLst/>
          </a:prstGeom>
          <a:noFill/>
          <a:ln w="127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0503C4E9-6E19-1F49-9FFA-55335659F6AC}"/>
              </a:ext>
            </a:extLst>
          </p:cNvPr>
          <p:cNvSpPr/>
          <p:nvPr/>
        </p:nvSpPr>
        <p:spPr>
          <a:xfrm>
            <a:off x="5831403" y="4494748"/>
            <a:ext cx="152400" cy="45719"/>
          </a:xfrm>
          <a:prstGeom prst="rect">
            <a:avLst/>
          </a:prstGeom>
          <a:noFill/>
          <a:ln w="127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7E428D-4403-BC43-B399-813B56DC0440}"/>
              </a:ext>
            </a:extLst>
          </p:cNvPr>
          <p:cNvSpPr txBox="1"/>
          <p:nvPr/>
        </p:nvSpPr>
        <p:spPr>
          <a:xfrm>
            <a:off x="2687782" y="5613862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9882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201613" y="99247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1800" dirty="0">
                <a:solidFill>
                  <a:schemeClr val="bg1"/>
                </a:solidFill>
              </a:rPr>
              <a:t>Gibbs sampling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A45226D-3DF8-1941-AC76-6EB87CB4C721}"/>
                  </a:ext>
                </a:extLst>
              </p:cNvPr>
              <p:cNvSpPr txBox="1"/>
              <p:nvPr/>
            </p:nvSpPr>
            <p:spPr>
              <a:xfrm>
                <a:off x="49401" y="1011653"/>
                <a:ext cx="9018399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If the probability of one parameter conditional on all others takes an analytical form, then sample (update) one model parameter at a time, while holding the others constant.</a:t>
                </a:r>
              </a:p>
              <a:p>
                <a:endParaRPr lang="en-US" sz="1400" dirty="0"/>
              </a:p>
              <a:p>
                <a:endParaRPr lang="en-US" sz="1400" dirty="0"/>
              </a:p>
              <a:p>
                <a:pPr lvl="1"/>
                <a:r>
                  <a:rPr lang="en-US" sz="1200" dirty="0"/>
                  <a:t>Geman and </a:t>
                </a:r>
                <a:r>
                  <a:rPr lang="en-US" sz="1200" dirty="0" err="1"/>
                  <a:t>Geman</a:t>
                </a:r>
                <a:r>
                  <a:rPr lang="en-US" sz="1200" dirty="0"/>
                  <a:t>, 1984 showed that as </a:t>
                </a:r>
                <a:r>
                  <a:rPr lang="en-US" sz="1200" i="1" dirty="0" err="1"/>
                  <a:t>i</a:t>
                </a:r>
                <a:r>
                  <a:rPr lang="en-US" sz="1200" dirty="0"/>
                  <a:t>-&gt;</a:t>
                </a:r>
                <a14:m>
                  <m:oMath xmlns:m="http://schemas.openxmlformats.org/officeDocument/2006/math">
                    <m:r>
                      <a:rPr lang="en-US" sz="1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r>
                  <a:rPr lang="en-US" sz="1200" dirty="0"/>
                  <a:t> , the density of samples represents the joint distribution and the density of samples for each model parameter represent the marginal distribution of each model parameter.  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A45226D-3DF8-1941-AC76-6EB87CB4C7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01" y="1011653"/>
                <a:ext cx="9018399" cy="1323439"/>
              </a:xfrm>
              <a:prstGeom prst="rect">
                <a:avLst/>
              </a:prstGeom>
              <a:blipFill>
                <a:blip r:embed="rId3"/>
                <a:stretch>
                  <a:fillRect l="-141" t="-952" b="-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0C4E848-2933-0C4A-86AF-10255AA17C6C}"/>
                  </a:ext>
                </a:extLst>
              </p:cNvPr>
              <p:cNvSpPr txBox="1"/>
              <p:nvPr/>
            </p:nvSpPr>
            <p:spPr>
              <a:xfrm>
                <a:off x="2133600" y="1512038"/>
                <a:ext cx="3501663" cy="3897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m:rPr>
                                  <m:sty m:val="p"/>
                                </m:rPr>
                                <a:rPr lang="en-US" sz="1600" b="0" i="1">
                                  <a:latin typeface="Cambria Math" panose="02040503050406030204" pitchFamily="18" charset="0"/>
                                </a:rPr>
                                <m:t>m</m:t>
                              </m:r>
                            </m:e>
                            <m:sub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  <m:sup>
                              <m:r>
                                <m:rPr>
                                  <m:sty m:val="p"/>
                                </m:rPr>
                                <a:rPr lang="en-US" sz="1600">
                                  <a:latin typeface="Cambria Math" panose="02040503050406030204" pitchFamily="18" charset="0"/>
                                </a:rPr>
                                <m:t>i</m:t>
                              </m:r>
                              <m:r>
                                <a:rPr lang="en-US" sz="1600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p>
                          </m:sSubSup>
                        </m:e>
                        <m:e>
                          <m:sSub>
                            <m:sSubPr>
                              <m:ctrlP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16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 … ,</m:t>
                          </m:r>
                          <m:sSub>
                            <m:sSubPr>
                              <m:ctrlP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r>
                            <a:rPr lang="en-US" sz="16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+1</m:t>
                              </m:r>
                            </m:sub>
                          </m:sSub>
                          <m:r>
                            <a:rPr lang="en-US" sz="16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 … ,</m:t>
                          </m:r>
                          <m:sSub>
                            <m:sSubPr>
                              <m:ctrlP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0C4E848-2933-0C4A-86AF-10255AA17C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600" y="1512038"/>
                <a:ext cx="3501663" cy="389722"/>
              </a:xfrm>
              <a:prstGeom prst="rect">
                <a:avLst/>
              </a:prstGeom>
              <a:blipFill>
                <a:blip r:embed="rId4"/>
                <a:stretch>
                  <a:fillRect b="-31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792833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201613" y="99247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1800" dirty="0">
                <a:solidFill>
                  <a:schemeClr val="bg1"/>
                </a:solidFill>
              </a:rPr>
              <a:t>Gibbs sampling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A45226D-3DF8-1941-AC76-6EB87CB4C721}"/>
                  </a:ext>
                </a:extLst>
              </p:cNvPr>
              <p:cNvSpPr txBox="1"/>
              <p:nvPr/>
            </p:nvSpPr>
            <p:spPr>
              <a:xfrm>
                <a:off x="49401" y="1011653"/>
                <a:ext cx="9018399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If the probability of one parameter conditional on all others takes an analytical form, then sample (update) one model parameter at a time, while holding the others constant.</a:t>
                </a:r>
              </a:p>
              <a:p>
                <a:endParaRPr lang="en-US" sz="1400" dirty="0"/>
              </a:p>
              <a:p>
                <a:endParaRPr lang="en-US" sz="1400" dirty="0"/>
              </a:p>
              <a:p>
                <a:pPr lvl="1"/>
                <a:r>
                  <a:rPr lang="en-US" sz="1200" dirty="0"/>
                  <a:t>Geman and </a:t>
                </a:r>
                <a:r>
                  <a:rPr lang="en-US" sz="1200" dirty="0" err="1"/>
                  <a:t>Geman</a:t>
                </a:r>
                <a:r>
                  <a:rPr lang="en-US" sz="1200" dirty="0"/>
                  <a:t>, 1984 showed that as </a:t>
                </a:r>
                <a:r>
                  <a:rPr lang="en-US" sz="1200" i="1" dirty="0" err="1"/>
                  <a:t>i</a:t>
                </a:r>
                <a:r>
                  <a:rPr lang="en-US" sz="1200" dirty="0"/>
                  <a:t>-&gt;</a:t>
                </a:r>
                <a14:m>
                  <m:oMath xmlns:m="http://schemas.openxmlformats.org/officeDocument/2006/math">
                    <m:r>
                      <a:rPr lang="en-US" sz="1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r>
                  <a:rPr lang="en-US" sz="1200" dirty="0"/>
                  <a:t> , the density of samples represents the joint distribution and the density of samples for each model parameter represent the marginal distribution of each model parameter.  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A45226D-3DF8-1941-AC76-6EB87CB4C7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01" y="1011653"/>
                <a:ext cx="9018399" cy="1323439"/>
              </a:xfrm>
              <a:prstGeom prst="rect">
                <a:avLst/>
              </a:prstGeom>
              <a:blipFill>
                <a:blip r:embed="rId3"/>
                <a:stretch>
                  <a:fillRect l="-141" t="-952" b="-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0C4E848-2933-0C4A-86AF-10255AA17C6C}"/>
                  </a:ext>
                </a:extLst>
              </p:cNvPr>
              <p:cNvSpPr txBox="1"/>
              <p:nvPr/>
            </p:nvSpPr>
            <p:spPr>
              <a:xfrm>
                <a:off x="2133600" y="1512038"/>
                <a:ext cx="3501663" cy="3897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m:rPr>
                                  <m:sty m:val="p"/>
                                </m:rPr>
                                <a:rPr lang="en-US" sz="1600" b="0" i="1">
                                  <a:latin typeface="Cambria Math" panose="02040503050406030204" pitchFamily="18" charset="0"/>
                                </a:rPr>
                                <m:t>m</m:t>
                              </m:r>
                            </m:e>
                            <m:sub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  <m:sup>
                              <m:r>
                                <m:rPr>
                                  <m:sty m:val="p"/>
                                </m:rPr>
                                <a:rPr lang="en-US" sz="1600">
                                  <a:latin typeface="Cambria Math" panose="02040503050406030204" pitchFamily="18" charset="0"/>
                                </a:rPr>
                                <m:t>i</m:t>
                              </m:r>
                              <m:r>
                                <a:rPr lang="en-US" sz="1600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p>
                          </m:sSubSup>
                        </m:e>
                        <m:e>
                          <m:sSub>
                            <m:sSubPr>
                              <m:ctrlP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16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 … ,</m:t>
                          </m:r>
                          <m:sSub>
                            <m:sSubPr>
                              <m:ctrlP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r>
                            <a:rPr lang="en-US" sz="16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+1</m:t>
                              </m:r>
                            </m:sub>
                          </m:sSub>
                          <m:r>
                            <a:rPr lang="en-US" sz="16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 … ,</m:t>
                          </m:r>
                          <m:sSub>
                            <m:sSubPr>
                              <m:ctrlP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0C4E848-2933-0C4A-86AF-10255AA17C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600" y="1512038"/>
                <a:ext cx="3501663" cy="389722"/>
              </a:xfrm>
              <a:prstGeom prst="rect">
                <a:avLst/>
              </a:prstGeom>
              <a:blipFill>
                <a:blip r:embed="rId4"/>
                <a:stretch>
                  <a:fillRect b="-31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90F2FA1-1ED3-204E-9555-23A42238489A}"/>
                  </a:ext>
                </a:extLst>
              </p:cNvPr>
              <p:cNvSpPr txBox="1"/>
              <p:nvPr/>
            </p:nvSpPr>
            <p:spPr>
              <a:xfrm>
                <a:off x="101860" y="2514600"/>
                <a:ext cx="8534400" cy="28098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A common Gibbs statistical model </a:t>
                </a:r>
                <a:r>
                  <a:rPr lang="en-US" sz="1600" i="1" dirty="0"/>
                  <a:t>(and the one used in </a:t>
                </a:r>
                <a:r>
                  <a:rPr lang="en-US" sz="1600" i="1" dirty="0" err="1"/>
                  <a:t>Bayesloc</a:t>
                </a:r>
                <a:r>
                  <a:rPr lang="en-US" sz="1600" i="1" dirty="0"/>
                  <a:t>) </a:t>
                </a:r>
                <a:r>
                  <a:rPr lang="en-US" sz="1600" dirty="0"/>
                  <a:t>is that</a:t>
                </a:r>
              </a:p>
              <a:p>
                <a:r>
                  <a:rPr lang="en-US" sz="1600" i="1" dirty="0"/>
                  <a:t>	</a:t>
                </a:r>
                <a:r>
                  <a:rPr lang="en-US" sz="1600" i="1" dirty="0" err="1"/>
                  <a:t>m</a:t>
                </a:r>
                <a:r>
                  <a:rPr lang="en-US" sz="1600" i="1" baseline="-25000" dirty="0" err="1"/>
                  <a:t>j</a:t>
                </a:r>
                <a:r>
                  <a:rPr lang="en-US" sz="1600" dirty="0" err="1"/>
                  <a:t>~Gau</a:t>
                </a:r>
                <a:r>
                  <a:rPr lang="en-US" sz="1600" dirty="0"/>
                  <a:t>(</a:t>
                </a:r>
                <a:r>
                  <a:rPr lang="en-US" sz="1600" i="1" dirty="0" err="1"/>
                  <a:t>u</a:t>
                </a:r>
                <a:r>
                  <a:rPr lang="en-US" sz="1600" i="1" baseline="-25000" dirty="0" err="1"/>
                  <a:t>j</a:t>
                </a:r>
                <a:r>
                  <a:rPr lang="en-US" sz="1600" dirty="0" err="1"/>
                  <a:t>,</a:t>
                </a:r>
                <a:r>
                  <a:rPr lang="en-US" sz="1600" dirty="0" err="1">
                    <a:latin typeface="Symbol" pitchFamily="2" charset="2"/>
                  </a:rPr>
                  <a:t>t</a:t>
                </a:r>
                <a:r>
                  <a:rPr lang="en-US" sz="1600" i="1" baseline="-25000" dirty="0" err="1"/>
                  <a:t>j</a:t>
                </a:r>
                <a:r>
                  <a:rPr lang="en-US" sz="1600" dirty="0"/>
                  <a:t>), each model parameter (could be a model parameter subset) is Gaussian</a:t>
                </a:r>
              </a:p>
              <a:p>
                <a:r>
                  <a:rPr lang="en-US" sz="1600" dirty="0"/>
                  <a:t>	</a:t>
                </a:r>
                <a:r>
                  <a:rPr lang="en-US" sz="1600" i="1" dirty="0" err="1"/>
                  <a:t>u~</a:t>
                </a:r>
                <a:r>
                  <a:rPr lang="en-US" sz="1600" dirty="0" err="1"/>
                  <a:t>Gau</a:t>
                </a:r>
                <a:r>
                  <a:rPr lang="en-US" sz="1600" i="1" dirty="0"/>
                  <a:t>(0,w), the means of the set of model parameters are distributed Gaussian</a:t>
                </a:r>
              </a:p>
              <a:p>
                <a:r>
                  <a:rPr lang="en-US" sz="1600" i="1" dirty="0"/>
                  <a:t>	</a:t>
                </a:r>
                <a:r>
                  <a:rPr lang="en-US" sz="1600" dirty="0" err="1">
                    <a:latin typeface="Symbol" pitchFamily="2" charset="2"/>
                  </a:rPr>
                  <a:t>t~</a:t>
                </a:r>
                <a:r>
                  <a:rPr lang="en-US" sz="1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Gamma</a:t>
                </a: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sz="1600" i="1" dirty="0" err="1">
                    <a:latin typeface="Symbol" pitchFamily="2" charset="2"/>
                    <a:cs typeface="Arial" panose="020B0604020202020204" pitchFamily="34" charset="0"/>
                  </a:rPr>
                  <a:t>a,b</a:t>
                </a: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), the variances of the set of model parameters are distributed Gamma</a:t>
                </a:r>
              </a:p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If these conditions are met, </a:t>
                </a:r>
              </a:p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	Then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lang="en-US" sz="1600">
                                <a:latin typeface="Cambria Math" panose="02040503050406030204" pitchFamily="18" charset="0"/>
                              </a:rPr>
                              <m:t>i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p>
                        </m:sSubSup>
                      </m:e>
                      <m:e>
                        <m:sSub>
                          <m:sSubPr>
                            <m:ctrlP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… ,</m:t>
                        </m:r>
                        <m:sSub>
                          <m:sSubPr>
                            <m:ctrlP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  <m:r>
                          <a:rPr lang="en-US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a:rPr lang="en-US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… ,</m:t>
                        </m:r>
                        <m:sSub>
                          <m:sSubPr>
                            <m:ctrlP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</m:oMath>
                </a14:m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=Gaussian(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16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𝜏</m:t>
                        </m:r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𝑛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𝜏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𝑤</m:t>
                        </m:r>
                      </m:den>
                    </m:f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sz="16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naryPr>
                      <m:sub/>
                      <m:sup/>
                      <m:e>
                        <m:sSub>
                          <m:sSubPr>
                            <m:ctrlPr>
                              <a:rPr lang="en-US" sz="160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</m:sub>
                        </m:sSub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US" sz="16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𝜏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,</a:t>
                </a:r>
                <a:r>
                  <a:rPr lang="en-US" sz="1600" dirty="0"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𝑛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𝜏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𝑤</m:t>
                        </m:r>
                      </m:den>
                    </m:f>
                  </m:oMath>
                </a14:m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) </a:t>
                </a:r>
              </a:p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	and </a:t>
                </a:r>
                <a14:m>
                  <m:oMath xmlns:m="http://schemas.openxmlformats.org/officeDocument/2006/math">
                    <m:r>
                      <a:rPr lang="en-US" sz="1600" b="0" i="0" smtClean="0">
                        <a:latin typeface="Cambria Math" panose="02040503050406030204" pitchFamily="18" charset="0"/>
                      </a:rPr>
                      <m:t>   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m:rPr>
                                <m:nor/>
                              </m:rPr>
                              <a:rPr lang="en-US" sz="1600" dirty="0">
                                <a:latin typeface="Symbol" pitchFamily="2" charset="2"/>
                              </a:rPr>
                              <m:t>t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lang="en-US" sz="1600">
                                <a:latin typeface="Cambria Math" panose="02040503050406030204" pitchFamily="18" charset="0"/>
                              </a:rPr>
                              <m:t>i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p>
                        </m:sSubSup>
                      </m:e>
                      <m:e>
                        <m:sSub>
                          <m:sSubPr>
                            <m:ctrlP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sz="1600" dirty="0">
                                <a:latin typeface="Symbol" pitchFamily="2" charset="2"/>
                              </a:rPr>
                              <m:t>t</m:t>
                            </m:r>
                          </m:e>
                          <m:sub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… ,</m:t>
                        </m:r>
                        <m:sSub>
                          <m:sSubPr>
                            <m:ctrlP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sz="1600" dirty="0">
                                <a:latin typeface="Symbol" pitchFamily="2" charset="2"/>
                              </a:rPr>
                              <m:t>t</m:t>
                            </m:r>
                          </m:e>
                          <m:sub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  <m:r>
                          <a:rPr lang="en-US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sz="1600" dirty="0">
                                <a:latin typeface="Symbol" pitchFamily="2" charset="2"/>
                              </a:rPr>
                              <m:t>t</m:t>
                            </m:r>
                          </m:e>
                          <m:sub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a:rPr lang="en-US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… ,</m:t>
                        </m:r>
                        <m:sSub>
                          <m:sSubPr>
                            <m:ctrlP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sz="1600" dirty="0">
                                <a:latin typeface="Symbol" pitchFamily="2" charset="2"/>
                              </a:rPr>
                              <m:t>t</m:t>
                            </m:r>
                          </m:e>
                          <m:sub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</m:oMath>
                </a14:m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 =Gamma(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α</m:t>
                    </m:r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𝑛</m:t>
                        </m:r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,</m:t>
                    </m:r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𝛽</m:t>
                    </m:r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sz="16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naryPr>
                      <m:sub/>
                      <m:sup/>
                      <m:e>
                        <m:sSubSup>
                          <m:sSubSupPr>
                            <m:ctrlPr>
                              <a:rPr lang="en-US" sz="160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Sup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en-US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bSup>
                      </m:e>
                    </m:nary>
                  </m:oMath>
                </a14:m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) </a:t>
                </a:r>
              </a:p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	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These relationships are derived in textbooks and at 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  <a:hlinkClick r:id="rId5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https://bookdown.org/rdpeng/advstatcomp/gibbs-sampler.html</a:t>
                </a: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sz="1600" u="sng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1600" u="sng" dirty="0">
                    <a:latin typeface="Arial" panose="020B0604020202020204" pitchFamily="34" charset="0"/>
                    <a:cs typeface="Arial" panose="020B0604020202020204" pitchFamily="34" charset="0"/>
                  </a:rPr>
                  <a:t>Then we just draw a random sample for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 u="sng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l-GR" sz="1600" i="1" u="sng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μ</m:t>
                        </m:r>
                      </m:e>
                      <m:sub>
                        <m:r>
                          <a:rPr lang="en-US" sz="1600" i="1" u="sng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sz="1600" u="sng"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en-US" sz="1600" u="sng">
                            <a:latin typeface="Cambria Math" panose="02040503050406030204" pitchFamily="18" charset="0"/>
                          </a:rPr>
                          <m:t>+1</m:t>
                        </m:r>
                      </m:sup>
                    </m:sSubSup>
                    <m:r>
                      <a:rPr lang="en-US" sz="1600" b="0" i="0" u="sng" smtClean="0">
                        <a:latin typeface="Cambria Math" panose="02040503050406030204" pitchFamily="18" charset="0"/>
                      </a:rPr>
                      <m:t>, </m:t>
                    </m:r>
                    <m:sSubSup>
                      <m:sSubSupPr>
                        <m:ctrlPr>
                          <a:rPr lang="en-US" sz="1600" i="1" u="sng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nor/>
                          </m:rPr>
                          <a:rPr lang="en-US" sz="1600" u="sng" dirty="0">
                            <a:latin typeface="Symbol" pitchFamily="2" charset="2"/>
                          </a:rPr>
                          <m:t>t</m:t>
                        </m:r>
                      </m:e>
                      <m:sub>
                        <m:r>
                          <a:rPr lang="en-US" sz="1600" i="1" u="sng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sz="1600" u="sng"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en-US" sz="1600" u="sng">
                            <a:latin typeface="Cambria Math" panose="02040503050406030204" pitchFamily="18" charset="0"/>
                          </a:rPr>
                          <m:t>+1</m:t>
                        </m:r>
                      </m:sup>
                    </m:sSubSup>
                    <m:r>
                      <a:rPr lang="en-US" sz="1600" i="1" u="sng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600" u="sng" dirty="0">
                    <a:latin typeface="Arial" panose="020B0604020202020204" pitchFamily="34" charset="0"/>
                    <a:cs typeface="Arial" panose="020B0604020202020204" pitchFamily="34" charset="0"/>
                  </a:rPr>
                  <a:t>and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b="0" i="0" u="sng" smtClean="0">
                        <a:latin typeface="Cambria Math" panose="02040503050406030204" pitchFamily="18" charset="0"/>
                      </a:rPr>
                      <m:t>Gaussian</m:t>
                    </m:r>
                    <m:r>
                      <a:rPr lang="en-US" sz="1600" b="0" i="1" u="sng" smtClean="0">
                        <a:latin typeface="Cambria Math" panose="02040503050406030204" pitchFamily="18" charset="0"/>
                      </a:rPr>
                      <m:t>(</m:t>
                    </m:r>
                    <m:sSubSup>
                      <m:sSubSupPr>
                        <m:ctrlPr>
                          <a:rPr lang="en-US" sz="1600" i="1" u="sng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l-GR" sz="1600" b="0" i="1" u="sng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μ</m:t>
                        </m:r>
                      </m:e>
                      <m:sub>
                        <m:r>
                          <a:rPr lang="en-US" sz="1600" i="1" u="sng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sz="1600" u="sng"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en-US" sz="1600" u="sng">
                            <a:latin typeface="Cambria Math" panose="02040503050406030204" pitchFamily="18" charset="0"/>
                          </a:rPr>
                          <m:t>+1</m:t>
                        </m:r>
                      </m:sup>
                    </m:sSubSup>
                  </m:oMath>
                </a14:m>
                <a:r>
                  <a:rPr lang="en-US" sz="1600" i="1" u="sng" dirty="0"/>
                  <a:t>,</a:t>
                </a:r>
                <a:r>
                  <a:rPr lang="en-US" sz="1600" u="sng" dirty="0"/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 u="sng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nor/>
                          </m:rPr>
                          <a:rPr lang="en-US" sz="1600" u="sng" dirty="0">
                            <a:latin typeface="Symbol" pitchFamily="2" charset="2"/>
                          </a:rPr>
                          <m:t>t</m:t>
                        </m:r>
                      </m:e>
                      <m:sub>
                        <m:r>
                          <a:rPr lang="en-US" sz="1600" i="1" u="sng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sz="1600" u="sng"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en-US" sz="1600" u="sng">
                            <a:latin typeface="Cambria Math" panose="02040503050406030204" pitchFamily="18" charset="0"/>
                          </a:rPr>
                          <m:t>+1</m:t>
                        </m:r>
                      </m:sup>
                    </m:sSubSup>
                    <m:r>
                      <a:rPr lang="en-US" sz="1600" i="1" u="sng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600" i="1" u="sng" dirty="0"/>
                  <a:t>) to get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 u="sng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nor/>
                          </m:rPr>
                          <a:rPr lang="en-US" sz="1600" b="0" i="0" u="sng" smtClean="0"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b>
                        <m:r>
                          <a:rPr lang="en-US" sz="1600" i="1" u="sng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sz="1600" u="sng"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en-US" sz="1600" u="sng">
                            <a:latin typeface="Cambria Math" panose="02040503050406030204" pitchFamily="18" charset="0"/>
                          </a:rPr>
                          <m:t>+1</m:t>
                        </m:r>
                      </m:sup>
                    </m:sSubSup>
                    <m:r>
                      <a:rPr lang="en-US" sz="1600" b="0" i="0" u="sng" smtClean="0">
                        <a:latin typeface="Cambria Math" panose="02040503050406030204" pitchFamily="18" charset="0"/>
                      </a:rPr>
                      <m:t>. </m:t>
                    </m:r>
                  </m:oMath>
                </a14:m>
                <a:endParaRPr lang="en-US" sz="1600" b="0" i="1" u="sng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90F2FA1-1ED3-204E-9555-23A4223848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860" y="2514600"/>
                <a:ext cx="8534400" cy="2809872"/>
              </a:xfrm>
              <a:prstGeom prst="rect">
                <a:avLst/>
              </a:prstGeom>
              <a:blipFill>
                <a:blip r:embed="rId6"/>
                <a:stretch>
                  <a:fillRect l="-446" t="-905" b="-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6852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201613" y="99247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1800" dirty="0">
                <a:solidFill>
                  <a:schemeClr val="bg1"/>
                </a:solidFill>
              </a:rPr>
              <a:t>Gibbs sampling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A45226D-3DF8-1941-AC76-6EB87CB4C721}"/>
                  </a:ext>
                </a:extLst>
              </p:cNvPr>
              <p:cNvSpPr txBox="1"/>
              <p:nvPr/>
            </p:nvSpPr>
            <p:spPr>
              <a:xfrm>
                <a:off x="49401" y="1011653"/>
                <a:ext cx="9018399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If the probability of one parameter conditional on all others takes an analytical form, then sample (update) one model parameter at a time, while holding the others constant.</a:t>
                </a:r>
              </a:p>
              <a:p>
                <a:endParaRPr lang="en-US" sz="1400" dirty="0"/>
              </a:p>
              <a:p>
                <a:endParaRPr lang="en-US" sz="1400" dirty="0"/>
              </a:p>
              <a:p>
                <a:pPr lvl="1"/>
                <a:r>
                  <a:rPr lang="en-US" sz="1200" dirty="0"/>
                  <a:t>Geman and </a:t>
                </a:r>
                <a:r>
                  <a:rPr lang="en-US" sz="1200" dirty="0" err="1"/>
                  <a:t>Geman</a:t>
                </a:r>
                <a:r>
                  <a:rPr lang="en-US" sz="1200" dirty="0"/>
                  <a:t>, 1984 showed that as </a:t>
                </a:r>
                <a:r>
                  <a:rPr lang="en-US" sz="1200" i="1" dirty="0" err="1"/>
                  <a:t>i</a:t>
                </a:r>
                <a:r>
                  <a:rPr lang="en-US" sz="1200" dirty="0"/>
                  <a:t>-&gt;</a:t>
                </a:r>
                <a14:m>
                  <m:oMath xmlns:m="http://schemas.openxmlformats.org/officeDocument/2006/math">
                    <m:r>
                      <a:rPr lang="en-US" sz="1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r>
                  <a:rPr lang="en-US" sz="1200" dirty="0"/>
                  <a:t> , the density of samples represents the joint distribution and the density of samples for each model parameter represent the marginal distribution of each model parameter.  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A45226D-3DF8-1941-AC76-6EB87CB4C7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01" y="1011653"/>
                <a:ext cx="9018399" cy="1323439"/>
              </a:xfrm>
              <a:prstGeom prst="rect">
                <a:avLst/>
              </a:prstGeom>
              <a:blipFill>
                <a:blip r:embed="rId3"/>
                <a:stretch>
                  <a:fillRect l="-141" t="-952" b="-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0C4E848-2933-0C4A-86AF-10255AA17C6C}"/>
                  </a:ext>
                </a:extLst>
              </p:cNvPr>
              <p:cNvSpPr txBox="1"/>
              <p:nvPr/>
            </p:nvSpPr>
            <p:spPr>
              <a:xfrm>
                <a:off x="2133600" y="1512038"/>
                <a:ext cx="3501663" cy="3897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m:rPr>
                                  <m:sty m:val="p"/>
                                </m:rPr>
                                <a:rPr lang="en-US" sz="1600" b="0" i="1">
                                  <a:latin typeface="Cambria Math" panose="02040503050406030204" pitchFamily="18" charset="0"/>
                                </a:rPr>
                                <m:t>m</m:t>
                              </m:r>
                            </m:e>
                            <m:sub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  <m:sup>
                              <m:r>
                                <m:rPr>
                                  <m:sty m:val="p"/>
                                </m:rPr>
                                <a:rPr lang="en-US" sz="1600">
                                  <a:latin typeface="Cambria Math" panose="02040503050406030204" pitchFamily="18" charset="0"/>
                                </a:rPr>
                                <m:t>i</m:t>
                              </m:r>
                              <m:r>
                                <a:rPr lang="en-US" sz="1600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sup>
                          </m:sSubSup>
                        </m:e>
                        <m:e>
                          <m:sSub>
                            <m:sSubPr>
                              <m:ctrlP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16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 … ,</m:t>
                          </m:r>
                          <m:sSub>
                            <m:sSubPr>
                              <m:ctrlP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  <m:r>
                            <a:rPr lang="en-US" sz="16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+1</m:t>
                              </m:r>
                            </m:sub>
                          </m:sSub>
                          <m:r>
                            <a:rPr lang="en-US" sz="1600" i="1" dirty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 … ,</m:t>
                          </m:r>
                          <m:sSub>
                            <m:sSubPr>
                              <m:ctrlP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sz="1600" i="1" dirty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0C4E848-2933-0C4A-86AF-10255AA17C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600" y="1512038"/>
                <a:ext cx="3501663" cy="389722"/>
              </a:xfrm>
              <a:prstGeom prst="rect">
                <a:avLst/>
              </a:prstGeom>
              <a:blipFill>
                <a:blip r:embed="rId4"/>
                <a:stretch>
                  <a:fillRect b="-31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90F2FA1-1ED3-204E-9555-23A42238489A}"/>
                  </a:ext>
                </a:extLst>
              </p:cNvPr>
              <p:cNvSpPr txBox="1"/>
              <p:nvPr/>
            </p:nvSpPr>
            <p:spPr>
              <a:xfrm>
                <a:off x="101860" y="2514600"/>
                <a:ext cx="8534400" cy="30560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A common Gibbs statistical model </a:t>
                </a:r>
                <a:r>
                  <a:rPr lang="en-US" sz="1600" i="1" dirty="0"/>
                  <a:t>(and the one used in </a:t>
                </a:r>
                <a:r>
                  <a:rPr lang="en-US" sz="1600" i="1" dirty="0" err="1"/>
                  <a:t>Bayesloc</a:t>
                </a:r>
                <a:r>
                  <a:rPr lang="en-US" sz="1600" i="1" dirty="0"/>
                  <a:t>) </a:t>
                </a:r>
                <a:r>
                  <a:rPr lang="en-US" sz="1600" dirty="0"/>
                  <a:t>is that</a:t>
                </a:r>
              </a:p>
              <a:p>
                <a:r>
                  <a:rPr lang="en-US" sz="1600" i="1" dirty="0"/>
                  <a:t>	</a:t>
                </a:r>
                <a:r>
                  <a:rPr lang="en-US" sz="1600" i="1" dirty="0" err="1"/>
                  <a:t>m</a:t>
                </a:r>
                <a:r>
                  <a:rPr lang="en-US" sz="1600" i="1" baseline="-25000" dirty="0" err="1"/>
                  <a:t>j</a:t>
                </a:r>
                <a:r>
                  <a:rPr lang="en-US" sz="1600" dirty="0" err="1"/>
                  <a:t>~Gau</a:t>
                </a:r>
                <a:r>
                  <a:rPr lang="en-US" sz="1600" dirty="0"/>
                  <a:t>(</a:t>
                </a:r>
                <a:r>
                  <a:rPr lang="en-US" sz="1600" i="1" dirty="0" err="1"/>
                  <a:t>u</a:t>
                </a:r>
                <a:r>
                  <a:rPr lang="en-US" sz="1600" i="1" baseline="-25000" dirty="0" err="1"/>
                  <a:t>j</a:t>
                </a:r>
                <a:r>
                  <a:rPr lang="en-US" sz="1600" dirty="0" err="1"/>
                  <a:t>,</a:t>
                </a:r>
                <a:r>
                  <a:rPr lang="en-US" sz="1600" dirty="0" err="1">
                    <a:latin typeface="Symbol" pitchFamily="2" charset="2"/>
                  </a:rPr>
                  <a:t>t</a:t>
                </a:r>
                <a:r>
                  <a:rPr lang="en-US" sz="1600" i="1" baseline="-25000" dirty="0" err="1"/>
                  <a:t>j</a:t>
                </a:r>
                <a:r>
                  <a:rPr lang="en-US" sz="1600" dirty="0"/>
                  <a:t>), each model parameter (could be a model parameter subset) is Gaussian</a:t>
                </a:r>
              </a:p>
              <a:p>
                <a:r>
                  <a:rPr lang="en-US" sz="1600" dirty="0"/>
                  <a:t>	</a:t>
                </a:r>
                <a:r>
                  <a:rPr lang="en-US" sz="1600" i="1" dirty="0" err="1"/>
                  <a:t>u~</a:t>
                </a:r>
                <a:r>
                  <a:rPr lang="en-US" sz="1600" dirty="0" err="1"/>
                  <a:t>Gau</a:t>
                </a:r>
                <a:r>
                  <a:rPr lang="en-US" sz="1600" i="1" dirty="0"/>
                  <a:t>(0,w), the means of the set of model parameters are distributed Gaussian</a:t>
                </a:r>
              </a:p>
              <a:p>
                <a:r>
                  <a:rPr lang="en-US" sz="1600" i="1" dirty="0"/>
                  <a:t>	</a:t>
                </a:r>
                <a:r>
                  <a:rPr lang="en-US" sz="1600" dirty="0" err="1">
                    <a:latin typeface="Symbol" pitchFamily="2" charset="2"/>
                  </a:rPr>
                  <a:t>t~</a:t>
                </a:r>
                <a:r>
                  <a:rPr lang="en-US" sz="16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Gamma</a:t>
                </a: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en-US" sz="1600" i="1" dirty="0" err="1">
                    <a:latin typeface="Symbol" pitchFamily="2" charset="2"/>
                    <a:cs typeface="Arial" panose="020B0604020202020204" pitchFamily="34" charset="0"/>
                  </a:rPr>
                  <a:t>a,b</a:t>
                </a:r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), the variances of the set of model parameters are distributed Gamma</a:t>
                </a:r>
              </a:p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If these conditions are met, </a:t>
                </a:r>
              </a:p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	Then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lang="en-US" sz="1600">
                                <a:latin typeface="Cambria Math" panose="02040503050406030204" pitchFamily="18" charset="0"/>
                              </a:rPr>
                              <m:t>i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p>
                        </m:sSubSup>
                      </m:e>
                      <m:e>
                        <m:sSub>
                          <m:sSubPr>
                            <m:ctrlP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… ,</m:t>
                        </m:r>
                        <m:sSub>
                          <m:sSubPr>
                            <m:ctrlP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  <m:r>
                          <a:rPr lang="en-US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a:rPr lang="en-US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… ,</m:t>
                        </m:r>
                        <m:sSub>
                          <m:sSubPr>
                            <m:ctrlP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</m:oMath>
                </a14:m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=Gaussian(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16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𝜏</m:t>
                        </m:r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𝑛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𝜏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𝑤</m:t>
                        </m:r>
                      </m:den>
                    </m:f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sz="16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naryPr>
                      <m:sub/>
                      <m:sup/>
                      <m:e>
                        <m:sSub>
                          <m:sSubPr>
                            <m:ctrlPr>
                              <a:rPr lang="en-US" sz="160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</m:sub>
                        </m:sSub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US" sz="16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Arial" panose="020B0604020202020204" pitchFamily="34" charset="0"/>
                              </a:rPr>
                              <m:t>𝜏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,</a:t>
                </a:r>
                <a:r>
                  <a:rPr lang="en-US" sz="1600" dirty="0"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lang="en-US" sz="16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𝑛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𝜏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+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𝑤</m:t>
                        </m:r>
                      </m:den>
                    </m:f>
                  </m:oMath>
                </a14:m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) </a:t>
                </a:r>
              </a:p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	and </a:t>
                </a:r>
                <a14:m>
                  <m:oMath xmlns:m="http://schemas.openxmlformats.org/officeDocument/2006/math">
                    <m:r>
                      <a:rPr lang="en-US" sz="1600" b="0" i="0" smtClean="0">
                        <a:latin typeface="Cambria Math" panose="02040503050406030204" pitchFamily="18" charset="0"/>
                      </a:rPr>
                      <m:t>   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m:rPr>
                                <m:nor/>
                              </m:rPr>
                              <a:rPr lang="en-US" sz="1600" dirty="0">
                                <a:latin typeface="Symbol" pitchFamily="2" charset="2"/>
                              </a:rPr>
                              <m:t>t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lang="en-US" sz="1600">
                                <a:latin typeface="Cambria Math" panose="02040503050406030204" pitchFamily="18" charset="0"/>
                              </a:rPr>
                              <m:t>i</m:t>
                            </m:r>
                            <m:r>
                              <a:rPr lang="en-US" sz="160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p>
                        </m:sSubSup>
                      </m:e>
                      <m:e>
                        <m:sSub>
                          <m:sSubPr>
                            <m:ctrlP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sz="1600" dirty="0">
                                <a:latin typeface="Symbol" pitchFamily="2" charset="2"/>
                              </a:rPr>
                              <m:t>t</m:t>
                            </m:r>
                          </m:e>
                          <m:sub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… ,</m:t>
                        </m:r>
                        <m:sSub>
                          <m:sSubPr>
                            <m:ctrlP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sz="1600" dirty="0">
                                <a:latin typeface="Symbol" pitchFamily="2" charset="2"/>
                              </a:rPr>
                              <m:t>t</m:t>
                            </m:r>
                          </m:e>
                          <m:sub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  <m:r>
                          <a:rPr lang="en-US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sz="1600" dirty="0">
                                <a:latin typeface="Symbol" pitchFamily="2" charset="2"/>
                              </a:rPr>
                              <m:t>t</m:t>
                            </m:r>
                          </m:e>
                          <m:sub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a:rPr lang="en-US" sz="16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 … ,</m:t>
                        </m:r>
                        <m:sSub>
                          <m:sSubPr>
                            <m:ctrlP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nor/>
                              </m:rPr>
                              <a:rPr lang="en-US" sz="1600" dirty="0">
                                <a:latin typeface="Symbol" pitchFamily="2" charset="2"/>
                              </a:rPr>
                              <m:t>t</m:t>
                            </m:r>
                          </m:e>
                          <m:sub>
                            <m:r>
                              <a:rPr lang="en-US" sz="1600" i="1" dirty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</m:oMath>
                </a14:m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 =Gamma(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α</m:t>
                    </m:r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𝑛</m:t>
                        </m:r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,</m:t>
                    </m:r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𝛽</m:t>
                    </m:r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1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sz="160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naryPr>
                      <m:sub/>
                      <m:sup/>
                      <m:e>
                        <m:sSubSup>
                          <m:sSubSupPr>
                            <m:ctrlPr>
                              <a:rPr lang="en-US" sz="160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SupPr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en-US" sz="1600" b="0" i="1" smtClean="0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bSup>
                      </m:e>
                    </m:nary>
                  </m:oMath>
                </a14:m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) </a:t>
                </a:r>
              </a:p>
              <a:p>
                <a:r>
                  <a:rPr lang="en-US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	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These relationships are derived in textbooks and at 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  <a:hlinkClick r:id="rId5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https://bookdown.org/rdpeng/advstatcomp/gibbs-sampler.html</a:t>
                </a: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sz="1600" u="sng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1600" u="sng" dirty="0">
                    <a:latin typeface="Arial" panose="020B0604020202020204" pitchFamily="34" charset="0"/>
                    <a:cs typeface="Arial" panose="020B0604020202020204" pitchFamily="34" charset="0"/>
                  </a:rPr>
                  <a:t>Then we just draw a random sample for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 u="sng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l-GR" sz="1600" i="1" u="sng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μ</m:t>
                        </m:r>
                      </m:e>
                      <m:sub>
                        <m:r>
                          <a:rPr lang="en-US" sz="1600" i="1" u="sng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sz="1600" u="sng"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en-US" sz="1600" u="sng">
                            <a:latin typeface="Cambria Math" panose="02040503050406030204" pitchFamily="18" charset="0"/>
                          </a:rPr>
                          <m:t>+1</m:t>
                        </m:r>
                      </m:sup>
                    </m:sSubSup>
                    <m:r>
                      <a:rPr lang="en-US" sz="1600" b="0" i="0" u="sng" smtClean="0">
                        <a:latin typeface="Cambria Math" panose="02040503050406030204" pitchFamily="18" charset="0"/>
                      </a:rPr>
                      <m:t>, </m:t>
                    </m:r>
                    <m:sSubSup>
                      <m:sSubSupPr>
                        <m:ctrlPr>
                          <a:rPr lang="en-US" sz="1600" i="1" u="sng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nor/>
                          </m:rPr>
                          <a:rPr lang="en-US" sz="1600" u="sng" dirty="0">
                            <a:latin typeface="Symbol" pitchFamily="2" charset="2"/>
                          </a:rPr>
                          <m:t>t</m:t>
                        </m:r>
                      </m:e>
                      <m:sub>
                        <m:r>
                          <a:rPr lang="en-US" sz="1600" i="1" u="sng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sz="1600" u="sng"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en-US" sz="1600" u="sng">
                            <a:latin typeface="Cambria Math" panose="02040503050406030204" pitchFamily="18" charset="0"/>
                          </a:rPr>
                          <m:t>+1</m:t>
                        </m:r>
                      </m:sup>
                    </m:sSubSup>
                    <m:r>
                      <a:rPr lang="en-US" sz="1600" i="1" u="sng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600" u="sng" dirty="0">
                    <a:latin typeface="Arial" panose="020B0604020202020204" pitchFamily="34" charset="0"/>
                    <a:cs typeface="Arial" panose="020B0604020202020204" pitchFamily="34" charset="0"/>
                  </a:rPr>
                  <a:t>and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b="0" i="0" u="sng" smtClean="0">
                        <a:latin typeface="Cambria Math" panose="02040503050406030204" pitchFamily="18" charset="0"/>
                      </a:rPr>
                      <m:t>Gaussian</m:t>
                    </m:r>
                    <m:r>
                      <a:rPr lang="en-US" sz="1600" b="0" i="1" u="sng" smtClean="0">
                        <a:latin typeface="Cambria Math" panose="02040503050406030204" pitchFamily="18" charset="0"/>
                      </a:rPr>
                      <m:t>(</m:t>
                    </m:r>
                    <m:sSubSup>
                      <m:sSubSupPr>
                        <m:ctrlPr>
                          <a:rPr lang="en-US" sz="1600" i="1" u="sng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l-GR" sz="1600" b="0" i="1" u="sng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μ</m:t>
                        </m:r>
                      </m:e>
                      <m:sub>
                        <m:r>
                          <a:rPr lang="en-US" sz="1600" i="1" u="sng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sz="1600" u="sng"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en-US" sz="1600" u="sng">
                            <a:latin typeface="Cambria Math" panose="02040503050406030204" pitchFamily="18" charset="0"/>
                          </a:rPr>
                          <m:t>+1</m:t>
                        </m:r>
                      </m:sup>
                    </m:sSubSup>
                  </m:oMath>
                </a14:m>
                <a:r>
                  <a:rPr lang="en-US" sz="1600" i="1" u="sng" dirty="0"/>
                  <a:t>,</a:t>
                </a:r>
                <a:r>
                  <a:rPr lang="en-US" sz="1600" u="sng" dirty="0"/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 u="sng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nor/>
                          </m:rPr>
                          <a:rPr lang="en-US" sz="1600" u="sng" dirty="0">
                            <a:latin typeface="Symbol" pitchFamily="2" charset="2"/>
                          </a:rPr>
                          <m:t>t</m:t>
                        </m:r>
                      </m:e>
                      <m:sub>
                        <m:r>
                          <a:rPr lang="en-US" sz="1600" i="1" u="sng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sz="1600" u="sng"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en-US" sz="1600" u="sng">
                            <a:latin typeface="Cambria Math" panose="02040503050406030204" pitchFamily="18" charset="0"/>
                          </a:rPr>
                          <m:t>+1</m:t>
                        </m:r>
                      </m:sup>
                    </m:sSubSup>
                    <m:r>
                      <a:rPr lang="en-US" sz="1600" i="1" u="sng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600" i="1" u="sng" dirty="0"/>
                  <a:t>) to get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 u="sng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nor/>
                          </m:rPr>
                          <a:rPr lang="en-US" sz="1600" b="0" i="0" u="sng" smtClean="0"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b>
                        <m:r>
                          <a:rPr lang="en-US" sz="1600" i="1" u="sng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US" sz="1600" u="sng"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en-US" sz="1600" u="sng">
                            <a:latin typeface="Cambria Math" panose="02040503050406030204" pitchFamily="18" charset="0"/>
                          </a:rPr>
                          <m:t>+1</m:t>
                        </m:r>
                      </m:sup>
                    </m:sSubSup>
                    <m:r>
                      <a:rPr lang="en-US" sz="1600" b="0" i="0" u="sng" smtClean="0">
                        <a:latin typeface="Cambria Math" panose="02040503050406030204" pitchFamily="18" charset="0"/>
                      </a:rPr>
                      <m:t>. </m:t>
                    </m:r>
                  </m:oMath>
                </a14:m>
                <a:endParaRPr lang="en-US" sz="1600" b="0" i="1" u="sng" dirty="0"/>
              </a:p>
              <a:p>
                <a:r>
                  <a:rPr lang="en-US" sz="1600" i="1" dirty="0">
                    <a:solidFill>
                      <a:srgbClr val="A6004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Gibbs sampling is efficient because the sample is always accepted.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90F2FA1-1ED3-204E-9555-23A4223848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860" y="2514600"/>
                <a:ext cx="8534400" cy="3056093"/>
              </a:xfrm>
              <a:prstGeom prst="rect">
                <a:avLst/>
              </a:prstGeom>
              <a:blipFill>
                <a:blip r:embed="rId6"/>
                <a:stretch>
                  <a:fillRect l="-446" t="-833" b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354939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201613" y="99247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1800" dirty="0">
                <a:solidFill>
                  <a:schemeClr val="bg1"/>
                </a:solidFill>
              </a:rPr>
              <a:t>Let’s apply MCMC to event location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68F90A-B790-984D-AEE6-69506E98FA1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0" y="1143000"/>
            <a:ext cx="7821613" cy="50827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8C20D9E-089D-B848-80E2-4DB61C0419DB}"/>
              </a:ext>
            </a:extLst>
          </p:cNvPr>
          <p:cNvSpPr txBox="1"/>
          <p:nvPr/>
        </p:nvSpPr>
        <p:spPr>
          <a:xfrm>
            <a:off x="201613" y="874812"/>
            <a:ext cx="88937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>
                <a:solidFill>
                  <a:srgbClr val="FF0000"/>
                </a:solidFill>
              </a:rPr>
              <a:t>The goal is to find the location and time that minimizes the difference between observed and predicted arrivals</a:t>
            </a:r>
          </a:p>
        </p:txBody>
      </p:sp>
    </p:spTree>
    <p:extLst>
      <p:ext uri="{BB962C8B-B14F-4D97-AF65-F5344CB8AC3E}">
        <p14:creationId xmlns:p14="http://schemas.microsoft.com/office/powerpoint/2010/main" val="2261700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285750" y="-8464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Bayesloc</a:t>
            </a:r>
            <a:r>
              <a:rPr lang="en-US" sz="2400" b="1" dirty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 models the multiple-event system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9" name="Content Placeholder 2"/>
          <p:cNvSpPr>
            <a:spLocks noGrp="1"/>
          </p:cNvSpPr>
          <p:nvPr>
            <p:ph idx="1"/>
          </p:nvPr>
        </p:nvSpPr>
        <p:spPr>
          <a:xfrm>
            <a:off x="582613" y="1111250"/>
            <a:ext cx="8077200" cy="31242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Event locations and origin times</a:t>
            </a:r>
          </a:p>
          <a:p>
            <a:r>
              <a:rPr lang="en-US" dirty="0"/>
              <a:t>Travel time predictions</a:t>
            </a:r>
          </a:p>
          <a:p>
            <a:pPr lvl="1"/>
            <a:r>
              <a:rPr lang="en-US" dirty="0"/>
              <a:t>Regional travel time bias</a:t>
            </a:r>
          </a:p>
          <a:p>
            <a:pPr lvl="1"/>
            <a:r>
              <a:rPr lang="en-US" dirty="0"/>
              <a:t>Path specific error</a:t>
            </a:r>
          </a:p>
          <a:p>
            <a:r>
              <a:rPr lang="en-US" dirty="0"/>
              <a:t>Arrival time measurements (precision)</a:t>
            </a:r>
          </a:p>
          <a:p>
            <a:r>
              <a:rPr lang="en-US" dirty="0"/>
              <a:t>Arrival time phase assignment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2004" y="4905345"/>
            <a:ext cx="78599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>
                <a:solidFill>
                  <a:srgbClr val="800000"/>
                </a:solidFill>
              </a:rPr>
              <a:t>Modeling the whole system enables accurate error characterization</a:t>
            </a:r>
          </a:p>
        </p:txBody>
      </p:sp>
    </p:spTree>
    <p:extLst>
      <p:ext uri="{BB962C8B-B14F-4D97-AF65-F5344CB8AC3E}">
        <p14:creationId xmlns:p14="http://schemas.microsoft.com/office/powerpoint/2010/main" val="21619488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27</a:t>
            </a:fld>
            <a:endParaRPr lang="en-US"/>
          </a:p>
        </p:txBody>
      </p:sp>
      <p:grpSp>
        <p:nvGrpSpPr>
          <p:cNvPr id="18" name="Group 17"/>
          <p:cNvGrpSpPr>
            <a:grpSpLocks noChangeAspect="1"/>
          </p:cNvGrpSpPr>
          <p:nvPr/>
        </p:nvGrpSpPr>
        <p:grpSpPr>
          <a:xfrm>
            <a:off x="1264101" y="4446645"/>
            <a:ext cx="3029036" cy="518154"/>
            <a:chOff x="3657600" y="4038600"/>
            <a:chExt cx="2227262" cy="381000"/>
          </a:xfrm>
        </p:grpSpPr>
        <p:sp>
          <p:nvSpPr>
            <p:cNvPr id="5" name="AutoShape 34"/>
            <p:cNvSpPr>
              <a:spLocks noChangeArrowheads="1"/>
            </p:cNvSpPr>
            <p:nvPr/>
          </p:nvSpPr>
          <p:spPr bwMode="auto">
            <a:xfrm>
              <a:off x="3657600" y="4038600"/>
              <a:ext cx="2227262" cy="38100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aphicFrame>
          <p:nvGraphicFramePr>
            <p:cNvPr id="6" name="Object 2"/>
            <p:cNvGraphicFramePr>
              <a:graphicFrameLocks noChangeAspect="1"/>
            </p:cNvGraphicFramePr>
            <p:nvPr/>
          </p:nvGraphicFramePr>
          <p:xfrm>
            <a:off x="3657600" y="4090988"/>
            <a:ext cx="2227262" cy="301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936" name="Equation" r:id="rId3" imgW="1320800" imgH="177800" progId="Equation.3">
                    <p:embed/>
                  </p:oleObj>
                </mc:Choice>
                <mc:Fallback>
                  <p:oleObj name="Equation" r:id="rId3" imgW="1320800" imgH="17780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57600" y="4090988"/>
                          <a:ext cx="2227262" cy="3016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 xmlns="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Rectangle 14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285750" y="-8464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Bayesloc</a:t>
            </a:r>
            <a:r>
              <a:rPr lang="en-US" sz="2400" b="1" dirty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: conditional probability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Content Placeholder 2"/>
          <p:cNvSpPr>
            <a:spLocks noGrp="1"/>
          </p:cNvSpPr>
          <p:nvPr>
            <p:ph idx="1"/>
          </p:nvPr>
        </p:nvSpPr>
        <p:spPr>
          <a:xfrm>
            <a:off x="582613" y="914400"/>
            <a:ext cx="8077200" cy="3124200"/>
          </a:xfrm>
        </p:spPr>
        <p:txBody>
          <a:bodyPr>
            <a:normAutofit/>
          </a:bodyPr>
          <a:lstStyle/>
          <a:p>
            <a:r>
              <a:rPr lang="en-US" dirty="0"/>
              <a:t>We have arrival times for various phases.</a:t>
            </a:r>
          </a:p>
          <a:p>
            <a:r>
              <a:rPr lang="en-US" dirty="0"/>
              <a:t>We would like to know:</a:t>
            </a:r>
          </a:p>
          <a:p>
            <a:pPr lvl="1"/>
            <a:r>
              <a:rPr lang="en-US" dirty="0"/>
              <a:t>Event locations.</a:t>
            </a:r>
          </a:p>
          <a:p>
            <a:pPr lvl="1"/>
            <a:r>
              <a:rPr lang="en-US" dirty="0"/>
              <a:t>Travel times.</a:t>
            </a:r>
          </a:p>
          <a:p>
            <a:pPr lvl="1"/>
            <a:r>
              <a:rPr lang="en-US" dirty="0"/>
              <a:t>Measurement precision and phase labels.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52600" y="4001898"/>
            <a:ext cx="20520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Statistical model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113875" y="3581220"/>
            <a:ext cx="324385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err="1">
                <a:latin typeface="Times"/>
                <a:cs typeface="Times"/>
              </a:rPr>
              <a:t>o</a:t>
            </a:r>
            <a:r>
              <a:rPr lang="en-US" sz="2000" dirty="0">
                <a:latin typeface="Times"/>
                <a:cs typeface="Times"/>
              </a:rPr>
              <a:t>	= origin time</a:t>
            </a:r>
          </a:p>
          <a:p>
            <a:r>
              <a:rPr lang="en-US" sz="2000" i="1" dirty="0" err="1">
                <a:latin typeface="Times"/>
                <a:cs typeface="Times"/>
              </a:rPr>
              <a:t>x</a:t>
            </a:r>
            <a:r>
              <a:rPr lang="en-US" sz="2000" dirty="0">
                <a:latin typeface="Times"/>
                <a:cs typeface="Times"/>
              </a:rPr>
              <a:t>	= location</a:t>
            </a:r>
          </a:p>
          <a:p>
            <a:r>
              <a:rPr lang="en-US" sz="2000" i="1" dirty="0">
                <a:latin typeface="Times"/>
                <a:cs typeface="Times"/>
              </a:rPr>
              <a:t>T</a:t>
            </a:r>
            <a:r>
              <a:rPr lang="en-US" sz="2000" dirty="0">
                <a:latin typeface="Times"/>
                <a:cs typeface="Times"/>
              </a:rPr>
              <a:t>	= phase travel times</a:t>
            </a:r>
          </a:p>
          <a:p>
            <a:r>
              <a:rPr lang="en-US" sz="2000" i="1" dirty="0">
                <a:latin typeface="Times"/>
                <a:cs typeface="Times"/>
              </a:rPr>
              <a:t>W</a:t>
            </a:r>
            <a:r>
              <a:rPr lang="en-US" sz="2000" dirty="0">
                <a:latin typeface="Times"/>
                <a:cs typeface="Times"/>
              </a:rPr>
              <a:t>	= phase labels</a:t>
            </a:r>
          </a:p>
          <a:p>
            <a:r>
              <a:rPr lang="en-US" sz="2000" dirty="0" err="1">
                <a:latin typeface="Symbol" charset="2"/>
                <a:cs typeface="Symbol" charset="2"/>
              </a:rPr>
              <a:t>s</a:t>
            </a:r>
            <a:r>
              <a:rPr lang="en-US" sz="2000" dirty="0">
                <a:latin typeface="Times"/>
                <a:cs typeface="Times"/>
              </a:rPr>
              <a:t>	= measurement precision</a:t>
            </a:r>
          </a:p>
          <a:p>
            <a:pPr>
              <a:buFont typeface="Symbol" pitchFamily="-111" charset="2"/>
              <a:buChar char="t"/>
            </a:pPr>
            <a:r>
              <a:rPr lang="en-US" sz="2000" dirty="0">
                <a:latin typeface="Times"/>
                <a:cs typeface="Times"/>
              </a:rPr>
              <a:t> 	= travel time error</a:t>
            </a:r>
          </a:p>
          <a:p>
            <a:r>
              <a:rPr lang="en-US" sz="2000" i="1" dirty="0">
                <a:latin typeface="Times"/>
                <a:cs typeface="Times"/>
              </a:rPr>
              <a:t>a</a:t>
            </a:r>
            <a:r>
              <a:rPr lang="en-US" sz="2000" dirty="0">
                <a:latin typeface="Times"/>
                <a:cs typeface="Times"/>
              </a:rPr>
              <a:t>	= observed arrival times</a:t>
            </a:r>
          </a:p>
          <a:p>
            <a:r>
              <a:rPr lang="en-US" sz="2000" i="1" dirty="0" err="1">
                <a:latin typeface="Times"/>
                <a:cs typeface="Times"/>
              </a:rPr>
              <a:t>w</a:t>
            </a:r>
            <a:r>
              <a:rPr lang="en-US" sz="2000" dirty="0">
                <a:latin typeface="Times"/>
                <a:cs typeface="Times"/>
              </a:rPr>
              <a:t>	= input phase labels</a:t>
            </a:r>
          </a:p>
          <a:p>
            <a:endParaRPr lang="en-US" sz="2000" dirty="0">
              <a:latin typeface="Times"/>
              <a:cs typeface="Times"/>
            </a:endParaRPr>
          </a:p>
          <a:p>
            <a:endParaRPr lang="en-US" sz="2000" dirty="0">
              <a:latin typeface="Times"/>
              <a:cs typeface="Times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285750" y="3581220"/>
            <a:ext cx="8458200" cy="158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85750" y="-8464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Bayesloc</a:t>
            </a:r>
            <a:r>
              <a:rPr lang="en-US" sz="2400" b="1" dirty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: Bayesian formulation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AutoShape 34"/>
          <p:cNvSpPr>
            <a:spLocks noChangeArrowheads="1"/>
          </p:cNvSpPr>
          <p:nvPr/>
        </p:nvSpPr>
        <p:spPr bwMode="auto">
          <a:xfrm>
            <a:off x="277813" y="2755900"/>
            <a:ext cx="8686800" cy="381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7769929"/>
              </p:ext>
            </p:extLst>
          </p:nvPr>
        </p:nvGraphicFramePr>
        <p:xfrm>
          <a:off x="349250" y="2809875"/>
          <a:ext cx="8482013" cy="30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962" name="Equation" r:id="rId3" imgW="5029200" imgH="177800" progId="Equation.3">
                  <p:embed/>
                </p:oleObj>
              </mc:Choice>
              <mc:Fallback>
                <p:oleObj name="Equation" r:id="rId3" imgW="5029200" imgH="1778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" y="2809875"/>
                        <a:ext cx="8482013" cy="300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5"/>
          <p:cNvSpPr txBox="1">
            <a:spLocks noChangeArrowheads="1"/>
          </p:cNvSpPr>
          <p:nvPr/>
        </p:nvSpPr>
        <p:spPr bwMode="auto">
          <a:xfrm>
            <a:off x="457200" y="2362200"/>
            <a:ext cx="29848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i="1" dirty="0" err="1">
                <a:solidFill>
                  <a:schemeClr val="accent1"/>
                </a:solidFill>
              </a:rPr>
              <a:t>Bayesloc</a:t>
            </a:r>
            <a:r>
              <a:rPr lang="en-US" sz="1800" i="1" dirty="0">
                <a:solidFill>
                  <a:schemeClr val="accent1"/>
                </a:solidFill>
              </a:rPr>
              <a:t> probability model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251075" y="3308350"/>
            <a:ext cx="16002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400" dirty="0"/>
              <a:t>Arrivals conditional on a hypothesized set of event locations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828800" y="3554413"/>
            <a:ext cx="365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=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62375" y="3167063"/>
            <a:ext cx="1600200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400"/>
              <a:t>Travel time prediction conditional on model and corrections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164138" y="3416300"/>
            <a:ext cx="12954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400"/>
              <a:t>Phase labels conditional on input labels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400800" y="3524250"/>
            <a:ext cx="11430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400"/>
              <a:t>Hypocenter priors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7391400" y="3200400"/>
            <a:ext cx="1412875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400"/>
              <a:t>Measurement precision  and travel time correction priors</a:t>
            </a: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136525" y="3494087"/>
            <a:ext cx="16922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 dirty="0"/>
              <a:t>Parameters</a:t>
            </a:r>
          </a:p>
          <a:p>
            <a:r>
              <a:rPr lang="en-US" sz="1400" dirty="0"/>
              <a:t>conditional on data</a:t>
            </a:r>
          </a:p>
        </p:txBody>
      </p:sp>
      <p:sp>
        <p:nvSpPr>
          <p:cNvPr id="23" name="Content Placeholder 2"/>
          <p:cNvSpPr>
            <a:spLocks noGrp="1"/>
          </p:cNvSpPr>
          <p:nvPr>
            <p:ph idx="1"/>
          </p:nvPr>
        </p:nvSpPr>
        <p:spPr>
          <a:xfrm>
            <a:off x="582613" y="914400"/>
            <a:ext cx="8077200" cy="1447800"/>
          </a:xfrm>
        </p:spPr>
        <p:txBody>
          <a:bodyPr>
            <a:normAutofit/>
          </a:bodyPr>
          <a:lstStyle/>
          <a:p>
            <a:r>
              <a:rPr lang="en-US" dirty="0"/>
              <a:t>Bayesian formulation recasts the conditional probability into a collection of forward calculations.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11" name="AutoShape 34"/>
          <p:cNvSpPr>
            <a:spLocks noChangeArrowheads="1"/>
          </p:cNvSpPr>
          <p:nvPr/>
        </p:nvSpPr>
        <p:spPr bwMode="auto">
          <a:xfrm>
            <a:off x="3367917" y="1427242"/>
            <a:ext cx="4960743" cy="80645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3471801" y="1427242"/>
          <a:ext cx="4752975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36" name="Equation" r:id="rId3" imgW="1422400" imgH="241300" progId="Equation.3">
                  <p:embed/>
                </p:oleObj>
              </mc:Choice>
              <mc:Fallback>
                <p:oleObj name="Equation" r:id="rId3" imgW="1422400" imgH="2413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1801" y="1427242"/>
                        <a:ext cx="4752975" cy="806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AutoShape 34"/>
          <p:cNvSpPr>
            <a:spLocks noChangeArrowheads="1"/>
          </p:cNvSpPr>
          <p:nvPr/>
        </p:nvSpPr>
        <p:spPr bwMode="auto">
          <a:xfrm>
            <a:off x="6895344" y="5803900"/>
            <a:ext cx="403225" cy="381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34"/>
          <p:cNvSpPr>
            <a:spLocks noChangeArrowheads="1"/>
          </p:cNvSpPr>
          <p:nvPr/>
        </p:nvSpPr>
        <p:spPr bwMode="auto">
          <a:xfrm>
            <a:off x="4191000" y="5791200"/>
            <a:ext cx="241496" cy="381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/>
        </p:nvGraphicFramePr>
        <p:xfrm>
          <a:off x="1041596" y="5880100"/>
          <a:ext cx="7162800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37" name="Equation" r:id="rId5" imgW="5105400" imgH="165100" progId="Equation.3">
                  <p:embed/>
                </p:oleObj>
              </mc:Choice>
              <mc:Fallback>
                <p:oleObj name="Equation" r:id="rId5" imgW="5105400" imgH="1651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1596" y="5880100"/>
                        <a:ext cx="7162800" cy="231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285750" y="-8464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Bayesloc</a:t>
            </a:r>
            <a:r>
              <a:rPr lang="en-US" sz="2400" b="1" dirty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: measurement uncertainty model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286385" y="1465183"/>
            <a:ext cx="2895600" cy="155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182880" indent="-457200"/>
            <a:r>
              <a:rPr lang="en-US" sz="1900" dirty="0">
                <a:latin typeface="Times"/>
                <a:cs typeface="Times"/>
              </a:rPr>
              <a:t>Error decomposition</a:t>
            </a:r>
          </a:p>
          <a:p>
            <a:pPr marL="182880" indent="-457200"/>
            <a:r>
              <a:rPr lang="en-US" sz="1900" dirty="0">
                <a:latin typeface="Times"/>
                <a:cs typeface="Times"/>
              </a:rPr>
              <a:t>• Precision (1/Variance)</a:t>
            </a:r>
          </a:p>
          <a:p>
            <a:pPr marL="182880" indent="-457200"/>
            <a:r>
              <a:rPr lang="en-US" sz="1900" dirty="0"/>
              <a:t>• (</a:t>
            </a:r>
            <a:r>
              <a:rPr lang="en-US" sz="1900" i="1" dirty="0">
                <a:latin typeface="Times"/>
                <a:cs typeface="Times"/>
              </a:rPr>
              <a:t>W</a:t>
            </a:r>
            <a:r>
              <a:rPr lang="en-US" sz="1900" dirty="0"/>
              <a:t>) </a:t>
            </a:r>
            <a:r>
              <a:rPr lang="en-US" sz="1900" dirty="0">
                <a:latin typeface="Times"/>
                <a:cs typeface="Times"/>
              </a:rPr>
              <a:t>phase</a:t>
            </a:r>
          </a:p>
          <a:p>
            <a:pPr marL="182880" indent="-457200"/>
            <a:r>
              <a:rPr lang="en-US" sz="1900" dirty="0"/>
              <a:t>• (</a:t>
            </a:r>
            <a:r>
              <a:rPr lang="en-US" sz="1900" i="1" dirty="0" err="1">
                <a:latin typeface="Times"/>
                <a:cs typeface="Times"/>
              </a:rPr>
              <a:t>j</a:t>
            </a:r>
            <a:r>
              <a:rPr lang="en-US" sz="1900" dirty="0">
                <a:latin typeface="Times"/>
                <a:cs typeface="Times"/>
              </a:rPr>
              <a:t>) event</a:t>
            </a:r>
          </a:p>
          <a:p>
            <a:pPr marL="182880" indent="-457200"/>
            <a:r>
              <a:rPr lang="en-US" sz="1900" dirty="0">
                <a:latin typeface="Times"/>
                <a:cs typeface="Times"/>
              </a:rPr>
              <a:t>• (</a:t>
            </a:r>
            <a:r>
              <a:rPr lang="en-US" sz="1900" i="1" dirty="0" err="1">
                <a:latin typeface="Times"/>
                <a:cs typeface="Times"/>
              </a:rPr>
              <a:t>i</a:t>
            </a:r>
            <a:r>
              <a:rPr lang="en-US" sz="1900" dirty="0">
                <a:latin typeface="Times"/>
                <a:cs typeface="Times"/>
              </a:rPr>
              <a:t>) station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B954C3CE-3C74-A74A-A07B-EB9E0F1817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7498536"/>
              </p:ext>
            </p:extLst>
          </p:nvPr>
        </p:nvGraphicFramePr>
        <p:xfrm>
          <a:off x="4990012" y="1540570"/>
          <a:ext cx="3951585" cy="25930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9065">
                  <a:extLst>
                    <a:ext uri="{9D8B030D-6E8A-4147-A177-3AD203B41FA5}">
                      <a16:colId xmlns:a16="http://schemas.microsoft.com/office/drawing/2014/main" val="3670395886"/>
                    </a:ext>
                  </a:extLst>
                </a:gridCol>
                <a:gridCol w="439065">
                  <a:extLst>
                    <a:ext uri="{9D8B030D-6E8A-4147-A177-3AD203B41FA5}">
                      <a16:colId xmlns:a16="http://schemas.microsoft.com/office/drawing/2014/main" val="1622475987"/>
                    </a:ext>
                  </a:extLst>
                </a:gridCol>
                <a:gridCol w="439065">
                  <a:extLst>
                    <a:ext uri="{9D8B030D-6E8A-4147-A177-3AD203B41FA5}">
                      <a16:colId xmlns:a16="http://schemas.microsoft.com/office/drawing/2014/main" val="1972588967"/>
                    </a:ext>
                  </a:extLst>
                </a:gridCol>
                <a:gridCol w="439065">
                  <a:extLst>
                    <a:ext uri="{9D8B030D-6E8A-4147-A177-3AD203B41FA5}">
                      <a16:colId xmlns:a16="http://schemas.microsoft.com/office/drawing/2014/main" val="370044663"/>
                    </a:ext>
                  </a:extLst>
                </a:gridCol>
                <a:gridCol w="439065">
                  <a:extLst>
                    <a:ext uri="{9D8B030D-6E8A-4147-A177-3AD203B41FA5}">
                      <a16:colId xmlns:a16="http://schemas.microsoft.com/office/drawing/2014/main" val="789053820"/>
                    </a:ext>
                  </a:extLst>
                </a:gridCol>
                <a:gridCol w="439065">
                  <a:extLst>
                    <a:ext uri="{9D8B030D-6E8A-4147-A177-3AD203B41FA5}">
                      <a16:colId xmlns:a16="http://schemas.microsoft.com/office/drawing/2014/main" val="618150329"/>
                    </a:ext>
                  </a:extLst>
                </a:gridCol>
                <a:gridCol w="439065">
                  <a:extLst>
                    <a:ext uri="{9D8B030D-6E8A-4147-A177-3AD203B41FA5}">
                      <a16:colId xmlns:a16="http://schemas.microsoft.com/office/drawing/2014/main" val="3063843759"/>
                    </a:ext>
                  </a:extLst>
                </a:gridCol>
                <a:gridCol w="439065">
                  <a:extLst>
                    <a:ext uri="{9D8B030D-6E8A-4147-A177-3AD203B41FA5}">
                      <a16:colId xmlns:a16="http://schemas.microsoft.com/office/drawing/2014/main" val="712142978"/>
                    </a:ext>
                  </a:extLst>
                </a:gridCol>
                <a:gridCol w="439065">
                  <a:extLst>
                    <a:ext uri="{9D8B030D-6E8A-4147-A177-3AD203B41FA5}">
                      <a16:colId xmlns:a16="http://schemas.microsoft.com/office/drawing/2014/main" val="3551835843"/>
                    </a:ext>
                  </a:extLst>
                </a:gridCol>
              </a:tblGrid>
              <a:tr h="3704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9027298"/>
                  </a:ext>
                </a:extLst>
              </a:tr>
              <a:tr h="3704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5649822"/>
                  </a:ext>
                </a:extLst>
              </a:tr>
              <a:tr h="3704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5457359"/>
                  </a:ext>
                </a:extLst>
              </a:tr>
              <a:tr h="3704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201188"/>
                  </a:ext>
                </a:extLst>
              </a:tr>
              <a:tr h="3704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1991067"/>
                  </a:ext>
                </a:extLst>
              </a:tr>
              <a:tr h="3704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3431889"/>
                  </a:ext>
                </a:extLst>
              </a:tr>
              <a:tr h="3704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7249853"/>
                  </a:ext>
                </a:extLst>
              </a:tr>
            </a:tbl>
          </a:graphicData>
        </a:graphic>
      </p:graphicFrame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201613" y="-38597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1800" dirty="0">
                <a:solidFill>
                  <a:schemeClr val="bg1"/>
                </a:solidFill>
              </a:rPr>
              <a:t>Grid-search Bayesian Inversion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A359F0C-297B-1D45-9134-9C50A81594BF}"/>
                  </a:ext>
                </a:extLst>
              </p:cNvPr>
              <p:cNvSpPr/>
              <p:nvPr/>
            </p:nvSpPr>
            <p:spPr>
              <a:xfrm>
                <a:off x="707096" y="2091523"/>
                <a:ext cx="3851855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)=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A359F0C-297B-1D45-9134-9C50A81594B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096" y="2091523"/>
                <a:ext cx="3851855" cy="338554"/>
              </a:xfrm>
              <a:prstGeom prst="rect">
                <a:avLst/>
              </a:prstGeom>
              <a:blipFill>
                <a:blip r:embed="rId3"/>
                <a:stretch>
                  <a:fillRect b="-148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40DD661-0750-434D-AC70-9FD2B5893D99}"/>
                  </a:ext>
                </a:extLst>
              </p:cNvPr>
              <p:cNvSpPr/>
              <p:nvPr/>
            </p:nvSpPr>
            <p:spPr>
              <a:xfrm>
                <a:off x="707096" y="2715952"/>
                <a:ext cx="3851855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)=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40DD661-0750-434D-AC70-9FD2B5893D9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096" y="2715952"/>
                <a:ext cx="3851855" cy="338554"/>
              </a:xfrm>
              <a:prstGeom prst="rect">
                <a:avLst/>
              </a:prstGeom>
              <a:blipFill>
                <a:blip r:embed="rId4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604A5A6C-FBF1-FF49-9088-4438D40AF7E7}"/>
                  </a:ext>
                </a:extLst>
              </p:cNvPr>
              <p:cNvSpPr/>
              <p:nvPr/>
            </p:nvSpPr>
            <p:spPr>
              <a:xfrm>
                <a:off x="707096" y="3340381"/>
                <a:ext cx="3851855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m:rPr>
                        <m:nor/>
                      </m:rPr>
                      <a:rPr lang="en-US" sz="1600" dirty="0"/>
                      <m:t> 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)=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604A5A6C-FBF1-FF49-9088-4438D40AF7E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096" y="3340381"/>
                <a:ext cx="3851855" cy="338554"/>
              </a:xfrm>
              <a:prstGeom prst="rect">
                <a:avLst/>
              </a:prstGeom>
              <a:blipFill>
                <a:blip r:embed="rId5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E6984FD7-8E25-A946-8C52-DB43DE909EC6}"/>
                  </a:ext>
                </a:extLst>
              </p:cNvPr>
              <p:cNvSpPr/>
              <p:nvPr/>
            </p:nvSpPr>
            <p:spPr>
              <a:xfrm>
                <a:off x="707096" y="3964807"/>
                <a:ext cx="2850142" cy="338554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m:rPr>
                        <m:nor/>
                      </m:rPr>
                      <a:rPr lang="en-US" sz="1600" dirty="0"/>
                      <m:t> 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E6984FD7-8E25-A946-8C52-DB43DE909EC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096" y="3964807"/>
                <a:ext cx="2850142" cy="338554"/>
              </a:xfrm>
              <a:prstGeom prst="rect">
                <a:avLst/>
              </a:prstGeom>
              <a:blipFill>
                <a:blip r:embed="rId6"/>
                <a:stretch>
                  <a:fillRect b="-64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9D3F44B9-3BDE-2040-9B5B-2BBA205715C2}"/>
              </a:ext>
            </a:extLst>
          </p:cNvPr>
          <p:cNvSpPr/>
          <p:nvPr/>
        </p:nvSpPr>
        <p:spPr>
          <a:xfrm>
            <a:off x="4953000" y="1541014"/>
            <a:ext cx="3985260" cy="259307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00041A-52B9-CB45-871A-E7425812B2D1}"/>
              </a:ext>
            </a:extLst>
          </p:cNvPr>
          <p:cNvSpPr txBox="1"/>
          <p:nvPr/>
        </p:nvSpPr>
        <p:spPr>
          <a:xfrm>
            <a:off x="5860300" y="1237172"/>
            <a:ext cx="2316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Model (m) and Data (d) domain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B9B97F4-4232-DD47-A280-01C1DF7D1B9E}"/>
              </a:ext>
            </a:extLst>
          </p:cNvPr>
          <p:cNvSpPr/>
          <p:nvPr/>
        </p:nvSpPr>
        <p:spPr>
          <a:xfrm>
            <a:off x="5438801" y="2037449"/>
            <a:ext cx="1503781" cy="1600200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8CBB8149-D5B6-B841-99B1-F1C6122E04ED}"/>
              </a:ext>
            </a:extLst>
          </p:cNvPr>
          <p:cNvSpPr/>
          <p:nvPr/>
        </p:nvSpPr>
        <p:spPr>
          <a:xfrm rot="1291230">
            <a:off x="6413048" y="2482500"/>
            <a:ext cx="2432200" cy="710097"/>
          </a:xfrm>
          <a:prstGeom prst="ellipse">
            <a:avLst/>
          </a:prstGeom>
          <a:solidFill>
            <a:srgbClr val="FF0000">
              <a:alpha val="39000"/>
            </a:srgb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3FA6B9-ED07-A445-BC2D-3DE08DFF4F93}"/>
              </a:ext>
            </a:extLst>
          </p:cNvPr>
          <p:cNvSpPr txBox="1"/>
          <p:nvPr/>
        </p:nvSpPr>
        <p:spPr>
          <a:xfrm>
            <a:off x="5875540" y="1702614"/>
            <a:ext cx="6303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</a:rPr>
              <a:t>P(m)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DA6E837-331D-3B46-9778-016D73B7C726}"/>
              </a:ext>
            </a:extLst>
          </p:cNvPr>
          <p:cNvSpPr txBox="1"/>
          <p:nvPr/>
        </p:nvSpPr>
        <p:spPr>
          <a:xfrm>
            <a:off x="7754300" y="2209800"/>
            <a:ext cx="5725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P(d)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0314FE8-0089-CF40-9132-CF7EFD5AAE30}"/>
              </a:ext>
            </a:extLst>
          </p:cNvPr>
          <p:cNvSpPr txBox="1"/>
          <p:nvPr/>
        </p:nvSpPr>
        <p:spPr>
          <a:xfrm>
            <a:off x="6626558" y="1898246"/>
            <a:ext cx="8018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F0040"/>
                </a:solidFill>
              </a:rPr>
              <a:t>P(</a:t>
            </a:r>
            <a:r>
              <a:rPr lang="en-US" sz="1600" dirty="0" err="1">
                <a:solidFill>
                  <a:srgbClr val="7F0040"/>
                </a:solidFill>
              </a:rPr>
              <a:t>m,d</a:t>
            </a:r>
            <a:r>
              <a:rPr lang="en-US" sz="1600" dirty="0">
                <a:solidFill>
                  <a:srgbClr val="7F0040"/>
                </a:solidFill>
              </a:rPr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177A610-306D-A94D-977A-D1B051E9010C}"/>
              </a:ext>
            </a:extLst>
          </p:cNvPr>
          <p:cNvSpPr txBox="1"/>
          <p:nvPr/>
        </p:nvSpPr>
        <p:spPr>
          <a:xfrm>
            <a:off x="201613" y="1115843"/>
            <a:ext cx="45227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We want to find the joint probability of the model (m) and the data (d)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9754162-40D4-084D-8B2B-3C77AEFC7B4C}"/>
              </a:ext>
            </a:extLst>
          </p:cNvPr>
          <p:cNvSpPr txBox="1"/>
          <p:nvPr/>
        </p:nvSpPr>
        <p:spPr>
          <a:xfrm>
            <a:off x="232322" y="1810086"/>
            <a:ext cx="44550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Joint probability recast as conditional probability (model if data)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C1C54DB-386C-8A47-AFD4-8DB5B9A2C64E}"/>
              </a:ext>
            </a:extLst>
          </p:cNvPr>
          <p:cNvSpPr txBox="1"/>
          <p:nvPr/>
        </p:nvSpPr>
        <p:spPr>
          <a:xfrm>
            <a:off x="253286" y="2434515"/>
            <a:ext cx="40719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Conditional probability can also be recast as data if model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204C43E-5534-BF42-B1AB-792F841C2543}"/>
              </a:ext>
            </a:extLst>
          </p:cNvPr>
          <p:cNvSpPr txBox="1"/>
          <p:nvPr/>
        </p:nvSpPr>
        <p:spPr>
          <a:xfrm>
            <a:off x="253285" y="3058944"/>
            <a:ext cx="27638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conditional probabilities are equal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08513E8-C9A2-D744-A8C2-ED120F037CAA}"/>
              </a:ext>
            </a:extLst>
          </p:cNvPr>
          <p:cNvSpPr txBox="1"/>
          <p:nvPr/>
        </p:nvSpPr>
        <p:spPr>
          <a:xfrm>
            <a:off x="300173" y="3683373"/>
            <a:ext cx="46510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Rearranging results in the common expression of Bayes Theorem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EDDDBD-BEDD-4641-BCB6-CE94CC5789E2}"/>
              </a:ext>
            </a:extLst>
          </p:cNvPr>
          <p:cNvSpPr txBox="1"/>
          <p:nvPr/>
        </p:nvSpPr>
        <p:spPr>
          <a:xfrm>
            <a:off x="355259" y="4469591"/>
            <a:ext cx="50172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We could grid the space and compute the probability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C5C3BC-9958-284D-8412-383B9300500F}"/>
              </a:ext>
            </a:extLst>
          </p:cNvPr>
          <p:cNvSpPr txBox="1"/>
          <p:nvPr/>
        </p:nvSpPr>
        <p:spPr>
          <a:xfrm>
            <a:off x="379739" y="5004946"/>
            <a:ext cx="8915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Point 1)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064E9E-8C8E-1A41-878B-18A864538DB7}"/>
              </a:ext>
            </a:extLst>
          </p:cNvPr>
          <p:cNvSpPr txBox="1"/>
          <p:nvPr/>
        </p:nvSpPr>
        <p:spPr>
          <a:xfrm>
            <a:off x="6093878" y="3163609"/>
            <a:ext cx="2551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7162B56-3529-8C45-9146-975E354B771B}"/>
                  </a:ext>
                </a:extLst>
              </p:cNvPr>
              <p:cNvSpPr txBox="1"/>
              <p:nvPr/>
            </p:nvSpPr>
            <p:spPr>
              <a:xfrm>
                <a:off x="1214426" y="4971390"/>
                <a:ext cx="3567964" cy="4594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m:rPr>
                        <m:nor/>
                      </m:rPr>
                      <a:rPr lang="en-US" sz="1600" dirty="0"/>
                      <m:t> 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</m:d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den>
                    </m:f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=0∗1/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7162B56-3529-8C45-9146-975E354B77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4426" y="4971390"/>
                <a:ext cx="3567964" cy="45948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>
            <a:extLst>
              <a:ext uri="{FF2B5EF4-FFF2-40B4-BE49-F238E27FC236}">
                <a16:creationId xmlns:a16="http://schemas.microsoft.com/office/drawing/2014/main" id="{230C0A2E-8C3B-6A43-961A-D9B169A225CD}"/>
              </a:ext>
            </a:extLst>
          </p:cNvPr>
          <p:cNvSpPr txBox="1"/>
          <p:nvPr/>
        </p:nvSpPr>
        <p:spPr>
          <a:xfrm>
            <a:off x="6985837" y="2428072"/>
            <a:ext cx="255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6466670-D00A-2045-88C7-6C60F05D778F}"/>
              </a:ext>
            </a:extLst>
          </p:cNvPr>
          <p:cNvSpPr txBox="1"/>
          <p:nvPr/>
        </p:nvSpPr>
        <p:spPr>
          <a:xfrm>
            <a:off x="399037" y="5371820"/>
            <a:ext cx="8915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Point 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7CFFFA73-42EA-CB47-BB8E-9DEA299A6847}"/>
                  </a:ext>
                </a:extLst>
              </p:cNvPr>
              <p:cNvSpPr txBox="1"/>
              <p:nvPr/>
            </p:nvSpPr>
            <p:spPr>
              <a:xfrm>
                <a:off x="1219259" y="5337863"/>
                <a:ext cx="3567964" cy="4594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m:rPr>
                        <m:nor/>
                      </m:rPr>
                      <a:rPr lang="en-US" sz="1600" dirty="0"/>
                      <m:t> 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</m:d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den>
                    </m:f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=0∗0/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7CFFFA73-42EA-CB47-BB8E-9DEA299A68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59" y="5337863"/>
                <a:ext cx="3567964" cy="45948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TextBox 35">
            <a:extLst>
              <a:ext uri="{FF2B5EF4-FFF2-40B4-BE49-F238E27FC236}">
                <a16:creationId xmlns:a16="http://schemas.microsoft.com/office/drawing/2014/main" id="{5D4938A3-7F64-D44C-B07D-9606DEAB1C8E}"/>
              </a:ext>
            </a:extLst>
          </p:cNvPr>
          <p:cNvSpPr txBox="1"/>
          <p:nvPr/>
        </p:nvSpPr>
        <p:spPr>
          <a:xfrm>
            <a:off x="426781" y="5773811"/>
            <a:ext cx="8915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Point 3)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C5A81984-A240-254C-8B80-9D5D0AE88692}"/>
                  </a:ext>
                </a:extLst>
              </p:cNvPr>
              <p:cNvSpPr txBox="1"/>
              <p:nvPr/>
            </p:nvSpPr>
            <p:spPr>
              <a:xfrm>
                <a:off x="1267143" y="5704336"/>
                <a:ext cx="3799823" cy="4594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m:rPr>
                        <m:nor/>
                      </m:rPr>
                      <a:rPr lang="en-US" sz="1600" dirty="0"/>
                      <m:t> 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</m:d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den>
                    </m:f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=1∗1/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1/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C5A81984-A240-254C-8B80-9D5D0AE886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7143" y="5704336"/>
                <a:ext cx="3799823" cy="45948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TextBox 41">
            <a:extLst>
              <a:ext uri="{FF2B5EF4-FFF2-40B4-BE49-F238E27FC236}">
                <a16:creationId xmlns:a16="http://schemas.microsoft.com/office/drawing/2014/main" id="{FC5A0FD0-0F34-0D47-A2CC-EEE0883BC9DC}"/>
              </a:ext>
            </a:extLst>
          </p:cNvPr>
          <p:cNvSpPr txBox="1"/>
          <p:nvPr/>
        </p:nvSpPr>
        <p:spPr>
          <a:xfrm>
            <a:off x="6538436" y="2421663"/>
            <a:ext cx="2551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5C899A-5629-DA40-80A4-AC7754EB5F09}"/>
              </a:ext>
            </a:extLst>
          </p:cNvPr>
          <p:cNvSpPr txBox="1"/>
          <p:nvPr/>
        </p:nvSpPr>
        <p:spPr>
          <a:xfrm>
            <a:off x="5791175" y="5620828"/>
            <a:ext cx="307796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It is easy to see that P(</a:t>
            </a: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m|d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) = 1/C for each point where P(m) and P(d) overlap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3CB984E-07AB-494C-B329-FE88E4F3FE3C}"/>
              </a:ext>
            </a:extLst>
          </p:cNvPr>
          <p:cNvSpPr txBox="1"/>
          <p:nvPr/>
        </p:nvSpPr>
        <p:spPr>
          <a:xfrm>
            <a:off x="4718432" y="5002662"/>
            <a:ext cx="14246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 is a normalizing constant =P(d)=</a:t>
            </a:r>
          </a:p>
          <a:p>
            <a:r>
              <a:rPr lang="en-US" dirty="0"/>
              <a:t>Sum(P(</a:t>
            </a:r>
            <a:r>
              <a:rPr lang="en-US" i="1" dirty="0" err="1"/>
              <a:t>d</a:t>
            </a:r>
            <a:r>
              <a:rPr lang="en-US" dirty="0" err="1"/>
              <a:t>|</a:t>
            </a:r>
            <a:r>
              <a:rPr lang="en-US" i="1" dirty="0" err="1"/>
              <a:t>m</a:t>
            </a:r>
            <a:r>
              <a:rPr lang="en-US" dirty="0"/>
              <a:t>)P(</a:t>
            </a:r>
            <a:r>
              <a:rPr lang="en-US" i="1" dirty="0"/>
              <a:t>m</a:t>
            </a:r>
            <a:r>
              <a:rPr lang="en-US" dirty="0"/>
              <a:t>))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D314712-1131-1A4D-B403-BFA7F2A9F34C}"/>
              </a:ext>
            </a:extLst>
          </p:cNvPr>
          <p:cNvSpPr/>
          <p:nvPr/>
        </p:nvSpPr>
        <p:spPr>
          <a:xfrm>
            <a:off x="6247527" y="3327149"/>
            <a:ext cx="119182" cy="12619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061E19A5-A4F1-1744-989E-E840DC826478}"/>
              </a:ext>
            </a:extLst>
          </p:cNvPr>
          <p:cNvSpPr/>
          <p:nvPr/>
        </p:nvSpPr>
        <p:spPr>
          <a:xfrm>
            <a:off x="6692195" y="2591030"/>
            <a:ext cx="119182" cy="12619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42405DF1-092F-BD43-84F4-99A29B9F0AD3}"/>
              </a:ext>
            </a:extLst>
          </p:cNvPr>
          <p:cNvSpPr/>
          <p:nvPr/>
        </p:nvSpPr>
        <p:spPr>
          <a:xfrm>
            <a:off x="7130631" y="2591030"/>
            <a:ext cx="119182" cy="12619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126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7756137" y="3226206"/>
            <a:ext cx="10329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>
                <a:latin typeface="Symbol" charset="2"/>
                <a:cs typeface="Symbol" charset="2"/>
              </a:rPr>
              <a:t>s</a:t>
            </a:r>
            <a:r>
              <a:rPr lang="en-US" sz="1600" i="1" dirty="0">
                <a:latin typeface="Symbol" charset="2"/>
                <a:cs typeface="Symbol" charset="2"/>
              </a:rPr>
              <a:t>  </a:t>
            </a:r>
            <a:r>
              <a:rPr lang="en-US" sz="1600" dirty="0">
                <a:latin typeface="Times"/>
                <a:cs typeface="Times"/>
              </a:rPr>
              <a:t>= 0.75s</a:t>
            </a:r>
            <a:endParaRPr lang="en-US" sz="1600" baseline="30000" dirty="0">
              <a:latin typeface="Times"/>
              <a:cs typeface="Time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89581" y="5200590"/>
            <a:ext cx="11390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>
                <a:solidFill>
                  <a:srgbClr val="800000"/>
                </a:solidFill>
                <a:latin typeface="Times"/>
                <a:cs typeface="Times"/>
              </a:rPr>
              <a:t>Phase(</a:t>
            </a:r>
            <a:r>
              <a:rPr lang="en-US" sz="2000" i="1" dirty="0" err="1">
                <a:solidFill>
                  <a:srgbClr val="800000"/>
                </a:solidFill>
                <a:latin typeface="Times"/>
                <a:cs typeface="Times"/>
              </a:rPr>
              <a:t>w</a:t>
            </a:r>
            <a:r>
              <a:rPr lang="en-US" sz="2000" dirty="0">
                <a:solidFill>
                  <a:srgbClr val="800000"/>
                </a:solidFill>
                <a:latin typeface="Times"/>
                <a:cs typeface="Times"/>
              </a:rPr>
              <a:t>)</a:t>
            </a:r>
          </a:p>
        </p:txBody>
      </p:sp>
      <p:pic>
        <p:nvPicPr>
          <p:cNvPr id="30" name="Picture 29" descr="Gau_All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6814" y="3009900"/>
            <a:ext cx="5457582" cy="267964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5" name="Rounded Rectangle 10"/>
          <p:cNvSpPr>
            <a:spLocks noChangeArrowheads="1"/>
          </p:cNvSpPr>
          <p:nvPr/>
        </p:nvSpPr>
        <p:spPr bwMode="auto">
          <a:xfrm>
            <a:off x="285750" y="3685485"/>
            <a:ext cx="2209800" cy="1384995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Slide Number Placeholder 2"/>
          <p:cNvSpPr txBox="1">
            <a:spLocks/>
          </p:cNvSpPr>
          <p:nvPr/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D0A828F-1E28-7C4C-8FCF-7107517976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ＭＳ Ｐゴシック" pitchFamily="33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charset="0"/>
              <a:ea typeface="ＭＳ Ｐゴシック" pitchFamily="33" charset="-128"/>
              <a:cs typeface="+mn-cs"/>
            </a:endParaRPr>
          </a:p>
        </p:txBody>
      </p:sp>
      <p:sp>
        <p:nvSpPr>
          <p:cNvPr id="9" name="AutoShape 34"/>
          <p:cNvSpPr>
            <a:spLocks noChangeArrowheads="1"/>
          </p:cNvSpPr>
          <p:nvPr/>
        </p:nvSpPr>
        <p:spPr bwMode="auto">
          <a:xfrm>
            <a:off x="3367917" y="1427242"/>
            <a:ext cx="4960743" cy="80645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3471801" y="1427242"/>
          <a:ext cx="4752975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310" name="Equation" r:id="rId4" imgW="1422400" imgH="241300" progId="Equation.3">
                  <p:embed/>
                </p:oleObj>
              </mc:Choice>
              <mc:Fallback>
                <p:oleObj name="Equation" r:id="rId4" imgW="1422400" imgH="2413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1801" y="1427242"/>
                        <a:ext cx="4752975" cy="806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AutoShape 34"/>
          <p:cNvSpPr>
            <a:spLocks noChangeArrowheads="1"/>
          </p:cNvSpPr>
          <p:nvPr/>
        </p:nvSpPr>
        <p:spPr bwMode="auto">
          <a:xfrm>
            <a:off x="6895344" y="5803900"/>
            <a:ext cx="403225" cy="381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34"/>
          <p:cNvSpPr>
            <a:spLocks noChangeArrowheads="1"/>
          </p:cNvSpPr>
          <p:nvPr/>
        </p:nvSpPr>
        <p:spPr bwMode="auto">
          <a:xfrm>
            <a:off x="4178300" y="5791200"/>
            <a:ext cx="254196" cy="381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4" name="Object 4"/>
          <p:cNvGraphicFramePr>
            <a:graphicFrameLocks noChangeAspect="1"/>
          </p:cNvGraphicFramePr>
          <p:nvPr/>
        </p:nvGraphicFramePr>
        <p:xfrm>
          <a:off x="1041596" y="5880100"/>
          <a:ext cx="7162800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311" name="Equation" r:id="rId6" imgW="5105400" imgH="165100" progId="Equation.3">
                  <p:embed/>
                </p:oleObj>
              </mc:Choice>
              <mc:Fallback>
                <p:oleObj name="Equation" r:id="rId6" imgW="5105400" imgH="1651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1596" y="5880100"/>
                        <a:ext cx="7162800" cy="231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285750" y="-8464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Bayesloc</a:t>
            </a:r>
            <a:r>
              <a:rPr lang="en-US" sz="2400" b="1" dirty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: measurement uncertainty model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286385" y="1465183"/>
            <a:ext cx="2895600" cy="155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182880" indent="-457200"/>
            <a:r>
              <a:rPr lang="en-US" sz="1900" dirty="0">
                <a:latin typeface="Times"/>
                <a:cs typeface="Times"/>
              </a:rPr>
              <a:t>Error decomposition</a:t>
            </a:r>
          </a:p>
          <a:p>
            <a:pPr marL="182880" indent="-457200"/>
            <a:r>
              <a:rPr lang="en-US" sz="1900" dirty="0">
                <a:latin typeface="Times"/>
                <a:cs typeface="Times"/>
              </a:rPr>
              <a:t>• Precision (1/Variance)</a:t>
            </a:r>
          </a:p>
          <a:p>
            <a:pPr marL="182880" indent="-457200"/>
            <a:r>
              <a:rPr lang="en-US" sz="1900" dirty="0"/>
              <a:t>• (</a:t>
            </a:r>
            <a:r>
              <a:rPr lang="en-US" sz="1900" i="1" dirty="0">
                <a:latin typeface="Times"/>
                <a:cs typeface="Times"/>
              </a:rPr>
              <a:t>W</a:t>
            </a:r>
            <a:r>
              <a:rPr lang="en-US" sz="1900" dirty="0"/>
              <a:t>) </a:t>
            </a:r>
            <a:r>
              <a:rPr lang="en-US" sz="1900" dirty="0">
                <a:latin typeface="Times"/>
                <a:cs typeface="Times"/>
              </a:rPr>
              <a:t>phase</a:t>
            </a:r>
          </a:p>
          <a:p>
            <a:pPr marL="182880" indent="-457200"/>
            <a:r>
              <a:rPr lang="en-US" sz="1900" dirty="0"/>
              <a:t>• (</a:t>
            </a:r>
            <a:r>
              <a:rPr lang="en-US" sz="1900" i="1" dirty="0" err="1">
                <a:latin typeface="Times"/>
                <a:cs typeface="Times"/>
              </a:rPr>
              <a:t>j</a:t>
            </a:r>
            <a:r>
              <a:rPr lang="en-US" sz="1900" dirty="0">
                <a:latin typeface="Times"/>
                <a:cs typeface="Times"/>
              </a:rPr>
              <a:t>) event</a:t>
            </a:r>
          </a:p>
          <a:p>
            <a:pPr marL="182880" indent="-457200"/>
            <a:r>
              <a:rPr lang="en-US" sz="1900" dirty="0">
                <a:latin typeface="Times"/>
                <a:cs typeface="Times"/>
              </a:rPr>
              <a:t>• (</a:t>
            </a:r>
            <a:r>
              <a:rPr lang="en-US" sz="1900" i="1" dirty="0" err="1">
                <a:latin typeface="Times"/>
                <a:cs typeface="Times"/>
              </a:rPr>
              <a:t>i</a:t>
            </a:r>
            <a:r>
              <a:rPr lang="en-US" sz="1900" dirty="0">
                <a:latin typeface="Times"/>
                <a:cs typeface="Times"/>
              </a:rPr>
              <a:t>) station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267200" y="2619345"/>
            <a:ext cx="33067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Example probability density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441312" y="5200590"/>
            <a:ext cx="14813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Times"/>
                <a:cs typeface="Times"/>
              </a:rPr>
              <a:t>Datum (</a:t>
            </a:r>
            <a:r>
              <a:rPr lang="en-US" sz="2000" i="1" dirty="0" err="1">
                <a:latin typeface="Times"/>
                <a:cs typeface="Times"/>
              </a:rPr>
              <a:t>ijw</a:t>
            </a:r>
            <a:r>
              <a:rPr lang="en-US" sz="2000" dirty="0">
                <a:latin typeface="Times"/>
                <a:cs typeface="Times"/>
              </a:rPr>
              <a:t>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806234" y="5181600"/>
            <a:ext cx="10891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8000"/>
                </a:solidFill>
                <a:latin typeface="Times"/>
                <a:cs typeface="Times"/>
              </a:rPr>
              <a:t>Event (</a:t>
            </a:r>
            <a:r>
              <a:rPr lang="en-US" sz="2000" i="1" dirty="0" err="1">
                <a:solidFill>
                  <a:srgbClr val="008000"/>
                </a:solidFill>
                <a:latin typeface="Times"/>
                <a:cs typeface="Times"/>
              </a:rPr>
              <a:t>j</a:t>
            </a:r>
            <a:r>
              <a:rPr lang="en-US" sz="2000" dirty="0">
                <a:solidFill>
                  <a:srgbClr val="008000"/>
                </a:solidFill>
                <a:latin typeface="Times"/>
                <a:cs typeface="Times"/>
              </a:rPr>
              <a:t>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267200" y="5187890"/>
            <a:ext cx="12176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00FF"/>
                </a:solidFill>
                <a:latin typeface="Times"/>
                <a:cs typeface="Times"/>
              </a:rPr>
              <a:t>Station (</a:t>
            </a:r>
            <a:r>
              <a:rPr lang="en-US" sz="2000" i="1" dirty="0" err="1">
                <a:solidFill>
                  <a:srgbClr val="0000FF"/>
                </a:solidFill>
                <a:latin typeface="Times"/>
                <a:cs typeface="Times"/>
              </a:rPr>
              <a:t>i</a:t>
            </a:r>
            <a:r>
              <a:rPr lang="en-US" sz="2000" dirty="0">
                <a:solidFill>
                  <a:srgbClr val="0000FF"/>
                </a:solidFill>
                <a:latin typeface="Times"/>
                <a:cs typeface="Times"/>
              </a:rPr>
              <a:t>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843853" y="5200590"/>
            <a:ext cx="334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=</a:t>
            </a:r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285750" y="3747040"/>
            <a:ext cx="2461064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182880" indent="-457200"/>
            <a:r>
              <a:rPr lang="en-US" sz="1900" dirty="0">
                <a:solidFill>
                  <a:srgbClr val="FFFFFF"/>
                </a:solidFill>
                <a:latin typeface="Times"/>
                <a:cs typeface="Times"/>
              </a:rPr>
              <a:t>Product of precisions down weights components with large variance.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306830" y="3229183"/>
            <a:ext cx="9303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>
                <a:latin typeface="Symbol" charset="2"/>
                <a:cs typeface="Symbol" charset="2"/>
              </a:rPr>
              <a:t>s</a:t>
            </a:r>
            <a:r>
              <a:rPr lang="en-US" sz="1600" i="1" dirty="0">
                <a:latin typeface="Symbol" charset="2"/>
                <a:cs typeface="Symbol" charset="2"/>
              </a:rPr>
              <a:t>  </a:t>
            </a:r>
            <a:r>
              <a:rPr lang="en-US" sz="1600" dirty="0">
                <a:latin typeface="Times"/>
                <a:cs typeface="Times"/>
              </a:rPr>
              <a:t>= 0.6s</a:t>
            </a:r>
            <a:endParaRPr lang="en-US" sz="1600" baseline="30000" dirty="0">
              <a:latin typeface="Times"/>
              <a:cs typeface="Time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13106" y="3226206"/>
            <a:ext cx="9303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>
                <a:latin typeface="Symbol" charset="2"/>
                <a:cs typeface="Symbol" charset="2"/>
              </a:rPr>
              <a:t>s</a:t>
            </a:r>
            <a:r>
              <a:rPr lang="en-US" sz="1600" i="1" dirty="0">
                <a:latin typeface="Symbol" charset="2"/>
                <a:cs typeface="Symbol" charset="2"/>
              </a:rPr>
              <a:t>  </a:t>
            </a:r>
            <a:r>
              <a:rPr lang="en-US" sz="1600" dirty="0">
                <a:latin typeface="Times"/>
                <a:cs typeface="Times"/>
              </a:rPr>
              <a:t>= 1.0s</a:t>
            </a:r>
            <a:endParaRPr lang="en-US" sz="1600" baseline="30000" dirty="0">
              <a:latin typeface="Times"/>
              <a:cs typeface="Time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973768" y="3226206"/>
            <a:ext cx="9303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>
                <a:latin typeface="Symbol" charset="2"/>
                <a:cs typeface="Symbol" charset="2"/>
              </a:rPr>
              <a:t>s</a:t>
            </a:r>
            <a:r>
              <a:rPr lang="en-US" sz="1600" i="1" dirty="0">
                <a:latin typeface="Symbol" charset="2"/>
                <a:cs typeface="Symbol" charset="2"/>
              </a:rPr>
              <a:t>  </a:t>
            </a:r>
            <a:r>
              <a:rPr lang="en-US" sz="1600" dirty="0">
                <a:latin typeface="Times"/>
                <a:cs typeface="Times"/>
              </a:rPr>
              <a:t>= 5.0s</a:t>
            </a:r>
            <a:endParaRPr lang="en-US" sz="1600" baseline="30000" dirty="0">
              <a:latin typeface="Times"/>
              <a:cs typeface="Time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415796" y="5270500"/>
            <a:ext cx="334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*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904553" y="5295900"/>
            <a:ext cx="334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*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34"/>
          <p:cNvSpPr>
            <a:spLocks noChangeArrowheads="1"/>
          </p:cNvSpPr>
          <p:nvPr/>
        </p:nvSpPr>
        <p:spPr bwMode="auto">
          <a:xfrm>
            <a:off x="2953385" y="914400"/>
            <a:ext cx="5984876" cy="6858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2953384" y="914400"/>
          <a:ext cx="5973763" cy="595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067" name="Equation" r:id="rId3" imgW="2806700" imgH="279400" progId="Equation.3">
                  <p:embed/>
                </p:oleObj>
              </mc:Choice>
              <mc:Fallback>
                <p:oleObj name="Equation" r:id="rId3" imgW="2806700" imgH="2794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3384" y="914400"/>
                        <a:ext cx="5973763" cy="5951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85750" y="-8464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Bayesloc</a:t>
            </a:r>
            <a:r>
              <a:rPr lang="en-US" sz="2400" b="1" dirty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: travel-time model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ounded Rectangle 10"/>
          <p:cNvSpPr>
            <a:spLocks noChangeArrowheads="1"/>
          </p:cNvSpPr>
          <p:nvPr/>
        </p:nvSpPr>
        <p:spPr bwMode="auto">
          <a:xfrm>
            <a:off x="553085" y="4445000"/>
            <a:ext cx="2209800" cy="1384995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86385" y="1828800"/>
            <a:ext cx="2895600" cy="272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182880" indent="-457200"/>
            <a:r>
              <a:rPr lang="en-US" sz="1900" dirty="0">
                <a:latin typeface="Times"/>
                <a:cs typeface="Times"/>
              </a:rPr>
              <a:t>Travel time decomposition</a:t>
            </a:r>
          </a:p>
          <a:p>
            <a:pPr marL="182880" indent="-457200"/>
            <a:r>
              <a:rPr lang="en-US" sz="1900" dirty="0">
                <a:latin typeface="Times"/>
                <a:cs typeface="Times"/>
              </a:rPr>
              <a:t>• (</a:t>
            </a:r>
            <a:r>
              <a:rPr lang="en-US" sz="1900" i="1" dirty="0">
                <a:latin typeface="Times"/>
                <a:cs typeface="Times"/>
              </a:rPr>
              <a:t>M</a:t>
            </a:r>
            <a:r>
              <a:rPr lang="en-US" sz="1900" dirty="0">
                <a:latin typeface="Times"/>
                <a:cs typeface="Times"/>
              </a:rPr>
              <a:t>) model prediction</a:t>
            </a:r>
          </a:p>
          <a:p>
            <a:pPr marL="182880" indent="-457200"/>
            <a:r>
              <a:rPr lang="en-US" sz="1900" dirty="0"/>
              <a:t>• (</a:t>
            </a:r>
            <a:r>
              <a:rPr lang="en-US" sz="1900" dirty="0">
                <a:latin typeface="Symbol" pitchFamily="-111" charset="2"/>
                <a:ea typeface="Symbol" pitchFamily="-111" charset="2"/>
                <a:cs typeface="Symbol" pitchFamily="-111" charset="2"/>
              </a:rPr>
              <a:t>a, </a:t>
            </a:r>
            <a:r>
              <a:rPr lang="en-US" sz="1900" dirty="0" err="1">
                <a:latin typeface="Symbol" pitchFamily="-111" charset="2"/>
                <a:ea typeface="Symbol" pitchFamily="-111" charset="2"/>
                <a:cs typeface="Symbol" pitchFamily="-111" charset="2"/>
              </a:rPr>
              <a:t>b</a:t>
            </a:r>
            <a:r>
              <a:rPr lang="en-US" sz="1900" dirty="0"/>
              <a:t>) </a:t>
            </a:r>
            <a:r>
              <a:rPr lang="en-US" sz="1900" dirty="0">
                <a:latin typeface="Times"/>
                <a:cs typeface="Times"/>
              </a:rPr>
              <a:t>travel-time curve adjustments</a:t>
            </a:r>
          </a:p>
          <a:p>
            <a:pPr marL="182880" indent="-457200"/>
            <a:r>
              <a:rPr lang="en-US" sz="1900" dirty="0"/>
              <a:t>• (</a:t>
            </a:r>
            <a:r>
              <a:rPr lang="en-US" sz="1900" dirty="0" err="1">
                <a:latin typeface="Symbol" pitchFamily="-111" charset="2"/>
                <a:ea typeface="Symbol" pitchFamily="-111" charset="2"/>
                <a:cs typeface="Symbol" pitchFamily="-111" charset="2"/>
              </a:rPr>
              <a:t>g</a:t>
            </a:r>
            <a:r>
              <a:rPr lang="en-US" sz="1900" dirty="0"/>
              <a:t>) </a:t>
            </a:r>
            <a:r>
              <a:rPr lang="en-US" sz="1900" dirty="0">
                <a:latin typeface="Times"/>
                <a:cs typeface="Times"/>
              </a:rPr>
              <a:t>station (</a:t>
            </a:r>
            <a:r>
              <a:rPr lang="en-US" sz="1900" i="1" dirty="0" err="1">
                <a:latin typeface="Times"/>
                <a:cs typeface="Times"/>
              </a:rPr>
              <a:t>i</a:t>
            </a:r>
            <a:r>
              <a:rPr lang="en-US" sz="1900" dirty="0">
                <a:latin typeface="Times"/>
                <a:cs typeface="Times"/>
              </a:rPr>
              <a:t>), station-phase (</a:t>
            </a:r>
            <a:r>
              <a:rPr lang="en-US" sz="1900" i="1" dirty="0" err="1">
                <a:latin typeface="Times"/>
                <a:cs typeface="Times"/>
              </a:rPr>
              <a:t>iW</a:t>
            </a:r>
            <a:r>
              <a:rPr lang="en-US" sz="1900" dirty="0">
                <a:latin typeface="Times"/>
                <a:cs typeface="Times"/>
              </a:rPr>
              <a:t>), and event (</a:t>
            </a:r>
            <a:r>
              <a:rPr lang="en-US" sz="1900" i="1" dirty="0" err="1">
                <a:latin typeface="Times"/>
                <a:cs typeface="Times"/>
              </a:rPr>
              <a:t>j</a:t>
            </a:r>
            <a:r>
              <a:rPr lang="en-US" sz="1900" dirty="0">
                <a:latin typeface="Times"/>
                <a:cs typeface="Times"/>
              </a:rPr>
              <a:t>) adjustments allow for path-specific corrections.</a:t>
            </a:r>
          </a:p>
          <a:p>
            <a:pPr marL="182880" indent="-457200"/>
            <a:endParaRPr lang="en-US" sz="1900" dirty="0"/>
          </a:p>
        </p:txBody>
      </p:sp>
      <p:sp>
        <p:nvSpPr>
          <p:cNvPr id="12" name="Rectangle 1030"/>
          <p:cNvSpPr>
            <a:spLocks noChangeArrowheads="1"/>
          </p:cNvSpPr>
          <p:nvPr/>
        </p:nvSpPr>
        <p:spPr bwMode="auto">
          <a:xfrm>
            <a:off x="553085" y="4445000"/>
            <a:ext cx="230187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Constraining the station- and event-specific corrections to have mean=0, enables resolution of absolute location.</a:t>
            </a:r>
          </a:p>
        </p:txBody>
      </p:sp>
      <p:pic>
        <p:nvPicPr>
          <p:cNvPr id="13" name="Picture 6" descr="TTcurveAdjustment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1985" y="1600200"/>
            <a:ext cx="5756275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Group 17"/>
          <p:cNvGrpSpPr/>
          <p:nvPr/>
        </p:nvGrpSpPr>
        <p:grpSpPr>
          <a:xfrm>
            <a:off x="838200" y="5943600"/>
            <a:ext cx="7162800" cy="385763"/>
            <a:chOff x="285750" y="5854700"/>
            <a:chExt cx="7162800" cy="385763"/>
          </a:xfrm>
        </p:grpSpPr>
        <p:sp>
          <p:nvSpPr>
            <p:cNvPr id="17" name="AutoShape 34"/>
            <p:cNvSpPr>
              <a:spLocks noChangeArrowheads="1"/>
            </p:cNvSpPr>
            <p:nvPr/>
          </p:nvSpPr>
          <p:spPr bwMode="auto">
            <a:xfrm>
              <a:off x="6533198" y="5859463"/>
              <a:ext cx="403225" cy="38100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AutoShape 34"/>
            <p:cNvSpPr>
              <a:spLocks noChangeArrowheads="1"/>
            </p:cNvSpPr>
            <p:nvPr/>
          </p:nvSpPr>
          <p:spPr bwMode="auto">
            <a:xfrm>
              <a:off x="3697286" y="5854700"/>
              <a:ext cx="1103313" cy="381000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aphicFrame>
          <p:nvGraphicFramePr>
            <p:cNvPr id="15" name="Object 4"/>
            <p:cNvGraphicFramePr>
              <a:graphicFrameLocks noChangeAspect="1"/>
            </p:cNvGraphicFramePr>
            <p:nvPr/>
          </p:nvGraphicFramePr>
          <p:xfrm>
            <a:off x="285750" y="5943600"/>
            <a:ext cx="7162800" cy="231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068" name="Equation" r:id="rId6" imgW="5105400" imgH="165100" progId="Equation.3">
                    <p:embed/>
                  </p:oleObj>
                </mc:Choice>
                <mc:Fallback>
                  <p:oleObj name="Equation" r:id="rId6" imgW="5105400" imgH="16510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5750" y="5943600"/>
                          <a:ext cx="7162800" cy="2317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 xmlns="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 bwMode="auto">
          <a:xfrm>
            <a:off x="5882968" y="2995075"/>
            <a:ext cx="3261032" cy="329866"/>
          </a:xfrm>
          <a:prstGeom prst="rect">
            <a:avLst/>
          </a:prstGeom>
          <a:solidFill>
            <a:srgbClr val="A5C24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tlCol="0" anchor="b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endParaRPr lang="en-US" sz="1600" dirty="0">
              <a:solidFill>
                <a:srgbClr val="000000"/>
              </a:solidFill>
            </a:endParaRPr>
          </a:p>
        </p:txBody>
      </p:sp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5922963" y="1443038"/>
          <a:ext cx="2998787" cy="265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02" name="Equation" r:id="rId3" imgW="1778000" imgH="1574800" progId="Equation.3">
                  <p:embed/>
                </p:oleObj>
              </mc:Choice>
              <mc:Fallback>
                <p:oleObj name="Equation" r:id="rId3" imgW="1778000" imgH="1574800" progId="Equation.3">
                  <p:embed/>
                  <p:pic>
                    <p:nvPicPr>
                      <p:cNvPr id="1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2963" y="1443038"/>
                        <a:ext cx="2998787" cy="2657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2605" y="6510774"/>
            <a:ext cx="384195" cy="274320"/>
          </a:xfrm>
          <a:prstGeom prst="rect">
            <a:avLst/>
          </a:prstGeom>
        </p:spPr>
        <p:txBody>
          <a:bodyPr vert="horz" rIns="0" bIns="0" rtlCol="0" anchor="b"/>
          <a:lstStyle>
            <a:defPPr>
              <a:defRPr lang="en-US"/>
            </a:defPPr>
            <a:lvl1pPr marL="0" algn="r" defTabSz="457200" rtl="0" eaLnBrk="1" latinLnBrk="0" hangingPunct="1">
              <a:defRPr kumimoji="0"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  </a:t>
            </a:r>
            <a:fld id="{C41FB470-8E25-D74E-BBE2-51337D317D79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34297" y="-122903"/>
            <a:ext cx="8686800" cy="1251062"/>
          </a:xfrm>
        </p:spPr>
        <p:txBody>
          <a:bodyPr/>
          <a:lstStyle/>
          <a:p>
            <a:r>
              <a:rPr lang="en-US" sz="3200" dirty="0" err="1"/>
              <a:t>Bayesloc</a:t>
            </a:r>
            <a:r>
              <a:rPr lang="en-US" sz="3200" dirty="0"/>
              <a:t> Forward Problems: </a:t>
            </a:r>
            <a:br>
              <a:rPr lang="en-US" sz="3200" dirty="0"/>
            </a:br>
            <a:r>
              <a:rPr lang="en-US" sz="3200" dirty="0"/>
              <a:t>Phase Labels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11923" y="2540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900375" y="4118789"/>
            <a:ext cx="339111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latin typeface="Times"/>
                <a:cs typeface="Times"/>
              </a:rPr>
              <a:t>o</a:t>
            </a:r>
            <a:r>
              <a:rPr lang="en-US" sz="1400" dirty="0">
                <a:latin typeface="Times"/>
                <a:cs typeface="Times"/>
              </a:rPr>
              <a:t>	= origin times</a:t>
            </a:r>
          </a:p>
          <a:p>
            <a:r>
              <a:rPr lang="en-US" sz="1400" i="1" dirty="0">
                <a:latin typeface="Times"/>
                <a:cs typeface="Times"/>
              </a:rPr>
              <a:t>x</a:t>
            </a:r>
            <a:r>
              <a:rPr lang="en-US" sz="1400" dirty="0">
                <a:latin typeface="Times"/>
                <a:cs typeface="Times"/>
              </a:rPr>
              <a:t>	= locations</a:t>
            </a:r>
          </a:p>
          <a:p>
            <a:r>
              <a:rPr lang="en-US" sz="1400" i="1" dirty="0">
                <a:latin typeface="Times"/>
                <a:cs typeface="Times"/>
              </a:rPr>
              <a:t>T</a:t>
            </a:r>
            <a:r>
              <a:rPr lang="en-US" sz="1400" dirty="0">
                <a:latin typeface="Times"/>
                <a:cs typeface="Times"/>
              </a:rPr>
              <a:t>	= phase travel times</a:t>
            </a:r>
          </a:p>
          <a:p>
            <a:r>
              <a:rPr lang="en-US" sz="1400" i="1" dirty="0">
                <a:latin typeface="Times"/>
                <a:cs typeface="Times"/>
              </a:rPr>
              <a:t>W</a:t>
            </a:r>
            <a:r>
              <a:rPr lang="en-US" sz="1400" dirty="0">
                <a:latin typeface="Times"/>
                <a:cs typeface="Times"/>
              </a:rPr>
              <a:t>	= phase labels</a:t>
            </a:r>
          </a:p>
          <a:p>
            <a:pPr marL="285750" indent="-285750">
              <a:buFont typeface="Symbol" charset="0"/>
              <a:buChar char="σ"/>
            </a:pPr>
            <a:r>
              <a:rPr lang="en-US" sz="1400" dirty="0">
                <a:latin typeface="Times"/>
                <a:cs typeface="Times"/>
              </a:rPr>
              <a:t> 	= measurement precisions (pick)</a:t>
            </a:r>
          </a:p>
          <a:p>
            <a:r>
              <a:rPr lang="en-US" sz="1400" b="1" i="1" dirty="0">
                <a:latin typeface="Times"/>
                <a:cs typeface="Times"/>
              </a:rPr>
              <a:t>V</a:t>
            </a:r>
            <a:r>
              <a:rPr lang="en-US" sz="1400" dirty="0">
                <a:latin typeface="Times"/>
                <a:cs typeface="Times"/>
              </a:rPr>
              <a:t>	= measurement precisions (diff)</a:t>
            </a:r>
          </a:p>
          <a:p>
            <a:r>
              <a:rPr lang="en-US" sz="1400" dirty="0" err="1">
                <a:latin typeface="Times"/>
                <a:cs typeface="Times"/>
              </a:rPr>
              <a:t>τ</a:t>
            </a:r>
            <a:r>
              <a:rPr lang="en-US" sz="1400" dirty="0">
                <a:latin typeface="Times"/>
                <a:cs typeface="Times"/>
              </a:rPr>
              <a:t>	= travel time corrections</a:t>
            </a:r>
          </a:p>
          <a:p>
            <a:r>
              <a:rPr lang="en-US" sz="1400" i="1" dirty="0">
                <a:latin typeface="Times"/>
                <a:cs typeface="Times"/>
              </a:rPr>
              <a:t>a</a:t>
            </a:r>
            <a:r>
              <a:rPr lang="en-US" sz="1400" dirty="0">
                <a:latin typeface="Times"/>
                <a:cs typeface="Times"/>
              </a:rPr>
              <a:t>	= arrival times (picks)</a:t>
            </a:r>
          </a:p>
          <a:p>
            <a:r>
              <a:rPr lang="en-US" sz="1400" b="1" i="1" dirty="0">
                <a:latin typeface="Times"/>
                <a:cs typeface="Times"/>
              </a:rPr>
              <a:t>d</a:t>
            </a:r>
            <a:r>
              <a:rPr lang="en-US" sz="1400" dirty="0">
                <a:latin typeface="Times"/>
                <a:cs typeface="Times"/>
              </a:rPr>
              <a:t>	= differential arrival times</a:t>
            </a:r>
          </a:p>
          <a:p>
            <a:r>
              <a:rPr lang="en-US" sz="1400" i="1" dirty="0" err="1">
                <a:latin typeface="Times"/>
                <a:cs typeface="Times"/>
              </a:rPr>
              <a:t>w</a:t>
            </a:r>
            <a:r>
              <a:rPr lang="en-US" sz="1400" dirty="0">
                <a:latin typeface="Times"/>
                <a:cs typeface="Times"/>
              </a:rPr>
              <a:t>	= input phase labels</a:t>
            </a:r>
          </a:p>
          <a:p>
            <a:endParaRPr lang="en-US" sz="1600" dirty="0">
              <a:latin typeface="Times"/>
              <a:cs typeface="Times"/>
            </a:endParaRPr>
          </a:p>
          <a:p>
            <a:endParaRPr lang="en-US" sz="1600" dirty="0">
              <a:latin typeface="Times"/>
              <a:cs typeface="Time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82029" y="0"/>
            <a:ext cx="35619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0066FF"/>
                </a:solidFill>
              </a:rPr>
              <a:t>Probability of  phase labels given a set of observed arrival times, locations, phase labels,  travel time predictions and measurement uncertainties </a:t>
            </a:r>
          </a:p>
        </p:txBody>
      </p:sp>
      <p:pic>
        <p:nvPicPr>
          <p:cNvPr id="12" name="Picture 7" descr="FirstRecSec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2800" y="977900"/>
            <a:ext cx="4151313" cy="534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8750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 bwMode="auto">
          <a:xfrm>
            <a:off x="5882968" y="3371978"/>
            <a:ext cx="3261032" cy="329866"/>
          </a:xfrm>
          <a:prstGeom prst="rect">
            <a:avLst/>
          </a:prstGeom>
          <a:solidFill>
            <a:srgbClr val="A5C24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tlCol="0" anchor="b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endParaRPr lang="en-US" sz="1600" dirty="0">
              <a:solidFill>
                <a:srgbClr val="000000"/>
              </a:solidFill>
            </a:endParaRPr>
          </a:p>
        </p:txBody>
      </p:sp>
      <p:graphicFrame>
        <p:nvGraphicFramePr>
          <p:cNvPr id="18" name="Object 2"/>
          <p:cNvGraphicFramePr>
            <a:graphicFrameLocks noChangeAspect="1"/>
          </p:cNvGraphicFramePr>
          <p:nvPr/>
        </p:nvGraphicFramePr>
        <p:xfrm>
          <a:off x="5922963" y="1443038"/>
          <a:ext cx="2998787" cy="265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26" name="Equation" r:id="rId3" imgW="1778000" imgH="1574800" progId="Equation.3">
                  <p:embed/>
                </p:oleObj>
              </mc:Choice>
              <mc:Fallback>
                <p:oleObj name="Equation" r:id="rId3" imgW="1778000" imgH="1574800" progId="Equation.3">
                  <p:embed/>
                  <p:pic>
                    <p:nvPicPr>
                      <p:cNvPr id="1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2963" y="1443038"/>
                        <a:ext cx="2998787" cy="2657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2605" y="6510774"/>
            <a:ext cx="384195" cy="274320"/>
          </a:xfrm>
          <a:prstGeom prst="rect">
            <a:avLst/>
          </a:prstGeom>
        </p:spPr>
        <p:txBody>
          <a:bodyPr vert="horz" rIns="0" bIns="0" rtlCol="0" anchor="b"/>
          <a:lstStyle>
            <a:defPPr>
              <a:defRPr lang="en-US"/>
            </a:defPPr>
            <a:lvl1pPr marL="0" algn="r" defTabSz="457200" rtl="0" eaLnBrk="1" latinLnBrk="0" hangingPunct="1">
              <a:defRPr kumimoji="0"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  </a:t>
            </a:r>
            <a:fld id="{C41FB470-8E25-D74E-BBE2-51337D317D79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34297" y="-122903"/>
            <a:ext cx="8686800" cy="1251062"/>
          </a:xfrm>
        </p:spPr>
        <p:txBody>
          <a:bodyPr/>
          <a:lstStyle/>
          <a:p>
            <a:r>
              <a:rPr lang="en-US" sz="3200" dirty="0" err="1"/>
              <a:t>Bayesloc</a:t>
            </a:r>
            <a:r>
              <a:rPr lang="en-US" sz="3200" dirty="0"/>
              <a:t> Forward Problems: </a:t>
            </a:r>
            <a:br>
              <a:rPr lang="en-US" sz="3200" dirty="0"/>
            </a:br>
            <a:r>
              <a:rPr lang="en-US" sz="3200" dirty="0"/>
              <a:t>Prior Constraints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11923" y="2540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900375" y="4118789"/>
            <a:ext cx="339111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latin typeface="Times"/>
                <a:cs typeface="Times"/>
              </a:rPr>
              <a:t>o</a:t>
            </a:r>
            <a:r>
              <a:rPr lang="en-US" sz="1400" dirty="0">
                <a:latin typeface="Times"/>
                <a:cs typeface="Times"/>
              </a:rPr>
              <a:t>	= origin times</a:t>
            </a:r>
          </a:p>
          <a:p>
            <a:r>
              <a:rPr lang="en-US" sz="1400" i="1" dirty="0">
                <a:latin typeface="Times"/>
                <a:cs typeface="Times"/>
              </a:rPr>
              <a:t>x</a:t>
            </a:r>
            <a:r>
              <a:rPr lang="en-US" sz="1400" dirty="0">
                <a:latin typeface="Times"/>
                <a:cs typeface="Times"/>
              </a:rPr>
              <a:t>	= locations</a:t>
            </a:r>
          </a:p>
          <a:p>
            <a:r>
              <a:rPr lang="en-US" sz="1400" i="1" dirty="0">
                <a:latin typeface="Times"/>
                <a:cs typeface="Times"/>
              </a:rPr>
              <a:t>T</a:t>
            </a:r>
            <a:r>
              <a:rPr lang="en-US" sz="1400" dirty="0">
                <a:latin typeface="Times"/>
                <a:cs typeface="Times"/>
              </a:rPr>
              <a:t>	= phase travel times</a:t>
            </a:r>
          </a:p>
          <a:p>
            <a:r>
              <a:rPr lang="en-US" sz="1400" i="1" dirty="0">
                <a:latin typeface="Times"/>
                <a:cs typeface="Times"/>
              </a:rPr>
              <a:t>W</a:t>
            </a:r>
            <a:r>
              <a:rPr lang="en-US" sz="1400" dirty="0">
                <a:latin typeface="Times"/>
                <a:cs typeface="Times"/>
              </a:rPr>
              <a:t>	= phase labels</a:t>
            </a:r>
          </a:p>
          <a:p>
            <a:pPr marL="285750" indent="-285750">
              <a:buFont typeface="Symbol" charset="0"/>
              <a:buChar char="σ"/>
            </a:pPr>
            <a:r>
              <a:rPr lang="en-US" sz="1400" dirty="0">
                <a:latin typeface="Times"/>
                <a:cs typeface="Times"/>
              </a:rPr>
              <a:t> 	= measurement precisions (pick)</a:t>
            </a:r>
          </a:p>
          <a:p>
            <a:r>
              <a:rPr lang="en-US" sz="1400" b="1" i="1" dirty="0">
                <a:latin typeface="Times"/>
                <a:cs typeface="Times"/>
              </a:rPr>
              <a:t>V</a:t>
            </a:r>
            <a:r>
              <a:rPr lang="en-US" sz="1400" dirty="0">
                <a:latin typeface="Times"/>
                <a:cs typeface="Times"/>
              </a:rPr>
              <a:t>	= measurement precisions (diff)</a:t>
            </a:r>
          </a:p>
          <a:p>
            <a:r>
              <a:rPr lang="en-US" sz="1400" dirty="0" err="1">
                <a:latin typeface="Times"/>
                <a:cs typeface="Times"/>
              </a:rPr>
              <a:t>τ</a:t>
            </a:r>
            <a:r>
              <a:rPr lang="en-US" sz="1400" dirty="0">
                <a:latin typeface="Times"/>
                <a:cs typeface="Times"/>
              </a:rPr>
              <a:t>	= travel time corrections</a:t>
            </a:r>
          </a:p>
          <a:p>
            <a:r>
              <a:rPr lang="en-US" sz="1400" i="1" dirty="0">
                <a:latin typeface="Times"/>
                <a:cs typeface="Times"/>
              </a:rPr>
              <a:t>a</a:t>
            </a:r>
            <a:r>
              <a:rPr lang="en-US" sz="1400" dirty="0">
                <a:latin typeface="Times"/>
                <a:cs typeface="Times"/>
              </a:rPr>
              <a:t>	= arrival times (picks)</a:t>
            </a:r>
          </a:p>
          <a:p>
            <a:r>
              <a:rPr lang="en-US" sz="1400" b="1" i="1" dirty="0">
                <a:latin typeface="Times"/>
                <a:cs typeface="Times"/>
              </a:rPr>
              <a:t>d</a:t>
            </a:r>
            <a:r>
              <a:rPr lang="en-US" sz="1400" dirty="0">
                <a:latin typeface="Times"/>
                <a:cs typeface="Times"/>
              </a:rPr>
              <a:t>	= differential arrival times</a:t>
            </a:r>
          </a:p>
          <a:p>
            <a:r>
              <a:rPr lang="en-US" sz="1400" i="1" dirty="0" err="1">
                <a:latin typeface="Times"/>
                <a:cs typeface="Times"/>
              </a:rPr>
              <a:t>w</a:t>
            </a:r>
            <a:r>
              <a:rPr lang="en-US" sz="1400" dirty="0">
                <a:latin typeface="Times"/>
                <a:cs typeface="Times"/>
              </a:rPr>
              <a:t>	= input phase labels</a:t>
            </a:r>
          </a:p>
          <a:p>
            <a:endParaRPr lang="en-US" sz="1600" dirty="0">
              <a:latin typeface="Times"/>
              <a:cs typeface="Times"/>
            </a:endParaRPr>
          </a:p>
          <a:p>
            <a:endParaRPr lang="en-US" sz="1600" dirty="0">
              <a:latin typeface="Times"/>
              <a:cs typeface="Time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10629" y="210655"/>
            <a:ext cx="3219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0066FF"/>
                </a:solidFill>
              </a:rPr>
              <a:t>Input prior probabilities.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1038532"/>
            <a:ext cx="1249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Mine event</a:t>
            </a:r>
          </a:p>
          <a:p>
            <a:endParaRPr lang="en-US" dirty="0"/>
          </a:p>
        </p:txBody>
      </p:sp>
      <p:pic>
        <p:nvPicPr>
          <p:cNvPr id="8" name="Picture 7" descr="Morenci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298" y="1511301"/>
            <a:ext cx="3361765" cy="2540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41300" y="4635500"/>
            <a:ext cx="2223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Pick uncertainty prior</a:t>
            </a:r>
          </a:p>
          <a:p>
            <a:endParaRPr lang="en-US" dirty="0"/>
          </a:p>
        </p:txBody>
      </p:sp>
      <p:sp>
        <p:nvSpPr>
          <p:cNvPr id="12" name="Oval 11"/>
          <p:cNvSpPr/>
          <p:nvPr/>
        </p:nvSpPr>
        <p:spPr bwMode="auto">
          <a:xfrm rot="1674019">
            <a:off x="1013540" y="2209800"/>
            <a:ext cx="1943100" cy="1041400"/>
          </a:xfrm>
          <a:prstGeom prst="ellipse">
            <a:avLst/>
          </a:prstGeom>
          <a:solidFill>
            <a:srgbClr val="009DD9">
              <a:alpha val="49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tlCol="0" anchor="b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97300" y="2019300"/>
            <a:ext cx="16594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Travel time </a:t>
            </a:r>
          </a:p>
          <a:p>
            <a:r>
              <a:rPr lang="en-US" dirty="0"/>
              <a:t>prediction prior</a:t>
            </a:r>
          </a:p>
          <a:p>
            <a:endParaRPr lang="en-US" dirty="0"/>
          </a:p>
        </p:txBody>
      </p:sp>
      <p:pic>
        <p:nvPicPr>
          <p:cNvPr id="3" name="Picture 2" descr="ProbTTcurve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2190" y="2777805"/>
            <a:ext cx="2322421" cy="181039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3" name="Picture 12" descr="ZarandWaveformsNoPick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484" y="5099335"/>
            <a:ext cx="3828033" cy="92653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auto">
          <a:xfrm>
            <a:off x="1917699" y="5397500"/>
            <a:ext cx="156633" cy="406400"/>
          </a:xfrm>
          <a:prstGeom prst="rect">
            <a:avLst/>
          </a:prstGeom>
          <a:solidFill>
            <a:srgbClr val="009DD9">
              <a:alpha val="46000"/>
            </a:srgbClr>
          </a:solidFill>
          <a:ln w="9525">
            <a:noFill/>
            <a:miter lim="800000"/>
            <a:headEnd/>
            <a:tailEnd/>
          </a:ln>
        </p:spPr>
        <p:txBody>
          <a:bodyPr rtlCol="0" anchor="b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3691467" y="3369733"/>
            <a:ext cx="1617133" cy="194734"/>
          </a:xfrm>
          <a:prstGeom prst="rect">
            <a:avLst/>
          </a:prstGeom>
          <a:solidFill>
            <a:srgbClr val="009DD9">
              <a:alpha val="46000"/>
            </a:srgbClr>
          </a:solidFill>
          <a:ln w="9525">
            <a:noFill/>
            <a:miter lim="800000"/>
            <a:headEnd/>
            <a:tailEnd/>
          </a:ln>
        </p:spPr>
        <p:txBody>
          <a:bodyPr rtlCol="0" anchor="b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endParaRPr lang="en-US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9206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rved Right Arrow 8"/>
          <p:cNvSpPr/>
          <p:nvPr/>
        </p:nvSpPr>
        <p:spPr bwMode="auto">
          <a:xfrm flipH="1">
            <a:off x="4699000" y="1371600"/>
            <a:ext cx="2971800" cy="3975100"/>
          </a:xfrm>
          <a:prstGeom prst="curvedRightArrow">
            <a:avLst>
              <a:gd name="adj1" fmla="val 25000"/>
              <a:gd name="adj2" fmla="val 46047"/>
              <a:gd name="adj3" fmla="val 25000"/>
            </a:avLst>
          </a:prstGeom>
          <a:solidFill>
            <a:srgbClr val="587155"/>
          </a:solidFill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b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endParaRPr lang="en-US" sz="1600" dirty="0"/>
          </a:p>
        </p:txBody>
      </p:sp>
      <p:sp>
        <p:nvSpPr>
          <p:cNvPr id="27" name="Curved Right Arrow 26"/>
          <p:cNvSpPr/>
          <p:nvPr/>
        </p:nvSpPr>
        <p:spPr bwMode="auto">
          <a:xfrm flipV="1">
            <a:off x="1536700" y="1117600"/>
            <a:ext cx="2971800" cy="3975100"/>
          </a:xfrm>
          <a:prstGeom prst="curvedRightArrow">
            <a:avLst>
              <a:gd name="adj1" fmla="val 25000"/>
              <a:gd name="adj2" fmla="val 46047"/>
              <a:gd name="adj3" fmla="val 25000"/>
            </a:avLst>
          </a:prstGeom>
          <a:solidFill>
            <a:srgbClr val="587155"/>
          </a:solidFill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b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endParaRPr lang="en-US" sz="16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34297" y="-122903"/>
            <a:ext cx="8686800" cy="1251062"/>
          </a:xfrm>
        </p:spPr>
        <p:txBody>
          <a:bodyPr/>
          <a:lstStyle/>
          <a:p>
            <a:r>
              <a:rPr lang="en-US" sz="3200" dirty="0"/>
              <a:t>Progressive Sampling of </a:t>
            </a:r>
            <a:r>
              <a:rPr lang="en-US" sz="3200" dirty="0" err="1"/>
              <a:t>Bayesloc</a:t>
            </a:r>
            <a:r>
              <a:rPr lang="en-US" sz="3200" dirty="0"/>
              <a:t> Parameters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15762" y="952500"/>
            <a:ext cx="2961067" cy="830997"/>
          </a:xfrm>
          <a:prstGeom prst="rect">
            <a:avLst/>
          </a:prstGeom>
          <a:solidFill>
            <a:srgbClr val="ABBC4C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400" dirty="0"/>
              <a:t>Locations</a:t>
            </a:r>
          </a:p>
          <a:p>
            <a:pPr algn="ctr"/>
            <a:r>
              <a:rPr lang="en-US" sz="2400" dirty="0"/>
              <a:t>(Metropolis-Hastings)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248400" y="2806700"/>
            <a:ext cx="1796435" cy="830997"/>
          </a:xfrm>
          <a:prstGeom prst="rect">
            <a:avLst/>
          </a:prstGeom>
          <a:solidFill>
            <a:srgbClr val="ABBC4C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400" dirty="0"/>
              <a:t>Origin Times</a:t>
            </a:r>
          </a:p>
          <a:p>
            <a:pPr algn="ctr"/>
            <a:r>
              <a:rPr lang="en-US" sz="2400" dirty="0"/>
              <a:t>(Gibbs)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89500" y="4572000"/>
            <a:ext cx="3165951" cy="830997"/>
          </a:xfrm>
          <a:prstGeom prst="rect">
            <a:avLst/>
          </a:prstGeom>
          <a:solidFill>
            <a:srgbClr val="ABBC4C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400" dirty="0"/>
              <a:t>Travel Time Corrections</a:t>
            </a:r>
          </a:p>
          <a:p>
            <a:pPr algn="ctr"/>
            <a:r>
              <a:rPr lang="en-US" sz="2400" dirty="0"/>
              <a:t>(Gibbs)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22300" y="2400300"/>
            <a:ext cx="2659702" cy="830997"/>
          </a:xfrm>
          <a:prstGeom prst="rect">
            <a:avLst/>
          </a:prstGeom>
          <a:solidFill>
            <a:srgbClr val="ABBC4C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400" dirty="0"/>
              <a:t>Measurement error</a:t>
            </a:r>
          </a:p>
          <a:p>
            <a:pPr algn="ctr"/>
            <a:r>
              <a:rPr lang="en-US" sz="2400" dirty="0"/>
              <a:t>(</a:t>
            </a:r>
            <a:r>
              <a:rPr lang="en-US" sz="2400" dirty="0" err="1"/>
              <a:t>Gibbs+Slice</a:t>
            </a:r>
            <a:r>
              <a:rPr lang="en-US" sz="2400" dirty="0"/>
              <a:t>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625600" y="3911600"/>
            <a:ext cx="1749848" cy="830997"/>
          </a:xfrm>
          <a:prstGeom prst="rect">
            <a:avLst/>
          </a:prstGeom>
          <a:solidFill>
            <a:srgbClr val="ABBC4C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400" dirty="0"/>
              <a:t>Phase labels</a:t>
            </a:r>
          </a:p>
          <a:p>
            <a:pPr algn="ctr"/>
            <a:r>
              <a:rPr lang="en-US" sz="2400" dirty="0"/>
              <a:t>(Gibbs)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5380672"/>
            <a:ext cx="83246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First ~200 iterations		Only sample event locations</a:t>
            </a:r>
          </a:p>
          <a:p>
            <a:r>
              <a:rPr lang="en-US" sz="1200" dirty="0"/>
              <a:t>~200 to ~300			Add sampling of measurement precision and phase labels</a:t>
            </a:r>
          </a:p>
          <a:p>
            <a:r>
              <a:rPr lang="en-US" sz="1200" dirty="0"/>
              <a:t>~400 to N			Add sampling of travel time corrections</a:t>
            </a:r>
          </a:p>
          <a:p>
            <a:endParaRPr lang="en-US" sz="1200" dirty="0"/>
          </a:p>
          <a:p>
            <a:r>
              <a:rPr lang="en-US" sz="1200" dirty="0"/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4800" y="990600"/>
            <a:ext cx="2628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Different sampling methods are used for efficiency </a:t>
            </a:r>
          </a:p>
        </p:txBody>
      </p:sp>
    </p:spTree>
    <p:extLst>
      <p:ext uri="{BB962C8B-B14F-4D97-AF65-F5344CB8AC3E}">
        <p14:creationId xmlns:p14="http://schemas.microsoft.com/office/powerpoint/2010/main" val="1401185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85750" y="-8464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Bayesloc</a:t>
            </a:r>
            <a:r>
              <a:rPr lang="en-US" sz="2400" b="1" dirty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: Markov-Chain Monte Carlo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00050" y="1243043"/>
            <a:ext cx="1858486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182880" indent="-457200"/>
            <a:r>
              <a:rPr lang="en-US" sz="1900" dirty="0">
                <a:latin typeface="Times"/>
                <a:cs typeface="Times"/>
              </a:rPr>
              <a:t>Movie shows the sampling of event locations.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250379-56B4-1141-91B4-B71E2B5D24C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8970" y="762000"/>
            <a:ext cx="3794980" cy="28087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8AF9BC3-69BB-6045-BC68-76182F6F924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6278" y="3570747"/>
            <a:ext cx="3748840" cy="27856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B9C41B7-06AF-E141-9181-AC8616C55C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5298" y="3556571"/>
            <a:ext cx="3771910" cy="278567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BECCB60-31E4-0141-999B-439F4E5935E6}"/>
              </a:ext>
            </a:extLst>
          </p:cNvPr>
          <p:cNvSpPr txBox="1"/>
          <p:nvPr/>
        </p:nvSpPr>
        <p:spPr>
          <a:xfrm>
            <a:off x="5791200" y="770464"/>
            <a:ext cx="6030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0) Start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CC886E-4AE9-3144-B2F2-9005F2B3FEA2}"/>
              </a:ext>
            </a:extLst>
          </p:cNvPr>
          <p:cNvSpPr txBox="1"/>
          <p:nvPr/>
        </p:nvSpPr>
        <p:spPr>
          <a:xfrm>
            <a:off x="1953836" y="3573695"/>
            <a:ext cx="7377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1) Burn in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81F2A8-05B9-784A-9852-F24C7272D2F0}"/>
              </a:ext>
            </a:extLst>
          </p:cNvPr>
          <p:cNvSpPr txBox="1"/>
          <p:nvPr/>
        </p:nvSpPr>
        <p:spPr>
          <a:xfrm>
            <a:off x="5791200" y="3557444"/>
            <a:ext cx="74571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2) sample</a:t>
            </a:r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0E5A4AD1-EE33-D14A-9147-3F2DAC41A8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3514" y="1243043"/>
            <a:ext cx="1858486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182880" indent="-457200"/>
            <a:r>
              <a:rPr lang="en-US" sz="1900" dirty="0">
                <a:latin typeface="Times"/>
                <a:cs typeface="Times"/>
              </a:rPr>
              <a:t>Phase residuals for each MCMC step are shown to the right</a:t>
            </a:r>
          </a:p>
          <a:p>
            <a:pPr marL="182880" indent="-457200"/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32343358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47BA39F-C85A-C649-98FD-57D47AE2D542}"/>
              </a:ext>
            </a:extLst>
          </p:cNvPr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2605" y="6510774"/>
            <a:ext cx="384195" cy="274320"/>
          </a:xfrm>
          <a:prstGeom prst="rect">
            <a:avLst/>
          </a:prstGeom>
        </p:spPr>
        <p:txBody>
          <a:bodyPr vert="horz" rIns="0" bIns="0" rtlCol="0" anchor="b"/>
          <a:lstStyle>
            <a:defPPr>
              <a:defRPr lang="en-US"/>
            </a:defPPr>
            <a:lvl1pPr marL="0" algn="r" defTabSz="457200" rtl="0" eaLnBrk="1" latinLnBrk="0" hangingPunct="1">
              <a:defRPr kumimoji="0"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  </a:t>
            </a:r>
            <a:fld id="{C41FB470-8E25-D74E-BBE2-51337D317D79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45141" y="-196453"/>
            <a:ext cx="8686800" cy="1251062"/>
          </a:xfrm>
        </p:spPr>
        <p:txBody>
          <a:bodyPr/>
          <a:lstStyle/>
          <a:p>
            <a:r>
              <a:rPr lang="en-US" sz="2800" dirty="0">
                <a:solidFill>
                  <a:schemeClr val="bg1"/>
                </a:solidFill>
              </a:rPr>
              <a:t>Analysis of MCMC samples: Option 1 (preferred)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11923" y="229768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 descr="Fig4.tif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251" b="16252"/>
          <a:stretch/>
        </p:blipFill>
        <p:spPr>
          <a:xfrm>
            <a:off x="673099" y="2044699"/>
            <a:ext cx="7594601" cy="414148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6476" y="1143001"/>
            <a:ext cx="35541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en-US" sz="1600" dirty="0"/>
              <a:t>Compute point density (heat plot)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600" dirty="0"/>
              <a:t>Contour point density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24276" y="1143001"/>
            <a:ext cx="4178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 startAt="3"/>
            </a:pPr>
            <a:r>
              <a:rPr lang="en-US" sz="1600" dirty="0"/>
              <a:t>The area inside a contour can be assigned a probability level 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1511300" y="2222500"/>
            <a:ext cx="266700" cy="355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rtlCol="0" anchor="b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4864100" y="2273300"/>
            <a:ext cx="266700" cy="355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rtlCol="0" anchor="b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endParaRPr lang="en-US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60868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64FC6CD1-90B1-C740-89BB-2D80C4BF834C}"/>
              </a:ext>
            </a:extLst>
          </p:cNvPr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ellipse3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254" y="1051546"/>
            <a:ext cx="4488405" cy="3139453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2605" y="6510774"/>
            <a:ext cx="384195" cy="274320"/>
          </a:xfrm>
          <a:prstGeom prst="rect">
            <a:avLst/>
          </a:prstGeom>
        </p:spPr>
        <p:txBody>
          <a:bodyPr vert="horz" rIns="0" bIns="0" rtlCol="0" anchor="b"/>
          <a:lstStyle>
            <a:defPPr>
              <a:defRPr lang="en-US"/>
            </a:defPPr>
            <a:lvl1pPr marL="0" algn="r" defTabSz="457200" rtl="0" eaLnBrk="1" latinLnBrk="0" hangingPunct="1">
              <a:defRPr kumimoji="0"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  </a:t>
            </a:r>
            <a:fld id="{C41FB470-8E25-D74E-BBE2-51337D317D79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37006" y="-212373"/>
            <a:ext cx="8686800" cy="1251062"/>
          </a:xfrm>
        </p:spPr>
        <p:txBody>
          <a:bodyPr/>
          <a:lstStyle/>
          <a:p>
            <a:r>
              <a:rPr lang="en-US" sz="2800" dirty="0">
                <a:solidFill>
                  <a:schemeClr val="bg1"/>
                </a:solidFill>
              </a:rPr>
              <a:t>Analysis of MCMC samples: Option 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11923" y="229768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 descr="points3D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41" y="2832100"/>
            <a:ext cx="4865825" cy="340344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867401" y="1117600"/>
            <a:ext cx="31750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en-US" sz="1400" dirty="0"/>
              <a:t>Assume Gaussian distribution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400" dirty="0"/>
              <a:t>Computer sample mean (e.g. epicenter)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400" dirty="0"/>
              <a:t>Computer ellipse/ellipsoid using sample covariance</a:t>
            </a:r>
          </a:p>
          <a:p>
            <a:pPr marL="285750" indent="-285750">
              <a:buFont typeface="Arial"/>
              <a:buChar char="•"/>
            </a:pPr>
            <a:endParaRPr lang="en-US" sz="1400" dirty="0"/>
          </a:p>
          <a:p>
            <a:pPr marL="285750" indent="-285750">
              <a:buFont typeface="Arial"/>
              <a:buChar char="•"/>
            </a:pPr>
            <a:endParaRPr lang="en-US" sz="1400" dirty="0"/>
          </a:p>
          <a:p>
            <a:r>
              <a:rPr lang="en-US" sz="1400" i="1" dirty="0">
                <a:solidFill>
                  <a:srgbClr val="3366FF"/>
                </a:solidFill>
              </a:rPr>
              <a:t>Note that correlation/covariance of all </a:t>
            </a:r>
            <a:r>
              <a:rPr lang="en-US" sz="1400" i="1" dirty="0" err="1">
                <a:solidFill>
                  <a:srgbClr val="3366FF"/>
                </a:solidFill>
              </a:rPr>
              <a:t>Bayesloc</a:t>
            </a:r>
            <a:r>
              <a:rPr lang="en-US" sz="1400" i="1" dirty="0">
                <a:solidFill>
                  <a:srgbClr val="3366FF"/>
                </a:solidFill>
              </a:rPr>
              <a:t> parameters can be examined in a similar fashion.</a:t>
            </a:r>
          </a:p>
          <a:p>
            <a:pPr marL="285750" indent="-285750">
              <a:buFont typeface="Arial"/>
              <a:buChar char="•"/>
            </a:pP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2578100" y="3416300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3D samples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16300" y="1663700"/>
            <a:ext cx="988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Ellipsoid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88900" y="2819400"/>
            <a:ext cx="48895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tlCol="0" anchor="b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 rot="21209883">
            <a:off x="2514600" y="5626100"/>
            <a:ext cx="1163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Longitude</a:t>
            </a:r>
          </a:p>
        </p:txBody>
      </p:sp>
      <p:sp>
        <p:nvSpPr>
          <p:cNvPr id="14" name="TextBox 13"/>
          <p:cNvSpPr txBox="1"/>
          <p:nvPr/>
        </p:nvSpPr>
        <p:spPr>
          <a:xfrm rot="1667549">
            <a:off x="734771" y="5448300"/>
            <a:ext cx="989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Latitude</a:t>
            </a:r>
          </a:p>
        </p:txBody>
      </p:sp>
      <p:sp>
        <p:nvSpPr>
          <p:cNvPr id="15" name="TextBox 14"/>
          <p:cNvSpPr txBox="1"/>
          <p:nvPr/>
        </p:nvSpPr>
        <p:spPr>
          <a:xfrm rot="5400000">
            <a:off x="13573" y="4165600"/>
            <a:ext cx="1263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Depth (km)</a:t>
            </a:r>
          </a:p>
        </p:txBody>
      </p:sp>
    </p:spTree>
    <p:extLst>
      <p:ext uri="{BB962C8B-B14F-4D97-AF65-F5344CB8AC3E}">
        <p14:creationId xmlns:p14="http://schemas.microsoft.com/office/powerpoint/2010/main" val="14332409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3ACF75A-E0D8-4648-A02C-EF34628A0893}"/>
              </a:ext>
            </a:extLst>
          </p:cNvPr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2605" y="6510774"/>
            <a:ext cx="384195" cy="274320"/>
          </a:xfrm>
          <a:prstGeom prst="rect">
            <a:avLst/>
          </a:prstGeom>
        </p:spPr>
        <p:txBody>
          <a:bodyPr vert="horz" rIns="0" bIns="0" rtlCol="0" anchor="b"/>
          <a:lstStyle>
            <a:defPPr>
              <a:defRPr lang="en-US"/>
            </a:defPPr>
            <a:lvl1pPr marL="0" algn="r" defTabSz="457200" rtl="0" eaLnBrk="1" latinLnBrk="0" hangingPunct="1">
              <a:defRPr kumimoji="0"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  </a:t>
            </a:r>
            <a:fld id="{C41FB470-8E25-D74E-BBE2-51337D317D79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-249770"/>
            <a:ext cx="8686800" cy="1251062"/>
          </a:xfrm>
        </p:spPr>
        <p:txBody>
          <a:bodyPr/>
          <a:lstStyle/>
          <a:p>
            <a:r>
              <a:rPr lang="en-US" sz="2800" dirty="0">
                <a:solidFill>
                  <a:schemeClr val="bg1"/>
                </a:solidFill>
              </a:rPr>
              <a:t>Analysis of MCMC samples: Option 2 (Caveat)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11923" y="229768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4" name="Picture 3" descr="samplesNonGsouth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1073346"/>
            <a:ext cx="4470400" cy="3430978"/>
          </a:xfrm>
          <a:prstGeom prst="rect">
            <a:avLst/>
          </a:prstGeom>
        </p:spPr>
      </p:pic>
      <p:pic>
        <p:nvPicPr>
          <p:cNvPr id="8" name="Picture 7" descr="ellipsoidNonGsouth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300" y="2444946"/>
            <a:ext cx="4470400" cy="343097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413501" y="1143000"/>
            <a:ext cx="2489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MCMC samples may not conform to a Gaussian distribution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84401" y="1333500"/>
            <a:ext cx="2146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Non-Gaussian sample distribution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76301" y="4533900"/>
            <a:ext cx="3467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Ellipsoid not a good representation of uncertainty for this example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241300" y="2438400"/>
            <a:ext cx="4470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tlCol="0" anchor="b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rot="16200000">
            <a:off x="63500" y="3873500"/>
            <a:ext cx="1263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Depth (km)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55800" y="5930900"/>
            <a:ext cx="1163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Longitude</a:t>
            </a:r>
          </a:p>
        </p:txBody>
      </p:sp>
    </p:spTree>
    <p:extLst>
      <p:ext uri="{BB962C8B-B14F-4D97-AF65-F5344CB8AC3E}">
        <p14:creationId xmlns:p14="http://schemas.microsoft.com/office/powerpoint/2010/main" val="33504442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3ACF75A-E0D8-4648-A02C-EF34628A0893}"/>
              </a:ext>
            </a:extLst>
          </p:cNvPr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2605" y="6510774"/>
            <a:ext cx="384195" cy="274320"/>
          </a:xfrm>
          <a:prstGeom prst="rect">
            <a:avLst/>
          </a:prstGeom>
        </p:spPr>
        <p:txBody>
          <a:bodyPr vert="horz" rIns="0" bIns="0" rtlCol="0" anchor="b"/>
          <a:lstStyle>
            <a:defPPr>
              <a:defRPr lang="en-US"/>
            </a:defPPr>
            <a:lvl1pPr marL="0" algn="r" defTabSz="457200" rtl="0" eaLnBrk="1" latinLnBrk="0" hangingPunct="1">
              <a:defRPr kumimoji="0"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  </a:t>
            </a:r>
            <a:fld id="{C41FB470-8E25-D74E-BBE2-51337D317D79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-249770"/>
            <a:ext cx="8686800" cy="1251062"/>
          </a:xfrm>
        </p:spPr>
        <p:txBody>
          <a:bodyPr/>
          <a:lstStyle/>
          <a:p>
            <a:r>
              <a:rPr lang="en-US" sz="2800" dirty="0">
                <a:solidFill>
                  <a:schemeClr val="bg1"/>
                </a:solidFill>
              </a:rPr>
              <a:t>A note on MCMC: Chain Mixing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491AF3-5F42-284D-8BBE-388AB2BEC9C9}"/>
              </a:ext>
            </a:extLst>
          </p:cNvPr>
          <p:cNvSpPr txBox="1"/>
          <p:nvPr/>
        </p:nvSpPr>
        <p:spPr>
          <a:xfrm>
            <a:off x="457200" y="1028186"/>
            <a:ext cx="8229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The Markov-Chain Represents the distribution when it is “well mixed”</a:t>
            </a:r>
          </a:p>
          <a:p>
            <a:r>
              <a:rPr lang="en-US" sz="1400" dirty="0"/>
              <a:t>Well mixed means that the chain has reached a steady state. </a:t>
            </a:r>
          </a:p>
          <a:p>
            <a:r>
              <a:rPr lang="en-US" sz="1400" dirty="0"/>
              <a:t>Think of it as answering the question, “would a subsample give approximately the same answer?”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4959E98-3307-E649-B768-531AB1B5307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753" y="2624081"/>
            <a:ext cx="3680779" cy="3429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2CA8542-DFFE-B248-B3D4-62E7C0BB9522}"/>
              </a:ext>
            </a:extLst>
          </p:cNvPr>
          <p:cNvSpPr txBox="1"/>
          <p:nvPr/>
        </p:nvSpPr>
        <p:spPr>
          <a:xfrm>
            <a:off x="1192535" y="3164330"/>
            <a:ext cx="76014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Not mixed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6FD79ED-F64C-B74B-9347-F1E0510999DD}"/>
              </a:ext>
            </a:extLst>
          </p:cNvPr>
          <p:cNvSpPr txBox="1"/>
          <p:nvPr/>
        </p:nvSpPr>
        <p:spPr>
          <a:xfrm>
            <a:off x="2640335" y="3164331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mixed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64D47DF-1D97-814A-BF5B-C9F1ABE95024}"/>
              </a:ext>
            </a:extLst>
          </p:cNvPr>
          <p:cNvCxnSpPr/>
          <p:nvPr/>
        </p:nvCxnSpPr>
        <p:spPr>
          <a:xfrm>
            <a:off x="1928553" y="2831171"/>
            <a:ext cx="0" cy="266700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75AE382-6DF2-A145-AC81-682937916798}"/>
              </a:ext>
            </a:extLst>
          </p:cNvPr>
          <p:cNvSpPr txBox="1"/>
          <p:nvPr/>
        </p:nvSpPr>
        <p:spPr>
          <a:xfrm>
            <a:off x="1143000" y="1884468"/>
            <a:ext cx="27093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Throw away the “burn in” period</a:t>
            </a:r>
          </a:p>
        </p:txBody>
      </p:sp>
    </p:spTree>
    <p:extLst>
      <p:ext uri="{BB962C8B-B14F-4D97-AF65-F5344CB8AC3E}">
        <p14:creationId xmlns:p14="http://schemas.microsoft.com/office/powerpoint/2010/main" val="2593730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B954C3CE-3C74-A74A-A07B-EB9E0F181765}"/>
              </a:ext>
            </a:extLst>
          </p:cNvPr>
          <p:cNvGraphicFramePr>
            <a:graphicFrameLocks noGrp="1"/>
          </p:cNvGraphicFramePr>
          <p:nvPr/>
        </p:nvGraphicFramePr>
        <p:xfrm>
          <a:off x="4990012" y="1540570"/>
          <a:ext cx="3951585" cy="25930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9065">
                  <a:extLst>
                    <a:ext uri="{9D8B030D-6E8A-4147-A177-3AD203B41FA5}">
                      <a16:colId xmlns:a16="http://schemas.microsoft.com/office/drawing/2014/main" val="3670395886"/>
                    </a:ext>
                  </a:extLst>
                </a:gridCol>
                <a:gridCol w="439065">
                  <a:extLst>
                    <a:ext uri="{9D8B030D-6E8A-4147-A177-3AD203B41FA5}">
                      <a16:colId xmlns:a16="http://schemas.microsoft.com/office/drawing/2014/main" val="1622475987"/>
                    </a:ext>
                  </a:extLst>
                </a:gridCol>
                <a:gridCol w="439065">
                  <a:extLst>
                    <a:ext uri="{9D8B030D-6E8A-4147-A177-3AD203B41FA5}">
                      <a16:colId xmlns:a16="http://schemas.microsoft.com/office/drawing/2014/main" val="1972588967"/>
                    </a:ext>
                  </a:extLst>
                </a:gridCol>
                <a:gridCol w="439065">
                  <a:extLst>
                    <a:ext uri="{9D8B030D-6E8A-4147-A177-3AD203B41FA5}">
                      <a16:colId xmlns:a16="http://schemas.microsoft.com/office/drawing/2014/main" val="370044663"/>
                    </a:ext>
                  </a:extLst>
                </a:gridCol>
                <a:gridCol w="439065">
                  <a:extLst>
                    <a:ext uri="{9D8B030D-6E8A-4147-A177-3AD203B41FA5}">
                      <a16:colId xmlns:a16="http://schemas.microsoft.com/office/drawing/2014/main" val="789053820"/>
                    </a:ext>
                  </a:extLst>
                </a:gridCol>
                <a:gridCol w="439065">
                  <a:extLst>
                    <a:ext uri="{9D8B030D-6E8A-4147-A177-3AD203B41FA5}">
                      <a16:colId xmlns:a16="http://schemas.microsoft.com/office/drawing/2014/main" val="618150329"/>
                    </a:ext>
                  </a:extLst>
                </a:gridCol>
                <a:gridCol w="439065">
                  <a:extLst>
                    <a:ext uri="{9D8B030D-6E8A-4147-A177-3AD203B41FA5}">
                      <a16:colId xmlns:a16="http://schemas.microsoft.com/office/drawing/2014/main" val="3063843759"/>
                    </a:ext>
                  </a:extLst>
                </a:gridCol>
                <a:gridCol w="439065">
                  <a:extLst>
                    <a:ext uri="{9D8B030D-6E8A-4147-A177-3AD203B41FA5}">
                      <a16:colId xmlns:a16="http://schemas.microsoft.com/office/drawing/2014/main" val="712142978"/>
                    </a:ext>
                  </a:extLst>
                </a:gridCol>
                <a:gridCol w="439065">
                  <a:extLst>
                    <a:ext uri="{9D8B030D-6E8A-4147-A177-3AD203B41FA5}">
                      <a16:colId xmlns:a16="http://schemas.microsoft.com/office/drawing/2014/main" val="3551835843"/>
                    </a:ext>
                  </a:extLst>
                </a:gridCol>
              </a:tblGrid>
              <a:tr h="3704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9027298"/>
                  </a:ext>
                </a:extLst>
              </a:tr>
              <a:tr h="3704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5649822"/>
                  </a:ext>
                </a:extLst>
              </a:tr>
              <a:tr h="3704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5457359"/>
                  </a:ext>
                </a:extLst>
              </a:tr>
              <a:tr h="3704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201188"/>
                  </a:ext>
                </a:extLst>
              </a:tr>
              <a:tr h="3704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1991067"/>
                  </a:ext>
                </a:extLst>
              </a:tr>
              <a:tr h="3704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3431889"/>
                  </a:ext>
                </a:extLst>
              </a:tr>
              <a:tr h="3704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7249853"/>
                  </a:ext>
                </a:extLst>
              </a:tr>
            </a:tbl>
          </a:graphicData>
        </a:graphic>
      </p:graphicFrame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201613" y="-38597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1800" dirty="0">
                <a:solidFill>
                  <a:schemeClr val="bg1"/>
                </a:solidFill>
              </a:rPr>
              <a:t>Grid-search Bayesian Inversion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A359F0C-297B-1D45-9134-9C50A81594BF}"/>
                  </a:ext>
                </a:extLst>
              </p:cNvPr>
              <p:cNvSpPr/>
              <p:nvPr/>
            </p:nvSpPr>
            <p:spPr>
              <a:xfrm>
                <a:off x="707096" y="2091523"/>
                <a:ext cx="3851855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)=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A359F0C-297B-1D45-9134-9C50A81594B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096" y="2091523"/>
                <a:ext cx="3851855" cy="338554"/>
              </a:xfrm>
              <a:prstGeom prst="rect">
                <a:avLst/>
              </a:prstGeom>
              <a:blipFill>
                <a:blip r:embed="rId3"/>
                <a:stretch>
                  <a:fillRect b="-148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40DD661-0750-434D-AC70-9FD2B5893D99}"/>
                  </a:ext>
                </a:extLst>
              </p:cNvPr>
              <p:cNvSpPr/>
              <p:nvPr/>
            </p:nvSpPr>
            <p:spPr>
              <a:xfrm>
                <a:off x="707096" y="2715952"/>
                <a:ext cx="3851855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)=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B40DD661-0750-434D-AC70-9FD2B5893D9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096" y="2715952"/>
                <a:ext cx="3851855" cy="338554"/>
              </a:xfrm>
              <a:prstGeom prst="rect">
                <a:avLst/>
              </a:prstGeom>
              <a:blipFill>
                <a:blip r:embed="rId4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604A5A6C-FBF1-FF49-9088-4438D40AF7E7}"/>
                  </a:ext>
                </a:extLst>
              </p:cNvPr>
              <p:cNvSpPr/>
              <p:nvPr/>
            </p:nvSpPr>
            <p:spPr>
              <a:xfrm>
                <a:off x="707096" y="3340381"/>
                <a:ext cx="3851855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m:rPr>
                        <m:nor/>
                      </m:rPr>
                      <a:rPr lang="en-US" sz="1600" dirty="0"/>
                      <m:t> 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)=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604A5A6C-FBF1-FF49-9088-4438D40AF7E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096" y="3340381"/>
                <a:ext cx="3851855" cy="338554"/>
              </a:xfrm>
              <a:prstGeom prst="rect">
                <a:avLst/>
              </a:prstGeom>
              <a:blipFill>
                <a:blip r:embed="rId5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E6984FD7-8E25-A946-8C52-DB43DE909EC6}"/>
                  </a:ext>
                </a:extLst>
              </p:cNvPr>
              <p:cNvSpPr/>
              <p:nvPr/>
            </p:nvSpPr>
            <p:spPr>
              <a:xfrm>
                <a:off x="707096" y="3964807"/>
                <a:ext cx="2850142" cy="338554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m:rPr>
                        <m:nor/>
                      </m:rPr>
                      <a:rPr lang="en-US" sz="1600" dirty="0"/>
                      <m:t> 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E6984FD7-8E25-A946-8C52-DB43DE909EC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096" y="3964807"/>
                <a:ext cx="2850142" cy="338554"/>
              </a:xfrm>
              <a:prstGeom prst="rect">
                <a:avLst/>
              </a:prstGeom>
              <a:blipFill>
                <a:blip r:embed="rId6"/>
                <a:stretch>
                  <a:fillRect b="-64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9D3F44B9-3BDE-2040-9B5B-2BBA205715C2}"/>
              </a:ext>
            </a:extLst>
          </p:cNvPr>
          <p:cNvSpPr/>
          <p:nvPr/>
        </p:nvSpPr>
        <p:spPr>
          <a:xfrm>
            <a:off x="4953000" y="1541014"/>
            <a:ext cx="3985260" cy="2593070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00041A-52B9-CB45-871A-E7425812B2D1}"/>
              </a:ext>
            </a:extLst>
          </p:cNvPr>
          <p:cNvSpPr txBox="1"/>
          <p:nvPr/>
        </p:nvSpPr>
        <p:spPr>
          <a:xfrm>
            <a:off x="5860300" y="1237172"/>
            <a:ext cx="2316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Model (m) and Data (d) domain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B9B97F4-4232-DD47-A280-01C1DF7D1B9E}"/>
              </a:ext>
            </a:extLst>
          </p:cNvPr>
          <p:cNvSpPr/>
          <p:nvPr/>
        </p:nvSpPr>
        <p:spPr>
          <a:xfrm>
            <a:off x="5438801" y="2037449"/>
            <a:ext cx="1503781" cy="1600200"/>
          </a:xfrm>
          <a:prstGeom prst="ellipse">
            <a:avLst/>
          </a:prstGeom>
          <a:solidFill>
            <a:schemeClr val="accent1">
              <a:alpha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8CBB8149-D5B6-B841-99B1-F1C6122E04ED}"/>
              </a:ext>
            </a:extLst>
          </p:cNvPr>
          <p:cNvSpPr/>
          <p:nvPr/>
        </p:nvSpPr>
        <p:spPr>
          <a:xfrm rot="1291230">
            <a:off x="6413048" y="2482500"/>
            <a:ext cx="2432200" cy="710097"/>
          </a:xfrm>
          <a:prstGeom prst="ellipse">
            <a:avLst/>
          </a:prstGeom>
          <a:solidFill>
            <a:srgbClr val="FF0000">
              <a:alpha val="39000"/>
            </a:srgb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3FA6B9-ED07-A445-BC2D-3DE08DFF4F93}"/>
              </a:ext>
            </a:extLst>
          </p:cNvPr>
          <p:cNvSpPr txBox="1"/>
          <p:nvPr/>
        </p:nvSpPr>
        <p:spPr>
          <a:xfrm>
            <a:off x="5875540" y="1702614"/>
            <a:ext cx="6303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</a:rPr>
              <a:t>P(m)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DA6E837-331D-3B46-9778-016D73B7C726}"/>
              </a:ext>
            </a:extLst>
          </p:cNvPr>
          <p:cNvSpPr txBox="1"/>
          <p:nvPr/>
        </p:nvSpPr>
        <p:spPr>
          <a:xfrm>
            <a:off x="7754300" y="2209800"/>
            <a:ext cx="5725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P(d)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0314FE8-0089-CF40-9132-CF7EFD5AAE30}"/>
              </a:ext>
            </a:extLst>
          </p:cNvPr>
          <p:cNvSpPr txBox="1"/>
          <p:nvPr/>
        </p:nvSpPr>
        <p:spPr>
          <a:xfrm>
            <a:off x="6626558" y="1898246"/>
            <a:ext cx="8018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7F0040"/>
                </a:solidFill>
              </a:rPr>
              <a:t>P(</a:t>
            </a:r>
            <a:r>
              <a:rPr lang="en-US" sz="1600" dirty="0" err="1">
                <a:solidFill>
                  <a:srgbClr val="7F0040"/>
                </a:solidFill>
              </a:rPr>
              <a:t>m,d</a:t>
            </a:r>
            <a:r>
              <a:rPr lang="en-US" sz="1600" dirty="0">
                <a:solidFill>
                  <a:srgbClr val="7F0040"/>
                </a:solidFill>
              </a:rPr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177A610-306D-A94D-977A-D1B051E9010C}"/>
              </a:ext>
            </a:extLst>
          </p:cNvPr>
          <p:cNvSpPr txBox="1"/>
          <p:nvPr/>
        </p:nvSpPr>
        <p:spPr>
          <a:xfrm>
            <a:off x="201613" y="1115843"/>
            <a:ext cx="45227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We want to find the joint probability of the model (m) and the data (d)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9754162-40D4-084D-8B2B-3C77AEFC7B4C}"/>
              </a:ext>
            </a:extLst>
          </p:cNvPr>
          <p:cNvSpPr txBox="1"/>
          <p:nvPr/>
        </p:nvSpPr>
        <p:spPr>
          <a:xfrm>
            <a:off x="232322" y="1810086"/>
            <a:ext cx="44550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Joint probability recast as conditional probability (model if data)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C1C54DB-386C-8A47-AFD4-8DB5B9A2C64E}"/>
              </a:ext>
            </a:extLst>
          </p:cNvPr>
          <p:cNvSpPr txBox="1"/>
          <p:nvPr/>
        </p:nvSpPr>
        <p:spPr>
          <a:xfrm>
            <a:off x="253286" y="2434515"/>
            <a:ext cx="40719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Conditional probability can also be recast as data if model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204C43E-5534-BF42-B1AB-792F841C2543}"/>
              </a:ext>
            </a:extLst>
          </p:cNvPr>
          <p:cNvSpPr txBox="1"/>
          <p:nvPr/>
        </p:nvSpPr>
        <p:spPr>
          <a:xfrm>
            <a:off x="253285" y="3058944"/>
            <a:ext cx="27638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The conditional probabilities are equal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08513E8-C9A2-D744-A8C2-ED120F037CAA}"/>
              </a:ext>
            </a:extLst>
          </p:cNvPr>
          <p:cNvSpPr txBox="1"/>
          <p:nvPr/>
        </p:nvSpPr>
        <p:spPr>
          <a:xfrm>
            <a:off x="300173" y="3683373"/>
            <a:ext cx="46510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Rearranging results in the common expression of Bayes Theorem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EDDDBD-BEDD-4641-BCB6-CE94CC5789E2}"/>
              </a:ext>
            </a:extLst>
          </p:cNvPr>
          <p:cNvSpPr txBox="1"/>
          <p:nvPr/>
        </p:nvSpPr>
        <p:spPr>
          <a:xfrm>
            <a:off x="355259" y="4469591"/>
            <a:ext cx="50172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We could grid the space and compute the probability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C5C3BC-9958-284D-8412-383B9300500F}"/>
              </a:ext>
            </a:extLst>
          </p:cNvPr>
          <p:cNvSpPr txBox="1"/>
          <p:nvPr/>
        </p:nvSpPr>
        <p:spPr>
          <a:xfrm>
            <a:off x="379739" y="5004946"/>
            <a:ext cx="8915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Point 1)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064E9E-8C8E-1A41-878B-18A864538DB7}"/>
              </a:ext>
            </a:extLst>
          </p:cNvPr>
          <p:cNvSpPr txBox="1"/>
          <p:nvPr/>
        </p:nvSpPr>
        <p:spPr>
          <a:xfrm>
            <a:off x="6093878" y="3163609"/>
            <a:ext cx="2551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7162B56-3529-8C45-9146-975E354B771B}"/>
                  </a:ext>
                </a:extLst>
              </p:cNvPr>
              <p:cNvSpPr txBox="1"/>
              <p:nvPr/>
            </p:nvSpPr>
            <p:spPr>
              <a:xfrm>
                <a:off x="1214426" y="4971390"/>
                <a:ext cx="3567964" cy="4594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m:rPr>
                        <m:nor/>
                      </m:rPr>
                      <a:rPr lang="en-US" sz="1600" dirty="0"/>
                      <m:t> 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</m:d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den>
                    </m:f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=0∗1/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7162B56-3529-8C45-9146-975E354B77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4426" y="4971390"/>
                <a:ext cx="3567964" cy="45948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>
            <a:extLst>
              <a:ext uri="{FF2B5EF4-FFF2-40B4-BE49-F238E27FC236}">
                <a16:creationId xmlns:a16="http://schemas.microsoft.com/office/drawing/2014/main" id="{230C0A2E-8C3B-6A43-961A-D9B169A225CD}"/>
              </a:ext>
            </a:extLst>
          </p:cNvPr>
          <p:cNvSpPr txBox="1"/>
          <p:nvPr/>
        </p:nvSpPr>
        <p:spPr>
          <a:xfrm>
            <a:off x="6985837" y="2428072"/>
            <a:ext cx="255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6466670-D00A-2045-88C7-6C60F05D778F}"/>
              </a:ext>
            </a:extLst>
          </p:cNvPr>
          <p:cNvSpPr txBox="1"/>
          <p:nvPr/>
        </p:nvSpPr>
        <p:spPr>
          <a:xfrm>
            <a:off x="399037" y="5371820"/>
            <a:ext cx="8915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Point 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7CFFFA73-42EA-CB47-BB8E-9DEA299A6847}"/>
                  </a:ext>
                </a:extLst>
              </p:cNvPr>
              <p:cNvSpPr txBox="1"/>
              <p:nvPr/>
            </p:nvSpPr>
            <p:spPr>
              <a:xfrm>
                <a:off x="1219259" y="5337863"/>
                <a:ext cx="3567964" cy="4594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m:rPr>
                        <m:nor/>
                      </m:rPr>
                      <a:rPr lang="en-US" sz="1600" dirty="0"/>
                      <m:t> 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</m:d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den>
                    </m:f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=0∗0/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7CFFFA73-42EA-CB47-BB8E-9DEA299A68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59" y="5337863"/>
                <a:ext cx="3567964" cy="45948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TextBox 35">
            <a:extLst>
              <a:ext uri="{FF2B5EF4-FFF2-40B4-BE49-F238E27FC236}">
                <a16:creationId xmlns:a16="http://schemas.microsoft.com/office/drawing/2014/main" id="{5D4938A3-7F64-D44C-B07D-9606DEAB1C8E}"/>
              </a:ext>
            </a:extLst>
          </p:cNvPr>
          <p:cNvSpPr txBox="1"/>
          <p:nvPr/>
        </p:nvSpPr>
        <p:spPr>
          <a:xfrm>
            <a:off x="426781" y="5773811"/>
            <a:ext cx="8915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Point 3)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C5A81984-A240-254C-8B80-9D5D0AE88692}"/>
                  </a:ext>
                </a:extLst>
              </p:cNvPr>
              <p:cNvSpPr txBox="1"/>
              <p:nvPr/>
            </p:nvSpPr>
            <p:spPr>
              <a:xfrm>
                <a:off x="1267143" y="5704336"/>
                <a:ext cx="3799823" cy="4594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m:rPr>
                        <m:nor/>
                      </m:rPr>
                      <a:rPr lang="en-US" sz="1600" dirty="0"/>
                      <m:t> 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</m:d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den>
                    </m:f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=1∗1/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1/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C5A81984-A240-254C-8B80-9D5D0AE886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7143" y="5704336"/>
                <a:ext cx="3799823" cy="45948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TextBox 41">
            <a:extLst>
              <a:ext uri="{FF2B5EF4-FFF2-40B4-BE49-F238E27FC236}">
                <a16:creationId xmlns:a16="http://schemas.microsoft.com/office/drawing/2014/main" id="{FC5A0FD0-0F34-0D47-A2CC-EEE0883BC9DC}"/>
              </a:ext>
            </a:extLst>
          </p:cNvPr>
          <p:cNvSpPr txBox="1"/>
          <p:nvPr/>
        </p:nvSpPr>
        <p:spPr>
          <a:xfrm>
            <a:off x="6538436" y="2421663"/>
            <a:ext cx="25519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5C899A-5629-DA40-80A4-AC7754EB5F09}"/>
              </a:ext>
            </a:extLst>
          </p:cNvPr>
          <p:cNvSpPr txBox="1"/>
          <p:nvPr/>
        </p:nvSpPr>
        <p:spPr>
          <a:xfrm>
            <a:off x="5791175" y="5620828"/>
            <a:ext cx="307796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It is easy to see that P(</a:t>
            </a:r>
            <a:r>
              <a:rPr lang="en-U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m|d</a:t>
            </a:r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) = 1/C for each point where P(m) and P(d) overlap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3CB984E-07AB-494C-B329-FE88E4F3FE3C}"/>
              </a:ext>
            </a:extLst>
          </p:cNvPr>
          <p:cNvSpPr txBox="1"/>
          <p:nvPr/>
        </p:nvSpPr>
        <p:spPr>
          <a:xfrm>
            <a:off x="4718432" y="5002662"/>
            <a:ext cx="14246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 is a normalizing constant =P(d)=</a:t>
            </a:r>
          </a:p>
          <a:p>
            <a:r>
              <a:rPr lang="en-US" dirty="0"/>
              <a:t>Sum(P(</a:t>
            </a:r>
            <a:r>
              <a:rPr lang="en-US" i="1" dirty="0" err="1"/>
              <a:t>d</a:t>
            </a:r>
            <a:r>
              <a:rPr lang="en-US" dirty="0" err="1"/>
              <a:t>|</a:t>
            </a:r>
            <a:r>
              <a:rPr lang="en-US" i="1" dirty="0" err="1"/>
              <a:t>m</a:t>
            </a:r>
            <a:r>
              <a:rPr lang="en-US" dirty="0"/>
              <a:t>)P(</a:t>
            </a:r>
            <a:r>
              <a:rPr lang="en-US" i="1" dirty="0"/>
              <a:t>m</a:t>
            </a:r>
            <a:r>
              <a:rPr lang="en-US" dirty="0"/>
              <a:t>))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D314712-1131-1A4D-B403-BFA7F2A9F34C}"/>
              </a:ext>
            </a:extLst>
          </p:cNvPr>
          <p:cNvSpPr/>
          <p:nvPr/>
        </p:nvSpPr>
        <p:spPr>
          <a:xfrm>
            <a:off x="6247527" y="3327149"/>
            <a:ext cx="119182" cy="12619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061E19A5-A4F1-1744-989E-E840DC826478}"/>
              </a:ext>
            </a:extLst>
          </p:cNvPr>
          <p:cNvSpPr/>
          <p:nvPr/>
        </p:nvSpPr>
        <p:spPr>
          <a:xfrm>
            <a:off x="6692195" y="2591030"/>
            <a:ext cx="119182" cy="12619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42405DF1-092F-BD43-84F4-99A29B9F0AD3}"/>
              </a:ext>
            </a:extLst>
          </p:cNvPr>
          <p:cNvSpPr/>
          <p:nvPr/>
        </p:nvSpPr>
        <p:spPr>
          <a:xfrm>
            <a:off x="7130631" y="2591030"/>
            <a:ext cx="119182" cy="12619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3FC285-19B3-C04F-B914-B6DD76719131}"/>
              </a:ext>
            </a:extLst>
          </p:cNvPr>
          <p:cNvSpPr txBox="1"/>
          <p:nvPr/>
        </p:nvSpPr>
        <p:spPr>
          <a:xfrm>
            <a:off x="4871325" y="68105"/>
            <a:ext cx="4120276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/>
              <a:t>Grid search is an exhaustive approach.</a:t>
            </a:r>
          </a:p>
          <a:p>
            <a:r>
              <a:rPr lang="en-US" sz="2400" dirty="0"/>
              <a:t>It can be computationally prohibitive.</a:t>
            </a:r>
          </a:p>
        </p:txBody>
      </p:sp>
    </p:spTree>
    <p:extLst>
      <p:ext uri="{BB962C8B-B14F-4D97-AF65-F5344CB8AC3E}">
        <p14:creationId xmlns:p14="http://schemas.microsoft.com/office/powerpoint/2010/main" val="6538622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3ACF75A-E0D8-4648-A02C-EF34628A0893}"/>
              </a:ext>
            </a:extLst>
          </p:cNvPr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2605" y="6510774"/>
            <a:ext cx="384195" cy="274320"/>
          </a:xfrm>
          <a:prstGeom prst="rect">
            <a:avLst/>
          </a:prstGeom>
        </p:spPr>
        <p:txBody>
          <a:bodyPr vert="horz" rIns="0" bIns="0" rtlCol="0" anchor="b"/>
          <a:lstStyle>
            <a:defPPr>
              <a:defRPr lang="en-US"/>
            </a:defPPr>
            <a:lvl1pPr marL="0" algn="r" defTabSz="457200" rtl="0" eaLnBrk="1" latinLnBrk="0" hangingPunct="1">
              <a:defRPr kumimoji="0"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  </a:t>
            </a:r>
            <a:fld id="{C41FB470-8E25-D74E-BBE2-51337D317D79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-249770"/>
            <a:ext cx="8686800" cy="1251062"/>
          </a:xfrm>
        </p:spPr>
        <p:txBody>
          <a:bodyPr/>
          <a:lstStyle/>
          <a:p>
            <a:r>
              <a:rPr lang="en-US" sz="2800" dirty="0">
                <a:solidFill>
                  <a:schemeClr val="bg1"/>
                </a:solidFill>
              </a:rPr>
              <a:t>A note on MCMC: Chain Mixing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491AF3-5F42-284D-8BBE-388AB2BEC9C9}"/>
              </a:ext>
            </a:extLst>
          </p:cNvPr>
          <p:cNvSpPr txBox="1"/>
          <p:nvPr/>
        </p:nvSpPr>
        <p:spPr>
          <a:xfrm>
            <a:off x="457200" y="1028186"/>
            <a:ext cx="8229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The Markov-Chain Represents the distribution when it is “well mixed”</a:t>
            </a:r>
          </a:p>
          <a:p>
            <a:r>
              <a:rPr lang="en-US" sz="1400" dirty="0"/>
              <a:t>Well mixed means that the chain has reached a steady state. </a:t>
            </a:r>
          </a:p>
          <a:p>
            <a:r>
              <a:rPr lang="en-US" sz="1400" dirty="0"/>
              <a:t>Think of it as answering the question, “would a subsample give approximately the same answer?”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4959E98-3307-E649-B768-531AB1B5307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753" y="2624081"/>
            <a:ext cx="3680779" cy="3429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2CA8542-DFFE-B248-B3D4-62E7C0BB9522}"/>
              </a:ext>
            </a:extLst>
          </p:cNvPr>
          <p:cNvSpPr txBox="1"/>
          <p:nvPr/>
        </p:nvSpPr>
        <p:spPr>
          <a:xfrm>
            <a:off x="1192535" y="3164330"/>
            <a:ext cx="760144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Not mixed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6FD79ED-F64C-B74B-9347-F1E0510999DD}"/>
              </a:ext>
            </a:extLst>
          </p:cNvPr>
          <p:cNvSpPr txBox="1"/>
          <p:nvPr/>
        </p:nvSpPr>
        <p:spPr>
          <a:xfrm>
            <a:off x="2640335" y="3164331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mixed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64D47DF-1D97-814A-BF5B-C9F1ABE95024}"/>
              </a:ext>
            </a:extLst>
          </p:cNvPr>
          <p:cNvCxnSpPr/>
          <p:nvPr/>
        </p:nvCxnSpPr>
        <p:spPr>
          <a:xfrm>
            <a:off x="1928553" y="2831171"/>
            <a:ext cx="0" cy="2667000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FBC2AFF7-BA2F-2B43-9E7E-3F525B5C811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8514" y="2624081"/>
            <a:ext cx="3754733" cy="34290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ABD2D63D-EFB3-8A48-AF05-6D50ACBC9DDD}"/>
              </a:ext>
            </a:extLst>
          </p:cNvPr>
          <p:cNvSpPr txBox="1"/>
          <p:nvPr/>
        </p:nvSpPr>
        <p:spPr>
          <a:xfrm>
            <a:off x="6835375" y="3164330"/>
            <a:ext cx="7601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Not mixed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75AE382-6DF2-A145-AC81-682937916798}"/>
              </a:ext>
            </a:extLst>
          </p:cNvPr>
          <p:cNvSpPr txBox="1"/>
          <p:nvPr/>
        </p:nvSpPr>
        <p:spPr>
          <a:xfrm>
            <a:off x="1143000" y="1884468"/>
            <a:ext cx="27093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Throw away the “burn in” period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094826F-23C8-114C-A350-64F7EE4F90AF}"/>
              </a:ext>
            </a:extLst>
          </p:cNvPr>
          <p:cNvSpPr txBox="1"/>
          <p:nvPr/>
        </p:nvSpPr>
        <p:spPr>
          <a:xfrm>
            <a:off x="4982470" y="1885417"/>
            <a:ext cx="37547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Inefficient sampling: either need to improve sampling efficiency or run an order of magnitude (or more) iterations</a:t>
            </a:r>
          </a:p>
        </p:txBody>
      </p:sp>
    </p:spTree>
    <p:extLst>
      <p:ext uri="{BB962C8B-B14F-4D97-AF65-F5344CB8AC3E}">
        <p14:creationId xmlns:p14="http://schemas.microsoft.com/office/powerpoint/2010/main" val="38068610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A3CDE018-0040-274B-8720-79BAFC62F85F}"/>
              </a:ext>
            </a:extLst>
          </p:cNvPr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2605" y="6510774"/>
            <a:ext cx="384195" cy="274320"/>
          </a:xfrm>
          <a:prstGeom prst="rect">
            <a:avLst/>
          </a:prstGeom>
        </p:spPr>
        <p:txBody>
          <a:bodyPr vert="horz" rIns="0" bIns="0" rtlCol="0" anchor="b"/>
          <a:lstStyle>
            <a:defPPr>
              <a:defRPr lang="en-US"/>
            </a:defPPr>
            <a:lvl1pPr marL="0" algn="r" defTabSz="457200" rtl="0" eaLnBrk="1" latinLnBrk="0" hangingPunct="1">
              <a:defRPr kumimoji="0"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  </a:t>
            </a:r>
            <a:fld id="{C41FB470-8E25-D74E-BBE2-51337D317D79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-189960"/>
            <a:ext cx="8686800" cy="1251062"/>
          </a:xfrm>
        </p:spPr>
        <p:txBody>
          <a:bodyPr/>
          <a:lstStyle/>
          <a:p>
            <a:r>
              <a:rPr lang="en-US" sz="2800" dirty="0">
                <a:solidFill>
                  <a:schemeClr val="bg1"/>
                </a:solidFill>
              </a:rPr>
              <a:t>Some examples of </a:t>
            </a:r>
            <a:r>
              <a:rPr lang="en-US" sz="2800" dirty="0" err="1">
                <a:solidFill>
                  <a:schemeClr val="bg1"/>
                </a:solidFill>
              </a:rPr>
              <a:t>Bayesloc</a:t>
            </a:r>
            <a:r>
              <a:rPr lang="en-US" sz="2800" dirty="0">
                <a:solidFill>
                  <a:schemeClr val="bg1"/>
                </a:solidFill>
              </a:rPr>
              <a:t> applications: </a:t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Tomography Data</a:t>
            </a:r>
          </a:p>
        </p:txBody>
      </p:sp>
      <p:pic>
        <p:nvPicPr>
          <p:cNvPr id="16" name="Picture 15" descr="epiDiff.png">
            <a:extLst>
              <a:ext uri="{FF2B5EF4-FFF2-40B4-BE49-F238E27FC236}">
                <a16:creationId xmlns:a16="http://schemas.microsoft.com/office/drawing/2014/main" id="{E8DC987C-151D-1E42-9AA4-EB3D9D77259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943" y="2513446"/>
            <a:ext cx="3810000" cy="183110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ECDCF0A-9730-B942-9F38-6F8325A6624E}"/>
              </a:ext>
            </a:extLst>
          </p:cNvPr>
          <p:cNvSpPr txBox="1"/>
          <p:nvPr/>
        </p:nvSpPr>
        <p:spPr>
          <a:xfrm>
            <a:off x="658726" y="1308491"/>
            <a:ext cx="2541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Relocate global seismicity</a:t>
            </a:r>
          </a:p>
          <a:p>
            <a:r>
              <a:rPr lang="en-US" sz="1200" dirty="0"/>
              <a:t>Myers et al., 2011 JGR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BF0780E-71CA-BA49-90CF-89C13C4EAC0D}"/>
              </a:ext>
            </a:extLst>
          </p:cNvPr>
          <p:cNvSpPr txBox="1"/>
          <p:nvPr/>
        </p:nvSpPr>
        <p:spPr>
          <a:xfrm>
            <a:off x="3786210" y="1308491"/>
            <a:ext cx="27279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Tomographic model is smoother and better fits the data</a:t>
            </a:r>
          </a:p>
          <a:p>
            <a:r>
              <a:rPr lang="en-US" sz="1200" dirty="0"/>
              <a:t>Simmons et al., 2011 (JGR), 2012 (JGR), 2015 (GRL)</a:t>
            </a:r>
          </a:p>
        </p:txBody>
      </p:sp>
      <p:pic>
        <p:nvPicPr>
          <p:cNvPr id="18" name="Picture 2" descr="G:\Meetings\2011\SRP_November2011\LcurveData_BLvsSE_after1reloc.jpg">
            <a:extLst>
              <a:ext uri="{FF2B5EF4-FFF2-40B4-BE49-F238E27FC236}">
                <a16:creationId xmlns:a16="http://schemas.microsoft.com/office/drawing/2014/main" id="{0826CC2A-7145-AC46-AB7F-D89835A072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2800" y="2422187"/>
            <a:ext cx="3261360" cy="2446020"/>
          </a:xfrm>
          <a:prstGeom prst="rect">
            <a:avLst/>
          </a:prstGeom>
          <a:noFill/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116BDAB-ACB4-2746-9B29-4357493890E5}"/>
              </a:ext>
            </a:extLst>
          </p:cNvPr>
          <p:cNvSpPr txBox="1"/>
          <p:nvPr/>
        </p:nvSpPr>
        <p:spPr>
          <a:xfrm>
            <a:off x="6694355" y="1308491"/>
            <a:ext cx="24496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Example of image difference</a:t>
            </a:r>
          </a:p>
          <a:p>
            <a:r>
              <a:rPr lang="en-US" sz="1200" dirty="0"/>
              <a:t>Simmons et al., 2012</a:t>
            </a:r>
          </a:p>
          <a:p>
            <a:endParaRPr lang="en-US" sz="1400" dirty="0"/>
          </a:p>
        </p:txBody>
      </p:sp>
      <p:pic>
        <p:nvPicPr>
          <p:cNvPr id="20" name="Picture 4" descr="G:\Meetings\2011\SRP_November2011\XSection.PMTI_MODEL.BayesLoc.MeasuredTT.Round5.0.00075.UpdatedModel.1.Cocos.v1.jpg">
            <a:extLst>
              <a:ext uri="{FF2B5EF4-FFF2-40B4-BE49-F238E27FC236}">
                <a16:creationId xmlns:a16="http://schemas.microsoft.com/office/drawing/2014/main" id="{A5B35C38-41D0-B241-9214-3BA2436E8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4600" y="2302116"/>
            <a:ext cx="2860609" cy="2145457"/>
          </a:xfrm>
          <a:prstGeom prst="rect">
            <a:avLst/>
          </a:prstGeom>
          <a:noFill/>
        </p:spPr>
      </p:pic>
      <p:pic>
        <p:nvPicPr>
          <p:cNvPr id="21" name="Picture 3" descr="G:\Meetings\2011\SRP_November2011\XSection.PMTI_MODEL.SingleEvent.MeasuredTT.Relocated2.Round5.0.0011.UpdatedModel.1.Cocos.v1.jpg">
            <a:extLst>
              <a:ext uri="{FF2B5EF4-FFF2-40B4-BE49-F238E27FC236}">
                <a16:creationId xmlns:a16="http://schemas.microsoft.com/office/drawing/2014/main" id="{A9F619B7-F18D-374C-9FBA-5FD198EB45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4170" y="4486343"/>
            <a:ext cx="2629830" cy="1972373"/>
          </a:xfrm>
          <a:prstGeom prst="rect">
            <a:avLst/>
          </a:prstGeom>
          <a:noFill/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F4BC51A-D25B-234D-B9BC-7EF9AB2E6EFD}"/>
              </a:ext>
            </a:extLst>
          </p:cNvPr>
          <p:cNvSpPr txBox="1"/>
          <p:nvPr/>
        </p:nvSpPr>
        <p:spPr>
          <a:xfrm>
            <a:off x="6723867" y="4408803"/>
            <a:ext cx="22525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Dataset based on iterative relocation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B6151A1-E793-464B-8C6E-A23EFE08ADA0}"/>
              </a:ext>
            </a:extLst>
          </p:cNvPr>
          <p:cNvSpPr txBox="1"/>
          <p:nvPr/>
        </p:nvSpPr>
        <p:spPr>
          <a:xfrm>
            <a:off x="7082138" y="2222132"/>
            <a:ext cx="15359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Bayesloc</a:t>
            </a:r>
            <a:r>
              <a:rPr lang="en-US" dirty="0"/>
              <a:t> dataset based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9451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D982653E-47B6-F940-9A10-79AF3986F7FC}"/>
              </a:ext>
            </a:extLst>
          </p:cNvPr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2605" y="6510774"/>
            <a:ext cx="384195" cy="274320"/>
          </a:xfrm>
          <a:prstGeom prst="rect">
            <a:avLst/>
          </a:prstGeom>
        </p:spPr>
        <p:txBody>
          <a:bodyPr vert="horz" rIns="0" bIns="0" rtlCol="0" anchor="b"/>
          <a:lstStyle>
            <a:defPPr>
              <a:defRPr lang="en-US"/>
            </a:defPPr>
            <a:lvl1pPr marL="0" algn="r" defTabSz="457200" rtl="0" eaLnBrk="1" latinLnBrk="0" hangingPunct="1">
              <a:defRPr kumimoji="0"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  </a:t>
            </a:r>
            <a:fld id="{C41FB470-8E25-D74E-BBE2-51337D317D79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-219161"/>
            <a:ext cx="8686800" cy="1251062"/>
          </a:xfrm>
        </p:spPr>
        <p:txBody>
          <a:bodyPr/>
          <a:lstStyle/>
          <a:p>
            <a:r>
              <a:rPr lang="en-US" sz="2800" dirty="0">
                <a:solidFill>
                  <a:schemeClr val="bg1"/>
                </a:solidFill>
              </a:rPr>
              <a:t>Some examples of </a:t>
            </a:r>
            <a:r>
              <a:rPr lang="en-US" sz="2800" dirty="0" err="1">
                <a:solidFill>
                  <a:schemeClr val="bg1"/>
                </a:solidFill>
              </a:rPr>
              <a:t>Bayesloc</a:t>
            </a:r>
            <a:r>
              <a:rPr lang="en-US" sz="2800" dirty="0">
                <a:solidFill>
                  <a:schemeClr val="bg1"/>
                </a:solidFill>
              </a:rPr>
              <a:t> applications: </a:t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Using Priors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9EE14E-85D1-AB44-9DF6-0A5C3DB23C2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1" y="2539988"/>
            <a:ext cx="2917439" cy="358373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8BB4FF8-275D-EC40-A2A6-4D2B5924D33A}"/>
              </a:ext>
            </a:extLst>
          </p:cNvPr>
          <p:cNvSpPr txBox="1"/>
          <p:nvPr/>
        </p:nvSpPr>
        <p:spPr>
          <a:xfrm>
            <a:off x="387486" y="1113319"/>
            <a:ext cx="28891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Constraint on the January 2016 DPRK nuclear test based on </a:t>
            </a:r>
            <a:r>
              <a:rPr lang="en-US" sz="1600" dirty="0" err="1"/>
              <a:t>InSAR</a:t>
            </a:r>
            <a:r>
              <a:rPr lang="en-US" sz="1600" dirty="0"/>
              <a:t> and finite-element modeling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C93677C-E87A-704A-A305-FBE5A39524AC}"/>
              </a:ext>
            </a:extLst>
          </p:cNvPr>
          <p:cNvGrpSpPr/>
          <p:nvPr/>
        </p:nvGrpSpPr>
        <p:grpSpPr>
          <a:xfrm>
            <a:off x="4127818" y="2555189"/>
            <a:ext cx="4538090" cy="3651320"/>
            <a:chOff x="2629573" y="1408670"/>
            <a:chExt cx="6404317" cy="498585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EB26120-A616-E348-A59A-0D1EDE9BB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38428" y="1408670"/>
              <a:ext cx="6395462" cy="490123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3E01661-D5CA-CB4B-AE7B-506B5E187DA8}"/>
                </a:ext>
              </a:extLst>
            </p:cNvPr>
            <p:cNvSpPr txBox="1"/>
            <p:nvPr/>
          </p:nvSpPr>
          <p:spPr>
            <a:xfrm>
              <a:off x="7606227" y="3310153"/>
              <a:ext cx="652743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008000"/>
                  </a:solidFill>
                </a:rPr>
                <a:t>2006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757B4A4-DF2C-5E4B-85C1-738FC0D7B22E}"/>
                </a:ext>
              </a:extLst>
            </p:cNvPr>
            <p:cNvSpPr txBox="1"/>
            <p:nvPr/>
          </p:nvSpPr>
          <p:spPr>
            <a:xfrm>
              <a:off x="3211540" y="2863081"/>
              <a:ext cx="652743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2013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0816273-8443-3E47-8783-6315C13F4EE2}"/>
                </a:ext>
              </a:extLst>
            </p:cNvPr>
            <p:cNvSpPr txBox="1"/>
            <p:nvPr/>
          </p:nvSpPr>
          <p:spPr>
            <a:xfrm>
              <a:off x="2781935" y="1798214"/>
              <a:ext cx="1082348" cy="36933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FB0A"/>
                  </a:solidFill>
                </a:rPr>
                <a:t>2016_01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F6F6F7F-AA01-BC43-8384-FC2FD5AABB3C}"/>
                </a:ext>
              </a:extLst>
            </p:cNvPr>
            <p:cNvSpPr txBox="1"/>
            <p:nvPr/>
          </p:nvSpPr>
          <p:spPr>
            <a:xfrm>
              <a:off x="4539786" y="1525966"/>
              <a:ext cx="1082348" cy="369332"/>
            </a:xfrm>
            <a:prstGeom prst="rect">
              <a:avLst/>
            </a:prstGeom>
            <a:solidFill>
              <a:srgbClr val="FD19FF"/>
            </a:solid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FB0A"/>
                  </a:solidFill>
                </a:rPr>
                <a:t>2016_09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AFC9213-774B-0E40-9BA3-47AD42EFC8F6}"/>
                </a:ext>
              </a:extLst>
            </p:cNvPr>
            <p:cNvSpPr txBox="1"/>
            <p:nvPr/>
          </p:nvSpPr>
          <p:spPr>
            <a:xfrm>
              <a:off x="4997874" y="2167546"/>
              <a:ext cx="652743" cy="3693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2DEFBC"/>
                  </a:solidFill>
                </a:rPr>
                <a:t>2009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79A9DC4-FF95-5F4A-97B9-DA62DA5ADDE7}"/>
                </a:ext>
              </a:extLst>
            </p:cNvPr>
            <p:cNvSpPr txBox="1"/>
            <p:nvPr/>
          </p:nvSpPr>
          <p:spPr>
            <a:xfrm>
              <a:off x="7112109" y="4530414"/>
              <a:ext cx="1492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>
                  <a:solidFill>
                    <a:schemeClr val="bg1"/>
                  </a:solidFill>
                </a:rPr>
                <a:t>Adit</a:t>
              </a:r>
              <a:r>
                <a:rPr lang="en-US" dirty="0">
                  <a:solidFill>
                    <a:schemeClr val="bg1"/>
                  </a:solidFill>
                </a:rPr>
                <a:t> for 2006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6C4300C-30DF-CF44-9DA3-40E69A4B38E7}"/>
                </a:ext>
              </a:extLst>
            </p:cNvPr>
            <p:cNvSpPr txBox="1"/>
            <p:nvPr/>
          </p:nvSpPr>
          <p:spPr>
            <a:xfrm>
              <a:off x="4320704" y="4462615"/>
              <a:ext cx="162095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>
                  <a:solidFill>
                    <a:schemeClr val="bg1"/>
                  </a:solidFill>
                </a:rPr>
                <a:t>Adit</a:t>
              </a:r>
              <a:r>
                <a:rPr lang="en-US" dirty="0">
                  <a:solidFill>
                    <a:schemeClr val="bg1"/>
                  </a:solidFill>
                </a:rPr>
                <a:t> for 	2009</a:t>
              </a:r>
            </a:p>
            <a:p>
              <a:r>
                <a:rPr lang="en-US" dirty="0">
                  <a:solidFill>
                    <a:schemeClr val="bg1"/>
                  </a:solidFill>
                </a:rPr>
                <a:t>		2013</a:t>
              </a:r>
            </a:p>
            <a:p>
              <a:r>
                <a:rPr lang="en-US" dirty="0">
                  <a:solidFill>
                    <a:schemeClr val="bg1"/>
                  </a:solidFill>
                </a:rPr>
                <a:t>		2016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2B56479F-A3F9-8049-BB9D-52BD59A63AF8}"/>
                </a:ext>
              </a:extLst>
            </p:cNvPr>
            <p:cNvCxnSpPr/>
            <p:nvPr/>
          </p:nvCxnSpPr>
          <p:spPr>
            <a:xfrm flipH="1">
              <a:off x="3937686" y="4687330"/>
              <a:ext cx="374163" cy="296562"/>
            </a:xfrm>
            <a:prstGeom prst="straightConnector1">
              <a:avLst/>
            </a:prstGeom>
            <a:ln w="28575" cmpd="sng">
              <a:solidFill>
                <a:schemeClr val="bg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712CF7A6-C266-7E4A-BA00-0169EF7F8D63}"/>
                </a:ext>
              </a:extLst>
            </p:cNvPr>
            <p:cNvCxnSpPr/>
            <p:nvPr/>
          </p:nvCxnSpPr>
          <p:spPr>
            <a:xfrm flipH="1">
              <a:off x="6567392" y="4715080"/>
              <a:ext cx="544717" cy="682347"/>
            </a:xfrm>
            <a:prstGeom prst="straightConnector1">
              <a:avLst/>
            </a:prstGeom>
            <a:ln w="28575" cmpd="sng">
              <a:solidFill>
                <a:schemeClr val="bg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B0DB815-F667-8B41-A8BC-2426C10CBB5A}"/>
                </a:ext>
              </a:extLst>
            </p:cNvPr>
            <p:cNvSpPr txBox="1"/>
            <p:nvPr/>
          </p:nvSpPr>
          <p:spPr>
            <a:xfrm>
              <a:off x="6980739" y="5241600"/>
              <a:ext cx="19976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Depths ~1 km ± 1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11014B4-0127-2C40-8852-6A83FE690B29}"/>
                </a:ext>
              </a:extLst>
            </p:cNvPr>
            <p:cNvSpPr txBox="1"/>
            <p:nvPr/>
          </p:nvSpPr>
          <p:spPr>
            <a:xfrm>
              <a:off x="2629573" y="5748189"/>
              <a:ext cx="64043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The events are constrained </a:t>
              </a:r>
              <a:r>
                <a:rPr lang="en-US">
                  <a:solidFill>
                    <a:schemeClr val="bg1"/>
                  </a:solidFill>
                </a:rPr>
                <a:t>to specific spots on the mountain</a:t>
              </a:r>
              <a:endParaRPr lang="en-US" dirty="0">
                <a:solidFill>
                  <a:schemeClr val="bg1"/>
                </a:solidFill>
              </a:endParaRPr>
            </a:p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F4EC3C0-D145-F245-ACCA-25BC7B7A36AF}"/>
                </a:ext>
              </a:extLst>
            </p:cNvPr>
            <p:cNvSpPr txBox="1"/>
            <p:nvPr/>
          </p:nvSpPr>
          <p:spPr>
            <a:xfrm>
              <a:off x="5649875" y="5475402"/>
              <a:ext cx="3353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95% coverage ellipse ~0.2 km</a:t>
              </a:r>
              <a:r>
                <a:rPr lang="en-US" baseline="30000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B53212ED-572C-6C4F-AA67-E5A168771CF7}"/>
              </a:ext>
            </a:extLst>
          </p:cNvPr>
          <p:cNvSpPr txBox="1"/>
          <p:nvPr/>
        </p:nvSpPr>
        <p:spPr>
          <a:xfrm>
            <a:off x="4002860" y="1154892"/>
            <a:ext cx="4693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Use the </a:t>
            </a:r>
            <a:r>
              <a:rPr lang="en-US" sz="1600" dirty="0" err="1"/>
              <a:t>InSAR</a:t>
            </a:r>
            <a:r>
              <a:rPr lang="en-US" sz="1600" dirty="0"/>
              <a:t>-based constraint to locate the other DPRK tests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59C0267-4DFC-9041-B51D-C1DB21724387}"/>
              </a:ext>
            </a:extLst>
          </p:cNvPr>
          <p:cNvSpPr txBox="1"/>
          <p:nvPr/>
        </p:nvSpPr>
        <p:spPr>
          <a:xfrm>
            <a:off x="5278878" y="6524823"/>
            <a:ext cx="15167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Myers et al., 2018, SRL</a:t>
            </a:r>
          </a:p>
        </p:txBody>
      </p:sp>
    </p:spTree>
    <p:extLst>
      <p:ext uri="{BB962C8B-B14F-4D97-AF65-F5344CB8AC3E}">
        <p14:creationId xmlns:p14="http://schemas.microsoft.com/office/powerpoint/2010/main" val="229721265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285750" y="-8464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Summary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9" name="Content Placeholder 2"/>
          <p:cNvSpPr>
            <a:spLocks noGrp="1"/>
          </p:cNvSpPr>
          <p:nvPr>
            <p:ph idx="1"/>
          </p:nvPr>
        </p:nvSpPr>
        <p:spPr>
          <a:xfrm>
            <a:off x="458269" y="1219200"/>
            <a:ext cx="8077200" cy="4724400"/>
          </a:xfrm>
        </p:spPr>
        <p:txBody>
          <a:bodyPr>
            <a:normAutofit/>
          </a:bodyPr>
          <a:lstStyle/>
          <a:p>
            <a:r>
              <a:rPr lang="en-US" dirty="0"/>
              <a:t>Bayesian inversion</a:t>
            </a:r>
          </a:p>
          <a:p>
            <a:pPr lvl="1"/>
            <a:r>
              <a:rPr lang="en-US" dirty="0"/>
              <a:t>Enables probabilistic prior constraints</a:t>
            </a:r>
          </a:p>
          <a:p>
            <a:pPr lvl="1"/>
            <a:r>
              <a:rPr lang="en-US" dirty="0"/>
              <a:t>Lends itself to stochastic solvers (MCMC)</a:t>
            </a:r>
          </a:p>
          <a:p>
            <a:pPr lvl="2"/>
            <a:r>
              <a:rPr lang="en-US" dirty="0"/>
              <a:t>High-dimensional spaces</a:t>
            </a:r>
          </a:p>
          <a:p>
            <a:pPr lvl="2"/>
            <a:r>
              <a:rPr lang="en-US" dirty="0"/>
              <a:t>Non-linear</a:t>
            </a:r>
          </a:p>
          <a:p>
            <a:pPr lvl="2"/>
            <a:r>
              <a:rPr lang="en-US" dirty="0"/>
              <a:t>Non-parametric</a:t>
            </a:r>
          </a:p>
          <a:p>
            <a:pPr lvl="1"/>
            <a:r>
              <a:rPr lang="en-US" dirty="0"/>
              <a:t>Caveats</a:t>
            </a:r>
          </a:p>
          <a:p>
            <a:pPr lvl="2"/>
            <a:r>
              <a:rPr lang="en-US" dirty="0"/>
              <a:t>Better for computationally cheap forward problems</a:t>
            </a:r>
          </a:p>
          <a:p>
            <a:pPr lvl="2"/>
            <a:r>
              <a:rPr lang="en-US" dirty="0"/>
              <a:t>Theoretically represents the joint probability density when the number of samples is infinite. </a:t>
            </a:r>
          </a:p>
          <a:p>
            <a:pPr lvl="3"/>
            <a:r>
              <a:rPr lang="en-US" dirty="0"/>
              <a:t>Good approximation when chain is well mixed.</a:t>
            </a:r>
          </a:p>
          <a:p>
            <a:pPr marL="41275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70114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285750" y="-8464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Resources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9" name="Content Placeholder 2"/>
          <p:cNvSpPr>
            <a:spLocks noGrp="1"/>
          </p:cNvSpPr>
          <p:nvPr>
            <p:ph idx="1"/>
          </p:nvPr>
        </p:nvSpPr>
        <p:spPr>
          <a:xfrm>
            <a:off x="494128" y="1524000"/>
            <a:ext cx="8077200" cy="3124200"/>
          </a:xfrm>
        </p:spPr>
        <p:txBody>
          <a:bodyPr>
            <a:normAutofit/>
          </a:bodyPr>
          <a:lstStyle/>
          <a:p>
            <a:r>
              <a:rPr lang="en-US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Download:</a:t>
            </a:r>
          </a:p>
          <a:p>
            <a:pPr lvl="1"/>
            <a:r>
              <a:rPr lang="en-US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https://www-gs.llnl.gov/nuclear-threat-reduction/nuclear-explosion-monitoring/bayesloc</a:t>
            </a:r>
            <a:endParaRPr lang="en-US" dirty="0"/>
          </a:p>
          <a:p>
            <a:pPr lvl="1"/>
            <a:r>
              <a:rPr lang="en-US" dirty="0"/>
              <a:t>Includes user manual and example data sets</a:t>
            </a:r>
          </a:p>
          <a:p>
            <a:r>
              <a:rPr lang="en-US" dirty="0"/>
              <a:t>Papers (Myers et al., 2007,2009, 2011, 2018)</a:t>
            </a:r>
          </a:p>
          <a:p>
            <a:pPr marL="41275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988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387751" y="-10902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A962E541-9AB2-7C45-9EC9-8E208B0FCC14}"/>
                  </a:ext>
                </a:extLst>
              </p:cNvPr>
              <p:cNvSpPr/>
              <p:nvPr/>
            </p:nvSpPr>
            <p:spPr>
              <a:xfrm>
                <a:off x="533400" y="1499455"/>
                <a:ext cx="2850142" cy="338554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e>
                        <m:r>
                          <a:rPr lang="en-US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m:rPr>
                        <m:nor/>
                      </m:rPr>
                      <a:rPr lang="en-US" sz="1600" dirty="0">
                        <a:solidFill>
                          <a:srgbClr val="FF0000"/>
                        </a:solidFill>
                      </a:rPr>
                      <m:t> 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A962E541-9AB2-7C45-9EC9-8E208B0FCC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499455"/>
                <a:ext cx="2850142" cy="338554"/>
              </a:xfrm>
              <a:prstGeom prst="rect">
                <a:avLst/>
              </a:prstGeom>
              <a:blipFill>
                <a:blip r:embed="rId3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itle 1">
            <a:extLst>
              <a:ext uri="{FF2B5EF4-FFF2-40B4-BE49-F238E27FC236}">
                <a16:creationId xmlns:a16="http://schemas.microsoft.com/office/drawing/2014/main" id="{069D7DF2-8ADC-F843-8AE5-60AEB36F1AA5}"/>
              </a:ext>
            </a:extLst>
          </p:cNvPr>
          <p:cNvSpPr txBox="1">
            <a:spLocks/>
          </p:cNvSpPr>
          <p:nvPr/>
        </p:nvSpPr>
        <p:spPr>
          <a:xfrm>
            <a:off x="609990" y="34643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1800" dirty="0">
                <a:solidFill>
                  <a:schemeClr val="bg1"/>
                </a:solidFill>
              </a:rPr>
              <a:t>Bayesian inversion through sampling</a:t>
            </a: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7EE2AFD-4591-1D46-87E2-07494E46D7B3}"/>
              </a:ext>
            </a:extLst>
          </p:cNvPr>
          <p:cNvSpPr txBox="1"/>
          <p:nvPr/>
        </p:nvSpPr>
        <p:spPr>
          <a:xfrm>
            <a:off x="4646034" y="1207067"/>
            <a:ext cx="4040766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 i="1" dirty="0">
                <a:solidFill>
                  <a:srgbClr val="FF0000"/>
                </a:solidFill>
              </a:rPr>
              <a:t>Draw samples from the probability density function then infer the solution based on sample density: maximum likelihood point and uncertainty. </a:t>
            </a:r>
          </a:p>
        </p:txBody>
      </p:sp>
    </p:spTree>
    <p:extLst>
      <p:ext uri="{BB962C8B-B14F-4D97-AF65-F5344CB8AC3E}">
        <p14:creationId xmlns:p14="http://schemas.microsoft.com/office/powerpoint/2010/main" val="2269870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387751" y="-10902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A962E541-9AB2-7C45-9EC9-8E208B0FCC14}"/>
                  </a:ext>
                </a:extLst>
              </p:cNvPr>
              <p:cNvSpPr/>
              <p:nvPr/>
            </p:nvSpPr>
            <p:spPr>
              <a:xfrm>
                <a:off x="533400" y="1499455"/>
                <a:ext cx="2850142" cy="338554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e>
                        <m:r>
                          <a:rPr lang="en-US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m:rPr>
                        <m:nor/>
                      </m:rPr>
                      <a:rPr lang="en-US" sz="1600" dirty="0">
                        <a:solidFill>
                          <a:srgbClr val="FF0000"/>
                        </a:solidFill>
                      </a:rPr>
                      <m:t> 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A962E541-9AB2-7C45-9EC9-8E208B0FCC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499455"/>
                <a:ext cx="2850142" cy="338554"/>
              </a:xfrm>
              <a:prstGeom prst="rect">
                <a:avLst/>
              </a:prstGeom>
              <a:blipFill>
                <a:blip r:embed="rId3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itle 1">
            <a:extLst>
              <a:ext uri="{FF2B5EF4-FFF2-40B4-BE49-F238E27FC236}">
                <a16:creationId xmlns:a16="http://schemas.microsoft.com/office/drawing/2014/main" id="{069D7DF2-8ADC-F843-8AE5-60AEB36F1AA5}"/>
              </a:ext>
            </a:extLst>
          </p:cNvPr>
          <p:cNvSpPr txBox="1">
            <a:spLocks/>
          </p:cNvSpPr>
          <p:nvPr/>
        </p:nvSpPr>
        <p:spPr>
          <a:xfrm>
            <a:off x="609990" y="34643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1800" dirty="0">
                <a:solidFill>
                  <a:schemeClr val="bg1"/>
                </a:solidFill>
              </a:rPr>
              <a:t>Bayesian inversion through sampling</a:t>
            </a: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7AF696-9E0C-4D49-BE31-4F3993BD5BBC}"/>
              </a:ext>
            </a:extLst>
          </p:cNvPr>
          <p:cNvSpPr txBox="1"/>
          <p:nvPr/>
        </p:nvSpPr>
        <p:spPr>
          <a:xfrm>
            <a:off x="4646034" y="2641704"/>
            <a:ext cx="4040766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 i="1" dirty="0">
                <a:solidFill>
                  <a:srgbClr val="FF0000"/>
                </a:solidFill>
              </a:rPr>
              <a:t>Advantages: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1800" i="1" dirty="0">
                <a:solidFill>
                  <a:srgbClr val="FF0000"/>
                </a:solidFill>
              </a:rPr>
              <a:t>Explore large model space with fewer samples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en-US" sz="1800" i="1" dirty="0">
                <a:solidFill>
                  <a:srgbClr val="FF0000"/>
                </a:solidFill>
              </a:rPr>
              <a:t>Model space can be highly nonlinear and multi-modal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96887E-3913-6149-9C35-F3E11C096663}"/>
              </a:ext>
            </a:extLst>
          </p:cNvPr>
          <p:cNvSpPr txBox="1"/>
          <p:nvPr/>
        </p:nvSpPr>
        <p:spPr>
          <a:xfrm>
            <a:off x="4646034" y="1207067"/>
            <a:ext cx="4040766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 i="1" dirty="0">
                <a:solidFill>
                  <a:srgbClr val="FF0000"/>
                </a:solidFill>
              </a:rPr>
              <a:t>Draw samples from the probability density function then infer the solution based on sample density: maximum likelihood point and uncertainty. </a:t>
            </a:r>
          </a:p>
        </p:txBody>
      </p:sp>
    </p:spTree>
    <p:extLst>
      <p:ext uri="{BB962C8B-B14F-4D97-AF65-F5344CB8AC3E}">
        <p14:creationId xmlns:p14="http://schemas.microsoft.com/office/powerpoint/2010/main" val="1360880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387751" y="-10902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A962E541-9AB2-7C45-9EC9-8E208B0FCC14}"/>
                  </a:ext>
                </a:extLst>
              </p:cNvPr>
              <p:cNvSpPr/>
              <p:nvPr/>
            </p:nvSpPr>
            <p:spPr>
              <a:xfrm>
                <a:off x="533400" y="1499455"/>
                <a:ext cx="2850142" cy="338554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e>
                        <m:r>
                          <a:rPr lang="en-US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m:rPr>
                        <m:nor/>
                      </m:rPr>
                      <a:rPr lang="en-US" sz="1600" dirty="0">
                        <a:solidFill>
                          <a:srgbClr val="FF0000"/>
                        </a:solidFill>
                      </a:rPr>
                      <m:t> 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A962E541-9AB2-7C45-9EC9-8E208B0FCC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499455"/>
                <a:ext cx="2850142" cy="338554"/>
              </a:xfrm>
              <a:prstGeom prst="rect">
                <a:avLst/>
              </a:prstGeom>
              <a:blipFill>
                <a:blip r:embed="rId3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1B3F847-83E2-374A-BA93-AF6371AAB4EB}"/>
                  </a:ext>
                </a:extLst>
              </p:cNvPr>
              <p:cNvSpPr/>
              <p:nvPr/>
            </p:nvSpPr>
            <p:spPr>
              <a:xfrm>
                <a:off x="3733800" y="1198148"/>
                <a:ext cx="2850142" cy="338554"/>
              </a:xfrm>
              <a:prstGeom prst="rect">
                <a:avLst/>
              </a:prstGeom>
              <a:ln>
                <a:solidFill>
                  <a:srgbClr val="E60D4E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m:rPr>
                          <m:nor/>
                        </m:rPr>
                        <a:rPr lang="en-US" sz="1600" dirty="0"/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𝑈𝑛𝑘𝑛𝑜𝑤𝑛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1B3F847-83E2-374A-BA93-AF6371AAB4E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1198148"/>
                <a:ext cx="2850142" cy="338554"/>
              </a:xfrm>
              <a:prstGeom prst="rect">
                <a:avLst/>
              </a:prstGeom>
              <a:blipFill>
                <a:blip r:embed="rId4"/>
                <a:stretch>
                  <a:fillRect b="-6250"/>
                </a:stretch>
              </a:blipFill>
              <a:ln>
                <a:solidFill>
                  <a:srgbClr val="E60D4E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E9AB7B8-A31F-8347-9CBA-A4D63223AF8B}"/>
                  </a:ext>
                </a:extLst>
              </p:cNvPr>
              <p:cNvSpPr/>
              <p:nvPr/>
            </p:nvSpPr>
            <p:spPr>
              <a:xfrm>
                <a:off x="3733800" y="1834272"/>
                <a:ext cx="2850142" cy="338554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𝐶𝑎𝑛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𝑒𝑣𝑎𝑙𝑢𝑎𝑡𝑒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E9AB7B8-A31F-8347-9CBA-A4D63223AF8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1834272"/>
                <a:ext cx="2850142" cy="338554"/>
              </a:xfrm>
              <a:prstGeom prst="rect">
                <a:avLst/>
              </a:prstGeom>
              <a:blipFill>
                <a:blip r:embed="rId5"/>
                <a:stretch>
                  <a:fillRect b="-3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F7A6958-0DF4-0E4C-83E2-DDE563DB106C}"/>
                  </a:ext>
                </a:extLst>
              </p:cNvPr>
              <p:cNvSpPr/>
              <p:nvPr/>
            </p:nvSpPr>
            <p:spPr>
              <a:xfrm>
                <a:off x="6772574" y="1187370"/>
                <a:ext cx="2066626" cy="338554"/>
              </a:xfrm>
              <a:prstGeom prst="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𝑘𝑛𝑜𝑤𝑛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F7A6958-0DF4-0E4C-83E2-DDE563DB10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2574" y="1187370"/>
                <a:ext cx="2066626" cy="338554"/>
              </a:xfrm>
              <a:prstGeom prst="rect">
                <a:avLst/>
              </a:prstGeom>
              <a:blipFill>
                <a:blip r:embed="rId6"/>
                <a:stretch>
                  <a:fillRect b="-6452"/>
                </a:stretch>
              </a:blipFill>
              <a:ln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680F218B-C5E2-2241-983A-199750235F64}"/>
                  </a:ext>
                </a:extLst>
              </p:cNvPr>
              <p:cNvSpPr/>
              <p:nvPr/>
            </p:nvSpPr>
            <p:spPr>
              <a:xfrm>
                <a:off x="6779325" y="1823493"/>
                <a:ext cx="2066626" cy="338554"/>
              </a:xfrm>
              <a:prstGeom prst="rect">
                <a:avLst/>
              </a:prstGeom>
              <a:ln>
                <a:solidFill>
                  <a:srgbClr val="A6004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𝑈𝑛𝑘𝑛𝑜𝑤𝑛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680F218B-C5E2-2241-983A-199750235F6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9325" y="1823493"/>
                <a:ext cx="2066626" cy="338554"/>
              </a:xfrm>
              <a:prstGeom prst="rect">
                <a:avLst/>
              </a:prstGeom>
              <a:blipFill>
                <a:blip r:embed="rId7"/>
                <a:stretch>
                  <a:fillRect b="-3333"/>
                </a:stretch>
              </a:blipFill>
              <a:ln>
                <a:solidFill>
                  <a:srgbClr val="A6004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itle 1">
            <a:extLst>
              <a:ext uri="{FF2B5EF4-FFF2-40B4-BE49-F238E27FC236}">
                <a16:creationId xmlns:a16="http://schemas.microsoft.com/office/drawing/2014/main" id="{069D7DF2-8ADC-F843-8AE5-60AEB36F1AA5}"/>
              </a:ext>
            </a:extLst>
          </p:cNvPr>
          <p:cNvSpPr txBox="1">
            <a:spLocks/>
          </p:cNvSpPr>
          <p:nvPr/>
        </p:nvSpPr>
        <p:spPr>
          <a:xfrm>
            <a:off x="609990" y="34643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1800" dirty="0">
                <a:solidFill>
                  <a:schemeClr val="bg1"/>
                </a:solidFill>
              </a:rPr>
              <a:t>Bayesian inversion through sampling</a:t>
            </a: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7EE2AFD-4591-1D46-87E2-07494E46D7B3}"/>
              </a:ext>
            </a:extLst>
          </p:cNvPr>
          <p:cNvSpPr txBox="1"/>
          <p:nvPr/>
        </p:nvSpPr>
        <p:spPr>
          <a:xfrm>
            <a:off x="4616851" y="2316251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i="1" dirty="0">
                <a:solidFill>
                  <a:srgbClr val="FF0000"/>
                </a:solidFill>
              </a:rPr>
              <a:t>But how do you draw samples from a distribution you don’t know?</a:t>
            </a:r>
          </a:p>
        </p:txBody>
      </p:sp>
    </p:spTree>
    <p:extLst>
      <p:ext uri="{BB962C8B-B14F-4D97-AF65-F5344CB8AC3E}">
        <p14:creationId xmlns:p14="http://schemas.microsoft.com/office/powerpoint/2010/main" val="3811190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387751" y="-10902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A962E541-9AB2-7C45-9EC9-8E208B0FCC14}"/>
                  </a:ext>
                </a:extLst>
              </p:cNvPr>
              <p:cNvSpPr/>
              <p:nvPr/>
            </p:nvSpPr>
            <p:spPr>
              <a:xfrm>
                <a:off x="533400" y="1499455"/>
                <a:ext cx="2850142" cy="338554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e>
                        <m:r>
                          <a:rPr lang="en-US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m:rPr>
                        <m:nor/>
                      </m:rPr>
                      <a:rPr lang="en-US" sz="1600" dirty="0">
                        <a:solidFill>
                          <a:srgbClr val="FF0000"/>
                        </a:solidFill>
                      </a:rPr>
                      <m:t> 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A962E541-9AB2-7C45-9EC9-8E208B0FCC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499455"/>
                <a:ext cx="2850142" cy="338554"/>
              </a:xfrm>
              <a:prstGeom prst="rect">
                <a:avLst/>
              </a:prstGeom>
              <a:blipFill>
                <a:blip r:embed="rId3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1B3F847-83E2-374A-BA93-AF6371AAB4EB}"/>
                  </a:ext>
                </a:extLst>
              </p:cNvPr>
              <p:cNvSpPr/>
              <p:nvPr/>
            </p:nvSpPr>
            <p:spPr>
              <a:xfrm>
                <a:off x="3733800" y="1198148"/>
                <a:ext cx="2850142" cy="338554"/>
              </a:xfrm>
              <a:prstGeom prst="rect">
                <a:avLst/>
              </a:prstGeom>
              <a:ln>
                <a:solidFill>
                  <a:srgbClr val="E60D4E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m:rPr>
                          <m:nor/>
                        </m:rPr>
                        <a:rPr lang="en-US" sz="1600" dirty="0"/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𝑈𝑛𝑘𝑛𝑜𝑤𝑛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1B3F847-83E2-374A-BA93-AF6371AAB4E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1198148"/>
                <a:ext cx="2850142" cy="338554"/>
              </a:xfrm>
              <a:prstGeom prst="rect">
                <a:avLst/>
              </a:prstGeom>
              <a:blipFill>
                <a:blip r:embed="rId4"/>
                <a:stretch>
                  <a:fillRect b="-6250"/>
                </a:stretch>
              </a:blipFill>
              <a:ln>
                <a:solidFill>
                  <a:srgbClr val="E60D4E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E9AB7B8-A31F-8347-9CBA-A4D63223AF8B}"/>
                  </a:ext>
                </a:extLst>
              </p:cNvPr>
              <p:cNvSpPr/>
              <p:nvPr/>
            </p:nvSpPr>
            <p:spPr>
              <a:xfrm>
                <a:off x="3733800" y="1834272"/>
                <a:ext cx="2850142" cy="338554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𝐶𝑎𝑛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𝑒𝑣𝑎𝑙𝑢𝑎𝑡𝑒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E9AB7B8-A31F-8347-9CBA-A4D63223AF8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1834272"/>
                <a:ext cx="2850142" cy="338554"/>
              </a:xfrm>
              <a:prstGeom prst="rect">
                <a:avLst/>
              </a:prstGeom>
              <a:blipFill>
                <a:blip r:embed="rId5"/>
                <a:stretch>
                  <a:fillRect b="-3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F7A6958-0DF4-0E4C-83E2-DDE563DB106C}"/>
                  </a:ext>
                </a:extLst>
              </p:cNvPr>
              <p:cNvSpPr/>
              <p:nvPr/>
            </p:nvSpPr>
            <p:spPr>
              <a:xfrm>
                <a:off x="6772574" y="1187370"/>
                <a:ext cx="2066626" cy="338554"/>
              </a:xfrm>
              <a:prstGeom prst="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𝑘𝑛𝑜𝑤𝑛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F7A6958-0DF4-0E4C-83E2-DDE563DB10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2574" y="1187370"/>
                <a:ext cx="2066626" cy="338554"/>
              </a:xfrm>
              <a:prstGeom prst="rect">
                <a:avLst/>
              </a:prstGeom>
              <a:blipFill>
                <a:blip r:embed="rId6"/>
                <a:stretch>
                  <a:fillRect b="-6452"/>
                </a:stretch>
              </a:blipFill>
              <a:ln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680F218B-C5E2-2241-983A-199750235F64}"/>
                  </a:ext>
                </a:extLst>
              </p:cNvPr>
              <p:cNvSpPr/>
              <p:nvPr/>
            </p:nvSpPr>
            <p:spPr>
              <a:xfrm>
                <a:off x="6779325" y="1823493"/>
                <a:ext cx="2066626" cy="338554"/>
              </a:xfrm>
              <a:prstGeom prst="rect">
                <a:avLst/>
              </a:prstGeom>
              <a:ln>
                <a:solidFill>
                  <a:srgbClr val="A6004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𝑈𝑛𝑘𝑛𝑜𝑤𝑛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680F218B-C5E2-2241-983A-199750235F6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9325" y="1823493"/>
                <a:ext cx="2066626" cy="338554"/>
              </a:xfrm>
              <a:prstGeom prst="rect">
                <a:avLst/>
              </a:prstGeom>
              <a:blipFill>
                <a:blip r:embed="rId7"/>
                <a:stretch>
                  <a:fillRect b="-3333"/>
                </a:stretch>
              </a:blipFill>
              <a:ln>
                <a:solidFill>
                  <a:srgbClr val="A6004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098B418-4195-3748-AA6A-AC308CE44440}"/>
                  </a:ext>
                </a:extLst>
              </p:cNvPr>
              <p:cNvSpPr txBox="1"/>
              <p:nvPr/>
            </p:nvSpPr>
            <p:spPr>
              <a:xfrm>
                <a:off x="463568" y="2331154"/>
                <a:ext cx="835499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i="1" dirty="0"/>
                  <a:t>Let’s start with what we can do:</a:t>
                </a:r>
              </a:p>
              <a:p>
                <a:r>
                  <a:rPr lang="en-US" sz="1600" dirty="0"/>
                  <a:t>We can evaluate the ratio of data probability (~data fit) for two sets of model parameters (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1600" i="1" baseline="30000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en-US" sz="1600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1600" i="1" baseline="3000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</m:d>
                  </m:oMath>
                </a14:m>
                <a:r>
                  <a:rPr lang="en-US" sz="1600" dirty="0"/>
                  <a:t>). As it turns out, this ratio is all we need to know.</a:t>
                </a: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098B418-4195-3748-AA6A-AC308CE444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568" y="2331154"/>
                <a:ext cx="8354991" cy="830997"/>
              </a:xfrm>
              <a:prstGeom prst="rect">
                <a:avLst/>
              </a:prstGeom>
              <a:blipFill>
                <a:blip r:embed="rId8"/>
                <a:stretch>
                  <a:fillRect l="-304" t="-1515" b="-75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itle 1">
            <a:extLst>
              <a:ext uri="{FF2B5EF4-FFF2-40B4-BE49-F238E27FC236}">
                <a16:creationId xmlns:a16="http://schemas.microsoft.com/office/drawing/2014/main" id="{069D7DF2-8ADC-F843-8AE5-60AEB36F1AA5}"/>
              </a:ext>
            </a:extLst>
          </p:cNvPr>
          <p:cNvSpPr txBox="1">
            <a:spLocks/>
          </p:cNvSpPr>
          <p:nvPr/>
        </p:nvSpPr>
        <p:spPr>
          <a:xfrm>
            <a:off x="609990" y="34643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1800" dirty="0">
                <a:solidFill>
                  <a:schemeClr val="bg1"/>
                </a:solidFill>
              </a:rPr>
              <a:t>Bayesian inversion through sampling</a:t>
            </a: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51007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A828F-1E28-7C4C-8FCF-710751797612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gradFill flip="none" rotWithShape="1">
            <a:gsLst>
              <a:gs pos="55000">
                <a:schemeClr val="tx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387751" y="-10902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endParaRPr lang="en-US" sz="18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A962E541-9AB2-7C45-9EC9-8E208B0FCC14}"/>
                  </a:ext>
                </a:extLst>
              </p:cNvPr>
              <p:cNvSpPr/>
              <p:nvPr/>
            </p:nvSpPr>
            <p:spPr>
              <a:xfrm>
                <a:off x="533400" y="1499455"/>
                <a:ext cx="2850142" cy="338554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e>
                        <m:r>
                          <a:rPr lang="en-US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m:rPr>
                        <m:nor/>
                      </m:rPr>
                      <a:rPr lang="en-US" sz="1600" dirty="0">
                        <a:solidFill>
                          <a:srgbClr val="FF0000"/>
                        </a:solidFill>
                      </a:rPr>
                      <m:t> 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600" b="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sz="1600" i="1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sz="1600" i="1" smtClean="0">
                        <a:solidFill>
                          <a:srgbClr val="A6004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A962E541-9AB2-7C45-9EC9-8E208B0FCC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1499455"/>
                <a:ext cx="2850142" cy="338554"/>
              </a:xfrm>
              <a:prstGeom prst="rect">
                <a:avLst/>
              </a:prstGeom>
              <a:blipFill>
                <a:blip r:embed="rId3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1B3F847-83E2-374A-BA93-AF6371AAB4EB}"/>
                  </a:ext>
                </a:extLst>
              </p:cNvPr>
              <p:cNvSpPr/>
              <p:nvPr/>
            </p:nvSpPr>
            <p:spPr>
              <a:xfrm>
                <a:off x="3733800" y="1198148"/>
                <a:ext cx="2850142" cy="338554"/>
              </a:xfrm>
              <a:prstGeom prst="rect">
                <a:avLst/>
              </a:prstGeom>
              <a:ln>
                <a:solidFill>
                  <a:srgbClr val="E60D4E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m:rPr>
                          <m:nor/>
                        </m:rPr>
                        <a:rPr lang="en-US" sz="1600" dirty="0"/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𝑈𝑛𝑘𝑛𝑜𝑤𝑛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1B3F847-83E2-374A-BA93-AF6371AAB4E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1198148"/>
                <a:ext cx="2850142" cy="338554"/>
              </a:xfrm>
              <a:prstGeom prst="rect">
                <a:avLst/>
              </a:prstGeom>
              <a:blipFill>
                <a:blip r:embed="rId4"/>
                <a:stretch>
                  <a:fillRect b="-6250"/>
                </a:stretch>
              </a:blipFill>
              <a:ln>
                <a:solidFill>
                  <a:srgbClr val="E60D4E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E9AB7B8-A31F-8347-9CBA-A4D63223AF8B}"/>
                  </a:ext>
                </a:extLst>
              </p:cNvPr>
              <p:cNvSpPr/>
              <p:nvPr/>
            </p:nvSpPr>
            <p:spPr>
              <a:xfrm>
                <a:off x="3733800" y="1834272"/>
                <a:ext cx="2850142" cy="338554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𝐶𝑎𝑛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𝑒𝑣𝑎𝑙𝑢𝑎𝑡𝑒</m:t>
                      </m:r>
                    </m:oMath>
                  </m:oMathPara>
                </a14:m>
                <a:endParaRPr lang="en-US" sz="1600" baseline="30000" dirty="0"/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E9AB7B8-A31F-8347-9CBA-A4D63223AF8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1834272"/>
                <a:ext cx="2850142" cy="338554"/>
              </a:xfrm>
              <a:prstGeom prst="rect">
                <a:avLst/>
              </a:prstGeom>
              <a:blipFill>
                <a:blip r:embed="rId5"/>
                <a:stretch>
                  <a:fillRect b="-3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F7A6958-0DF4-0E4C-83E2-DDE563DB106C}"/>
                  </a:ext>
                </a:extLst>
              </p:cNvPr>
              <p:cNvSpPr/>
              <p:nvPr/>
            </p:nvSpPr>
            <p:spPr>
              <a:xfrm>
                <a:off x="6772574" y="1187370"/>
                <a:ext cx="2066626" cy="338554"/>
              </a:xfrm>
              <a:prstGeom prst="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𝐾𝑛𝑜𝑤𝑛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F7A6958-0DF4-0E4C-83E2-DDE563DB10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2574" y="1187370"/>
                <a:ext cx="2066626" cy="338554"/>
              </a:xfrm>
              <a:prstGeom prst="rect">
                <a:avLst/>
              </a:prstGeom>
              <a:blipFill>
                <a:blip r:embed="rId6"/>
                <a:stretch>
                  <a:fillRect b="-6452"/>
                </a:stretch>
              </a:blipFill>
              <a:ln>
                <a:solidFill>
                  <a:srgbClr val="00B05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680F218B-C5E2-2241-983A-199750235F64}"/>
                  </a:ext>
                </a:extLst>
              </p:cNvPr>
              <p:cNvSpPr/>
              <p:nvPr/>
            </p:nvSpPr>
            <p:spPr>
              <a:xfrm>
                <a:off x="6779325" y="1823493"/>
                <a:ext cx="2066626" cy="338554"/>
              </a:xfrm>
              <a:prstGeom prst="rect">
                <a:avLst/>
              </a:prstGeom>
              <a:ln>
                <a:solidFill>
                  <a:srgbClr val="A60040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𝑈𝑛𝑘𝑛𝑜𝑤𝑛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680F218B-C5E2-2241-983A-199750235F6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9325" y="1823493"/>
                <a:ext cx="2066626" cy="338554"/>
              </a:xfrm>
              <a:prstGeom prst="rect">
                <a:avLst/>
              </a:prstGeom>
              <a:blipFill>
                <a:blip r:embed="rId7"/>
                <a:stretch>
                  <a:fillRect b="-3333"/>
                </a:stretch>
              </a:blipFill>
              <a:ln>
                <a:solidFill>
                  <a:srgbClr val="A6004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098B418-4195-3748-AA6A-AC308CE44440}"/>
                  </a:ext>
                </a:extLst>
              </p:cNvPr>
              <p:cNvSpPr txBox="1"/>
              <p:nvPr/>
            </p:nvSpPr>
            <p:spPr>
              <a:xfrm>
                <a:off x="463568" y="2331154"/>
                <a:ext cx="835499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i="1" dirty="0"/>
                  <a:t>Let’s start with what we can do:</a:t>
                </a:r>
              </a:p>
              <a:p>
                <a:r>
                  <a:rPr lang="en-US" sz="1600" dirty="0"/>
                  <a:t>We can evaluate the ratio of data probability (~data fit) for two sets of model parameters (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1600" i="1" baseline="30000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r>
                      <a:rPr lang="en-US" sz="1600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sz="1600" i="1" baseline="30000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</m:d>
                  </m:oMath>
                </a14:m>
                <a:r>
                  <a:rPr lang="en-US" sz="1600" dirty="0"/>
                  <a:t>). As it turns out, this ratio is all we need to know.</a:t>
                </a: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098B418-4195-3748-AA6A-AC308CE444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568" y="2331154"/>
                <a:ext cx="8354991" cy="830997"/>
              </a:xfrm>
              <a:prstGeom prst="rect">
                <a:avLst/>
              </a:prstGeom>
              <a:blipFill>
                <a:blip r:embed="rId8"/>
                <a:stretch>
                  <a:fillRect l="-304" t="-1515" b="-75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F6CA297-412B-E84B-B3F6-8D915A7B32D9}"/>
                  </a:ext>
                </a:extLst>
              </p:cNvPr>
              <p:cNvSpPr txBox="1"/>
              <p:nvPr/>
            </p:nvSpPr>
            <p:spPr>
              <a:xfrm>
                <a:off x="201612" y="3919254"/>
                <a:ext cx="892654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/>
                  <a:t>∫</a:t>
                </a:r>
                <a:r>
                  <a:rPr lang="en-US" sz="1600" baseline="-25000" dirty="0"/>
                  <a:t>ℝ</a:t>
                </a:r>
                <a:r>
                  <a:rPr lang="en-US" sz="16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US" sz="1600" dirty="0"/>
                  <a:t>(</a:t>
                </a:r>
                <a:r>
                  <a:rPr lang="en-US" sz="1600" i="1" dirty="0" err="1"/>
                  <a:t>m</a:t>
                </a:r>
                <a:r>
                  <a:rPr lang="en-US" sz="1600" dirty="0" err="1"/>
                  <a:t>,</a:t>
                </a:r>
                <a:r>
                  <a:rPr lang="en-US" sz="1600" i="1" dirty="0" err="1"/>
                  <a:t>A</a:t>
                </a:r>
                <a:r>
                  <a:rPr lang="en-US" sz="1600" dirty="0"/>
                  <a:t>)</a:t>
                </a:r>
                <a:r>
                  <a:rPr lang="en-US" sz="1600" i="1" dirty="0"/>
                  <a:t>P</a:t>
                </a:r>
                <a:r>
                  <a:rPr lang="el-GR" sz="1600" dirty="0"/>
                  <a:t>(</a:t>
                </a:r>
                <a:r>
                  <a:rPr lang="en-US" sz="1600" i="1" dirty="0"/>
                  <a:t>m</a:t>
                </a:r>
                <a:r>
                  <a:rPr lang="en-US" sz="1600" dirty="0"/>
                  <a:t>)</a:t>
                </a:r>
                <a:r>
                  <a:rPr lang="en-US" sz="1400" dirty="0"/>
                  <a:t>dm-&gt;</a:t>
                </a:r>
                <a:r>
                  <a:rPr lang="en-US" dirty="0"/>
                  <a:t>∫</a:t>
                </a:r>
                <a:r>
                  <a:rPr lang="en-US" baseline="-25000" dirty="0" err="1"/>
                  <a:t>ℝ</a:t>
                </a:r>
                <a:r>
                  <a:rPr lang="en-US" i="1" dirty="0" err="1"/>
                  <a:t>p</a:t>
                </a:r>
                <a:r>
                  <a:rPr lang="en-US" dirty="0"/>
                  <a:t>(</a:t>
                </a:r>
                <a:r>
                  <a:rPr lang="en-US" i="1" dirty="0" err="1"/>
                  <a:t>x</a:t>
                </a:r>
                <a:r>
                  <a:rPr lang="en-US" dirty="0" err="1"/>
                  <a:t>,</a:t>
                </a:r>
                <a:r>
                  <a:rPr lang="en-US" i="1" dirty="0" err="1"/>
                  <a:t>A</a:t>
                </a:r>
                <a:r>
                  <a:rPr lang="en-US" dirty="0"/>
                  <a:t>)</a:t>
                </a:r>
                <a:r>
                  <a:rPr lang="el-GR" i="1" dirty="0"/>
                  <a:t>π</a:t>
                </a:r>
                <a:r>
                  <a:rPr lang="el-GR" dirty="0"/>
                  <a:t>(</a:t>
                </a:r>
                <a:r>
                  <a:rPr lang="en-US" i="1" dirty="0"/>
                  <a:t>x</a:t>
                </a:r>
                <a:r>
                  <a:rPr lang="en-US" dirty="0"/>
                  <a:t>)d</a:t>
                </a:r>
                <a:r>
                  <a:rPr lang="en-US" i="1" dirty="0"/>
                  <a:t>x</a:t>
                </a:r>
                <a:r>
                  <a:rPr lang="en-US" sz="800" dirty="0"/>
                  <a:t>=∫</a:t>
                </a:r>
                <a:r>
                  <a:rPr lang="en-US" sz="800" dirty="0" err="1"/>
                  <a:t>ℝ</a:t>
                </a:r>
                <a:r>
                  <a:rPr lang="en-US" sz="800" i="1" dirty="0" err="1"/>
                  <a:t>d</a:t>
                </a:r>
                <a:r>
                  <a:rPr lang="en-US" sz="800" dirty="0"/>
                  <a:t>[∫</a:t>
                </a:r>
                <a:r>
                  <a:rPr lang="en-US" sz="800" i="1" dirty="0"/>
                  <a:t>Ap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,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b="1" dirty="0"/>
                  <a:t>1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∉d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dirty="0" err="1"/>
                  <a:t>d</a:t>
                </a:r>
                <a:r>
                  <a:rPr lang="en-US" sz="800" i="1" dirty="0" err="1"/>
                  <a:t>y</a:t>
                </a:r>
                <a:r>
                  <a:rPr lang="en-US" sz="800" dirty="0" err="1"/>
                  <a:t>+</a:t>
                </a:r>
                <a:r>
                  <a:rPr lang="en-US" sz="800" i="1" dirty="0" err="1"/>
                  <a:t>r</a:t>
                </a:r>
                <a:r>
                  <a:rPr lang="en-US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</a:t>
                </a:r>
                <a:r>
                  <a:rPr lang="en-US" sz="800" b="1" dirty="0"/>
                  <a:t>1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∈d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)]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=∫</a:t>
                </a:r>
                <a:r>
                  <a:rPr lang="en-US" sz="800" dirty="0" err="1"/>
                  <a:t>ℝ</a:t>
                </a:r>
                <a:r>
                  <a:rPr lang="en-US" sz="800" i="1" dirty="0" err="1"/>
                  <a:t>d</a:t>
                </a:r>
                <a:r>
                  <a:rPr lang="en-US" sz="800" dirty="0"/>
                  <a:t>[∫</a:t>
                </a:r>
                <a:r>
                  <a:rPr lang="en-US" sz="800" i="1" dirty="0"/>
                  <a:t>Ap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,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b="1" dirty="0"/>
                  <a:t>1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∉d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dirty="0" err="1"/>
                  <a:t>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]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+∫</a:t>
                </a:r>
                <a:r>
                  <a:rPr lang="en-US" sz="800" dirty="0" err="1"/>
                  <a:t>ℝ</a:t>
                </a:r>
                <a:r>
                  <a:rPr lang="en-US" sz="800" i="1" dirty="0" err="1"/>
                  <a:t>dr</a:t>
                </a:r>
                <a:r>
                  <a:rPr lang="en-US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</a:t>
                </a:r>
                <a:r>
                  <a:rPr lang="en-US" sz="800" b="1" dirty="0"/>
                  <a:t>1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∈</a:t>
                </a:r>
                <a:r>
                  <a:rPr lang="en-US" sz="800" i="1" dirty="0" err="1"/>
                  <a:t>A</a:t>
                </a:r>
                <a:r>
                  <a:rPr lang="en-US" sz="800" dirty="0"/>
                  <a:t>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= ∫</a:t>
                </a:r>
                <a:r>
                  <a:rPr lang="en-US" sz="800" dirty="0" err="1"/>
                  <a:t>ℝ</a:t>
                </a:r>
                <a:r>
                  <a:rPr lang="en-US" sz="800" i="1" dirty="0" err="1"/>
                  <a:t>d</a:t>
                </a:r>
                <a:r>
                  <a:rPr lang="en-US" sz="800" dirty="0"/>
                  <a:t>[∫</a:t>
                </a:r>
                <a:r>
                  <a:rPr lang="en-US" sz="800" i="1" dirty="0"/>
                  <a:t>Ap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,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b="1" dirty="0"/>
                  <a:t>1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∉d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dirty="0" err="1"/>
                  <a:t>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]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+</a:t>
                </a:r>
              </a:p>
              <a:p>
                <a:r>
                  <a:rPr lang="en-US" sz="800" dirty="0"/>
                  <a:t>						∫</a:t>
                </a:r>
                <a:r>
                  <a:rPr lang="en-US" sz="800" i="1" dirty="0" err="1"/>
                  <a:t>Ar</a:t>
                </a:r>
                <a:r>
                  <a:rPr lang="en-US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=∫</a:t>
                </a:r>
                <a:r>
                  <a:rPr lang="en-US" sz="800" i="1" dirty="0"/>
                  <a:t>A</a:t>
                </a:r>
                <a:r>
                  <a:rPr lang="en-US" sz="800" dirty="0"/>
                  <a:t>[∫</a:t>
                </a:r>
                <a:r>
                  <a:rPr lang="en-US" sz="800" dirty="0" err="1"/>
                  <a:t>ℝ</a:t>
                </a:r>
                <a:r>
                  <a:rPr lang="en-US" sz="800" i="1" dirty="0" err="1"/>
                  <a:t>dp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,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y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]</a:t>
                </a:r>
                <a:r>
                  <a:rPr lang="en-US" sz="800" b="1" dirty="0"/>
                  <a:t>1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∉d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dirty="0" err="1"/>
                  <a:t>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+∫</a:t>
                </a:r>
                <a:r>
                  <a:rPr lang="en-US" sz="800" i="1" dirty="0" err="1"/>
                  <a:t>Ar</a:t>
                </a:r>
                <a:r>
                  <a:rPr lang="en-US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=⋆∫</a:t>
                </a:r>
                <a:r>
                  <a:rPr lang="en-US" sz="800" i="1" dirty="0"/>
                  <a:t>A</a:t>
                </a:r>
                <a:r>
                  <a:rPr lang="en-US" sz="800" dirty="0"/>
                  <a:t>[∫</a:t>
                </a:r>
                <a:r>
                  <a:rPr lang="en-US" sz="800" dirty="0" err="1"/>
                  <a:t>ℝ</a:t>
                </a:r>
                <a:r>
                  <a:rPr lang="en-US" sz="800" i="1" dirty="0" err="1"/>
                  <a:t>dp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y</a:t>
                </a:r>
                <a:r>
                  <a:rPr lang="en-US" sz="800" dirty="0" err="1"/>
                  <a:t>,</a:t>
                </a:r>
                <a:r>
                  <a:rPr lang="en-US" sz="800" i="1" dirty="0" err="1"/>
                  <a:t>x</a:t>
                </a:r>
                <a:r>
                  <a:rPr lang="en-US" sz="800" dirty="0"/>
                  <a:t>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]</a:t>
                </a:r>
                <a:r>
                  <a:rPr lang="en-US" sz="800" b="1" dirty="0"/>
                  <a:t>1</a:t>
                </a:r>
                <a:r>
                  <a:rPr lang="en-US" sz="800" dirty="0"/>
                  <a:t>(</a:t>
                </a:r>
                <a:r>
                  <a:rPr lang="en-US" sz="800" i="1" dirty="0" err="1"/>
                  <a:t>x</a:t>
                </a:r>
                <a:r>
                  <a:rPr lang="en-US" sz="800" dirty="0" err="1"/>
                  <a:t>∉d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)</a:t>
                </a:r>
                <a:r>
                  <a:rPr lang="en-US" sz="800" dirty="0" err="1"/>
                  <a:t>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+∫</a:t>
                </a:r>
                <a:r>
                  <a:rPr lang="en-US" sz="800" i="1" dirty="0" err="1"/>
                  <a:t>Ar</a:t>
                </a:r>
                <a:r>
                  <a:rPr lang="en-US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  <a:r>
                  <a:rPr lang="en-US" sz="800" dirty="0"/>
                  <a:t>=∫</a:t>
                </a:r>
                <a:r>
                  <a:rPr lang="en-US" sz="800" i="1" dirty="0"/>
                  <a:t>A</a:t>
                </a:r>
                <a:r>
                  <a:rPr lang="en-US" sz="800" dirty="0"/>
                  <a:t>(1−</a:t>
                </a:r>
                <a:r>
                  <a:rPr lang="en-US" sz="800" i="1" dirty="0"/>
                  <a:t>r</a:t>
                </a:r>
                <a:r>
                  <a:rPr lang="en-US" sz="800" dirty="0"/>
                  <a:t>(</a:t>
                </a:r>
                <a:r>
                  <a:rPr lang="en-US" sz="800" i="1" dirty="0"/>
                  <a:t>y</a:t>
                </a:r>
                <a:r>
                  <a:rPr lang="en-US" sz="800" dirty="0"/>
                  <a:t>))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y</a:t>
                </a:r>
                <a:r>
                  <a:rPr lang="en-US" sz="800" dirty="0"/>
                  <a:t>)</a:t>
                </a:r>
                <a:r>
                  <a:rPr lang="en-US" sz="800" dirty="0" err="1"/>
                  <a:t>d</a:t>
                </a:r>
                <a:r>
                  <a:rPr lang="en-US" sz="800" i="1" dirty="0" err="1"/>
                  <a:t>y</a:t>
                </a:r>
                <a:r>
                  <a:rPr lang="en-US" sz="800" dirty="0"/>
                  <a:t>+∫</a:t>
                </a:r>
                <a:r>
                  <a:rPr lang="en-US" sz="800" i="1" dirty="0" err="1"/>
                  <a:t>Ar</a:t>
                </a:r>
                <a:r>
                  <a:rPr lang="en-US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</a:t>
                </a:r>
                <a:r>
                  <a:rPr lang="el-GR" sz="800" i="1" dirty="0"/>
                  <a:t>π</a:t>
                </a:r>
                <a:r>
                  <a:rPr lang="el-GR" sz="800" dirty="0"/>
                  <a:t>(</a:t>
                </a:r>
                <a:r>
                  <a:rPr lang="en-US" sz="800" i="1" dirty="0"/>
                  <a:t>x</a:t>
                </a:r>
                <a:r>
                  <a:rPr lang="en-US" sz="800" dirty="0"/>
                  <a:t>)d</a:t>
                </a:r>
                <a:r>
                  <a:rPr lang="en-US" sz="800" i="1" dirty="0"/>
                  <a:t>x</a:t>
                </a:r>
              </a:p>
              <a:p>
                <a:r>
                  <a:rPr lang="en-US" dirty="0"/>
                  <a:t>=</a:t>
                </a:r>
                <a:r>
                  <a:rPr lang="en-US" sz="1600" dirty="0"/>
                  <a:t>∫</a:t>
                </a:r>
                <a:r>
                  <a:rPr lang="en-US" sz="1600" i="1" baseline="-25000" dirty="0"/>
                  <a:t>A</a:t>
                </a:r>
                <a:r>
                  <a:rPr lang="en-US" sz="1600" i="1" dirty="0"/>
                  <a:t>P</a:t>
                </a:r>
                <a:r>
                  <a:rPr lang="el-GR" sz="1600" dirty="0"/>
                  <a:t>(</a:t>
                </a:r>
                <a:r>
                  <a:rPr lang="en-US" sz="1600" i="1" dirty="0"/>
                  <a:t>m</a:t>
                </a:r>
                <a:r>
                  <a:rPr lang="en-US" sz="1600" dirty="0"/>
                  <a:t>)</a:t>
                </a:r>
                <a:r>
                  <a:rPr lang="en-US" sz="1400" dirty="0"/>
                  <a:t>d</a:t>
                </a:r>
                <a:r>
                  <a:rPr lang="en-US" sz="1400" i="1" dirty="0"/>
                  <a:t>x</a:t>
                </a:r>
                <a:r>
                  <a:rPr lang="en-US" sz="1600" dirty="0"/>
                  <a:t>.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F6CA297-412B-E84B-B3F6-8D915A7B32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612" y="3919254"/>
                <a:ext cx="8926541" cy="707886"/>
              </a:xfrm>
              <a:prstGeom prst="rect">
                <a:avLst/>
              </a:prstGeom>
              <a:blipFill>
                <a:blip r:embed="rId9"/>
                <a:stretch>
                  <a:fillRect l="-284" t="-1786" b="-10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FB3AF5CE-3D6B-954F-9609-B11C46391917}"/>
              </a:ext>
            </a:extLst>
          </p:cNvPr>
          <p:cNvSpPr txBox="1"/>
          <p:nvPr/>
        </p:nvSpPr>
        <p:spPr>
          <a:xfrm>
            <a:off x="3162987" y="6590255"/>
            <a:ext cx="544892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Proof from </a:t>
            </a:r>
            <a:r>
              <a:rPr lang="en-US" sz="800" dirty="0" err="1"/>
              <a:t>Chib</a:t>
            </a:r>
            <a:r>
              <a:rPr lang="en-US" sz="800" dirty="0"/>
              <a:t> and Greenberg, Understanding the Metropolis-Hastings Algorithm, </a:t>
            </a:r>
            <a:r>
              <a:rPr lang="en-US" sz="800" i="1" dirty="0"/>
              <a:t>The American Statistician</a:t>
            </a:r>
            <a:r>
              <a:rPr lang="en-US" sz="800" dirty="0"/>
              <a:t>, 1995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EEDC2C7F-0681-7A44-B6F4-E5CE837D1E61}"/>
                  </a:ext>
                </a:extLst>
              </p:cNvPr>
              <p:cNvSpPr txBox="1"/>
              <p:nvPr/>
            </p:nvSpPr>
            <p:spPr>
              <a:xfrm>
                <a:off x="201613" y="3196031"/>
                <a:ext cx="8643769" cy="7637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If we have a target distribution of model parameters (</a:t>
                </a:r>
                <a:r>
                  <a:rPr lang="en-US" sz="1400" i="1" dirty="0"/>
                  <a:t>P</a:t>
                </a:r>
                <a:r>
                  <a:rPr lang="el-GR" sz="1400" dirty="0"/>
                  <a:t>(</a:t>
                </a:r>
                <a:r>
                  <a:rPr lang="en-US" sz="1400" i="1" dirty="0"/>
                  <a:t>m</a:t>
                </a:r>
                <a:r>
                  <a:rPr lang="en-US" sz="1400" dirty="0"/>
                  <a:t>) in this case) and we have a distribution that prescribes the probability of transitioning from one set of model parameters to a new set of parameters (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US" sz="1400" dirty="0"/>
                  <a:t>(m,</a:t>
                </a:r>
                <a:r>
                  <a:rPr lang="en-US" sz="1400" dirty="0" err="1"/>
                  <a:t>A</a:t>
                </a:r>
                <a:r>
                  <a:rPr lang="en-US" sz="1400" dirty="0"/>
                  <a:t>)) within a subdomain </a:t>
                </a:r>
                <a:r>
                  <a:rPr lang="en-US" sz="1400" i="1" dirty="0"/>
                  <a:t>A</a:t>
                </a:r>
                <a:r>
                  <a:rPr lang="en-US" sz="1400" dirty="0"/>
                  <a:t>, then …</a:t>
                </a:r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EEDC2C7F-0681-7A44-B6F4-E5CE837D1E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613" y="3196031"/>
                <a:ext cx="8643769" cy="763799"/>
              </a:xfrm>
              <a:prstGeom prst="rect">
                <a:avLst/>
              </a:prstGeom>
              <a:blipFill>
                <a:blip r:embed="rId10"/>
                <a:stretch>
                  <a:fillRect l="-147" t="-3333" b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itle 1">
            <a:extLst>
              <a:ext uri="{FF2B5EF4-FFF2-40B4-BE49-F238E27FC236}">
                <a16:creationId xmlns:a16="http://schemas.microsoft.com/office/drawing/2014/main" id="{069D7DF2-8ADC-F843-8AE5-60AEB36F1AA5}"/>
              </a:ext>
            </a:extLst>
          </p:cNvPr>
          <p:cNvSpPr txBox="1">
            <a:spLocks/>
          </p:cNvSpPr>
          <p:nvPr/>
        </p:nvSpPr>
        <p:spPr>
          <a:xfrm>
            <a:off x="609990" y="34643"/>
            <a:ext cx="8458200" cy="770464"/>
          </a:xfrm>
          <a:prstGeom prst="rect">
            <a:avLst/>
          </a:prstGeom>
          <a:effectLst/>
        </p:spPr>
        <p:txBody>
          <a:bodyPr vert="horz" lIns="91440" rIns="45720" rtlCol="0" anchor="ctr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defTabSz="914400" fontAlgn="auto">
              <a:spcAft>
                <a:spcPts val="0"/>
              </a:spcAft>
              <a:defRPr/>
            </a:pPr>
            <a:r>
              <a:rPr lang="en-US" sz="1800" dirty="0">
                <a:solidFill>
                  <a:schemeClr val="bg1"/>
                </a:solidFill>
              </a:rPr>
              <a:t>Bayesian inversion through sampling</a:t>
            </a:r>
            <a:r>
              <a:rPr lang="en-US" sz="1800" dirty="0">
                <a:solidFill>
                  <a:schemeClr val="bg1"/>
                </a:solidFill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: Markov-Chain Monte Carlo</a:t>
            </a: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A6F2224-1800-674D-A597-33D28A4FE457}"/>
              </a:ext>
            </a:extLst>
          </p:cNvPr>
          <p:cNvSpPr txBox="1"/>
          <p:nvPr/>
        </p:nvSpPr>
        <p:spPr>
          <a:xfrm>
            <a:off x="4343400" y="3831116"/>
            <a:ext cx="25346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Proof (sorry about the change in notation)</a:t>
            </a:r>
          </a:p>
        </p:txBody>
      </p:sp>
    </p:spTree>
    <p:extLst>
      <p:ext uri="{BB962C8B-B14F-4D97-AF65-F5344CB8AC3E}">
        <p14:creationId xmlns:p14="http://schemas.microsoft.com/office/powerpoint/2010/main" val="17993737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Module">
      <a:maj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58363</TotalTime>
  <Words>5041</Words>
  <Application>Microsoft Macintosh PowerPoint</Application>
  <PresentationFormat>On-screen Show (4:3)</PresentationFormat>
  <Paragraphs>613</Paragraphs>
  <Slides>44</Slides>
  <Notes>27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6" baseType="lpstr">
      <vt:lpstr>Arial</vt:lpstr>
      <vt:lpstr>Arial Narrow</vt:lpstr>
      <vt:lpstr>Calibri</vt:lpstr>
      <vt:lpstr>Cambria Math</vt:lpstr>
      <vt:lpstr>Corbel</vt:lpstr>
      <vt:lpstr>Lucida Grande</vt:lpstr>
      <vt:lpstr>Symbol</vt:lpstr>
      <vt:lpstr>Times</vt:lpstr>
      <vt:lpstr>Wingdings</vt:lpstr>
      <vt:lpstr>Wingdings 2</vt:lpstr>
      <vt:lpstr>Module</vt:lpstr>
      <vt:lpstr>Equation</vt:lpstr>
      <vt:lpstr>Bayesian inversion and Bayesloc Multiple-Event Location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Bayesloc Forward Problems:  Phase Labels</vt:lpstr>
      <vt:lpstr>Bayesloc Forward Problems:  Prior Constraints</vt:lpstr>
      <vt:lpstr>Progressive Sampling of Bayesloc Parameters</vt:lpstr>
      <vt:lpstr>PowerPoint Presentation</vt:lpstr>
      <vt:lpstr>Analysis of MCMC samples: Option 1 (preferred)</vt:lpstr>
      <vt:lpstr>Analysis of MCMC samples: Option 2</vt:lpstr>
      <vt:lpstr>Analysis of MCMC samples: Option 2 (Caveat)</vt:lpstr>
      <vt:lpstr>A note on MCMC: Chain Mixing</vt:lpstr>
      <vt:lpstr>A note on MCMC: Chain Mixing</vt:lpstr>
      <vt:lpstr>Some examples of Bayesloc applications:  Tomography Data</vt:lpstr>
      <vt:lpstr>Some examples of Bayesloc applications:  Using Priors</vt:lpstr>
      <vt:lpstr>PowerPoint Presentation</vt:lpstr>
      <vt:lpstr>PowerPoint Presentation</vt:lpstr>
    </vt:vector>
  </TitlesOfParts>
  <Company>LLNL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CTBT Issues  LLNL Non-Proliferation Program Planning Meeting February 10, 2009</dc:title>
  <dc:creator>Bill Walter LLNL</dc:creator>
  <cp:lastModifiedBy>Myers, Stephen C.</cp:lastModifiedBy>
  <cp:revision>476</cp:revision>
  <cp:lastPrinted>2010-04-02T04:07:26Z</cp:lastPrinted>
  <dcterms:created xsi:type="dcterms:W3CDTF">2010-04-19T21:48:44Z</dcterms:created>
  <dcterms:modified xsi:type="dcterms:W3CDTF">2020-08-20T22:24:45Z</dcterms:modified>
</cp:coreProperties>
</file>