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1" r:id="rId2"/>
    <p:sldId id="262" r:id="rId3"/>
    <p:sldId id="268" r:id="rId4"/>
    <p:sldId id="269" r:id="rId5"/>
    <p:sldId id="270" r:id="rId6"/>
    <p:sldId id="263" r:id="rId7"/>
    <p:sldId id="271" r:id="rId8"/>
    <p:sldId id="264" r:id="rId9"/>
    <p:sldId id="272" r:id="rId10"/>
    <p:sldId id="273"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11" autoAdjust="0"/>
    <p:restoredTop sz="95170" autoAdjust="0"/>
  </p:normalViewPr>
  <p:slideViewPr>
    <p:cSldViewPr snapToGrid="0" snapToObjects="1">
      <p:cViewPr>
        <p:scale>
          <a:sx n="100" d="100"/>
          <a:sy n="100" d="100"/>
        </p:scale>
        <p:origin x="2448" y="175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696"/>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6013E0-747B-1848-99EA-56702873FC31}" type="datetimeFigureOut">
              <a:rPr lang="en-US" smtClean="0"/>
              <a:pPr/>
              <a:t>12/28/17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9B996D-18F4-ED4F-8FE7-E3033F8F2945}" type="slidenum">
              <a:rPr lang="en-US" smtClean="0"/>
              <a:pPr/>
              <a:t>‹#›</a:t>
            </a:fld>
            <a:endParaRPr lang="en-US"/>
          </a:p>
        </p:txBody>
      </p:sp>
    </p:spTree>
    <p:extLst>
      <p:ext uri="{BB962C8B-B14F-4D97-AF65-F5344CB8AC3E}">
        <p14:creationId xmlns:p14="http://schemas.microsoft.com/office/powerpoint/2010/main" val="21852190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32004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3714750"/>
            <a:ext cx="6400800" cy="9144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a:xfrm>
            <a:off x="6363348" y="4767263"/>
            <a:ext cx="2085975" cy="273844"/>
          </a:xfrm>
          <a:prstGeom prst="rect">
            <a:avLst/>
          </a:prstGeom>
        </p:spPr>
        <p:txBody>
          <a:bodyPr/>
          <a:lstStyle/>
          <a:p>
            <a:fld id="{216C5678-EE20-4FA5-88E2-6E0BD67A2E26}" type="datetime1">
              <a:rPr lang="en-US" smtClean="0"/>
              <a:pPr/>
              <a:t>12/28/17</a:t>
            </a:fld>
            <a:endParaRPr lang="en-US" dirty="0"/>
          </a:p>
        </p:txBody>
      </p:sp>
      <p:sp>
        <p:nvSpPr>
          <p:cNvPr id="8" name="Slide Number Placeholder 7"/>
          <p:cNvSpPr>
            <a:spLocks noGrp="1"/>
          </p:cNvSpPr>
          <p:nvPr>
            <p:ph type="sldNum" sz="quarter" idx="11"/>
          </p:nvPr>
        </p:nvSpPr>
        <p:spPr>
          <a:xfrm>
            <a:off x="8543279" y="4767263"/>
            <a:ext cx="561975" cy="273844"/>
          </a:xfrm>
          <a:prstGeom prst="rect">
            <a:avLst/>
          </a:prstGeom>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a:xfrm>
            <a:off x="659166" y="4767263"/>
            <a:ext cx="2847975" cy="273844"/>
          </a:xfrm>
          <a:prstGeom prst="rect">
            <a:avLst/>
          </a:prstGeom>
        </p:spPr>
        <p:txBody>
          <a:bodyPr/>
          <a:lstStyle/>
          <a:p>
            <a:r>
              <a:rPr lang="en-US" smtClean="0"/>
              <a:t>Footer Text</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EA051B39-B140-43FE-96DB-472A2B59CE7C}" type="datetime1">
              <a:rPr lang="en-US" smtClean="0"/>
              <a:pPr/>
              <a:t>12/28/17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DA600BB2-27C5-458B-ABCE-839C88CF47CE}" type="datetime1">
              <a:rPr lang="en-US" smtClean="0"/>
              <a:pPr/>
              <a:t>12/28/17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B11D738E-8962-435F-8C43-147B8DD7E819}" type="datetime1">
              <a:rPr lang="en-US" smtClean="0"/>
              <a:pPr/>
              <a:t>12/28/17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028701"/>
            <a:ext cx="7772400" cy="1878806"/>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3051573"/>
            <a:ext cx="7772400" cy="848915"/>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363348" y="4767263"/>
            <a:ext cx="2085975" cy="273844"/>
          </a:xfrm>
          <a:prstGeom prst="rect">
            <a:avLst/>
          </a:prstGeom>
        </p:spPr>
        <p:txBody>
          <a:bodyPr/>
          <a:lstStyle/>
          <a:p>
            <a:fld id="{09CAEA93-55E7-4DA9-90C2-089A26EEFEC4}" type="datetime1">
              <a:rPr lang="en-US" smtClean="0"/>
              <a:pPr/>
              <a:t>12/28/17</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
        <p:nvSpPr>
          <p:cNvPr id="7" name="Oval 6"/>
          <p:cNvSpPr/>
          <p:nvPr/>
        </p:nvSpPr>
        <p:spPr>
          <a:xfrm>
            <a:off x="4495800"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200151"/>
            <a:ext cx="4038600" cy="3394472"/>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a:xfrm>
            <a:off x="6363348" y="4767263"/>
            <a:ext cx="2085975" cy="273844"/>
          </a:xfrm>
          <a:prstGeom prst="rect">
            <a:avLst/>
          </a:prstGeom>
        </p:spPr>
        <p:txBody>
          <a:bodyPr/>
          <a:lstStyle/>
          <a:p>
            <a:fld id="{E34CF3C7-6809-4F39-BD67-A75817BDDE0A}" type="datetime1">
              <a:rPr lang="en-US" smtClean="0"/>
              <a:pPr/>
              <a:t>12/28/17</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200150"/>
            <a:ext cx="4041648" cy="339471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00150"/>
            <a:ext cx="4040188" cy="4572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1" y="1200150"/>
            <a:ext cx="4041775" cy="4572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a:xfrm>
            <a:off x="6363348" y="4767263"/>
            <a:ext cx="2085975" cy="273844"/>
          </a:xfrm>
          <a:prstGeom prst="rect">
            <a:avLst/>
          </a:prstGeom>
        </p:spPr>
        <p:txBody>
          <a:bodyPr/>
          <a:lstStyle/>
          <a:p>
            <a:fld id="{F7EAEB24-CE78-465C-A726-91D0868FA48F}" type="datetime1">
              <a:rPr lang="en-US" smtClean="0"/>
              <a:pPr/>
              <a:t>12/28/17</a:t>
            </a:fld>
            <a:endParaRPr lang="en-US"/>
          </a:p>
        </p:txBody>
      </p:sp>
      <p:sp>
        <p:nvSpPr>
          <p:cNvPr id="8" name="Footer Placeholder 7"/>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9" name="Slide Number Placeholder 8"/>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1659636"/>
            <a:ext cx="4041648" cy="293522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2"/>
          <p:cNvSpPr>
            <a:spLocks noGrp="1"/>
          </p:cNvSpPr>
          <p:nvPr>
            <p:ph sz="quarter" idx="14"/>
          </p:nvPr>
        </p:nvSpPr>
        <p:spPr>
          <a:xfrm>
            <a:off x="4672584" y="1659637"/>
            <a:ext cx="4041648" cy="293489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363348" y="4767263"/>
            <a:ext cx="2085975" cy="273844"/>
          </a:xfrm>
          <a:prstGeom prst="rect">
            <a:avLst/>
          </a:prstGeom>
        </p:spPr>
        <p:txBody>
          <a:bodyPr/>
          <a:lstStyle/>
          <a:p>
            <a:fld id="{40BAADF0-1749-4E8B-9691-B44A5F8C0895}" type="datetime1">
              <a:rPr lang="en-US" smtClean="0"/>
              <a:pPr/>
              <a:t>12/28/17</a:t>
            </a:fld>
            <a:endParaRPr lang="en-US"/>
          </a:p>
        </p:txBody>
      </p:sp>
      <p:sp>
        <p:nvSpPr>
          <p:cNvPr id="4" name="Footer Placeholder 3"/>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5" name="Slide Number Placeholder 4"/>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63348" y="4767263"/>
            <a:ext cx="2085975" cy="273844"/>
          </a:xfrm>
          <a:prstGeom prst="rect">
            <a:avLst/>
          </a:prstGeom>
        </p:spPr>
        <p:txBody>
          <a:bodyPr/>
          <a:lstStyle/>
          <a:p>
            <a:fld id="{A8AF628A-A867-4937-BBE5-207DB6F9C51A}" type="datetime1">
              <a:rPr lang="en-US" smtClean="0"/>
              <a:pPr/>
              <a:t>12/28/17</a:t>
            </a:fld>
            <a:endParaRPr lang="en-US"/>
          </a:p>
        </p:txBody>
      </p:sp>
      <p:sp>
        <p:nvSpPr>
          <p:cNvPr id="3" name="Footer Placeholder 2"/>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4" name="Slide Number Placeholder 3"/>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8" y="200025"/>
            <a:ext cx="3008313" cy="1571625"/>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8" y="204788"/>
            <a:ext cx="4995863"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8" y="1828801"/>
            <a:ext cx="3008313" cy="2765822"/>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63348" y="4767263"/>
            <a:ext cx="2085975" cy="273844"/>
          </a:xfrm>
          <a:prstGeom prst="rect">
            <a:avLst/>
          </a:prstGeom>
        </p:spPr>
        <p:txBody>
          <a:bodyPr/>
          <a:lstStyle/>
          <a:p>
            <a:fld id="{118BBB94-68E6-4675-A946-F1C5994EDBD7}" type="datetime1">
              <a:rPr lang="en-US" smtClean="0"/>
              <a:pPr/>
              <a:t>12/28/17</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171450"/>
            <a:ext cx="5711824" cy="671513"/>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857250"/>
            <a:ext cx="6054724" cy="3405783"/>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4357688"/>
            <a:ext cx="5711824" cy="40005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63348" y="4767263"/>
            <a:ext cx="2085975" cy="273844"/>
          </a:xfrm>
          <a:prstGeom prst="rect">
            <a:avLst/>
          </a:prstGeom>
        </p:spPr>
        <p:txBody>
          <a:bodyPr/>
          <a:lstStyle/>
          <a:p>
            <a:fld id="{DC3B8377-21E3-4835-B75D-4E2847E2750F}" type="datetime1">
              <a:rPr lang="en-US" smtClean="0"/>
              <a:pPr/>
              <a:t>12/28/17</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r>
              <a:rPr lang="en-US" smtClean="0"/>
              <a:t>Footer Text</a:t>
            </a:r>
            <a:endParaRPr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55197"/>
            <a:ext cx="8229600" cy="1200150"/>
          </a:xfrm>
          <a:prstGeom prst="rect">
            <a:avLst/>
          </a:prstGeom>
        </p:spPr>
        <p:txBody>
          <a:bodyPr vert="horz" lIns="91440" tIns="45720" rIns="91440" bIns="45720"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2217965"/>
            <a:ext cx="8229600" cy="237665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 name="Picture 4" descr="banner2_12-7-15.jp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4000" cy="6858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iris.edu/hq/inclass/lesson/7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9417" y="295784"/>
            <a:ext cx="7274560" cy="369332"/>
          </a:xfrm>
          <a:prstGeom prst="rect">
            <a:avLst/>
          </a:prstGeom>
          <a:noFill/>
        </p:spPr>
        <p:txBody>
          <a:bodyPr wrap="square" rtlCol="0">
            <a:spAutoFit/>
          </a:bodyPr>
          <a:lstStyle/>
          <a:p>
            <a:r>
              <a:rPr lang="en-US" b="1" dirty="0" smtClean="0">
                <a:solidFill>
                  <a:schemeClr val="bg1"/>
                </a:solidFill>
                <a:latin typeface="Open Sans" charset="0"/>
                <a:ea typeface="Open Sans" charset="0"/>
                <a:cs typeface="Open Sans" charset="0"/>
              </a:rPr>
              <a:t>Incorporated Research Institutions for Seismology</a:t>
            </a:r>
            <a:endParaRPr lang="en-US" b="1" dirty="0">
              <a:solidFill>
                <a:schemeClr val="bg1"/>
              </a:solidFill>
              <a:latin typeface="Open Sans" charset="0"/>
              <a:ea typeface="Open Sans" charset="0"/>
              <a:cs typeface="Open Sans" charset="0"/>
            </a:endParaRPr>
          </a:p>
        </p:txBody>
      </p:sp>
      <p:sp>
        <p:nvSpPr>
          <p:cNvPr id="8" name="Rectangle 2"/>
          <p:cNvSpPr txBox="1">
            <a:spLocks noChangeArrowheads="1"/>
          </p:cNvSpPr>
          <p:nvPr/>
        </p:nvSpPr>
        <p:spPr>
          <a:xfrm>
            <a:off x="596900" y="622300"/>
            <a:ext cx="7924800" cy="889000"/>
          </a:xfrm>
          <a:prstGeom prst="rect">
            <a:avLst/>
          </a:prstGeom>
        </p:spPr>
        <p:txBody>
          <a:bodyPr vert="horz" lIns="91440" tIns="45720" rIns="91440" bIns="45720" rtlCol="0" anchor="b">
            <a:noAutofit/>
          </a:bodyPr>
          <a:lstStyle>
            <a:lvl1pPr algn="ctr" defTabSz="914400" rtl="0" eaLnBrk="1" latinLnBrk="0" hangingPunct="1">
              <a:lnSpc>
                <a:spcPct val="100000"/>
              </a:lnSpc>
              <a:spcBef>
                <a:spcPct val="0"/>
              </a:spcBef>
              <a:buNone/>
              <a:defRPr sz="8000" kern="1200">
                <a:solidFill>
                  <a:schemeClr val="accent5">
                    <a:lumMod val="75000"/>
                  </a:schemeClr>
                </a:solidFill>
                <a:effectLst/>
                <a:latin typeface="+mj-lt"/>
                <a:ea typeface="+mj-ea"/>
                <a:cs typeface="+mj-cs"/>
              </a:defRPr>
            </a:lvl1pPr>
          </a:lstStyle>
          <a:p>
            <a:pPr>
              <a:defRPr/>
            </a:pPr>
            <a:r>
              <a:rPr lang="en-US" sz="3600" dirty="0"/>
              <a:t>Brittle vs. Ductile Rocks</a:t>
            </a:r>
            <a:endParaRPr lang="en-US" altLang="en-US" sz="3600" dirty="0" smtClean="0"/>
          </a:p>
        </p:txBody>
      </p:sp>
      <p:sp>
        <p:nvSpPr>
          <p:cNvPr id="9" name="Rectangle 6"/>
          <p:cNvSpPr>
            <a:spLocks noChangeArrowheads="1"/>
          </p:cNvSpPr>
          <p:nvPr/>
        </p:nvSpPr>
        <p:spPr bwMode="auto">
          <a:xfrm>
            <a:off x="4699000" y="1982698"/>
            <a:ext cx="3975099" cy="913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US" sz="4000" baseline="30000" dirty="0">
                <a:latin typeface="Myriad Pro" charset="0"/>
                <a:ea typeface="Myriad Pro" charset="0"/>
                <a:cs typeface="Myriad Pro" charset="0"/>
              </a:rPr>
              <a:t>Big Hunk™ as </a:t>
            </a:r>
            <a:r>
              <a:rPr lang="en-US" sz="4000" baseline="30000">
                <a:latin typeface="Myriad Pro" charset="0"/>
                <a:ea typeface="Myriad Pro" charset="0"/>
                <a:cs typeface="Myriad Pro" charset="0"/>
              </a:rPr>
              <a:t>an </a:t>
            </a:r>
            <a:r>
              <a:rPr lang="en-US" sz="4000" baseline="30000" smtClean="0">
                <a:latin typeface="Myriad Pro" charset="0"/>
                <a:ea typeface="Myriad Pro" charset="0"/>
                <a:cs typeface="Myriad Pro" charset="0"/>
              </a:rPr>
              <a:t>analog</a:t>
            </a:r>
          </a:p>
          <a:p>
            <a:r>
              <a:rPr lang="en-US" sz="4000" baseline="30000" dirty="0" smtClean="0">
                <a:latin typeface="Myriad Pro" charset="0"/>
                <a:ea typeface="Myriad Pro" charset="0"/>
                <a:cs typeface="Myriad Pro" charset="0"/>
              </a:rPr>
              <a:t>for </a:t>
            </a:r>
            <a:r>
              <a:rPr lang="en-US" sz="4000" baseline="30000" dirty="0">
                <a:latin typeface="Myriad Pro" charset="0"/>
                <a:ea typeface="Myriad Pro" charset="0"/>
                <a:cs typeface="Myriad Pro" charset="0"/>
              </a:rPr>
              <a:t>rock behavior</a:t>
            </a:r>
          </a:p>
        </p:txBody>
      </p:sp>
      <p:sp>
        <p:nvSpPr>
          <p:cNvPr id="13" name="Rectangle 17"/>
          <p:cNvSpPr>
            <a:spLocks noChangeArrowheads="1"/>
          </p:cNvSpPr>
          <p:nvPr/>
        </p:nvSpPr>
        <p:spPr bwMode="auto">
          <a:xfrm>
            <a:off x="4864240" y="4341159"/>
            <a:ext cx="38862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altLang="en-US" sz="1600" dirty="0" smtClean="0"/>
              <a:t>Developed by Dr. Robert Butler</a:t>
            </a:r>
          </a:p>
          <a:p>
            <a:pPr>
              <a:defRPr/>
            </a:pPr>
            <a:r>
              <a:rPr lang="en-US" altLang="en-US" sz="1600" dirty="0" smtClean="0"/>
              <a:t>University of Portland, OR</a:t>
            </a:r>
            <a:endParaRPr lang="en-US" altLang="en-US" sz="1600" dirty="0"/>
          </a:p>
        </p:txBody>
      </p:sp>
      <p:sp>
        <p:nvSpPr>
          <p:cNvPr id="16" name="Text Box 21"/>
          <p:cNvSpPr txBox="1">
            <a:spLocks noChangeArrowheads="1"/>
          </p:cNvSpPr>
          <p:nvPr/>
        </p:nvSpPr>
        <p:spPr bwMode="auto">
          <a:xfrm>
            <a:off x="3083859" y="6692153"/>
            <a:ext cx="3459163"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ltLang="en-US" sz="1000" dirty="0"/>
              <a:t>Developed with funding from the National Science Foundation </a:t>
            </a:r>
          </a:p>
        </p:txBody>
      </p:sp>
      <p:pic>
        <p:nvPicPr>
          <p:cNvPr id="4" name="Picture 3"/>
          <p:cNvPicPr>
            <a:picLocks noChangeAspect="1"/>
          </p:cNvPicPr>
          <p:nvPr/>
        </p:nvPicPr>
        <p:blipFill>
          <a:blip r:embed="rId2"/>
          <a:stretch>
            <a:fillRect/>
          </a:stretch>
        </p:blipFill>
        <p:spPr>
          <a:xfrm>
            <a:off x="508000" y="2101850"/>
            <a:ext cx="2540000" cy="2971800"/>
          </a:xfrm>
          <a:prstGeom prst="rect">
            <a:avLst/>
          </a:prstGeom>
        </p:spPr>
      </p:pic>
    </p:spTree>
    <p:extLst>
      <p:ext uri="{BB962C8B-B14F-4D97-AF65-F5344CB8AC3E}">
        <p14:creationId xmlns:p14="http://schemas.microsoft.com/office/powerpoint/2010/main" val="17746545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46100" y="2369327"/>
            <a:ext cx="8229600" cy="1579920"/>
          </a:xfrm>
          <a:prstGeom prst="rect">
            <a:avLst/>
          </a:prstGeom>
        </p:spPr>
        <p:txBody>
          <a:bodyPr wrap="square">
            <a:spAutoFit/>
          </a:bodyPr>
          <a:lstStyle/>
          <a:p>
            <a:r>
              <a:rPr lang="en-US" sz="2000" i="1" dirty="0" smtClean="0"/>
              <a:t>Full lesson plan and relevant resource links available from:</a:t>
            </a:r>
          </a:p>
          <a:p>
            <a:r>
              <a:rPr lang="en-US" sz="2000" dirty="0">
                <a:solidFill>
                  <a:schemeClr val="accent3">
                    <a:lumMod val="75000"/>
                  </a:schemeClr>
                </a:solidFill>
                <a:latin typeface="Myriad Pro" charset="0"/>
                <a:ea typeface="Myriad Pro" charset="0"/>
                <a:cs typeface="Myriad Pro" charset="0"/>
                <a:hlinkClick r:id="rId2"/>
              </a:rPr>
              <a:t>http://</a:t>
            </a:r>
            <a:r>
              <a:rPr lang="en-US" sz="2000" dirty="0" err="1">
                <a:solidFill>
                  <a:schemeClr val="accent3">
                    <a:lumMod val="75000"/>
                  </a:schemeClr>
                </a:solidFill>
                <a:latin typeface="Myriad Pro" charset="0"/>
                <a:ea typeface="Myriad Pro" charset="0"/>
                <a:cs typeface="Myriad Pro" charset="0"/>
                <a:hlinkClick r:id="rId2"/>
              </a:rPr>
              <a:t>www.iris.edu</a:t>
            </a:r>
            <a:r>
              <a:rPr lang="en-US" sz="2000" dirty="0">
                <a:solidFill>
                  <a:schemeClr val="accent3">
                    <a:lumMod val="75000"/>
                  </a:schemeClr>
                </a:solidFill>
                <a:latin typeface="Myriad Pro" charset="0"/>
                <a:ea typeface="Myriad Pro" charset="0"/>
                <a:cs typeface="Myriad Pro" charset="0"/>
                <a:hlinkClick r:id="rId2"/>
              </a:rPr>
              <a:t>/</a:t>
            </a:r>
            <a:r>
              <a:rPr lang="en-US" sz="2000" dirty="0" err="1">
                <a:solidFill>
                  <a:schemeClr val="accent3">
                    <a:lumMod val="75000"/>
                  </a:schemeClr>
                </a:solidFill>
                <a:latin typeface="Myriad Pro" charset="0"/>
                <a:ea typeface="Myriad Pro" charset="0"/>
                <a:cs typeface="Myriad Pro" charset="0"/>
                <a:hlinkClick r:id="rId2"/>
              </a:rPr>
              <a:t>hq</a:t>
            </a:r>
            <a:r>
              <a:rPr lang="en-US" sz="2000" dirty="0">
                <a:solidFill>
                  <a:schemeClr val="accent3">
                    <a:lumMod val="75000"/>
                  </a:schemeClr>
                </a:solidFill>
                <a:latin typeface="Myriad Pro" charset="0"/>
                <a:ea typeface="Myriad Pro" charset="0"/>
                <a:cs typeface="Myriad Pro" charset="0"/>
                <a:hlinkClick r:id="rId2"/>
              </a:rPr>
              <a:t>/</a:t>
            </a:r>
            <a:r>
              <a:rPr lang="en-US" sz="2000" dirty="0" err="1">
                <a:solidFill>
                  <a:schemeClr val="accent3">
                    <a:lumMod val="75000"/>
                  </a:schemeClr>
                </a:solidFill>
                <a:latin typeface="Myriad Pro" charset="0"/>
                <a:ea typeface="Myriad Pro" charset="0"/>
                <a:cs typeface="Myriad Pro" charset="0"/>
                <a:hlinkClick r:id="rId2"/>
              </a:rPr>
              <a:t>inclass</a:t>
            </a:r>
            <a:r>
              <a:rPr lang="en-US" sz="2000" dirty="0">
                <a:solidFill>
                  <a:schemeClr val="accent3">
                    <a:lumMod val="75000"/>
                  </a:schemeClr>
                </a:solidFill>
                <a:latin typeface="Myriad Pro" charset="0"/>
                <a:ea typeface="Myriad Pro" charset="0"/>
                <a:cs typeface="Myriad Pro" charset="0"/>
                <a:hlinkClick r:id="rId2"/>
              </a:rPr>
              <a:t>/lesson/70</a:t>
            </a:r>
            <a:endParaRPr lang="en-US" sz="2000" dirty="0">
              <a:solidFill>
                <a:schemeClr val="accent3">
                  <a:lumMod val="75000"/>
                </a:schemeClr>
              </a:solidFill>
              <a:latin typeface="Myriad Pro" charset="0"/>
              <a:ea typeface="Myriad Pro" charset="0"/>
              <a:cs typeface="Myriad Pro" charset="0"/>
            </a:endParaRPr>
          </a:p>
        </p:txBody>
      </p:sp>
      <p:sp>
        <p:nvSpPr>
          <p:cNvPr id="5" name="TextBox 4"/>
          <p:cNvSpPr txBox="1"/>
          <p:nvPr/>
        </p:nvSpPr>
        <p:spPr>
          <a:xfrm>
            <a:off x="1412240" y="194184"/>
            <a:ext cx="7274560" cy="400110"/>
          </a:xfrm>
          <a:prstGeom prst="rect">
            <a:avLst/>
          </a:prstGeom>
          <a:noFill/>
        </p:spPr>
        <p:txBody>
          <a:bodyPr wrap="square" rtlCol="0">
            <a:spAutoFit/>
          </a:bodyPr>
          <a:lstStyle/>
          <a:p>
            <a:r>
              <a:rPr lang="en-US" sz="2000" b="1" dirty="0" smtClean="0">
                <a:solidFill>
                  <a:schemeClr val="bg1"/>
                </a:solidFill>
                <a:latin typeface="Open Sans" charset="0"/>
                <a:ea typeface="Open Sans" charset="0"/>
                <a:cs typeface="Open Sans" charset="0"/>
              </a:rPr>
              <a:t>Incorporated Research Institutions for Seismology</a:t>
            </a:r>
            <a:endParaRPr lang="en-US" sz="2000" b="1" dirty="0">
              <a:solidFill>
                <a:schemeClr val="bg1"/>
              </a:solidFill>
              <a:latin typeface="Open Sans" charset="0"/>
              <a:ea typeface="Open Sans" charset="0"/>
              <a:cs typeface="Open Sans" charset="0"/>
            </a:endParaRPr>
          </a:p>
        </p:txBody>
      </p:sp>
    </p:spTree>
    <p:extLst>
      <p:ext uri="{BB962C8B-B14F-4D97-AF65-F5344CB8AC3E}">
        <p14:creationId xmlns:p14="http://schemas.microsoft.com/office/powerpoint/2010/main" val="301727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dirty="0" smtClean="0">
                <a:solidFill>
                  <a:schemeClr val="bg1"/>
                </a:solidFill>
              </a:rPr>
              <a:t>Evidence</a:t>
            </a:r>
            <a:endParaRPr lang="en-US" sz="3200" dirty="0">
              <a:solidFill>
                <a:schemeClr val="bg1"/>
              </a:solidFill>
            </a:endParaRPr>
          </a:p>
        </p:txBody>
      </p:sp>
      <p:sp>
        <p:nvSpPr>
          <p:cNvPr id="7" name="Title 4"/>
          <p:cNvSpPr txBox="1">
            <a:spLocks/>
          </p:cNvSpPr>
          <p:nvPr/>
        </p:nvSpPr>
        <p:spPr>
          <a:xfrm>
            <a:off x="344983" y="1258942"/>
            <a:ext cx="7581900" cy="81177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4000" kern="1200">
                <a:solidFill>
                  <a:schemeClr val="accent5">
                    <a:lumMod val="75000"/>
                  </a:schemeClr>
                </a:solidFill>
                <a:effectLst/>
                <a:latin typeface="+mj-lt"/>
                <a:ea typeface="+mj-ea"/>
                <a:cs typeface="+mj-cs"/>
              </a:defRPr>
            </a:lvl1pPr>
          </a:lstStyle>
          <a:p>
            <a:pPr algn="l">
              <a:lnSpc>
                <a:spcPct val="100000"/>
              </a:lnSpc>
            </a:pPr>
            <a:r>
              <a:rPr lang="en-US" sz="2800" dirty="0" smtClean="0"/>
              <a:t/>
            </a:r>
            <a:br>
              <a:rPr lang="en-US" sz="2800" dirty="0" smtClean="0"/>
            </a:br>
            <a:r>
              <a:rPr lang="en-US" sz="2400" dirty="0" smtClean="0"/>
              <a:t>What has occurred in these two images</a:t>
            </a:r>
            <a:r>
              <a:rPr lang="en-US" sz="2400" smtClean="0"/>
              <a:t>? </a:t>
            </a:r>
            <a:endParaRPr lang="en-US" sz="2400" smtClean="0"/>
          </a:p>
          <a:p>
            <a:pPr algn="l">
              <a:lnSpc>
                <a:spcPct val="100000"/>
              </a:lnSpc>
            </a:pPr>
            <a:r>
              <a:rPr lang="en-US" sz="2400" dirty="0" smtClean="0"/>
              <a:t>What </a:t>
            </a:r>
            <a:r>
              <a:rPr lang="en-US" sz="2400" dirty="0" smtClean="0"/>
              <a:t>is your evidence? </a:t>
            </a:r>
            <a:r>
              <a:rPr lang="en-US" sz="2800" dirty="0" smtClean="0"/>
              <a:t/>
            </a:r>
            <a:br>
              <a:rPr lang="en-US" sz="2800" dirty="0" smtClean="0"/>
            </a:br>
            <a:endParaRPr lang="en-US" sz="2800" dirty="0"/>
          </a:p>
        </p:txBody>
      </p:sp>
      <p:pic>
        <p:nvPicPr>
          <p:cNvPr id="8" name="Picture 7" descr="dtn00081.jpg"/>
          <p:cNvPicPr>
            <a:picLocks noChangeAspect="1"/>
          </p:cNvPicPr>
          <p:nvPr/>
        </p:nvPicPr>
        <p:blipFill>
          <a:blip r:embed="rId2"/>
          <a:stretch>
            <a:fillRect/>
          </a:stretch>
        </p:blipFill>
        <p:spPr>
          <a:xfrm>
            <a:off x="6440363" y="1372630"/>
            <a:ext cx="2565563" cy="3399371"/>
          </a:xfrm>
          <a:prstGeom prst="rect">
            <a:avLst/>
          </a:prstGeom>
        </p:spPr>
      </p:pic>
      <p:pic>
        <p:nvPicPr>
          <p:cNvPr id="9" name="Picture 8"/>
          <p:cNvPicPr>
            <a:picLocks noChangeAspect="1"/>
          </p:cNvPicPr>
          <p:nvPr/>
        </p:nvPicPr>
        <p:blipFill>
          <a:blip r:embed="rId3"/>
          <a:stretch>
            <a:fillRect/>
          </a:stretch>
        </p:blipFill>
        <p:spPr>
          <a:xfrm>
            <a:off x="548640" y="1771911"/>
            <a:ext cx="2848313" cy="2980792"/>
          </a:xfrm>
          <a:prstGeom prst="rect">
            <a:avLst/>
          </a:prstGeom>
        </p:spPr>
      </p:pic>
      <p:pic>
        <p:nvPicPr>
          <p:cNvPr id="10" name="Picture 9" descr="USGS_logo.png"/>
          <p:cNvPicPr>
            <a:picLocks noChangeAspect="1"/>
          </p:cNvPicPr>
          <p:nvPr/>
        </p:nvPicPr>
        <p:blipFill>
          <a:blip r:embed="rId4"/>
          <a:stretch>
            <a:fillRect/>
          </a:stretch>
        </p:blipFill>
        <p:spPr>
          <a:xfrm>
            <a:off x="548640" y="4765732"/>
            <a:ext cx="735684" cy="27109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smtClean="0">
                <a:solidFill>
                  <a:schemeClr val="bg1"/>
                </a:solidFill>
              </a:rPr>
              <a:t>Evidence</a:t>
            </a:r>
            <a:endParaRPr lang="en-US" sz="3200" dirty="0">
              <a:solidFill>
                <a:schemeClr val="bg1"/>
              </a:solidFill>
            </a:endParaRPr>
          </a:p>
        </p:txBody>
      </p:sp>
      <p:pic>
        <p:nvPicPr>
          <p:cNvPr id="8" name="Picture 7" descr="dtn00081.jpg"/>
          <p:cNvPicPr>
            <a:picLocks noChangeAspect="1"/>
          </p:cNvPicPr>
          <p:nvPr/>
        </p:nvPicPr>
        <p:blipFill>
          <a:blip r:embed="rId2"/>
          <a:stretch>
            <a:fillRect/>
          </a:stretch>
        </p:blipFill>
        <p:spPr>
          <a:xfrm>
            <a:off x="6908800" y="1156731"/>
            <a:ext cx="2046326" cy="2711382"/>
          </a:xfrm>
          <a:prstGeom prst="rect">
            <a:avLst/>
          </a:prstGeom>
        </p:spPr>
      </p:pic>
      <p:pic>
        <p:nvPicPr>
          <p:cNvPr id="9" name="Picture 8"/>
          <p:cNvPicPr>
            <a:picLocks noChangeAspect="1"/>
          </p:cNvPicPr>
          <p:nvPr/>
        </p:nvPicPr>
        <p:blipFill>
          <a:blip r:embed="rId3"/>
          <a:stretch>
            <a:fillRect/>
          </a:stretch>
        </p:blipFill>
        <p:spPr>
          <a:xfrm>
            <a:off x="4279900" y="1200411"/>
            <a:ext cx="2540001" cy="2658140"/>
          </a:xfrm>
          <a:prstGeom prst="rect">
            <a:avLst/>
          </a:prstGeom>
        </p:spPr>
      </p:pic>
      <p:sp>
        <p:nvSpPr>
          <p:cNvPr id="3" name="TextBox 2"/>
          <p:cNvSpPr txBox="1"/>
          <p:nvPr/>
        </p:nvSpPr>
        <p:spPr>
          <a:xfrm>
            <a:off x="241300" y="965200"/>
            <a:ext cx="3683000" cy="4247317"/>
          </a:xfrm>
          <a:prstGeom prst="rect">
            <a:avLst/>
          </a:prstGeom>
          <a:noFill/>
        </p:spPr>
        <p:txBody>
          <a:bodyPr wrap="square" rtlCol="0">
            <a:spAutoFit/>
          </a:bodyPr>
          <a:lstStyle/>
          <a:p>
            <a:r>
              <a:rPr lang="en-US" dirty="0">
                <a:latin typeface="Myriad Pro" charset="0"/>
                <a:ea typeface="Myriad Pro" charset="0"/>
                <a:cs typeface="Myriad Pro" charset="0"/>
              </a:rPr>
              <a:t>The image on the left shows that the layers on one side of the large crack have been displaced relative to the layers on the other side. This suggests that the rock was not relatively warm when the stress was applied to it and as a result it fractured. </a:t>
            </a:r>
            <a:endParaRPr lang="en-US" dirty="0" smtClean="0">
              <a:latin typeface="Myriad Pro" charset="0"/>
              <a:ea typeface="Myriad Pro" charset="0"/>
              <a:cs typeface="Myriad Pro" charset="0"/>
            </a:endParaRPr>
          </a:p>
          <a:p>
            <a:endParaRPr lang="en-US" dirty="0" smtClean="0">
              <a:latin typeface="Myriad Pro" charset="0"/>
              <a:ea typeface="Myriad Pro" charset="0"/>
              <a:cs typeface="Myriad Pro" charset="0"/>
            </a:endParaRPr>
          </a:p>
          <a:p>
            <a:r>
              <a:rPr lang="en-US" dirty="0" smtClean="0">
                <a:latin typeface="Myriad Pro" charset="0"/>
                <a:ea typeface="Myriad Pro" charset="0"/>
                <a:cs typeface="Myriad Pro" charset="0"/>
              </a:rPr>
              <a:t>Conversely </a:t>
            </a:r>
            <a:r>
              <a:rPr lang="en-US" dirty="0">
                <a:latin typeface="Myriad Pro" charset="0"/>
                <a:ea typeface="Myriad Pro" charset="0"/>
                <a:cs typeface="Myriad Pro" charset="0"/>
              </a:rPr>
              <a:t>the image on the right shows “folding” but no offset of the layers. This suggests that these rocks were warm and ductile, not cold and brittle, when the stress was applied. </a:t>
            </a:r>
          </a:p>
          <a:p>
            <a:endParaRPr lang="en-US" dirty="0">
              <a:latin typeface="Times New Roman" charset="0"/>
              <a:ea typeface="Times New Roman" charset="0"/>
              <a:cs typeface="Times New Roman" charset="0"/>
            </a:endParaRPr>
          </a:p>
        </p:txBody>
      </p:sp>
    </p:spTree>
    <p:extLst>
      <p:ext uri="{BB962C8B-B14F-4D97-AF65-F5344CB8AC3E}">
        <p14:creationId xmlns:p14="http://schemas.microsoft.com/office/powerpoint/2010/main" val="8770313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smtClean="0">
                <a:solidFill>
                  <a:schemeClr val="bg1"/>
                </a:solidFill>
              </a:rPr>
              <a:t>Evidence</a:t>
            </a:r>
            <a:endParaRPr lang="en-US" sz="3200" dirty="0">
              <a:solidFill>
                <a:schemeClr val="bg1"/>
              </a:solidFill>
            </a:endParaRPr>
          </a:p>
        </p:txBody>
      </p:sp>
      <p:pic>
        <p:nvPicPr>
          <p:cNvPr id="8" name="Picture 7" descr="dtn00081.jpg"/>
          <p:cNvPicPr>
            <a:picLocks noChangeAspect="1"/>
          </p:cNvPicPr>
          <p:nvPr/>
        </p:nvPicPr>
        <p:blipFill>
          <a:blip r:embed="rId2"/>
          <a:stretch>
            <a:fillRect/>
          </a:stretch>
        </p:blipFill>
        <p:spPr>
          <a:xfrm>
            <a:off x="6908800" y="1156731"/>
            <a:ext cx="2046326" cy="2711382"/>
          </a:xfrm>
          <a:prstGeom prst="rect">
            <a:avLst/>
          </a:prstGeom>
        </p:spPr>
      </p:pic>
      <p:pic>
        <p:nvPicPr>
          <p:cNvPr id="9" name="Picture 8"/>
          <p:cNvPicPr>
            <a:picLocks noChangeAspect="1"/>
          </p:cNvPicPr>
          <p:nvPr/>
        </p:nvPicPr>
        <p:blipFill>
          <a:blip r:embed="rId3"/>
          <a:stretch>
            <a:fillRect/>
          </a:stretch>
        </p:blipFill>
        <p:spPr>
          <a:xfrm>
            <a:off x="4279900" y="1200411"/>
            <a:ext cx="2540001" cy="2658140"/>
          </a:xfrm>
          <a:prstGeom prst="rect">
            <a:avLst/>
          </a:prstGeom>
        </p:spPr>
      </p:pic>
      <p:sp>
        <p:nvSpPr>
          <p:cNvPr id="3" name="TextBox 2"/>
          <p:cNvSpPr txBox="1"/>
          <p:nvPr/>
        </p:nvSpPr>
        <p:spPr>
          <a:xfrm>
            <a:off x="482600" y="1676400"/>
            <a:ext cx="3556000" cy="2123658"/>
          </a:xfrm>
          <a:prstGeom prst="rect">
            <a:avLst/>
          </a:prstGeom>
          <a:noFill/>
        </p:spPr>
        <p:txBody>
          <a:bodyPr wrap="square" rtlCol="0">
            <a:spAutoFit/>
          </a:bodyPr>
          <a:lstStyle/>
          <a:p>
            <a:r>
              <a:rPr lang="en-US" dirty="0">
                <a:latin typeface="Myriad Pro" charset="0"/>
                <a:ea typeface="Myriad Pro" charset="0"/>
                <a:cs typeface="Myriad Pro" charset="0"/>
              </a:rPr>
              <a:t/>
            </a:r>
            <a:br>
              <a:rPr lang="en-US" dirty="0">
                <a:latin typeface="Myriad Pro" charset="0"/>
                <a:ea typeface="Myriad Pro" charset="0"/>
                <a:cs typeface="Myriad Pro" charset="0"/>
              </a:rPr>
            </a:br>
            <a:r>
              <a:rPr lang="en-US" dirty="0">
                <a:latin typeface="Myriad Pro" charset="0"/>
                <a:ea typeface="Myriad Pro" charset="0"/>
                <a:cs typeface="Myriad Pro" charset="0"/>
              </a:rPr>
              <a:t/>
            </a:r>
            <a:br>
              <a:rPr lang="en-US" dirty="0">
                <a:latin typeface="Myriad Pro" charset="0"/>
                <a:ea typeface="Myriad Pro" charset="0"/>
                <a:cs typeface="Myriad Pro" charset="0"/>
              </a:rPr>
            </a:br>
            <a:r>
              <a:rPr lang="en-US" sz="2000" dirty="0">
                <a:latin typeface="Myriad Pro" charset="0"/>
                <a:ea typeface="Myriad Pro" charset="0"/>
                <a:cs typeface="Myriad Pro" charset="0"/>
              </a:rPr>
              <a:t>Which of these two situations would be most likely to have caused an earthquake?</a:t>
            </a:r>
            <a:r>
              <a:rPr lang="en-US" dirty="0">
                <a:latin typeface="Myriad Pro" charset="0"/>
                <a:ea typeface="Myriad Pro" charset="0"/>
                <a:cs typeface="Myriad Pro" charset="0"/>
              </a:rPr>
              <a:t/>
            </a:r>
            <a:br>
              <a:rPr lang="en-US" dirty="0">
                <a:latin typeface="Myriad Pro" charset="0"/>
                <a:ea typeface="Myriad Pro" charset="0"/>
                <a:cs typeface="Myriad Pro" charset="0"/>
              </a:rPr>
            </a:br>
            <a:r>
              <a:rPr lang="en-US" dirty="0">
                <a:latin typeface="Myriad Pro" charset="0"/>
                <a:ea typeface="Myriad Pro" charset="0"/>
                <a:cs typeface="Myriad Pro" charset="0"/>
              </a:rPr>
              <a:t> </a:t>
            </a:r>
            <a:br>
              <a:rPr lang="en-US" dirty="0">
                <a:latin typeface="Myriad Pro" charset="0"/>
                <a:ea typeface="Myriad Pro" charset="0"/>
                <a:cs typeface="Myriad Pro" charset="0"/>
              </a:rPr>
            </a:br>
            <a:endParaRPr lang="en-US" dirty="0">
              <a:latin typeface="Myriad Pro" charset="0"/>
              <a:ea typeface="Myriad Pro" charset="0"/>
              <a:cs typeface="Myriad Pro" charset="0"/>
            </a:endParaRPr>
          </a:p>
        </p:txBody>
      </p:sp>
    </p:spTree>
    <p:extLst>
      <p:ext uri="{BB962C8B-B14F-4D97-AF65-F5344CB8AC3E}">
        <p14:creationId xmlns:p14="http://schemas.microsoft.com/office/powerpoint/2010/main" val="16098729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smtClean="0">
                <a:solidFill>
                  <a:schemeClr val="bg1"/>
                </a:solidFill>
              </a:rPr>
              <a:t>Evidence</a:t>
            </a:r>
            <a:endParaRPr lang="en-US" sz="3200" dirty="0">
              <a:solidFill>
                <a:schemeClr val="bg1"/>
              </a:solidFill>
            </a:endParaRPr>
          </a:p>
        </p:txBody>
      </p:sp>
      <p:pic>
        <p:nvPicPr>
          <p:cNvPr id="8" name="Picture 7" descr="dtn00081.jpg"/>
          <p:cNvPicPr>
            <a:picLocks noChangeAspect="1"/>
          </p:cNvPicPr>
          <p:nvPr/>
        </p:nvPicPr>
        <p:blipFill>
          <a:blip r:embed="rId2"/>
          <a:stretch>
            <a:fillRect/>
          </a:stretch>
        </p:blipFill>
        <p:spPr>
          <a:xfrm>
            <a:off x="6908800" y="1156731"/>
            <a:ext cx="2046326" cy="2711382"/>
          </a:xfrm>
          <a:prstGeom prst="rect">
            <a:avLst/>
          </a:prstGeom>
        </p:spPr>
      </p:pic>
      <p:pic>
        <p:nvPicPr>
          <p:cNvPr id="9" name="Picture 8"/>
          <p:cNvPicPr>
            <a:picLocks noChangeAspect="1"/>
          </p:cNvPicPr>
          <p:nvPr/>
        </p:nvPicPr>
        <p:blipFill>
          <a:blip r:embed="rId3"/>
          <a:stretch>
            <a:fillRect/>
          </a:stretch>
        </p:blipFill>
        <p:spPr>
          <a:xfrm>
            <a:off x="4279900" y="1200411"/>
            <a:ext cx="2540001" cy="2658140"/>
          </a:xfrm>
          <a:prstGeom prst="rect">
            <a:avLst/>
          </a:prstGeom>
        </p:spPr>
      </p:pic>
      <p:sp>
        <p:nvSpPr>
          <p:cNvPr id="3" name="TextBox 2"/>
          <p:cNvSpPr txBox="1"/>
          <p:nvPr/>
        </p:nvSpPr>
        <p:spPr>
          <a:xfrm>
            <a:off x="241300" y="977900"/>
            <a:ext cx="3644900" cy="3170099"/>
          </a:xfrm>
          <a:prstGeom prst="rect">
            <a:avLst/>
          </a:prstGeom>
          <a:noFill/>
        </p:spPr>
        <p:txBody>
          <a:bodyPr wrap="square" rtlCol="0">
            <a:spAutoFit/>
          </a:bodyPr>
          <a:lstStyle/>
          <a:p>
            <a:r>
              <a:rPr lang="en-US" sz="2000" dirty="0">
                <a:latin typeface="Myriad Pro" charset="0"/>
                <a:ea typeface="Myriad Pro" charset="0"/>
                <a:cs typeface="Myriad Pro" charset="0"/>
              </a:rPr>
              <a:t>The image on the left is a fault or a fracture in brittle rock. The block of rock on one side has moved relative to block of rock on the other side. This fracturing of the rock produces an earthquake, or the sudden release of energy that has accumulated elastically in the rock over a long period of time. </a:t>
            </a:r>
            <a:endParaRPr lang="en-US" sz="2000" dirty="0" smtClean="0">
              <a:latin typeface="Myriad Pro" charset="0"/>
              <a:ea typeface="Myriad Pro" charset="0"/>
              <a:cs typeface="Myriad Pro" charset="0"/>
            </a:endParaRPr>
          </a:p>
        </p:txBody>
      </p:sp>
      <p:sp>
        <p:nvSpPr>
          <p:cNvPr id="6" name="TextBox 5"/>
          <p:cNvSpPr txBox="1"/>
          <p:nvPr/>
        </p:nvSpPr>
        <p:spPr>
          <a:xfrm>
            <a:off x="241300" y="4220170"/>
            <a:ext cx="8521700" cy="707886"/>
          </a:xfrm>
          <a:prstGeom prst="rect">
            <a:avLst/>
          </a:prstGeom>
          <a:noFill/>
        </p:spPr>
        <p:txBody>
          <a:bodyPr wrap="square" rtlCol="0">
            <a:spAutoFit/>
          </a:bodyPr>
          <a:lstStyle/>
          <a:p>
            <a:r>
              <a:rPr lang="en-US" sz="2000" dirty="0">
                <a:latin typeface="Myriad Pro" charset="0"/>
                <a:ea typeface="Myriad Pro" charset="0"/>
                <a:cs typeface="Myriad Pro" charset="0"/>
              </a:rPr>
              <a:t>The image on the right shows a fold in the rock layers. Folds form when rocks bend or undergo ductile deformation over a prolonged period of stress. </a:t>
            </a:r>
          </a:p>
        </p:txBody>
      </p:sp>
    </p:spTree>
    <p:extLst>
      <p:ext uri="{BB962C8B-B14F-4D97-AF65-F5344CB8AC3E}">
        <p14:creationId xmlns:p14="http://schemas.microsoft.com/office/powerpoint/2010/main" val="181191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dirty="0" smtClean="0">
                <a:solidFill>
                  <a:schemeClr val="bg1"/>
                </a:solidFill>
              </a:rPr>
              <a:t>Where do earthquakes occur?</a:t>
            </a:r>
            <a:endParaRPr lang="en-US" sz="3200" dirty="0">
              <a:solidFill>
                <a:schemeClr val="bg1"/>
              </a:solidFill>
            </a:endParaRPr>
          </a:p>
        </p:txBody>
      </p:sp>
      <p:pic>
        <p:nvPicPr>
          <p:cNvPr id="4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5862" r="-5862"/>
          <a:stretch>
            <a:fillRect/>
          </a:stretch>
        </p:blipFill>
        <p:spPr bwMode="auto">
          <a:xfrm>
            <a:off x="2666999" y="1082951"/>
            <a:ext cx="6667501" cy="3666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55600" y="1050072"/>
            <a:ext cx="2565400" cy="4093428"/>
          </a:xfrm>
          <a:prstGeom prst="rect">
            <a:avLst/>
          </a:prstGeom>
          <a:noFill/>
        </p:spPr>
        <p:txBody>
          <a:bodyPr wrap="square" rtlCol="0">
            <a:spAutoFit/>
          </a:bodyPr>
          <a:lstStyle/>
          <a:p>
            <a:r>
              <a:rPr lang="en-US" sz="2000" dirty="0" smtClean="0">
                <a:latin typeface="Myriad Pro" charset="0"/>
                <a:ea typeface="Myriad Pro" charset="0"/>
                <a:cs typeface="Myriad Pro" charset="0"/>
              </a:rPr>
              <a:t>Most </a:t>
            </a:r>
            <a:r>
              <a:rPr lang="en-US" sz="2000" dirty="0">
                <a:latin typeface="Myriad Pro" charset="0"/>
                <a:ea typeface="Myriad Pro" charset="0"/>
                <a:cs typeface="Myriad Pro" charset="0"/>
              </a:rPr>
              <a:t>earthquakes occur </a:t>
            </a:r>
            <a:r>
              <a:rPr lang="en-US" sz="2000" dirty="0" smtClean="0">
                <a:latin typeface="Myriad Pro" charset="0"/>
                <a:ea typeface="Myriad Pro" charset="0"/>
                <a:cs typeface="Myriad Pro" charset="0"/>
              </a:rPr>
              <a:t>occur </a:t>
            </a:r>
            <a:r>
              <a:rPr lang="en-US" sz="2000" dirty="0">
                <a:latin typeface="Myriad Pro" charset="0"/>
                <a:ea typeface="Myriad Pro" charset="0"/>
                <a:cs typeface="Myriad Pro" charset="0"/>
              </a:rPr>
              <a:t>within 50km of Earth’s surface but some can occur as deep as 300km in subduction zones. </a:t>
            </a:r>
            <a:endParaRPr lang="en-US" sz="2000" dirty="0" smtClean="0">
              <a:latin typeface="Myriad Pro" charset="0"/>
              <a:ea typeface="Myriad Pro" charset="0"/>
              <a:cs typeface="Myriad Pro" charset="0"/>
            </a:endParaRPr>
          </a:p>
          <a:p>
            <a:endParaRPr lang="en-US" sz="2000" dirty="0">
              <a:latin typeface="Myriad Pro" charset="0"/>
              <a:ea typeface="Myriad Pro" charset="0"/>
              <a:cs typeface="Myriad Pro" charset="0"/>
            </a:endParaRPr>
          </a:p>
          <a:p>
            <a:r>
              <a:rPr lang="en-US" sz="2000" dirty="0" smtClean="0">
                <a:latin typeface="Myriad Pro" charset="0"/>
                <a:ea typeface="Myriad Pro" charset="0"/>
                <a:cs typeface="Myriad Pro" charset="0"/>
              </a:rPr>
              <a:t>QUESTION:</a:t>
            </a:r>
          </a:p>
          <a:p>
            <a:r>
              <a:rPr lang="en-US" sz="2000" dirty="0" smtClean="0">
                <a:latin typeface="Myriad Pro" charset="0"/>
                <a:ea typeface="Myriad Pro" charset="0"/>
                <a:cs typeface="Myriad Pro" charset="0"/>
              </a:rPr>
              <a:t>Why </a:t>
            </a:r>
            <a:r>
              <a:rPr lang="en-US" sz="2000" dirty="0">
                <a:latin typeface="Myriad Pro" charset="0"/>
                <a:ea typeface="Myriad Pro" charset="0"/>
                <a:cs typeface="Myriad Pro" charset="0"/>
              </a:rPr>
              <a:t>don’t earthquakes occur below these points?  </a:t>
            </a:r>
            <a:br>
              <a:rPr lang="en-US" sz="2000" dirty="0">
                <a:latin typeface="Myriad Pro" charset="0"/>
                <a:ea typeface="Myriad Pro" charset="0"/>
                <a:cs typeface="Myriad Pro" charset="0"/>
              </a:rPr>
            </a:br>
            <a:endParaRPr lang="en-US" sz="2000" dirty="0">
              <a:latin typeface="Myriad Pro" charset="0"/>
              <a:ea typeface="Myriad Pro" charset="0"/>
              <a:cs typeface="Myriad Pro" charset="0"/>
            </a:endParaRPr>
          </a:p>
        </p:txBody>
      </p:sp>
      <p:pic>
        <p:nvPicPr>
          <p:cNvPr id="48" name="Picture 47" descr="USGS_logo.png"/>
          <p:cNvPicPr>
            <a:picLocks noChangeAspect="1"/>
          </p:cNvPicPr>
          <p:nvPr/>
        </p:nvPicPr>
        <p:blipFill>
          <a:blip r:embed="rId3"/>
          <a:stretch>
            <a:fillRect/>
          </a:stretch>
        </p:blipFill>
        <p:spPr>
          <a:xfrm>
            <a:off x="7649633" y="4568867"/>
            <a:ext cx="982133" cy="361906"/>
          </a:xfrm>
          <a:prstGeom prst="rect">
            <a:avLst/>
          </a:prstGeom>
        </p:spPr>
      </p:pic>
    </p:spTree>
    <p:extLst>
      <p:ext uri="{BB962C8B-B14F-4D97-AF65-F5344CB8AC3E}">
        <p14:creationId xmlns:p14="http://schemas.microsoft.com/office/powerpoint/2010/main" val="16819355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dirty="0" smtClean="0">
                <a:solidFill>
                  <a:schemeClr val="bg1"/>
                </a:solidFill>
              </a:rPr>
              <a:t>Where do earthquakes occur?</a:t>
            </a:r>
            <a:endParaRPr lang="en-US" sz="3200" dirty="0">
              <a:solidFill>
                <a:schemeClr val="bg1"/>
              </a:solidFill>
            </a:endParaRPr>
          </a:p>
        </p:txBody>
      </p:sp>
      <p:pic>
        <p:nvPicPr>
          <p:cNvPr id="4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5862" r="-5862"/>
          <a:stretch>
            <a:fillRect/>
          </a:stretch>
        </p:blipFill>
        <p:spPr bwMode="auto">
          <a:xfrm>
            <a:off x="2666999" y="1082951"/>
            <a:ext cx="6667501" cy="3666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55600" y="1333500"/>
            <a:ext cx="2603500" cy="3631763"/>
          </a:xfrm>
          <a:prstGeom prst="rect">
            <a:avLst/>
          </a:prstGeom>
          <a:noFill/>
        </p:spPr>
        <p:txBody>
          <a:bodyPr wrap="square" rtlCol="0">
            <a:spAutoFit/>
          </a:bodyPr>
          <a:lstStyle/>
          <a:p>
            <a:r>
              <a:rPr lang="en-US" dirty="0" smtClean="0">
                <a:latin typeface="Myriad Pro" charset="0"/>
                <a:ea typeface="Myriad Pro" charset="0"/>
                <a:cs typeface="Myriad Pro" charset="0"/>
              </a:rPr>
              <a:t>ANSWER:</a:t>
            </a:r>
          </a:p>
          <a:p>
            <a:r>
              <a:rPr lang="en-US" dirty="0">
                <a:latin typeface="Myriad Pro" charset="0"/>
                <a:ea typeface="Myriad Pro" charset="0"/>
                <a:cs typeface="Myriad Pro" charset="0"/>
              </a:rPr>
              <a:t/>
            </a:r>
            <a:br>
              <a:rPr lang="en-US" dirty="0">
                <a:latin typeface="Myriad Pro" charset="0"/>
                <a:ea typeface="Myriad Pro" charset="0"/>
                <a:cs typeface="Myriad Pro" charset="0"/>
              </a:rPr>
            </a:br>
            <a:r>
              <a:rPr lang="en-US" sz="2000" dirty="0">
                <a:latin typeface="Myriad Pro" charset="0"/>
                <a:ea typeface="Myriad Pro" charset="0"/>
                <a:cs typeface="Myriad Pro" charset="0"/>
              </a:rPr>
              <a:t>Below ~50km depth, the confining pressure and temperature of Earth becomes so great that they inhibit nearly all fractures from forming. </a:t>
            </a:r>
            <a:br>
              <a:rPr lang="en-US" sz="2000" dirty="0">
                <a:latin typeface="Myriad Pro" charset="0"/>
                <a:ea typeface="Myriad Pro" charset="0"/>
                <a:cs typeface="Myriad Pro" charset="0"/>
              </a:rPr>
            </a:br>
            <a:r>
              <a:rPr lang="en-US" dirty="0">
                <a:latin typeface="Myriad Pro" charset="0"/>
                <a:ea typeface="Myriad Pro" charset="0"/>
                <a:cs typeface="Myriad Pro" charset="0"/>
              </a:rPr>
              <a:t/>
            </a:r>
            <a:br>
              <a:rPr lang="en-US" dirty="0">
                <a:latin typeface="Myriad Pro" charset="0"/>
                <a:ea typeface="Myriad Pro" charset="0"/>
                <a:cs typeface="Myriad Pro" charset="0"/>
              </a:rPr>
            </a:br>
            <a:r>
              <a:rPr lang="en-US" dirty="0">
                <a:latin typeface="Myriad Pro" charset="0"/>
                <a:ea typeface="Myriad Pro" charset="0"/>
                <a:cs typeface="Myriad Pro" charset="0"/>
              </a:rPr>
              <a:t/>
            </a:r>
            <a:br>
              <a:rPr lang="en-US" dirty="0">
                <a:latin typeface="Myriad Pro" charset="0"/>
                <a:ea typeface="Myriad Pro" charset="0"/>
                <a:cs typeface="Myriad Pro" charset="0"/>
              </a:rPr>
            </a:br>
            <a:endParaRPr lang="en-US" dirty="0">
              <a:latin typeface="Myriad Pro" charset="0"/>
              <a:ea typeface="Myriad Pro" charset="0"/>
              <a:cs typeface="Myriad Pro" charset="0"/>
            </a:endParaRPr>
          </a:p>
        </p:txBody>
      </p:sp>
      <p:pic>
        <p:nvPicPr>
          <p:cNvPr id="48" name="Picture 47" descr="USGS_logo.png"/>
          <p:cNvPicPr>
            <a:picLocks noChangeAspect="1"/>
          </p:cNvPicPr>
          <p:nvPr/>
        </p:nvPicPr>
        <p:blipFill>
          <a:blip r:embed="rId3"/>
          <a:stretch>
            <a:fillRect/>
          </a:stretch>
        </p:blipFill>
        <p:spPr>
          <a:xfrm>
            <a:off x="7649633" y="4568867"/>
            <a:ext cx="982133" cy="361906"/>
          </a:xfrm>
          <a:prstGeom prst="rect">
            <a:avLst/>
          </a:prstGeom>
        </p:spPr>
      </p:pic>
    </p:spTree>
    <p:extLst>
      <p:ext uri="{BB962C8B-B14F-4D97-AF65-F5344CB8AC3E}">
        <p14:creationId xmlns:p14="http://schemas.microsoft.com/office/powerpoint/2010/main" val="2439464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dirty="0" smtClean="0">
                <a:solidFill>
                  <a:schemeClr val="bg1"/>
                </a:solidFill>
              </a:rPr>
              <a:t>Graphing T and P</a:t>
            </a:r>
            <a:endParaRPr lang="en-US" sz="3200" dirty="0">
              <a:solidFill>
                <a:schemeClr val="bg1"/>
              </a:solidFill>
            </a:endParaRPr>
          </a:p>
        </p:txBody>
      </p:sp>
      <p:pic>
        <p:nvPicPr>
          <p:cNvPr id="4" name="Content Placeholder 4" descr="BigHunk_Fig.4.psd"/>
          <p:cNvPicPr>
            <a:picLocks noGrp="1" noChangeAspect="1"/>
          </p:cNvPicPr>
          <p:nvPr>
            <p:ph idx="1"/>
          </p:nvPr>
        </p:nvPicPr>
        <p:blipFill>
          <a:blip r:embed="rId2"/>
          <a:srcRect l="-17396" r="-17396"/>
          <a:stretch>
            <a:fillRect/>
          </a:stretch>
        </p:blipFill>
        <p:spPr>
          <a:xfrm>
            <a:off x="2566545" y="1190535"/>
            <a:ext cx="7364855" cy="4050386"/>
          </a:xfrm>
        </p:spPr>
      </p:pic>
      <p:sp>
        <p:nvSpPr>
          <p:cNvPr id="7" name="TextBox 6"/>
          <p:cNvSpPr txBox="1"/>
          <p:nvPr/>
        </p:nvSpPr>
        <p:spPr>
          <a:xfrm>
            <a:off x="355600" y="1333500"/>
            <a:ext cx="2603500" cy="3139321"/>
          </a:xfrm>
          <a:prstGeom prst="rect">
            <a:avLst/>
          </a:prstGeom>
          <a:noFill/>
        </p:spPr>
        <p:txBody>
          <a:bodyPr wrap="square" rtlCol="0">
            <a:spAutoFit/>
          </a:bodyPr>
          <a:lstStyle/>
          <a:p>
            <a:r>
              <a:rPr lang="en-US" dirty="0" smtClean="0">
                <a:latin typeface="Myriad Pro" charset="0"/>
                <a:ea typeface="Myriad Pro" charset="0"/>
                <a:cs typeface="Myriad Pro" charset="0"/>
              </a:rPr>
              <a:t>Most </a:t>
            </a:r>
            <a:r>
              <a:rPr lang="en-US" dirty="0">
                <a:latin typeface="Myriad Pro" charset="0"/>
                <a:ea typeface="Myriad Pro" charset="0"/>
                <a:cs typeface="Myriad Pro" charset="0"/>
              </a:rPr>
              <a:t>earthquakes occur generally occur within 50km of Earth’s surface but some can occur as deep as 300km in subduction zones. </a:t>
            </a:r>
            <a:endParaRPr lang="en-US" dirty="0" smtClean="0">
              <a:latin typeface="Myriad Pro" charset="0"/>
              <a:ea typeface="Myriad Pro" charset="0"/>
              <a:cs typeface="Myriad Pro" charset="0"/>
            </a:endParaRPr>
          </a:p>
          <a:p>
            <a:endParaRPr lang="en-US" dirty="0">
              <a:latin typeface="Myriad Pro" charset="0"/>
              <a:ea typeface="Myriad Pro" charset="0"/>
              <a:cs typeface="Myriad Pro" charset="0"/>
            </a:endParaRPr>
          </a:p>
          <a:p>
            <a:r>
              <a:rPr lang="en-US" dirty="0" smtClean="0">
                <a:latin typeface="Myriad Pro" charset="0"/>
                <a:ea typeface="Myriad Pro" charset="0"/>
                <a:cs typeface="Myriad Pro" charset="0"/>
              </a:rPr>
              <a:t>Why </a:t>
            </a:r>
            <a:r>
              <a:rPr lang="en-US" dirty="0">
                <a:latin typeface="Myriad Pro" charset="0"/>
                <a:ea typeface="Myriad Pro" charset="0"/>
                <a:cs typeface="Myriad Pro" charset="0"/>
              </a:rPr>
              <a:t>don’t earthquakes occur below these points?  </a:t>
            </a:r>
            <a:br>
              <a:rPr lang="en-US" dirty="0">
                <a:latin typeface="Myriad Pro" charset="0"/>
                <a:ea typeface="Myriad Pro" charset="0"/>
                <a:cs typeface="Myriad Pro" charset="0"/>
              </a:rPr>
            </a:br>
            <a:endParaRPr lang="en-US" dirty="0">
              <a:latin typeface="Myriad Pro" charset="0"/>
              <a:ea typeface="Myriad Pro" charset="0"/>
              <a:cs typeface="Myriad Pro" charset="0"/>
            </a:endParaRPr>
          </a:p>
        </p:txBody>
      </p:sp>
    </p:spTree>
    <p:extLst>
      <p:ext uri="{BB962C8B-B14F-4D97-AF65-F5344CB8AC3E}">
        <p14:creationId xmlns:p14="http://schemas.microsoft.com/office/powerpoint/2010/main" val="11749781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680" y="57513"/>
            <a:ext cx="7396480" cy="636723"/>
          </a:xfrm>
        </p:spPr>
        <p:txBody>
          <a:bodyPr/>
          <a:lstStyle/>
          <a:p>
            <a:r>
              <a:rPr lang="en-US" sz="3200" dirty="0" smtClean="0">
                <a:solidFill>
                  <a:schemeClr val="bg1"/>
                </a:solidFill>
              </a:rPr>
              <a:t>Graphing T and P</a:t>
            </a:r>
            <a:endParaRPr lang="en-US" sz="3200" dirty="0">
              <a:solidFill>
                <a:schemeClr val="bg1"/>
              </a:solidFill>
            </a:endParaRPr>
          </a:p>
        </p:txBody>
      </p:sp>
      <p:pic>
        <p:nvPicPr>
          <p:cNvPr id="4" name="Content Placeholder 4" descr="BigHunk_Fig.4.psd"/>
          <p:cNvPicPr>
            <a:picLocks noGrp="1" noChangeAspect="1"/>
          </p:cNvPicPr>
          <p:nvPr>
            <p:ph idx="1"/>
          </p:nvPr>
        </p:nvPicPr>
        <p:blipFill>
          <a:blip r:embed="rId2"/>
          <a:srcRect l="-17396" r="-17396"/>
          <a:stretch>
            <a:fillRect/>
          </a:stretch>
        </p:blipFill>
        <p:spPr>
          <a:xfrm>
            <a:off x="2591945" y="987335"/>
            <a:ext cx="7364855" cy="4050386"/>
          </a:xfrm>
        </p:spPr>
      </p:pic>
      <p:sp>
        <p:nvSpPr>
          <p:cNvPr id="7" name="TextBox 6"/>
          <p:cNvSpPr txBox="1"/>
          <p:nvPr/>
        </p:nvSpPr>
        <p:spPr>
          <a:xfrm>
            <a:off x="355600" y="1333500"/>
            <a:ext cx="2489200" cy="2031325"/>
          </a:xfrm>
          <a:prstGeom prst="rect">
            <a:avLst/>
          </a:prstGeom>
          <a:noFill/>
        </p:spPr>
        <p:txBody>
          <a:bodyPr wrap="square" rtlCol="0">
            <a:spAutoFit/>
          </a:bodyPr>
          <a:lstStyle/>
          <a:p>
            <a:r>
              <a:rPr lang="en-US" dirty="0">
                <a:latin typeface="Myriad Pro" charset="0"/>
                <a:ea typeface="Myriad Pro" charset="0"/>
                <a:cs typeface="Myriad Pro" charset="0"/>
              </a:rPr>
              <a:t>Below ~50km depth, the confining pressure and temperature of Earth becomes so great that they inhibit nearly all fractures from forming. </a:t>
            </a:r>
          </a:p>
        </p:txBody>
      </p:sp>
    </p:spTree>
    <p:extLst>
      <p:ext uri="{BB962C8B-B14F-4D97-AF65-F5344CB8AC3E}">
        <p14:creationId xmlns:p14="http://schemas.microsoft.com/office/powerpoint/2010/main" val="1373719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Genesis">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Executive.thmx</Template>
  <TotalTime>2906</TotalTime>
  <Words>346</Words>
  <Application>Microsoft Macintosh PowerPoint</Application>
  <PresentationFormat>On-screen Show (16:9)</PresentationFormat>
  <Paragraphs>36</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Calibri</vt:lpstr>
      <vt:lpstr>Century Gothic</vt:lpstr>
      <vt:lpstr>Courier New</vt:lpstr>
      <vt:lpstr>Myriad Pro</vt:lpstr>
      <vt:lpstr>Open Sans</vt:lpstr>
      <vt:lpstr>Palatino Linotype</vt:lpstr>
      <vt:lpstr>Times New Roman</vt:lpstr>
      <vt:lpstr>Arial</vt:lpstr>
      <vt:lpstr>Executive</vt:lpstr>
      <vt:lpstr>PowerPoint Presentation</vt:lpstr>
      <vt:lpstr>Evidence</vt:lpstr>
      <vt:lpstr>Evidence</vt:lpstr>
      <vt:lpstr>Evidence</vt:lpstr>
      <vt:lpstr>Evidence</vt:lpstr>
      <vt:lpstr>Where do earthquakes occur?</vt:lpstr>
      <vt:lpstr>Where do earthquakes occur?</vt:lpstr>
      <vt:lpstr>Graphing T and P</vt:lpstr>
      <vt:lpstr>Graphing T and P</vt:lpstr>
      <vt:lpstr>Full lesson plan and relevant resource links available from: http://www.iris.edu/hq/inclass/lesson/70</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Apologies for  the Short Notice</dc:title>
  <dc:creator>Johanna Adams</dc:creator>
  <cp:lastModifiedBy>Jenda Johnson</cp:lastModifiedBy>
  <cp:revision>76</cp:revision>
  <dcterms:created xsi:type="dcterms:W3CDTF">2015-12-15T06:57:39Z</dcterms:created>
  <dcterms:modified xsi:type="dcterms:W3CDTF">2017-12-28T16:36:38Z</dcterms:modified>
</cp:coreProperties>
</file>