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49"/>
  </p:notesMasterIdLst>
  <p:sldIdLst>
    <p:sldId id="1132" r:id="rId2"/>
    <p:sldId id="1171" r:id="rId3"/>
    <p:sldId id="1268" r:id="rId4"/>
    <p:sldId id="1269" r:id="rId5"/>
    <p:sldId id="1270" r:id="rId6"/>
    <p:sldId id="1271" r:id="rId7"/>
    <p:sldId id="1272" r:id="rId8"/>
    <p:sldId id="1279" r:id="rId9"/>
    <p:sldId id="1282" r:id="rId10"/>
    <p:sldId id="1283" r:id="rId11"/>
    <p:sldId id="1280" r:id="rId12"/>
    <p:sldId id="1284" r:id="rId13"/>
    <p:sldId id="1281" r:id="rId14"/>
    <p:sldId id="1285" r:id="rId15"/>
    <p:sldId id="1286" r:id="rId16"/>
    <p:sldId id="1287" r:id="rId17"/>
    <p:sldId id="1288" r:id="rId18"/>
    <p:sldId id="1273" r:id="rId19"/>
    <p:sldId id="1274" r:id="rId20"/>
    <p:sldId id="1275" r:id="rId21"/>
    <p:sldId id="1289" r:id="rId22"/>
    <p:sldId id="1290" r:id="rId23"/>
    <p:sldId id="1291" r:id="rId24"/>
    <p:sldId id="1292" r:id="rId25"/>
    <p:sldId id="1276" r:id="rId26"/>
    <p:sldId id="1294" r:id="rId27"/>
    <p:sldId id="1293" r:id="rId28"/>
    <p:sldId id="1295" r:id="rId29"/>
    <p:sldId id="1296" r:id="rId30"/>
    <p:sldId id="1297" r:id="rId31"/>
    <p:sldId id="1277" r:id="rId32"/>
    <p:sldId id="1298" r:id="rId33"/>
    <p:sldId id="1309" r:id="rId34"/>
    <p:sldId id="1310" r:id="rId35"/>
    <p:sldId id="1299" r:id="rId36"/>
    <p:sldId id="1303" r:id="rId37"/>
    <p:sldId id="1304" r:id="rId38"/>
    <p:sldId id="1278" r:id="rId39"/>
    <p:sldId id="1305" r:id="rId40"/>
    <p:sldId id="1306" r:id="rId41"/>
    <p:sldId id="1300" r:id="rId42"/>
    <p:sldId id="1307" r:id="rId43"/>
    <p:sldId id="1301" r:id="rId44"/>
    <p:sldId id="1302" r:id="rId45"/>
    <p:sldId id="1308" r:id="rId46"/>
    <p:sldId id="1083" r:id="rId47"/>
    <p:sldId id="1066" r:id="rId48"/>
  </p:sldIdLst>
  <p:sldSz cx="9144000" cy="6858000" type="screen4x3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65A5C"/>
    <a:srgbClr val="94B43B"/>
    <a:srgbClr val="983841"/>
    <a:srgbClr val="891D40"/>
    <a:srgbClr val="096642"/>
    <a:srgbClr val="1C77B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506"/>
    <p:restoredTop sz="94694"/>
  </p:normalViewPr>
  <p:slideViewPr>
    <p:cSldViewPr snapToGrid="0" snapToObjects="1">
      <p:cViewPr>
        <p:scale>
          <a:sx n="120" d="100"/>
          <a:sy n="120" d="100"/>
        </p:scale>
        <p:origin x="432" y="8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viewProps" Target="view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0B3606-9F77-0F45-BEA8-63EACF163027}" type="datetimeFigureOut">
              <a:rPr lang="en-US" smtClean="0"/>
              <a:t>7/6/20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7B04763-9DC4-4244-9C56-17B34BB994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13826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8A6BAA-6E4B-AB4C-ABDF-ED25FBEE8E35}" type="datetimeFigureOut">
              <a:rPr lang="en-US"/>
              <a:pPr>
                <a:defRPr/>
              </a:pPr>
              <a:t>7/6/20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E5E0E6-3972-604D-945A-E182226FDB1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pic>
        <p:nvPicPr>
          <p:cNvPr id="8" name="Picture 7" descr="logo_escudo.jpg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272" t="17223" r="37654" b="58319"/>
          <a:stretch/>
        </p:blipFill>
        <p:spPr>
          <a:xfrm>
            <a:off x="457200" y="395112"/>
            <a:ext cx="2201333" cy="1001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67602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0" y="44624"/>
            <a:ext cx="9144000" cy="587152"/>
          </a:xfrm>
          <a:prstGeom prst="rect">
            <a:avLst/>
          </a:prstGeom>
        </p:spPr>
        <p:txBody>
          <a:bodyPr/>
          <a:lstStyle>
            <a:lvl1pPr>
              <a:defRPr sz="2600" b="1">
                <a:latin typeface="Times New Roman"/>
                <a:cs typeface="Times New Roman"/>
              </a:defRPr>
            </a:lvl1pPr>
          </a:lstStyle>
          <a:p>
            <a:r>
              <a:rPr lang="en-US"/>
              <a:t>Click to edit Master title style</a:t>
            </a:r>
            <a:endParaRPr lang="es-ES_tradnl" dirty="0"/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315346-D3AF-2A48-94A9-CEDF24763A31}" type="datetimeFigureOut">
              <a:rPr lang="en-US"/>
              <a:pPr>
                <a:defRPr/>
              </a:pPr>
              <a:t>7/6/20</a:t>
            </a:fld>
            <a:endParaRPr lang="en-US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5C0E1A-ED4F-2D47-B5E8-312ED958C0D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pic>
        <p:nvPicPr>
          <p:cNvPr id="11" name="Picture 10" descr="logo_escudo.jpg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085" t="17275" r="38368" b="57923"/>
          <a:stretch/>
        </p:blipFill>
        <p:spPr>
          <a:xfrm>
            <a:off x="8071556" y="0"/>
            <a:ext cx="1001774" cy="765175"/>
          </a:xfrm>
          <a:prstGeom prst="rect">
            <a:avLst/>
          </a:prstGeom>
        </p:spPr>
      </p:pic>
      <p:pic>
        <p:nvPicPr>
          <p:cNvPr id="12" name="Picture 11" descr="logo_escudo.jpg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889" t="17275" r="52505" b="57923"/>
          <a:stretch/>
        </p:blipFill>
        <p:spPr>
          <a:xfrm>
            <a:off x="0" y="0"/>
            <a:ext cx="592667" cy="765175"/>
          </a:xfrm>
          <a:prstGeom prst="rect">
            <a:avLst/>
          </a:prstGeom>
        </p:spPr>
      </p:pic>
      <p:sp>
        <p:nvSpPr>
          <p:cNvPr id="13" name="Line 4"/>
          <p:cNvSpPr>
            <a:spLocks noChangeShapeType="1"/>
          </p:cNvSpPr>
          <p:nvPr userDrawn="1"/>
        </p:nvSpPr>
        <p:spPr bwMode="auto">
          <a:xfrm>
            <a:off x="419100" y="765175"/>
            <a:ext cx="8305800" cy="0"/>
          </a:xfrm>
          <a:prstGeom prst="line">
            <a:avLst/>
          </a:prstGeom>
          <a:noFill/>
          <a:ln w="38100">
            <a:solidFill>
              <a:srgbClr val="94B43B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87984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0" y="44624"/>
            <a:ext cx="9144000" cy="587152"/>
          </a:xfrm>
          <a:prstGeom prst="rect">
            <a:avLst/>
          </a:prstGeom>
        </p:spPr>
        <p:txBody>
          <a:bodyPr/>
          <a:lstStyle>
            <a:lvl1pPr>
              <a:defRPr sz="2600" b="1">
                <a:latin typeface="Times New Roman"/>
                <a:cs typeface="Times New Roman"/>
              </a:defRPr>
            </a:lvl1pPr>
          </a:lstStyle>
          <a:p>
            <a:r>
              <a:rPr lang="en-US"/>
              <a:t>Click to edit Master title style</a:t>
            </a:r>
            <a:endParaRPr lang="es-ES_tradnl" dirty="0"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E14B7C-FC7B-354F-AE91-67F324B3A95D}" type="datetimeFigureOut">
              <a:rPr lang="en-US"/>
              <a:pPr>
                <a:defRPr/>
              </a:pPr>
              <a:t>7/6/20</a:t>
            </a:fld>
            <a:endParaRPr lang="en-US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59063" y="6356350"/>
            <a:ext cx="2895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635625" y="6356350"/>
            <a:ext cx="2133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12CF946-5DB8-9B40-9934-6A00A342F2D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pic>
        <p:nvPicPr>
          <p:cNvPr id="2" name="Picture 1" descr="logo_escudo.jpg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085" t="17275" r="38368" b="57923"/>
          <a:stretch/>
        </p:blipFill>
        <p:spPr>
          <a:xfrm>
            <a:off x="8071556" y="0"/>
            <a:ext cx="1001774" cy="765175"/>
          </a:xfrm>
          <a:prstGeom prst="rect">
            <a:avLst/>
          </a:prstGeom>
        </p:spPr>
      </p:pic>
      <p:pic>
        <p:nvPicPr>
          <p:cNvPr id="13" name="Picture 12" descr="logo_escudo.jpg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889" t="17275" r="52505" b="57923"/>
          <a:stretch/>
        </p:blipFill>
        <p:spPr>
          <a:xfrm>
            <a:off x="0" y="0"/>
            <a:ext cx="592667" cy="765175"/>
          </a:xfrm>
          <a:prstGeom prst="rect">
            <a:avLst/>
          </a:prstGeom>
        </p:spPr>
      </p:pic>
      <p:sp>
        <p:nvSpPr>
          <p:cNvPr id="6" name="Line 4"/>
          <p:cNvSpPr>
            <a:spLocks noChangeShapeType="1"/>
          </p:cNvSpPr>
          <p:nvPr/>
        </p:nvSpPr>
        <p:spPr bwMode="auto">
          <a:xfrm>
            <a:off x="419100" y="765175"/>
            <a:ext cx="8305800" cy="0"/>
          </a:xfrm>
          <a:prstGeom prst="line">
            <a:avLst/>
          </a:prstGeom>
          <a:noFill/>
          <a:ln w="38100">
            <a:solidFill>
              <a:srgbClr val="94B43B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7442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0" y="44624"/>
            <a:ext cx="9144000" cy="587152"/>
          </a:xfrm>
          <a:prstGeom prst="rect">
            <a:avLst/>
          </a:prstGeom>
        </p:spPr>
        <p:txBody>
          <a:bodyPr/>
          <a:lstStyle>
            <a:lvl1pPr>
              <a:defRPr sz="2600" b="1">
                <a:latin typeface="Times New Roman"/>
                <a:cs typeface="Times New Roman"/>
              </a:defRPr>
            </a:lvl1pPr>
          </a:lstStyle>
          <a:p>
            <a:r>
              <a:rPr lang="en-US"/>
              <a:t>Click to edit Master title style</a:t>
            </a:r>
            <a:endParaRPr lang="es-ES_tradnl" dirty="0"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E14B7C-FC7B-354F-AE91-67F324B3A95D}" type="datetimeFigureOut">
              <a:rPr lang="en-US"/>
              <a:pPr>
                <a:defRPr/>
              </a:pPr>
              <a:t>7/6/20</a:t>
            </a:fld>
            <a:endParaRPr lang="en-US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59063" y="6356350"/>
            <a:ext cx="2895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635625" y="6356350"/>
            <a:ext cx="2133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12CF946-5DB8-9B40-9934-6A00A342F2D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pic>
        <p:nvPicPr>
          <p:cNvPr id="13" name="Picture 12" descr="logo_escudo.jpg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085" t="17275" r="38368" b="57923"/>
          <a:stretch/>
        </p:blipFill>
        <p:spPr>
          <a:xfrm>
            <a:off x="8071556" y="0"/>
            <a:ext cx="1001774" cy="765175"/>
          </a:xfrm>
          <a:prstGeom prst="rect">
            <a:avLst/>
          </a:prstGeom>
        </p:spPr>
      </p:pic>
      <p:pic>
        <p:nvPicPr>
          <p:cNvPr id="14" name="Picture 13" descr="logo_escudo.jpg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889" t="17275" r="52505" b="57923"/>
          <a:stretch/>
        </p:blipFill>
        <p:spPr>
          <a:xfrm>
            <a:off x="0" y="0"/>
            <a:ext cx="592667" cy="765175"/>
          </a:xfrm>
          <a:prstGeom prst="rect">
            <a:avLst/>
          </a:prstGeom>
        </p:spPr>
      </p:pic>
      <p:sp>
        <p:nvSpPr>
          <p:cNvPr id="15" name="Line 4"/>
          <p:cNvSpPr>
            <a:spLocks noChangeShapeType="1"/>
          </p:cNvSpPr>
          <p:nvPr userDrawn="1"/>
        </p:nvSpPr>
        <p:spPr bwMode="auto">
          <a:xfrm>
            <a:off x="419100" y="765175"/>
            <a:ext cx="8305800" cy="0"/>
          </a:xfrm>
          <a:prstGeom prst="line">
            <a:avLst/>
          </a:prstGeom>
          <a:noFill/>
          <a:ln w="38100">
            <a:solidFill>
              <a:srgbClr val="94B43B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05029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Line 4"/>
          <p:cNvSpPr>
            <a:spLocks noChangeShapeType="1"/>
          </p:cNvSpPr>
          <p:nvPr/>
        </p:nvSpPr>
        <p:spPr bwMode="auto">
          <a:xfrm>
            <a:off x="419100" y="6010275"/>
            <a:ext cx="8305800" cy="0"/>
          </a:xfrm>
          <a:prstGeom prst="line">
            <a:avLst/>
          </a:prstGeom>
          <a:noFill/>
          <a:ln w="38100">
            <a:solidFill>
              <a:srgbClr val="565A5C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0" y="44624"/>
            <a:ext cx="9144000" cy="587152"/>
          </a:xfrm>
          <a:prstGeom prst="rect">
            <a:avLst/>
          </a:prstGeom>
        </p:spPr>
        <p:txBody>
          <a:bodyPr/>
          <a:lstStyle>
            <a:lvl1pPr>
              <a:defRPr sz="2600" b="1">
                <a:latin typeface="Times New Roman"/>
                <a:cs typeface="Times New Roman"/>
              </a:defRPr>
            </a:lvl1pPr>
          </a:lstStyle>
          <a:p>
            <a:r>
              <a:rPr lang="en-US"/>
              <a:t>Click to edit Master title style</a:t>
            </a:r>
            <a:endParaRPr lang="es-ES_tradnl" dirty="0"/>
          </a:p>
        </p:txBody>
      </p:sp>
      <p:pic>
        <p:nvPicPr>
          <p:cNvPr id="8" name="Picture 7" descr="logo_escudo.jpg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085" t="17275" r="38368" b="57923"/>
          <a:stretch/>
        </p:blipFill>
        <p:spPr>
          <a:xfrm>
            <a:off x="8071556" y="0"/>
            <a:ext cx="1001774" cy="765175"/>
          </a:xfrm>
          <a:prstGeom prst="rect">
            <a:avLst/>
          </a:prstGeom>
        </p:spPr>
      </p:pic>
      <p:pic>
        <p:nvPicPr>
          <p:cNvPr id="9" name="Picture 8" descr="logo_escudo.jpg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889" t="17275" r="52505" b="57923"/>
          <a:stretch/>
        </p:blipFill>
        <p:spPr>
          <a:xfrm>
            <a:off x="0" y="0"/>
            <a:ext cx="592667" cy="765175"/>
          </a:xfrm>
          <a:prstGeom prst="rect">
            <a:avLst/>
          </a:prstGeom>
        </p:spPr>
      </p:pic>
      <p:sp>
        <p:nvSpPr>
          <p:cNvPr id="10" name="Line 4"/>
          <p:cNvSpPr>
            <a:spLocks noChangeShapeType="1"/>
          </p:cNvSpPr>
          <p:nvPr userDrawn="1"/>
        </p:nvSpPr>
        <p:spPr bwMode="auto">
          <a:xfrm>
            <a:off x="419100" y="765175"/>
            <a:ext cx="8305800" cy="0"/>
          </a:xfrm>
          <a:prstGeom prst="line">
            <a:avLst/>
          </a:prstGeom>
          <a:noFill/>
          <a:ln w="38100">
            <a:solidFill>
              <a:srgbClr val="94B43B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02039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6E90C3-82A6-564F-8A1C-2E22FF208C32}" type="datetimeFigureOut">
              <a:rPr lang="en-US"/>
              <a:pPr>
                <a:defRPr/>
              </a:pPr>
              <a:t>7/6/20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120170-6394-E140-8DCF-ADD7197C1A8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12040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0" y="44624"/>
            <a:ext cx="9144000" cy="587152"/>
          </a:xfrm>
          <a:prstGeom prst="rect">
            <a:avLst/>
          </a:prstGeom>
        </p:spPr>
        <p:txBody>
          <a:bodyPr/>
          <a:lstStyle>
            <a:lvl1pPr>
              <a:defRPr sz="2600" b="1">
                <a:latin typeface="Times New Roman"/>
                <a:cs typeface="Times New Roman"/>
              </a:defRPr>
            </a:lvl1pPr>
          </a:lstStyle>
          <a:p>
            <a:r>
              <a:rPr lang="en-US"/>
              <a:t>Click to edit Master title style</a:t>
            </a:r>
            <a:endParaRPr lang="es-ES_tradnl" dirty="0"/>
          </a:p>
        </p:txBody>
      </p:sp>
      <p:sp>
        <p:nvSpPr>
          <p:cNvPr id="9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143804-5CBB-BC40-A05D-6C1CBBD7A70E}" type="datetimeFigureOut">
              <a:rPr lang="en-US"/>
              <a:pPr>
                <a:defRPr/>
              </a:pPr>
              <a:t>7/6/20</a:t>
            </a:fld>
            <a:endParaRPr lang="en-US"/>
          </a:p>
        </p:txBody>
      </p:sp>
      <p:sp>
        <p:nvSpPr>
          <p:cNvPr id="10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1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278615-B265-8749-BB21-6B89C6BB6CC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pic>
        <p:nvPicPr>
          <p:cNvPr id="12" name="Picture 11" descr="logo_escudo.jpg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085" t="17275" r="38368" b="57923"/>
          <a:stretch/>
        </p:blipFill>
        <p:spPr>
          <a:xfrm>
            <a:off x="8071556" y="0"/>
            <a:ext cx="1001774" cy="765175"/>
          </a:xfrm>
          <a:prstGeom prst="rect">
            <a:avLst/>
          </a:prstGeom>
        </p:spPr>
      </p:pic>
      <p:pic>
        <p:nvPicPr>
          <p:cNvPr id="13" name="Picture 12" descr="logo_escudo.jpg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889" t="17275" r="52505" b="57923"/>
          <a:stretch/>
        </p:blipFill>
        <p:spPr>
          <a:xfrm>
            <a:off x="0" y="0"/>
            <a:ext cx="592667" cy="765175"/>
          </a:xfrm>
          <a:prstGeom prst="rect">
            <a:avLst/>
          </a:prstGeom>
        </p:spPr>
      </p:pic>
      <p:sp>
        <p:nvSpPr>
          <p:cNvPr id="14" name="Line 4"/>
          <p:cNvSpPr>
            <a:spLocks noChangeShapeType="1"/>
          </p:cNvSpPr>
          <p:nvPr userDrawn="1"/>
        </p:nvSpPr>
        <p:spPr bwMode="auto">
          <a:xfrm>
            <a:off x="419100" y="765175"/>
            <a:ext cx="8305800" cy="0"/>
          </a:xfrm>
          <a:prstGeom prst="line">
            <a:avLst/>
          </a:prstGeom>
          <a:noFill/>
          <a:ln w="38100">
            <a:solidFill>
              <a:srgbClr val="94B43B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15470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0" y="31666"/>
            <a:ext cx="9144000" cy="587152"/>
          </a:xfrm>
          <a:prstGeom prst="rect">
            <a:avLst/>
          </a:prstGeom>
        </p:spPr>
        <p:txBody>
          <a:bodyPr/>
          <a:lstStyle>
            <a:lvl1pPr>
              <a:defRPr sz="2600" b="1">
                <a:latin typeface="Times New Roman"/>
                <a:cs typeface="Times New Roman"/>
              </a:defRPr>
            </a:lvl1pPr>
          </a:lstStyle>
          <a:p>
            <a:r>
              <a:rPr lang="en-US"/>
              <a:t>Click to edit Master title style</a:t>
            </a:r>
            <a:endParaRPr lang="es-ES_tradnl" dirty="0"/>
          </a:p>
        </p:txBody>
      </p:sp>
      <p:sp>
        <p:nvSpPr>
          <p:cNvPr id="12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EF6344-9379-B746-9B6C-6448610E65CD}" type="datetimeFigureOut">
              <a:rPr lang="en-US"/>
              <a:pPr>
                <a:defRPr/>
              </a:pPr>
              <a:t>7/6/20</a:t>
            </a:fld>
            <a:endParaRPr lang="en-US"/>
          </a:p>
        </p:txBody>
      </p:sp>
      <p:sp>
        <p:nvSpPr>
          <p:cNvPr id="13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4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F4C9A4-2C96-A24E-BA30-E92469FF99E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pic>
        <p:nvPicPr>
          <p:cNvPr id="15" name="Picture 14" descr="logo_escudo.jpg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085" t="17275" r="38368" b="57923"/>
          <a:stretch/>
        </p:blipFill>
        <p:spPr>
          <a:xfrm>
            <a:off x="8071556" y="0"/>
            <a:ext cx="1001774" cy="765175"/>
          </a:xfrm>
          <a:prstGeom prst="rect">
            <a:avLst/>
          </a:prstGeom>
        </p:spPr>
      </p:pic>
      <p:pic>
        <p:nvPicPr>
          <p:cNvPr id="16" name="Picture 15" descr="logo_escudo.jpg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889" t="17275" r="52505" b="57923"/>
          <a:stretch/>
        </p:blipFill>
        <p:spPr>
          <a:xfrm>
            <a:off x="0" y="0"/>
            <a:ext cx="592667" cy="765175"/>
          </a:xfrm>
          <a:prstGeom prst="rect">
            <a:avLst/>
          </a:prstGeom>
        </p:spPr>
      </p:pic>
      <p:sp>
        <p:nvSpPr>
          <p:cNvPr id="17" name="Line 4"/>
          <p:cNvSpPr>
            <a:spLocks noChangeShapeType="1"/>
          </p:cNvSpPr>
          <p:nvPr userDrawn="1"/>
        </p:nvSpPr>
        <p:spPr bwMode="auto">
          <a:xfrm>
            <a:off x="419100" y="765175"/>
            <a:ext cx="8305800" cy="0"/>
          </a:xfrm>
          <a:prstGeom prst="line">
            <a:avLst/>
          </a:prstGeom>
          <a:noFill/>
          <a:ln w="38100">
            <a:solidFill>
              <a:srgbClr val="94B43B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35772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0" y="31666"/>
            <a:ext cx="9144000" cy="587152"/>
          </a:xfrm>
          <a:prstGeom prst="rect">
            <a:avLst/>
          </a:prstGeom>
        </p:spPr>
        <p:txBody>
          <a:bodyPr/>
          <a:lstStyle>
            <a:lvl1pPr>
              <a:defRPr sz="2600" b="1">
                <a:latin typeface="Times New Roman"/>
                <a:cs typeface="Times New Roman"/>
              </a:defRPr>
            </a:lvl1pPr>
          </a:lstStyle>
          <a:p>
            <a:r>
              <a:rPr lang="en-US"/>
              <a:t>Click to edit Master title style</a:t>
            </a:r>
            <a:endParaRPr lang="es-ES_tradnl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E78190-A16D-184A-A713-D54794999AFF}" type="datetimeFigureOut">
              <a:rPr lang="en-US"/>
              <a:pPr>
                <a:defRPr/>
              </a:pPr>
              <a:t>7/6/20</a:t>
            </a:fld>
            <a:endParaRPr lang="en-US"/>
          </a:p>
        </p:txBody>
      </p:sp>
      <p:sp>
        <p:nvSpPr>
          <p:cNvPr id="8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7EDA00-01E7-304F-952B-47FCF918B36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pic>
        <p:nvPicPr>
          <p:cNvPr id="10" name="Picture 9" descr="logo_escudo.jpg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085" t="17275" r="38368" b="57923"/>
          <a:stretch/>
        </p:blipFill>
        <p:spPr>
          <a:xfrm>
            <a:off x="8071556" y="0"/>
            <a:ext cx="1001774" cy="765175"/>
          </a:xfrm>
          <a:prstGeom prst="rect">
            <a:avLst/>
          </a:prstGeom>
        </p:spPr>
      </p:pic>
      <p:pic>
        <p:nvPicPr>
          <p:cNvPr id="11" name="Picture 10" descr="logo_escudo.jpg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889" t="17275" r="52505" b="57923"/>
          <a:stretch/>
        </p:blipFill>
        <p:spPr>
          <a:xfrm>
            <a:off x="0" y="0"/>
            <a:ext cx="592667" cy="765175"/>
          </a:xfrm>
          <a:prstGeom prst="rect">
            <a:avLst/>
          </a:prstGeom>
        </p:spPr>
      </p:pic>
      <p:sp>
        <p:nvSpPr>
          <p:cNvPr id="12" name="Line 4"/>
          <p:cNvSpPr>
            <a:spLocks noChangeShapeType="1"/>
          </p:cNvSpPr>
          <p:nvPr userDrawn="1"/>
        </p:nvSpPr>
        <p:spPr bwMode="auto">
          <a:xfrm>
            <a:off x="419100" y="765175"/>
            <a:ext cx="8305800" cy="0"/>
          </a:xfrm>
          <a:prstGeom prst="line">
            <a:avLst/>
          </a:prstGeom>
          <a:noFill/>
          <a:ln w="38100">
            <a:solidFill>
              <a:srgbClr val="94B43B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80289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0" y="44624"/>
            <a:ext cx="9144000" cy="587152"/>
          </a:xfrm>
          <a:prstGeom prst="rect">
            <a:avLst/>
          </a:prstGeom>
        </p:spPr>
        <p:txBody>
          <a:bodyPr/>
          <a:lstStyle>
            <a:lvl1pPr>
              <a:defRPr sz="2600" b="1">
                <a:latin typeface="Times New Roman"/>
                <a:cs typeface="Times New Roman"/>
              </a:defRPr>
            </a:lvl1pPr>
          </a:lstStyle>
          <a:p>
            <a:r>
              <a:rPr lang="en-US"/>
              <a:t>Click to edit Master title style</a:t>
            </a:r>
            <a:endParaRPr lang="es-ES_tradnl" dirty="0"/>
          </a:p>
        </p:txBody>
      </p:sp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19C85D-1303-DA4C-BF1D-08DF09EF61F0}" type="datetimeFigureOut">
              <a:rPr lang="en-US"/>
              <a:pPr>
                <a:defRPr/>
              </a:pPr>
              <a:t>7/6/20</a:t>
            </a:fld>
            <a:endParaRPr lang="en-US"/>
          </a:p>
        </p:txBody>
      </p:sp>
      <p:sp>
        <p:nvSpPr>
          <p:cNvPr id="8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C8D90C-5C8E-704A-92E8-9A1DB3F82D8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pic>
        <p:nvPicPr>
          <p:cNvPr id="10" name="Picture 9" descr="logo_escudo.jpg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085" t="17275" r="38368" b="57923"/>
          <a:stretch/>
        </p:blipFill>
        <p:spPr>
          <a:xfrm>
            <a:off x="8071556" y="0"/>
            <a:ext cx="1001774" cy="765175"/>
          </a:xfrm>
          <a:prstGeom prst="rect">
            <a:avLst/>
          </a:prstGeom>
        </p:spPr>
      </p:pic>
      <p:pic>
        <p:nvPicPr>
          <p:cNvPr id="11" name="Picture 10" descr="logo_escudo.jpg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889" t="17275" r="52505" b="57923"/>
          <a:stretch/>
        </p:blipFill>
        <p:spPr>
          <a:xfrm>
            <a:off x="0" y="0"/>
            <a:ext cx="592667" cy="765175"/>
          </a:xfrm>
          <a:prstGeom prst="rect">
            <a:avLst/>
          </a:prstGeom>
        </p:spPr>
      </p:pic>
      <p:sp>
        <p:nvSpPr>
          <p:cNvPr id="12" name="Line 4"/>
          <p:cNvSpPr>
            <a:spLocks noChangeShapeType="1"/>
          </p:cNvSpPr>
          <p:nvPr userDrawn="1"/>
        </p:nvSpPr>
        <p:spPr bwMode="auto">
          <a:xfrm>
            <a:off x="419100" y="765175"/>
            <a:ext cx="8305800" cy="0"/>
          </a:xfrm>
          <a:prstGeom prst="line">
            <a:avLst/>
          </a:prstGeom>
          <a:noFill/>
          <a:ln w="38100">
            <a:solidFill>
              <a:srgbClr val="94B43B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425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325880B2-9303-9041-831C-AFF9267C8C29}" type="datetimeFigureOut">
              <a:rPr lang="en-US"/>
              <a:pPr>
                <a:defRPr/>
              </a:pPr>
              <a:t>7/6/20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B307F1D7-2E76-AD47-9DD2-DDBD8AB879B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  <p:sldLayoutId id="2147483670" r:id="rId2"/>
    <p:sldLayoutId id="2147483677" r:id="rId3"/>
    <p:sldLayoutId id="2147483671" r:id="rId4"/>
    <p:sldLayoutId id="2147483668" r:id="rId5"/>
    <p:sldLayoutId id="2147483672" r:id="rId6"/>
    <p:sldLayoutId id="2147483673" r:id="rId7"/>
    <p:sldLayoutId id="2147483674" r:id="rId8"/>
    <p:sldLayoutId id="2147483675" r:id="rId9"/>
    <p:sldLayoutId id="2147483676" r:id="rId10"/>
  </p:sldLayoutIdLst>
  <p:txStyles>
    <p:titleStyle>
      <a:lvl1pPr algn="ctr" defTabSz="457200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</a:defRPr>
      </a:lvl2pPr>
      <a:lvl3pPr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</a:defRPr>
      </a:lvl3pPr>
      <a:lvl4pPr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</a:defRPr>
      </a:lvl4pPr>
      <a:lvl5pPr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</a:defRPr>
      </a:lvl5pPr>
      <a:lvl6pPr marL="4572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</a:defRPr>
      </a:lvl6pPr>
      <a:lvl7pPr marL="9144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</a:defRPr>
      </a:lvl7pPr>
      <a:lvl8pPr marL="13716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</a:defRPr>
      </a:lvl8pPr>
      <a:lvl9pPr marL="18288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</a:defRPr>
      </a:lvl9pPr>
    </p:titleStyle>
    <p:bodyStyle>
      <a:lvl1pPr marL="342900" indent="-34290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0.png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ctrTitle"/>
          </p:nvPr>
        </p:nvSpPr>
        <p:spPr>
          <a:xfrm>
            <a:off x="2638777" y="197558"/>
            <a:ext cx="6313311" cy="1669937"/>
          </a:xfrm>
        </p:spPr>
        <p:txBody>
          <a:bodyPr/>
          <a:lstStyle/>
          <a:p>
            <a:r>
              <a:rPr lang="en-US" sz="3000" b="1" dirty="0">
                <a:solidFill>
                  <a:srgbClr val="94B43B"/>
                </a:solidFill>
                <a:latin typeface="Times New Roman"/>
                <a:cs typeface="Times New Roman"/>
              </a:rPr>
              <a:t>Time series and Fourier Analysis</a:t>
            </a:r>
            <a:endParaRPr lang="es-ES_tradnl" altLang="en-US" sz="3000" b="1" dirty="0">
              <a:solidFill>
                <a:srgbClr val="565A5C"/>
              </a:solidFill>
              <a:latin typeface="Times New Roman"/>
              <a:ea typeface="Times New Roman" charset="0"/>
              <a:cs typeface="Times New Roman"/>
            </a:endParaRPr>
          </a:p>
        </p:txBody>
      </p:sp>
      <p:sp>
        <p:nvSpPr>
          <p:cNvPr id="10" name="Subtitle 2"/>
          <p:cNvSpPr>
            <a:spLocks noGrp="1"/>
          </p:cNvSpPr>
          <p:nvPr>
            <p:ph type="subTitle" idx="1"/>
          </p:nvPr>
        </p:nvSpPr>
        <p:spPr>
          <a:xfrm>
            <a:off x="114300" y="5595411"/>
            <a:ext cx="8837788" cy="1199198"/>
          </a:xfrm>
        </p:spPr>
        <p:txBody>
          <a:bodyPr/>
          <a:lstStyle/>
          <a:p>
            <a:r>
              <a:rPr lang="es-CO" sz="2400" b="1" dirty="0">
                <a:solidFill>
                  <a:srgbClr val="565A5C"/>
                </a:solidFill>
                <a:latin typeface="Times New Roman"/>
                <a:cs typeface="Times New Roman"/>
              </a:rPr>
              <a:t>Germán A. Prieto</a:t>
            </a:r>
            <a:endParaRPr lang="es-CO" sz="2400" b="1" baseline="30000" dirty="0">
              <a:solidFill>
                <a:srgbClr val="565A5C"/>
              </a:solidFill>
              <a:latin typeface="Times New Roman"/>
              <a:cs typeface="Times New Roman"/>
            </a:endParaRPr>
          </a:p>
          <a:p>
            <a:r>
              <a:rPr lang="es-CO" sz="1800" dirty="0">
                <a:solidFill>
                  <a:srgbClr val="565A5C"/>
                </a:solidFill>
                <a:latin typeface="Times New Roman"/>
                <a:cs typeface="Times New Roman"/>
              </a:rPr>
              <a:t>Universidad Nacional de Colombia </a:t>
            </a:r>
          </a:p>
          <a:p>
            <a:r>
              <a:rPr lang="es-CO" sz="1800" b="1" dirty="0">
                <a:solidFill>
                  <a:srgbClr val="565A5C"/>
                </a:solidFill>
                <a:latin typeface="Times New Roman"/>
                <a:cs typeface="Times New Roman"/>
              </a:rPr>
              <a:t>ROSES 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D26EE29-2B17-3545-A2FA-6746609B7FC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424234"/>
            <a:ext cx="4730981" cy="2264996"/>
          </a:xfrm>
          <a:prstGeom prst="rect">
            <a:avLst/>
          </a:prstGeom>
        </p:spPr>
      </p:pic>
      <p:pic>
        <p:nvPicPr>
          <p:cNvPr id="5" name="Picture 4" descr="A close up of a map&#10;&#10;Description automatically generated">
            <a:extLst>
              <a:ext uri="{FF2B5EF4-FFF2-40B4-BE49-F238E27FC236}">
                <a16:creationId xmlns:a16="http://schemas.microsoft.com/office/drawing/2014/main" id="{0D2C2D64-15EC-6B43-AD80-53B45015C10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49149" y="1746925"/>
            <a:ext cx="4462710" cy="36196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903447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648CF83A-4782-AC47-83D8-711FF1D1E96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325073"/>
            <a:ext cx="4733330" cy="3549998"/>
          </a:xfrm>
          <a:prstGeom prst="rect">
            <a:avLst/>
          </a:prstGeom>
        </p:spPr>
      </p:pic>
      <p:sp>
        <p:nvSpPr>
          <p:cNvPr id="11265" name="Title 2"/>
          <p:cNvSpPr>
            <a:spLocks noGrp="1"/>
          </p:cNvSpPr>
          <p:nvPr>
            <p:ph type="title"/>
          </p:nvPr>
        </p:nvSpPr>
        <p:spPr>
          <a:xfrm>
            <a:off x="0" y="44450"/>
            <a:ext cx="9144000" cy="587375"/>
          </a:xfrm>
        </p:spPr>
        <p:txBody>
          <a:bodyPr/>
          <a:lstStyle/>
          <a:p>
            <a:r>
              <a:rPr lang="en-US" altLang="en-US" dirty="0">
                <a:solidFill>
                  <a:srgbClr val="565A5C"/>
                </a:solidFill>
                <a:latin typeface="Times New Roman" charset="0"/>
                <a:ea typeface="Times New Roman" charset="0"/>
                <a:cs typeface="Times New Roman" charset="0"/>
              </a:rPr>
              <a:t>Random variables</a:t>
            </a:r>
            <a:endParaRPr lang="es-ES_tradnl" altLang="en-US" dirty="0">
              <a:solidFill>
                <a:srgbClr val="565A5C"/>
              </a:solidFill>
              <a:latin typeface="Times New Roman" charset="0"/>
              <a:ea typeface="Times New Roman" charset="0"/>
              <a:cs typeface="Times New Roman" charset="0"/>
            </a:endParaRPr>
          </a:p>
        </p:txBody>
      </p:sp>
      <p:sp>
        <p:nvSpPr>
          <p:cNvPr id="5" name="TextBox 22"/>
          <p:cNvSpPr txBox="1">
            <a:spLocks noChangeArrowheads="1"/>
          </p:cNvSpPr>
          <p:nvPr/>
        </p:nvSpPr>
        <p:spPr bwMode="auto">
          <a:xfrm>
            <a:off x="503548" y="878284"/>
            <a:ext cx="8136904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 b="1" dirty="0">
                <a:solidFill>
                  <a:srgbClr val="000000"/>
                </a:solidFill>
                <a:latin typeface="Times New Roman"/>
                <a:cs typeface="Times New Roman"/>
                <a:sym typeface="Wingdings" charset="0"/>
              </a:rPr>
              <a:t>Let’s get back to our initial example</a:t>
            </a:r>
            <a:endParaRPr lang="en-US" b="1" dirty="0">
              <a:solidFill>
                <a:srgbClr val="FF0000"/>
              </a:solidFill>
              <a:latin typeface="Times New Roman"/>
              <a:cs typeface="Times New Roman"/>
              <a:sym typeface="Wingdings" charset="0"/>
            </a:endParaRPr>
          </a:p>
          <a:p>
            <a:endParaRPr lang="en-US" dirty="0">
              <a:solidFill>
                <a:srgbClr val="000000"/>
              </a:solidFill>
              <a:latin typeface="Times New Roman"/>
              <a:cs typeface="Times New Roman"/>
              <a:sym typeface="Wingdings" charset="0"/>
            </a:endParaRPr>
          </a:p>
        </p:txBody>
      </p:sp>
      <p:sp>
        <p:nvSpPr>
          <p:cNvPr id="2" name="Striped Right Arrow 1">
            <a:extLst>
              <a:ext uri="{FF2B5EF4-FFF2-40B4-BE49-F238E27FC236}">
                <a16:creationId xmlns:a16="http://schemas.microsoft.com/office/drawing/2014/main" id="{D2391D5F-9936-564B-B6D7-51DC8050B2ED}"/>
              </a:ext>
            </a:extLst>
          </p:cNvPr>
          <p:cNvSpPr/>
          <p:nvPr/>
        </p:nvSpPr>
        <p:spPr>
          <a:xfrm rot="18849491">
            <a:off x="2200912" y="2174833"/>
            <a:ext cx="773723" cy="385346"/>
          </a:xfrm>
          <a:prstGeom prst="striped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DF287C8-45CA-7C48-AEF2-566B68404218}"/>
              </a:ext>
            </a:extLst>
          </p:cNvPr>
          <p:cNvSpPr txBox="1"/>
          <p:nvPr/>
        </p:nvSpPr>
        <p:spPr>
          <a:xfrm>
            <a:off x="4733330" y="1755448"/>
            <a:ext cx="3907122" cy="44935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From the ensemble of ROSES participants </a:t>
            </a:r>
          </a:p>
          <a:p>
            <a:pPr algn="just"/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2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28 years</a:t>
            </a:r>
          </a:p>
          <a:p>
            <a:pPr algn="just"/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second try</a:t>
            </a:r>
          </a:p>
          <a:p>
            <a:pPr algn="just"/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2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24 years</a:t>
            </a:r>
          </a:p>
          <a:p>
            <a:pPr algn="just"/>
            <a:endParaRPr lang="en-US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results of each experiment (the </a:t>
            </a:r>
            <a:r>
              <a:rPr lang="en-US" sz="2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realization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is drawn from the </a:t>
            </a:r>
            <a:r>
              <a:rPr lang="en-US" sz="2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Probability Density function 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(PDF) of the underlying process.</a:t>
            </a:r>
          </a:p>
          <a:p>
            <a:pPr algn="just"/>
            <a:endParaRPr lang="en-US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What is the expected value? </a:t>
            </a:r>
          </a:p>
          <a:p>
            <a:pPr algn="just"/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2F65EFE-A660-3044-BBE4-0DD21910863B}"/>
              </a:ext>
            </a:extLst>
          </p:cNvPr>
          <p:cNvSpPr txBox="1"/>
          <p:nvPr/>
        </p:nvSpPr>
        <p:spPr>
          <a:xfrm>
            <a:off x="2909667" y="1301724"/>
            <a:ext cx="166233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Draw a person from the pool</a:t>
            </a:r>
          </a:p>
        </p:txBody>
      </p:sp>
      <p:pic>
        <p:nvPicPr>
          <p:cNvPr id="4" name="Picture 3" descr="A picture containing object, clock&#10;&#10;Description automatically generated">
            <a:extLst>
              <a:ext uri="{FF2B5EF4-FFF2-40B4-BE49-F238E27FC236}">
                <a16:creationId xmlns:a16="http://schemas.microsoft.com/office/drawing/2014/main" id="{E1B70464-CE95-6547-B653-BE93394EFD1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58191" y="5882403"/>
            <a:ext cx="2057400" cy="825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517231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Title 2"/>
          <p:cNvSpPr>
            <a:spLocks noGrp="1"/>
          </p:cNvSpPr>
          <p:nvPr>
            <p:ph type="title"/>
          </p:nvPr>
        </p:nvSpPr>
        <p:spPr>
          <a:xfrm>
            <a:off x="0" y="44450"/>
            <a:ext cx="9144000" cy="587375"/>
          </a:xfrm>
        </p:spPr>
        <p:txBody>
          <a:bodyPr/>
          <a:lstStyle/>
          <a:p>
            <a:r>
              <a:rPr lang="en-US" altLang="en-US" dirty="0">
                <a:solidFill>
                  <a:srgbClr val="565A5C"/>
                </a:solidFill>
                <a:latin typeface="Times New Roman" charset="0"/>
                <a:ea typeface="Times New Roman" charset="0"/>
                <a:cs typeface="Times New Roman" charset="0"/>
              </a:rPr>
              <a:t>Time series analysis</a:t>
            </a:r>
            <a:endParaRPr lang="es-ES_tradnl" altLang="en-US" dirty="0">
              <a:solidFill>
                <a:srgbClr val="565A5C"/>
              </a:solidFill>
              <a:latin typeface="Times New Roman" charset="0"/>
              <a:ea typeface="Times New Roman" charset="0"/>
              <a:cs typeface="Times New Roman" charset="0"/>
            </a:endParaRPr>
          </a:p>
        </p:txBody>
      </p:sp>
      <p:sp>
        <p:nvSpPr>
          <p:cNvPr id="6" name="TextBox 22">
            <a:extLst>
              <a:ext uri="{FF2B5EF4-FFF2-40B4-BE49-F238E27FC236}">
                <a16:creationId xmlns:a16="http://schemas.microsoft.com/office/drawing/2014/main" id="{E2C33031-EE93-4E47-AC8A-88C0E39F08E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547" y="878284"/>
            <a:ext cx="8347375" cy="11387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 charset="0"/>
              </a:rPr>
              <a:t>We will study </a:t>
            </a:r>
            <a:r>
              <a:rPr lang="en-US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 charset="0"/>
              </a:rPr>
              <a:t>data</a:t>
            </a:r>
            <a:r>
              <a:rPr lang="en-US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 charset="0"/>
              </a:rPr>
              <a:t> in which the order is important</a:t>
            </a:r>
            <a:endParaRPr lang="en-US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Wingdings" charset="0"/>
            </a:endParaRPr>
          </a:p>
          <a:p>
            <a:pPr algn="just"/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A given data series (</a:t>
            </a:r>
            <a:r>
              <a:rPr lang="en-US" sz="2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sz="2200" i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sz="2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sz="2200" i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…, </a:t>
            </a:r>
            <a:r>
              <a:rPr lang="en-US" sz="2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sz="2200" i="1" baseline="-25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is the result of an experiment that could be repeated as many times as we like. </a:t>
            </a:r>
          </a:p>
        </p:txBody>
      </p:sp>
      <p:pic>
        <p:nvPicPr>
          <p:cNvPr id="14" name="Picture 13" descr="A close up of a logo&#10;&#10;Description automatically generated">
            <a:extLst>
              <a:ext uri="{FF2B5EF4-FFF2-40B4-BE49-F238E27FC236}">
                <a16:creationId xmlns:a16="http://schemas.microsoft.com/office/drawing/2014/main" id="{E7568740-1C5E-A44D-9AD3-16D18703B5A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1594" t="19121" r="19340" b="15100"/>
          <a:stretch/>
        </p:blipFill>
        <p:spPr>
          <a:xfrm>
            <a:off x="673530" y="2940625"/>
            <a:ext cx="8007407" cy="3508653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5D6DC9B2-CD0B-AC47-AC60-C1C37DAB330D}"/>
              </a:ext>
            </a:extLst>
          </p:cNvPr>
          <p:cNvSpPr/>
          <p:nvPr/>
        </p:nvSpPr>
        <p:spPr>
          <a:xfrm>
            <a:off x="810656" y="6444218"/>
            <a:ext cx="483811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latin typeface="Times" pitchFamily="2" charset="0"/>
              </a:rPr>
              <a:t>Five realizations of the same stochastic process.</a:t>
            </a:r>
            <a:endParaRPr lang="en-US" b="1" dirty="0">
              <a:effectLst/>
              <a:latin typeface="Times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384553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Title 2"/>
          <p:cNvSpPr>
            <a:spLocks noGrp="1"/>
          </p:cNvSpPr>
          <p:nvPr>
            <p:ph type="title"/>
          </p:nvPr>
        </p:nvSpPr>
        <p:spPr>
          <a:xfrm>
            <a:off x="0" y="44450"/>
            <a:ext cx="9144000" cy="587375"/>
          </a:xfrm>
        </p:spPr>
        <p:txBody>
          <a:bodyPr/>
          <a:lstStyle/>
          <a:p>
            <a:r>
              <a:rPr lang="en-US" altLang="en-US" dirty="0">
                <a:solidFill>
                  <a:srgbClr val="565A5C"/>
                </a:solidFill>
                <a:latin typeface="Times New Roman" charset="0"/>
                <a:ea typeface="Times New Roman" charset="0"/>
                <a:cs typeface="Times New Roman" charset="0"/>
              </a:rPr>
              <a:t>Time series analysis</a:t>
            </a:r>
            <a:endParaRPr lang="es-ES_tradnl" altLang="en-US" dirty="0">
              <a:solidFill>
                <a:srgbClr val="565A5C"/>
              </a:solidFill>
              <a:latin typeface="Times New Roman" charset="0"/>
              <a:ea typeface="Times New Roman" charset="0"/>
              <a:cs typeface="Times New Roman" charset="0"/>
            </a:endParaRPr>
          </a:p>
        </p:txBody>
      </p:sp>
      <p:sp>
        <p:nvSpPr>
          <p:cNvPr id="6" name="TextBox 22">
            <a:extLst>
              <a:ext uri="{FF2B5EF4-FFF2-40B4-BE49-F238E27FC236}">
                <a16:creationId xmlns:a16="http://schemas.microsoft.com/office/drawing/2014/main" id="{E2C33031-EE93-4E47-AC8A-88C0E39F08E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547" y="878284"/>
            <a:ext cx="8347375" cy="18158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 charset="0"/>
              </a:rPr>
              <a:t>We will study </a:t>
            </a:r>
            <a:r>
              <a:rPr lang="en-US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 charset="0"/>
              </a:rPr>
              <a:t>data</a:t>
            </a:r>
            <a:r>
              <a:rPr lang="en-US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 charset="0"/>
              </a:rPr>
              <a:t> in which the order is important</a:t>
            </a:r>
            <a:endParaRPr lang="en-US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Wingdings" charset="0"/>
            </a:endParaRPr>
          </a:p>
          <a:p>
            <a:pPr algn="just"/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en-US" sz="2200" dirty="0">
                <a:solidFill>
                  <a:schemeClr val="bg1">
                    <a:lumMod val="6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 given data series (</a:t>
            </a:r>
            <a:r>
              <a:rPr lang="en-US" sz="2200" i="1" dirty="0">
                <a:solidFill>
                  <a:schemeClr val="bg1">
                    <a:lumMod val="6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sz="2200" i="1" baseline="-25000" dirty="0">
                <a:solidFill>
                  <a:schemeClr val="bg1">
                    <a:lumMod val="6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sz="2200" dirty="0">
                <a:solidFill>
                  <a:schemeClr val="bg1">
                    <a:lumMod val="6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sz="2200" i="1" dirty="0">
                <a:solidFill>
                  <a:schemeClr val="bg1">
                    <a:lumMod val="6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sz="2200" i="1" baseline="-25000" dirty="0">
                <a:solidFill>
                  <a:schemeClr val="bg1">
                    <a:lumMod val="6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2200" dirty="0">
                <a:solidFill>
                  <a:schemeClr val="bg1">
                    <a:lumMod val="6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…, </a:t>
            </a:r>
            <a:r>
              <a:rPr lang="en-US" sz="2200" i="1" dirty="0" err="1">
                <a:solidFill>
                  <a:schemeClr val="bg1">
                    <a:lumMod val="6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sz="2200" i="1" baseline="-25000" dirty="0" err="1">
                <a:solidFill>
                  <a:schemeClr val="bg1">
                    <a:lumMod val="6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sz="2200" dirty="0">
                <a:solidFill>
                  <a:schemeClr val="bg1">
                    <a:lumMod val="6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is the result of an experiment that could be repeated as many times as we like. </a:t>
            </a:r>
          </a:p>
          <a:p>
            <a:pPr algn="just"/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We have just one </a:t>
            </a:r>
            <a:r>
              <a:rPr lang="en-US" sz="2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realization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drawn from an </a:t>
            </a:r>
            <a:r>
              <a:rPr lang="en-US" sz="2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ensemble of alternative series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all generated by the underlying process described by its PDF.</a:t>
            </a:r>
          </a:p>
        </p:txBody>
      </p:sp>
      <p:pic>
        <p:nvPicPr>
          <p:cNvPr id="14" name="Picture 13" descr="A close up of a logo&#10;&#10;Description automatically generated">
            <a:extLst>
              <a:ext uri="{FF2B5EF4-FFF2-40B4-BE49-F238E27FC236}">
                <a16:creationId xmlns:a16="http://schemas.microsoft.com/office/drawing/2014/main" id="{E7568740-1C5E-A44D-9AD3-16D18703B5A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1594" t="19121" r="19340" b="15100"/>
          <a:stretch/>
        </p:blipFill>
        <p:spPr>
          <a:xfrm>
            <a:off x="673530" y="2940625"/>
            <a:ext cx="8007407" cy="3508653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5D6DC9B2-CD0B-AC47-AC60-C1C37DAB330D}"/>
              </a:ext>
            </a:extLst>
          </p:cNvPr>
          <p:cNvSpPr/>
          <p:nvPr/>
        </p:nvSpPr>
        <p:spPr>
          <a:xfrm>
            <a:off x="810656" y="6444218"/>
            <a:ext cx="483811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latin typeface="Times" pitchFamily="2" charset="0"/>
              </a:rPr>
              <a:t>Five realizations of the same stochastic process.</a:t>
            </a:r>
            <a:endParaRPr lang="en-US" b="1" dirty="0">
              <a:effectLst/>
              <a:latin typeface="Times" pitchFamily="2" charset="0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BC1D187A-EE54-E14F-BF85-70B3C1CAEAE7}"/>
              </a:ext>
            </a:extLst>
          </p:cNvPr>
          <p:cNvSpPr/>
          <p:nvPr/>
        </p:nvSpPr>
        <p:spPr>
          <a:xfrm>
            <a:off x="503547" y="2940625"/>
            <a:ext cx="8347375" cy="775590"/>
          </a:xfrm>
          <a:prstGeom prst="rect">
            <a:avLst/>
          </a:prstGeom>
          <a:noFill/>
          <a:ln w="28575">
            <a:solidFill>
              <a:srgbClr val="C0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n>
                <a:solidFill>
                  <a:srgbClr val="C00000"/>
                </a:solidFill>
              </a:ln>
            </a:endParaRPr>
          </a:p>
        </p:txBody>
      </p:sp>
    </p:spTree>
    <p:extLst>
      <p:ext uri="{BB962C8B-B14F-4D97-AF65-F5344CB8AC3E}">
        <p14:creationId xmlns:p14="http://schemas.microsoft.com/office/powerpoint/2010/main" val="11577797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Title 2"/>
          <p:cNvSpPr>
            <a:spLocks noGrp="1"/>
          </p:cNvSpPr>
          <p:nvPr>
            <p:ph type="title"/>
          </p:nvPr>
        </p:nvSpPr>
        <p:spPr>
          <a:xfrm>
            <a:off x="0" y="44450"/>
            <a:ext cx="9144000" cy="587375"/>
          </a:xfrm>
        </p:spPr>
        <p:txBody>
          <a:bodyPr/>
          <a:lstStyle/>
          <a:p>
            <a:r>
              <a:rPr lang="en-US" altLang="en-US" dirty="0">
                <a:solidFill>
                  <a:srgbClr val="565A5C"/>
                </a:solidFill>
                <a:latin typeface="Times New Roman" charset="0"/>
                <a:ea typeface="Times New Roman" charset="0"/>
                <a:cs typeface="Times New Roman" charset="0"/>
              </a:rPr>
              <a:t>Time series analysis</a:t>
            </a:r>
            <a:endParaRPr lang="es-ES_tradnl" altLang="en-US" dirty="0">
              <a:solidFill>
                <a:srgbClr val="565A5C"/>
              </a:solidFill>
              <a:latin typeface="Times New Roman" charset="0"/>
              <a:ea typeface="Times New Roman" charset="0"/>
              <a:cs typeface="Times New Roman" charset="0"/>
            </a:endParaRPr>
          </a:p>
        </p:txBody>
      </p:sp>
      <p:sp>
        <p:nvSpPr>
          <p:cNvPr id="6" name="TextBox 22">
            <a:extLst>
              <a:ext uri="{FF2B5EF4-FFF2-40B4-BE49-F238E27FC236}">
                <a16:creationId xmlns:a16="http://schemas.microsoft.com/office/drawing/2014/main" id="{E2C33031-EE93-4E47-AC8A-88C0E39F08E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547" y="878284"/>
            <a:ext cx="8347375" cy="24929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 charset="0"/>
              </a:rPr>
              <a:t>We will study </a:t>
            </a:r>
            <a:r>
              <a:rPr lang="en-US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 charset="0"/>
              </a:rPr>
              <a:t>data</a:t>
            </a:r>
            <a:r>
              <a:rPr lang="en-US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 charset="0"/>
              </a:rPr>
              <a:t> in which the order is important</a:t>
            </a:r>
            <a:endParaRPr lang="en-US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Wingdings" charset="0"/>
            </a:endParaRPr>
          </a:p>
          <a:p>
            <a:pPr algn="just"/>
            <a:endParaRPr lang="en-US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What is the expected value </a:t>
            </a:r>
            <a:r>
              <a:rPr lang="en-US" sz="2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E[</a:t>
            </a:r>
            <a:r>
              <a:rPr lang="en-US" sz="2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sz="2200" i="1" baseline="-25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sz="2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] 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at time point</a:t>
            </a:r>
            <a:r>
              <a:rPr lang="en-US" sz="2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n? </a:t>
            </a:r>
            <a:endParaRPr lang="en-US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en-US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When we think of operations such as taking the average or expected value at a particular </a:t>
            </a:r>
            <a:r>
              <a:rPr lang="en-US" sz="2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or </a:t>
            </a:r>
            <a:r>
              <a:rPr lang="en-US" sz="2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in general this is an average over different realizations for the same </a:t>
            </a:r>
            <a:r>
              <a:rPr lang="en-US" sz="2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or </a:t>
            </a:r>
            <a:r>
              <a:rPr lang="en-US" sz="2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pic>
        <p:nvPicPr>
          <p:cNvPr id="5" name="Picture 4" descr="A close up of a logo&#10;&#10;Description automatically generated">
            <a:extLst>
              <a:ext uri="{FF2B5EF4-FFF2-40B4-BE49-F238E27FC236}">
                <a16:creationId xmlns:a16="http://schemas.microsoft.com/office/drawing/2014/main" id="{A7404476-8488-7B4D-A608-1AEA46E5961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1594" t="19121" r="19340" b="15100"/>
          <a:stretch/>
        </p:blipFill>
        <p:spPr>
          <a:xfrm>
            <a:off x="1160585" y="3706790"/>
            <a:ext cx="6254260" cy="2740466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057AAFAB-2BC9-3B45-A318-CD93B37E4AD1}"/>
              </a:ext>
            </a:extLst>
          </p:cNvPr>
          <p:cNvSpPr/>
          <p:nvPr/>
        </p:nvSpPr>
        <p:spPr>
          <a:xfrm>
            <a:off x="810656" y="6444218"/>
            <a:ext cx="483811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latin typeface="Times" pitchFamily="2" charset="0"/>
              </a:rPr>
              <a:t>Five realizations of the same stochastic process.</a:t>
            </a:r>
            <a:endParaRPr lang="en-US" b="1" dirty="0">
              <a:effectLst/>
              <a:latin typeface="Times" pitchFamily="2" charset="0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67B26983-3EFA-AA45-B917-5BA597C54DA8}"/>
              </a:ext>
            </a:extLst>
          </p:cNvPr>
          <p:cNvSpPr/>
          <p:nvPr/>
        </p:nvSpPr>
        <p:spPr>
          <a:xfrm>
            <a:off x="1582615" y="3798277"/>
            <a:ext cx="93785" cy="2645941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704126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Title 2"/>
          <p:cNvSpPr>
            <a:spLocks noGrp="1"/>
          </p:cNvSpPr>
          <p:nvPr>
            <p:ph type="title"/>
          </p:nvPr>
        </p:nvSpPr>
        <p:spPr>
          <a:xfrm>
            <a:off x="0" y="44450"/>
            <a:ext cx="9144000" cy="587375"/>
          </a:xfrm>
        </p:spPr>
        <p:txBody>
          <a:bodyPr/>
          <a:lstStyle/>
          <a:p>
            <a:r>
              <a:rPr lang="en-US" altLang="en-US" dirty="0">
                <a:solidFill>
                  <a:srgbClr val="565A5C"/>
                </a:solidFill>
                <a:latin typeface="Times New Roman" charset="0"/>
                <a:ea typeface="Times New Roman" charset="0"/>
                <a:cs typeface="Times New Roman" charset="0"/>
              </a:rPr>
              <a:t>Time series analysis</a:t>
            </a:r>
            <a:endParaRPr lang="es-ES_tradnl" altLang="en-US" dirty="0">
              <a:solidFill>
                <a:srgbClr val="565A5C"/>
              </a:solidFill>
              <a:latin typeface="Times New Roman" charset="0"/>
              <a:ea typeface="Times New Roman" charset="0"/>
              <a:cs typeface="Times New Roman" charset="0"/>
            </a:endParaRPr>
          </a:p>
        </p:txBody>
      </p:sp>
      <p:sp>
        <p:nvSpPr>
          <p:cNvPr id="6" name="TextBox 22">
            <a:extLst>
              <a:ext uri="{FF2B5EF4-FFF2-40B4-BE49-F238E27FC236}">
                <a16:creationId xmlns:a16="http://schemas.microsoft.com/office/drawing/2014/main" id="{E2C33031-EE93-4E47-AC8A-88C0E39F08E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547" y="878284"/>
            <a:ext cx="8347375" cy="35086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 charset="0"/>
              </a:rPr>
              <a:t>We will study </a:t>
            </a:r>
            <a:r>
              <a:rPr lang="en-US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 charset="0"/>
              </a:rPr>
              <a:t>data</a:t>
            </a:r>
            <a:r>
              <a:rPr lang="en-US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 charset="0"/>
              </a:rPr>
              <a:t> in which the order is important</a:t>
            </a:r>
            <a:endParaRPr lang="en-US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Wingdings" charset="0"/>
            </a:endParaRPr>
          </a:p>
          <a:p>
            <a:pPr algn="just"/>
            <a:endParaRPr lang="en-US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What is the expected value </a:t>
            </a:r>
            <a:r>
              <a:rPr lang="en-US" sz="2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E[</a:t>
            </a:r>
            <a:r>
              <a:rPr lang="en-US" sz="2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sz="2200" i="1" baseline="-25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sz="2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] 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at time point</a:t>
            </a:r>
            <a:r>
              <a:rPr lang="en-US" sz="2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n? </a:t>
            </a:r>
          </a:p>
          <a:p>
            <a:pPr algn="just"/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Given </a:t>
            </a:r>
            <a:r>
              <a:rPr lang="en-US" sz="2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data, the joint PDF is</a:t>
            </a:r>
          </a:p>
          <a:p>
            <a:pPr algn="just"/>
            <a:endParaRPr lang="en-US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en-US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en-US" sz="2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is the </a:t>
            </a:r>
            <a:r>
              <a:rPr lang="en-US" sz="2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NxN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covariance matrix, describing correlations between the random variables </a:t>
            </a:r>
            <a:r>
              <a:rPr lang="en-US" sz="2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sz="2200" i="1" baseline="-25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We would need N(N+3)/2 parameters. </a:t>
            </a:r>
            <a:endParaRPr lang="en-US" sz="2200" i="1" baseline="-25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en-US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en-US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4" descr="A close up of a logo&#10;&#10;Description automatically generated">
            <a:extLst>
              <a:ext uri="{FF2B5EF4-FFF2-40B4-BE49-F238E27FC236}">
                <a16:creationId xmlns:a16="http://schemas.microsoft.com/office/drawing/2014/main" id="{A7404476-8488-7B4D-A608-1AEA46E5961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1594" t="19121" r="19340" b="15100"/>
          <a:stretch/>
        </p:blipFill>
        <p:spPr>
          <a:xfrm>
            <a:off x="1160585" y="3706790"/>
            <a:ext cx="6254260" cy="2740466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057AAFAB-2BC9-3B45-A318-CD93B37E4AD1}"/>
              </a:ext>
            </a:extLst>
          </p:cNvPr>
          <p:cNvSpPr/>
          <p:nvPr/>
        </p:nvSpPr>
        <p:spPr>
          <a:xfrm>
            <a:off x="810656" y="6444218"/>
            <a:ext cx="483811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latin typeface="Times" pitchFamily="2" charset="0"/>
              </a:rPr>
              <a:t>Five realizations of the same stochastic process.</a:t>
            </a:r>
            <a:endParaRPr lang="en-US" b="1" dirty="0">
              <a:effectLst/>
              <a:latin typeface="Times" pitchFamily="2" charset="0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67B26983-3EFA-AA45-B917-5BA597C54DA8}"/>
              </a:ext>
            </a:extLst>
          </p:cNvPr>
          <p:cNvSpPr/>
          <p:nvPr/>
        </p:nvSpPr>
        <p:spPr>
          <a:xfrm>
            <a:off x="1582615" y="3798277"/>
            <a:ext cx="93785" cy="2645941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 descr="A screenshot of a cell phone&#10;&#10;Description automatically generated">
            <a:extLst>
              <a:ext uri="{FF2B5EF4-FFF2-40B4-BE49-F238E27FC236}">
                <a16:creationId xmlns:a16="http://schemas.microsoft.com/office/drawing/2014/main" id="{5C6D499B-3000-E343-B1CF-027746ADE76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5499" b="29426"/>
          <a:stretch/>
        </p:blipFill>
        <p:spPr>
          <a:xfrm>
            <a:off x="1117600" y="2285828"/>
            <a:ext cx="6908800" cy="7484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183150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Title 2"/>
          <p:cNvSpPr>
            <a:spLocks noGrp="1"/>
          </p:cNvSpPr>
          <p:nvPr>
            <p:ph type="title"/>
          </p:nvPr>
        </p:nvSpPr>
        <p:spPr>
          <a:xfrm>
            <a:off x="0" y="44450"/>
            <a:ext cx="9144000" cy="587375"/>
          </a:xfrm>
        </p:spPr>
        <p:txBody>
          <a:bodyPr/>
          <a:lstStyle/>
          <a:p>
            <a:r>
              <a:rPr lang="en-US" altLang="en-US" dirty="0">
                <a:solidFill>
                  <a:srgbClr val="565A5C"/>
                </a:solidFill>
                <a:latin typeface="Times New Roman" charset="0"/>
                <a:ea typeface="Times New Roman" charset="0"/>
                <a:cs typeface="Times New Roman" charset="0"/>
              </a:rPr>
              <a:t>Time series analysis</a:t>
            </a:r>
            <a:endParaRPr lang="es-ES_tradnl" altLang="en-US" dirty="0">
              <a:solidFill>
                <a:srgbClr val="565A5C"/>
              </a:solidFill>
              <a:latin typeface="Times New Roman" charset="0"/>
              <a:ea typeface="Times New Roman" charset="0"/>
              <a:cs typeface="Times New Roman" charset="0"/>
            </a:endParaRPr>
          </a:p>
        </p:txBody>
      </p:sp>
      <p:sp>
        <p:nvSpPr>
          <p:cNvPr id="6" name="TextBox 22">
            <a:extLst>
              <a:ext uri="{FF2B5EF4-FFF2-40B4-BE49-F238E27FC236}">
                <a16:creationId xmlns:a16="http://schemas.microsoft.com/office/drawing/2014/main" id="{E2C33031-EE93-4E47-AC8A-88C0E39F08E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547" y="878284"/>
            <a:ext cx="8347375" cy="28315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 charset="0"/>
              </a:rPr>
              <a:t>We will study </a:t>
            </a:r>
            <a:r>
              <a:rPr lang="en-US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 charset="0"/>
              </a:rPr>
              <a:t>data</a:t>
            </a:r>
            <a:r>
              <a:rPr lang="en-US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 charset="0"/>
              </a:rPr>
              <a:t> in which the order is important</a:t>
            </a:r>
            <a:endParaRPr lang="en-US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Wingdings" charset="0"/>
            </a:endParaRPr>
          </a:p>
          <a:p>
            <a:pPr algn="just"/>
            <a:endParaRPr lang="en-US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What is the expected value </a:t>
            </a:r>
            <a:r>
              <a:rPr lang="en-US" sz="2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E[</a:t>
            </a:r>
            <a:r>
              <a:rPr lang="en-US" sz="2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sz="2200" i="1" baseline="-25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sz="2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] 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at time point</a:t>
            </a:r>
            <a:r>
              <a:rPr lang="en-US" sz="2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n? </a:t>
            </a:r>
          </a:p>
          <a:p>
            <a:pPr algn="just"/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Given </a:t>
            </a:r>
            <a:r>
              <a:rPr lang="en-US" sz="2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data, the joint PDF is</a:t>
            </a:r>
          </a:p>
          <a:p>
            <a:pPr algn="just"/>
            <a:endParaRPr lang="en-US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en-US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en-US" sz="2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is the </a:t>
            </a:r>
            <a:r>
              <a:rPr lang="en-US" sz="2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NxN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covariance matrix, describing correlations between the random variables </a:t>
            </a:r>
            <a:r>
              <a:rPr lang="en-US" sz="2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sz="2200" i="1" baseline="-25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We would need N(N+3)/2 parameters. </a:t>
            </a:r>
            <a:endParaRPr lang="en-US" sz="2200" i="1" baseline="-25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4" descr="A close up of a logo&#10;&#10;Description automatically generated">
            <a:extLst>
              <a:ext uri="{FF2B5EF4-FFF2-40B4-BE49-F238E27FC236}">
                <a16:creationId xmlns:a16="http://schemas.microsoft.com/office/drawing/2014/main" id="{A7404476-8488-7B4D-A608-1AEA46E5961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1594" t="19121" r="19340" b="15100"/>
          <a:stretch/>
        </p:blipFill>
        <p:spPr>
          <a:xfrm>
            <a:off x="1160585" y="3706790"/>
            <a:ext cx="6254260" cy="2740466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057AAFAB-2BC9-3B45-A318-CD93B37E4AD1}"/>
              </a:ext>
            </a:extLst>
          </p:cNvPr>
          <p:cNvSpPr/>
          <p:nvPr/>
        </p:nvSpPr>
        <p:spPr>
          <a:xfrm>
            <a:off x="810656" y="6444218"/>
            <a:ext cx="483811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latin typeface="Times" pitchFamily="2" charset="0"/>
              </a:rPr>
              <a:t>Five realizations of the same stochastic process.</a:t>
            </a:r>
            <a:endParaRPr lang="en-US" b="1" dirty="0">
              <a:effectLst/>
              <a:latin typeface="Times" pitchFamily="2" charset="0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67B26983-3EFA-AA45-B917-5BA597C54DA8}"/>
              </a:ext>
            </a:extLst>
          </p:cNvPr>
          <p:cNvSpPr/>
          <p:nvPr/>
        </p:nvSpPr>
        <p:spPr>
          <a:xfrm>
            <a:off x="1582615" y="3798277"/>
            <a:ext cx="93785" cy="2645941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 descr="A screenshot of a cell phone&#10;&#10;Description automatically generated">
            <a:extLst>
              <a:ext uri="{FF2B5EF4-FFF2-40B4-BE49-F238E27FC236}">
                <a16:creationId xmlns:a16="http://schemas.microsoft.com/office/drawing/2014/main" id="{5C6D499B-3000-E343-B1CF-027746ADE76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5499" b="29426"/>
          <a:stretch/>
        </p:blipFill>
        <p:spPr>
          <a:xfrm>
            <a:off x="1117600" y="2285828"/>
            <a:ext cx="6908800" cy="748411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7146C1BF-E792-D44D-8420-2D646D8B66E1}"/>
              </a:ext>
            </a:extLst>
          </p:cNvPr>
          <p:cNvSpPr txBox="1"/>
          <p:nvPr/>
        </p:nvSpPr>
        <p:spPr>
          <a:xfrm rot="18500831">
            <a:off x="2551502" y="3198958"/>
            <a:ext cx="3472425" cy="1015663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6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Intractable</a:t>
            </a:r>
          </a:p>
        </p:txBody>
      </p:sp>
    </p:spTree>
    <p:extLst>
      <p:ext uri="{BB962C8B-B14F-4D97-AF65-F5344CB8AC3E}">
        <p14:creationId xmlns:p14="http://schemas.microsoft.com/office/powerpoint/2010/main" val="168647915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Title 2"/>
          <p:cNvSpPr>
            <a:spLocks noGrp="1"/>
          </p:cNvSpPr>
          <p:nvPr>
            <p:ph type="title"/>
          </p:nvPr>
        </p:nvSpPr>
        <p:spPr>
          <a:xfrm>
            <a:off x="0" y="44450"/>
            <a:ext cx="9144000" cy="587375"/>
          </a:xfrm>
        </p:spPr>
        <p:txBody>
          <a:bodyPr/>
          <a:lstStyle/>
          <a:p>
            <a:r>
              <a:rPr lang="en-US" altLang="en-US" dirty="0">
                <a:solidFill>
                  <a:srgbClr val="565A5C"/>
                </a:solidFill>
                <a:latin typeface="Times New Roman" charset="0"/>
                <a:ea typeface="Times New Roman" charset="0"/>
                <a:cs typeface="Times New Roman" charset="0"/>
              </a:rPr>
              <a:t>Stationary Processes</a:t>
            </a:r>
            <a:endParaRPr lang="es-ES_tradnl" altLang="en-US" dirty="0">
              <a:solidFill>
                <a:srgbClr val="565A5C"/>
              </a:solidFill>
              <a:latin typeface="Times New Roman" charset="0"/>
              <a:ea typeface="Times New Roman" charset="0"/>
              <a:cs typeface="Times New Roman" charset="0"/>
            </a:endParaRPr>
          </a:p>
        </p:txBody>
      </p:sp>
      <p:sp>
        <p:nvSpPr>
          <p:cNvPr id="6" name="TextBox 22">
            <a:extLst>
              <a:ext uri="{FF2B5EF4-FFF2-40B4-BE49-F238E27FC236}">
                <a16:creationId xmlns:a16="http://schemas.microsoft.com/office/drawing/2014/main" id="{E2C33031-EE93-4E47-AC8A-88C0E39F08E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547" y="878284"/>
            <a:ext cx="8347375" cy="38779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just"/>
            <a:r>
              <a:rPr 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Focus on a more restrictive class of random processes, </a:t>
            </a:r>
            <a:r>
              <a:rPr lang="en-US" sz="2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stationary processes</a:t>
            </a:r>
          </a:p>
          <a:p>
            <a:pPr algn="just"/>
            <a:endParaRPr lang="en-US" sz="22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idea here is that, while the actual observables vary in time, the underlying statistical description is time invariant. </a:t>
            </a:r>
            <a:endParaRPr lang="en-US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en-US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en-US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en-US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en-US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en-US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None, dependent on </a:t>
            </a:r>
            <a:r>
              <a:rPr lang="en-US" sz="2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sz="2200" i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only on interval (</a:t>
            </a:r>
            <a:r>
              <a:rPr lang="en-US" sz="2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m-n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8" name="TextBox 22">
            <a:extLst>
              <a:ext uri="{FF2B5EF4-FFF2-40B4-BE49-F238E27FC236}">
                <a16:creationId xmlns:a16="http://schemas.microsoft.com/office/drawing/2014/main" id="{28AB3036-CEE7-3648-A3D5-92920062242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8312" y="5979716"/>
            <a:ext cx="8347375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/>
            <a:r>
              <a:rPr lang="en-US" b="1" dirty="0">
                <a:solidFill>
                  <a:srgbClr val="94B43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Sometimes we even try to make a time series look stationary (removing the trend for example).</a:t>
            </a:r>
          </a:p>
        </p:txBody>
      </p:sp>
      <p:pic>
        <p:nvPicPr>
          <p:cNvPr id="9" name="Picture 8" descr="A picture containing room, clock, street, people&#10;&#10;Description automatically generated">
            <a:extLst>
              <a:ext uri="{FF2B5EF4-FFF2-40B4-BE49-F238E27FC236}">
                <a16:creationId xmlns:a16="http://schemas.microsoft.com/office/drawing/2014/main" id="{B9938A4B-8B59-2240-8F08-A1F9596DEC4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08235" y="2654300"/>
            <a:ext cx="6819900" cy="1549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778059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Title 2"/>
          <p:cNvSpPr>
            <a:spLocks noGrp="1"/>
          </p:cNvSpPr>
          <p:nvPr>
            <p:ph type="title"/>
          </p:nvPr>
        </p:nvSpPr>
        <p:spPr>
          <a:xfrm>
            <a:off x="0" y="44450"/>
            <a:ext cx="9144000" cy="587375"/>
          </a:xfrm>
        </p:spPr>
        <p:txBody>
          <a:bodyPr/>
          <a:lstStyle/>
          <a:p>
            <a:r>
              <a:rPr lang="en-US" altLang="en-US" dirty="0">
                <a:solidFill>
                  <a:srgbClr val="565A5C"/>
                </a:solidFill>
                <a:latin typeface="Times New Roman" charset="0"/>
                <a:ea typeface="Times New Roman" charset="0"/>
                <a:cs typeface="Times New Roman" charset="0"/>
              </a:rPr>
              <a:t>Stationary Processes</a:t>
            </a:r>
            <a:endParaRPr lang="es-ES_tradnl" altLang="en-US" dirty="0">
              <a:solidFill>
                <a:srgbClr val="565A5C"/>
              </a:solidFill>
              <a:latin typeface="Times New Roman" charset="0"/>
              <a:ea typeface="Times New Roman" charset="0"/>
              <a:cs typeface="Times New Roman" charset="0"/>
            </a:endParaRPr>
          </a:p>
        </p:txBody>
      </p:sp>
      <p:sp>
        <p:nvSpPr>
          <p:cNvPr id="6" name="TextBox 22">
            <a:extLst>
              <a:ext uri="{FF2B5EF4-FFF2-40B4-BE49-F238E27FC236}">
                <a16:creationId xmlns:a16="http://schemas.microsoft.com/office/drawing/2014/main" id="{E2C33031-EE93-4E47-AC8A-88C0E39F08E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547" y="878284"/>
            <a:ext cx="8347375" cy="2462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just"/>
            <a:r>
              <a:rPr 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Focus on a more restrictive class of rand processes, </a:t>
            </a:r>
            <a:r>
              <a:rPr lang="en-US" sz="2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stationary processes</a:t>
            </a:r>
          </a:p>
          <a:p>
            <a:pPr algn="just"/>
            <a:endParaRPr lang="en-US" sz="22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en-US" sz="22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en-US" sz="22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en-US" sz="22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en-US" sz="22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22">
            <a:extLst>
              <a:ext uri="{FF2B5EF4-FFF2-40B4-BE49-F238E27FC236}">
                <a16:creationId xmlns:a16="http://schemas.microsoft.com/office/drawing/2014/main" id="{28AB3036-CEE7-3648-A3D5-92920062242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8312" y="5979716"/>
            <a:ext cx="8347375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/>
            <a:r>
              <a:rPr lang="en-US" b="1" dirty="0">
                <a:solidFill>
                  <a:srgbClr val="94B43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Just because the stochastic process is composed of random variables does not mean it is completely unpredictable. </a:t>
            </a:r>
            <a:endParaRPr lang="en-US" sz="3200" b="1" dirty="0">
              <a:solidFill>
                <a:srgbClr val="94B43B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Picture 8" descr="A picture containing room, clock, street, people&#10;&#10;Description automatically generated">
            <a:extLst>
              <a:ext uri="{FF2B5EF4-FFF2-40B4-BE49-F238E27FC236}">
                <a16:creationId xmlns:a16="http://schemas.microsoft.com/office/drawing/2014/main" id="{B9938A4B-8B59-2240-8F08-A1F9596DEC4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31681" y="1673637"/>
            <a:ext cx="6819900" cy="1549400"/>
          </a:xfrm>
          <a:prstGeom prst="rect">
            <a:avLst/>
          </a:prstGeom>
        </p:spPr>
      </p:pic>
      <p:pic>
        <p:nvPicPr>
          <p:cNvPr id="5" name="Picture 4" descr="A screenshot of a cell phone&#10;&#10;Description automatically generated">
            <a:extLst>
              <a:ext uri="{FF2B5EF4-FFF2-40B4-BE49-F238E27FC236}">
                <a16:creationId xmlns:a16="http://schemas.microsoft.com/office/drawing/2014/main" id="{6FC63AC7-3BD2-A343-9770-12C03DF20C0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4939" r="8103"/>
          <a:stretch/>
        </p:blipFill>
        <p:spPr>
          <a:xfrm>
            <a:off x="5265128" y="3111771"/>
            <a:ext cx="3715296" cy="2882402"/>
          </a:xfrm>
          <a:prstGeom prst="rect">
            <a:avLst/>
          </a:prstGeom>
        </p:spPr>
      </p:pic>
      <p:pic>
        <p:nvPicPr>
          <p:cNvPr id="10" name="Picture 9" descr="A close up of a logo&#10;&#10;Description automatically generated">
            <a:extLst>
              <a:ext uri="{FF2B5EF4-FFF2-40B4-BE49-F238E27FC236}">
                <a16:creationId xmlns:a16="http://schemas.microsoft.com/office/drawing/2014/main" id="{73454318-434A-C647-A4E8-867846677115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1594" t="19121" r="19340" b="15100"/>
          <a:stretch/>
        </p:blipFill>
        <p:spPr>
          <a:xfrm>
            <a:off x="621697" y="3649753"/>
            <a:ext cx="4091354" cy="1792733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1CA7B8FC-3DD3-8E44-9426-2F1F605A86BC}"/>
              </a:ext>
            </a:extLst>
          </p:cNvPr>
          <p:cNvSpPr txBox="1"/>
          <p:nvPr/>
        </p:nvSpPr>
        <p:spPr>
          <a:xfrm>
            <a:off x="1865627" y="3271044"/>
            <a:ext cx="1548565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200" b="1" dirty="0">
                <a:solidFill>
                  <a:srgbClr val="565A5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Time series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9FB7CB0-EC48-5F4D-93C4-9425CD58B035}"/>
              </a:ext>
            </a:extLst>
          </p:cNvPr>
          <p:cNvSpPr txBox="1"/>
          <p:nvPr/>
        </p:nvSpPr>
        <p:spPr>
          <a:xfrm>
            <a:off x="5809701" y="3298938"/>
            <a:ext cx="1563248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200" b="1" dirty="0">
                <a:solidFill>
                  <a:srgbClr val="565A5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Covariance</a:t>
            </a:r>
          </a:p>
        </p:txBody>
      </p:sp>
    </p:spTree>
    <p:extLst>
      <p:ext uri="{BB962C8B-B14F-4D97-AF65-F5344CB8AC3E}">
        <p14:creationId xmlns:p14="http://schemas.microsoft.com/office/powerpoint/2010/main" val="234783277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Title 2"/>
          <p:cNvSpPr>
            <a:spLocks noGrp="1"/>
          </p:cNvSpPr>
          <p:nvPr>
            <p:ph type="title"/>
          </p:nvPr>
        </p:nvSpPr>
        <p:spPr>
          <a:xfrm>
            <a:off x="0" y="44450"/>
            <a:ext cx="9144000" cy="587375"/>
          </a:xfrm>
        </p:spPr>
        <p:txBody>
          <a:bodyPr/>
          <a:lstStyle/>
          <a:p>
            <a:r>
              <a:rPr lang="en-US" altLang="en-US" dirty="0">
                <a:solidFill>
                  <a:srgbClr val="565A5C"/>
                </a:solidFill>
                <a:latin typeface="Times New Roman" charset="0"/>
                <a:ea typeface="Times New Roman" charset="0"/>
                <a:cs typeface="Times New Roman" charset="0"/>
              </a:rPr>
              <a:t>Take-home Message 1</a:t>
            </a:r>
            <a:endParaRPr lang="es-ES_tradnl" altLang="en-US" dirty="0">
              <a:solidFill>
                <a:srgbClr val="565A5C"/>
              </a:solidFill>
              <a:latin typeface="Times New Roman" charset="0"/>
              <a:ea typeface="Times New Roman" charset="0"/>
              <a:cs typeface="Times New Roman" charset="0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B02698D6-A82E-AD49-8CB5-2ACF2BFA3E45}"/>
              </a:ext>
            </a:extLst>
          </p:cNvPr>
          <p:cNvSpPr/>
          <p:nvPr/>
        </p:nvSpPr>
        <p:spPr>
          <a:xfrm>
            <a:off x="902675" y="1054297"/>
            <a:ext cx="7725510" cy="28931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b="1" dirty="0">
                <a:solidFill>
                  <a:srgbClr val="000000"/>
                </a:solidFill>
                <a:latin typeface="Times New Roman"/>
                <a:cs typeface="Times New Roman"/>
                <a:sym typeface="Wingdings" charset="0"/>
              </a:rPr>
              <a:t>We will study </a:t>
            </a:r>
            <a:r>
              <a:rPr lang="en-US" sz="2600" b="1" dirty="0">
                <a:solidFill>
                  <a:srgbClr val="C00000"/>
                </a:solidFill>
                <a:latin typeface="Times New Roman"/>
                <a:cs typeface="Times New Roman"/>
                <a:sym typeface="Wingdings" charset="0"/>
              </a:rPr>
              <a:t>data</a:t>
            </a:r>
            <a:r>
              <a:rPr lang="en-US" sz="2600" b="1" dirty="0">
                <a:solidFill>
                  <a:srgbClr val="000000"/>
                </a:solidFill>
                <a:latin typeface="Times New Roman"/>
                <a:cs typeface="Times New Roman"/>
                <a:sym typeface="Wingdings" charset="0"/>
              </a:rPr>
              <a:t> in which the order is important.</a:t>
            </a:r>
          </a:p>
          <a:p>
            <a:endParaRPr lang="en-US" sz="2600" b="1" dirty="0">
              <a:solidFill>
                <a:srgbClr val="000000"/>
              </a:solidFill>
              <a:latin typeface="Times New Roman"/>
              <a:cs typeface="Times New Roman"/>
              <a:sym typeface="Wingdings" charset="0"/>
            </a:endParaRPr>
          </a:p>
          <a:p>
            <a:r>
              <a:rPr lang="en-US" sz="2600" b="1" dirty="0">
                <a:solidFill>
                  <a:srgbClr val="000000"/>
                </a:solidFill>
                <a:latin typeface="Times New Roman"/>
                <a:cs typeface="Times New Roman"/>
                <a:sym typeface="Wingdings" charset="0"/>
              </a:rPr>
              <a:t>You get one realization of the stochastic process. </a:t>
            </a:r>
          </a:p>
          <a:p>
            <a:endParaRPr lang="en-US" sz="2600" b="1" dirty="0">
              <a:solidFill>
                <a:srgbClr val="000000"/>
              </a:solidFill>
              <a:latin typeface="Times New Roman"/>
              <a:cs typeface="Times New Roman"/>
              <a:sym typeface="Wingdings" charset="0"/>
            </a:endParaRPr>
          </a:p>
          <a:p>
            <a:r>
              <a:rPr lang="en-US" sz="2600" b="1" dirty="0">
                <a:solidFill>
                  <a:srgbClr val="000000"/>
                </a:solidFill>
                <a:latin typeface="Times New Roman"/>
                <a:cs typeface="Times New Roman"/>
                <a:sym typeface="Wingdings" charset="0"/>
              </a:rPr>
              <a:t>In order to describe it statistically, we need to make assumptions, </a:t>
            </a:r>
            <a:r>
              <a:rPr lang="en-US" sz="2600" b="1" dirty="0">
                <a:solidFill>
                  <a:srgbClr val="C00000"/>
                </a:solidFill>
                <a:latin typeface="Times New Roman"/>
                <a:cs typeface="Times New Roman"/>
                <a:sym typeface="Wingdings" charset="0"/>
              </a:rPr>
              <a:t>stationary random processes</a:t>
            </a:r>
            <a:r>
              <a:rPr lang="en-US" sz="2600" b="1" dirty="0">
                <a:solidFill>
                  <a:srgbClr val="000000"/>
                </a:solidFill>
                <a:latin typeface="Times New Roman"/>
                <a:cs typeface="Times New Roman"/>
                <a:sym typeface="Wingdings" charset="0"/>
              </a:rPr>
              <a:t>.   </a:t>
            </a:r>
          </a:p>
          <a:p>
            <a:endParaRPr lang="en-US" sz="2600" b="1" dirty="0">
              <a:solidFill>
                <a:srgbClr val="000000"/>
              </a:solidFill>
              <a:latin typeface="Times New Roman"/>
              <a:cs typeface="Times New Roman"/>
              <a:sym typeface="Wingdings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16476E4-4EAF-0F4F-A530-BA69F60D76C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0585" y="3835366"/>
            <a:ext cx="5943600" cy="28455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56952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Title 2"/>
          <p:cNvSpPr>
            <a:spLocks noGrp="1"/>
          </p:cNvSpPr>
          <p:nvPr>
            <p:ph type="title"/>
          </p:nvPr>
        </p:nvSpPr>
        <p:spPr>
          <a:xfrm>
            <a:off x="0" y="44450"/>
            <a:ext cx="9144000" cy="587375"/>
          </a:xfrm>
        </p:spPr>
        <p:txBody>
          <a:bodyPr/>
          <a:lstStyle/>
          <a:p>
            <a:r>
              <a:rPr lang="en-US" altLang="en-US" dirty="0">
                <a:solidFill>
                  <a:srgbClr val="565A5C"/>
                </a:solidFill>
                <a:latin typeface="Times New Roman" charset="0"/>
                <a:ea typeface="Times New Roman" charset="0"/>
                <a:cs typeface="Times New Roman" charset="0"/>
              </a:rPr>
              <a:t>A quick tour on Fourier Theory</a:t>
            </a:r>
            <a:endParaRPr lang="es-ES_tradnl" altLang="en-US" dirty="0">
              <a:solidFill>
                <a:srgbClr val="565A5C"/>
              </a:solidFill>
              <a:latin typeface="Times New Roman" charset="0"/>
              <a:ea typeface="Times New Roman" charset="0"/>
              <a:cs typeface="Times New Roman" charset="0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B5C9775F-305C-024F-A796-5A1A9B803E65}"/>
              </a:ext>
            </a:extLst>
          </p:cNvPr>
          <p:cNvSpPr/>
          <p:nvPr/>
        </p:nvSpPr>
        <p:spPr>
          <a:xfrm>
            <a:off x="574430" y="959676"/>
            <a:ext cx="7983415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000" dirty="0">
                <a:latin typeface="Times" pitchFamily="2" charset="0"/>
              </a:rPr>
              <a:t>Most of these notes are drawn from when I was a student at Scripps. Thanks to Bob Parker, C. Constable, F. Vernon and many others. </a:t>
            </a:r>
          </a:p>
          <a:p>
            <a:pPr algn="just"/>
            <a:endParaRPr lang="en-US" sz="2000" dirty="0">
              <a:latin typeface="Times" pitchFamily="2" charset="0"/>
            </a:endParaRPr>
          </a:p>
          <a:p>
            <a:pPr algn="just"/>
            <a:r>
              <a:rPr lang="en-US" sz="2000" dirty="0">
                <a:latin typeface="Times" pitchFamily="2" charset="0"/>
              </a:rPr>
              <a:t>We will discuss terms like the </a:t>
            </a:r>
            <a:r>
              <a:rPr lang="en-US" sz="2000" b="1" i="1" dirty="0">
                <a:latin typeface="Times" pitchFamily="2" charset="0"/>
              </a:rPr>
              <a:t>frequency domain</a:t>
            </a:r>
            <a:r>
              <a:rPr lang="en-US" sz="2000" dirty="0">
                <a:latin typeface="Times" pitchFamily="2" charset="0"/>
              </a:rPr>
              <a:t> or the </a:t>
            </a:r>
            <a:r>
              <a:rPr lang="en-US" sz="2000" b="1" i="1" dirty="0">
                <a:latin typeface="Times" pitchFamily="2" charset="0"/>
              </a:rPr>
              <a:t>wavenumber domain</a:t>
            </a:r>
            <a:r>
              <a:rPr lang="en-US" sz="2000" dirty="0">
                <a:latin typeface="Times" pitchFamily="2" charset="0"/>
              </a:rPr>
              <a:t>, the several meanings of the word </a:t>
            </a:r>
            <a:r>
              <a:rPr lang="en-US" sz="2000" b="1" i="1" dirty="0">
                <a:latin typeface="Times" pitchFamily="2" charset="0"/>
              </a:rPr>
              <a:t>spectrum</a:t>
            </a:r>
            <a:r>
              <a:rPr lang="en-US" sz="2000" dirty="0">
                <a:latin typeface="Times" pitchFamily="2" charset="0"/>
              </a:rPr>
              <a:t>, the idea of </a:t>
            </a:r>
            <a:r>
              <a:rPr lang="en-US" sz="2000" b="1" i="1" dirty="0">
                <a:latin typeface="Times" pitchFamily="2" charset="0"/>
              </a:rPr>
              <a:t>filtering</a:t>
            </a:r>
            <a:r>
              <a:rPr lang="en-US" sz="2000" dirty="0">
                <a:latin typeface="Times" pitchFamily="2" charset="0"/>
              </a:rPr>
              <a:t> or of </a:t>
            </a:r>
            <a:r>
              <a:rPr lang="en-US" sz="2000" b="1" i="1" dirty="0">
                <a:latin typeface="Times" pitchFamily="2" charset="0"/>
              </a:rPr>
              <a:t>coherence</a:t>
            </a:r>
            <a:r>
              <a:rPr lang="en-US" sz="2000" dirty="0">
                <a:latin typeface="Times" pitchFamily="2" charset="0"/>
              </a:rPr>
              <a:t> between two records. I hope most of you feel comfortable with them (and you should, if you are to be a seismologist).</a:t>
            </a:r>
            <a:endParaRPr lang="en-US" sz="2000" dirty="0">
              <a:effectLst/>
              <a:latin typeface="Times" pitchFamily="2" charset="0"/>
            </a:endParaRPr>
          </a:p>
        </p:txBody>
      </p:sp>
      <p:pic>
        <p:nvPicPr>
          <p:cNvPr id="4" name="Picture 3" descr="A close up of a map&#10;&#10;Description automatically generated">
            <a:extLst>
              <a:ext uri="{FF2B5EF4-FFF2-40B4-BE49-F238E27FC236}">
                <a16:creationId xmlns:a16="http://schemas.microsoft.com/office/drawing/2014/main" id="{AA410EDD-225F-6542-BE75-14A4D52DA88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328704"/>
            <a:ext cx="6389078" cy="3529296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3E04C783-00A6-CA4F-9ACC-38BDFD58566F}"/>
              </a:ext>
            </a:extLst>
          </p:cNvPr>
          <p:cNvSpPr/>
          <p:nvPr/>
        </p:nvSpPr>
        <p:spPr>
          <a:xfrm>
            <a:off x="6287128" y="6325499"/>
            <a:ext cx="285687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dirty="0">
                <a:solidFill>
                  <a:srgbClr val="505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Coherence of seismic body waves …</a:t>
            </a:r>
          </a:p>
          <a:p>
            <a:r>
              <a:rPr lang="en-US" sz="1400" b="0" i="0" dirty="0">
                <a:solidFill>
                  <a:srgbClr val="50505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Vernon et al., 1991</a:t>
            </a:r>
          </a:p>
        </p:txBody>
      </p:sp>
    </p:spTree>
    <p:extLst>
      <p:ext uri="{BB962C8B-B14F-4D97-AF65-F5344CB8AC3E}">
        <p14:creationId xmlns:p14="http://schemas.microsoft.com/office/powerpoint/2010/main" val="241902622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Title 2"/>
          <p:cNvSpPr>
            <a:spLocks noGrp="1"/>
          </p:cNvSpPr>
          <p:nvPr>
            <p:ph type="title"/>
          </p:nvPr>
        </p:nvSpPr>
        <p:spPr>
          <a:xfrm>
            <a:off x="0" y="44450"/>
            <a:ext cx="9144000" cy="587375"/>
          </a:xfrm>
        </p:spPr>
        <p:txBody>
          <a:bodyPr/>
          <a:lstStyle/>
          <a:p>
            <a:r>
              <a:rPr lang="en-US" altLang="en-US" dirty="0">
                <a:solidFill>
                  <a:srgbClr val="565A5C"/>
                </a:solidFill>
                <a:latin typeface="Times New Roman" charset="0"/>
                <a:ea typeface="Times New Roman" charset="0"/>
                <a:cs typeface="Times New Roman" charset="0"/>
              </a:rPr>
              <a:t>A dataset</a:t>
            </a:r>
            <a:endParaRPr lang="es-ES_tradnl" altLang="en-US" dirty="0">
              <a:solidFill>
                <a:srgbClr val="565A5C"/>
              </a:solidFill>
              <a:latin typeface="Times New Roman" charset="0"/>
              <a:ea typeface="Times New Roman" charset="0"/>
              <a:cs typeface="Times New Roman" charset="0"/>
            </a:endParaRPr>
          </a:p>
        </p:txBody>
      </p:sp>
      <p:pic>
        <p:nvPicPr>
          <p:cNvPr id="3" name="Picture 2" descr="A close up of a map&#10;&#10;Description automatically generated">
            <a:extLst>
              <a:ext uri="{FF2B5EF4-FFF2-40B4-BE49-F238E27FC236}">
                <a16:creationId xmlns:a16="http://schemas.microsoft.com/office/drawing/2014/main" id="{44803360-6B8B-194C-88C3-E311E689D90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528" y="1741085"/>
            <a:ext cx="5160345" cy="4932973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DAD41D8C-D393-D14C-A095-FCDDE5FE3218}"/>
              </a:ext>
            </a:extLst>
          </p:cNvPr>
          <p:cNvSpPr/>
          <p:nvPr/>
        </p:nvSpPr>
        <p:spPr>
          <a:xfrm>
            <a:off x="6401454" y="6150838"/>
            <a:ext cx="274254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dirty="0">
                <a:solidFill>
                  <a:srgbClr val="505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Scaling of fault attributes: A review</a:t>
            </a:r>
          </a:p>
          <a:p>
            <a:r>
              <a:rPr lang="en-US" sz="1400" b="0" i="0" dirty="0" err="1">
                <a:solidFill>
                  <a:srgbClr val="50505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Torabi</a:t>
            </a:r>
            <a:r>
              <a:rPr lang="en-US" sz="1400" b="0" i="0" dirty="0">
                <a:solidFill>
                  <a:srgbClr val="50505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and Berg, 2011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1CF558A-5BFD-B04F-931D-C220D744BA47}"/>
              </a:ext>
            </a:extLst>
          </p:cNvPr>
          <p:cNvSpPr txBox="1"/>
          <p:nvPr/>
        </p:nvSpPr>
        <p:spPr>
          <a:xfrm>
            <a:off x="5263662" y="2572082"/>
            <a:ext cx="331763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compilation of measured length distributions for faults and fractures</a:t>
            </a:r>
          </a:p>
        </p:txBody>
      </p:sp>
      <p:sp>
        <p:nvSpPr>
          <p:cNvPr id="9" name="TextBox 22">
            <a:extLst>
              <a:ext uri="{FF2B5EF4-FFF2-40B4-BE49-F238E27FC236}">
                <a16:creationId xmlns:a16="http://schemas.microsoft.com/office/drawing/2014/main" id="{ACEAD4D8-6588-0044-BD62-B29DEE93412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548" y="878284"/>
            <a:ext cx="8136904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 b="1" dirty="0">
                <a:solidFill>
                  <a:srgbClr val="000000"/>
                </a:solidFill>
                <a:latin typeface="Times New Roman"/>
                <a:cs typeface="Times New Roman"/>
                <a:sym typeface="Wingdings" charset="0"/>
              </a:rPr>
              <a:t>In geophysics we use statistical methods to analyze </a:t>
            </a:r>
            <a:r>
              <a:rPr lang="en-US" b="1" dirty="0">
                <a:solidFill>
                  <a:srgbClr val="FF0000"/>
                </a:solidFill>
                <a:latin typeface="Times New Roman"/>
                <a:cs typeface="Times New Roman"/>
                <a:sym typeface="Wingdings" charset="0"/>
              </a:rPr>
              <a:t>data</a:t>
            </a:r>
          </a:p>
          <a:p>
            <a:r>
              <a:rPr lang="en-US" dirty="0">
                <a:solidFill>
                  <a:srgbClr val="FF0000"/>
                </a:solidFill>
                <a:latin typeface="Times New Roman"/>
                <a:cs typeface="Times New Roman"/>
                <a:sym typeface="Wingdings" charset="0"/>
              </a:rPr>
              <a:t>   </a:t>
            </a:r>
            <a:endParaRPr lang="en-US" dirty="0">
              <a:solidFill>
                <a:srgbClr val="000000"/>
              </a:solidFill>
              <a:latin typeface="Times New Roman"/>
              <a:cs typeface="Times New Roman"/>
              <a:sym typeface="Wingdings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0194849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Title 2"/>
          <p:cNvSpPr>
            <a:spLocks noGrp="1"/>
          </p:cNvSpPr>
          <p:nvPr>
            <p:ph type="title"/>
          </p:nvPr>
        </p:nvSpPr>
        <p:spPr>
          <a:xfrm>
            <a:off x="0" y="44450"/>
            <a:ext cx="9144000" cy="587375"/>
          </a:xfrm>
        </p:spPr>
        <p:txBody>
          <a:bodyPr/>
          <a:lstStyle/>
          <a:p>
            <a:r>
              <a:rPr lang="en-US" altLang="en-US" dirty="0">
                <a:solidFill>
                  <a:srgbClr val="565A5C"/>
                </a:solidFill>
                <a:latin typeface="Times New Roman" charset="0"/>
                <a:ea typeface="Times New Roman" charset="0"/>
                <a:cs typeface="Times New Roman" charset="0"/>
              </a:rPr>
              <a:t>What is the Fourier transform?</a:t>
            </a:r>
            <a:endParaRPr lang="es-ES_tradnl" altLang="en-US" dirty="0">
              <a:solidFill>
                <a:srgbClr val="565A5C"/>
              </a:solidFill>
              <a:latin typeface="Times New Roman" charset="0"/>
              <a:ea typeface="Times New Roman" charset="0"/>
              <a:cs typeface="Times New Roman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37890EB1-7932-A849-8DA4-A9CE606A0C5D}"/>
              </a:ext>
            </a:extLst>
          </p:cNvPr>
          <p:cNvSpPr/>
          <p:nvPr/>
        </p:nvSpPr>
        <p:spPr>
          <a:xfrm>
            <a:off x="597876" y="1077743"/>
            <a:ext cx="806547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For a </a:t>
            </a: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suitable function 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of a single real variable the definition we will use is:</a:t>
            </a:r>
            <a:endParaRPr lang="en-US" sz="2000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Picture 5" descr="A close up of text on a white background&#10;&#10;Description automatically generated">
            <a:extLst>
              <a:ext uri="{FF2B5EF4-FFF2-40B4-BE49-F238E27FC236}">
                <a16:creationId xmlns:a16="http://schemas.microsoft.com/office/drawing/2014/main" id="{D8293D91-366B-DA42-9089-E8C0403A09E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63273"/>
          <a:stretch/>
        </p:blipFill>
        <p:spPr>
          <a:xfrm>
            <a:off x="1474177" y="1634696"/>
            <a:ext cx="5867400" cy="1044812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EC472795-A006-7D43-A0AE-E79B0DA45064}"/>
              </a:ext>
            </a:extLst>
          </p:cNvPr>
          <p:cNvSpPr/>
          <p:nvPr/>
        </p:nvSpPr>
        <p:spPr>
          <a:xfrm>
            <a:off x="597876" y="2679508"/>
            <a:ext cx="806547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This operation takes a real function and generates from it another complex-valued function (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w.r.t.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>
                <a:latin typeface="Symbol" pitchFamily="2" charset="2"/>
                <a:cs typeface="Times New Roman" panose="02020603050405020304" pitchFamily="18" charset="0"/>
              </a:rPr>
              <a:t>n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 It is a kind of linear mapping.</a:t>
            </a:r>
            <a:endParaRPr lang="en-US" sz="2000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22">
            <a:extLst>
              <a:ext uri="{FF2B5EF4-FFF2-40B4-BE49-F238E27FC236}">
                <a16:creationId xmlns:a16="http://schemas.microsoft.com/office/drawing/2014/main" id="{6F9BF966-2ED4-6A43-B3EC-F6265CB862E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5978" y="4432206"/>
            <a:ext cx="834737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/>
            <a:r>
              <a:rPr lang="en-US" b="1" dirty="0">
                <a:solidFill>
                  <a:srgbClr val="94B43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What does the transform mean?</a:t>
            </a:r>
            <a:endParaRPr lang="en-US" sz="3200" b="1" dirty="0">
              <a:solidFill>
                <a:srgbClr val="94B43B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656BE68-008A-354A-A577-3901794E3B1E}"/>
              </a:ext>
            </a:extLst>
          </p:cNvPr>
          <p:cNvSpPr txBox="1"/>
          <p:nvPr/>
        </p:nvSpPr>
        <p:spPr>
          <a:xfrm>
            <a:off x="7197969" y="1894014"/>
            <a:ext cx="188436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Fourier Transform</a:t>
            </a:r>
          </a:p>
        </p:txBody>
      </p:sp>
    </p:spTree>
    <p:extLst>
      <p:ext uri="{BB962C8B-B14F-4D97-AF65-F5344CB8AC3E}">
        <p14:creationId xmlns:p14="http://schemas.microsoft.com/office/powerpoint/2010/main" val="326521325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Title 2"/>
          <p:cNvSpPr>
            <a:spLocks noGrp="1"/>
          </p:cNvSpPr>
          <p:nvPr>
            <p:ph type="title"/>
          </p:nvPr>
        </p:nvSpPr>
        <p:spPr>
          <a:xfrm>
            <a:off x="0" y="44450"/>
            <a:ext cx="9144000" cy="587375"/>
          </a:xfrm>
        </p:spPr>
        <p:txBody>
          <a:bodyPr/>
          <a:lstStyle/>
          <a:p>
            <a:r>
              <a:rPr lang="en-US" altLang="en-US" dirty="0">
                <a:solidFill>
                  <a:srgbClr val="565A5C"/>
                </a:solidFill>
                <a:latin typeface="Times New Roman" charset="0"/>
                <a:ea typeface="Times New Roman" charset="0"/>
                <a:cs typeface="Times New Roman" charset="0"/>
              </a:rPr>
              <a:t>What is the Fourier transform?</a:t>
            </a:r>
            <a:endParaRPr lang="es-ES_tradnl" altLang="en-US" dirty="0">
              <a:solidFill>
                <a:srgbClr val="565A5C"/>
              </a:solidFill>
              <a:latin typeface="Times New Roman" charset="0"/>
              <a:ea typeface="Times New Roman" charset="0"/>
              <a:cs typeface="Times New Roman" charset="0"/>
            </a:endParaRPr>
          </a:p>
        </p:txBody>
      </p:sp>
      <p:pic>
        <p:nvPicPr>
          <p:cNvPr id="3" name="Picture 2" descr="A close up of text on a white background&#10;&#10;Description automatically generated">
            <a:extLst>
              <a:ext uri="{FF2B5EF4-FFF2-40B4-BE49-F238E27FC236}">
                <a16:creationId xmlns:a16="http://schemas.microsoft.com/office/drawing/2014/main" id="{5ADFA4C3-6B9F-0047-8578-055A084C405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37431"/>
          <a:stretch/>
        </p:blipFill>
        <p:spPr>
          <a:xfrm>
            <a:off x="1474177" y="3542229"/>
            <a:ext cx="5867400" cy="1779954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37890EB1-7932-A849-8DA4-A9CE606A0C5D}"/>
              </a:ext>
            </a:extLst>
          </p:cNvPr>
          <p:cNvSpPr/>
          <p:nvPr/>
        </p:nvSpPr>
        <p:spPr>
          <a:xfrm>
            <a:off x="539262" y="1077743"/>
            <a:ext cx="806547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For a </a:t>
            </a: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suitable function 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of a single real variable the definition we will use is:</a:t>
            </a:r>
            <a:endParaRPr lang="en-US" sz="2000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Picture 5" descr="A close up of text on a white background&#10;&#10;Description automatically generated">
            <a:extLst>
              <a:ext uri="{FF2B5EF4-FFF2-40B4-BE49-F238E27FC236}">
                <a16:creationId xmlns:a16="http://schemas.microsoft.com/office/drawing/2014/main" id="{D8293D91-366B-DA42-9089-E8C0403A09E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63273"/>
          <a:stretch/>
        </p:blipFill>
        <p:spPr>
          <a:xfrm>
            <a:off x="1474177" y="1634696"/>
            <a:ext cx="5867400" cy="1044812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EC472795-A006-7D43-A0AE-E79B0DA45064}"/>
              </a:ext>
            </a:extLst>
          </p:cNvPr>
          <p:cNvSpPr/>
          <p:nvPr/>
        </p:nvSpPr>
        <p:spPr>
          <a:xfrm>
            <a:off x="539262" y="2679508"/>
            <a:ext cx="806547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Imagine building up the function 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from (an infinite) sum of sines and cosines (not every function can be built like this, but many can)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F3C2C082-A120-8848-ABC8-6CB239E8D002}"/>
              </a:ext>
            </a:extLst>
          </p:cNvPr>
          <p:cNvSpPr/>
          <p:nvPr/>
        </p:nvSpPr>
        <p:spPr>
          <a:xfrm>
            <a:off x="539262" y="5502324"/>
            <a:ext cx="806547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You can see this function is a sine wave, but it has real and imaginary parts.</a:t>
            </a:r>
          </a:p>
          <a:p>
            <a:pPr algn="just"/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Function 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f(t)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repeats itself, with a period of 1/</a:t>
            </a:r>
            <a:r>
              <a:rPr lang="en-US" sz="2000" dirty="0">
                <a:latin typeface="Symbol" pitchFamily="2" charset="2"/>
                <a:cs typeface="Times New Roman" panose="02020603050405020304" pitchFamily="18" charset="0"/>
              </a:rPr>
              <a:t>n.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6E12370-710E-1546-8F17-9BEACC1DC629}"/>
              </a:ext>
            </a:extLst>
          </p:cNvPr>
          <p:cNvSpPr txBox="1"/>
          <p:nvPr/>
        </p:nvSpPr>
        <p:spPr>
          <a:xfrm>
            <a:off x="6720377" y="3724320"/>
            <a:ext cx="188436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Inverse</a:t>
            </a:r>
          </a:p>
          <a:p>
            <a:pPr algn="ctr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Fourier Transform</a:t>
            </a:r>
          </a:p>
        </p:txBody>
      </p:sp>
    </p:spTree>
    <p:extLst>
      <p:ext uri="{BB962C8B-B14F-4D97-AF65-F5344CB8AC3E}">
        <p14:creationId xmlns:p14="http://schemas.microsoft.com/office/powerpoint/2010/main" val="218780622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Title 2"/>
          <p:cNvSpPr>
            <a:spLocks noGrp="1"/>
          </p:cNvSpPr>
          <p:nvPr>
            <p:ph type="title"/>
          </p:nvPr>
        </p:nvSpPr>
        <p:spPr>
          <a:xfrm>
            <a:off x="0" y="44450"/>
            <a:ext cx="9144000" cy="587375"/>
          </a:xfrm>
        </p:spPr>
        <p:txBody>
          <a:bodyPr/>
          <a:lstStyle/>
          <a:p>
            <a:r>
              <a:rPr lang="en-US" altLang="en-US" dirty="0">
                <a:solidFill>
                  <a:srgbClr val="565A5C"/>
                </a:solidFill>
                <a:latin typeface="Times New Roman" charset="0"/>
                <a:ea typeface="Times New Roman" charset="0"/>
                <a:cs typeface="Times New Roman" charset="0"/>
              </a:rPr>
              <a:t>What is the Fourier transform?</a:t>
            </a:r>
            <a:endParaRPr lang="es-ES_tradnl" altLang="en-US" dirty="0">
              <a:solidFill>
                <a:srgbClr val="565A5C"/>
              </a:solidFill>
              <a:latin typeface="Times New Roman" charset="0"/>
              <a:ea typeface="Times New Roman" charset="0"/>
              <a:cs typeface="Times New Roman" charset="0"/>
            </a:endParaRPr>
          </a:p>
        </p:txBody>
      </p:sp>
      <p:pic>
        <p:nvPicPr>
          <p:cNvPr id="3" name="Picture 2" descr="A close up of text on a white background&#10;&#10;Description automatically generated">
            <a:extLst>
              <a:ext uri="{FF2B5EF4-FFF2-40B4-BE49-F238E27FC236}">
                <a16:creationId xmlns:a16="http://schemas.microsoft.com/office/drawing/2014/main" id="{5ADFA4C3-6B9F-0047-8578-055A084C405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37431" b="21791"/>
          <a:stretch/>
        </p:blipFill>
        <p:spPr>
          <a:xfrm>
            <a:off x="1286608" y="1498656"/>
            <a:ext cx="5867400" cy="1160049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37890EB1-7932-A849-8DA4-A9CE606A0C5D}"/>
              </a:ext>
            </a:extLst>
          </p:cNvPr>
          <p:cNvSpPr/>
          <p:nvPr/>
        </p:nvSpPr>
        <p:spPr>
          <a:xfrm>
            <a:off x="539262" y="1077743"/>
            <a:ext cx="806547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If 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f(</a:t>
            </a:r>
            <a:r>
              <a:rPr lang="en-US" sz="2000" i="1" dirty="0">
                <a:latin typeface="Symbol" pitchFamily="2" charset="2"/>
                <a:cs typeface="Times New Roman" panose="02020603050405020304" pitchFamily="18" charset="0"/>
              </a:rPr>
              <a:t>n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is non-zero at </a:t>
            </a:r>
            <a:r>
              <a:rPr lang="en-US" sz="2000" i="1" dirty="0">
                <a:latin typeface="Symbol" pitchFamily="2" charset="2"/>
                <a:cs typeface="Times New Roman" panose="02020603050405020304" pitchFamily="18" charset="0"/>
              </a:rPr>
              <a:t>n</a:t>
            </a:r>
            <a:r>
              <a:rPr lang="en-US" sz="2000" i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the corresponding 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f(t)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is just a sine function.</a:t>
            </a:r>
            <a:endParaRPr lang="en-US" sz="2000" i="1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C472795-A006-7D43-A0AE-E79B0DA45064}"/>
              </a:ext>
            </a:extLst>
          </p:cNvPr>
          <p:cNvSpPr/>
          <p:nvPr/>
        </p:nvSpPr>
        <p:spPr>
          <a:xfrm>
            <a:off x="539262" y="2679508"/>
            <a:ext cx="806547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Example:</a:t>
            </a:r>
          </a:p>
        </p:txBody>
      </p:sp>
      <p:pic>
        <p:nvPicPr>
          <p:cNvPr id="13" name="Picture 12" descr="A screenshot of a cell phone&#10;&#10;Description automatically generated">
            <a:extLst>
              <a:ext uri="{FF2B5EF4-FFF2-40B4-BE49-F238E27FC236}">
                <a16:creationId xmlns:a16="http://schemas.microsoft.com/office/drawing/2014/main" id="{55D359AA-618B-604B-B45D-629CC217CE7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7383" b="48599"/>
          <a:stretch/>
        </p:blipFill>
        <p:spPr>
          <a:xfrm>
            <a:off x="334446" y="3257912"/>
            <a:ext cx="3231662" cy="770295"/>
          </a:xfrm>
          <a:prstGeom prst="rect">
            <a:avLst/>
          </a:prstGeom>
        </p:spPr>
      </p:pic>
      <p:grpSp>
        <p:nvGrpSpPr>
          <p:cNvPr id="14" name="Group 13">
            <a:extLst>
              <a:ext uri="{FF2B5EF4-FFF2-40B4-BE49-F238E27FC236}">
                <a16:creationId xmlns:a16="http://schemas.microsoft.com/office/drawing/2014/main" id="{ACE6DF4C-0349-1E45-B944-488F956FD540}"/>
              </a:ext>
            </a:extLst>
          </p:cNvPr>
          <p:cNvGrpSpPr/>
          <p:nvPr/>
        </p:nvGrpSpPr>
        <p:grpSpPr>
          <a:xfrm>
            <a:off x="3683976" y="2870273"/>
            <a:ext cx="2461846" cy="1342600"/>
            <a:chOff x="1524000" y="5268754"/>
            <a:chExt cx="2461846" cy="1342600"/>
          </a:xfrm>
        </p:grpSpPr>
        <p:pic>
          <p:nvPicPr>
            <p:cNvPr id="15" name="Picture 14" descr="A picture containing drawing, water&#10;&#10;Description automatically generated">
              <a:extLst>
                <a:ext uri="{FF2B5EF4-FFF2-40B4-BE49-F238E27FC236}">
                  <a16:creationId xmlns:a16="http://schemas.microsoft.com/office/drawing/2014/main" id="{35A60A0F-6929-944D-88C0-B5EC29555B6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12088" t="5097" r="53297" b="54682"/>
            <a:stretch/>
          </p:blipFill>
          <p:spPr>
            <a:xfrm>
              <a:off x="1524000" y="5268754"/>
              <a:ext cx="2461846" cy="1157934"/>
            </a:xfrm>
            <a:prstGeom prst="rect">
              <a:avLst/>
            </a:prstGeom>
          </p:spPr>
        </p:pic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F0D75DB6-5703-E249-BED7-956010F26D15}"/>
                </a:ext>
              </a:extLst>
            </p:cNvPr>
            <p:cNvSpPr txBox="1"/>
            <p:nvPr/>
          </p:nvSpPr>
          <p:spPr>
            <a:xfrm>
              <a:off x="2661139" y="6242022"/>
              <a:ext cx="62068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>
                  <a:latin typeface="Symbol" pitchFamily="2" charset="2"/>
                </a:rPr>
                <a:t>n</a:t>
              </a:r>
              <a:r>
                <a:rPr lang="en-US" dirty="0"/>
                <a:t>=</a:t>
              </a:r>
              <a:r>
                <a:rPr lang="en-US" dirty="0">
                  <a:latin typeface="Symbol" pitchFamily="2" charset="2"/>
                  <a:cs typeface="Times New Roman" panose="02020603050405020304" pitchFamily="18" charset="0"/>
                </a:rPr>
                <a:t>n</a:t>
              </a:r>
              <a:r>
                <a:rPr lang="en-US" baseline="-25000" dirty="0"/>
                <a:t>0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62240478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Title 2"/>
          <p:cNvSpPr>
            <a:spLocks noGrp="1"/>
          </p:cNvSpPr>
          <p:nvPr>
            <p:ph type="title"/>
          </p:nvPr>
        </p:nvSpPr>
        <p:spPr>
          <a:xfrm>
            <a:off x="0" y="44450"/>
            <a:ext cx="9144000" cy="587375"/>
          </a:xfrm>
        </p:spPr>
        <p:txBody>
          <a:bodyPr/>
          <a:lstStyle/>
          <a:p>
            <a:r>
              <a:rPr lang="en-US" altLang="en-US" dirty="0">
                <a:solidFill>
                  <a:srgbClr val="565A5C"/>
                </a:solidFill>
                <a:latin typeface="Times New Roman" charset="0"/>
                <a:ea typeface="Times New Roman" charset="0"/>
                <a:cs typeface="Times New Roman" charset="0"/>
              </a:rPr>
              <a:t>What is the Fourier transform?</a:t>
            </a:r>
            <a:endParaRPr lang="es-ES_tradnl" altLang="en-US" dirty="0">
              <a:solidFill>
                <a:srgbClr val="565A5C"/>
              </a:solidFill>
              <a:latin typeface="Times New Roman" charset="0"/>
              <a:ea typeface="Times New Roman" charset="0"/>
              <a:cs typeface="Times New Roman" charset="0"/>
            </a:endParaRPr>
          </a:p>
        </p:txBody>
      </p:sp>
      <p:pic>
        <p:nvPicPr>
          <p:cNvPr id="3" name="Picture 2" descr="A close up of text on a white background&#10;&#10;Description automatically generated">
            <a:extLst>
              <a:ext uri="{FF2B5EF4-FFF2-40B4-BE49-F238E27FC236}">
                <a16:creationId xmlns:a16="http://schemas.microsoft.com/office/drawing/2014/main" id="{5ADFA4C3-6B9F-0047-8578-055A084C405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37431" b="21791"/>
          <a:stretch/>
        </p:blipFill>
        <p:spPr>
          <a:xfrm>
            <a:off x="1286608" y="1498656"/>
            <a:ext cx="5867400" cy="1160049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37890EB1-7932-A849-8DA4-A9CE606A0C5D}"/>
              </a:ext>
            </a:extLst>
          </p:cNvPr>
          <p:cNvSpPr/>
          <p:nvPr/>
        </p:nvSpPr>
        <p:spPr>
          <a:xfrm>
            <a:off x="539262" y="1077743"/>
            <a:ext cx="806547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If 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f(</a:t>
            </a:r>
            <a:r>
              <a:rPr lang="en-US" sz="2000" i="1" dirty="0">
                <a:latin typeface="Symbol" pitchFamily="2" charset="2"/>
                <a:cs typeface="Times New Roman" panose="02020603050405020304" pitchFamily="18" charset="0"/>
              </a:rPr>
              <a:t>n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is non-zero at </a:t>
            </a:r>
            <a:r>
              <a:rPr lang="en-US" sz="2000" i="1" dirty="0">
                <a:latin typeface="Symbol" pitchFamily="2" charset="2"/>
                <a:cs typeface="Times New Roman" panose="02020603050405020304" pitchFamily="18" charset="0"/>
              </a:rPr>
              <a:t>n</a:t>
            </a:r>
            <a:r>
              <a:rPr lang="en-US" sz="2000" i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the corresponding 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f(t)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is just a sine function.</a:t>
            </a:r>
            <a:endParaRPr lang="en-US" sz="2000" i="1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C472795-A006-7D43-A0AE-E79B0DA45064}"/>
              </a:ext>
            </a:extLst>
          </p:cNvPr>
          <p:cNvSpPr/>
          <p:nvPr/>
        </p:nvSpPr>
        <p:spPr>
          <a:xfrm>
            <a:off x="539262" y="2679508"/>
            <a:ext cx="806547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Example:</a:t>
            </a:r>
          </a:p>
        </p:txBody>
      </p:sp>
      <p:pic>
        <p:nvPicPr>
          <p:cNvPr id="5" name="Picture 4" descr="A screenshot of a cell phone&#10;&#10;Description automatically generated">
            <a:extLst>
              <a:ext uri="{FF2B5EF4-FFF2-40B4-BE49-F238E27FC236}">
                <a16:creationId xmlns:a16="http://schemas.microsoft.com/office/drawing/2014/main" id="{E0DE3C86-7CD8-4A45-BC12-84DF89DB471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57410"/>
          <a:stretch/>
        </p:blipFill>
        <p:spPr>
          <a:xfrm>
            <a:off x="88261" y="4532548"/>
            <a:ext cx="3911600" cy="638249"/>
          </a:xfrm>
          <a:prstGeom prst="rect">
            <a:avLst/>
          </a:prstGeom>
        </p:spPr>
      </p:pic>
      <p:pic>
        <p:nvPicPr>
          <p:cNvPr id="11" name="Picture 10" descr="A screenshot of a cell phone&#10;&#10;Description automatically generated">
            <a:extLst>
              <a:ext uri="{FF2B5EF4-FFF2-40B4-BE49-F238E27FC236}">
                <a16:creationId xmlns:a16="http://schemas.microsoft.com/office/drawing/2014/main" id="{888CAF7C-C0AA-5447-9200-FF690DEDAD4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7383" b="48599"/>
          <a:stretch/>
        </p:blipFill>
        <p:spPr>
          <a:xfrm>
            <a:off x="334446" y="3257912"/>
            <a:ext cx="3231662" cy="770295"/>
          </a:xfrm>
          <a:prstGeom prst="rect">
            <a:avLst/>
          </a:prstGeom>
        </p:spPr>
      </p:pic>
      <p:grpSp>
        <p:nvGrpSpPr>
          <p:cNvPr id="12" name="Group 11">
            <a:extLst>
              <a:ext uri="{FF2B5EF4-FFF2-40B4-BE49-F238E27FC236}">
                <a16:creationId xmlns:a16="http://schemas.microsoft.com/office/drawing/2014/main" id="{C72A673E-0DBF-CF46-AF50-AFFC59F64CB3}"/>
              </a:ext>
            </a:extLst>
          </p:cNvPr>
          <p:cNvGrpSpPr/>
          <p:nvPr/>
        </p:nvGrpSpPr>
        <p:grpSpPr>
          <a:xfrm>
            <a:off x="3683976" y="2870273"/>
            <a:ext cx="3843938" cy="2096342"/>
            <a:chOff x="1524000" y="5268754"/>
            <a:chExt cx="2461846" cy="1342600"/>
          </a:xfrm>
        </p:grpSpPr>
        <p:pic>
          <p:nvPicPr>
            <p:cNvPr id="13" name="Picture 12" descr="A picture containing drawing, water&#10;&#10;Description automatically generated">
              <a:extLst>
                <a:ext uri="{FF2B5EF4-FFF2-40B4-BE49-F238E27FC236}">
                  <a16:creationId xmlns:a16="http://schemas.microsoft.com/office/drawing/2014/main" id="{A9E08E81-E6B4-1F4E-A95F-7E81F794A34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12088" t="5097" r="53297" b="54682"/>
            <a:stretch/>
          </p:blipFill>
          <p:spPr>
            <a:xfrm>
              <a:off x="1524000" y="5268754"/>
              <a:ext cx="2461846" cy="1157934"/>
            </a:xfrm>
            <a:prstGeom prst="rect">
              <a:avLst/>
            </a:prstGeom>
          </p:spPr>
        </p:pic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DB50FE51-F053-0D48-A8BB-F6DEF01F44D6}"/>
                </a:ext>
              </a:extLst>
            </p:cNvPr>
            <p:cNvSpPr txBox="1"/>
            <p:nvPr/>
          </p:nvSpPr>
          <p:spPr>
            <a:xfrm>
              <a:off x="2833824" y="6242022"/>
              <a:ext cx="62068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>
                  <a:latin typeface="Symbol" pitchFamily="2" charset="2"/>
                </a:rPr>
                <a:t>n</a:t>
              </a:r>
              <a:r>
                <a:rPr lang="en-US" dirty="0"/>
                <a:t>=</a:t>
              </a:r>
              <a:r>
                <a:rPr lang="en-US" dirty="0">
                  <a:latin typeface="Symbol" pitchFamily="2" charset="2"/>
                  <a:cs typeface="Times New Roman" panose="02020603050405020304" pitchFamily="18" charset="0"/>
                </a:rPr>
                <a:t>n</a:t>
              </a:r>
              <a:r>
                <a:rPr lang="en-US" baseline="-25000" dirty="0"/>
                <a:t>0</a:t>
              </a:r>
            </a:p>
          </p:txBody>
        </p:sp>
      </p:grpSp>
      <p:pic>
        <p:nvPicPr>
          <p:cNvPr id="15" name="Picture 14" descr="A picture containing drawing, water&#10;&#10;Description automatically generated">
            <a:extLst>
              <a:ext uri="{FF2B5EF4-FFF2-40B4-BE49-F238E27FC236}">
                <a16:creationId xmlns:a16="http://schemas.microsoft.com/office/drawing/2014/main" id="{58B467E2-0868-B449-ACE9-54ECC937F374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55590" t="4196" r="9795" b="55583"/>
          <a:stretch/>
        </p:blipFill>
        <p:spPr>
          <a:xfrm>
            <a:off x="3999861" y="4966615"/>
            <a:ext cx="3843939" cy="1808004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BE399744-2891-264A-98ED-05561702FB0C}"/>
              </a:ext>
            </a:extLst>
          </p:cNvPr>
          <p:cNvSpPr txBox="1"/>
          <p:nvPr/>
        </p:nvSpPr>
        <p:spPr>
          <a:xfrm>
            <a:off x="6307678" y="6488668"/>
            <a:ext cx="6405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Symbol" pitchFamily="2" charset="2"/>
                <a:cs typeface="Times New Roman" panose="02020603050405020304" pitchFamily="18" charset="0"/>
              </a:rPr>
              <a:t>1/n</a:t>
            </a:r>
            <a:r>
              <a:rPr lang="en-US" baseline="-25000" dirty="0"/>
              <a:t>0</a:t>
            </a:r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8F908A25-AA17-8048-84D6-A1A670202EA3}"/>
              </a:ext>
            </a:extLst>
          </p:cNvPr>
          <p:cNvCxnSpPr>
            <a:cxnSpLocks/>
          </p:cNvCxnSpPr>
          <p:nvPr/>
        </p:nvCxnSpPr>
        <p:spPr>
          <a:xfrm>
            <a:off x="6482862" y="5238374"/>
            <a:ext cx="0" cy="1250294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34A4E5ED-C8AC-ED40-89CB-A92B2D4AE801}"/>
              </a:ext>
            </a:extLst>
          </p:cNvPr>
          <p:cNvCxnSpPr>
            <a:cxnSpLocks/>
          </p:cNvCxnSpPr>
          <p:nvPr/>
        </p:nvCxnSpPr>
        <p:spPr>
          <a:xfrm>
            <a:off x="6733447" y="5277305"/>
            <a:ext cx="0" cy="1211363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1827570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Title 2"/>
          <p:cNvSpPr>
            <a:spLocks noGrp="1"/>
          </p:cNvSpPr>
          <p:nvPr>
            <p:ph type="title"/>
          </p:nvPr>
        </p:nvSpPr>
        <p:spPr>
          <a:xfrm>
            <a:off x="0" y="44450"/>
            <a:ext cx="9144000" cy="587375"/>
          </a:xfrm>
        </p:spPr>
        <p:txBody>
          <a:bodyPr/>
          <a:lstStyle/>
          <a:p>
            <a:r>
              <a:rPr lang="en-US" altLang="en-US" dirty="0">
                <a:solidFill>
                  <a:srgbClr val="565A5C"/>
                </a:solidFill>
                <a:latin typeface="Times New Roman" charset="0"/>
                <a:ea typeface="Times New Roman" charset="0"/>
                <a:cs typeface="Times New Roman" charset="0"/>
              </a:rPr>
              <a:t>What is the Fourier transform?</a:t>
            </a:r>
            <a:endParaRPr lang="es-ES_tradnl" altLang="en-US" dirty="0">
              <a:solidFill>
                <a:srgbClr val="565A5C"/>
              </a:solidFill>
              <a:latin typeface="Times New Roman" charset="0"/>
              <a:ea typeface="Times New Roman" charset="0"/>
              <a:cs typeface="Times New Roman" charset="0"/>
            </a:endParaRPr>
          </a:p>
        </p:txBody>
      </p:sp>
      <p:pic>
        <p:nvPicPr>
          <p:cNvPr id="3" name="Picture 2" descr="A close up of text on a white background&#10;&#10;Description automatically generated">
            <a:extLst>
              <a:ext uri="{FF2B5EF4-FFF2-40B4-BE49-F238E27FC236}">
                <a16:creationId xmlns:a16="http://schemas.microsoft.com/office/drawing/2014/main" id="{5ADFA4C3-6B9F-0047-8578-055A084C405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37431" b="21791"/>
          <a:stretch/>
        </p:blipFill>
        <p:spPr>
          <a:xfrm>
            <a:off x="1286608" y="1498656"/>
            <a:ext cx="5867400" cy="1160049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37890EB1-7932-A849-8DA4-A9CE606A0C5D}"/>
              </a:ext>
            </a:extLst>
          </p:cNvPr>
          <p:cNvSpPr/>
          <p:nvPr/>
        </p:nvSpPr>
        <p:spPr>
          <a:xfrm>
            <a:off x="539262" y="1077743"/>
            <a:ext cx="806547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If 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f(</a:t>
            </a:r>
            <a:r>
              <a:rPr lang="en-US" sz="2000" i="1" dirty="0">
                <a:latin typeface="Symbol" pitchFamily="2" charset="2"/>
                <a:cs typeface="Times New Roman" panose="02020603050405020304" pitchFamily="18" charset="0"/>
              </a:rPr>
              <a:t>n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is non-zero at </a:t>
            </a:r>
            <a:r>
              <a:rPr lang="en-US" sz="2000" i="1" dirty="0">
                <a:latin typeface="Symbol" pitchFamily="2" charset="2"/>
                <a:cs typeface="Times New Roman" panose="02020603050405020304" pitchFamily="18" charset="0"/>
              </a:rPr>
              <a:t>n</a:t>
            </a:r>
            <a:r>
              <a:rPr lang="en-US" sz="2000" i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the corresponding 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f(t)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is just a sine function.</a:t>
            </a:r>
            <a:endParaRPr lang="en-US" sz="2000" i="1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C472795-A006-7D43-A0AE-E79B0DA45064}"/>
              </a:ext>
            </a:extLst>
          </p:cNvPr>
          <p:cNvSpPr/>
          <p:nvPr/>
        </p:nvSpPr>
        <p:spPr>
          <a:xfrm>
            <a:off x="539262" y="2679508"/>
            <a:ext cx="806547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Example:</a:t>
            </a:r>
          </a:p>
        </p:txBody>
      </p:sp>
      <p:pic>
        <p:nvPicPr>
          <p:cNvPr id="5" name="Picture 4" descr="A screenshot of a cell phone&#10;&#10;Description automatically generated">
            <a:extLst>
              <a:ext uri="{FF2B5EF4-FFF2-40B4-BE49-F238E27FC236}">
                <a16:creationId xmlns:a16="http://schemas.microsoft.com/office/drawing/2014/main" id="{E0DE3C86-7CD8-4A45-BC12-84DF89DB471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57410"/>
          <a:stretch/>
        </p:blipFill>
        <p:spPr>
          <a:xfrm>
            <a:off x="88261" y="4555994"/>
            <a:ext cx="3911600" cy="638249"/>
          </a:xfrm>
          <a:prstGeom prst="rect">
            <a:avLst/>
          </a:prstGeom>
        </p:spPr>
      </p:pic>
      <p:pic>
        <p:nvPicPr>
          <p:cNvPr id="11" name="Picture 10" descr="A screenshot of a cell phone&#10;&#10;Description automatically generated">
            <a:extLst>
              <a:ext uri="{FF2B5EF4-FFF2-40B4-BE49-F238E27FC236}">
                <a16:creationId xmlns:a16="http://schemas.microsoft.com/office/drawing/2014/main" id="{888CAF7C-C0AA-5447-9200-FF690DEDAD4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7383" b="48599"/>
          <a:stretch/>
        </p:blipFill>
        <p:spPr>
          <a:xfrm>
            <a:off x="334446" y="3257912"/>
            <a:ext cx="3231662" cy="770295"/>
          </a:xfrm>
          <a:prstGeom prst="rect">
            <a:avLst/>
          </a:prstGeom>
        </p:spPr>
      </p:pic>
      <p:grpSp>
        <p:nvGrpSpPr>
          <p:cNvPr id="12" name="Group 11">
            <a:extLst>
              <a:ext uri="{FF2B5EF4-FFF2-40B4-BE49-F238E27FC236}">
                <a16:creationId xmlns:a16="http://schemas.microsoft.com/office/drawing/2014/main" id="{C72A673E-0DBF-CF46-AF50-AFFC59F64CB3}"/>
              </a:ext>
            </a:extLst>
          </p:cNvPr>
          <p:cNvGrpSpPr/>
          <p:nvPr/>
        </p:nvGrpSpPr>
        <p:grpSpPr>
          <a:xfrm>
            <a:off x="3683976" y="2870273"/>
            <a:ext cx="2461846" cy="1342600"/>
            <a:chOff x="1524000" y="5268754"/>
            <a:chExt cx="2461846" cy="1342600"/>
          </a:xfrm>
        </p:grpSpPr>
        <p:pic>
          <p:nvPicPr>
            <p:cNvPr id="13" name="Picture 12" descr="A picture containing drawing, water&#10;&#10;Description automatically generated">
              <a:extLst>
                <a:ext uri="{FF2B5EF4-FFF2-40B4-BE49-F238E27FC236}">
                  <a16:creationId xmlns:a16="http://schemas.microsoft.com/office/drawing/2014/main" id="{A9E08E81-E6B4-1F4E-A95F-7E81F794A34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12088" t="5097" r="53297" b="54682"/>
            <a:stretch/>
          </p:blipFill>
          <p:spPr>
            <a:xfrm>
              <a:off x="1524000" y="5268754"/>
              <a:ext cx="2461846" cy="1157934"/>
            </a:xfrm>
            <a:prstGeom prst="rect">
              <a:avLst/>
            </a:prstGeom>
          </p:spPr>
        </p:pic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DB50FE51-F053-0D48-A8BB-F6DEF01F44D6}"/>
                </a:ext>
              </a:extLst>
            </p:cNvPr>
            <p:cNvSpPr txBox="1"/>
            <p:nvPr/>
          </p:nvSpPr>
          <p:spPr>
            <a:xfrm>
              <a:off x="2661139" y="6242022"/>
              <a:ext cx="62068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>
                  <a:latin typeface="Symbol" pitchFamily="2" charset="2"/>
                </a:rPr>
                <a:t>n</a:t>
              </a:r>
              <a:r>
                <a:rPr lang="en-US" dirty="0"/>
                <a:t>=</a:t>
              </a:r>
              <a:r>
                <a:rPr lang="en-US" dirty="0">
                  <a:latin typeface="Symbol" pitchFamily="2" charset="2"/>
                  <a:cs typeface="Times New Roman" panose="02020603050405020304" pitchFamily="18" charset="0"/>
                </a:rPr>
                <a:t>n</a:t>
              </a:r>
              <a:r>
                <a:rPr lang="en-US" baseline="-25000" dirty="0"/>
                <a:t>0</a:t>
              </a:r>
            </a:p>
          </p:txBody>
        </p:sp>
      </p:grpSp>
      <p:pic>
        <p:nvPicPr>
          <p:cNvPr id="15" name="Picture 14" descr="A picture containing drawing, water&#10;&#10;Description automatically generated">
            <a:extLst>
              <a:ext uri="{FF2B5EF4-FFF2-40B4-BE49-F238E27FC236}">
                <a16:creationId xmlns:a16="http://schemas.microsoft.com/office/drawing/2014/main" id="{58B467E2-0868-B449-ACE9-54ECC937F374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55590" t="4196" r="9795" b="55583"/>
          <a:stretch/>
        </p:blipFill>
        <p:spPr>
          <a:xfrm>
            <a:off x="3753676" y="4276273"/>
            <a:ext cx="2461846" cy="1157934"/>
          </a:xfrm>
          <a:prstGeom prst="rect">
            <a:avLst/>
          </a:prstGeom>
        </p:spPr>
      </p:pic>
      <p:grpSp>
        <p:nvGrpSpPr>
          <p:cNvPr id="16" name="Group 15">
            <a:extLst>
              <a:ext uri="{FF2B5EF4-FFF2-40B4-BE49-F238E27FC236}">
                <a16:creationId xmlns:a16="http://schemas.microsoft.com/office/drawing/2014/main" id="{D79B345B-CCCC-D04B-90F4-A9FDD227A79D}"/>
              </a:ext>
            </a:extLst>
          </p:cNvPr>
          <p:cNvGrpSpPr/>
          <p:nvPr/>
        </p:nvGrpSpPr>
        <p:grpSpPr>
          <a:xfrm>
            <a:off x="6278008" y="2870273"/>
            <a:ext cx="2461846" cy="1342600"/>
            <a:chOff x="1524000" y="5268754"/>
            <a:chExt cx="2461846" cy="1342600"/>
          </a:xfrm>
        </p:grpSpPr>
        <p:pic>
          <p:nvPicPr>
            <p:cNvPr id="17" name="Picture 16" descr="A picture containing drawing, water&#10;&#10;Description automatically generated">
              <a:extLst>
                <a:ext uri="{FF2B5EF4-FFF2-40B4-BE49-F238E27FC236}">
                  <a16:creationId xmlns:a16="http://schemas.microsoft.com/office/drawing/2014/main" id="{45C37075-77E1-4146-8D22-66B32A9DE08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12995" t="52264" r="52390" b="7515"/>
            <a:stretch/>
          </p:blipFill>
          <p:spPr>
            <a:xfrm>
              <a:off x="1524000" y="5268754"/>
              <a:ext cx="2461846" cy="1157934"/>
            </a:xfrm>
            <a:prstGeom prst="rect">
              <a:avLst/>
            </a:prstGeom>
          </p:spPr>
        </p:pic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15CEE1BE-4F6E-9B42-AFF0-A4B80FA2BACE}"/>
                </a:ext>
              </a:extLst>
            </p:cNvPr>
            <p:cNvSpPr txBox="1"/>
            <p:nvPr/>
          </p:nvSpPr>
          <p:spPr>
            <a:xfrm>
              <a:off x="2661139" y="6242022"/>
              <a:ext cx="62068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>
                  <a:latin typeface="Symbol" pitchFamily="2" charset="2"/>
                </a:rPr>
                <a:t>n</a:t>
              </a:r>
              <a:r>
                <a:rPr lang="en-US" dirty="0"/>
                <a:t>=</a:t>
              </a:r>
              <a:r>
                <a:rPr lang="en-US" dirty="0">
                  <a:latin typeface="Symbol" pitchFamily="2" charset="2"/>
                  <a:cs typeface="Times New Roman" panose="02020603050405020304" pitchFamily="18" charset="0"/>
                </a:rPr>
                <a:t>n</a:t>
              </a:r>
              <a:r>
                <a:rPr lang="en-US" baseline="-25000" dirty="0"/>
                <a:t>0</a:t>
              </a:r>
            </a:p>
          </p:txBody>
        </p:sp>
      </p:grpSp>
      <p:pic>
        <p:nvPicPr>
          <p:cNvPr id="19" name="Picture 18" descr="A picture containing drawing, water&#10;&#10;Description automatically generated">
            <a:extLst>
              <a:ext uri="{FF2B5EF4-FFF2-40B4-BE49-F238E27FC236}">
                <a16:creationId xmlns:a16="http://schemas.microsoft.com/office/drawing/2014/main" id="{B7BEB46C-2EA1-A342-95CC-389283A16435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56249" t="52202" r="9136" b="7577"/>
          <a:stretch/>
        </p:blipFill>
        <p:spPr>
          <a:xfrm>
            <a:off x="6347708" y="4276273"/>
            <a:ext cx="2461846" cy="1157934"/>
          </a:xfrm>
          <a:prstGeom prst="rect">
            <a:avLst/>
          </a:prstGeom>
        </p:spPr>
      </p:pic>
      <p:sp>
        <p:nvSpPr>
          <p:cNvPr id="20" name="TextBox 22">
            <a:extLst>
              <a:ext uri="{FF2B5EF4-FFF2-40B4-BE49-F238E27FC236}">
                <a16:creationId xmlns:a16="http://schemas.microsoft.com/office/drawing/2014/main" id="{7FB24C6B-9085-764B-9E48-C2FAC24C049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8312" y="6262401"/>
            <a:ext cx="834737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/>
            <a:r>
              <a:rPr lang="en-US" b="1" dirty="0">
                <a:solidFill>
                  <a:srgbClr val="94B43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FT Pairs 1: The FT of a Gaussian, is a </a:t>
            </a:r>
            <a:r>
              <a:rPr lang="en-US" b="1" dirty="0" err="1">
                <a:solidFill>
                  <a:srgbClr val="94B43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Guassian</a:t>
            </a:r>
            <a:r>
              <a:rPr lang="en-US" b="1" dirty="0">
                <a:solidFill>
                  <a:srgbClr val="94B43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3200" b="1" dirty="0">
              <a:solidFill>
                <a:srgbClr val="94B43B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1732483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Title 2"/>
          <p:cNvSpPr>
            <a:spLocks noGrp="1"/>
          </p:cNvSpPr>
          <p:nvPr>
            <p:ph type="title"/>
          </p:nvPr>
        </p:nvSpPr>
        <p:spPr>
          <a:xfrm>
            <a:off x="0" y="44450"/>
            <a:ext cx="9144000" cy="587375"/>
          </a:xfrm>
        </p:spPr>
        <p:txBody>
          <a:bodyPr/>
          <a:lstStyle/>
          <a:p>
            <a:r>
              <a:rPr lang="en-US" altLang="en-US" dirty="0">
                <a:solidFill>
                  <a:srgbClr val="565A5C"/>
                </a:solidFill>
                <a:latin typeface="Times New Roman" charset="0"/>
                <a:ea typeface="Times New Roman" charset="0"/>
                <a:cs typeface="Times New Roman" charset="0"/>
              </a:rPr>
              <a:t>FT Theorems</a:t>
            </a:r>
            <a:endParaRPr lang="es-ES_tradnl" altLang="en-US" dirty="0">
              <a:solidFill>
                <a:srgbClr val="565A5C"/>
              </a:solidFill>
              <a:latin typeface="Times New Roman" charset="0"/>
              <a:ea typeface="Times New Roman" charset="0"/>
              <a:cs typeface="Times New Roman" charset="0"/>
            </a:endParaRPr>
          </a:p>
        </p:txBody>
      </p:sp>
      <p:pic>
        <p:nvPicPr>
          <p:cNvPr id="5" name="Picture 4" descr="A close up of text on a white background&#10;&#10;Description automatically generated">
            <a:extLst>
              <a:ext uri="{FF2B5EF4-FFF2-40B4-BE49-F238E27FC236}">
                <a16:creationId xmlns:a16="http://schemas.microsoft.com/office/drawing/2014/main" id="{84C6FE50-5D02-CA44-A420-FDF7F752986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9195" t="8102" r="15665" b="68076"/>
          <a:stretch/>
        </p:blipFill>
        <p:spPr>
          <a:xfrm>
            <a:off x="4572000" y="839667"/>
            <a:ext cx="3540369" cy="12192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57C31273-E262-C44C-88D9-4D6771CBB476}"/>
              </a:ext>
            </a:extLst>
          </p:cNvPr>
          <p:cNvSpPr txBox="1"/>
          <p:nvPr/>
        </p:nvSpPr>
        <p:spPr>
          <a:xfrm>
            <a:off x="386800" y="1218435"/>
            <a:ext cx="381053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Parseval’s or Power Theorem</a:t>
            </a:r>
          </a:p>
        </p:txBody>
      </p:sp>
      <p:pic>
        <p:nvPicPr>
          <p:cNvPr id="7" name="Picture 6" descr="A close up of text on a white background&#10;&#10;Description automatically generated">
            <a:extLst>
              <a:ext uri="{FF2B5EF4-FFF2-40B4-BE49-F238E27FC236}">
                <a16:creationId xmlns:a16="http://schemas.microsoft.com/office/drawing/2014/main" id="{E4A7A647-5F2A-0140-8599-D98070EE4F1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6898" t="30550" r="21646" b="48378"/>
          <a:stretch/>
        </p:blipFill>
        <p:spPr>
          <a:xfrm>
            <a:off x="5087082" y="1930643"/>
            <a:ext cx="2895601" cy="1078523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E86F1816-D1A7-574C-A692-C1C57D10FC33}"/>
              </a:ext>
            </a:extLst>
          </p:cNvPr>
          <p:cNvSpPr txBox="1"/>
          <p:nvPr/>
        </p:nvSpPr>
        <p:spPr>
          <a:xfrm>
            <a:off x="386800" y="2239072"/>
            <a:ext cx="266213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Derivative Theorem</a:t>
            </a:r>
          </a:p>
        </p:txBody>
      </p:sp>
    </p:spTree>
    <p:extLst>
      <p:ext uri="{BB962C8B-B14F-4D97-AF65-F5344CB8AC3E}">
        <p14:creationId xmlns:p14="http://schemas.microsoft.com/office/powerpoint/2010/main" val="100182690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Title 2"/>
          <p:cNvSpPr>
            <a:spLocks noGrp="1"/>
          </p:cNvSpPr>
          <p:nvPr>
            <p:ph type="title"/>
          </p:nvPr>
        </p:nvSpPr>
        <p:spPr>
          <a:xfrm>
            <a:off x="0" y="44450"/>
            <a:ext cx="9144000" cy="587375"/>
          </a:xfrm>
        </p:spPr>
        <p:txBody>
          <a:bodyPr/>
          <a:lstStyle/>
          <a:p>
            <a:r>
              <a:rPr lang="en-US" altLang="en-US" dirty="0">
                <a:solidFill>
                  <a:srgbClr val="565A5C"/>
                </a:solidFill>
                <a:latin typeface="Times New Roman" charset="0"/>
                <a:ea typeface="Times New Roman" charset="0"/>
                <a:cs typeface="Times New Roman" charset="0"/>
              </a:rPr>
              <a:t>Convolution</a:t>
            </a:r>
            <a:endParaRPr lang="es-ES_tradnl" altLang="en-US" dirty="0">
              <a:solidFill>
                <a:srgbClr val="565A5C"/>
              </a:solidFill>
              <a:latin typeface="Times New Roman" charset="0"/>
              <a:ea typeface="Times New Roman" charset="0"/>
              <a:cs typeface="Times New Roman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885786DB-8187-F347-A383-855477ADFC9B}"/>
              </a:ext>
            </a:extLst>
          </p:cNvPr>
          <p:cNvSpPr/>
          <p:nvPr/>
        </p:nvSpPr>
        <p:spPr>
          <a:xfrm>
            <a:off x="539261" y="999255"/>
            <a:ext cx="8065477" cy="43704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Imagine a seismometer, whose impulse response is 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u(t)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which means that an input pulse of unit height and short duration 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dt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generates output of the form 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u(t) dt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What happens when a continuous signal 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s(t)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in the ground excites the seismometer. The output at a particular time 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sz="2000" i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is the sum (really the integral) of all the contributions from the impulse responses at all previous times.</a:t>
            </a:r>
          </a:p>
          <a:p>
            <a:pPr algn="just"/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Instruments can’t predict the future (causal), so the integral is to infinity.</a:t>
            </a:r>
          </a:p>
          <a:p>
            <a:pPr algn="just"/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integral above is called a convolution and is often written</a:t>
            </a:r>
          </a:p>
          <a:p>
            <a:pPr algn="just"/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Picture 5" descr="A screenshot of a cell phone&#10;&#10;Description automatically generated">
            <a:extLst>
              <a:ext uri="{FF2B5EF4-FFF2-40B4-BE49-F238E27FC236}">
                <a16:creationId xmlns:a16="http://schemas.microsoft.com/office/drawing/2014/main" id="{82FCE5C4-20E7-734F-B57F-BA7CAD1BFAA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" b="58990"/>
          <a:stretch/>
        </p:blipFill>
        <p:spPr>
          <a:xfrm>
            <a:off x="2433027" y="3040673"/>
            <a:ext cx="3949700" cy="1203081"/>
          </a:xfrm>
          <a:prstGeom prst="rect">
            <a:avLst/>
          </a:prstGeom>
        </p:spPr>
      </p:pic>
      <p:pic>
        <p:nvPicPr>
          <p:cNvPr id="11" name="Picture 10" descr="A screenshot of a cell phone&#10;&#10;Description automatically generated">
            <a:extLst>
              <a:ext uri="{FF2B5EF4-FFF2-40B4-BE49-F238E27FC236}">
                <a16:creationId xmlns:a16="http://schemas.microsoft.com/office/drawing/2014/main" id="{828BCA16-2E36-454A-8D34-70CB651073E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97" t="44112" r="-297" b="37411"/>
          <a:stretch/>
        </p:blipFill>
        <p:spPr>
          <a:xfrm>
            <a:off x="2245457" y="5195057"/>
            <a:ext cx="3949700" cy="5420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425661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Title 2"/>
          <p:cNvSpPr>
            <a:spLocks noGrp="1"/>
          </p:cNvSpPr>
          <p:nvPr>
            <p:ph type="title"/>
          </p:nvPr>
        </p:nvSpPr>
        <p:spPr>
          <a:xfrm>
            <a:off x="0" y="44450"/>
            <a:ext cx="9144000" cy="587375"/>
          </a:xfrm>
        </p:spPr>
        <p:txBody>
          <a:bodyPr/>
          <a:lstStyle/>
          <a:p>
            <a:r>
              <a:rPr lang="en-US" altLang="en-US" dirty="0">
                <a:solidFill>
                  <a:srgbClr val="565A5C"/>
                </a:solidFill>
                <a:latin typeface="Times New Roman" charset="0"/>
                <a:ea typeface="Times New Roman" charset="0"/>
                <a:cs typeface="Times New Roman" charset="0"/>
              </a:rPr>
              <a:t>FT Theorems</a:t>
            </a:r>
            <a:endParaRPr lang="es-ES_tradnl" altLang="en-US" dirty="0">
              <a:solidFill>
                <a:srgbClr val="565A5C"/>
              </a:solidFill>
              <a:latin typeface="Times New Roman" charset="0"/>
              <a:ea typeface="Times New Roman" charset="0"/>
              <a:cs typeface="Times New Roman" charset="0"/>
            </a:endParaRPr>
          </a:p>
        </p:txBody>
      </p:sp>
      <p:pic>
        <p:nvPicPr>
          <p:cNvPr id="5" name="Picture 4" descr="A close up of text on a white background&#10;&#10;Description automatically generated">
            <a:extLst>
              <a:ext uri="{FF2B5EF4-FFF2-40B4-BE49-F238E27FC236}">
                <a16:creationId xmlns:a16="http://schemas.microsoft.com/office/drawing/2014/main" id="{84C6FE50-5D02-CA44-A420-FDF7F752986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9195" t="8102" r="15665" b="68076"/>
          <a:stretch/>
        </p:blipFill>
        <p:spPr>
          <a:xfrm>
            <a:off x="4572000" y="839667"/>
            <a:ext cx="3540369" cy="12192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57C31273-E262-C44C-88D9-4D6771CBB476}"/>
              </a:ext>
            </a:extLst>
          </p:cNvPr>
          <p:cNvSpPr txBox="1"/>
          <p:nvPr/>
        </p:nvSpPr>
        <p:spPr>
          <a:xfrm>
            <a:off x="386800" y="1218435"/>
            <a:ext cx="381053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Parseval’s or Power Theorem</a:t>
            </a:r>
          </a:p>
        </p:txBody>
      </p:sp>
      <p:pic>
        <p:nvPicPr>
          <p:cNvPr id="7" name="Picture 6" descr="A close up of text on a white background&#10;&#10;Description automatically generated">
            <a:extLst>
              <a:ext uri="{FF2B5EF4-FFF2-40B4-BE49-F238E27FC236}">
                <a16:creationId xmlns:a16="http://schemas.microsoft.com/office/drawing/2014/main" id="{E4A7A647-5F2A-0140-8599-D98070EE4F1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6898" t="30550" r="21646" b="48378"/>
          <a:stretch/>
        </p:blipFill>
        <p:spPr>
          <a:xfrm>
            <a:off x="5087082" y="1930643"/>
            <a:ext cx="2895601" cy="1078523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E86F1816-D1A7-574C-A692-C1C57D10FC33}"/>
              </a:ext>
            </a:extLst>
          </p:cNvPr>
          <p:cNvSpPr txBox="1"/>
          <p:nvPr/>
        </p:nvSpPr>
        <p:spPr>
          <a:xfrm>
            <a:off x="386800" y="2239072"/>
            <a:ext cx="266213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Derivative Theorem</a:t>
            </a:r>
          </a:p>
        </p:txBody>
      </p:sp>
      <p:pic>
        <p:nvPicPr>
          <p:cNvPr id="10" name="Picture 9" descr="A screenshot of a cell phone&#10;&#10;Description automatically generated">
            <a:extLst>
              <a:ext uri="{FF2B5EF4-FFF2-40B4-BE49-F238E27FC236}">
                <a16:creationId xmlns:a16="http://schemas.microsoft.com/office/drawing/2014/main" id="{B2FDE6F4-BF4C-C144-8AA4-7E722DDAD88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68980" b="7044"/>
          <a:stretch/>
        </p:blipFill>
        <p:spPr>
          <a:xfrm>
            <a:off x="4367334" y="3316900"/>
            <a:ext cx="3949700" cy="70338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E188CABE-6747-554E-AE47-5537A79A6ACC}"/>
              </a:ext>
            </a:extLst>
          </p:cNvPr>
          <p:cNvSpPr txBox="1"/>
          <p:nvPr/>
        </p:nvSpPr>
        <p:spPr>
          <a:xfrm>
            <a:off x="386800" y="3437760"/>
            <a:ext cx="290258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Convolution Theorem</a:t>
            </a:r>
          </a:p>
        </p:txBody>
      </p:sp>
    </p:spTree>
    <p:extLst>
      <p:ext uri="{BB962C8B-B14F-4D97-AF65-F5344CB8AC3E}">
        <p14:creationId xmlns:p14="http://schemas.microsoft.com/office/powerpoint/2010/main" val="136097561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Title 2"/>
          <p:cNvSpPr>
            <a:spLocks noGrp="1"/>
          </p:cNvSpPr>
          <p:nvPr>
            <p:ph type="title"/>
          </p:nvPr>
        </p:nvSpPr>
        <p:spPr>
          <a:xfrm>
            <a:off x="0" y="44450"/>
            <a:ext cx="9144000" cy="587375"/>
          </a:xfrm>
        </p:spPr>
        <p:txBody>
          <a:bodyPr/>
          <a:lstStyle/>
          <a:p>
            <a:r>
              <a:rPr lang="en-US" altLang="en-US" dirty="0">
                <a:solidFill>
                  <a:srgbClr val="565A5C"/>
                </a:solidFill>
                <a:latin typeface="Times New Roman" charset="0"/>
                <a:ea typeface="Times New Roman" charset="0"/>
                <a:cs typeface="Times New Roman" charset="0"/>
              </a:rPr>
              <a:t>FT Pairs</a:t>
            </a:r>
            <a:endParaRPr lang="es-ES_tradnl" altLang="en-US" dirty="0">
              <a:solidFill>
                <a:srgbClr val="565A5C"/>
              </a:solidFill>
              <a:latin typeface="Times New Roman" charset="0"/>
              <a:ea typeface="Times New Roman" charset="0"/>
              <a:cs typeface="Times New Roman" charset="0"/>
            </a:endParaRPr>
          </a:p>
        </p:txBody>
      </p:sp>
      <p:pic>
        <p:nvPicPr>
          <p:cNvPr id="3" name="Picture 2" descr="A close up of text on a white background&#10;&#10;Description automatically generated">
            <a:extLst>
              <a:ext uri="{FF2B5EF4-FFF2-40B4-BE49-F238E27FC236}">
                <a16:creationId xmlns:a16="http://schemas.microsoft.com/office/drawing/2014/main" id="{850EF02C-C307-2D4D-8C71-240E159685A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57120"/>
          <a:stretch/>
        </p:blipFill>
        <p:spPr>
          <a:xfrm>
            <a:off x="4045500" y="2939832"/>
            <a:ext cx="4711700" cy="2194658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57C31273-E262-C44C-88D9-4D6771CBB476}"/>
              </a:ext>
            </a:extLst>
          </p:cNvPr>
          <p:cNvSpPr txBox="1"/>
          <p:nvPr/>
        </p:nvSpPr>
        <p:spPr>
          <a:xfrm>
            <a:off x="386800" y="1420182"/>
            <a:ext cx="269817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Gaussian - Gaussian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86F1816-D1A7-574C-A692-C1C57D10FC33}"/>
              </a:ext>
            </a:extLst>
          </p:cNvPr>
          <p:cNvSpPr txBox="1"/>
          <p:nvPr/>
        </p:nvSpPr>
        <p:spPr>
          <a:xfrm>
            <a:off x="386800" y="3575496"/>
            <a:ext cx="197041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Box Car -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sinc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33163621-5151-6349-99D3-08C0E7E91665}"/>
              </a:ext>
            </a:extLst>
          </p:cNvPr>
          <p:cNvGrpSpPr/>
          <p:nvPr/>
        </p:nvGrpSpPr>
        <p:grpSpPr>
          <a:xfrm>
            <a:off x="5074200" y="1144981"/>
            <a:ext cx="2654300" cy="1012067"/>
            <a:chOff x="5074200" y="1144981"/>
            <a:chExt cx="2654300" cy="1012067"/>
          </a:xfrm>
        </p:grpSpPr>
        <p:pic>
          <p:nvPicPr>
            <p:cNvPr id="12" name="Picture 11" descr="A picture containing clock&#10;&#10;Description automatically generated">
              <a:extLst>
                <a:ext uri="{FF2B5EF4-FFF2-40B4-BE49-F238E27FC236}">
                  <a16:creationId xmlns:a16="http://schemas.microsoft.com/office/drawing/2014/main" id="{8A7E68A1-E60E-A145-A9C9-1F875FF80DA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t="19284" b="32048"/>
            <a:stretch/>
          </p:blipFill>
          <p:spPr>
            <a:xfrm>
              <a:off x="5074200" y="1144981"/>
              <a:ext cx="2654300" cy="482112"/>
            </a:xfrm>
            <a:prstGeom prst="rect">
              <a:avLst/>
            </a:prstGeom>
          </p:spPr>
        </p:pic>
        <p:pic>
          <p:nvPicPr>
            <p:cNvPr id="14" name="Picture 13" descr="A close up of a logo&#10;&#10;Description automatically generated">
              <a:extLst>
                <a:ext uri="{FF2B5EF4-FFF2-40B4-BE49-F238E27FC236}">
                  <a16:creationId xmlns:a16="http://schemas.microsoft.com/office/drawing/2014/main" id="{EBAE15C4-FE5C-C747-9B0B-37A54FC5A11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t="38070" b="25777"/>
            <a:stretch/>
          </p:blipFill>
          <p:spPr>
            <a:xfrm>
              <a:off x="5196742" y="1674937"/>
              <a:ext cx="2197100" cy="48211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93192250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Title 2"/>
          <p:cNvSpPr>
            <a:spLocks noGrp="1"/>
          </p:cNvSpPr>
          <p:nvPr>
            <p:ph type="title"/>
          </p:nvPr>
        </p:nvSpPr>
        <p:spPr>
          <a:xfrm>
            <a:off x="0" y="44450"/>
            <a:ext cx="9144000" cy="587375"/>
          </a:xfrm>
        </p:spPr>
        <p:txBody>
          <a:bodyPr/>
          <a:lstStyle/>
          <a:p>
            <a:r>
              <a:rPr lang="en-US" altLang="en-US" dirty="0">
                <a:solidFill>
                  <a:srgbClr val="565A5C"/>
                </a:solidFill>
                <a:latin typeface="Times New Roman" charset="0"/>
                <a:ea typeface="Times New Roman" charset="0"/>
                <a:cs typeface="Times New Roman" charset="0"/>
              </a:rPr>
              <a:t>FT Pairs</a:t>
            </a:r>
            <a:endParaRPr lang="es-ES_tradnl" altLang="en-US" dirty="0">
              <a:solidFill>
                <a:srgbClr val="565A5C"/>
              </a:solidFill>
              <a:latin typeface="Times New Roman" charset="0"/>
              <a:ea typeface="Times New Roman" charset="0"/>
              <a:cs typeface="Times New Roman" charset="0"/>
            </a:endParaRPr>
          </a:p>
        </p:txBody>
      </p:sp>
      <p:pic>
        <p:nvPicPr>
          <p:cNvPr id="6" name="Picture 5" descr="A picture containing clock&#10;&#10;Description automatically generated">
            <a:extLst>
              <a:ext uri="{FF2B5EF4-FFF2-40B4-BE49-F238E27FC236}">
                <a16:creationId xmlns:a16="http://schemas.microsoft.com/office/drawing/2014/main" id="{028B0A96-5E95-4043-8974-FA5488FB440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67100" y="2908300"/>
            <a:ext cx="2209800" cy="1041400"/>
          </a:xfrm>
          <a:prstGeom prst="rect">
            <a:avLst/>
          </a:prstGeom>
        </p:spPr>
      </p:pic>
      <p:pic>
        <p:nvPicPr>
          <p:cNvPr id="17" name="Picture 16" descr="A picture containing text, large, clock&#10;&#10;Description automatically generated">
            <a:extLst>
              <a:ext uri="{FF2B5EF4-FFF2-40B4-BE49-F238E27FC236}">
                <a16:creationId xmlns:a16="http://schemas.microsoft.com/office/drawing/2014/main" id="{0DA9D669-371D-7E42-A040-780C679C87C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21574"/>
          <a:stretch/>
        </p:blipFill>
        <p:spPr>
          <a:xfrm>
            <a:off x="678747" y="886271"/>
            <a:ext cx="5616545" cy="59875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084691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648CF83A-4782-AC47-83D8-711FF1D1E96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876" y="1899138"/>
            <a:ext cx="5517662" cy="4138247"/>
          </a:xfrm>
          <a:prstGeom prst="rect">
            <a:avLst/>
          </a:prstGeom>
        </p:spPr>
      </p:pic>
      <p:sp>
        <p:nvSpPr>
          <p:cNvPr id="11265" name="Title 2"/>
          <p:cNvSpPr>
            <a:spLocks noGrp="1"/>
          </p:cNvSpPr>
          <p:nvPr>
            <p:ph type="title"/>
          </p:nvPr>
        </p:nvSpPr>
        <p:spPr>
          <a:xfrm>
            <a:off x="0" y="44450"/>
            <a:ext cx="9144000" cy="587375"/>
          </a:xfrm>
        </p:spPr>
        <p:txBody>
          <a:bodyPr/>
          <a:lstStyle/>
          <a:p>
            <a:r>
              <a:rPr lang="en-US" altLang="en-US" dirty="0">
                <a:solidFill>
                  <a:srgbClr val="565A5C"/>
                </a:solidFill>
                <a:latin typeface="Times New Roman" charset="0"/>
                <a:ea typeface="Times New Roman" charset="0"/>
                <a:cs typeface="Times New Roman" charset="0"/>
              </a:rPr>
              <a:t>Another dataset</a:t>
            </a:r>
            <a:endParaRPr lang="es-ES_tradnl" altLang="en-US" dirty="0">
              <a:solidFill>
                <a:srgbClr val="565A5C"/>
              </a:solidFill>
              <a:latin typeface="Times New Roman" charset="0"/>
              <a:ea typeface="Times New Roman" charset="0"/>
              <a:cs typeface="Times New Roman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1CF558A-5BFD-B04F-931D-C220D744BA47}"/>
              </a:ext>
            </a:extLst>
          </p:cNvPr>
          <p:cNvSpPr txBox="1"/>
          <p:nvPr/>
        </p:nvSpPr>
        <p:spPr>
          <a:xfrm>
            <a:off x="5263662" y="2572082"/>
            <a:ext cx="33176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Ages (not real) of participants of 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ROSES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53078E0F-F455-7340-863E-D4A0F0A1DB45}"/>
              </a:ext>
            </a:extLst>
          </p:cNvPr>
          <p:cNvCxnSpPr/>
          <p:nvPr/>
        </p:nvCxnSpPr>
        <p:spPr>
          <a:xfrm>
            <a:off x="4407878" y="4958861"/>
            <a:ext cx="855784" cy="0"/>
          </a:xfrm>
          <a:prstGeom prst="straightConnector1">
            <a:avLst/>
          </a:prstGeom>
          <a:ln>
            <a:solidFill>
              <a:srgbClr val="C0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FB235C6B-7854-4647-A20D-C389063C453C}"/>
              </a:ext>
            </a:extLst>
          </p:cNvPr>
          <p:cNvSpPr txBox="1"/>
          <p:nvPr/>
        </p:nvSpPr>
        <p:spPr>
          <a:xfrm>
            <a:off x="5136507" y="4589529"/>
            <a:ext cx="19579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C00000"/>
                </a:solidFill>
              </a:rPr>
              <a:t>With a few outliers</a:t>
            </a:r>
          </a:p>
        </p:txBody>
      </p:sp>
      <p:sp>
        <p:nvSpPr>
          <p:cNvPr id="14" name="TextBox 22">
            <a:extLst>
              <a:ext uri="{FF2B5EF4-FFF2-40B4-BE49-F238E27FC236}">
                <a16:creationId xmlns:a16="http://schemas.microsoft.com/office/drawing/2014/main" id="{829037AE-87FC-2A4F-B71B-C32FE85EB5F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548" y="878284"/>
            <a:ext cx="8136904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 b="1" dirty="0">
                <a:solidFill>
                  <a:srgbClr val="000000"/>
                </a:solidFill>
                <a:latin typeface="Times New Roman"/>
                <a:cs typeface="Times New Roman"/>
                <a:sym typeface="Wingdings" charset="0"/>
              </a:rPr>
              <a:t>In geophysics we use statistical methods to analyze </a:t>
            </a:r>
            <a:r>
              <a:rPr lang="en-US" b="1" dirty="0">
                <a:solidFill>
                  <a:srgbClr val="FF0000"/>
                </a:solidFill>
                <a:latin typeface="Times New Roman"/>
                <a:cs typeface="Times New Roman"/>
                <a:sym typeface="Wingdings" charset="0"/>
              </a:rPr>
              <a:t>data</a:t>
            </a:r>
          </a:p>
          <a:p>
            <a:r>
              <a:rPr lang="en-US" dirty="0">
                <a:solidFill>
                  <a:srgbClr val="FF0000"/>
                </a:solidFill>
                <a:latin typeface="Times New Roman"/>
                <a:cs typeface="Times New Roman"/>
                <a:sym typeface="Wingdings" charset="0"/>
              </a:rPr>
              <a:t>   </a:t>
            </a:r>
            <a:endParaRPr lang="en-US" dirty="0">
              <a:solidFill>
                <a:srgbClr val="000000"/>
              </a:solidFill>
              <a:latin typeface="Times New Roman"/>
              <a:cs typeface="Times New Roman"/>
              <a:sym typeface="Wingdings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7298768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Title 2"/>
          <p:cNvSpPr>
            <a:spLocks noGrp="1"/>
          </p:cNvSpPr>
          <p:nvPr>
            <p:ph type="title"/>
          </p:nvPr>
        </p:nvSpPr>
        <p:spPr>
          <a:xfrm>
            <a:off x="0" y="44450"/>
            <a:ext cx="9144000" cy="587375"/>
          </a:xfrm>
        </p:spPr>
        <p:txBody>
          <a:bodyPr/>
          <a:lstStyle/>
          <a:p>
            <a:r>
              <a:rPr lang="en-US" altLang="en-US" dirty="0">
                <a:solidFill>
                  <a:srgbClr val="565A5C"/>
                </a:solidFill>
                <a:latin typeface="Times New Roman" charset="0"/>
                <a:ea typeface="Times New Roman" charset="0"/>
                <a:cs typeface="Times New Roman" charset="0"/>
              </a:rPr>
              <a:t>Take-home Message 1</a:t>
            </a:r>
            <a:endParaRPr lang="es-ES_tradnl" altLang="en-US" dirty="0">
              <a:solidFill>
                <a:srgbClr val="565A5C"/>
              </a:solidFill>
              <a:latin typeface="Times New Roman" charset="0"/>
              <a:ea typeface="Times New Roman" charset="0"/>
              <a:cs typeface="Times New Roman" charset="0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B02698D6-A82E-AD49-8CB5-2ACF2BFA3E45}"/>
              </a:ext>
            </a:extLst>
          </p:cNvPr>
          <p:cNvSpPr/>
          <p:nvPr/>
        </p:nvSpPr>
        <p:spPr>
          <a:xfrm>
            <a:off x="902675" y="1054297"/>
            <a:ext cx="7725510" cy="32932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b="1" dirty="0">
                <a:solidFill>
                  <a:srgbClr val="000000"/>
                </a:solidFill>
                <a:latin typeface="Times New Roman"/>
                <a:cs typeface="Times New Roman"/>
                <a:sym typeface="Wingdings" charset="0"/>
              </a:rPr>
              <a:t>Fourier transform and its inverse. Linear mapping.</a:t>
            </a:r>
          </a:p>
          <a:p>
            <a:endParaRPr lang="en-US" sz="2600" b="1" dirty="0">
              <a:solidFill>
                <a:srgbClr val="000000"/>
              </a:solidFill>
              <a:latin typeface="Times New Roman"/>
              <a:cs typeface="Times New Roman"/>
              <a:sym typeface="Wingdings" charset="0"/>
            </a:endParaRPr>
          </a:p>
          <a:p>
            <a:r>
              <a:rPr lang="en-US" sz="2600" b="1" dirty="0">
                <a:solidFill>
                  <a:srgbClr val="000000"/>
                </a:solidFill>
                <a:latin typeface="Times New Roman"/>
                <a:cs typeface="Times New Roman"/>
                <a:sym typeface="Wingdings" charset="0"/>
              </a:rPr>
              <a:t>Narrow signal in one domain, broad signal in the other. </a:t>
            </a:r>
            <a:r>
              <a:rPr lang="en-US" sz="2600" b="1" dirty="0">
                <a:solidFill>
                  <a:srgbClr val="C00000"/>
                </a:solidFill>
                <a:latin typeface="Times New Roman"/>
                <a:cs typeface="Times New Roman"/>
                <a:sym typeface="Wingdings" charset="0"/>
              </a:rPr>
              <a:t>Uncertainty principle</a:t>
            </a:r>
            <a:r>
              <a:rPr lang="en-US" sz="2600" b="1" dirty="0">
                <a:solidFill>
                  <a:srgbClr val="000000"/>
                </a:solidFill>
                <a:latin typeface="Times New Roman"/>
                <a:cs typeface="Times New Roman"/>
                <a:sym typeface="Wingdings" charset="0"/>
              </a:rPr>
              <a:t>, you can’t have both infinite time and frequency resolution. </a:t>
            </a:r>
          </a:p>
          <a:p>
            <a:endParaRPr lang="en-US" sz="2600" b="1" dirty="0">
              <a:solidFill>
                <a:srgbClr val="000000"/>
              </a:solidFill>
              <a:latin typeface="Times New Roman"/>
              <a:cs typeface="Times New Roman"/>
              <a:sym typeface="Wingdings" charset="0"/>
            </a:endParaRPr>
          </a:p>
          <a:p>
            <a:r>
              <a:rPr lang="en-US" sz="2600" b="1" dirty="0">
                <a:solidFill>
                  <a:srgbClr val="000000"/>
                </a:solidFill>
                <a:latin typeface="Times New Roman"/>
                <a:cs typeface="Times New Roman"/>
                <a:sym typeface="Wingdings" charset="0"/>
              </a:rPr>
              <a:t>Remember (and prove) some theorems and pairs.</a:t>
            </a:r>
          </a:p>
          <a:p>
            <a:endParaRPr lang="en-US" sz="2600" b="1" dirty="0">
              <a:solidFill>
                <a:srgbClr val="000000"/>
              </a:solidFill>
              <a:latin typeface="Times New Roman"/>
              <a:cs typeface="Times New Roman"/>
              <a:sym typeface="Wingdings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16476E4-4EAF-0F4F-A530-BA69F60D76C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87415" y="4183342"/>
            <a:ext cx="5216770" cy="24975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2293305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Title 2"/>
          <p:cNvSpPr>
            <a:spLocks noGrp="1"/>
          </p:cNvSpPr>
          <p:nvPr>
            <p:ph type="title"/>
          </p:nvPr>
        </p:nvSpPr>
        <p:spPr>
          <a:xfrm>
            <a:off x="0" y="44450"/>
            <a:ext cx="9144000" cy="587375"/>
          </a:xfrm>
        </p:spPr>
        <p:txBody>
          <a:bodyPr/>
          <a:lstStyle/>
          <a:p>
            <a:r>
              <a:rPr lang="en-US" altLang="en-US" dirty="0">
                <a:solidFill>
                  <a:srgbClr val="565A5C"/>
                </a:solidFill>
                <a:latin typeface="Times New Roman" charset="0"/>
                <a:ea typeface="Times New Roman" charset="0"/>
                <a:cs typeface="Times New Roman" charset="0"/>
              </a:rPr>
              <a:t>The Discrete Fourier Transform DFT</a:t>
            </a:r>
            <a:endParaRPr lang="es-ES_tradnl" altLang="en-US" dirty="0">
              <a:solidFill>
                <a:srgbClr val="565A5C"/>
              </a:solidFill>
              <a:latin typeface="Times New Roman" charset="0"/>
              <a:ea typeface="Times New Roman" charset="0"/>
              <a:cs typeface="Times New Roman" charset="0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EB0156E8-7173-B242-B5DA-06777E3A841E}"/>
              </a:ext>
            </a:extLst>
          </p:cNvPr>
          <p:cNvSpPr/>
          <p:nvPr/>
        </p:nvSpPr>
        <p:spPr>
          <a:xfrm>
            <a:off x="539261" y="999255"/>
            <a:ext cx="8065477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 real life, we have three problems. </a:t>
            </a:r>
          </a:p>
          <a:p>
            <a:pPr algn="just"/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Computers don’t like doing integrals (they do sums). </a:t>
            </a:r>
          </a:p>
          <a:p>
            <a:pPr algn="just"/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Our data is digitized, </a:t>
            </a: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discretely sampled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so not continuous. </a:t>
            </a:r>
          </a:p>
          <a:p>
            <a:pPr algn="just"/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Our data is </a:t>
            </a: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finite length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3" descr="A close up of a person&#10;&#10;Description automatically generated">
            <a:extLst>
              <a:ext uri="{FF2B5EF4-FFF2-40B4-BE49-F238E27FC236}">
                <a16:creationId xmlns:a16="http://schemas.microsoft.com/office/drawing/2014/main" id="{A9395021-01D4-D247-A67B-11D72156F96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24133" y="2630471"/>
            <a:ext cx="3644900" cy="21844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A9DFA8E-635A-0340-92DB-624EED0A6C25}"/>
              </a:ext>
            </a:extLst>
          </p:cNvPr>
          <p:cNvSpPr txBox="1"/>
          <p:nvPr/>
        </p:nvSpPr>
        <p:spPr>
          <a:xfrm>
            <a:off x="6684893" y="2871850"/>
            <a:ext cx="62068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DFT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2AA524C-D73F-2B41-917D-22003A0FB21E}"/>
              </a:ext>
            </a:extLst>
          </p:cNvPr>
          <p:cNvSpPr txBox="1"/>
          <p:nvPr/>
        </p:nvSpPr>
        <p:spPr>
          <a:xfrm>
            <a:off x="6316202" y="3905898"/>
            <a:ext cx="13580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Inverse DFT</a:t>
            </a:r>
          </a:p>
        </p:txBody>
      </p:sp>
    </p:spTree>
    <p:extLst>
      <p:ext uri="{BB962C8B-B14F-4D97-AF65-F5344CB8AC3E}">
        <p14:creationId xmlns:p14="http://schemas.microsoft.com/office/powerpoint/2010/main" val="644191032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Title 2"/>
          <p:cNvSpPr>
            <a:spLocks noGrp="1"/>
          </p:cNvSpPr>
          <p:nvPr>
            <p:ph type="title"/>
          </p:nvPr>
        </p:nvSpPr>
        <p:spPr>
          <a:xfrm>
            <a:off x="0" y="44450"/>
            <a:ext cx="9144000" cy="587375"/>
          </a:xfrm>
        </p:spPr>
        <p:txBody>
          <a:bodyPr/>
          <a:lstStyle/>
          <a:p>
            <a:r>
              <a:rPr lang="en-US" altLang="en-US" dirty="0">
                <a:solidFill>
                  <a:srgbClr val="565A5C"/>
                </a:solidFill>
                <a:latin typeface="Times New Roman" charset="0"/>
                <a:ea typeface="Times New Roman" charset="0"/>
                <a:cs typeface="Times New Roman" charset="0"/>
              </a:rPr>
              <a:t>The DFT in practice</a:t>
            </a:r>
            <a:endParaRPr lang="es-ES_tradnl" altLang="en-US" dirty="0">
              <a:solidFill>
                <a:srgbClr val="565A5C"/>
              </a:solidFill>
              <a:latin typeface="Times New Roman" charset="0"/>
              <a:ea typeface="Times New Roman" charset="0"/>
              <a:cs typeface="Times New Roman" charset="0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EB0156E8-7173-B242-B5DA-06777E3A841E}"/>
              </a:ext>
            </a:extLst>
          </p:cNvPr>
          <p:cNvSpPr/>
          <p:nvPr/>
        </p:nvSpPr>
        <p:spPr>
          <a:xfrm>
            <a:off x="539261" y="999255"/>
            <a:ext cx="8065477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Our input data, is a stationary random process 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X(t), 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and is finite in length.</a:t>
            </a:r>
          </a:p>
          <a:p>
            <a:pPr algn="just"/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FT of 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X(t)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would be a random process, not a statistic of 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X(t)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Picture 7" descr="A picture containing clock&#10;&#10;Description automatically generated">
            <a:extLst>
              <a:ext uri="{FF2B5EF4-FFF2-40B4-BE49-F238E27FC236}">
                <a16:creationId xmlns:a16="http://schemas.microsoft.com/office/drawing/2014/main" id="{8F4BE620-76C5-2E4D-81CC-EE802B1E9B3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9261" y="1702898"/>
            <a:ext cx="7747000" cy="1358900"/>
          </a:xfrm>
          <a:prstGeom prst="rect">
            <a:avLst/>
          </a:prstGeom>
        </p:spPr>
      </p:pic>
      <p:pic>
        <p:nvPicPr>
          <p:cNvPr id="9" name="Picture 8" descr="A screenshot of a cell phone&#10;&#10;Description automatically generated">
            <a:extLst>
              <a:ext uri="{FF2B5EF4-FFF2-40B4-BE49-F238E27FC236}">
                <a16:creationId xmlns:a16="http://schemas.microsoft.com/office/drawing/2014/main" id="{206F6153-1838-3B41-A25B-10DD49ED14B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" y="2912246"/>
            <a:ext cx="9144000" cy="280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2616832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EB0156E8-7173-B242-B5DA-06777E3A841E}"/>
              </a:ext>
            </a:extLst>
          </p:cNvPr>
          <p:cNvSpPr/>
          <p:nvPr/>
        </p:nvSpPr>
        <p:spPr>
          <a:xfrm>
            <a:off x="539261" y="999255"/>
            <a:ext cx="806547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Our input data, is </a:t>
            </a: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finite in length 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and </a:t>
            </a: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discretely sampled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Remember </a:t>
            </a: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multiplication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in one domain is </a:t>
            </a: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convolution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in the other.  </a:t>
            </a:r>
          </a:p>
        </p:txBody>
      </p:sp>
      <p:pic>
        <p:nvPicPr>
          <p:cNvPr id="7" name="Imagen 3">
            <a:extLst>
              <a:ext uri="{FF2B5EF4-FFF2-40B4-BE49-F238E27FC236}">
                <a16:creationId xmlns:a16="http://schemas.microsoft.com/office/drawing/2014/main" id="{72B44D30-D21C-A142-A5C1-87662A1BD21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522" t="3712" b="48144"/>
          <a:stretch/>
        </p:blipFill>
        <p:spPr>
          <a:xfrm>
            <a:off x="0" y="1764420"/>
            <a:ext cx="4827182" cy="3112259"/>
          </a:xfrm>
          <a:prstGeom prst="rect">
            <a:avLst/>
          </a:prstGeom>
        </p:spPr>
      </p:pic>
      <p:sp>
        <p:nvSpPr>
          <p:cNvPr id="10" name="Title 2">
            <a:extLst>
              <a:ext uri="{FF2B5EF4-FFF2-40B4-BE49-F238E27FC236}">
                <a16:creationId xmlns:a16="http://schemas.microsoft.com/office/drawing/2014/main" id="{22076CF4-D596-3E4A-A877-4A3756D20F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44450"/>
            <a:ext cx="9144000" cy="587375"/>
          </a:xfrm>
        </p:spPr>
        <p:txBody>
          <a:bodyPr/>
          <a:lstStyle/>
          <a:p>
            <a:r>
              <a:rPr lang="en-US" altLang="en-US" dirty="0">
                <a:solidFill>
                  <a:srgbClr val="565A5C"/>
                </a:solidFill>
                <a:latin typeface="Times New Roman" charset="0"/>
                <a:ea typeface="Times New Roman" charset="0"/>
                <a:cs typeface="Times New Roman" charset="0"/>
              </a:rPr>
              <a:t>The DFT in practice</a:t>
            </a:r>
            <a:endParaRPr lang="es-ES_tradnl" altLang="en-US" dirty="0">
              <a:solidFill>
                <a:srgbClr val="565A5C"/>
              </a:solidFill>
              <a:latin typeface="Times New Roman" charset="0"/>
              <a:ea typeface="Times New Roman" charset="0"/>
              <a:cs typeface="Times New Roman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F64C3D1-334B-F54B-B9DD-F3DB8BF030EC}"/>
              </a:ext>
            </a:extLst>
          </p:cNvPr>
          <p:cNvSpPr txBox="1"/>
          <p:nvPr/>
        </p:nvSpPr>
        <p:spPr>
          <a:xfrm>
            <a:off x="5018566" y="1889905"/>
            <a:ext cx="39496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Start with a continuous </a:t>
            </a:r>
            <a:r>
              <a:rPr 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and </a:t>
            </a:r>
            <a:r>
              <a:rPr 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domains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3680A73-65C8-3744-BC25-4C1CE7C44CD3}"/>
              </a:ext>
            </a:extLst>
          </p:cNvPr>
          <p:cNvSpPr txBox="1"/>
          <p:nvPr/>
        </p:nvSpPr>
        <p:spPr>
          <a:xfrm>
            <a:off x="5018566" y="2624299"/>
            <a:ext cx="23626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Sample discretely in </a:t>
            </a:r>
            <a:r>
              <a:rPr 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4A08C313-96BD-6E4A-B614-2E66C07D8FEA}"/>
              </a:ext>
            </a:extLst>
          </p:cNvPr>
          <p:cNvSpPr txBox="1"/>
          <p:nvPr/>
        </p:nvSpPr>
        <p:spPr>
          <a:xfrm>
            <a:off x="5018566" y="3358693"/>
            <a:ext cx="32069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Effect on </a:t>
            </a:r>
            <a:r>
              <a:rPr 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of discrete sampling.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63876C57-7298-7B4C-8FE5-07091DFC7CEC}"/>
              </a:ext>
            </a:extLst>
          </p:cNvPr>
          <p:cNvSpPr txBox="1"/>
          <p:nvPr/>
        </p:nvSpPr>
        <p:spPr>
          <a:xfrm>
            <a:off x="5018566" y="4093087"/>
            <a:ext cx="28783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Cut signal between </a:t>
            </a:r>
            <a:r>
              <a:rPr 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T=0-T</a:t>
            </a:r>
            <a:r>
              <a:rPr lang="en-US" i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max</a:t>
            </a:r>
          </a:p>
        </p:txBody>
      </p:sp>
    </p:spTree>
    <p:extLst>
      <p:ext uri="{BB962C8B-B14F-4D97-AF65-F5344CB8AC3E}">
        <p14:creationId xmlns:p14="http://schemas.microsoft.com/office/powerpoint/2010/main" val="3586234926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EB0156E8-7173-B242-B5DA-06777E3A841E}"/>
              </a:ext>
            </a:extLst>
          </p:cNvPr>
          <p:cNvSpPr/>
          <p:nvPr/>
        </p:nvSpPr>
        <p:spPr>
          <a:xfrm>
            <a:off x="539261" y="999255"/>
            <a:ext cx="806547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Our input data, is a stationary random process 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X(t), </a:t>
            </a:r>
          </a:p>
          <a:p>
            <a:pPr algn="just"/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and is </a:t>
            </a: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finite in length 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and </a:t>
            </a: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discretely sampled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</p:txBody>
      </p:sp>
      <p:pic>
        <p:nvPicPr>
          <p:cNvPr id="6" name="Imagen 3">
            <a:extLst>
              <a:ext uri="{FF2B5EF4-FFF2-40B4-BE49-F238E27FC236}">
                <a16:creationId xmlns:a16="http://schemas.microsoft.com/office/drawing/2014/main" id="{B3387892-BD27-C54E-B9D0-8F417F8A1EC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522" t="51856"/>
          <a:stretch/>
        </p:blipFill>
        <p:spPr>
          <a:xfrm>
            <a:off x="4316819" y="3537450"/>
            <a:ext cx="4827181" cy="3112259"/>
          </a:xfrm>
          <a:prstGeom prst="rect">
            <a:avLst/>
          </a:prstGeom>
        </p:spPr>
      </p:pic>
      <p:pic>
        <p:nvPicPr>
          <p:cNvPr id="7" name="Imagen 3">
            <a:extLst>
              <a:ext uri="{FF2B5EF4-FFF2-40B4-BE49-F238E27FC236}">
                <a16:creationId xmlns:a16="http://schemas.microsoft.com/office/drawing/2014/main" id="{72B44D30-D21C-A142-A5C1-87662A1BD21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522" t="3712" b="48144"/>
          <a:stretch/>
        </p:blipFill>
        <p:spPr>
          <a:xfrm>
            <a:off x="350876" y="1707142"/>
            <a:ext cx="2878352" cy="1855778"/>
          </a:xfrm>
          <a:prstGeom prst="rect">
            <a:avLst/>
          </a:prstGeom>
        </p:spPr>
      </p:pic>
      <p:sp>
        <p:nvSpPr>
          <p:cNvPr id="10" name="Title 2">
            <a:extLst>
              <a:ext uri="{FF2B5EF4-FFF2-40B4-BE49-F238E27FC236}">
                <a16:creationId xmlns:a16="http://schemas.microsoft.com/office/drawing/2014/main" id="{22076CF4-D596-3E4A-A877-4A3756D20F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44450"/>
            <a:ext cx="9144000" cy="587375"/>
          </a:xfrm>
        </p:spPr>
        <p:txBody>
          <a:bodyPr/>
          <a:lstStyle/>
          <a:p>
            <a:r>
              <a:rPr lang="en-US" altLang="en-US" dirty="0">
                <a:solidFill>
                  <a:srgbClr val="565A5C"/>
                </a:solidFill>
                <a:latin typeface="Times New Roman" charset="0"/>
                <a:ea typeface="Times New Roman" charset="0"/>
                <a:cs typeface="Times New Roman" charset="0"/>
              </a:rPr>
              <a:t>The DFT in practice</a:t>
            </a:r>
            <a:endParaRPr lang="es-ES_tradnl" altLang="en-US" dirty="0">
              <a:solidFill>
                <a:srgbClr val="565A5C"/>
              </a:solidFill>
              <a:latin typeface="Times New Roman" charset="0"/>
              <a:ea typeface="Times New Roman" charset="0"/>
              <a:cs typeface="Times New Roman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7AA47E3-57E1-3B4E-B2B8-639E421D9EC4}"/>
              </a:ext>
            </a:extLst>
          </p:cNvPr>
          <p:cNvSpPr txBox="1"/>
          <p:nvPr/>
        </p:nvSpPr>
        <p:spPr>
          <a:xfrm>
            <a:off x="350875" y="3675006"/>
            <a:ext cx="308289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domains convolved with </a:t>
            </a:r>
            <a:r>
              <a:rPr lang="en-US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sinc</a:t>
            </a:r>
            <a:endParaRPr lang="en-US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Spectral leakage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7F95D31-3743-E745-8760-E8B133F5D3F0}"/>
              </a:ext>
            </a:extLst>
          </p:cNvPr>
          <p:cNvSpPr txBox="1"/>
          <p:nvPr/>
        </p:nvSpPr>
        <p:spPr>
          <a:xfrm>
            <a:off x="350875" y="4409400"/>
            <a:ext cx="23839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Sample discretely in </a:t>
            </a:r>
            <a:r>
              <a:rPr 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28DFF1F0-0F60-A94C-B25B-6A440143B7ED}"/>
              </a:ext>
            </a:extLst>
          </p:cNvPr>
          <p:cNvSpPr txBox="1"/>
          <p:nvPr/>
        </p:nvSpPr>
        <p:spPr>
          <a:xfrm>
            <a:off x="350875" y="5143794"/>
            <a:ext cx="26170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Effect on </a:t>
            </a:r>
            <a:r>
              <a:rPr 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of F sampling.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440E000-8936-2147-9C5C-A86A771CE35E}"/>
              </a:ext>
            </a:extLst>
          </p:cNvPr>
          <p:cNvSpPr txBox="1"/>
          <p:nvPr/>
        </p:nvSpPr>
        <p:spPr>
          <a:xfrm>
            <a:off x="350875" y="5878188"/>
            <a:ext cx="28907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Final. The DFT is not the FT.</a:t>
            </a:r>
            <a:endParaRPr lang="en-US" i="1" baseline="-25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33412427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Title 2"/>
          <p:cNvSpPr>
            <a:spLocks noGrp="1"/>
          </p:cNvSpPr>
          <p:nvPr>
            <p:ph type="title"/>
          </p:nvPr>
        </p:nvSpPr>
        <p:spPr>
          <a:xfrm>
            <a:off x="0" y="44450"/>
            <a:ext cx="9144000" cy="587375"/>
          </a:xfrm>
        </p:spPr>
        <p:txBody>
          <a:bodyPr/>
          <a:lstStyle/>
          <a:p>
            <a:r>
              <a:rPr lang="en-US" altLang="en-US" dirty="0">
                <a:solidFill>
                  <a:srgbClr val="565A5C"/>
                </a:solidFill>
                <a:latin typeface="Times New Roman" charset="0"/>
                <a:ea typeface="Times New Roman" charset="0"/>
                <a:cs typeface="Times New Roman" charset="0"/>
              </a:rPr>
              <a:t>The DFT in practice</a:t>
            </a:r>
            <a:endParaRPr lang="es-ES_tradnl" altLang="en-US" dirty="0">
              <a:solidFill>
                <a:srgbClr val="565A5C"/>
              </a:solidFill>
              <a:latin typeface="Times New Roman" charset="0"/>
              <a:ea typeface="Times New Roman" charset="0"/>
              <a:cs typeface="Times New Roman" charset="0"/>
            </a:endParaRPr>
          </a:p>
        </p:txBody>
      </p:sp>
      <p:pic>
        <p:nvPicPr>
          <p:cNvPr id="3" name="Picture 2" descr="A picture containing bird&#10;&#10;Description automatically generated">
            <a:extLst>
              <a:ext uri="{FF2B5EF4-FFF2-40B4-BE49-F238E27FC236}">
                <a16:creationId xmlns:a16="http://schemas.microsoft.com/office/drawing/2014/main" id="{4DE67F52-4CF6-564F-A50C-C45D41AF253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879019"/>
            <a:ext cx="9144000" cy="4443470"/>
          </a:xfrm>
          <a:prstGeom prst="rect">
            <a:avLst/>
          </a:prstGeom>
        </p:spPr>
      </p:pic>
      <p:grpSp>
        <p:nvGrpSpPr>
          <p:cNvPr id="4" name="Group 3">
            <a:extLst>
              <a:ext uri="{FF2B5EF4-FFF2-40B4-BE49-F238E27FC236}">
                <a16:creationId xmlns:a16="http://schemas.microsoft.com/office/drawing/2014/main" id="{31A752D4-145C-E64D-BB55-DFD7A0AA0C34}"/>
              </a:ext>
            </a:extLst>
          </p:cNvPr>
          <p:cNvGrpSpPr/>
          <p:nvPr/>
        </p:nvGrpSpPr>
        <p:grpSpPr>
          <a:xfrm>
            <a:off x="7029153" y="1148861"/>
            <a:ext cx="1899189" cy="1678211"/>
            <a:chOff x="0" y="1301721"/>
            <a:chExt cx="5175546" cy="4573350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DEFB21B8-4E58-F241-993D-F284131B6B4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2325073"/>
              <a:ext cx="4733330" cy="3549998"/>
            </a:xfrm>
            <a:prstGeom prst="rect">
              <a:avLst/>
            </a:prstGeom>
          </p:spPr>
        </p:pic>
        <p:sp>
          <p:nvSpPr>
            <p:cNvPr id="6" name="Striped Right Arrow 5">
              <a:extLst>
                <a:ext uri="{FF2B5EF4-FFF2-40B4-BE49-F238E27FC236}">
                  <a16:creationId xmlns:a16="http://schemas.microsoft.com/office/drawing/2014/main" id="{7D8CABD1-0BDD-EE41-B245-91DA270333DE}"/>
                </a:ext>
              </a:extLst>
            </p:cNvPr>
            <p:cNvSpPr/>
            <p:nvPr/>
          </p:nvSpPr>
          <p:spPr>
            <a:xfrm rot="18849491">
              <a:off x="2200912" y="2174833"/>
              <a:ext cx="773723" cy="385346"/>
            </a:xfrm>
            <a:prstGeom prst="stripedRightArrow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FAAE6670-3738-514F-BEF8-43640122E23A}"/>
                </a:ext>
              </a:extLst>
            </p:cNvPr>
            <p:cNvSpPr txBox="1"/>
            <p:nvPr/>
          </p:nvSpPr>
          <p:spPr>
            <a:xfrm>
              <a:off x="2909667" y="1301721"/>
              <a:ext cx="2265879" cy="15097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Draw a person from the pool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165617054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Title 2"/>
          <p:cNvSpPr>
            <a:spLocks noGrp="1"/>
          </p:cNvSpPr>
          <p:nvPr>
            <p:ph type="title"/>
          </p:nvPr>
        </p:nvSpPr>
        <p:spPr>
          <a:xfrm>
            <a:off x="0" y="44450"/>
            <a:ext cx="9144000" cy="587375"/>
          </a:xfrm>
        </p:spPr>
        <p:txBody>
          <a:bodyPr/>
          <a:lstStyle/>
          <a:p>
            <a:r>
              <a:rPr lang="en-US" altLang="en-US" dirty="0">
                <a:solidFill>
                  <a:srgbClr val="565A5C"/>
                </a:solidFill>
                <a:latin typeface="Times New Roman" charset="0"/>
                <a:ea typeface="Times New Roman" charset="0"/>
                <a:cs typeface="Times New Roman" charset="0"/>
              </a:rPr>
              <a:t>Spectral leakage</a:t>
            </a:r>
            <a:endParaRPr lang="es-ES_tradnl" altLang="en-US" dirty="0">
              <a:solidFill>
                <a:srgbClr val="565A5C"/>
              </a:solidFill>
              <a:latin typeface="Times New Roman" charset="0"/>
              <a:ea typeface="Times New Roman" charset="0"/>
              <a:cs typeface="Times New Roman" charset="0"/>
            </a:endParaRP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31A752D4-145C-E64D-BB55-DFD7A0AA0C34}"/>
              </a:ext>
            </a:extLst>
          </p:cNvPr>
          <p:cNvGrpSpPr/>
          <p:nvPr/>
        </p:nvGrpSpPr>
        <p:grpSpPr>
          <a:xfrm>
            <a:off x="7029153" y="1148861"/>
            <a:ext cx="1899189" cy="1678211"/>
            <a:chOff x="0" y="1301721"/>
            <a:chExt cx="5175546" cy="4573350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DEFB21B8-4E58-F241-993D-F284131B6B4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2325073"/>
              <a:ext cx="4733330" cy="3549998"/>
            </a:xfrm>
            <a:prstGeom prst="rect">
              <a:avLst/>
            </a:prstGeom>
          </p:spPr>
        </p:pic>
        <p:sp>
          <p:nvSpPr>
            <p:cNvPr id="6" name="Striped Right Arrow 5">
              <a:extLst>
                <a:ext uri="{FF2B5EF4-FFF2-40B4-BE49-F238E27FC236}">
                  <a16:creationId xmlns:a16="http://schemas.microsoft.com/office/drawing/2014/main" id="{7D8CABD1-0BDD-EE41-B245-91DA270333DE}"/>
                </a:ext>
              </a:extLst>
            </p:cNvPr>
            <p:cNvSpPr/>
            <p:nvPr/>
          </p:nvSpPr>
          <p:spPr>
            <a:xfrm rot="18849491">
              <a:off x="2200912" y="2174833"/>
              <a:ext cx="773723" cy="385346"/>
            </a:xfrm>
            <a:prstGeom prst="stripedRightArrow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FAAE6670-3738-514F-BEF8-43640122E23A}"/>
                </a:ext>
              </a:extLst>
            </p:cNvPr>
            <p:cNvSpPr txBox="1"/>
            <p:nvPr/>
          </p:nvSpPr>
          <p:spPr>
            <a:xfrm>
              <a:off x="2909667" y="1301721"/>
              <a:ext cx="2265879" cy="15097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Draw a person from the pool</a:t>
              </a:r>
            </a:p>
          </p:txBody>
        </p:sp>
      </p:grpSp>
      <p:pic>
        <p:nvPicPr>
          <p:cNvPr id="8" name="Picture 7" descr="A close up of text on a white background&#10;&#10;Description automatically generated">
            <a:extLst>
              <a:ext uri="{FF2B5EF4-FFF2-40B4-BE49-F238E27FC236}">
                <a16:creationId xmlns:a16="http://schemas.microsoft.com/office/drawing/2014/main" id="{D3189CED-DE35-FB41-B705-9F58E679E57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5658" y="900467"/>
            <a:ext cx="8663354" cy="59130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4362465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Title 2"/>
          <p:cNvSpPr>
            <a:spLocks noGrp="1"/>
          </p:cNvSpPr>
          <p:nvPr>
            <p:ph type="title"/>
          </p:nvPr>
        </p:nvSpPr>
        <p:spPr>
          <a:xfrm>
            <a:off x="0" y="44450"/>
            <a:ext cx="9144000" cy="587375"/>
          </a:xfrm>
        </p:spPr>
        <p:txBody>
          <a:bodyPr/>
          <a:lstStyle/>
          <a:p>
            <a:r>
              <a:rPr lang="en-US" altLang="en-US" dirty="0">
                <a:solidFill>
                  <a:srgbClr val="565A5C"/>
                </a:solidFill>
                <a:latin typeface="Times New Roman" charset="0"/>
                <a:ea typeface="Times New Roman" charset="0"/>
                <a:cs typeface="Times New Roman" charset="0"/>
              </a:rPr>
              <a:t>Spectral leakage - Direct spectral estimates</a:t>
            </a:r>
            <a:endParaRPr lang="es-ES_tradnl" altLang="en-US" dirty="0">
              <a:solidFill>
                <a:srgbClr val="565A5C"/>
              </a:solidFill>
              <a:latin typeface="Times New Roman" charset="0"/>
              <a:ea typeface="Times New Roman" charset="0"/>
              <a:cs typeface="Times New Roman" charset="0"/>
            </a:endParaRPr>
          </a:p>
        </p:txBody>
      </p:sp>
      <p:pic>
        <p:nvPicPr>
          <p:cNvPr id="3" name="Picture 2" descr="A screenshot of a cell phone&#10;&#10;Description automatically generated">
            <a:extLst>
              <a:ext uri="{FF2B5EF4-FFF2-40B4-BE49-F238E27FC236}">
                <a16:creationId xmlns:a16="http://schemas.microsoft.com/office/drawing/2014/main" id="{954B7DD2-AA3E-5748-AF9A-140EF166C20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3855"/>
          <a:stretch/>
        </p:blipFill>
        <p:spPr>
          <a:xfrm>
            <a:off x="0" y="1037908"/>
            <a:ext cx="9144000" cy="57521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1249718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Title 2"/>
          <p:cNvSpPr>
            <a:spLocks noGrp="1"/>
          </p:cNvSpPr>
          <p:nvPr>
            <p:ph type="title"/>
          </p:nvPr>
        </p:nvSpPr>
        <p:spPr>
          <a:xfrm>
            <a:off x="0" y="44450"/>
            <a:ext cx="9144000" cy="587375"/>
          </a:xfrm>
        </p:spPr>
        <p:txBody>
          <a:bodyPr/>
          <a:lstStyle/>
          <a:p>
            <a:r>
              <a:rPr lang="en-US" altLang="en-US" dirty="0">
                <a:solidFill>
                  <a:srgbClr val="565A5C"/>
                </a:solidFill>
                <a:latin typeface="Times New Roman" charset="0"/>
                <a:ea typeface="Times New Roman" charset="0"/>
                <a:cs typeface="Times New Roman" charset="0"/>
              </a:rPr>
              <a:t>Spectral leakage</a:t>
            </a:r>
            <a:endParaRPr lang="es-ES_tradnl" altLang="en-US" dirty="0">
              <a:solidFill>
                <a:srgbClr val="565A5C"/>
              </a:solidFill>
              <a:latin typeface="Times New Roman" charset="0"/>
              <a:ea typeface="Times New Roman" charset="0"/>
              <a:cs typeface="Times New Roman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F8C151A7-6D6E-BC42-9A85-5DFFFD1DE326}"/>
              </a:ext>
            </a:extLst>
          </p:cNvPr>
          <p:cNvSpPr/>
          <p:nvPr/>
        </p:nvSpPr>
        <p:spPr>
          <a:xfrm>
            <a:off x="422029" y="3398009"/>
            <a:ext cx="8170985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Equation 26 shows that simply using the DFT squared (the periodogram) as an estimator convolves the true spectrum with a function resembling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sinc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-squared, a function with considerable amplitude away from the central peak.</a:t>
            </a:r>
            <a:endParaRPr lang="en-US" sz="2000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" name="Picture 9" descr="A screenshot of a cell phone&#10;&#10;Description automatically generated">
            <a:extLst>
              <a:ext uri="{FF2B5EF4-FFF2-40B4-BE49-F238E27FC236}">
                <a16:creationId xmlns:a16="http://schemas.microsoft.com/office/drawing/2014/main" id="{45BCAC67-4BB2-FF45-9126-F04A9DCBF09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48035" b="11209"/>
          <a:stretch/>
        </p:blipFill>
        <p:spPr>
          <a:xfrm>
            <a:off x="0" y="795717"/>
            <a:ext cx="9144000" cy="2438400"/>
          </a:xfrm>
          <a:prstGeom prst="rect">
            <a:avLst/>
          </a:prstGeom>
        </p:spPr>
      </p:pic>
      <p:pic>
        <p:nvPicPr>
          <p:cNvPr id="11" name="Picture 10" descr="A picture containing knife&#10;&#10;Description automatically generated">
            <a:extLst>
              <a:ext uri="{FF2B5EF4-FFF2-40B4-BE49-F238E27FC236}">
                <a16:creationId xmlns:a16="http://schemas.microsoft.com/office/drawing/2014/main" id="{174FA1E1-5E19-EA4D-A746-FC16C738062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66105" y="4413672"/>
            <a:ext cx="3668603" cy="23998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4615601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Title 2"/>
          <p:cNvSpPr>
            <a:spLocks noGrp="1"/>
          </p:cNvSpPr>
          <p:nvPr>
            <p:ph type="title"/>
          </p:nvPr>
        </p:nvSpPr>
        <p:spPr>
          <a:xfrm>
            <a:off x="0" y="44450"/>
            <a:ext cx="9144000" cy="587375"/>
          </a:xfrm>
        </p:spPr>
        <p:txBody>
          <a:bodyPr/>
          <a:lstStyle/>
          <a:p>
            <a:r>
              <a:rPr lang="en-US" altLang="en-US" dirty="0">
                <a:solidFill>
                  <a:srgbClr val="565A5C"/>
                </a:solidFill>
                <a:latin typeface="Times New Roman" charset="0"/>
                <a:ea typeface="Times New Roman" charset="0"/>
                <a:cs typeface="Times New Roman" charset="0"/>
              </a:rPr>
              <a:t>Spectral leakage in real life</a:t>
            </a:r>
            <a:endParaRPr lang="es-ES_tradnl" altLang="en-US" dirty="0">
              <a:solidFill>
                <a:srgbClr val="565A5C"/>
              </a:solidFill>
              <a:latin typeface="Times New Roman" charset="0"/>
              <a:ea typeface="Times New Roman" charset="0"/>
              <a:cs typeface="Times New Roman" charset="0"/>
            </a:endParaRPr>
          </a:p>
        </p:txBody>
      </p:sp>
      <p:pic>
        <p:nvPicPr>
          <p:cNvPr id="10" name="Picture 9" descr="A screenshot of a cell phone&#10;&#10;Description automatically generated">
            <a:extLst>
              <a:ext uri="{FF2B5EF4-FFF2-40B4-BE49-F238E27FC236}">
                <a16:creationId xmlns:a16="http://schemas.microsoft.com/office/drawing/2014/main" id="{45BCAC67-4BB2-FF45-9126-F04A9DCBF09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48035" b="11209"/>
          <a:stretch/>
        </p:blipFill>
        <p:spPr>
          <a:xfrm>
            <a:off x="0" y="795717"/>
            <a:ext cx="9144000" cy="2438400"/>
          </a:xfrm>
          <a:prstGeom prst="rect">
            <a:avLst/>
          </a:prstGeom>
        </p:spPr>
      </p:pic>
      <p:pic>
        <p:nvPicPr>
          <p:cNvPr id="5" name="Picture 4" descr="A picture containing text, map&#10;&#10;Description automatically generated">
            <a:extLst>
              <a:ext uri="{FF2B5EF4-FFF2-40B4-BE49-F238E27FC236}">
                <a16:creationId xmlns:a16="http://schemas.microsoft.com/office/drawing/2014/main" id="{9575D0A0-9545-AE45-A77F-9B78B53DCDC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8445" b="47779"/>
          <a:stretch/>
        </p:blipFill>
        <p:spPr>
          <a:xfrm>
            <a:off x="173891" y="3429000"/>
            <a:ext cx="8422141" cy="276519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57AC525-EDC7-1243-B9CE-210203261485}"/>
              </a:ext>
            </a:extLst>
          </p:cNvPr>
          <p:cNvSpPr txBox="1"/>
          <p:nvPr/>
        </p:nvSpPr>
        <p:spPr>
          <a:xfrm>
            <a:off x="1466790" y="6389076"/>
            <a:ext cx="583634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tx2">
                    <a:lumMod val="75000"/>
                  </a:schemeClr>
                </a:solidFill>
              </a:rPr>
              <a:t>Box-car (no taper).</a:t>
            </a:r>
            <a:r>
              <a:rPr lang="en-US" dirty="0"/>
              <a:t>          </a:t>
            </a:r>
            <a:r>
              <a:rPr lang="en-US" dirty="0" err="1">
                <a:solidFill>
                  <a:schemeClr val="accent6">
                    <a:lumMod val="75000"/>
                  </a:schemeClr>
                </a:solidFill>
              </a:rPr>
              <a:t>Hanning</a:t>
            </a:r>
            <a:r>
              <a:rPr lang="en-US" dirty="0">
                <a:solidFill>
                  <a:schemeClr val="accent6">
                    <a:lumMod val="75000"/>
                  </a:schemeClr>
                </a:solidFill>
              </a:rPr>
              <a:t> taper.</a:t>
            </a:r>
            <a:r>
              <a:rPr lang="en-US" dirty="0"/>
              <a:t>       </a:t>
            </a:r>
            <a:r>
              <a:rPr lang="en-US" dirty="0">
                <a:solidFill>
                  <a:schemeClr val="accent3">
                    <a:lumMod val="75000"/>
                  </a:schemeClr>
                </a:solidFill>
              </a:rPr>
              <a:t>Prolate taper (</a:t>
            </a:r>
            <a:r>
              <a:rPr lang="en-US" i="1" dirty="0">
                <a:solidFill>
                  <a:schemeClr val="accent3">
                    <a:lumMod val="75000"/>
                  </a:schemeClr>
                </a:solidFill>
              </a:rPr>
              <a:t>v</a:t>
            </a:r>
            <a:r>
              <a:rPr lang="en-US" i="1" baseline="-25000" dirty="0">
                <a:solidFill>
                  <a:schemeClr val="accent3">
                    <a:lumMod val="75000"/>
                  </a:schemeClr>
                </a:solidFill>
              </a:rPr>
              <a:t>0</a:t>
            </a:r>
            <a:r>
              <a:rPr lang="en-US" dirty="0">
                <a:solidFill>
                  <a:schemeClr val="accent3">
                    <a:lumMod val="75000"/>
                  </a:schemeClr>
                </a:solidFill>
              </a:rPr>
              <a:t>)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779C996-0B3E-7943-A200-9D20FB310AB4}"/>
              </a:ext>
            </a:extLst>
          </p:cNvPr>
          <p:cNvSpPr txBox="1"/>
          <p:nvPr/>
        </p:nvSpPr>
        <p:spPr>
          <a:xfrm>
            <a:off x="1466790" y="3739661"/>
            <a:ext cx="3545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/>
              <a:t>a</a:t>
            </a:r>
            <a:r>
              <a:rPr lang="en-US" i="1" baseline="-25000" dirty="0"/>
              <a:t>t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9FA2A438-561E-0B40-80E6-C0789911EAAF}"/>
              </a:ext>
            </a:extLst>
          </p:cNvPr>
          <p:cNvSpPr txBox="1"/>
          <p:nvPr/>
        </p:nvSpPr>
        <p:spPr>
          <a:xfrm>
            <a:off x="6502912" y="3739661"/>
            <a:ext cx="8002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/>
              <a:t>N=100</a:t>
            </a:r>
          </a:p>
        </p:txBody>
      </p:sp>
    </p:spTree>
    <p:extLst>
      <p:ext uri="{BB962C8B-B14F-4D97-AF65-F5344CB8AC3E}">
        <p14:creationId xmlns:p14="http://schemas.microsoft.com/office/powerpoint/2010/main" val="426294669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648CF83A-4782-AC47-83D8-711FF1D1E96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325073"/>
            <a:ext cx="4733330" cy="3549998"/>
          </a:xfrm>
          <a:prstGeom prst="rect">
            <a:avLst/>
          </a:prstGeom>
        </p:spPr>
      </p:pic>
      <p:sp>
        <p:nvSpPr>
          <p:cNvPr id="11265" name="Title 2"/>
          <p:cNvSpPr>
            <a:spLocks noGrp="1"/>
          </p:cNvSpPr>
          <p:nvPr>
            <p:ph type="title"/>
          </p:nvPr>
        </p:nvSpPr>
        <p:spPr>
          <a:xfrm>
            <a:off x="0" y="44450"/>
            <a:ext cx="9144000" cy="587375"/>
          </a:xfrm>
        </p:spPr>
        <p:txBody>
          <a:bodyPr/>
          <a:lstStyle/>
          <a:p>
            <a:r>
              <a:rPr lang="en-US" altLang="en-US" dirty="0">
                <a:solidFill>
                  <a:srgbClr val="565A5C"/>
                </a:solidFill>
                <a:latin typeface="Times New Roman" charset="0"/>
                <a:ea typeface="Times New Roman" charset="0"/>
                <a:cs typeface="Times New Roman" charset="0"/>
              </a:rPr>
              <a:t>Two datasets</a:t>
            </a:r>
            <a:endParaRPr lang="es-ES_tradnl" altLang="en-US" dirty="0">
              <a:solidFill>
                <a:srgbClr val="565A5C"/>
              </a:solidFill>
              <a:latin typeface="Times New Roman" charset="0"/>
              <a:ea typeface="Times New Roman" charset="0"/>
              <a:cs typeface="Times New Roman" charset="0"/>
            </a:endParaRPr>
          </a:p>
        </p:txBody>
      </p:sp>
      <p:sp>
        <p:nvSpPr>
          <p:cNvPr id="5" name="TextBox 22"/>
          <p:cNvSpPr txBox="1">
            <a:spLocks noChangeArrowheads="1"/>
          </p:cNvSpPr>
          <p:nvPr/>
        </p:nvSpPr>
        <p:spPr bwMode="auto">
          <a:xfrm>
            <a:off x="503548" y="878284"/>
            <a:ext cx="8136904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 b="1" dirty="0">
                <a:solidFill>
                  <a:srgbClr val="000000"/>
                </a:solidFill>
                <a:latin typeface="Times New Roman"/>
                <a:cs typeface="Times New Roman"/>
                <a:sym typeface="Wingdings" charset="0"/>
              </a:rPr>
              <a:t>In geophysics we use statistical methods to analyze </a:t>
            </a:r>
            <a:r>
              <a:rPr lang="en-US" b="1" dirty="0">
                <a:solidFill>
                  <a:srgbClr val="FF0000"/>
                </a:solidFill>
                <a:latin typeface="Times New Roman"/>
                <a:cs typeface="Times New Roman"/>
                <a:sym typeface="Wingdings" charset="0"/>
              </a:rPr>
              <a:t>data</a:t>
            </a:r>
          </a:p>
          <a:p>
            <a:r>
              <a:rPr lang="en-US" dirty="0">
                <a:solidFill>
                  <a:srgbClr val="FF0000"/>
                </a:solidFill>
                <a:latin typeface="Times New Roman"/>
                <a:cs typeface="Times New Roman"/>
                <a:sym typeface="Wingdings" charset="0"/>
              </a:rPr>
              <a:t>   </a:t>
            </a:r>
            <a:r>
              <a:rPr lang="en-US" sz="2200" dirty="0">
                <a:latin typeface="Times New Roman"/>
                <a:cs typeface="Times New Roman"/>
                <a:sym typeface="Wingdings" charset="0"/>
              </a:rPr>
              <a:t>these observations have no special order associated with them.</a:t>
            </a:r>
          </a:p>
          <a:p>
            <a:endParaRPr lang="en-US" dirty="0">
              <a:solidFill>
                <a:srgbClr val="000000"/>
              </a:solidFill>
              <a:latin typeface="Times New Roman"/>
              <a:cs typeface="Times New Roman"/>
              <a:sym typeface="Wingdings" charset="0"/>
            </a:endParaRPr>
          </a:p>
        </p:txBody>
      </p:sp>
      <p:pic>
        <p:nvPicPr>
          <p:cNvPr id="8" name="Picture 7" descr="A close up of a map&#10;&#10;Description automatically generated">
            <a:extLst>
              <a:ext uri="{FF2B5EF4-FFF2-40B4-BE49-F238E27FC236}">
                <a16:creationId xmlns:a16="http://schemas.microsoft.com/office/drawing/2014/main" id="{88C3F7F9-17B9-6749-92A9-44565E7AB5F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0" y="2172673"/>
            <a:ext cx="4426805" cy="42317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9040539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Title 2"/>
          <p:cNvSpPr>
            <a:spLocks noGrp="1"/>
          </p:cNvSpPr>
          <p:nvPr>
            <p:ph type="title"/>
          </p:nvPr>
        </p:nvSpPr>
        <p:spPr>
          <a:xfrm>
            <a:off x="0" y="44450"/>
            <a:ext cx="9144000" cy="587375"/>
          </a:xfrm>
        </p:spPr>
        <p:txBody>
          <a:bodyPr/>
          <a:lstStyle/>
          <a:p>
            <a:r>
              <a:rPr lang="en-US" altLang="en-US" dirty="0">
                <a:solidFill>
                  <a:srgbClr val="565A5C"/>
                </a:solidFill>
                <a:latin typeface="Times New Roman" charset="0"/>
                <a:ea typeface="Times New Roman" charset="0"/>
                <a:cs typeface="Times New Roman" charset="0"/>
              </a:rPr>
              <a:t>Spectral leakage in real life</a:t>
            </a:r>
            <a:endParaRPr lang="es-ES_tradnl" altLang="en-US" dirty="0">
              <a:solidFill>
                <a:srgbClr val="565A5C"/>
              </a:solidFill>
              <a:latin typeface="Times New Roman" charset="0"/>
              <a:ea typeface="Times New Roman" charset="0"/>
              <a:cs typeface="Times New Roman" charset="0"/>
            </a:endParaRPr>
          </a:p>
        </p:txBody>
      </p:sp>
      <p:pic>
        <p:nvPicPr>
          <p:cNvPr id="10" name="Picture 9" descr="A screenshot of a cell phone&#10;&#10;Description automatically generated">
            <a:extLst>
              <a:ext uri="{FF2B5EF4-FFF2-40B4-BE49-F238E27FC236}">
                <a16:creationId xmlns:a16="http://schemas.microsoft.com/office/drawing/2014/main" id="{45BCAC67-4BB2-FF45-9126-F04A9DCBF09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48035" b="11209"/>
          <a:stretch/>
        </p:blipFill>
        <p:spPr>
          <a:xfrm>
            <a:off x="0" y="795717"/>
            <a:ext cx="9144000" cy="24384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57AC525-EDC7-1243-B9CE-210203261485}"/>
              </a:ext>
            </a:extLst>
          </p:cNvPr>
          <p:cNvSpPr txBox="1"/>
          <p:nvPr/>
        </p:nvSpPr>
        <p:spPr>
          <a:xfrm>
            <a:off x="1466790" y="6389076"/>
            <a:ext cx="583634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tx2">
                    <a:lumMod val="75000"/>
                  </a:schemeClr>
                </a:solidFill>
              </a:rPr>
              <a:t>Box-car (no taper).</a:t>
            </a:r>
            <a:r>
              <a:rPr lang="en-US" dirty="0"/>
              <a:t>          </a:t>
            </a:r>
            <a:r>
              <a:rPr lang="en-US" dirty="0" err="1">
                <a:solidFill>
                  <a:schemeClr val="accent6">
                    <a:lumMod val="75000"/>
                  </a:schemeClr>
                </a:solidFill>
              </a:rPr>
              <a:t>Hanning</a:t>
            </a:r>
            <a:r>
              <a:rPr lang="en-US" dirty="0">
                <a:solidFill>
                  <a:schemeClr val="accent6">
                    <a:lumMod val="75000"/>
                  </a:schemeClr>
                </a:solidFill>
              </a:rPr>
              <a:t> taper.</a:t>
            </a:r>
            <a:r>
              <a:rPr lang="en-US" dirty="0"/>
              <a:t>       </a:t>
            </a:r>
            <a:r>
              <a:rPr lang="en-US" dirty="0">
                <a:solidFill>
                  <a:schemeClr val="accent3">
                    <a:lumMod val="75000"/>
                  </a:schemeClr>
                </a:solidFill>
              </a:rPr>
              <a:t>Prolate taper (</a:t>
            </a:r>
            <a:r>
              <a:rPr lang="en-US" i="1" dirty="0">
                <a:solidFill>
                  <a:schemeClr val="accent3">
                    <a:lumMod val="75000"/>
                  </a:schemeClr>
                </a:solidFill>
              </a:rPr>
              <a:t>v</a:t>
            </a:r>
            <a:r>
              <a:rPr lang="en-US" i="1" baseline="-25000" dirty="0">
                <a:solidFill>
                  <a:schemeClr val="accent3">
                    <a:lumMod val="75000"/>
                  </a:schemeClr>
                </a:solidFill>
              </a:rPr>
              <a:t>0</a:t>
            </a:r>
            <a:r>
              <a:rPr lang="en-US" dirty="0">
                <a:solidFill>
                  <a:schemeClr val="accent3">
                    <a:lumMod val="75000"/>
                  </a:schemeClr>
                </a:solidFill>
              </a:rPr>
              <a:t>)</a:t>
            </a:r>
          </a:p>
        </p:txBody>
      </p:sp>
      <p:pic>
        <p:nvPicPr>
          <p:cNvPr id="3" name="Picture 2" descr="A pencil and paper&#10;&#10;Description automatically generated">
            <a:extLst>
              <a:ext uri="{FF2B5EF4-FFF2-40B4-BE49-F238E27FC236}">
                <a16:creationId xmlns:a16="http://schemas.microsoft.com/office/drawing/2014/main" id="{6FB94DF3-ED3C-B24F-9FDD-8FD064D94F4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207" t="10312" r="7090" b="47146"/>
          <a:stretch/>
        </p:blipFill>
        <p:spPr>
          <a:xfrm>
            <a:off x="0" y="3200399"/>
            <a:ext cx="5298831" cy="1863970"/>
          </a:xfrm>
          <a:prstGeom prst="rect">
            <a:avLst/>
          </a:prstGeom>
        </p:spPr>
      </p:pic>
      <p:pic>
        <p:nvPicPr>
          <p:cNvPr id="8" name="Picture 7" descr="A pencil and paper&#10;&#10;Description automatically generated">
            <a:extLst>
              <a:ext uri="{FF2B5EF4-FFF2-40B4-BE49-F238E27FC236}">
                <a16:creationId xmlns:a16="http://schemas.microsoft.com/office/drawing/2014/main" id="{85F6DD90-6E96-914A-9B87-8B9D937E1FC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207" t="52586" r="7090"/>
          <a:stretch/>
        </p:blipFill>
        <p:spPr>
          <a:xfrm>
            <a:off x="4260671" y="4469965"/>
            <a:ext cx="4754375" cy="186397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62D8A3F2-D5E0-BC4B-8A38-F689A9DBFB40}"/>
              </a:ext>
            </a:extLst>
          </p:cNvPr>
          <p:cNvSpPr txBox="1"/>
          <p:nvPr/>
        </p:nvSpPr>
        <p:spPr>
          <a:xfrm>
            <a:off x="577241" y="3318850"/>
            <a:ext cx="7443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/>
              <a:t>|A(f)|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1A2EC26-3FE2-F944-B786-033EA00B42C0}"/>
              </a:ext>
            </a:extLst>
          </p:cNvPr>
          <p:cNvSpPr txBox="1"/>
          <p:nvPr/>
        </p:nvSpPr>
        <p:spPr>
          <a:xfrm>
            <a:off x="8162071" y="4469965"/>
            <a:ext cx="7443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/>
              <a:t>|A(f)|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970BC71D-C206-2A41-8953-679F28A56A75}"/>
              </a:ext>
            </a:extLst>
          </p:cNvPr>
          <p:cNvSpPr txBox="1"/>
          <p:nvPr/>
        </p:nvSpPr>
        <p:spPr>
          <a:xfrm>
            <a:off x="6502912" y="3739661"/>
            <a:ext cx="8002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/>
              <a:t>N=100</a:t>
            </a:r>
          </a:p>
        </p:txBody>
      </p:sp>
    </p:spTree>
    <p:extLst>
      <p:ext uri="{BB962C8B-B14F-4D97-AF65-F5344CB8AC3E}">
        <p14:creationId xmlns:p14="http://schemas.microsoft.com/office/powerpoint/2010/main" val="739986295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Title 2"/>
          <p:cNvSpPr>
            <a:spLocks noGrp="1"/>
          </p:cNvSpPr>
          <p:nvPr>
            <p:ph type="title"/>
          </p:nvPr>
        </p:nvSpPr>
        <p:spPr>
          <a:xfrm>
            <a:off x="0" y="44450"/>
            <a:ext cx="9144000" cy="587375"/>
          </a:xfrm>
        </p:spPr>
        <p:txBody>
          <a:bodyPr/>
          <a:lstStyle/>
          <a:p>
            <a:r>
              <a:rPr lang="en-US" altLang="en-US" dirty="0">
                <a:solidFill>
                  <a:srgbClr val="565A5C"/>
                </a:solidFill>
                <a:latin typeface="Times New Roman" charset="0"/>
                <a:ea typeface="Times New Roman" charset="0"/>
                <a:cs typeface="Times New Roman" charset="0"/>
              </a:rPr>
              <a:t>Spectral leakage in real life</a:t>
            </a:r>
            <a:endParaRPr lang="es-ES_tradnl" altLang="en-US" dirty="0">
              <a:solidFill>
                <a:srgbClr val="565A5C"/>
              </a:solidFill>
              <a:latin typeface="Times New Roman" charset="0"/>
              <a:ea typeface="Times New Roman" charset="0"/>
              <a:cs typeface="Times New Roman" charset="0"/>
            </a:endParaRPr>
          </a:p>
        </p:txBody>
      </p:sp>
      <p:pic>
        <p:nvPicPr>
          <p:cNvPr id="3" name="Picture 2" descr="A close up of a map&#10;&#10;Description automatically generated">
            <a:extLst>
              <a:ext uri="{FF2B5EF4-FFF2-40B4-BE49-F238E27FC236}">
                <a16:creationId xmlns:a16="http://schemas.microsoft.com/office/drawing/2014/main" id="{D7516133-5CE0-A949-8174-9CD38CEEFFA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0535" r="8261"/>
          <a:stretch/>
        </p:blipFill>
        <p:spPr>
          <a:xfrm>
            <a:off x="-1" y="937846"/>
            <a:ext cx="7453071" cy="545123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2B33792E-834F-8F40-9CEE-F8EB43236AF5}"/>
              </a:ext>
            </a:extLst>
          </p:cNvPr>
          <p:cNvSpPr txBox="1"/>
          <p:nvPr/>
        </p:nvSpPr>
        <p:spPr>
          <a:xfrm>
            <a:off x="1466790" y="6389076"/>
            <a:ext cx="583634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tx2">
                    <a:lumMod val="75000"/>
                  </a:schemeClr>
                </a:solidFill>
              </a:rPr>
              <a:t>Box-car (no taper).</a:t>
            </a:r>
            <a:r>
              <a:rPr lang="en-US" dirty="0"/>
              <a:t>          </a:t>
            </a:r>
            <a:r>
              <a:rPr lang="en-US" dirty="0" err="1">
                <a:solidFill>
                  <a:schemeClr val="accent6">
                    <a:lumMod val="75000"/>
                  </a:schemeClr>
                </a:solidFill>
              </a:rPr>
              <a:t>Hanning</a:t>
            </a:r>
            <a:r>
              <a:rPr lang="en-US" dirty="0">
                <a:solidFill>
                  <a:schemeClr val="accent6">
                    <a:lumMod val="75000"/>
                  </a:schemeClr>
                </a:solidFill>
              </a:rPr>
              <a:t> taper.</a:t>
            </a:r>
            <a:r>
              <a:rPr lang="en-US" dirty="0"/>
              <a:t>       </a:t>
            </a:r>
            <a:r>
              <a:rPr lang="en-US" dirty="0">
                <a:solidFill>
                  <a:schemeClr val="accent3">
                    <a:lumMod val="75000"/>
                  </a:schemeClr>
                </a:solidFill>
              </a:rPr>
              <a:t>Prolate taper (</a:t>
            </a:r>
            <a:r>
              <a:rPr lang="en-US" i="1" dirty="0">
                <a:solidFill>
                  <a:schemeClr val="accent3">
                    <a:lumMod val="75000"/>
                  </a:schemeClr>
                </a:solidFill>
              </a:rPr>
              <a:t>v</a:t>
            </a:r>
            <a:r>
              <a:rPr lang="en-US" i="1" baseline="-25000" dirty="0">
                <a:solidFill>
                  <a:schemeClr val="accent3">
                    <a:lumMod val="75000"/>
                  </a:schemeClr>
                </a:solidFill>
              </a:rPr>
              <a:t>0</a:t>
            </a:r>
            <a:r>
              <a:rPr lang="en-US" dirty="0">
                <a:solidFill>
                  <a:schemeClr val="accent3">
                    <a:lumMod val="75000"/>
                  </a:schemeClr>
                </a:solidFill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3903619483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Title 2"/>
          <p:cNvSpPr>
            <a:spLocks noGrp="1"/>
          </p:cNvSpPr>
          <p:nvPr>
            <p:ph type="title"/>
          </p:nvPr>
        </p:nvSpPr>
        <p:spPr>
          <a:xfrm>
            <a:off x="0" y="44450"/>
            <a:ext cx="9144000" cy="587375"/>
          </a:xfrm>
        </p:spPr>
        <p:txBody>
          <a:bodyPr/>
          <a:lstStyle/>
          <a:p>
            <a:r>
              <a:rPr lang="en-US" altLang="en-US" dirty="0">
                <a:solidFill>
                  <a:srgbClr val="565A5C"/>
                </a:solidFill>
                <a:latin typeface="Times New Roman" charset="0"/>
                <a:ea typeface="Times New Roman" charset="0"/>
                <a:cs typeface="Times New Roman" charset="0"/>
              </a:rPr>
              <a:t>Spectral leakage in real life</a:t>
            </a:r>
            <a:endParaRPr lang="es-ES_tradnl" altLang="en-US" dirty="0">
              <a:solidFill>
                <a:srgbClr val="565A5C"/>
              </a:solidFill>
              <a:latin typeface="Times New Roman" charset="0"/>
              <a:ea typeface="Times New Roman" charset="0"/>
              <a:cs typeface="Times New Roman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B33792E-834F-8F40-9CEE-F8EB43236AF5}"/>
              </a:ext>
            </a:extLst>
          </p:cNvPr>
          <p:cNvSpPr txBox="1"/>
          <p:nvPr/>
        </p:nvSpPr>
        <p:spPr>
          <a:xfrm>
            <a:off x="1466790" y="6389076"/>
            <a:ext cx="583634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tx2">
                    <a:lumMod val="75000"/>
                  </a:schemeClr>
                </a:solidFill>
              </a:rPr>
              <a:t>Box-car (no taper).</a:t>
            </a:r>
            <a:r>
              <a:rPr lang="en-US" dirty="0"/>
              <a:t>          </a:t>
            </a:r>
            <a:r>
              <a:rPr lang="en-US" dirty="0" err="1">
                <a:solidFill>
                  <a:schemeClr val="accent6">
                    <a:lumMod val="75000"/>
                  </a:schemeClr>
                </a:solidFill>
              </a:rPr>
              <a:t>Hanning</a:t>
            </a:r>
            <a:r>
              <a:rPr lang="en-US" dirty="0">
                <a:solidFill>
                  <a:schemeClr val="accent6">
                    <a:lumMod val="75000"/>
                  </a:schemeClr>
                </a:solidFill>
              </a:rPr>
              <a:t> taper.</a:t>
            </a:r>
            <a:r>
              <a:rPr lang="en-US" dirty="0"/>
              <a:t>       </a:t>
            </a:r>
            <a:r>
              <a:rPr lang="en-US" dirty="0">
                <a:solidFill>
                  <a:schemeClr val="accent3">
                    <a:lumMod val="75000"/>
                  </a:schemeClr>
                </a:solidFill>
              </a:rPr>
              <a:t>Prolate taper (</a:t>
            </a:r>
            <a:r>
              <a:rPr lang="en-US" i="1" dirty="0">
                <a:solidFill>
                  <a:schemeClr val="accent3">
                    <a:lumMod val="75000"/>
                  </a:schemeClr>
                </a:solidFill>
              </a:rPr>
              <a:t>v</a:t>
            </a:r>
            <a:r>
              <a:rPr lang="en-US" i="1" baseline="-25000" dirty="0">
                <a:solidFill>
                  <a:schemeClr val="accent3">
                    <a:lumMod val="75000"/>
                  </a:schemeClr>
                </a:solidFill>
              </a:rPr>
              <a:t>0</a:t>
            </a:r>
            <a:r>
              <a:rPr lang="en-US" dirty="0">
                <a:solidFill>
                  <a:schemeClr val="accent3">
                    <a:lumMod val="75000"/>
                  </a:schemeClr>
                </a:solidFill>
              </a:rPr>
              <a:t>)</a:t>
            </a:r>
          </a:p>
        </p:txBody>
      </p:sp>
      <p:pic>
        <p:nvPicPr>
          <p:cNvPr id="4" name="Picture 3" descr="A close up of a map&#10;&#10;Description automatically generated">
            <a:extLst>
              <a:ext uri="{FF2B5EF4-FFF2-40B4-BE49-F238E27FC236}">
                <a16:creationId xmlns:a16="http://schemas.microsoft.com/office/drawing/2014/main" id="{A58D3DA8-CB7D-CC45-8535-383EE1FB1D4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9660" r="7860"/>
          <a:stretch/>
        </p:blipFill>
        <p:spPr>
          <a:xfrm>
            <a:off x="127000" y="879231"/>
            <a:ext cx="7550210" cy="55520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0577479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Title 2"/>
          <p:cNvSpPr>
            <a:spLocks noGrp="1"/>
          </p:cNvSpPr>
          <p:nvPr>
            <p:ph type="title"/>
          </p:nvPr>
        </p:nvSpPr>
        <p:spPr>
          <a:xfrm>
            <a:off x="0" y="44450"/>
            <a:ext cx="9144000" cy="587375"/>
          </a:xfrm>
        </p:spPr>
        <p:txBody>
          <a:bodyPr/>
          <a:lstStyle/>
          <a:p>
            <a:r>
              <a:rPr lang="en-US" altLang="en-US" dirty="0">
                <a:solidFill>
                  <a:srgbClr val="565A5C"/>
                </a:solidFill>
                <a:latin typeface="Times New Roman" charset="0"/>
                <a:ea typeface="Times New Roman" charset="0"/>
                <a:cs typeface="Times New Roman" charset="0"/>
              </a:rPr>
              <a:t>Spectral leakage – Earthquake source</a:t>
            </a:r>
            <a:endParaRPr lang="es-ES_tradnl" altLang="en-US" dirty="0">
              <a:solidFill>
                <a:srgbClr val="565A5C"/>
              </a:solidFill>
              <a:latin typeface="Times New Roman" charset="0"/>
              <a:ea typeface="Times New Roman" charset="0"/>
              <a:cs typeface="Times New Roman" charset="0"/>
            </a:endParaRPr>
          </a:p>
        </p:txBody>
      </p:sp>
      <p:pic>
        <p:nvPicPr>
          <p:cNvPr id="3" name="Picture 2" descr="A screenshot of a cell phone&#10;&#10;Description automatically generated">
            <a:extLst>
              <a:ext uri="{FF2B5EF4-FFF2-40B4-BE49-F238E27FC236}">
                <a16:creationId xmlns:a16="http://schemas.microsoft.com/office/drawing/2014/main" id="{9B412798-32CB-B842-9C90-4AFEAA18464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8930" r="8662"/>
          <a:stretch/>
        </p:blipFill>
        <p:spPr>
          <a:xfrm>
            <a:off x="0" y="832337"/>
            <a:ext cx="6424246" cy="4804071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CFCDBFBC-D2B4-F944-9B85-43598A34FC47}"/>
              </a:ext>
            </a:extLst>
          </p:cNvPr>
          <p:cNvSpPr txBox="1"/>
          <p:nvPr/>
        </p:nvSpPr>
        <p:spPr>
          <a:xfrm>
            <a:off x="1466790" y="6389076"/>
            <a:ext cx="583634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tx2">
                    <a:lumMod val="75000"/>
                  </a:schemeClr>
                </a:solidFill>
              </a:rPr>
              <a:t>Box-car (no taper).</a:t>
            </a:r>
            <a:r>
              <a:rPr lang="en-US" dirty="0"/>
              <a:t>          </a:t>
            </a:r>
            <a:r>
              <a:rPr lang="en-US" dirty="0" err="1">
                <a:solidFill>
                  <a:schemeClr val="accent6">
                    <a:lumMod val="75000"/>
                  </a:schemeClr>
                </a:solidFill>
              </a:rPr>
              <a:t>Hanning</a:t>
            </a:r>
            <a:r>
              <a:rPr lang="en-US" dirty="0">
                <a:solidFill>
                  <a:schemeClr val="accent6">
                    <a:lumMod val="75000"/>
                  </a:schemeClr>
                </a:solidFill>
              </a:rPr>
              <a:t> taper.</a:t>
            </a:r>
            <a:r>
              <a:rPr lang="en-US" dirty="0"/>
              <a:t>       </a:t>
            </a:r>
            <a:r>
              <a:rPr lang="en-US" dirty="0">
                <a:solidFill>
                  <a:schemeClr val="accent3">
                    <a:lumMod val="75000"/>
                  </a:schemeClr>
                </a:solidFill>
              </a:rPr>
              <a:t>Prolate taper (</a:t>
            </a:r>
            <a:r>
              <a:rPr lang="en-US" i="1" dirty="0">
                <a:solidFill>
                  <a:schemeClr val="accent3">
                    <a:lumMod val="75000"/>
                  </a:schemeClr>
                </a:solidFill>
              </a:rPr>
              <a:t>v</a:t>
            </a:r>
            <a:r>
              <a:rPr lang="en-US" i="1" baseline="-25000" dirty="0">
                <a:solidFill>
                  <a:schemeClr val="accent3">
                    <a:lumMod val="75000"/>
                  </a:schemeClr>
                </a:solidFill>
              </a:rPr>
              <a:t>0</a:t>
            </a:r>
            <a:r>
              <a:rPr lang="en-US" dirty="0">
                <a:solidFill>
                  <a:schemeClr val="accent3">
                    <a:lumMod val="75000"/>
                  </a:schemeClr>
                </a:solidFill>
              </a:rPr>
              <a:t>)</a:t>
            </a:r>
          </a:p>
        </p:txBody>
      </p:sp>
      <p:pic>
        <p:nvPicPr>
          <p:cNvPr id="6" name="Picture 5" descr="A close up of a clock&#10;&#10;Description automatically generated">
            <a:extLst>
              <a:ext uri="{FF2B5EF4-FFF2-40B4-BE49-F238E27FC236}">
                <a16:creationId xmlns:a16="http://schemas.microsoft.com/office/drawing/2014/main" id="{C50EA86B-FB2F-EC4D-829D-4E7F2B89BF8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3160" y="3429000"/>
            <a:ext cx="2971800" cy="11938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5878D0EE-A5AF-3142-B1B7-578A21AD3455}"/>
              </a:ext>
            </a:extLst>
          </p:cNvPr>
          <p:cNvSpPr txBox="1"/>
          <p:nvPr/>
        </p:nvSpPr>
        <p:spPr>
          <a:xfrm>
            <a:off x="6424246" y="1199827"/>
            <a:ext cx="2539350" cy="258532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 earthquake source </a:t>
            </a:r>
          </a:p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analysis, we estimate the</a:t>
            </a:r>
          </a:p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source spectrum, to find</a:t>
            </a:r>
          </a:p>
          <a:p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Tx/>
              <a:buChar char="-"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Seismic Moment</a:t>
            </a:r>
          </a:p>
          <a:p>
            <a:pPr marL="285750" indent="-285750">
              <a:buFontTx/>
              <a:buChar char="-"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Corner frequency</a:t>
            </a:r>
          </a:p>
          <a:p>
            <a:pPr marL="285750" indent="-285750">
              <a:buFontTx/>
              <a:buChar char="-"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Stress Drop</a:t>
            </a:r>
          </a:p>
          <a:p>
            <a:pPr marL="285750" indent="-285750">
              <a:buFontTx/>
              <a:buChar char="-"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Radiated Energy</a:t>
            </a:r>
          </a:p>
          <a:p>
            <a:pPr marL="285750" indent="-285750">
              <a:buFontTx/>
              <a:buChar char="-"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</a:p>
        </p:txBody>
      </p: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71218BCE-AEB5-1641-B6ED-C2ADE36262FB}"/>
              </a:ext>
            </a:extLst>
          </p:cNvPr>
          <p:cNvCxnSpPr>
            <a:cxnSpLocks/>
          </p:cNvCxnSpPr>
          <p:nvPr/>
        </p:nvCxnSpPr>
        <p:spPr>
          <a:xfrm flipH="1">
            <a:off x="5967046" y="4264297"/>
            <a:ext cx="890954" cy="264774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29CF7F76-CD9D-0F4C-B70D-6E552754BEA1}"/>
              </a:ext>
            </a:extLst>
          </p:cNvPr>
          <p:cNvSpPr txBox="1"/>
          <p:nvPr/>
        </p:nvSpPr>
        <p:spPr>
          <a:xfrm>
            <a:off x="6963508" y="4079631"/>
            <a:ext cx="15409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True spectrum</a:t>
            </a:r>
          </a:p>
        </p:txBody>
      </p: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9FD40121-E63E-024B-806F-505DCA146A9F}"/>
              </a:ext>
            </a:extLst>
          </p:cNvPr>
          <p:cNvCxnSpPr>
            <a:cxnSpLocks/>
          </p:cNvCxnSpPr>
          <p:nvPr/>
        </p:nvCxnSpPr>
        <p:spPr>
          <a:xfrm flipH="1">
            <a:off x="5122986" y="1999901"/>
            <a:ext cx="445476" cy="49193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8" name="TextBox 17">
            <a:extLst>
              <a:ext uri="{FF2B5EF4-FFF2-40B4-BE49-F238E27FC236}">
                <a16:creationId xmlns:a16="http://schemas.microsoft.com/office/drawing/2014/main" id="{50090424-EF7D-CB4C-AA42-3B963178C9AB}"/>
              </a:ext>
            </a:extLst>
          </p:cNvPr>
          <p:cNvSpPr txBox="1"/>
          <p:nvPr/>
        </p:nvSpPr>
        <p:spPr>
          <a:xfrm>
            <a:off x="4797994" y="1562479"/>
            <a:ext cx="13919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Periodogram</a:t>
            </a:r>
          </a:p>
        </p:txBody>
      </p:sp>
    </p:spTree>
    <p:extLst>
      <p:ext uri="{BB962C8B-B14F-4D97-AF65-F5344CB8AC3E}">
        <p14:creationId xmlns:p14="http://schemas.microsoft.com/office/powerpoint/2010/main" val="1231822096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Title 2"/>
          <p:cNvSpPr>
            <a:spLocks noGrp="1"/>
          </p:cNvSpPr>
          <p:nvPr>
            <p:ph type="title"/>
          </p:nvPr>
        </p:nvSpPr>
        <p:spPr>
          <a:xfrm>
            <a:off x="0" y="44450"/>
            <a:ext cx="9144000" cy="587375"/>
          </a:xfrm>
        </p:spPr>
        <p:txBody>
          <a:bodyPr/>
          <a:lstStyle/>
          <a:p>
            <a:r>
              <a:rPr lang="en-US" altLang="en-US" dirty="0">
                <a:solidFill>
                  <a:srgbClr val="565A5C"/>
                </a:solidFill>
                <a:latin typeface="Times New Roman" charset="0"/>
                <a:ea typeface="Times New Roman" charset="0"/>
                <a:cs typeface="Times New Roman" charset="0"/>
              </a:rPr>
              <a:t>Moments of the PSD</a:t>
            </a:r>
            <a:endParaRPr lang="es-ES_tradnl" altLang="en-US" dirty="0">
              <a:solidFill>
                <a:srgbClr val="565A5C"/>
              </a:solidFill>
              <a:latin typeface="Times New Roman" charset="0"/>
              <a:ea typeface="Times New Roman" charset="0"/>
              <a:cs typeface="Times New Roman" charset="0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2CB2120D-76BA-6F47-8EA6-F058153573A1}"/>
              </a:ext>
            </a:extLst>
          </p:cNvPr>
          <p:cNvSpPr/>
          <p:nvPr/>
        </p:nvSpPr>
        <p:spPr>
          <a:xfrm>
            <a:off x="539261" y="999255"/>
            <a:ext cx="8065477" cy="48115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By using the DFT (and the appropriate frequencies), for a white gaussian noise </a:t>
            </a:r>
            <a:r>
              <a:rPr lang="en-US" sz="20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sz="2000" i="1" baseline="-25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with zero mean and variance </a:t>
            </a:r>
            <a:r>
              <a:rPr lang="en-US" sz="2000" dirty="0">
                <a:latin typeface="Symbol" pitchFamily="2" charset="2"/>
                <a:cs typeface="Times New Roman" panose="02020603050405020304" pitchFamily="18" charset="0"/>
              </a:rPr>
              <a:t>s</a:t>
            </a:r>
            <a:r>
              <a:rPr lang="en-US" sz="2000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en-US" sz="2000" i="1" baseline="30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en-US" sz="2000" i="1" baseline="30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en-US" sz="2000" i="1" baseline="30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en-US" sz="2000" i="1" baseline="30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en-US" sz="2000" i="1" baseline="30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For spectra of other processes (colored-spectra), the periodogram is biased, and has variance</a:t>
            </a:r>
          </a:p>
          <a:p>
            <a:pPr algn="just"/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periodogram has the virtue that the spectral estimates at the frequencies </a:t>
            </a:r>
            <a:r>
              <a:rPr lang="en-US" sz="20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sz="2000" i="1" dirty="0" err="1">
                <a:latin typeface="Symbol" pitchFamily="2" charset="2"/>
                <a:cs typeface="Times New Roman" panose="02020603050405020304" pitchFamily="18" charset="0"/>
              </a:rPr>
              <a:t>D</a:t>
            </a:r>
            <a:r>
              <a:rPr lang="en-US" sz="20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are uncorrelated for white noise, and this remains approximately true even for other smooth spectra. Therefore when we average 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consecutive spectral estimates together</a:t>
            </a:r>
          </a:p>
        </p:txBody>
      </p:sp>
      <p:pic>
        <p:nvPicPr>
          <p:cNvPr id="4" name="Picture 3" descr="A picture containing clock&#10;&#10;Description automatically generated">
            <a:extLst>
              <a:ext uri="{FF2B5EF4-FFF2-40B4-BE49-F238E27FC236}">
                <a16:creationId xmlns:a16="http://schemas.microsoft.com/office/drawing/2014/main" id="{23D85FD6-8C1C-E14F-8BB4-9B7EC1A717E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4692" y="1652098"/>
            <a:ext cx="3403600" cy="1460500"/>
          </a:xfrm>
          <a:prstGeom prst="rect">
            <a:avLst/>
          </a:prstGeom>
        </p:spPr>
      </p:pic>
      <p:pic>
        <p:nvPicPr>
          <p:cNvPr id="6" name="Picture 5" descr="A picture containing clock&#10;&#10;Description automatically generated">
            <a:extLst>
              <a:ext uri="{FF2B5EF4-FFF2-40B4-BE49-F238E27FC236}">
                <a16:creationId xmlns:a16="http://schemas.microsoft.com/office/drawing/2014/main" id="{91CBDBCC-FA77-A44F-99CA-10A7A606393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80592" y="3900097"/>
            <a:ext cx="2971800" cy="635000"/>
          </a:xfrm>
          <a:prstGeom prst="rect">
            <a:avLst/>
          </a:prstGeom>
        </p:spPr>
      </p:pic>
      <p:pic>
        <p:nvPicPr>
          <p:cNvPr id="8" name="Picture 7" descr="A close up of a logo&#10;&#10;Description automatically generated">
            <a:extLst>
              <a:ext uri="{FF2B5EF4-FFF2-40B4-BE49-F238E27FC236}">
                <a16:creationId xmlns:a16="http://schemas.microsoft.com/office/drawing/2014/main" id="{BFA00914-9F5D-BF4A-B3E0-2922313E104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92399" y="5797550"/>
            <a:ext cx="3759200" cy="101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0048622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Title 2"/>
          <p:cNvSpPr>
            <a:spLocks noGrp="1"/>
          </p:cNvSpPr>
          <p:nvPr>
            <p:ph type="title"/>
          </p:nvPr>
        </p:nvSpPr>
        <p:spPr>
          <a:xfrm>
            <a:off x="0" y="44450"/>
            <a:ext cx="9144000" cy="587375"/>
          </a:xfrm>
        </p:spPr>
        <p:txBody>
          <a:bodyPr/>
          <a:lstStyle/>
          <a:p>
            <a:r>
              <a:rPr lang="en-US" altLang="en-US" dirty="0">
                <a:solidFill>
                  <a:srgbClr val="565A5C"/>
                </a:solidFill>
                <a:latin typeface="Times New Roman" charset="0"/>
                <a:ea typeface="Times New Roman" charset="0"/>
                <a:cs typeface="Times New Roman" charset="0"/>
              </a:rPr>
              <a:t>Take-home Message 3</a:t>
            </a:r>
            <a:endParaRPr lang="es-ES_tradnl" altLang="en-US" dirty="0">
              <a:solidFill>
                <a:srgbClr val="565A5C"/>
              </a:solidFill>
              <a:latin typeface="Times New Roman" charset="0"/>
              <a:ea typeface="Times New Roman" charset="0"/>
              <a:cs typeface="Times New Roman" charset="0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B02698D6-A82E-AD49-8CB5-2ACF2BFA3E45}"/>
              </a:ext>
            </a:extLst>
          </p:cNvPr>
          <p:cNvSpPr/>
          <p:nvPr/>
        </p:nvSpPr>
        <p:spPr>
          <a:xfrm>
            <a:off x="902675" y="1054297"/>
            <a:ext cx="7725510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600" b="1" dirty="0">
                <a:solidFill>
                  <a:srgbClr val="000000"/>
                </a:solidFill>
                <a:latin typeface="Times New Roman"/>
                <a:cs typeface="Times New Roman"/>
                <a:sym typeface="Wingdings" charset="0"/>
              </a:rPr>
              <a:t>Because the time series is finite and discretely sampled, the DFT is not equal to the FT. </a:t>
            </a:r>
          </a:p>
          <a:p>
            <a:pPr algn="just"/>
            <a:endParaRPr lang="en-US" sz="2600" b="1" dirty="0">
              <a:solidFill>
                <a:srgbClr val="000000"/>
              </a:solidFill>
              <a:latin typeface="Times New Roman"/>
              <a:cs typeface="Times New Roman"/>
              <a:sym typeface="Wingdings" charset="0"/>
            </a:endParaRPr>
          </a:p>
          <a:p>
            <a:r>
              <a:rPr lang="en-US" sz="2600" b="1" dirty="0">
                <a:solidFill>
                  <a:srgbClr val="000000"/>
                </a:solidFill>
                <a:latin typeface="Times New Roman"/>
                <a:cs typeface="Times New Roman"/>
                <a:sym typeface="Wingdings" charset="0"/>
              </a:rPr>
              <a:t>The direct estimate of the PSD is</a:t>
            </a:r>
          </a:p>
          <a:p>
            <a:r>
              <a:rPr lang="en-US" sz="2600" b="1" dirty="0">
                <a:solidFill>
                  <a:srgbClr val="000000"/>
                </a:solidFill>
                <a:latin typeface="Times New Roman"/>
                <a:cs typeface="Times New Roman"/>
                <a:sym typeface="Wingdings" charset="0"/>
              </a:rPr>
              <a:t>	biased, convolution with taper response.</a:t>
            </a:r>
          </a:p>
          <a:p>
            <a:r>
              <a:rPr lang="en-US" sz="2600" b="1" dirty="0">
                <a:solidFill>
                  <a:srgbClr val="000000"/>
                </a:solidFill>
                <a:latin typeface="Times New Roman"/>
                <a:cs typeface="Times New Roman"/>
                <a:sym typeface="Wingdings" charset="0"/>
              </a:rPr>
              <a:t>		</a:t>
            </a:r>
            <a:r>
              <a:rPr lang="en-US" sz="2600" b="1" dirty="0">
                <a:solidFill>
                  <a:srgbClr val="C00000"/>
                </a:solidFill>
                <a:latin typeface="Times New Roman"/>
                <a:cs typeface="Times New Roman"/>
                <a:sym typeface="Wingdings" charset="0"/>
              </a:rPr>
              <a:t>always use a taper</a:t>
            </a:r>
          </a:p>
          <a:p>
            <a:r>
              <a:rPr lang="en-US" sz="2600" b="1" dirty="0">
                <a:solidFill>
                  <a:srgbClr val="000000"/>
                </a:solidFill>
                <a:latin typeface="Times New Roman"/>
                <a:cs typeface="Times New Roman"/>
                <a:sym typeface="Wingdings" charset="0"/>
              </a:rPr>
              <a:t>	variance proportional to power. Needs averaging.</a:t>
            </a:r>
          </a:p>
          <a:p>
            <a:r>
              <a:rPr lang="en-US" sz="2600" b="1" dirty="0">
                <a:solidFill>
                  <a:srgbClr val="000000"/>
                </a:solidFill>
                <a:latin typeface="Times New Roman"/>
                <a:cs typeface="Times New Roman"/>
                <a:sym typeface="Wingdings" charset="0"/>
              </a:rPr>
              <a:t>		</a:t>
            </a:r>
            <a:r>
              <a:rPr lang="en-US" sz="2600" b="1" dirty="0">
                <a:solidFill>
                  <a:srgbClr val="C00000"/>
                </a:solidFill>
                <a:latin typeface="Times New Roman"/>
                <a:cs typeface="Times New Roman"/>
                <a:sym typeface="Wingdings" charset="0"/>
              </a:rPr>
              <a:t>Average over frequencies (mov. Average)</a:t>
            </a:r>
          </a:p>
          <a:p>
            <a:r>
              <a:rPr lang="en-US" sz="2600" b="1" dirty="0">
                <a:solidFill>
                  <a:srgbClr val="C00000"/>
                </a:solidFill>
                <a:latin typeface="Times New Roman"/>
                <a:cs typeface="Times New Roman"/>
                <a:sym typeface="Wingdings" charset="0"/>
              </a:rPr>
              <a:t>		</a:t>
            </a:r>
            <a:r>
              <a:rPr lang="en-US" sz="2600" b="1" dirty="0" err="1">
                <a:solidFill>
                  <a:srgbClr val="C00000"/>
                </a:solidFill>
                <a:latin typeface="Times New Roman"/>
                <a:cs typeface="Times New Roman"/>
                <a:sym typeface="Wingdings" charset="0"/>
              </a:rPr>
              <a:t>multitaper</a:t>
            </a:r>
            <a:r>
              <a:rPr lang="en-US" sz="2600" b="1" dirty="0">
                <a:solidFill>
                  <a:srgbClr val="C00000"/>
                </a:solidFill>
                <a:latin typeface="Times New Roman"/>
                <a:cs typeface="Times New Roman"/>
                <a:sym typeface="Wingdings" charset="0"/>
              </a:rPr>
              <a:t> methods</a:t>
            </a:r>
          </a:p>
        </p:txBody>
      </p:sp>
    </p:spTree>
    <p:extLst>
      <p:ext uri="{BB962C8B-B14F-4D97-AF65-F5344CB8AC3E}">
        <p14:creationId xmlns:p14="http://schemas.microsoft.com/office/powerpoint/2010/main" val="999654429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Title 2"/>
          <p:cNvSpPr>
            <a:spLocks noGrp="1"/>
          </p:cNvSpPr>
          <p:nvPr>
            <p:ph type="title"/>
          </p:nvPr>
        </p:nvSpPr>
        <p:spPr>
          <a:xfrm>
            <a:off x="0" y="44450"/>
            <a:ext cx="9144000" cy="587375"/>
          </a:xfrm>
        </p:spPr>
        <p:txBody>
          <a:bodyPr/>
          <a:lstStyle/>
          <a:p>
            <a:r>
              <a:rPr lang="en-US" altLang="en-US" dirty="0">
                <a:solidFill>
                  <a:srgbClr val="565A5C"/>
                </a:solidFill>
                <a:latin typeface="Times New Roman" charset="0"/>
                <a:ea typeface="Times New Roman" charset="0"/>
                <a:cs typeface="Times New Roman" charset="0"/>
              </a:rPr>
              <a:t>Practice Laboratory</a:t>
            </a:r>
            <a:endParaRPr lang="es-ES_tradnl" altLang="en-US" dirty="0">
              <a:solidFill>
                <a:srgbClr val="565A5C"/>
              </a:solidFill>
              <a:latin typeface="Times New Roman" charset="0"/>
              <a:ea typeface="Times New Roman" charset="0"/>
              <a:cs typeface="Times New Roman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07ACE377-2422-8049-A5C9-50513A3FD06F}"/>
              </a:ext>
            </a:extLst>
          </p:cNvPr>
          <p:cNvSpPr/>
          <p:nvPr/>
        </p:nvSpPr>
        <p:spPr>
          <a:xfrm>
            <a:off x="902675" y="1054297"/>
            <a:ext cx="7725510" cy="56938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b="1" dirty="0">
                <a:solidFill>
                  <a:srgbClr val="000000"/>
                </a:solidFill>
                <a:latin typeface="Times New Roman"/>
                <a:cs typeface="Times New Roman"/>
                <a:sym typeface="Wingdings" charset="0"/>
              </a:rPr>
              <a:t>How to get the DFT (uses FFT).</a:t>
            </a:r>
          </a:p>
          <a:p>
            <a:endParaRPr lang="en-US" sz="2600" b="1" dirty="0">
              <a:solidFill>
                <a:srgbClr val="000000"/>
              </a:solidFill>
              <a:latin typeface="Times New Roman"/>
              <a:cs typeface="Times New Roman"/>
              <a:sym typeface="Wingdings" charset="0"/>
            </a:endParaRPr>
          </a:p>
          <a:p>
            <a:r>
              <a:rPr lang="en-US" sz="2600" b="1" dirty="0">
                <a:solidFill>
                  <a:srgbClr val="000000"/>
                </a:solidFill>
                <a:latin typeface="Times New Roman"/>
                <a:cs typeface="Times New Roman"/>
                <a:sym typeface="Wingdings" charset="0"/>
              </a:rPr>
              <a:t>What the output means</a:t>
            </a:r>
          </a:p>
          <a:p>
            <a:endParaRPr lang="en-US" sz="2600" b="1" dirty="0">
              <a:solidFill>
                <a:srgbClr val="000000"/>
              </a:solidFill>
              <a:latin typeface="Times New Roman"/>
              <a:cs typeface="Times New Roman"/>
              <a:sym typeface="Wingdings" charset="0"/>
            </a:endParaRPr>
          </a:p>
          <a:p>
            <a:r>
              <a:rPr lang="en-US" sz="2600" b="1" dirty="0">
                <a:solidFill>
                  <a:srgbClr val="000000"/>
                </a:solidFill>
                <a:latin typeface="Times New Roman"/>
                <a:cs typeface="Times New Roman"/>
                <a:sym typeface="Wingdings" charset="0"/>
              </a:rPr>
              <a:t>Some examples</a:t>
            </a:r>
          </a:p>
          <a:p>
            <a:endParaRPr lang="en-US" sz="2600" b="1" dirty="0">
              <a:solidFill>
                <a:srgbClr val="000000"/>
              </a:solidFill>
              <a:latin typeface="Times New Roman"/>
              <a:cs typeface="Times New Roman"/>
              <a:sym typeface="Wingdings" charset="0"/>
            </a:endParaRPr>
          </a:p>
          <a:p>
            <a:r>
              <a:rPr lang="en-US" sz="2600" b="1" dirty="0">
                <a:solidFill>
                  <a:srgbClr val="000000"/>
                </a:solidFill>
                <a:latin typeface="Times New Roman"/>
                <a:cs typeface="Times New Roman"/>
                <a:sym typeface="Wingdings" charset="0"/>
              </a:rPr>
              <a:t>To do on your own</a:t>
            </a:r>
          </a:p>
          <a:p>
            <a:r>
              <a:rPr lang="en-US" sz="2600" b="1" dirty="0">
                <a:solidFill>
                  <a:srgbClr val="000000"/>
                </a:solidFill>
                <a:latin typeface="Times New Roman"/>
                <a:cs typeface="Times New Roman"/>
                <a:sym typeface="Wingdings" charset="0"/>
              </a:rPr>
              <a:t>	Get spectra of some seismic signals</a:t>
            </a:r>
          </a:p>
          <a:p>
            <a:r>
              <a:rPr lang="en-US" sz="2600" b="1" dirty="0">
                <a:solidFill>
                  <a:srgbClr val="000000"/>
                </a:solidFill>
                <a:latin typeface="Times New Roman"/>
                <a:cs typeface="Times New Roman"/>
                <a:sym typeface="Wingdings" charset="0"/>
              </a:rPr>
              <a:t>	Calculate the cross-spectra, correlation function 	and correlation coefficient using FFT</a:t>
            </a:r>
          </a:p>
          <a:p>
            <a:r>
              <a:rPr lang="en-US" sz="2600" b="1" dirty="0">
                <a:solidFill>
                  <a:srgbClr val="000000"/>
                </a:solidFill>
                <a:latin typeface="Times New Roman"/>
                <a:cs typeface="Times New Roman"/>
                <a:sym typeface="Wingdings" charset="0"/>
              </a:rPr>
              <a:t>	Perform deconvolution</a:t>
            </a:r>
          </a:p>
          <a:p>
            <a:r>
              <a:rPr lang="en-US" sz="2600" b="1" dirty="0">
                <a:solidFill>
                  <a:srgbClr val="000000"/>
                </a:solidFill>
                <a:latin typeface="Times New Roman"/>
                <a:cs typeface="Times New Roman"/>
                <a:sym typeface="Wingdings" charset="0"/>
              </a:rPr>
              <a:t>	Study earthquake source spectra</a:t>
            </a:r>
          </a:p>
          <a:p>
            <a:r>
              <a:rPr lang="en-US" sz="2600" b="1" dirty="0">
                <a:solidFill>
                  <a:srgbClr val="000000"/>
                </a:solidFill>
                <a:latin typeface="Times New Roman"/>
                <a:cs typeface="Times New Roman"/>
                <a:sym typeface="Wingdings" charset="0"/>
              </a:rPr>
              <a:t> </a:t>
            </a:r>
          </a:p>
          <a:p>
            <a:endParaRPr lang="en-US" sz="2600" b="1" dirty="0">
              <a:solidFill>
                <a:srgbClr val="000000"/>
              </a:solidFill>
              <a:latin typeface="Times New Roman"/>
              <a:cs typeface="Times New Roman"/>
              <a:sym typeface="Wingdings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87841368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Title 2"/>
          <p:cNvSpPr>
            <a:spLocks noGrp="1"/>
          </p:cNvSpPr>
          <p:nvPr>
            <p:ph type="title"/>
          </p:nvPr>
        </p:nvSpPr>
        <p:spPr>
          <a:xfrm>
            <a:off x="0" y="44450"/>
            <a:ext cx="9144000" cy="587375"/>
          </a:xfrm>
        </p:spPr>
        <p:txBody>
          <a:bodyPr/>
          <a:lstStyle/>
          <a:p>
            <a:r>
              <a:rPr lang="es-CO" altLang="en-US" dirty="0">
                <a:solidFill>
                  <a:srgbClr val="565A5C"/>
                </a:solidFill>
                <a:latin typeface="Times New Roman" charset="0"/>
                <a:ea typeface="Times New Roman" charset="0"/>
                <a:cs typeface="Times New Roman" charset="0"/>
              </a:rPr>
              <a:t>Questions so far?</a:t>
            </a:r>
            <a:endParaRPr lang="es-ES_tradnl" altLang="en-US" dirty="0">
              <a:solidFill>
                <a:srgbClr val="565A5C"/>
              </a:solidFill>
              <a:latin typeface="Times New Roman" charset="0"/>
              <a:ea typeface="Times New Roman" charset="0"/>
              <a:cs typeface="Times New Roman" charset="0"/>
            </a:endParaRPr>
          </a:p>
        </p:txBody>
      </p:sp>
      <p:sp>
        <p:nvSpPr>
          <p:cNvPr id="7" name="6 CuadroTexto"/>
          <p:cNvSpPr txBox="1"/>
          <p:nvPr/>
        </p:nvSpPr>
        <p:spPr>
          <a:xfrm>
            <a:off x="310444" y="2759446"/>
            <a:ext cx="8297334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2600" b="1" dirty="0">
                <a:solidFill>
                  <a:srgbClr val="565A5C"/>
                </a:solidFill>
                <a:latin typeface="Calibri"/>
                <a:cs typeface="Calibri"/>
              </a:rPr>
              <a:t>Thank you</a:t>
            </a:r>
            <a:endParaRPr lang="es-CO" sz="2600" b="1" dirty="0">
              <a:solidFill>
                <a:srgbClr val="565A5C"/>
              </a:solidFill>
              <a:latin typeface="Calibri"/>
              <a:cs typeface="Calibri"/>
              <a:sym typeface="Wingdings"/>
            </a:endParaRPr>
          </a:p>
        </p:txBody>
      </p:sp>
    </p:spTree>
    <p:extLst>
      <p:ext uri="{BB962C8B-B14F-4D97-AF65-F5344CB8AC3E}">
        <p14:creationId xmlns:p14="http://schemas.microsoft.com/office/powerpoint/2010/main" val="343599104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Title 2"/>
          <p:cNvSpPr>
            <a:spLocks noGrp="1"/>
          </p:cNvSpPr>
          <p:nvPr>
            <p:ph type="title"/>
          </p:nvPr>
        </p:nvSpPr>
        <p:spPr>
          <a:xfrm>
            <a:off x="0" y="44450"/>
            <a:ext cx="9144000" cy="587375"/>
          </a:xfrm>
        </p:spPr>
        <p:txBody>
          <a:bodyPr/>
          <a:lstStyle/>
          <a:p>
            <a:r>
              <a:rPr lang="en-US" altLang="en-US" dirty="0">
                <a:solidFill>
                  <a:srgbClr val="565A5C"/>
                </a:solidFill>
                <a:latin typeface="Times New Roman" charset="0"/>
                <a:ea typeface="Times New Roman" charset="0"/>
                <a:cs typeface="Times New Roman" charset="0"/>
              </a:rPr>
              <a:t>Time series analysis</a:t>
            </a:r>
            <a:endParaRPr lang="es-ES_tradnl" altLang="en-US" dirty="0">
              <a:solidFill>
                <a:srgbClr val="565A5C"/>
              </a:solidFill>
              <a:latin typeface="Times New Roman" charset="0"/>
              <a:ea typeface="Times New Roman" charset="0"/>
              <a:cs typeface="Times New Roman" charset="0"/>
            </a:endParaRPr>
          </a:p>
        </p:txBody>
      </p:sp>
      <p:sp>
        <p:nvSpPr>
          <p:cNvPr id="5" name="TextBox 22"/>
          <p:cNvSpPr txBox="1">
            <a:spLocks noChangeArrowheads="1"/>
          </p:cNvSpPr>
          <p:nvPr/>
        </p:nvSpPr>
        <p:spPr bwMode="auto">
          <a:xfrm>
            <a:off x="503547" y="878284"/>
            <a:ext cx="8347375" cy="18466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 b="1" dirty="0">
                <a:solidFill>
                  <a:srgbClr val="000000"/>
                </a:solidFill>
                <a:latin typeface="Times New Roman"/>
                <a:cs typeface="Times New Roman"/>
                <a:sym typeface="Wingdings" charset="0"/>
              </a:rPr>
              <a:t>A sub-field of statistical estimation methods</a:t>
            </a:r>
            <a:endParaRPr lang="en-US" b="1" dirty="0">
              <a:solidFill>
                <a:srgbClr val="FF0000"/>
              </a:solidFill>
              <a:latin typeface="Times New Roman"/>
              <a:cs typeface="Times New Roman"/>
              <a:sym typeface="Wingdings" charset="0"/>
            </a:endParaRPr>
          </a:p>
          <a:p>
            <a:r>
              <a:rPr lang="en-US" dirty="0">
                <a:solidFill>
                  <a:srgbClr val="FF0000"/>
                </a:solidFill>
                <a:latin typeface="Times New Roman"/>
                <a:cs typeface="Times New Roman"/>
                <a:sym typeface="Wingdings" charset="0"/>
              </a:rPr>
              <a:t>   </a:t>
            </a:r>
            <a:r>
              <a:rPr lang="en-US" sz="2200" dirty="0">
                <a:latin typeface="Times New Roman"/>
                <a:cs typeface="Times New Roman"/>
                <a:sym typeface="Wingdings" charset="0"/>
              </a:rPr>
              <a:t>it is a mature subject with extensive literature.</a:t>
            </a:r>
          </a:p>
          <a:p>
            <a:r>
              <a:rPr lang="en-US" sz="2200" dirty="0">
                <a:latin typeface="Times New Roman"/>
                <a:cs typeface="Times New Roman"/>
                <a:sym typeface="Wingdings" charset="0"/>
              </a:rPr>
              <a:t>   many times not mastered by geophysicist.</a:t>
            </a:r>
          </a:p>
          <a:p>
            <a:endParaRPr lang="en-US" sz="2200" dirty="0">
              <a:latin typeface="Times New Roman"/>
              <a:cs typeface="Times New Roman"/>
              <a:sym typeface="Wingdings" charset="0"/>
            </a:endParaRPr>
          </a:p>
          <a:p>
            <a:r>
              <a:rPr lang="en-US" sz="2200" dirty="0">
                <a:latin typeface="Times New Roman"/>
                <a:cs typeface="Times New Roman"/>
                <a:sym typeface="Wingdings" charset="0"/>
              </a:rPr>
              <a:t>   </a:t>
            </a:r>
            <a:endParaRPr lang="en-US" dirty="0">
              <a:solidFill>
                <a:srgbClr val="000000"/>
              </a:solidFill>
              <a:latin typeface="Times New Roman"/>
              <a:cs typeface="Times New Roman"/>
              <a:sym typeface="Wingdings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1214191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Title 2"/>
          <p:cNvSpPr>
            <a:spLocks noGrp="1"/>
          </p:cNvSpPr>
          <p:nvPr>
            <p:ph type="title"/>
          </p:nvPr>
        </p:nvSpPr>
        <p:spPr>
          <a:xfrm>
            <a:off x="0" y="44450"/>
            <a:ext cx="9144000" cy="587375"/>
          </a:xfrm>
        </p:spPr>
        <p:txBody>
          <a:bodyPr/>
          <a:lstStyle/>
          <a:p>
            <a:r>
              <a:rPr lang="en-US" altLang="en-US" dirty="0">
                <a:solidFill>
                  <a:srgbClr val="565A5C"/>
                </a:solidFill>
                <a:latin typeface="Times New Roman" charset="0"/>
                <a:ea typeface="Times New Roman" charset="0"/>
                <a:cs typeface="Times New Roman" charset="0"/>
              </a:rPr>
              <a:t>Time series analysis</a:t>
            </a:r>
            <a:endParaRPr lang="es-ES_tradnl" altLang="en-US" dirty="0">
              <a:solidFill>
                <a:srgbClr val="565A5C"/>
              </a:solidFill>
              <a:latin typeface="Times New Roman" charset="0"/>
              <a:ea typeface="Times New Roman" charset="0"/>
              <a:cs typeface="Times New Roman" charset="0"/>
            </a:endParaRPr>
          </a:p>
        </p:txBody>
      </p:sp>
      <p:sp>
        <p:nvSpPr>
          <p:cNvPr id="5" name="TextBox 22"/>
          <p:cNvSpPr txBox="1">
            <a:spLocks noChangeArrowheads="1"/>
          </p:cNvSpPr>
          <p:nvPr/>
        </p:nvSpPr>
        <p:spPr bwMode="auto">
          <a:xfrm>
            <a:off x="503547" y="878284"/>
            <a:ext cx="8347375" cy="32316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 b="1" dirty="0">
                <a:solidFill>
                  <a:srgbClr val="000000"/>
                </a:solidFill>
                <a:latin typeface="Times New Roman"/>
                <a:cs typeface="Times New Roman"/>
                <a:sym typeface="Wingdings" charset="0"/>
              </a:rPr>
              <a:t>A sub-field of statistical estimation methods</a:t>
            </a:r>
            <a:endParaRPr lang="en-US" b="1" dirty="0">
              <a:solidFill>
                <a:srgbClr val="FF0000"/>
              </a:solidFill>
              <a:latin typeface="Times New Roman"/>
              <a:cs typeface="Times New Roman"/>
              <a:sym typeface="Wingdings" charset="0"/>
            </a:endParaRPr>
          </a:p>
          <a:p>
            <a:r>
              <a:rPr lang="en-US" dirty="0">
                <a:solidFill>
                  <a:srgbClr val="FF0000"/>
                </a:solidFill>
                <a:latin typeface="Times New Roman"/>
                <a:cs typeface="Times New Roman"/>
                <a:sym typeface="Wingdings" charset="0"/>
              </a:rPr>
              <a:t>   </a:t>
            </a:r>
            <a:r>
              <a:rPr lang="en-US" sz="2200" dirty="0">
                <a:latin typeface="Times New Roman"/>
                <a:cs typeface="Times New Roman"/>
                <a:sym typeface="Wingdings" charset="0"/>
              </a:rPr>
              <a:t>it is a mature subject with extensive literature.</a:t>
            </a:r>
          </a:p>
          <a:p>
            <a:r>
              <a:rPr lang="en-US" sz="2200" dirty="0">
                <a:latin typeface="Times New Roman"/>
                <a:cs typeface="Times New Roman"/>
                <a:sym typeface="Wingdings" charset="0"/>
              </a:rPr>
              <a:t>   many times not mastered by geophysicist.</a:t>
            </a:r>
          </a:p>
          <a:p>
            <a:endParaRPr lang="en-US" sz="2200" dirty="0">
              <a:latin typeface="Times New Roman"/>
              <a:cs typeface="Times New Roman"/>
              <a:sym typeface="Wingdings" charset="0"/>
            </a:endParaRPr>
          </a:p>
          <a:p>
            <a:r>
              <a:rPr lang="en-US" sz="2200" dirty="0">
                <a:latin typeface="Times New Roman"/>
                <a:cs typeface="Times New Roman"/>
                <a:sym typeface="Wingdings" charset="0"/>
              </a:rPr>
              <a:t>   Two (+) branches of time series analysis exist. </a:t>
            </a:r>
          </a:p>
          <a:p>
            <a:r>
              <a:rPr lang="en-US" sz="2200" dirty="0">
                <a:latin typeface="Times New Roman"/>
                <a:cs typeface="Times New Roman"/>
                <a:sym typeface="Wingdings" charset="0"/>
              </a:rPr>
              <a:t>	Methodologies applied in the time (space) domain. </a:t>
            </a:r>
          </a:p>
          <a:p>
            <a:r>
              <a:rPr lang="en-US" sz="2200" dirty="0">
                <a:latin typeface="Times New Roman"/>
                <a:cs typeface="Times New Roman"/>
                <a:sym typeface="Wingdings" charset="0"/>
              </a:rPr>
              <a:t>   	Methodologies that employ the </a:t>
            </a:r>
            <a:r>
              <a:rPr lang="en-US" sz="2200" b="1" dirty="0">
                <a:latin typeface="Times New Roman"/>
                <a:cs typeface="Times New Roman"/>
                <a:sym typeface="Wingdings" charset="0"/>
              </a:rPr>
              <a:t>frequency</a:t>
            </a:r>
            <a:r>
              <a:rPr lang="en-US" sz="2200" dirty="0">
                <a:latin typeface="Times New Roman"/>
                <a:cs typeface="Times New Roman"/>
                <a:sym typeface="Wingdings" charset="0"/>
              </a:rPr>
              <a:t> (wavenumber) domain	   </a:t>
            </a:r>
          </a:p>
          <a:p>
            <a:endParaRPr lang="en-US" dirty="0">
              <a:solidFill>
                <a:srgbClr val="000000"/>
              </a:solidFill>
              <a:latin typeface="Times New Roman"/>
              <a:cs typeface="Times New Roman"/>
              <a:sym typeface="Wingdings" charset="0"/>
            </a:endParaRPr>
          </a:p>
        </p:txBody>
      </p:sp>
      <p:pic>
        <p:nvPicPr>
          <p:cNvPr id="3" name="Picture 2" descr="A close up of text on a white background&#10;&#10;Description automatically generated">
            <a:extLst>
              <a:ext uri="{FF2B5EF4-FFF2-40B4-BE49-F238E27FC236}">
                <a16:creationId xmlns:a16="http://schemas.microsoft.com/office/drawing/2014/main" id="{E437F79F-33BF-0740-9E10-C0547516F0C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43473"/>
          <a:stretch/>
        </p:blipFill>
        <p:spPr>
          <a:xfrm>
            <a:off x="4780202" y="3540423"/>
            <a:ext cx="3835400" cy="2893101"/>
          </a:xfrm>
          <a:prstGeom prst="rect">
            <a:avLst/>
          </a:prstGeom>
        </p:spPr>
      </p:pic>
      <p:pic>
        <p:nvPicPr>
          <p:cNvPr id="10" name="Picture 9" descr="A close up of text on a white background&#10;&#10;Description automatically generated">
            <a:extLst>
              <a:ext uri="{FF2B5EF4-FFF2-40B4-BE49-F238E27FC236}">
                <a16:creationId xmlns:a16="http://schemas.microsoft.com/office/drawing/2014/main" id="{88101DA9-650A-DD4F-A0DC-284BB517ACE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58131"/>
          <a:stretch/>
        </p:blipFill>
        <p:spPr>
          <a:xfrm>
            <a:off x="709482" y="3915532"/>
            <a:ext cx="3835400" cy="21428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57275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close up of a device&#10;&#10;Description automatically generated">
            <a:extLst>
              <a:ext uri="{FF2B5EF4-FFF2-40B4-BE49-F238E27FC236}">
                <a16:creationId xmlns:a16="http://schemas.microsoft.com/office/drawing/2014/main" id="{C434475A-F586-754A-BA0F-9BED6CC669B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8479"/>
          <a:stretch/>
        </p:blipFill>
        <p:spPr>
          <a:xfrm>
            <a:off x="140679" y="3415151"/>
            <a:ext cx="4911968" cy="3183012"/>
          </a:xfrm>
          <a:prstGeom prst="rect">
            <a:avLst/>
          </a:prstGeom>
        </p:spPr>
      </p:pic>
      <p:sp>
        <p:nvSpPr>
          <p:cNvPr id="11265" name="Title 2"/>
          <p:cNvSpPr>
            <a:spLocks noGrp="1"/>
          </p:cNvSpPr>
          <p:nvPr>
            <p:ph type="title"/>
          </p:nvPr>
        </p:nvSpPr>
        <p:spPr>
          <a:xfrm>
            <a:off x="0" y="44450"/>
            <a:ext cx="9144000" cy="587375"/>
          </a:xfrm>
        </p:spPr>
        <p:txBody>
          <a:bodyPr/>
          <a:lstStyle/>
          <a:p>
            <a:r>
              <a:rPr lang="en-US" altLang="en-US" dirty="0">
                <a:solidFill>
                  <a:srgbClr val="565A5C"/>
                </a:solidFill>
                <a:latin typeface="Times New Roman" charset="0"/>
                <a:ea typeface="Times New Roman" charset="0"/>
                <a:cs typeface="Times New Roman" charset="0"/>
              </a:rPr>
              <a:t>Time series analysis</a:t>
            </a:r>
            <a:endParaRPr lang="es-ES_tradnl" altLang="en-US" dirty="0">
              <a:solidFill>
                <a:srgbClr val="565A5C"/>
              </a:solidFill>
              <a:latin typeface="Times New Roman" charset="0"/>
              <a:ea typeface="Times New Roman" charset="0"/>
              <a:cs typeface="Times New Roman" charset="0"/>
            </a:endParaRPr>
          </a:p>
        </p:txBody>
      </p:sp>
      <p:sp>
        <p:nvSpPr>
          <p:cNvPr id="6" name="TextBox 22">
            <a:extLst>
              <a:ext uri="{FF2B5EF4-FFF2-40B4-BE49-F238E27FC236}">
                <a16:creationId xmlns:a16="http://schemas.microsoft.com/office/drawing/2014/main" id="{E2C33031-EE93-4E47-AC8A-88C0E39F08E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547" y="878284"/>
            <a:ext cx="8347375" cy="28623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 b="1" dirty="0">
                <a:solidFill>
                  <a:srgbClr val="000000"/>
                </a:solidFill>
                <a:latin typeface="Times New Roman"/>
                <a:cs typeface="Times New Roman"/>
                <a:sym typeface="Wingdings" charset="0"/>
              </a:rPr>
              <a:t>We will study </a:t>
            </a:r>
            <a:r>
              <a:rPr lang="en-US" b="1" dirty="0">
                <a:solidFill>
                  <a:srgbClr val="C00000"/>
                </a:solidFill>
                <a:latin typeface="Times New Roman"/>
                <a:cs typeface="Times New Roman"/>
                <a:sym typeface="Wingdings" charset="0"/>
              </a:rPr>
              <a:t>data</a:t>
            </a:r>
            <a:r>
              <a:rPr lang="en-US" b="1" dirty="0">
                <a:solidFill>
                  <a:srgbClr val="000000"/>
                </a:solidFill>
                <a:latin typeface="Times New Roman"/>
                <a:cs typeface="Times New Roman"/>
                <a:sym typeface="Wingdings" charset="0"/>
              </a:rPr>
              <a:t> in which the order is important</a:t>
            </a:r>
            <a:endParaRPr lang="en-US" b="1" dirty="0">
              <a:solidFill>
                <a:srgbClr val="FF0000"/>
              </a:solidFill>
              <a:latin typeface="Times New Roman"/>
              <a:cs typeface="Times New Roman"/>
              <a:sym typeface="Wingdings" charset="0"/>
            </a:endParaRPr>
          </a:p>
          <a:p>
            <a:r>
              <a:rPr lang="en-US" dirty="0">
                <a:solidFill>
                  <a:srgbClr val="FF0000"/>
                </a:solidFill>
                <a:latin typeface="Times New Roman"/>
                <a:cs typeface="Times New Roman"/>
                <a:sym typeface="Wingdings" charset="0"/>
              </a:rPr>
              <a:t>   </a:t>
            </a:r>
            <a:r>
              <a:rPr lang="en-US" sz="2200" dirty="0">
                <a:latin typeface="Times New Roman"/>
                <a:cs typeface="Times New Roman"/>
                <a:sym typeface="Wingdings" charset="0"/>
              </a:rPr>
              <a:t>we will call the sequence </a:t>
            </a:r>
          </a:p>
          <a:p>
            <a:endParaRPr lang="en-US" sz="2200" dirty="0">
              <a:latin typeface="Times New Roman"/>
              <a:cs typeface="Times New Roman"/>
              <a:sym typeface="Wingdings" charset="0"/>
            </a:endParaRPr>
          </a:p>
          <a:p>
            <a:endParaRPr lang="en-US" sz="2200" dirty="0">
              <a:latin typeface="Times New Roman"/>
              <a:cs typeface="Times New Roman"/>
              <a:sym typeface="Wingdings" charset="0"/>
            </a:endParaRPr>
          </a:p>
          <a:p>
            <a:r>
              <a:rPr lang="en-US" sz="2200" dirty="0">
                <a:latin typeface="Times New Roman"/>
                <a:cs typeface="Times New Roman"/>
                <a:sym typeface="Wingdings" charset="0"/>
              </a:rPr>
              <a:t>   a time series, index </a:t>
            </a:r>
            <a:r>
              <a:rPr lang="en-US" sz="2200" i="1" dirty="0">
                <a:latin typeface="Times New Roman"/>
                <a:cs typeface="Times New Roman"/>
                <a:sym typeface="Wingdings" charset="0"/>
              </a:rPr>
              <a:t>n</a:t>
            </a:r>
            <a:r>
              <a:rPr lang="en-US" sz="2200" dirty="0">
                <a:latin typeface="Times New Roman"/>
                <a:cs typeface="Times New Roman"/>
                <a:sym typeface="Wingdings" charset="0"/>
              </a:rPr>
              <a:t> denotes the time </a:t>
            </a:r>
            <a:r>
              <a:rPr lang="en-US" sz="2200" i="1" dirty="0">
                <a:latin typeface="Times New Roman"/>
                <a:cs typeface="Times New Roman"/>
                <a:sym typeface="Wingdings" charset="0"/>
              </a:rPr>
              <a:t>t=</a:t>
            </a:r>
            <a:r>
              <a:rPr lang="en-US" sz="2200" i="1" dirty="0" err="1">
                <a:latin typeface="Times New Roman"/>
                <a:cs typeface="Times New Roman"/>
                <a:sym typeface="Wingdings" charset="0"/>
              </a:rPr>
              <a:t>n</a:t>
            </a:r>
            <a:r>
              <a:rPr lang="en-US" sz="2200" i="1" dirty="0" err="1">
                <a:latin typeface="Symbol" pitchFamily="2" charset="2"/>
                <a:cs typeface="Times New Roman"/>
                <a:sym typeface="Wingdings" charset="0"/>
              </a:rPr>
              <a:t>D</a:t>
            </a:r>
            <a:r>
              <a:rPr lang="en-US" sz="2200" i="1" dirty="0" err="1">
                <a:latin typeface="Times New Roman"/>
                <a:cs typeface="Times New Roman"/>
                <a:sym typeface="Wingdings" charset="0"/>
              </a:rPr>
              <a:t>t</a:t>
            </a:r>
            <a:r>
              <a:rPr lang="en-US" sz="2200" dirty="0">
                <a:latin typeface="Times New Roman"/>
                <a:cs typeface="Times New Roman"/>
                <a:sym typeface="Wingdings" charset="0"/>
              </a:rPr>
              <a:t>. </a:t>
            </a:r>
          </a:p>
          <a:p>
            <a:r>
              <a:rPr lang="en-US" sz="2200" dirty="0">
                <a:latin typeface="Times New Roman"/>
                <a:cs typeface="Times New Roman"/>
                <a:sym typeface="Wingdings" charset="0"/>
              </a:rPr>
              <a:t>   In most cases, we will assume that data is sampled uniformly.</a:t>
            </a:r>
          </a:p>
          <a:p>
            <a:r>
              <a:rPr lang="en-US" sz="2200" dirty="0">
                <a:latin typeface="Times New Roman"/>
                <a:cs typeface="Times New Roman"/>
                <a:sym typeface="Wingdings" charset="0"/>
              </a:rPr>
              <a:t>   Sampling in space is similar.  </a:t>
            </a:r>
          </a:p>
          <a:p>
            <a:endParaRPr lang="en-US" sz="2200" dirty="0">
              <a:latin typeface="Times New Roman"/>
              <a:cs typeface="Times New Roman"/>
              <a:sym typeface="Wingdings" charset="0"/>
            </a:endParaRPr>
          </a:p>
        </p:txBody>
      </p:sp>
      <p:pic>
        <p:nvPicPr>
          <p:cNvPr id="4" name="Picture 3" descr="A picture containing food&#10;&#10;Description automatically generated">
            <a:extLst>
              <a:ext uri="{FF2B5EF4-FFF2-40B4-BE49-F238E27FC236}">
                <a16:creationId xmlns:a16="http://schemas.microsoft.com/office/drawing/2014/main" id="{BF20A6A6-F0E0-7D4B-9E4C-EFB32ACD30F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20380" b="16799"/>
          <a:stretch/>
        </p:blipFill>
        <p:spPr>
          <a:xfrm>
            <a:off x="3477084" y="1735015"/>
            <a:ext cx="2400300" cy="574432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BA700ECC-F15E-B443-A877-28B32FE20CF7}"/>
              </a:ext>
            </a:extLst>
          </p:cNvPr>
          <p:cNvSpPr/>
          <p:nvPr/>
        </p:nvSpPr>
        <p:spPr>
          <a:xfrm>
            <a:off x="3892744" y="6488668"/>
            <a:ext cx="473719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PFO - September 26 2005 Peru M7.5 Earthquake</a:t>
            </a:r>
            <a:endParaRPr lang="en-US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8784272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648CF83A-4782-AC47-83D8-711FF1D1E96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325073"/>
            <a:ext cx="4733330" cy="3549998"/>
          </a:xfrm>
          <a:prstGeom prst="rect">
            <a:avLst/>
          </a:prstGeom>
        </p:spPr>
      </p:pic>
      <p:sp>
        <p:nvSpPr>
          <p:cNvPr id="11265" name="Title 2"/>
          <p:cNvSpPr>
            <a:spLocks noGrp="1"/>
          </p:cNvSpPr>
          <p:nvPr>
            <p:ph type="title"/>
          </p:nvPr>
        </p:nvSpPr>
        <p:spPr>
          <a:xfrm>
            <a:off x="0" y="44450"/>
            <a:ext cx="9144000" cy="587375"/>
          </a:xfrm>
        </p:spPr>
        <p:txBody>
          <a:bodyPr/>
          <a:lstStyle/>
          <a:p>
            <a:r>
              <a:rPr lang="en-US" altLang="en-US" dirty="0">
                <a:solidFill>
                  <a:srgbClr val="565A5C"/>
                </a:solidFill>
                <a:latin typeface="Times New Roman" charset="0"/>
                <a:ea typeface="Times New Roman" charset="0"/>
                <a:cs typeface="Times New Roman" charset="0"/>
              </a:rPr>
              <a:t>Random variables</a:t>
            </a:r>
            <a:endParaRPr lang="es-ES_tradnl" altLang="en-US" dirty="0">
              <a:solidFill>
                <a:srgbClr val="565A5C"/>
              </a:solidFill>
              <a:latin typeface="Times New Roman" charset="0"/>
              <a:ea typeface="Times New Roman" charset="0"/>
              <a:cs typeface="Times New Roman" charset="0"/>
            </a:endParaRPr>
          </a:p>
        </p:txBody>
      </p:sp>
      <p:sp>
        <p:nvSpPr>
          <p:cNvPr id="5" name="TextBox 22"/>
          <p:cNvSpPr txBox="1">
            <a:spLocks noChangeArrowheads="1"/>
          </p:cNvSpPr>
          <p:nvPr/>
        </p:nvSpPr>
        <p:spPr bwMode="auto">
          <a:xfrm>
            <a:off x="503548" y="878284"/>
            <a:ext cx="8136904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 b="1" dirty="0">
                <a:solidFill>
                  <a:srgbClr val="000000"/>
                </a:solidFill>
                <a:latin typeface="Times New Roman"/>
                <a:cs typeface="Times New Roman"/>
                <a:sym typeface="Wingdings" charset="0"/>
              </a:rPr>
              <a:t>Let’s get back to our initial example</a:t>
            </a:r>
            <a:endParaRPr lang="en-US" b="1" dirty="0">
              <a:solidFill>
                <a:srgbClr val="FF0000"/>
              </a:solidFill>
              <a:latin typeface="Times New Roman"/>
              <a:cs typeface="Times New Roman"/>
              <a:sym typeface="Wingdings" charset="0"/>
            </a:endParaRPr>
          </a:p>
          <a:p>
            <a:endParaRPr lang="en-US" dirty="0">
              <a:solidFill>
                <a:srgbClr val="000000"/>
              </a:solidFill>
              <a:latin typeface="Times New Roman"/>
              <a:cs typeface="Times New Roman"/>
              <a:sym typeface="Wingdings" charset="0"/>
            </a:endParaRPr>
          </a:p>
        </p:txBody>
      </p:sp>
      <p:sp>
        <p:nvSpPr>
          <p:cNvPr id="2" name="Striped Right Arrow 1">
            <a:extLst>
              <a:ext uri="{FF2B5EF4-FFF2-40B4-BE49-F238E27FC236}">
                <a16:creationId xmlns:a16="http://schemas.microsoft.com/office/drawing/2014/main" id="{D2391D5F-9936-564B-B6D7-51DC8050B2ED}"/>
              </a:ext>
            </a:extLst>
          </p:cNvPr>
          <p:cNvSpPr/>
          <p:nvPr/>
        </p:nvSpPr>
        <p:spPr>
          <a:xfrm rot="18849491">
            <a:off x="2200912" y="2174833"/>
            <a:ext cx="773723" cy="385346"/>
          </a:xfrm>
          <a:prstGeom prst="striped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DF287C8-45CA-7C48-AEF2-566B68404218}"/>
              </a:ext>
            </a:extLst>
          </p:cNvPr>
          <p:cNvSpPr txBox="1"/>
          <p:nvPr/>
        </p:nvSpPr>
        <p:spPr>
          <a:xfrm>
            <a:off x="4733330" y="1755448"/>
            <a:ext cx="3907122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From the ensemble of ROSES participants </a:t>
            </a:r>
          </a:p>
          <a:p>
            <a:pPr algn="just"/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2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28 years</a:t>
            </a:r>
          </a:p>
          <a:p>
            <a:pPr algn="just"/>
            <a:endParaRPr lang="en-US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2F65EFE-A660-3044-BBE4-0DD21910863B}"/>
              </a:ext>
            </a:extLst>
          </p:cNvPr>
          <p:cNvSpPr txBox="1"/>
          <p:nvPr/>
        </p:nvSpPr>
        <p:spPr>
          <a:xfrm>
            <a:off x="2909667" y="1301724"/>
            <a:ext cx="166233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Draw a person from the pool</a:t>
            </a:r>
          </a:p>
        </p:txBody>
      </p:sp>
    </p:spTree>
    <p:extLst>
      <p:ext uri="{BB962C8B-B14F-4D97-AF65-F5344CB8AC3E}">
        <p14:creationId xmlns:p14="http://schemas.microsoft.com/office/powerpoint/2010/main" val="168668059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648CF83A-4782-AC47-83D8-711FF1D1E96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325073"/>
            <a:ext cx="4733330" cy="3549998"/>
          </a:xfrm>
          <a:prstGeom prst="rect">
            <a:avLst/>
          </a:prstGeom>
        </p:spPr>
      </p:pic>
      <p:sp>
        <p:nvSpPr>
          <p:cNvPr id="11265" name="Title 2"/>
          <p:cNvSpPr>
            <a:spLocks noGrp="1"/>
          </p:cNvSpPr>
          <p:nvPr>
            <p:ph type="title"/>
          </p:nvPr>
        </p:nvSpPr>
        <p:spPr>
          <a:xfrm>
            <a:off x="0" y="44450"/>
            <a:ext cx="9144000" cy="587375"/>
          </a:xfrm>
        </p:spPr>
        <p:txBody>
          <a:bodyPr/>
          <a:lstStyle/>
          <a:p>
            <a:r>
              <a:rPr lang="en-US" altLang="en-US" dirty="0">
                <a:solidFill>
                  <a:srgbClr val="565A5C"/>
                </a:solidFill>
                <a:latin typeface="Times New Roman" charset="0"/>
                <a:ea typeface="Times New Roman" charset="0"/>
                <a:cs typeface="Times New Roman" charset="0"/>
              </a:rPr>
              <a:t>Random variables</a:t>
            </a:r>
            <a:endParaRPr lang="es-ES_tradnl" altLang="en-US" dirty="0">
              <a:solidFill>
                <a:srgbClr val="565A5C"/>
              </a:solidFill>
              <a:latin typeface="Times New Roman" charset="0"/>
              <a:ea typeface="Times New Roman" charset="0"/>
              <a:cs typeface="Times New Roman" charset="0"/>
            </a:endParaRPr>
          </a:p>
        </p:txBody>
      </p:sp>
      <p:sp>
        <p:nvSpPr>
          <p:cNvPr id="5" name="TextBox 22"/>
          <p:cNvSpPr txBox="1">
            <a:spLocks noChangeArrowheads="1"/>
          </p:cNvSpPr>
          <p:nvPr/>
        </p:nvSpPr>
        <p:spPr bwMode="auto">
          <a:xfrm>
            <a:off x="503548" y="878284"/>
            <a:ext cx="8136904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 b="1" dirty="0">
                <a:solidFill>
                  <a:srgbClr val="000000"/>
                </a:solidFill>
                <a:latin typeface="Times New Roman"/>
                <a:cs typeface="Times New Roman"/>
                <a:sym typeface="Wingdings" charset="0"/>
              </a:rPr>
              <a:t>Let’s get back to our initial example</a:t>
            </a:r>
            <a:endParaRPr lang="en-US" b="1" dirty="0">
              <a:solidFill>
                <a:srgbClr val="FF0000"/>
              </a:solidFill>
              <a:latin typeface="Times New Roman"/>
              <a:cs typeface="Times New Roman"/>
              <a:sym typeface="Wingdings" charset="0"/>
            </a:endParaRPr>
          </a:p>
          <a:p>
            <a:endParaRPr lang="en-US" dirty="0">
              <a:solidFill>
                <a:srgbClr val="000000"/>
              </a:solidFill>
              <a:latin typeface="Times New Roman"/>
              <a:cs typeface="Times New Roman"/>
              <a:sym typeface="Wingdings" charset="0"/>
            </a:endParaRPr>
          </a:p>
        </p:txBody>
      </p:sp>
      <p:sp>
        <p:nvSpPr>
          <p:cNvPr id="2" name="Striped Right Arrow 1">
            <a:extLst>
              <a:ext uri="{FF2B5EF4-FFF2-40B4-BE49-F238E27FC236}">
                <a16:creationId xmlns:a16="http://schemas.microsoft.com/office/drawing/2014/main" id="{D2391D5F-9936-564B-B6D7-51DC8050B2ED}"/>
              </a:ext>
            </a:extLst>
          </p:cNvPr>
          <p:cNvSpPr/>
          <p:nvPr/>
        </p:nvSpPr>
        <p:spPr>
          <a:xfrm rot="18849491">
            <a:off x="2200912" y="2174833"/>
            <a:ext cx="773723" cy="385346"/>
          </a:xfrm>
          <a:prstGeom prst="striped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DF287C8-45CA-7C48-AEF2-566B68404218}"/>
              </a:ext>
            </a:extLst>
          </p:cNvPr>
          <p:cNvSpPr txBox="1"/>
          <p:nvPr/>
        </p:nvSpPr>
        <p:spPr>
          <a:xfrm>
            <a:off x="4733330" y="1755448"/>
            <a:ext cx="3907122" cy="24622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From the ensemble of ROSES participants </a:t>
            </a:r>
          </a:p>
          <a:p>
            <a:pPr algn="just"/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2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28 years</a:t>
            </a:r>
          </a:p>
          <a:p>
            <a:pPr algn="just"/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second try</a:t>
            </a:r>
          </a:p>
          <a:p>
            <a:pPr algn="just"/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2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24 years</a:t>
            </a:r>
          </a:p>
          <a:p>
            <a:pPr algn="just"/>
            <a:endParaRPr lang="en-US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en-US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2F65EFE-A660-3044-BBE4-0DD21910863B}"/>
              </a:ext>
            </a:extLst>
          </p:cNvPr>
          <p:cNvSpPr txBox="1"/>
          <p:nvPr/>
        </p:nvSpPr>
        <p:spPr>
          <a:xfrm>
            <a:off x="2909667" y="1301724"/>
            <a:ext cx="166233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Draw a person from the pool</a:t>
            </a:r>
          </a:p>
        </p:txBody>
      </p:sp>
    </p:spTree>
    <p:extLst>
      <p:ext uri="{BB962C8B-B14F-4D97-AF65-F5344CB8AC3E}">
        <p14:creationId xmlns:p14="http://schemas.microsoft.com/office/powerpoint/2010/main" val="2224904860"/>
      </p:ext>
    </p:extLst>
  </p:cSld>
  <p:clrMapOvr>
    <a:masterClrMapping/>
  </p:clrMapOvr>
</p:sld>
</file>

<file path=ppt/theme/theme1.xml><?xml version="1.0" encoding="utf-8"?>
<a:theme xmlns:a="http://schemas.openxmlformats.org/drawingml/2006/main" name="unal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Presentation2" id="{494FE0BA-AC06-7E40-872E-B9A5EE00E383}" vid="{AC0077F3-655A-A745-AF71-C324D86F808B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unal.potx</Template>
  <TotalTime>23288</TotalTime>
  <Words>2005</Words>
  <Application>Microsoft Macintosh PowerPoint</Application>
  <PresentationFormat>On-screen Show (4:3)</PresentationFormat>
  <Paragraphs>280</Paragraphs>
  <Slides>47</Slides>
  <Notes>0</Notes>
  <HiddenSlides>2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47</vt:i4>
      </vt:variant>
    </vt:vector>
  </HeadingPairs>
  <TitlesOfParts>
    <vt:vector size="53" baseType="lpstr">
      <vt:lpstr>Arial</vt:lpstr>
      <vt:lpstr>Calibri</vt:lpstr>
      <vt:lpstr>Symbol</vt:lpstr>
      <vt:lpstr>Times</vt:lpstr>
      <vt:lpstr>Times New Roman</vt:lpstr>
      <vt:lpstr>unal</vt:lpstr>
      <vt:lpstr>Time series and Fourier Analysis</vt:lpstr>
      <vt:lpstr>A dataset</vt:lpstr>
      <vt:lpstr>Another dataset</vt:lpstr>
      <vt:lpstr>Two datasets</vt:lpstr>
      <vt:lpstr>Time series analysis</vt:lpstr>
      <vt:lpstr>Time series analysis</vt:lpstr>
      <vt:lpstr>Time series analysis</vt:lpstr>
      <vt:lpstr>Random variables</vt:lpstr>
      <vt:lpstr>Random variables</vt:lpstr>
      <vt:lpstr>Random variables</vt:lpstr>
      <vt:lpstr>Time series analysis</vt:lpstr>
      <vt:lpstr>Time series analysis</vt:lpstr>
      <vt:lpstr>Time series analysis</vt:lpstr>
      <vt:lpstr>Time series analysis</vt:lpstr>
      <vt:lpstr>Time series analysis</vt:lpstr>
      <vt:lpstr>Stationary Processes</vt:lpstr>
      <vt:lpstr>Stationary Processes</vt:lpstr>
      <vt:lpstr>Take-home Message 1</vt:lpstr>
      <vt:lpstr>A quick tour on Fourier Theory</vt:lpstr>
      <vt:lpstr>What is the Fourier transform?</vt:lpstr>
      <vt:lpstr>What is the Fourier transform?</vt:lpstr>
      <vt:lpstr>What is the Fourier transform?</vt:lpstr>
      <vt:lpstr>What is the Fourier transform?</vt:lpstr>
      <vt:lpstr>What is the Fourier transform?</vt:lpstr>
      <vt:lpstr>FT Theorems</vt:lpstr>
      <vt:lpstr>Convolution</vt:lpstr>
      <vt:lpstr>FT Theorems</vt:lpstr>
      <vt:lpstr>FT Pairs</vt:lpstr>
      <vt:lpstr>FT Pairs</vt:lpstr>
      <vt:lpstr>Take-home Message 1</vt:lpstr>
      <vt:lpstr>The Discrete Fourier Transform DFT</vt:lpstr>
      <vt:lpstr>The DFT in practice</vt:lpstr>
      <vt:lpstr>The DFT in practice</vt:lpstr>
      <vt:lpstr>The DFT in practice</vt:lpstr>
      <vt:lpstr>The DFT in practice</vt:lpstr>
      <vt:lpstr>Spectral leakage</vt:lpstr>
      <vt:lpstr>Spectral leakage - Direct spectral estimates</vt:lpstr>
      <vt:lpstr>Spectral leakage</vt:lpstr>
      <vt:lpstr>Spectral leakage in real life</vt:lpstr>
      <vt:lpstr>Spectral leakage in real life</vt:lpstr>
      <vt:lpstr>Spectral leakage in real life</vt:lpstr>
      <vt:lpstr>Spectral leakage in real life</vt:lpstr>
      <vt:lpstr>Spectral leakage – Earthquake source</vt:lpstr>
      <vt:lpstr>Moments of the PSD</vt:lpstr>
      <vt:lpstr>Take-home Message 3</vt:lpstr>
      <vt:lpstr>Practice Laboratory</vt:lpstr>
      <vt:lpstr>Questions so far?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Grupo de Sismología y Geofísica</dc:title>
  <dc:creator>German Andres Prieto Gomez</dc:creator>
  <cp:lastModifiedBy>German Prieto</cp:lastModifiedBy>
  <cp:revision>346</cp:revision>
  <dcterms:created xsi:type="dcterms:W3CDTF">2016-08-29T20:11:08Z</dcterms:created>
  <dcterms:modified xsi:type="dcterms:W3CDTF">2020-07-08T18:57:57Z</dcterms:modified>
</cp:coreProperties>
</file>