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77" r:id="rId2"/>
    <p:sldId id="256" r:id="rId3"/>
    <p:sldId id="299" r:id="rId4"/>
    <p:sldId id="259" r:id="rId5"/>
    <p:sldId id="300" r:id="rId6"/>
    <p:sldId id="317" r:id="rId7"/>
    <p:sldId id="280" r:id="rId8"/>
    <p:sldId id="269" r:id="rId9"/>
    <p:sldId id="268" r:id="rId10"/>
    <p:sldId id="271" r:id="rId11"/>
    <p:sldId id="276" r:id="rId12"/>
    <p:sldId id="281" r:id="rId13"/>
    <p:sldId id="289" r:id="rId14"/>
    <p:sldId id="282" r:id="rId15"/>
    <p:sldId id="301" r:id="rId16"/>
    <p:sldId id="263" r:id="rId17"/>
    <p:sldId id="283" r:id="rId18"/>
    <p:sldId id="284" r:id="rId19"/>
    <p:sldId id="285" r:id="rId20"/>
    <p:sldId id="286" r:id="rId21"/>
    <p:sldId id="287" r:id="rId22"/>
    <p:sldId id="274" r:id="rId23"/>
    <p:sldId id="314" r:id="rId24"/>
    <p:sldId id="265" r:id="rId25"/>
    <p:sldId id="298" r:id="rId26"/>
    <p:sldId id="303" r:id="rId27"/>
    <p:sldId id="294" r:id="rId28"/>
    <p:sldId id="310" r:id="rId29"/>
    <p:sldId id="264" r:id="rId30"/>
    <p:sldId id="311" r:id="rId31"/>
    <p:sldId id="302" r:id="rId32"/>
    <p:sldId id="315" r:id="rId33"/>
    <p:sldId id="262" r:id="rId34"/>
    <p:sldId id="312" r:id="rId35"/>
    <p:sldId id="313" r:id="rId36"/>
    <p:sldId id="316" r:id="rId37"/>
    <p:sldId id="261" r:id="rId38"/>
    <p:sldId id="272" r:id="rId39"/>
    <p:sldId id="291" r:id="rId40"/>
    <p:sldId id="293" r:id="rId41"/>
    <p:sldId id="267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>
        <p:scale>
          <a:sx n="92" d="100"/>
          <a:sy n="92" d="100"/>
        </p:scale>
        <p:origin x="65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BAEAF-5151-4541-9C83-BAFE6BE7ADDD}" type="datetimeFigureOut">
              <a:rPr lang="en-US" smtClean="0"/>
              <a:t>7/1/20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346C9-03B9-6A4C-A8A1-05F066363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22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examples of different kinds of stations with different instrumentation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6346C9-03B9-6A4C-A8A1-05F0663636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44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F145C2F-3D38-1B42-B79E-2E2224DBE91A}" type="slidenum">
              <a:rPr lang="en-US" sz="1200"/>
              <a:pPr/>
              <a:t>21</a:t>
            </a:fld>
            <a:endParaRPr lang="en-US" sz="1200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34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8EFC96D-D144-634B-BC98-AC1C16D2CF52}" type="slidenum">
              <a:rPr lang="en-US" sz="1200"/>
              <a:pPr/>
              <a:t>22</a:t>
            </a:fld>
            <a:endParaRPr lang="en-US" sz="1200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/>
              <a:t>reasonably means:</a:t>
            </a:r>
          </a:p>
          <a:p>
            <a:r>
              <a:rPr lang="en-US" dirty="0"/>
              <a:t>if </a:t>
            </a:r>
            <a:r>
              <a:rPr lang="en-US" dirty="0" err="1"/>
              <a:t>fNyq</a:t>
            </a:r>
            <a:r>
              <a:rPr lang="en-US" dirty="0"/>
              <a:t> = 20 Hz (</a:t>
            </a:r>
            <a:r>
              <a:rPr lang="en-US" dirty="0" err="1"/>
              <a:t>sps</a:t>
            </a:r>
            <a:r>
              <a:rPr lang="en-US" dirty="0"/>
              <a:t> = 40 Hz)</a:t>
            </a:r>
          </a:p>
          <a:p>
            <a:r>
              <a:rPr lang="en-US" dirty="0"/>
              <a:t>10 Hz at 2+ % accuracy</a:t>
            </a:r>
          </a:p>
          <a:p>
            <a:r>
              <a:rPr lang="en-US" dirty="0"/>
              <a:t>2 Hz at 1- % accuracy</a:t>
            </a:r>
          </a:p>
          <a:p>
            <a:r>
              <a:rPr lang="en-US" dirty="0"/>
              <a:t>0.5 Hz at “fraction of a” % accuracy</a:t>
            </a:r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941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8D5B0D-7D06-0348-BDA7-F37D4AEF6B4D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assumed linear – small non-linearities ignored</a:t>
            </a:r>
          </a:p>
          <a:p>
            <a:pPr eaLnBrk="1" hangingPunct="1"/>
            <a:r>
              <a:rPr lang="en-US" dirty="0"/>
              <a:t>allowable for feedback seismometers.</a:t>
            </a:r>
          </a:p>
        </p:txBody>
      </p:sp>
    </p:spTree>
    <p:extLst>
      <p:ext uri="{BB962C8B-B14F-4D97-AF65-F5344CB8AC3E}">
        <p14:creationId xmlns:p14="http://schemas.microsoft.com/office/powerpoint/2010/main" val="44390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Should really be sources (plural) because of course a seismometer records *any* earth shaking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6346C9-03B9-6A4C-A8A1-05F0663636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75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8D5B0D-7D06-0348-BDA7-F37D4AEF6B4D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assumed linear – small non-linearities ignored</a:t>
            </a:r>
          </a:p>
          <a:p>
            <a:pPr eaLnBrk="1" hangingPunct="1"/>
            <a:r>
              <a:rPr lang="en-US" dirty="0"/>
              <a:t>allowable for feedback seismometers.</a:t>
            </a:r>
          </a:p>
        </p:txBody>
      </p:sp>
    </p:spTree>
    <p:extLst>
      <p:ext uri="{BB962C8B-B14F-4D97-AF65-F5344CB8AC3E}">
        <p14:creationId xmlns:p14="http://schemas.microsoft.com/office/powerpoint/2010/main" val="964852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15F55BF-7102-B54B-BD17-6F16F723B575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0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F6F2C0C-78B0-2741-97C6-05F976CD93BF}" type="slidenum">
              <a:rPr lang="en-US" sz="1200"/>
              <a:pPr/>
              <a:t>17</a:t>
            </a:fld>
            <a:endParaRPr lang="en-US" sz="1200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661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E4B84BF-16BD-CF4F-AC43-932E1B534749}" type="slidenum">
              <a:rPr lang="en-US" sz="1200"/>
              <a:pPr/>
              <a:t>18</a:t>
            </a:fld>
            <a:endParaRPr lang="en-US" sz="1200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00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4E76751-90C8-5B4C-B2F6-3CB9FBDF5A2D}" type="slidenum">
              <a:rPr lang="en-US" sz="1200"/>
              <a:pPr/>
              <a:t>19</a:t>
            </a:fld>
            <a:endParaRPr lang="en-US" sz="1200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43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F738F06-AF87-6348-B23A-6290050A6F06}" type="slidenum">
              <a:rPr lang="en-US" sz="1200"/>
              <a:pPr/>
              <a:t>20</a:t>
            </a:fld>
            <a:endParaRPr lang="en-US" sz="1200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8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3933D-892B-0840-A810-8F40A4C7D9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1EE814-4626-F246-82DE-5A67129535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DA1FF-F4DD-0F45-BD03-8F354766D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A80F0-79DC-564E-8D22-D82933E04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9654A-ECA7-0C49-8C3F-83E0AA8BF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60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E3013-8155-0D4C-8F7C-B579D61E5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7F3E12-F797-B342-BDB4-BFBC4A485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9FDBF-C60A-2349-B3B9-FF00D583D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8A2A1-52B5-A241-AD5D-5CC113228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24233-56D2-5B43-AFE6-7AE227A7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608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6D02F8-635E-9146-A19B-DFAC81EF2D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7CB34-5ACF-9C4E-A863-C6AD72E0D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F44BD4-0FAB-7C48-A31A-2D79B191F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FB26B-8D8E-6A48-9BF0-223D3A208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02E9C-FDB0-5946-A62F-051B61FC2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30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76053-3D58-764E-A952-8C4DEEC28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F682-A796-EB4A-B919-5C60F2896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2021E-3E6C-0F4E-847D-5DB33D387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CFB5E-1AA4-544A-BCE6-0FF493EF7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28F30-F49C-3F4C-8CDA-2055EC61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89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34E9B-8748-8A45-8E52-61B995525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13816-18D0-AF4F-A764-E915C19A9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15574-4D5A-0948-85EF-515EF704C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821E2-64A3-5045-A78E-11934283C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C2E6A-1D66-B54E-94F7-0440DED50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3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B125E-975E-7246-AB32-10928601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D9F1D-C9CD-1E49-B928-33A113A33A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B0578-7696-D34C-AFE9-8B1D6AFB7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7002E-E3C4-6944-8A6C-3207B6568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9E8D1F-B645-E449-9D9E-B18E07E0C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C3D71-D01D-3F41-B584-B34FEA65D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589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BE648-BBD5-B444-91F4-42D99F4E7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61105-5680-474B-8E52-19F437ED8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91A73-FA55-A74D-BA98-CCBF92D15B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C4C224-0239-5043-A333-F006A92AB3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251323-CC36-2F45-A49E-FF451375E4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867B68-7770-DE4E-B21D-4E4ECE77A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9FFF8D-0478-004B-B31D-1FE98347D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06AC6-C314-F948-B7F0-5C9ADDFDC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13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75CD4-D4EA-164B-8402-0B5CB0423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6BB8A7-B992-6F46-8BE5-6A6A00823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0CAAEB-02E1-394D-AF62-576DFF879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659BFE-B253-BF49-9515-C17507023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7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65F4FE-CEB9-0342-8BA1-61CBE9A2C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644DF9-88DD-3F4D-B50F-2CAE429A5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621F2-136D-C44E-A469-FCF082CDF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65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14772-DE96-2747-974A-E3E462EE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AAAE1-F4D0-9A48-A3B3-636F1792C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9B0383-C47A-1948-83ED-12FCA55B64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42E21C-7749-9F4A-B480-8323AD192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83FB3-D699-0144-859E-EDA3BBF06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016E1-72A5-FE4F-9D16-10171F5FF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715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24F75-6058-1649-9C81-10F45811F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67FECD-575B-B44A-8AF0-0A0D54395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EA9E7C-C090-A64E-8C4D-190170BEE8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B7ACED-499D-9946-A380-F33060BCA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E96F9D-F50D-9343-90D8-A89E88F76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6618E5-7E12-5B4F-9CE9-21EC6A07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554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CA6F2F-98CE-0B49-8FA1-89E6E476D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59890A-B5B9-024C-ABF7-8C59FF18D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BD633-AFD9-1447-8F24-AAD4F4D28A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FACBE-6C60-BF43-8CD2-D31B014A9E55}" type="datetimeFigureOut">
              <a:rPr lang="en-US" smtClean="0"/>
              <a:t>7/1/20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EA867-E7B6-EC4F-B445-C861F8D165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28C17-0484-FE40-9A8F-3D7B0C220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EF8A1-BA88-BB40-8D5A-BB173F671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878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s.iris.edu/NRL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ewolin@usgs.gov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ds.iris.edu/ds/nodes/dmc/tools/data_channels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ds.iris.edu/ds/nodes/dmc/tools/data_channel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hyperlink" Target="https://ds.iris.edu/ds/nodes/dmc/tools/data_channels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obspy.org/tutorial/code_snippets/probabilistic_power_spectral_density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A20FF-2AEF-A84E-BAA0-683DCA875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we get started…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B6EEC-3E1C-9946-A388-EB16570513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your research, </a:t>
            </a:r>
          </a:p>
          <a:p>
            <a:pPr lvl="1"/>
            <a:r>
              <a:rPr lang="en-US" dirty="0"/>
              <a:t>what is the frequency content of the signals you work with?</a:t>
            </a:r>
          </a:p>
          <a:p>
            <a:pPr lvl="1"/>
            <a:r>
              <a:rPr lang="en-US" dirty="0"/>
              <a:t>what is their amplitude? </a:t>
            </a:r>
          </a:p>
          <a:p>
            <a:pPr lvl="1"/>
            <a:r>
              <a:rPr lang="en-US" dirty="0"/>
              <a:t>how accurately do you need to measure the </a:t>
            </a:r>
            <a:r>
              <a:rPr lang="en-US" b="1" dirty="0"/>
              <a:t>amplitude</a:t>
            </a:r>
            <a:r>
              <a:rPr lang="en-US" dirty="0"/>
              <a:t> of a signal?</a:t>
            </a:r>
          </a:p>
          <a:p>
            <a:pPr lvl="1"/>
            <a:r>
              <a:rPr lang="en-US" dirty="0"/>
              <a:t>how accurately do you need to measure the </a:t>
            </a:r>
            <a:r>
              <a:rPr lang="en-US" b="1" dirty="0"/>
              <a:t>phase</a:t>
            </a:r>
            <a:r>
              <a:rPr lang="en-US" dirty="0"/>
              <a:t> of a signal?</a:t>
            </a:r>
          </a:p>
        </p:txBody>
      </p:sp>
    </p:spTree>
    <p:extLst>
      <p:ext uri="{BB962C8B-B14F-4D97-AF65-F5344CB8AC3E}">
        <p14:creationId xmlns:p14="http://schemas.microsoft.com/office/powerpoint/2010/main" val="3602386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90" y="2723566"/>
            <a:ext cx="5574082" cy="40263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025" y="2176843"/>
            <a:ext cx="6312975" cy="4734732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4695986" y="4333556"/>
            <a:ext cx="1369018" cy="42130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3D9E145-3917-3247-9B62-496F48DFF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90" y="-42041"/>
            <a:ext cx="10515600" cy="1325563"/>
          </a:xfrm>
        </p:spPr>
        <p:txBody>
          <a:bodyPr/>
          <a:lstStyle/>
          <a:p>
            <a:r>
              <a:rPr lang="en-US" dirty="0"/>
              <a:t>What is an instrument response?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8" b="64991"/>
          <a:stretch/>
        </p:blipFill>
        <p:spPr>
          <a:xfrm>
            <a:off x="1137934" y="892673"/>
            <a:ext cx="10415762" cy="153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2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43" b="30055"/>
          <a:stretch/>
        </p:blipFill>
        <p:spPr>
          <a:xfrm>
            <a:off x="938038" y="144502"/>
            <a:ext cx="10415762" cy="17668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105264" y="3395742"/>
                <a:ext cx="2737031" cy="11176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charset="0"/>
                        </a:rPr>
                        <m:t>𝑋</m:t>
                      </m:r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𝜔</m:t>
                          </m:r>
                        </m:e>
                      </m:d>
                      <m:r>
                        <a:rPr lang="en-US" sz="32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 </m:t>
                      </m:r>
                      <m:f>
                        <m:fPr>
                          <m:ctrlPr>
                            <a:rPr lang="mr-IN" sz="3200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𝑌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(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𝜔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𝐹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(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𝜔</m:t>
                          </m:r>
                          <m:r>
                            <a:rPr lang="en-US" sz="32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264" y="3395742"/>
                <a:ext cx="2737031" cy="1117678"/>
              </a:xfrm>
              <a:prstGeom prst="rect">
                <a:avLst/>
              </a:prstGeom>
              <a:blipFill>
                <a:blip r:embed="rId3"/>
                <a:stretch>
                  <a:fillRect r="-922" b="-11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680E9E6-EBEE-7749-8334-FD8D42270A5D}"/>
              </a:ext>
            </a:extLst>
          </p:cNvPr>
          <p:cNvSpPr txBox="1"/>
          <p:nvPr/>
        </p:nvSpPr>
        <p:spPr>
          <a:xfrm>
            <a:off x="2048800" y="4935307"/>
            <a:ext cx="2461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Output signal (seismogram in counts)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4A0D619-0AC0-764D-9CC6-6C0BA8CAF314}"/>
              </a:ext>
            </a:extLst>
          </p:cNvPr>
          <p:cNvGrpSpPr/>
          <p:nvPr/>
        </p:nvGrpSpPr>
        <p:grpSpPr>
          <a:xfrm>
            <a:off x="404454" y="5081039"/>
            <a:ext cx="4106113" cy="1224796"/>
            <a:chOff x="204111" y="3813533"/>
            <a:chExt cx="4106113" cy="122479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1DF4BED-D247-0C44-ADE4-A6887CA9E157}"/>
                </a:ext>
              </a:extLst>
            </p:cNvPr>
            <p:cNvSpPr txBox="1"/>
            <p:nvPr/>
          </p:nvSpPr>
          <p:spPr>
            <a:xfrm>
              <a:off x="204111" y="3813533"/>
              <a:ext cx="14678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Input signal </a:t>
              </a:r>
              <a:r>
                <a:rPr lang="en-US" b="1" dirty="0"/>
                <a:t>(ground motion)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BF6AE90-6284-E440-8021-5685204CF267}"/>
                </a:ext>
              </a:extLst>
            </p:cNvPr>
            <p:cNvSpPr txBox="1"/>
            <p:nvPr/>
          </p:nvSpPr>
          <p:spPr>
            <a:xfrm>
              <a:off x="1479460" y="4168399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= 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1D8562B-49FC-8548-A936-CEA2CAAA1B97}"/>
                </a:ext>
              </a:extLst>
            </p:cNvPr>
            <p:cNvCxnSpPr/>
            <p:nvPr/>
          </p:nvCxnSpPr>
          <p:spPr>
            <a:xfrm>
              <a:off x="2024948" y="4441479"/>
              <a:ext cx="228527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53AAEAE-DA8F-4342-9A40-0EB0F637BD75}"/>
                </a:ext>
              </a:extLst>
            </p:cNvPr>
            <p:cNvSpPr txBox="1"/>
            <p:nvPr/>
          </p:nvSpPr>
          <p:spPr>
            <a:xfrm>
              <a:off x="2024948" y="4668997"/>
              <a:ext cx="2132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Instrument response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347FAC95-8129-FB4F-A0F4-4E089B5DD4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6" t="11670" r="16898" b="47949"/>
          <a:stretch/>
        </p:blipFill>
        <p:spPr>
          <a:xfrm flipV="1">
            <a:off x="4510567" y="3441103"/>
            <a:ext cx="7124731" cy="26325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43A4A8-4654-574D-86FE-2BE07C4F2995}"/>
              </a:ext>
            </a:extLst>
          </p:cNvPr>
          <p:cNvSpPr txBox="1"/>
          <p:nvPr/>
        </p:nvSpPr>
        <p:spPr>
          <a:xfrm>
            <a:off x="2479964" y="2230582"/>
            <a:ext cx="7357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 to remove the response and get a seismogram in units of ground motion…</a:t>
            </a:r>
          </a:p>
        </p:txBody>
      </p:sp>
    </p:spTree>
    <p:extLst>
      <p:ext uri="{BB962C8B-B14F-4D97-AF65-F5344CB8AC3E}">
        <p14:creationId xmlns:p14="http://schemas.microsoft.com/office/powerpoint/2010/main" val="2113459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5C14DB7-A827-F847-8779-01C2797D2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486" y="457200"/>
            <a:ext cx="3932237" cy="1600200"/>
          </a:xfrm>
        </p:spPr>
        <p:txBody>
          <a:bodyPr/>
          <a:lstStyle/>
          <a:p>
            <a:r>
              <a:rPr lang="en-US" dirty="0"/>
              <a:t>Removing instrument responses: Example from Unit 1</a:t>
            </a:r>
          </a:p>
        </p:txBody>
      </p:sp>
      <p:pic>
        <p:nvPicPr>
          <p:cNvPr id="5" name="Content Placeholder 4" descr="A screen shot of a window&#10;&#10;Description automatically generated">
            <a:extLst>
              <a:ext uri="{FF2B5EF4-FFF2-40B4-BE49-F238E27FC236}">
                <a16:creationId xmlns:a16="http://schemas.microsoft.com/office/drawing/2014/main" id="{404DFAC6-0574-F94F-B151-8C88D55516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0025" y="633299"/>
            <a:ext cx="8008488" cy="5767501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77B498E-74E4-8342-BAAC-4F455E404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3488" y="2502243"/>
            <a:ext cx="3696538" cy="3811588"/>
          </a:xfrm>
        </p:spPr>
        <p:txBody>
          <a:bodyPr/>
          <a:lstStyle/>
          <a:p>
            <a:r>
              <a:rPr lang="en-US" dirty="0"/>
              <a:t>Deconvolving instrument response = division in frequency domain</a:t>
            </a:r>
          </a:p>
          <a:p>
            <a:endParaRPr lang="en-US" dirty="0"/>
          </a:p>
          <a:p>
            <a:r>
              <a:rPr lang="en-US" dirty="0"/>
              <a:t>Note that the amplitude response rolls off toward zero at low and high frequencies – deconvolution needs to be done in a way that avoids dividing by small numbers. </a:t>
            </a:r>
          </a:p>
          <a:p>
            <a:r>
              <a:rPr lang="en-US" dirty="0"/>
              <a:t>You will explore this later in the exercise!</a:t>
            </a:r>
          </a:p>
          <a:p>
            <a:endParaRPr lang="en-US" dirty="0"/>
          </a:p>
          <a:p>
            <a:r>
              <a:rPr lang="en-US" dirty="0"/>
              <a:t>(In reality, we are working with complex quantities, but it’s helpful to visualize using just the amplitude spectra.)</a:t>
            </a:r>
          </a:p>
          <a:p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C36273D-C095-0041-A5E5-71C28388020D}"/>
              </a:ext>
            </a:extLst>
          </p:cNvPr>
          <p:cNvSpPr/>
          <p:nvPr/>
        </p:nvSpPr>
        <p:spPr>
          <a:xfrm>
            <a:off x="7052441" y="2792626"/>
            <a:ext cx="358463" cy="18003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994DB1B-6801-434E-88CE-C401EE7196E6}"/>
              </a:ext>
            </a:extLst>
          </p:cNvPr>
          <p:cNvCxnSpPr>
            <a:cxnSpLocks/>
          </p:cNvCxnSpPr>
          <p:nvPr/>
        </p:nvCxnSpPr>
        <p:spPr>
          <a:xfrm flipV="1">
            <a:off x="3885003" y="3853201"/>
            <a:ext cx="3051825" cy="25475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AC41F0F-C6C4-E446-A7EE-65728331D8B2}"/>
              </a:ext>
            </a:extLst>
          </p:cNvPr>
          <p:cNvSpPr txBox="1"/>
          <p:nvPr/>
        </p:nvSpPr>
        <p:spPr>
          <a:xfrm>
            <a:off x="243486" y="6172650"/>
            <a:ext cx="36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wait a minute, what’s going on here?</a:t>
            </a:r>
          </a:p>
        </p:txBody>
      </p:sp>
    </p:spTree>
    <p:extLst>
      <p:ext uri="{BB962C8B-B14F-4D97-AF65-F5344CB8AC3E}">
        <p14:creationId xmlns:p14="http://schemas.microsoft.com/office/powerpoint/2010/main" val="3937445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8324" y="196851"/>
            <a:ext cx="7170739" cy="77152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From Earth to Your Desktop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334063" y="2705869"/>
            <a:ext cx="2063750" cy="4667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/>
              <a:t>seismometer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5199064" y="3301325"/>
            <a:ext cx="1655761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digitizer/ datalogger</a:t>
            </a:r>
          </a:p>
        </p:txBody>
      </p:sp>
      <p:sp>
        <p:nvSpPr>
          <p:cNvPr id="21509" name="Line 7"/>
          <p:cNvSpPr>
            <a:spLocks noChangeShapeType="1"/>
          </p:cNvSpPr>
          <p:nvPr/>
        </p:nvSpPr>
        <p:spPr bwMode="auto">
          <a:xfrm>
            <a:off x="4377176" y="2886844"/>
            <a:ext cx="804862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4624826" y="2791594"/>
            <a:ext cx="671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>
                <a:solidFill>
                  <a:srgbClr val="0000FF"/>
                </a:solidFill>
              </a:rPr>
              <a:t>volts</a:t>
            </a:r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7294123" y="4151404"/>
            <a:ext cx="1655760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data acquisition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8946713" y="5126891"/>
            <a:ext cx="2743200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data management center</a:t>
            </a:r>
          </a:p>
        </p:txBody>
      </p:sp>
      <p:sp>
        <p:nvSpPr>
          <p:cNvPr id="21513" name="Line 11"/>
          <p:cNvSpPr>
            <a:spLocks noChangeShapeType="1"/>
          </p:cNvSpPr>
          <p:nvPr/>
        </p:nvSpPr>
        <p:spPr bwMode="auto">
          <a:xfrm>
            <a:off x="1033901" y="2621730"/>
            <a:ext cx="773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4" name="Text Box 12"/>
          <p:cNvSpPr txBox="1">
            <a:spLocks noChangeArrowheads="1"/>
          </p:cNvSpPr>
          <p:nvPr/>
        </p:nvSpPr>
        <p:spPr bwMode="auto">
          <a:xfrm>
            <a:off x="913251" y="2023243"/>
            <a:ext cx="1054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/>
              <a:t>ground motion</a:t>
            </a: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5872161" y="4151404"/>
            <a:ext cx="1136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 err="1"/>
              <a:t>miniSeed</a:t>
            </a:r>
            <a:endParaRPr lang="en-US" sz="1800" dirty="0"/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9092188" y="4334760"/>
            <a:ext cx="1406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 err="1"/>
              <a:t>miniSeed</a:t>
            </a:r>
            <a:r>
              <a:rPr lang="en-US" sz="1800" dirty="0"/>
              <a:t> &amp; metadata</a:t>
            </a:r>
          </a:p>
        </p:txBody>
      </p:sp>
      <p:pic>
        <p:nvPicPr>
          <p:cNvPr id="21517" name="Picture 16" descr="ju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22318" r="12807" b="26926"/>
          <a:stretch>
            <a:fillRect/>
          </a:stretch>
        </p:blipFill>
        <p:spPr bwMode="auto">
          <a:xfrm>
            <a:off x="711638" y="2131194"/>
            <a:ext cx="1098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24338"/>
            <a:ext cx="3511550" cy="263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chemeClr val="tx1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9" name="Picture 19" descr="250138367_53527343de_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5057776"/>
            <a:ext cx="27257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Line 21"/>
          <p:cNvSpPr>
            <a:spLocks noChangeShapeType="1"/>
          </p:cNvSpPr>
          <p:nvPr/>
        </p:nvSpPr>
        <p:spPr bwMode="auto">
          <a:xfrm>
            <a:off x="6845300" y="3959190"/>
            <a:ext cx="412750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Line 22"/>
          <p:cNvSpPr>
            <a:spLocks noChangeShapeType="1"/>
          </p:cNvSpPr>
          <p:nvPr/>
        </p:nvSpPr>
        <p:spPr bwMode="auto">
          <a:xfrm flipH="1">
            <a:off x="9506524" y="5927726"/>
            <a:ext cx="222250" cy="506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Line 23"/>
          <p:cNvSpPr>
            <a:spLocks noChangeShapeType="1"/>
          </p:cNvSpPr>
          <p:nvPr/>
        </p:nvSpPr>
        <p:spPr bwMode="auto">
          <a:xfrm>
            <a:off x="8958264" y="4746165"/>
            <a:ext cx="349250" cy="379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3" name="Line 24"/>
          <p:cNvSpPr>
            <a:spLocks noChangeShapeType="1"/>
          </p:cNvSpPr>
          <p:nvPr/>
        </p:nvSpPr>
        <p:spPr bwMode="auto">
          <a:xfrm>
            <a:off x="10006587" y="5942013"/>
            <a:ext cx="200025" cy="465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4" name="Text Box 25"/>
          <p:cNvSpPr txBox="1">
            <a:spLocks noChangeArrowheads="1"/>
          </p:cNvSpPr>
          <p:nvPr/>
        </p:nvSpPr>
        <p:spPr bwMode="auto">
          <a:xfrm>
            <a:off x="8366699" y="6407151"/>
            <a:ext cx="1392814" cy="36933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/>
              <a:t>waveforms</a:t>
            </a:r>
          </a:p>
        </p:txBody>
      </p:sp>
      <p:sp>
        <p:nvSpPr>
          <p:cNvPr id="21525" name="Text Box 26"/>
          <p:cNvSpPr txBox="1">
            <a:spLocks noChangeArrowheads="1"/>
          </p:cNvSpPr>
          <p:nvPr/>
        </p:nvSpPr>
        <p:spPr bwMode="auto">
          <a:xfrm>
            <a:off x="9849999" y="6411912"/>
            <a:ext cx="1143821" cy="36933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800" dirty="0"/>
              <a:t>metadata</a:t>
            </a:r>
          </a:p>
        </p:txBody>
      </p:sp>
      <p:sp>
        <p:nvSpPr>
          <p:cNvPr id="21526" name="Line 27"/>
          <p:cNvSpPr>
            <a:spLocks noChangeShapeType="1"/>
          </p:cNvSpPr>
          <p:nvPr/>
        </p:nvSpPr>
        <p:spPr bwMode="auto">
          <a:xfrm>
            <a:off x="1799077" y="2680469"/>
            <a:ext cx="509587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7" name="TextBox 2"/>
          <p:cNvSpPr txBox="1">
            <a:spLocks noChangeArrowheads="1"/>
          </p:cNvSpPr>
          <p:nvPr/>
        </p:nvSpPr>
        <p:spPr bwMode="auto">
          <a:xfrm>
            <a:off x="1308538" y="1334269"/>
            <a:ext cx="3487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mechanical response</a:t>
            </a:r>
          </a:p>
          <a:p>
            <a:r>
              <a:rPr lang="en-US"/>
              <a:t>(poles and zeroes)</a:t>
            </a:r>
          </a:p>
        </p:txBody>
      </p:sp>
      <p:sp>
        <p:nvSpPr>
          <p:cNvPr id="21528" name="TextBox 27"/>
          <p:cNvSpPr txBox="1">
            <a:spLocks noChangeArrowheads="1"/>
          </p:cNvSpPr>
          <p:nvPr/>
        </p:nvSpPr>
        <p:spPr bwMode="auto">
          <a:xfrm>
            <a:off x="3307202" y="1961331"/>
            <a:ext cx="34877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electrical response</a:t>
            </a:r>
          </a:p>
          <a:p>
            <a:r>
              <a:rPr lang="en-US"/>
              <a:t>(“gain factor”)</a:t>
            </a:r>
            <a:r>
              <a:rPr lang="en-US" baseline="30000"/>
              <a:t>*</a:t>
            </a:r>
          </a:p>
        </p:txBody>
      </p:sp>
      <p:sp>
        <p:nvSpPr>
          <p:cNvPr id="21529" name="TextBox 28"/>
          <p:cNvSpPr txBox="1">
            <a:spLocks noChangeArrowheads="1"/>
          </p:cNvSpPr>
          <p:nvPr/>
        </p:nvSpPr>
        <p:spPr bwMode="auto">
          <a:xfrm>
            <a:off x="5619751" y="2576573"/>
            <a:ext cx="33861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sym typeface="Wingdings" charset="0"/>
              </a:rPr>
              <a:t>AD</a:t>
            </a:r>
            <a:r>
              <a:rPr lang="en-US" dirty="0"/>
              <a:t> response</a:t>
            </a:r>
          </a:p>
          <a:p>
            <a:r>
              <a:rPr lang="en-US" dirty="0"/>
              <a:t> (FIR filters)</a:t>
            </a:r>
          </a:p>
        </p:txBody>
      </p:sp>
      <p:sp>
        <p:nvSpPr>
          <p:cNvPr id="21530" name="Text Box 8"/>
          <p:cNvSpPr txBox="1">
            <a:spLocks noChangeArrowheads="1"/>
          </p:cNvSpPr>
          <p:nvPr/>
        </p:nvSpPr>
        <p:spPr bwMode="auto">
          <a:xfrm>
            <a:off x="6962776" y="3732536"/>
            <a:ext cx="865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>
                <a:solidFill>
                  <a:srgbClr val="0000FF"/>
                </a:solidFill>
              </a:rPr>
              <a:t>counts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4D8CB11-5F68-BF4F-A6AF-8BC15C0819EE}"/>
              </a:ext>
            </a:extLst>
          </p:cNvPr>
          <p:cNvSpPr/>
          <p:nvPr/>
        </p:nvSpPr>
        <p:spPr>
          <a:xfrm>
            <a:off x="4119562" y="2131194"/>
            <a:ext cx="3511550" cy="27202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61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Fig_TA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4763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9088" y="698501"/>
            <a:ext cx="6735762" cy="892175"/>
          </a:xfrm>
        </p:spPr>
        <p:txBody>
          <a:bodyPr/>
          <a:lstStyle/>
          <a:p>
            <a:pPr eaLnBrk="1" hangingPunct="1"/>
            <a:r>
              <a:rPr lang="en-US" sz="2400">
                <a:latin typeface="Arial" charset="0"/>
                <a:ea typeface="ＭＳ Ｐゴシック" charset="0"/>
                <a:cs typeface="ＭＳ Ｐゴシック" charset="0"/>
              </a:rPr>
              <a:t>Three types of seismometers used within TA</a:t>
            </a:r>
          </a:p>
        </p:txBody>
      </p:sp>
      <p:sp>
        <p:nvSpPr>
          <p:cNvPr id="23556" name="Rectangle 3"/>
          <p:cNvSpPr txBox="1">
            <a:spLocks noChangeArrowheads="1"/>
          </p:cNvSpPr>
          <p:nvPr/>
        </p:nvSpPr>
        <p:spPr bwMode="auto">
          <a:xfrm>
            <a:off x="3830638" y="2876551"/>
            <a:ext cx="46228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marL="342900" indent="-3429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2400"/>
              <a:t>Seismometer response specified by poles and zeros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BD535B-E70D-C447-A1DB-570A0BC7F6E9}"/>
              </a:ext>
            </a:extLst>
          </p:cNvPr>
          <p:cNvSpPr txBox="1"/>
          <p:nvPr/>
        </p:nvSpPr>
        <p:spPr>
          <a:xfrm>
            <a:off x="3830638" y="4015945"/>
            <a:ext cx="4310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For other sensors, check out the IRIS Nominal Response Library: </a:t>
            </a:r>
            <a:r>
              <a:rPr lang="en-US" dirty="0">
                <a:hlinkClick r:id="rId4"/>
              </a:rPr>
              <a:t>http://ds.iris.edu/NRL/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690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A441C-27E2-1444-AEA5-F117AE8F5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Obtain and plot a response object with </a:t>
            </a:r>
            <a:r>
              <a:rPr lang="en-US" dirty="0" err="1"/>
              <a:t>ObsPy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5727D-0C52-714C-9E39-1BE003C69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36" y="1839479"/>
            <a:ext cx="6615546" cy="3951721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import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obspy</a:t>
            </a:r>
            <a:endParaRPr lang="en-US" sz="2000" dirty="0">
              <a:solidFill>
                <a:srgbClr val="000000"/>
              </a:solidFill>
              <a:latin typeface="Menlo" panose="020B0609030804020204" pitchFamily="49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from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obspy.clients.fdsn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 import Client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client = Client("IRIS")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t1 =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obspy.UTCDateTime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(‘2020-07-01’)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inv =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client.get_stations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(network="IW", station="PLID", channel="BHZ", level="response",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starttime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=t1)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inv +=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client.get_stations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(network="GS", station="PR01", channel="HHZ", level="response", 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starttime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=t1)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inv.plot_response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(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min_freq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=1e-3)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inv.write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(‘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inventory.xml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’, format=‘</a:t>
            </a:r>
            <a:r>
              <a:rPr lang="en-US" sz="2000" dirty="0" err="1">
                <a:solidFill>
                  <a:srgbClr val="000000"/>
                </a:solidFill>
                <a:latin typeface="Menlo" panose="020B0609030804020204" pitchFamily="49" charset="0"/>
              </a:rPr>
              <a:t>stationxml</a:t>
            </a:r>
            <a:r>
              <a:rPr lang="en-US" sz="2000" dirty="0">
                <a:solidFill>
                  <a:srgbClr val="000000"/>
                </a:solidFill>
                <a:latin typeface="Menlo" panose="020B0609030804020204" pitchFamily="49" charset="0"/>
              </a:rPr>
              <a:t>’)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538A8A20-3286-F743-ACE4-DF1F666D1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0" y="1624589"/>
            <a:ext cx="5842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35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F63C8-FA4B-4F4E-9828-E9B710461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2841B-3270-734D-AF49-E22A6F76C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StationXML</a:t>
            </a:r>
            <a:r>
              <a:rPr lang="en-US" dirty="0"/>
              <a:t>, SEED (</a:t>
            </a:r>
            <a:r>
              <a:rPr lang="en-US" dirty="0" err="1"/>
              <a:t>dataless</a:t>
            </a:r>
            <a:r>
              <a:rPr lang="en-US" dirty="0"/>
              <a:t>, RESP), SAC PZ</a:t>
            </a:r>
          </a:p>
          <a:p>
            <a:pPr lvl="1"/>
            <a:r>
              <a:rPr lang="en-US" dirty="0"/>
              <a:t>move toward </a:t>
            </a:r>
            <a:r>
              <a:rPr lang="en-US" dirty="0" err="1"/>
              <a:t>StationXML</a:t>
            </a:r>
            <a:r>
              <a:rPr lang="en-US" dirty="0"/>
              <a:t>: human-readable, more flexibility, more info about equipment (if operator supplies it)</a:t>
            </a:r>
          </a:p>
          <a:p>
            <a:r>
              <a:rPr lang="en-US" dirty="0"/>
              <a:t>Open </a:t>
            </a:r>
            <a:r>
              <a:rPr lang="en-US" dirty="0" err="1"/>
              <a:t>inventory.xml</a:t>
            </a:r>
            <a:r>
              <a:rPr lang="en-US" dirty="0"/>
              <a:t> in your preferred text editor and identify stages of the response:</a:t>
            </a:r>
          </a:p>
          <a:p>
            <a:pPr lvl="1"/>
            <a:r>
              <a:rPr lang="en-US" dirty="0"/>
              <a:t>Seismometer (conversion from ground motion to volts, poles and zeros, sensor gain)</a:t>
            </a:r>
          </a:p>
          <a:p>
            <a:pPr lvl="1"/>
            <a:r>
              <a:rPr lang="en-US" dirty="0"/>
              <a:t>Digitizer (conversion from volts to counts, digitizer gain)</a:t>
            </a:r>
          </a:p>
          <a:p>
            <a:pPr lvl="1"/>
            <a:r>
              <a:rPr lang="en-US" dirty="0"/>
              <a:t>FIR filters (digitizer antialiasing – may be several rounds of these!) </a:t>
            </a:r>
          </a:p>
          <a:p>
            <a:r>
              <a:rPr lang="en-US" dirty="0"/>
              <a:t>Question from earlier chat: how do I tell if a response is specified in units of velocity, acceleration, </a:t>
            </a:r>
            <a:r>
              <a:rPr lang="en-US" dirty="0" err="1"/>
              <a:t>etc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Response is usually specified in the sensor’s “native” units: broadband = velocity, accelerometer = acceleration… but not always. Check the response!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31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2625" y="6248400"/>
            <a:ext cx="1905000" cy="457200"/>
          </a:xfrm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B9B0172-EC9F-1747-B4BF-72AECA443D1C}" type="slidenum">
              <a:rPr lang="en-US" sz="1400"/>
              <a:pPr/>
              <a:t>17</a:t>
            </a:fld>
            <a:endParaRPr lang="en-US" sz="140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The signal processing chain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51513" y="1863275"/>
            <a:ext cx="6064250" cy="1470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High initial sample rate - no anti-alias filtering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Cascade of Finite Impulse Response (FIR) filters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dirty="0">
                <a:latin typeface="Arial" charset="0"/>
                <a:ea typeface="ＭＳ Ｐゴシック" charset="0"/>
              </a:rPr>
              <a:t>Provide anti-alias low-pass filters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Each low-pass followed by decimation</a:t>
            </a:r>
          </a:p>
          <a:p>
            <a:pPr eaLnBrk="1" hangingPunct="1">
              <a:lnSpc>
                <a:spcPct val="90000"/>
              </a:lnSpc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682751" y="2254250"/>
            <a:ext cx="1533525" cy="3762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seismometer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817814" y="2749550"/>
            <a:ext cx="1303337" cy="3762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digitization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1771651" y="2668588"/>
            <a:ext cx="955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/>
              <a:t>analog signal (volts)</a:t>
            </a:r>
          </a:p>
        </p:txBody>
      </p:sp>
      <p:sp>
        <p:nvSpPr>
          <p:cNvPr id="25607" name="Text Box 8"/>
          <p:cNvSpPr txBox="1">
            <a:spLocks noChangeArrowheads="1"/>
          </p:cNvSpPr>
          <p:nvPr/>
        </p:nvSpPr>
        <p:spPr bwMode="auto">
          <a:xfrm>
            <a:off x="3582988" y="3227389"/>
            <a:ext cx="1947862" cy="6508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anti-alias FIR filter &amp; decimate</a:t>
            </a:r>
          </a:p>
        </p:txBody>
      </p:sp>
      <p:cxnSp>
        <p:nvCxnSpPr>
          <p:cNvPr id="25608" name="AutoShape 16"/>
          <p:cNvCxnSpPr>
            <a:cxnSpLocks noChangeShapeType="1"/>
            <a:stCxn id="25605" idx="2"/>
            <a:endCxn id="25607" idx="1"/>
          </p:cNvCxnSpPr>
          <p:nvPr/>
        </p:nvCxnSpPr>
        <p:spPr bwMode="auto">
          <a:xfrm rot="16200000" flipH="1">
            <a:off x="3313114" y="3282951"/>
            <a:ext cx="427037" cy="1127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09" name="Text Box 17"/>
          <p:cNvSpPr txBox="1">
            <a:spLocks noChangeArrowheads="1"/>
          </p:cNvSpPr>
          <p:nvPr/>
        </p:nvSpPr>
        <p:spPr bwMode="auto">
          <a:xfrm>
            <a:off x="4783138" y="4006851"/>
            <a:ext cx="1936750" cy="6508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anti-alias FIR filter &amp; decimate</a:t>
            </a:r>
          </a:p>
        </p:txBody>
      </p:sp>
      <p:sp>
        <p:nvSpPr>
          <p:cNvPr id="25610" name="Text Box 18"/>
          <p:cNvSpPr txBox="1">
            <a:spLocks noChangeArrowheads="1"/>
          </p:cNvSpPr>
          <p:nvPr/>
        </p:nvSpPr>
        <p:spPr bwMode="auto">
          <a:xfrm>
            <a:off x="5924550" y="4754564"/>
            <a:ext cx="1936750" cy="6508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anti-alias FIR filter &amp; decimate</a:t>
            </a:r>
          </a:p>
        </p:txBody>
      </p:sp>
      <p:cxnSp>
        <p:nvCxnSpPr>
          <p:cNvPr id="25611" name="AutoShape 20"/>
          <p:cNvCxnSpPr>
            <a:cxnSpLocks noChangeShapeType="1"/>
            <a:stCxn id="25607" idx="2"/>
            <a:endCxn id="25609" idx="1"/>
          </p:cNvCxnSpPr>
          <p:nvPr/>
        </p:nvCxnSpPr>
        <p:spPr bwMode="auto">
          <a:xfrm rot="16200000" flipH="1">
            <a:off x="4443414" y="3992564"/>
            <a:ext cx="454025" cy="2254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2" name="AutoShape 21"/>
          <p:cNvCxnSpPr>
            <a:cxnSpLocks noChangeShapeType="1"/>
            <a:stCxn id="25609" idx="2"/>
            <a:endCxn id="25610" idx="1"/>
          </p:cNvCxnSpPr>
          <p:nvPr/>
        </p:nvCxnSpPr>
        <p:spPr bwMode="auto">
          <a:xfrm rot="16200000" flipH="1">
            <a:off x="5626895" y="4782345"/>
            <a:ext cx="422275" cy="17303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5613" name="AutoShape 22"/>
          <p:cNvCxnSpPr>
            <a:cxnSpLocks noChangeShapeType="1"/>
            <a:stCxn id="25610" idx="2"/>
          </p:cNvCxnSpPr>
          <p:nvPr/>
        </p:nvCxnSpPr>
        <p:spPr bwMode="auto">
          <a:xfrm rot="16200000" flipH="1">
            <a:off x="6804026" y="5494338"/>
            <a:ext cx="398462" cy="2206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14" name="Text Box 23"/>
          <p:cNvSpPr txBox="1">
            <a:spLocks noChangeArrowheads="1"/>
          </p:cNvSpPr>
          <p:nvPr/>
        </p:nvSpPr>
        <p:spPr bwMode="auto">
          <a:xfrm>
            <a:off x="2433638" y="3263900"/>
            <a:ext cx="11350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400"/>
              <a:t>5120 sps</a:t>
            </a:r>
          </a:p>
          <a:p>
            <a:pPr algn="ctr"/>
            <a:r>
              <a:rPr lang="en-US" sz="1400"/>
              <a:t>(counts)</a:t>
            </a:r>
          </a:p>
        </p:txBody>
      </p:sp>
      <p:sp>
        <p:nvSpPr>
          <p:cNvPr id="25615" name="Text Box 24"/>
          <p:cNvSpPr txBox="1">
            <a:spLocks noChangeArrowheads="1"/>
          </p:cNvSpPr>
          <p:nvPr/>
        </p:nvSpPr>
        <p:spPr bwMode="auto">
          <a:xfrm>
            <a:off x="3557588" y="3978275"/>
            <a:ext cx="1135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400"/>
              <a:t>320 sps</a:t>
            </a:r>
          </a:p>
        </p:txBody>
      </p:sp>
      <p:sp>
        <p:nvSpPr>
          <p:cNvPr id="25616" name="Text Box 25"/>
          <p:cNvSpPr txBox="1">
            <a:spLocks noChangeArrowheads="1"/>
          </p:cNvSpPr>
          <p:nvPr/>
        </p:nvSpPr>
        <p:spPr bwMode="auto">
          <a:xfrm>
            <a:off x="4759326" y="4754563"/>
            <a:ext cx="1135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400"/>
              <a:t>80 sps</a:t>
            </a:r>
          </a:p>
        </p:txBody>
      </p:sp>
      <p:sp>
        <p:nvSpPr>
          <p:cNvPr id="25617" name="Text Box 26"/>
          <p:cNvSpPr txBox="1">
            <a:spLocks noChangeArrowheads="1"/>
          </p:cNvSpPr>
          <p:nvPr/>
        </p:nvSpPr>
        <p:spPr bwMode="auto">
          <a:xfrm>
            <a:off x="5897563" y="5499100"/>
            <a:ext cx="1135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400"/>
              <a:t>40 sps</a:t>
            </a:r>
          </a:p>
        </p:txBody>
      </p:sp>
      <p:cxnSp>
        <p:nvCxnSpPr>
          <p:cNvPr id="25618" name="AutoShape 28"/>
          <p:cNvCxnSpPr>
            <a:cxnSpLocks noChangeShapeType="1"/>
            <a:stCxn id="25604" idx="2"/>
            <a:endCxn id="25605" idx="1"/>
          </p:cNvCxnSpPr>
          <p:nvPr/>
        </p:nvCxnSpPr>
        <p:spPr bwMode="auto">
          <a:xfrm rot="16200000" flipH="1">
            <a:off x="2479676" y="2600326"/>
            <a:ext cx="307975" cy="3683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5619" name="Text Box 29"/>
          <p:cNvSpPr txBox="1">
            <a:spLocks noChangeArrowheads="1"/>
          </p:cNvSpPr>
          <p:nvPr/>
        </p:nvSpPr>
        <p:spPr bwMode="auto">
          <a:xfrm>
            <a:off x="7126288" y="5616575"/>
            <a:ext cx="1936750" cy="37623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/>
              <a:t>BHZ @ 40 sps</a:t>
            </a:r>
          </a:p>
        </p:txBody>
      </p:sp>
    </p:spTree>
    <p:extLst>
      <p:ext uri="{BB962C8B-B14F-4D97-AF65-F5344CB8AC3E}">
        <p14:creationId xmlns:p14="http://schemas.microsoft.com/office/powerpoint/2010/main" val="106897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1D9CBD-A7E8-0944-B277-25706B0F23D3}" type="slidenum">
              <a:rPr lang="en-US" sz="1400"/>
              <a:pPr/>
              <a:t>18</a:t>
            </a:fld>
            <a:endParaRPr lang="en-US" sz="140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66874" y="300038"/>
            <a:ext cx="7772400" cy="771525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FIR Cascade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87" y="1270000"/>
            <a:ext cx="2925763" cy="4114800"/>
          </a:xfrm>
        </p:spPr>
        <p:txBody>
          <a:bodyPr/>
          <a:lstStyle/>
          <a:p>
            <a:pPr eaLnBrk="1" hangingPunct="1"/>
            <a:r>
              <a:rPr lang="en-US" sz="2400">
                <a:latin typeface="Arial" charset="0"/>
                <a:ea typeface="ＭＳ Ｐゴシック" charset="0"/>
                <a:cs typeface="ＭＳ Ｐゴシック" charset="0"/>
              </a:rPr>
              <a:t>Combined effect of FIR cascade prevents aliasing</a:t>
            </a:r>
          </a:p>
        </p:txBody>
      </p:sp>
      <p:pic>
        <p:nvPicPr>
          <p:cNvPr id="27652" name="Picture 4" descr="Fi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450" y="-60325"/>
            <a:ext cx="5670550" cy="691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710363" y="1196976"/>
            <a:ext cx="1619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223000" y="1238250"/>
            <a:ext cx="27828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sample at 320 sps after filtering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089650" y="2703513"/>
            <a:ext cx="27828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sample at 80 sps after filtering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103939" y="4252913"/>
            <a:ext cx="27828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sample at 40 sps after filtering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097589" y="5718175"/>
            <a:ext cx="27828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sample at 20 sps after filtering</a:t>
            </a:r>
          </a:p>
        </p:txBody>
      </p:sp>
    </p:spTree>
    <p:extLst>
      <p:ext uri="{BB962C8B-B14F-4D97-AF65-F5344CB8AC3E}">
        <p14:creationId xmlns:p14="http://schemas.microsoft.com/office/powerpoint/2010/main" val="2902026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AB1E6B6-6D5A-BA4B-88EE-EF4A97272CB0}" type="slidenum">
              <a:rPr lang="en-US" sz="1400"/>
              <a:pPr/>
              <a:t>19</a:t>
            </a:fld>
            <a:endParaRPr lang="en-US" sz="1400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FIR Cascade - Cumulative Response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6439" y="1346200"/>
            <a:ext cx="2681287" cy="41148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Response shown for final BH channel sampled at 20 sps</a:t>
            </a:r>
          </a:p>
        </p:txBody>
      </p:sp>
      <p:pic>
        <p:nvPicPr>
          <p:cNvPr id="29700" name="Picture 4" descr="Fig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0" y="1314451"/>
            <a:ext cx="5703888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602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1CBCA-B15D-E745-BCCA-A5C802CC1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99506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Instrumentation and metadata: a brief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0612B2-2DFA-844F-A63F-6B420DD404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30982"/>
            <a:ext cx="9144000" cy="1427018"/>
          </a:xfrm>
        </p:spPr>
        <p:txBody>
          <a:bodyPr>
            <a:normAutofit/>
          </a:bodyPr>
          <a:lstStyle/>
          <a:p>
            <a:r>
              <a:rPr lang="en-US" sz="1800" dirty="0"/>
              <a:t>with material adapted from the Instrument Response Functions tutorial developed for </a:t>
            </a:r>
            <a:r>
              <a:rPr lang="en-US" sz="1800" dirty="0" err="1"/>
              <a:t>USArray</a:t>
            </a:r>
            <a:r>
              <a:rPr lang="en-US" sz="1800" dirty="0"/>
              <a:t> data processing course by Bob Woodward and Suzan van der Lee</a:t>
            </a:r>
          </a:p>
        </p:txBody>
      </p:sp>
      <p:pic>
        <p:nvPicPr>
          <p:cNvPr id="4" name="Picture 3" descr="P1010571.JPG">
            <a:extLst>
              <a:ext uri="{FF2B5EF4-FFF2-40B4-BE49-F238E27FC236}">
                <a16:creationId xmlns:a16="http://schemas.microsoft.com/office/drawing/2014/main" id="{00B2A322-CCFA-6545-A9AD-544F01B0A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230" y="6655"/>
            <a:ext cx="2975221" cy="2231416"/>
          </a:xfrm>
          <a:prstGeom prst="rect">
            <a:avLst/>
          </a:prstGeom>
        </p:spPr>
      </p:pic>
      <p:pic>
        <p:nvPicPr>
          <p:cNvPr id="5" name="Picture 4" descr="vaultsketch_extended.png">
            <a:extLst>
              <a:ext uri="{FF2B5EF4-FFF2-40B4-BE49-F238E27FC236}">
                <a16:creationId xmlns:a16="http://schemas.microsoft.com/office/drawing/2014/main" id="{830BD308-810E-194E-8B6E-DAFC5E492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6" y="2526354"/>
            <a:ext cx="1564645" cy="238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DC8ADE-1536-B740-96A8-3C2D9AC94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49" y="88160"/>
            <a:ext cx="2866548" cy="2149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CD1D0A-4362-204E-A9A2-F453FA23B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220" y="1272658"/>
            <a:ext cx="823622" cy="5436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3B12B6-202A-2B4A-BAA6-B1E3321D5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576" y="768755"/>
            <a:ext cx="1108531" cy="1098634"/>
          </a:xfrm>
          <a:prstGeom prst="rect">
            <a:avLst/>
          </a:prstGeom>
        </p:spPr>
      </p:pic>
      <p:pic>
        <p:nvPicPr>
          <p:cNvPr id="9" name="Content Placeholder 4" descr="A person that is standing in the snow&#10;&#10;Description automatically generated">
            <a:extLst>
              <a:ext uri="{FF2B5EF4-FFF2-40B4-BE49-F238E27FC236}">
                <a16:creationId xmlns:a16="http://schemas.microsoft.com/office/drawing/2014/main" id="{096854B1-DB8C-A142-92E2-5371C2AB3FF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375" r="14128"/>
          <a:stretch/>
        </p:blipFill>
        <p:spPr>
          <a:xfrm>
            <a:off x="119712" y="3075738"/>
            <a:ext cx="1830440" cy="19473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AC40BE-4A32-A247-B1CF-B18F1CCE4590}"/>
              </a:ext>
            </a:extLst>
          </p:cNvPr>
          <p:cNvSpPr txBox="1"/>
          <p:nvPr/>
        </p:nvSpPr>
        <p:spPr>
          <a:xfrm>
            <a:off x="4107436" y="4438751"/>
            <a:ext cx="3073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Emily Wolin</a:t>
            </a:r>
          </a:p>
          <a:p>
            <a:pPr algn="ctr"/>
            <a:r>
              <a:rPr lang="en-US" dirty="0"/>
              <a:t>USGS Albuquerque </a:t>
            </a:r>
            <a:r>
              <a:rPr lang="en-US" dirty="0" err="1"/>
              <a:t>Seismo</a:t>
            </a:r>
            <a:r>
              <a:rPr lang="en-US" dirty="0"/>
              <a:t> Lab</a:t>
            </a:r>
          </a:p>
        </p:txBody>
      </p:sp>
    </p:spTree>
    <p:extLst>
      <p:ext uri="{BB962C8B-B14F-4D97-AF65-F5344CB8AC3E}">
        <p14:creationId xmlns:p14="http://schemas.microsoft.com/office/powerpoint/2010/main" val="3114643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EB4B050-A0C2-A74E-94A4-40AA4DD99266}" type="slidenum">
              <a:rPr lang="en-US" sz="1400"/>
              <a:pPr/>
              <a:t>20</a:t>
            </a:fld>
            <a:endParaRPr lang="en-US" sz="1400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The TA: Composite FIR Filter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11376" y="1417640"/>
            <a:ext cx="7772400" cy="11525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Represent the entire FIR filter cascade with a single filter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Seed provides time domain representation</a:t>
            </a:r>
          </a:p>
        </p:txBody>
      </p:sp>
      <p:pic>
        <p:nvPicPr>
          <p:cNvPr id="31748" name="Picture 4" descr="Fig_TA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4" y="3646488"/>
            <a:ext cx="37496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1862139" y="3313114"/>
            <a:ext cx="3578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Time Domain Representation </a:t>
            </a:r>
          </a:p>
        </p:txBody>
      </p:sp>
      <p:sp>
        <p:nvSpPr>
          <p:cNvPr id="31750" name="Text Box 8"/>
          <p:cNvSpPr txBox="1">
            <a:spLocks noChangeArrowheads="1"/>
          </p:cNvSpPr>
          <p:nvPr/>
        </p:nvSpPr>
        <p:spPr bwMode="auto">
          <a:xfrm>
            <a:off x="6194426" y="3287714"/>
            <a:ext cx="3578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Frequency Response</a:t>
            </a:r>
          </a:p>
        </p:txBody>
      </p:sp>
      <p:pic>
        <p:nvPicPr>
          <p:cNvPr id="31751" name="Picture 9" descr="Fig_TA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1" y="3641726"/>
            <a:ext cx="3756025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345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E4E425-981D-664E-9B5C-8AFD0757F866}" type="slidenum">
              <a:rPr lang="en-US" sz="1400"/>
              <a:pPr/>
              <a:t>21</a:t>
            </a:fld>
            <a:endParaRPr lang="en-US" sz="1400"/>
          </a:p>
        </p:txBody>
      </p:sp>
      <p:pic>
        <p:nvPicPr>
          <p:cNvPr id="33794" name="Picture 5" descr="Fig_TA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1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973514" y="677864"/>
            <a:ext cx="4379654" cy="77152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FIR Filter Ripple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36900" y="1546226"/>
            <a:ext cx="5702300" cy="1331913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Ripple near Nyquist Frequency</a:t>
            </a:r>
          </a:p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Ripple is less than 5%</a:t>
            </a:r>
          </a:p>
        </p:txBody>
      </p:sp>
      <p:sp>
        <p:nvSpPr>
          <p:cNvPr id="33797" name="TextBox 1"/>
          <p:cNvSpPr txBox="1">
            <a:spLocks noChangeArrowheads="1"/>
          </p:cNvSpPr>
          <p:nvPr/>
        </p:nvSpPr>
        <p:spPr bwMode="auto">
          <a:xfrm>
            <a:off x="3003551" y="5400675"/>
            <a:ext cx="688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i="1"/>
              <a:t>Nyquist Frequency = half of sampling frequency</a:t>
            </a:r>
          </a:p>
        </p:txBody>
      </p:sp>
    </p:spTree>
    <p:extLst>
      <p:ext uri="{BB962C8B-B14F-4D97-AF65-F5344CB8AC3E}">
        <p14:creationId xmlns:p14="http://schemas.microsoft.com/office/powerpoint/2010/main" val="35509123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9E9EDA-2DE9-8D4C-B8BB-8E9B74DF76DB}" type="slidenum">
              <a:rPr lang="en-US" sz="1400"/>
              <a:pPr/>
              <a:t>22</a:t>
            </a:fld>
            <a:endParaRPr lang="en-US" sz="140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104431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Recap on FIR Filters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902043"/>
            <a:ext cx="10515600" cy="581943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What are they used for?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Low-pass anti-alias ﬁltering</a:t>
            </a:r>
          </a:p>
          <a:p>
            <a:pPr eaLnBrk="1" hangingPunct="1">
              <a:lnSpc>
                <a:spcPct val="90000"/>
              </a:lnSpc>
            </a:pPr>
            <a:endParaRPr lang="en-US" sz="2400" dirty="0">
              <a:latin typeface="Helvetica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When can you ignore them?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When working at frequencies reasonably</a:t>
            </a:r>
            <a:r>
              <a:rPr lang="en-US" sz="2000" baseline="30000" dirty="0">
                <a:latin typeface="Helvetica" charset="0"/>
                <a:ea typeface="ＭＳ Ｐゴシック" charset="0"/>
              </a:rPr>
              <a:t>*</a:t>
            </a:r>
            <a:r>
              <a:rPr lang="en-US" sz="2000" dirty="0">
                <a:latin typeface="Helvetica" charset="0"/>
                <a:ea typeface="ＭＳ Ｐゴシック" charset="0"/>
              </a:rPr>
              <a:t> below the Nyquist frequency</a:t>
            </a:r>
          </a:p>
          <a:p>
            <a:pPr eaLnBrk="1" hangingPunct="1">
              <a:lnSpc>
                <a:spcPct val="90000"/>
              </a:lnSpc>
            </a:pPr>
            <a:endParaRPr lang="en-US" sz="2400" dirty="0">
              <a:latin typeface="Helvetica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What are their side-e</a:t>
            </a:r>
            <a:r>
              <a:rPr lang="en-US" sz="2400" dirty="0">
                <a:latin typeface="Lucida Grande" charset="0"/>
                <a:ea typeface="ＭＳ Ｐゴシック" charset="0"/>
                <a:cs typeface="ＭＳ Ｐゴシック" charset="0"/>
              </a:rPr>
              <a:t>ﬀ</a:t>
            </a: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ects?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Slight rippling (in amplitude) near Nyquist frequency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Acausal ringing for sharp onsets (ringing is at frequencies near Nyquist)</a:t>
            </a:r>
          </a:p>
          <a:p>
            <a:pPr eaLnBrk="1" hangingPunct="1">
              <a:lnSpc>
                <a:spcPct val="90000"/>
              </a:lnSpc>
            </a:pPr>
            <a:endParaRPr lang="en-US" sz="2400" dirty="0">
              <a:latin typeface="Helvetica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What can be done about the side-e</a:t>
            </a:r>
            <a:r>
              <a:rPr lang="en-US" sz="2400" dirty="0">
                <a:latin typeface="Lucida Grande" charset="0"/>
                <a:ea typeface="ＭＳ Ｐゴシック" charset="0"/>
                <a:cs typeface="ＭＳ Ｐゴシック" charset="0"/>
              </a:rPr>
              <a:t>ﬀ</a:t>
            </a:r>
            <a:r>
              <a:rPr lang="en-US" sz="2400" dirty="0">
                <a:latin typeface="Helvetica" charset="0"/>
                <a:ea typeface="ＭＳ Ｐゴシック" charset="0"/>
                <a:cs typeface="ＭＳ Ｐゴシック" charset="0"/>
              </a:rPr>
              <a:t>ects?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Knowledge is power - steer clear of side-e</a:t>
            </a:r>
            <a:r>
              <a:rPr lang="en-US" sz="2000" dirty="0">
                <a:latin typeface="Lucida Grande" charset="0"/>
                <a:ea typeface="ＭＳ Ｐゴシック" charset="0"/>
              </a:rPr>
              <a:t>ﬀ</a:t>
            </a:r>
            <a:r>
              <a:rPr lang="en-US" sz="2000" dirty="0">
                <a:latin typeface="Helvetica" charset="0"/>
                <a:ea typeface="ＭＳ Ｐゴシック" charset="0"/>
              </a:rPr>
              <a:t>ects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Helvetica" charset="0"/>
                <a:ea typeface="ＭＳ Ｐゴシック" charset="0"/>
              </a:rPr>
              <a:t>My personal practice:</a:t>
            </a:r>
          </a:p>
          <a:p>
            <a:pPr lvl="2"/>
            <a:r>
              <a:rPr lang="en-US" sz="1600" dirty="0">
                <a:latin typeface="Helvetica" charset="0"/>
                <a:ea typeface="ＭＳ Ｐゴシック" charset="0"/>
              </a:rPr>
              <a:t>max frequency analyzed should be no higher than 50-75% of Nyquist (i.e., 10-15 Hz for data sampled at 40 samples per second) </a:t>
            </a:r>
          </a:p>
          <a:p>
            <a:pPr lvl="2"/>
            <a:r>
              <a:rPr lang="en-US" sz="1600" dirty="0">
                <a:latin typeface="Helvetica" charset="0"/>
                <a:ea typeface="ＭＳ Ｐゴシック" charset="0"/>
              </a:rPr>
              <a:t>just do the full deconvolution!</a:t>
            </a:r>
          </a:p>
        </p:txBody>
      </p:sp>
    </p:spTree>
    <p:extLst>
      <p:ext uri="{BB962C8B-B14F-4D97-AF65-F5344CB8AC3E}">
        <p14:creationId xmlns:p14="http://schemas.microsoft.com/office/powerpoint/2010/main" val="1731961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A07C3-EB87-184A-8C7E-1B1E893CC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ACEFA-7431-7443-BC32-50AD93A7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What is an instrument response?</a:t>
            </a:r>
          </a:p>
          <a:p>
            <a:r>
              <a:rPr lang="en-US" dirty="0"/>
              <a:t>Very brief overview of noise sources</a:t>
            </a:r>
          </a:p>
          <a:p>
            <a:r>
              <a:rPr lang="en-US" dirty="0">
                <a:solidFill>
                  <a:schemeClr val="accent3"/>
                </a:solidFill>
              </a:rPr>
              <a:t>Self-noise and instrumentation limitations</a:t>
            </a:r>
          </a:p>
          <a:p>
            <a:r>
              <a:rPr lang="en-US" dirty="0">
                <a:solidFill>
                  <a:schemeClr val="accent3"/>
                </a:solidFill>
              </a:rPr>
              <a:t>Follow up on questions from last week: channel naming</a:t>
            </a:r>
          </a:p>
          <a:p>
            <a:r>
              <a:rPr lang="en-US" dirty="0">
                <a:solidFill>
                  <a:schemeClr val="accent3"/>
                </a:solidFill>
              </a:rPr>
              <a:t>Exercise: removing instrument responses in </a:t>
            </a:r>
            <a:r>
              <a:rPr lang="en-US" dirty="0" err="1">
                <a:solidFill>
                  <a:schemeClr val="accent3"/>
                </a:solidFill>
              </a:rPr>
              <a:t>ObsPy</a:t>
            </a:r>
            <a:r>
              <a:rPr lang="en-US" dirty="0">
                <a:solidFill>
                  <a:schemeClr val="accent3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89128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A040E-AA6E-4543-AED3-AFB61250A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149" y="0"/>
            <a:ext cx="11011930" cy="1325563"/>
          </a:xfrm>
        </p:spPr>
        <p:txBody>
          <a:bodyPr/>
          <a:lstStyle/>
          <a:p>
            <a:r>
              <a:rPr lang="en-US" dirty="0"/>
              <a:t>Seismometers record signals from many sources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A375DAB-A667-844F-A743-DA036BA1CF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2437"/>
          <a:stretch/>
        </p:blipFill>
        <p:spPr>
          <a:xfrm>
            <a:off x="806103" y="1136823"/>
            <a:ext cx="4873792" cy="5151352"/>
          </a:xfrm>
          <a:prstGeom prst="rect">
            <a:avLst/>
          </a:prstGeo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ECFA68-AA15-EF4D-8392-E5F70636A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895" y="1675328"/>
            <a:ext cx="6366868" cy="40639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6DA57B2-3302-594B-B0D1-930A05BD5A23}"/>
              </a:ext>
            </a:extLst>
          </p:cNvPr>
          <p:cNvSpPr txBox="1"/>
          <p:nvPr/>
        </p:nvSpPr>
        <p:spPr>
          <a:xfrm>
            <a:off x="6457461" y="5569078"/>
            <a:ext cx="4631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SPREE portable deployment (Wolin et al., 2015)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0E5DCF-5C74-0E46-B8E0-57B0E5A610AF}"/>
              </a:ext>
            </a:extLst>
          </p:cNvPr>
          <p:cNvSpPr txBox="1"/>
          <p:nvPr/>
        </p:nvSpPr>
        <p:spPr>
          <a:xfrm>
            <a:off x="1172498" y="6226455"/>
            <a:ext cx="3881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Transportable Array (Busby et al., 2018)</a:t>
            </a:r>
          </a:p>
        </p:txBody>
      </p:sp>
    </p:spTree>
    <p:extLst>
      <p:ext uri="{BB962C8B-B14F-4D97-AF65-F5344CB8AC3E}">
        <p14:creationId xmlns:p14="http://schemas.microsoft.com/office/powerpoint/2010/main" val="8440693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D85E-E033-D540-B0EB-CB1A592FB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6351" y="205240"/>
            <a:ext cx="4533086" cy="1325563"/>
          </a:xfrm>
        </p:spPr>
        <p:txBody>
          <a:bodyPr>
            <a:noAutofit/>
          </a:bodyPr>
          <a:lstStyle/>
          <a:p>
            <a:r>
              <a:rPr lang="en-US" sz="2800" dirty="0"/>
              <a:t>Drop in “cultural” noise levels due to covid-19 lockdowns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20AA113-4CC5-0F4F-A2E1-96186FBF6B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75661" y="3360465"/>
            <a:ext cx="6556479" cy="3497535"/>
          </a:xfrm>
        </p:spPr>
      </p:pic>
      <p:pic>
        <p:nvPicPr>
          <p:cNvPr id="7" name="Picture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ECA6351D-B378-5F42-821B-A8222563DE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16" t="17117" r="7474" b="19434"/>
          <a:stretch/>
        </p:blipFill>
        <p:spPr>
          <a:xfrm>
            <a:off x="0" y="30307"/>
            <a:ext cx="6771359" cy="34104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1F9789-CD8C-CD4E-91CB-D417730931CD}"/>
              </a:ext>
            </a:extLst>
          </p:cNvPr>
          <p:cNvSpPr txBox="1"/>
          <p:nvPr/>
        </p:nvSpPr>
        <p:spPr>
          <a:xfrm>
            <a:off x="6771359" y="2007285"/>
            <a:ext cx="44630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Raspberry Shake installed in a school in Nepal</a:t>
            </a:r>
          </a:p>
          <a:p>
            <a:r>
              <a:rPr lang="en-US" dirty="0"/>
              <a:t>(@</a:t>
            </a:r>
            <a:r>
              <a:rPr lang="en-US" dirty="0" err="1"/>
              <a:t>AtSeismo</a:t>
            </a:r>
            <a:r>
              <a:rPr lang="en-US" dirty="0"/>
              <a:t>/Shiba </a:t>
            </a:r>
            <a:r>
              <a:rPr lang="en-US" dirty="0" err="1"/>
              <a:t>Subedi</a:t>
            </a:r>
            <a:r>
              <a:rPr lang="en-US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483A4A-16E7-C043-B5D9-CFF24BCCF32B}"/>
              </a:ext>
            </a:extLst>
          </p:cNvPr>
          <p:cNvSpPr txBox="1"/>
          <p:nvPr/>
        </p:nvSpPr>
        <p:spPr>
          <a:xfrm>
            <a:off x="6771359" y="4932144"/>
            <a:ext cx="4774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Permanent broadband in Brussels</a:t>
            </a:r>
          </a:p>
          <a:p>
            <a:r>
              <a:rPr lang="en-US" dirty="0"/>
              <a:t>(@</a:t>
            </a:r>
            <a:r>
              <a:rPr lang="en-US" dirty="0" err="1"/>
              <a:t>Seismologie_be</a:t>
            </a:r>
            <a:r>
              <a:rPr lang="en-US" dirty="0"/>
              <a:t>/@</a:t>
            </a:r>
            <a:r>
              <a:rPr lang="en-US" dirty="0" err="1"/>
              <a:t>seismotom</a:t>
            </a:r>
            <a:r>
              <a:rPr lang="en-US" dirty="0"/>
              <a:t>/Thomas Lecoq)</a:t>
            </a:r>
          </a:p>
        </p:txBody>
      </p:sp>
    </p:spTree>
    <p:extLst>
      <p:ext uri="{BB962C8B-B14F-4D97-AF65-F5344CB8AC3E}">
        <p14:creationId xmlns:p14="http://schemas.microsoft.com/office/powerpoint/2010/main" val="4156863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A040E-AA6E-4543-AED3-AFB61250A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149" y="0"/>
            <a:ext cx="11011930" cy="1325563"/>
          </a:xfrm>
        </p:spPr>
        <p:txBody>
          <a:bodyPr/>
          <a:lstStyle/>
          <a:p>
            <a:r>
              <a:rPr lang="en-US" dirty="0"/>
              <a:t>Seismometers record signals from many sources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84F8317-6CD3-F140-9CE6-B4A5CEB9E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609" y="1788967"/>
            <a:ext cx="5401900" cy="4334741"/>
          </a:xfrm>
          <a:prstGeom prst="rect">
            <a:avLst/>
          </a:prstGeom>
        </p:spPr>
      </p:pic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999A0467-40AF-4349-95D2-EA4D4348D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49" y="1788967"/>
            <a:ext cx="5712885" cy="41702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6B6BAE-060C-2540-B89E-77FA6C2F9C87}"/>
              </a:ext>
            </a:extLst>
          </p:cNvPr>
          <p:cNvSpPr txBox="1"/>
          <p:nvPr/>
        </p:nvSpPr>
        <p:spPr>
          <a:xfrm>
            <a:off x="10141527" y="6423953"/>
            <a:ext cx="1593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(Ebeling, 2012)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D12BCE-0878-3144-BE08-3379161BF74E}"/>
              </a:ext>
            </a:extLst>
          </p:cNvPr>
          <p:cNvSpPr txBox="1"/>
          <p:nvPr/>
        </p:nvSpPr>
        <p:spPr>
          <a:xfrm>
            <a:off x="3857722" y="6414655"/>
            <a:ext cx="2629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(Koper and </a:t>
            </a:r>
            <a:r>
              <a:rPr lang="en-US" i="1" dirty="0" err="1"/>
              <a:t>Burlacu</a:t>
            </a:r>
            <a:r>
              <a:rPr lang="en-US" i="1" dirty="0"/>
              <a:t>, 2015)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F13762-3711-384A-B436-1562C684C18E}"/>
              </a:ext>
            </a:extLst>
          </p:cNvPr>
          <p:cNvSpPr txBox="1"/>
          <p:nvPr/>
        </p:nvSpPr>
        <p:spPr>
          <a:xfrm>
            <a:off x="1011382" y="1140897"/>
            <a:ext cx="3590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Ocean storms – including hurricanes</a:t>
            </a:r>
          </a:p>
        </p:txBody>
      </p:sp>
    </p:spTree>
    <p:extLst>
      <p:ext uri="{BB962C8B-B14F-4D97-AF65-F5344CB8AC3E}">
        <p14:creationId xmlns:p14="http://schemas.microsoft.com/office/powerpoint/2010/main" val="14949186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75742-DBCD-BD43-B970-CD1DF200D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08" y="27709"/>
            <a:ext cx="10515600" cy="1325563"/>
          </a:xfrm>
        </p:spPr>
        <p:txBody>
          <a:bodyPr/>
          <a:lstStyle/>
          <a:p>
            <a:r>
              <a:rPr lang="en-US" dirty="0"/>
              <a:t>Long-period signals from surface tilt</a:t>
            </a:r>
          </a:p>
        </p:txBody>
      </p:sp>
      <p:pic>
        <p:nvPicPr>
          <p:cNvPr id="10" name="Picture 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805786E8-5B85-5D48-8C35-C01AB2CEA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878" y="1253331"/>
            <a:ext cx="8184466" cy="5325124"/>
          </a:xfrm>
          <a:prstGeom prst="rect">
            <a:avLst/>
          </a:prstGeom>
        </p:spPr>
      </p:pic>
      <p:pic>
        <p:nvPicPr>
          <p:cNvPr id="5" name="Content Placeholder 4" descr="A person sitting in a field&#10;&#10;Description automatically generated">
            <a:extLst>
              <a:ext uri="{FF2B5EF4-FFF2-40B4-BE49-F238E27FC236}">
                <a16:creationId xmlns:a16="http://schemas.microsoft.com/office/drawing/2014/main" id="{DED7F53C-F7A6-5F4D-80D9-2D603E724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38308" y="1253331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854194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1292"/>
          <a:stretch/>
        </p:blipFill>
        <p:spPr>
          <a:xfrm>
            <a:off x="3060423" y="867633"/>
            <a:ext cx="4388625" cy="42960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8186"/>
          <a:stretch/>
        </p:blipFill>
        <p:spPr>
          <a:xfrm>
            <a:off x="0" y="867633"/>
            <a:ext cx="3851564" cy="42960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9806" y="6448783"/>
            <a:ext cx="1867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Tytell</a:t>
            </a:r>
            <a:r>
              <a:rPr lang="en-US" i="1" dirty="0"/>
              <a:t> et al. (2011)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82298" y="6448783"/>
            <a:ext cx="2046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Vernon et al. (2011)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085" y="5213816"/>
            <a:ext cx="6391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Passage of storm front over TA stations:  </a:t>
            </a:r>
          </a:p>
          <a:p>
            <a:pPr algn="ctr"/>
            <a:r>
              <a:rPr lang="en-US" sz="2400" dirty="0"/>
              <a:t>large tilt signal coincides with passage of gust front (initial pressure jump)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r="7608" b="8127"/>
          <a:stretch/>
        </p:blipFill>
        <p:spPr>
          <a:xfrm>
            <a:off x="7500934" y="1024463"/>
            <a:ext cx="3918482" cy="52927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EBDEA6F-892C-5D40-A25E-A52F76956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08" y="27709"/>
            <a:ext cx="10515600" cy="1325563"/>
          </a:xfrm>
        </p:spPr>
        <p:txBody>
          <a:bodyPr/>
          <a:lstStyle/>
          <a:p>
            <a:r>
              <a:rPr lang="en-US" dirty="0"/>
              <a:t>Long-period signals from surface tilt</a:t>
            </a:r>
          </a:p>
        </p:txBody>
      </p:sp>
    </p:spTree>
    <p:extLst>
      <p:ext uri="{BB962C8B-B14F-4D97-AF65-F5344CB8AC3E}">
        <p14:creationId xmlns:p14="http://schemas.microsoft.com/office/powerpoint/2010/main" val="4001607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BFB5E-3A9D-5044-8FE8-EFE169887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PSDs, PDFs, and noise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66721-D14C-E24F-8D53-37DF6263C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r>
              <a:rPr lang="en-US" dirty="0"/>
              <a:t>Peterson (1993) noise models widely used to assess station performance</a:t>
            </a:r>
          </a:p>
          <a:p>
            <a:r>
              <a:rPr lang="en-US" dirty="0"/>
              <a:t>Defined by range of power spectra observed at high-quality permanent network sites</a:t>
            </a:r>
          </a:p>
          <a:p>
            <a:r>
              <a:rPr lang="en-US" dirty="0"/>
              <a:t>“New” High and Low Noise models (NHNM, NLNM)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0CEC98B0-7F43-D949-AF71-19BB2115A1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40" t="3232" r="5555" b="25656"/>
          <a:stretch/>
        </p:blipFill>
        <p:spPr>
          <a:xfrm>
            <a:off x="5995098" y="1264186"/>
            <a:ext cx="5240939" cy="547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19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0E23D-248D-364C-8956-36DDC001F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Take-home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FC94C-65CF-4840-8FBA-D7F5180AE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Instrument responses are not a black box! They describe the process of taking a physical ground motion and converting it to a digital signal</a:t>
            </a:r>
          </a:p>
          <a:p>
            <a:r>
              <a:rPr lang="en-US" dirty="0"/>
              <a:t>Choose your processing parameters carefully – what do you need out of your data?</a:t>
            </a:r>
          </a:p>
          <a:p>
            <a:r>
              <a:rPr lang="en-US" dirty="0"/>
              <a:t>Understand the capabilities and limitations of the instrumentation you are working with</a:t>
            </a:r>
          </a:p>
          <a:p>
            <a:endParaRPr lang="en-US" dirty="0"/>
          </a:p>
          <a:p>
            <a:r>
              <a:rPr lang="en-US" dirty="0"/>
              <a:t>Seismic instrumentation literature can be dense and hard to read for non-specialists.  I am always happy to answer your questions about metadata and instruments! </a:t>
            </a:r>
            <a:r>
              <a:rPr lang="en-US" dirty="0">
                <a:hlinkClick r:id="rId2"/>
              </a:rPr>
              <a:t>ewolin@usgs.gov</a:t>
            </a:r>
            <a:endParaRPr lang="en-US" dirty="0"/>
          </a:p>
          <a:p>
            <a:r>
              <a:rPr lang="en-US" dirty="0"/>
              <a:t>We’re working on an SRL </a:t>
            </a:r>
            <a:r>
              <a:rPr lang="en-US" dirty="0" err="1"/>
              <a:t>EduQuakes</a:t>
            </a:r>
            <a:r>
              <a:rPr lang="en-US" dirty="0"/>
              <a:t> manuscript that discusses how to select the right instrumentation for your study: please let me know what you’d like to see!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452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BFB5E-3A9D-5044-8FE8-EFE169887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PSDs, PDFs, and noise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66721-D14C-E24F-8D53-37DF6263C2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031" y="1863148"/>
            <a:ext cx="4687751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Power spectral density (PSD) probability density functions (PDFs) show distribution of noise in a given time period</a:t>
            </a:r>
          </a:p>
          <a:p>
            <a:r>
              <a:rPr lang="en-US" dirty="0"/>
              <a:t>Slice seismogram into many overlapping segments, calculate power spectra, create 2D histogram of power vs. frequency </a:t>
            </a:r>
          </a:p>
          <a:p>
            <a:r>
              <a:rPr lang="en-US" dirty="0"/>
              <a:t>Widely used in network quality control</a:t>
            </a:r>
          </a:p>
          <a:p>
            <a:r>
              <a:rPr lang="en-US" dirty="0"/>
              <a:t>Choice of processing parameters matters! Tune carefully to avoid biasing or smoothing through signals of interest (Anthony et al., 2018)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82CA1FA9-CFDA-7842-90D9-992A50F0E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469" y="1455161"/>
            <a:ext cx="6667500" cy="51673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41BD3C3-63B6-C344-AA23-40ABE7D3D813}"/>
              </a:ext>
            </a:extLst>
          </p:cNvPr>
          <p:cNvSpPr/>
          <p:nvPr/>
        </p:nvSpPr>
        <p:spPr>
          <a:xfrm>
            <a:off x="9116550" y="6488668"/>
            <a:ext cx="3054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(McNamara and </a:t>
            </a:r>
            <a:r>
              <a:rPr lang="en-US" i="1" dirty="0" err="1"/>
              <a:t>Buland</a:t>
            </a:r>
            <a:r>
              <a:rPr lang="en-US" i="1" dirty="0"/>
              <a:t>, 2004)</a:t>
            </a:r>
          </a:p>
        </p:txBody>
      </p:sp>
    </p:spTree>
    <p:extLst>
      <p:ext uri="{BB962C8B-B14F-4D97-AF65-F5344CB8AC3E}">
        <p14:creationId xmlns:p14="http://schemas.microsoft.com/office/powerpoint/2010/main" val="2165823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57989" y="1931700"/>
            <a:ext cx="1126692" cy="1069488"/>
            <a:chOff x="731517" y="1543249"/>
            <a:chExt cx="1126692" cy="1069488"/>
          </a:xfrm>
        </p:grpSpPr>
        <p:sp>
          <p:nvSpPr>
            <p:cNvPr id="10" name="Left Bracket 9"/>
            <p:cNvSpPr/>
            <p:nvPr/>
          </p:nvSpPr>
          <p:spPr>
            <a:xfrm rot="5400000">
              <a:off x="1152622" y="1499136"/>
              <a:ext cx="284482" cy="1126692"/>
            </a:xfrm>
            <a:prstGeom prst="leftBracket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32045" y="1543249"/>
              <a:ext cx="6757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short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49984" y="1966406"/>
              <a:ext cx="8935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0.1-1 s</a:t>
              </a:r>
            </a:p>
            <a:p>
              <a:r>
                <a:rPr lang="en-US" dirty="0"/>
                <a:t>1-10 Hz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99580" y="1931700"/>
            <a:ext cx="1483894" cy="1069488"/>
            <a:chOff x="1873108" y="1543249"/>
            <a:chExt cx="1483894" cy="1069488"/>
          </a:xfrm>
        </p:grpSpPr>
        <p:sp>
          <p:nvSpPr>
            <p:cNvPr id="12" name="Left Bracket 11"/>
            <p:cNvSpPr/>
            <p:nvPr/>
          </p:nvSpPr>
          <p:spPr>
            <a:xfrm rot="5400000">
              <a:off x="2476739" y="1324461"/>
              <a:ext cx="276631" cy="1483894"/>
            </a:xfrm>
            <a:prstGeom prst="leftBracket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11683" y="1543249"/>
              <a:ext cx="1405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microseismic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27786" y="1966406"/>
              <a:ext cx="10695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1-20 s</a:t>
              </a:r>
            </a:p>
            <a:p>
              <a:r>
                <a:rPr lang="en-US" dirty="0"/>
                <a:t>0.05-1 Hz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96841" y="1931700"/>
            <a:ext cx="1920779" cy="1057762"/>
            <a:chOff x="3370368" y="1543249"/>
            <a:chExt cx="1920779" cy="1057762"/>
          </a:xfrm>
        </p:grpSpPr>
        <p:sp>
          <p:nvSpPr>
            <p:cNvPr id="13" name="Left Bracket 12"/>
            <p:cNvSpPr/>
            <p:nvPr/>
          </p:nvSpPr>
          <p:spPr>
            <a:xfrm rot="5400000">
              <a:off x="4192443" y="1106016"/>
              <a:ext cx="276630" cy="1920779"/>
            </a:xfrm>
            <a:prstGeom prst="leftBracket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49032" y="1543249"/>
              <a:ext cx="589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long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67973" y="1954680"/>
              <a:ext cx="10482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&gt; 20 s</a:t>
              </a:r>
            </a:p>
            <a:p>
              <a:r>
                <a:rPr lang="en-US" dirty="0"/>
                <a:t>&lt; 0.05 Hz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74702" y="2989463"/>
            <a:ext cx="102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Human activity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40487" y="2989463"/>
            <a:ext cx="102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Ocean storms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969403" y="2989462"/>
            <a:ext cx="16497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Local site response to atmospheric &amp; thermal variations</a:t>
            </a:r>
          </a:p>
        </p:txBody>
      </p:sp>
      <p:pic>
        <p:nvPicPr>
          <p:cNvPr id="31" name="Picture 30" descr="spect-1.gm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70" y="1402715"/>
            <a:ext cx="5345199" cy="5090160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AF22DB9F-B7DF-684B-899A-9F961EA549E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PSDs, PDFs, and noise models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3FA1B8-8D7E-B647-B9E0-A1E07FED439B}"/>
              </a:ext>
            </a:extLst>
          </p:cNvPr>
          <p:cNvSpPr txBox="1"/>
          <p:nvPr/>
        </p:nvSpPr>
        <p:spPr>
          <a:xfrm>
            <a:off x="6228733" y="4005125"/>
            <a:ext cx="34555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 T &gt; 20 s, horizontal components are usually noisier than verticals due to local tilt effects</a:t>
            </a:r>
          </a:p>
          <a:p>
            <a:endParaRPr lang="en-US" dirty="0"/>
          </a:p>
          <a:p>
            <a:r>
              <a:rPr lang="en-US" dirty="0"/>
              <a:t>Horizontal noise decreases with increasing depth of installation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E4101F-CABA-8F4E-98DC-5C508E45FFBC}"/>
              </a:ext>
            </a:extLst>
          </p:cNvPr>
          <p:cNvSpPr txBox="1"/>
          <p:nvPr/>
        </p:nvSpPr>
        <p:spPr>
          <a:xfrm>
            <a:off x="1274702" y="5635394"/>
            <a:ext cx="1430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Site selection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571871-0F0A-684D-B4FF-941ABF1C682A}"/>
              </a:ext>
            </a:extLst>
          </p:cNvPr>
          <p:cNvSpPr txBox="1"/>
          <p:nvPr/>
        </p:nvSpPr>
        <p:spPr>
          <a:xfrm>
            <a:off x="4370222" y="5652655"/>
            <a:ext cx="1389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Construction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6C2C12-E774-9D4F-B139-D4932B9201DE}"/>
              </a:ext>
            </a:extLst>
          </p:cNvPr>
          <p:cNvSpPr txBox="1"/>
          <p:nvPr/>
        </p:nvSpPr>
        <p:spPr>
          <a:xfrm>
            <a:off x="1400747" y="5241235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Noise mitigated by: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165117-69AF-9A4B-AD6F-26EC86723507}"/>
              </a:ext>
            </a:extLst>
          </p:cNvPr>
          <p:cNvSpPr txBox="1"/>
          <p:nvPr/>
        </p:nvSpPr>
        <p:spPr>
          <a:xfrm>
            <a:off x="2516568" y="5652655"/>
            <a:ext cx="164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Not much!</a:t>
            </a:r>
          </a:p>
        </p:txBody>
      </p:sp>
    </p:spTree>
    <p:extLst>
      <p:ext uri="{BB962C8B-B14F-4D97-AF65-F5344CB8AC3E}">
        <p14:creationId xmlns:p14="http://schemas.microsoft.com/office/powerpoint/2010/main" val="39430119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A07C3-EB87-184A-8C7E-1B1E893CC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ACEFA-7431-7443-BC32-50AD93A7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What is an instrument response?</a:t>
            </a:r>
          </a:p>
          <a:p>
            <a:r>
              <a:rPr lang="en-US" dirty="0">
                <a:solidFill>
                  <a:schemeClr val="accent3"/>
                </a:solidFill>
              </a:rPr>
              <a:t>Very brief overview of noise sources</a:t>
            </a:r>
          </a:p>
          <a:p>
            <a:r>
              <a:rPr lang="en-US" dirty="0"/>
              <a:t>Self-noise and instrumentation limitations</a:t>
            </a:r>
          </a:p>
          <a:p>
            <a:r>
              <a:rPr lang="en-US" dirty="0">
                <a:solidFill>
                  <a:schemeClr val="accent3"/>
                </a:solidFill>
              </a:rPr>
              <a:t>Follow up on questions from last week: channel naming</a:t>
            </a:r>
          </a:p>
          <a:p>
            <a:r>
              <a:rPr lang="en-US" dirty="0">
                <a:solidFill>
                  <a:schemeClr val="accent3"/>
                </a:solidFill>
              </a:rPr>
              <a:t>Exercise: removing instrument responses in </a:t>
            </a:r>
            <a:r>
              <a:rPr lang="en-US" dirty="0" err="1">
                <a:solidFill>
                  <a:schemeClr val="accent3"/>
                </a:solidFill>
              </a:rPr>
              <a:t>ObsPy</a:t>
            </a:r>
            <a:r>
              <a:rPr lang="en-US" dirty="0">
                <a:solidFill>
                  <a:schemeClr val="accent3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486748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68823-D288-F14B-92D2-71DA122A7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-180717"/>
            <a:ext cx="10515600" cy="1325563"/>
          </a:xfrm>
        </p:spPr>
        <p:txBody>
          <a:bodyPr/>
          <a:lstStyle/>
          <a:p>
            <a:r>
              <a:rPr lang="en-US" dirty="0"/>
              <a:t>Self-noise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4ED9A-C0C0-A14A-A4D6-E6A7301B2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796" y="868448"/>
            <a:ext cx="6560348" cy="188025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Defined by instrument + digitizer</a:t>
            </a:r>
          </a:p>
          <a:p>
            <a:r>
              <a:rPr lang="en-US" dirty="0"/>
              <a:t>Smallest resolvable signal based on limits of instrumentation</a:t>
            </a:r>
          </a:p>
          <a:p>
            <a:r>
              <a:rPr lang="en-US" dirty="0"/>
              <a:t>Instruments can have the same response shape but different self-noise levels!</a:t>
            </a:r>
          </a:p>
          <a:p>
            <a:pPr lvl="1"/>
            <a:r>
              <a:rPr lang="en-US" dirty="0"/>
              <a:t>example: Trillium 120 vs Trillium Compact 120</a:t>
            </a:r>
          </a:p>
          <a:p>
            <a:pPr lvl="1"/>
            <a:endParaRPr lang="en-US" dirty="0"/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D39EBDF6-79E3-B643-8918-9634B6446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3" y="2815426"/>
            <a:ext cx="9518073" cy="3978360"/>
          </a:xfrm>
          <a:prstGeom prst="rect">
            <a:avLst/>
          </a:prstGeom>
        </p:spPr>
      </p:pic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1FDB6870-F7B6-9B4B-A028-3BBE5C7673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743" r="16977"/>
          <a:stretch/>
        </p:blipFill>
        <p:spPr>
          <a:xfrm>
            <a:off x="7232073" y="156574"/>
            <a:ext cx="4738254" cy="37349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5EA8BF-4770-FB41-94AD-3F5C9E09AADC}"/>
              </a:ext>
            </a:extLst>
          </p:cNvPr>
          <p:cNvSpPr txBox="1"/>
          <p:nvPr/>
        </p:nvSpPr>
        <p:spPr>
          <a:xfrm>
            <a:off x="8479585" y="1190013"/>
            <a:ext cx="1284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Trillium 120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6731B3-244A-C846-A48F-7E8566399B7C}"/>
              </a:ext>
            </a:extLst>
          </p:cNvPr>
          <p:cNvSpPr txBox="1"/>
          <p:nvPr/>
        </p:nvSpPr>
        <p:spPr>
          <a:xfrm>
            <a:off x="9764039" y="1196376"/>
            <a:ext cx="1770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Trillium Compact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025CE0-D5FE-8643-9280-7536E7957AB5}"/>
              </a:ext>
            </a:extLst>
          </p:cNvPr>
          <p:cNvSpPr txBox="1"/>
          <p:nvPr/>
        </p:nvSpPr>
        <p:spPr>
          <a:xfrm rot="840693">
            <a:off x="2088211" y="3568315"/>
            <a:ext cx="3277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smaller masses in TC120 = higher self-noise at long periods!</a:t>
            </a:r>
          </a:p>
        </p:txBody>
      </p:sp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:a16="http://schemas.microsoft.com/office/drawing/2014/main" id="{F13B0EDF-74E8-894A-8BDB-90CF2F8CAC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245" r="23737" b="40358"/>
          <a:stretch/>
        </p:blipFill>
        <p:spPr>
          <a:xfrm>
            <a:off x="11320944" y="5292436"/>
            <a:ext cx="862895" cy="1050589"/>
          </a:xfrm>
          <a:prstGeom prst="rect">
            <a:avLst/>
          </a:prstGeom>
        </p:spPr>
      </p:pic>
      <p:pic>
        <p:nvPicPr>
          <p:cNvPr id="16" name="Picture 15" descr="A green helmet&#10;&#10;Description automatically generated">
            <a:extLst>
              <a:ext uri="{FF2B5EF4-FFF2-40B4-BE49-F238E27FC236}">
                <a16:creationId xmlns:a16="http://schemas.microsoft.com/office/drawing/2014/main" id="{5E56E2E3-C0C4-2049-BDB1-B743C9D920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4329" y="4175589"/>
            <a:ext cx="1616615" cy="16421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82D78EE-847F-4941-94E6-295E1C897FEE}"/>
              </a:ext>
            </a:extLst>
          </p:cNvPr>
          <p:cNvSpPr txBox="1"/>
          <p:nvPr/>
        </p:nvSpPr>
        <p:spPr>
          <a:xfrm>
            <a:off x="9371675" y="6516760"/>
            <a:ext cx="2380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Hutt and Ringler (2010)</a:t>
            </a:r>
          </a:p>
        </p:txBody>
      </p:sp>
    </p:spTree>
    <p:extLst>
      <p:ext uri="{BB962C8B-B14F-4D97-AF65-F5344CB8AC3E}">
        <p14:creationId xmlns:p14="http://schemas.microsoft.com/office/powerpoint/2010/main" val="7948996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C4F12BDD-318B-7C40-A65D-AE034B6EC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621" t="90303" r="9195" b="202"/>
          <a:stretch/>
        </p:blipFill>
        <p:spPr>
          <a:xfrm>
            <a:off x="8478982" y="7164004"/>
            <a:ext cx="2687782" cy="651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2DA929-8627-5C44-AA40-BB7DB3D75F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950" r="54764"/>
          <a:stretch/>
        </p:blipFill>
        <p:spPr>
          <a:xfrm>
            <a:off x="6816436" y="65860"/>
            <a:ext cx="5108125" cy="637365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059CEDD-2935-F74E-9356-E95C57152022}"/>
              </a:ext>
            </a:extLst>
          </p:cNvPr>
          <p:cNvSpPr txBox="1">
            <a:spLocks/>
          </p:cNvSpPr>
          <p:nvPr/>
        </p:nvSpPr>
        <p:spPr>
          <a:xfrm>
            <a:off x="221673" y="-1807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Self-noise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D2BA5D2-BD81-784D-B17A-C5D4FAFD2F8F}"/>
              </a:ext>
            </a:extLst>
          </p:cNvPr>
          <p:cNvSpPr txBox="1">
            <a:spLocks/>
          </p:cNvSpPr>
          <p:nvPr/>
        </p:nvSpPr>
        <p:spPr>
          <a:xfrm>
            <a:off x="657796" y="868447"/>
            <a:ext cx="5549040" cy="256055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Example: the lowest noise levels recorded by the TA are defined by the instrument + digitizer self-noise floor, NOT physical ground motion</a:t>
            </a:r>
          </a:p>
          <a:p>
            <a:r>
              <a:rPr lang="en-US" dirty="0"/>
              <a:t>Tradeoff between self-noise and dynamic range: can use higher-gain sensors and/or 26-bit digitizers to detect smaller signals, but this lowers the clip threshold</a:t>
            </a:r>
          </a:p>
        </p:txBody>
      </p:sp>
      <p:pic>
        <p:nvPicPr>
          <p:cNvPr id="16" name="Picture 15" descr="A close up of a map&#10;&#10;Description automatically generated">
            <a:extLst>
              <a:ext uri="{FF2B5EF4-FFF2-40B4-BE49-F238E27FC236}">
                <a16:creationId xmlns:a16="http://schemas.microsoft.com/office/drawing/2014/main" id="{7463F873-3FF4-8D43-9D98-44CA388C7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39" y="3134810"/>
            <a:ext cx="6664036" cy="35263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BE9A965-BB34-E64F-8D2B-40C5F82ABDE9}"/>
              </a:ext>
            </a:extLst>
          </p:cNvPr>
          <p:cNvSpPr txBox="1"/>
          <p:nvPr/>
        </p:nvSpPr>
        <p:spPr>
          <a:xfrm>
            <a:off x="9227662" y="6476530"/>
            <a:ext cx="2964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(Wolin and McNamara, 2019)</a:t>
            </a:r>
          </a:p>
        </p:txBody>
      </p:sp>
    </p:spTree>
    <p:extLst>
      <p:ext uri="{BB962C8B-B14F-4D97-AF65-F5344CB8AC3E}">
        <p14:creationId xmlns:p14="http://schemas.microsoft.com/office/powerpoint/2010/main" val="17073918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C62159CF-497A-3842-AB0D-705B5176C5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138" r="17409"/>
          <a:stretch/>
        </p:blipFill>
        <p:spPr>
          <a:xfrm>
            <a:off x="6095455" y="166255"/>
            <a:ext cx="6096545" cy="5167745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0094E38-8ADC-A84D-BEC9-C101D1709C7D}"/>
              </a:ext>
            </a:extLst>
          </p:cNvPr>
          <p:cNvSpPr txBox="1">
            <a:spLocks/>
          </p:cNvSpPr>
          <p:nvPr/>
        </p:nvSpPr>
        <p:spPr>
          <a:xfrm>
            <a:off x="221673" y="-1807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Self-noise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EB4B0-DCA3-C74E-AF5B-3ABCFA0266F9}"/>
              </a:ext>
            </a:extLst>
          </p:cNvPr>
          <p:cNvSpPr txBox="1">
            <a:spLocks/>
          </p:cNvSpPr>
          <p:nvPr/>
        </p:nvSpPr>
        <p:spPr>
          <a:xfrm>
            <a:off x="657796" y="1144846"/>
            <a:ext cx="5202677" cy="499271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you’re used to working with data from permanent broadband sensors, you may not think much about self-noise</a:t>
            </a:r>
          </a:p>
          <a:p>
            <a:r>
              <a:rPr lang="en-US" dirty="0"/>
              <a:t>Short-period systems (geophones, nodes) and accelerometers – especially MEMS – have self-noise that is </a:t>
            </a:r>
            <a:r>
              <a:rPr lang="en-US" b="1" dirty="0"/>
              <a:t>much</a:t>
            </a:r>
            <a:r>
              <a:rPr lang="en-US" dirty="0"/>
              <a:t> higher than a typical observatory-grade broadband sensor + digitizer</a:t>
            </a:r>
          </a:p>
          <a:p>
            <a:r>
              <a:rPr lang="en-US" dirty="0"/>
              <a:t>Know the limitations of your instruments!</a:t>
            </a:r>
          </a:p>
        </p:txBody>
      </p:sp>
    </p:spTree>
    <p:extLst>
      <p:ext uri="{BB962C8B-B14F-4D97-AF65-F5344CB8AC3E}">
        <p14:creationId xmlns:p14="http://schemas.microsoft.com/office/powerpoint/2010/main" val="19233247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A07C3-EB87-184A-8C7E-1B1E893CC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ACEFA-7431-7443-BC32-50AD93A7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What is an instrument response?</a:t>
            </a:r>
          </a:p>
          <a:p>
            <a:r>
              <a:rPr lang="en-US" dirty="0">
                <a:solidFill>
                  <a:schemeClr val="accent3"/>
                </a:solidFill>
              </a:rPr>
              <a:t>Very brief overview of noise sources</a:t>
            </a:r>
          </a:p>
          <a:p>
            <a:r>
              <a:rPr lang="en-US" dirty="0">
                <a:solidFill>
                  <a:schemeClr val="accent3"/>
                </a:solidFill>
              </a:rPr>
              <a:t>Self-noise and instrumentation limitations</a:t>
            </a:r>
          </a:p>
          <a:p>
            <a:r>
              <a:rPr lang="en-US" dirty="0"/>
              <a:t>Follow up on questions from last week: channel naming</a:t>
            </a:r>
          </a:p>
          <a:p>
            <a:r>
              <a:rPr lang="en-US" dirty="0">
                <a:solidFill>
                  <a:schemeClr val="accent3"/>
                </a:solidFill>
              </a:rPr>
              <a:t>Exercise: removing instrument responses in </a:t>
            </a:r>
            <a:r>
              <a:rPr lang="en-US" dirty="0" err="1">
                <a:solidFill>
                  <a:schemeClr val="accent3"/>
                </a:solidFill>
              </a:rPr>
              <a:t>ObsPy</a:t>
            </a:r>
            <a:r>
              <a:rPr lang="en-US" dirty="0">
                <a:solidFill>
                  <a:schemeClr val="accent3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90791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844B0-2975-384D-A352-B563040E1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naming conventions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B15D5-1187-D641-878B-C579BD618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Orientation: why use Z, 1, 2 instead of Z, N, E components?</a:t>
            </a:r>
          </a:p>
          <a:p>
            <a:pPr lvl="1"/>
            <a:r>
              <a:rPr lang="en-US" dirty="0"/>
              <a:t>Some stations are deployed in situations where they cannot be oriented to true North</a:t>
            </a:r>
          </a:p>
          <a:p>
            <a:pPr lvl="2"/>
            <a:r>
              <a:rPr lang="en-US" dirty="0"/>
              <a:t>Posthole or borehole</a:t>
            </a:r>
          </a:p>
          <a:p>
            <a:pPr lvl="2"/>
            <a:r>
              <a:rPr lang="en-US" dirty="0"/>
              <a:t>Ocean-bottom seismometer</a:t>
            </a:r>
          </a:p>
          <a:p>
            <a:pPr lvl="1"/>
            <a:r>
              <a:rPr lang="en-US" dirty="0"/>
              <a:t>Have you ever installed a station and later realized its orientation was incorrect?</a:t>
            </a:r>
          </a:p>
          <a:p>
            <a:pPr lvl="1"/>
            <a:r>
              <a:rPr lang="en-US" dirty="0"/>
              <a:t>Best practice: use orientation specified in metadata instead of assuming orientation based on channel name</a:t>
            </a:r>
          </a:p>
          <a:p>
            <a:pPr lvl="1"/>
            <a:r>
              <a:rPr lang="en-US" dirty="0"/>
              <a:t>Determining TA orientations:</a:t>
            </a:r>
          </a:p>
          <a:p>
            <a:pPr lvl="2"/>
            <a:r>
              <a:rPr lang="en-US" dirty="0" err="1"/>
              <a:t>Ekström</a:t>
            </a:r>
            <a:r>
              <a:rPr lang="en-US" dirty="0"/>
              <a:t>, G., and M. Nettles, 2018, Observations of seismometer calibration and orientation at </a:t>
            </a:r>
            <a:r>
              <a:rPr lang="en-US" dirty="0" err="1"/>
              <a:t>USArray</a:t>
            </a:r>
            <a:r>
              <a:rPr lang="en-US" dirty="0"/>
              <a:t> stations, 2006–2015, </a:t>
            </a:r>
            <a:r>
              <a:rPr lang="en-US" i="1" dirty="0"/>
              <a:t>Bulletin of the Seismological Society of America</a:t>
            </a:r>
            <a:r>
              <a:rPr lang="en-US" dirty="0"/>
              <a:t>, </a:t>
            </a:r>
            <a:r>
              <a:rPr lang="en-US" dirty="0" err="1"/>
              <a:t>doi</a:t>
            </a:r>
            <a:r>
              <a:rPr lang="en-US" dirty="0"/>
              <a:t>: https://</a:t>
            </a:r>
            <a:r>
              <a:rPr lang="en-US" dirty="0" err="1"/>
              <a:t>doi.org</a:t>
            </a:r>
            <a:r>
              <a:rPr lang="en-US" dirty="0"/>
              <a:t>/10.1785/0120170380 </a:t>
            </a:r>
          </a:p>
          <a:p>
            <a:pPr lvl="2"/>
            <a:r>
              <a:rPr lang="en-US" dirty="0" err="1"/>
              <a:t>Ekström</a:t>
            </a:r>
            <a:r>
              <a:rPr lang="en-US" dirty="0"/>
              <a:t>, G., and R.W. Busby, 2008, Measurements of seismometer orientation at </a:t>
            </a:r>
            <a:r>
              <a:rPr lang="en-US" dirty="0" err="1"/>
              <a:t>USArray</a:t>
            </a:r>
            <a:r>
              <a:rPr lang="en-US" dirty="0"/>
              <a:t> Transportable Array and Backbone stations, </a:t>
            </a:r>
            <a:r>
              <a:rPr lang="en-US" i="1" dirty="0"/>
              <a:t>Seismological Research Letters</a:t>
            </a:r>
            <a:r>
              <a:rPr lang="en-US" dirty="0"/>
              <a:t>, </a:t>
            </a:r>
            <a:r>
              <a:rPr lang="en-US" dirty="0" err="1"/>
              <a:t>doi</a:t>
            </a:r>
            <a:r>
              <a:rPr lang="en-US" dirty="0"/>
              <a:t>: https://</a:t>
            </a:r>
            <a:r>
              <a:rPr lang="en-US" dirty="0" err="1"/>
              <a:t>doi.org</a:t>
            </a:r>
            <a:r>
              <a:rPr lang="en-US" dirty="0"/>
              <a:t>/10.1785/gssrl.79.4.554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64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13993"/>
            <a:ext cx="10515600" cy="470462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Interpreting channel codes:</a:t>
            </a:r>
          </a:p>
          <a:p>
            <a:pPr marL="0" indent="0" algn="ctr">
              <a:buNone/>
            </a:pPr>
            <a:endParaRPr lang="en-US" sz="4000" dirty="0"/>
          </a:p>
        </p:txBody>
      </p:sp>
      <p:sp>
        <p:nvSpPr>
          <p:cNvPr id="6" name="Rounded Rectangle 5"/>
          <p:cNvSpPr/>
          <p:nvPr/>
        </p:nvSpPr>
        <p:spPr>
          <a:xfrm>
            <a:off x="4169044" y="3330249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302644" y="3330249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235844" y="3330249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52786" y="4895578"/>
            <a:ext cx="241162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letter: sample rate</a:t>
            </a:r>
          </a:p>
          <a:p>
            <a:r>
              <a:rPr lang="en-US" dirty="0"/>
              <a:t>H = 80-250 samples/sec</a:t>
            </a:r>
          </a:p>
          <a:p>
            <a:r>
              <a:rPr lang="en-US" dirty="0"/>
              <a:t>B = 10-80 </a:t>
            </a:r>
            <a:r>
              <a:rPr lang="en-US" dirty="0" err="1"/>
              <a:t>sps</a:t>
            </a:r>
            <a:endParaRPr lang="en-US" dirty="0"/>
          </a:p>
          <a:p>
            <a:r>
              <a:rPr lang="en-US" dirty="0"/>
              <a:t>L = 1 </a:t>
            </a:r>
            <a:r>
              <a:rPr lang="en-US" dirty="0" err="1"/>
              <a:t>sps</a:t>
            </a:r>
            <a:endParaRPr lang="en-US" dirty="0"/>
          </a:p>
          <a:p>
            <a:r>
              <a:rPr lang="en-US" dirty="0"/>
              <a:t>V = 1 sample/10 sec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66295" y="4895578"/>
            <a:ext cx="3360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letter: instrument type</a:t>
            </a:r>
          </a:p>
          <a:p>
            <a:r>
              <a:rPr lang="en-US" dirty="0"/>
              <a:t>H = high-gain seismometer </a:t>
            </a:r>
          </a:p>
          <a:p>
            <a:r>
              <a:rPr lang="en-US" dirty="0"/>
              <a:t>       (</a:t>
            </a:r>
            <a:r>
              <a:rPr lang="en-US" dirty="0" err="1"/>
              <a:t>resp</a:t>
            </a:r>
            <a:r>
              <a:rPr lang="en-US" dirty="0"/>
              <a:t> proportional to velocity)</a:t>
            </a:r>
          </a:p>
          <a:p>
            <a:r>
              <a:rPr lang="en-US" dirty="0"/>
              <a:t>N = accelerometer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26895" y="4895577"/>
            <a:ext cx="26484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letter: orientation</a:t>
            </a:r>
          </a:p>
          <a:p>
            <a:r>
              <a:rPr lang="en-US" dirty="0"/>
              <a:t>N = north</a:t>
            </a:r>
          </a:p>
          <a:p>
            <a:r>
              <a:rPr lang="en-US" dirty="0"/>
              <a:t>E = east</a:t>
            </a:r>
          </a:p>
          <a:p>
            <a:r>
              <a:rPr lang="en-US" dirty="0"/>
              <a:t>Z = vertical</a:t>
            </a:r>
          </a:p>
          <a:p>
            <a:r>
              <a:rPr lang="en-US" dirty="0"/>
              <a:t>1, 2 = arbitrary horizontals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57742" y="3549686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Z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95250" y="3549686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8450" y="3551986"/>
            <a:ext cx="442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57742" y="1418944"/>
            <a:ext cx="55501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Sensor proportional to </a:t>
            </a:r>
            <a:r>
              <a:rPr lang="en-US" sz="3600"/>
              <a:t>velocity (usually broadband),</a:t>
            </a:r>
            <a:endParaRPr lang="en-US" sz="3600" dirty="0"/>
          </a:p>
          <a:p>
            <a:pPr algn="ctr"/>
            <a:r>
              <a:rPr lang="en-US" sz="3600" dirty="0"/>
              <a:t>Vertical component, </a:t>
            </a:r>
          </a:p>
          <a:p>
            <a:pPr algn="ctr"/>
            <a:r>
              <a:rPr lang="en-US" sz="3600" dirty="0"/>
              <a:t>sampled at 1 Hz</a:t>
            </a:r>
          </a:p>
        </p:txBody>
      </p:sp>
      <p:sp>
        <p:nvSpPr>
          <p:cNvPr id="3" name="Rectangle 2"/>
          <p:cNvSpPr/>
          <p:nvPr/>
        </p:nvSpPr>
        <p:spPr>
          <a:xfrm>
            <a:off x="-37543" y="6396400"/>
            <a:ext cx="7146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err="1">
                <a:hlinkClick r:id="rId2"/>
              </a:rPr>
              <a:t>ds.iris.edu</a:t>
            </a:r>
            <a:r>
              <a:rPr lang="en-US" sz="2400" dirty="0">
                <a:hlinkClick r:id="rId2"/>
              </a:rPr>
              <a:t>/ds/nodes/</a:t>
            </a:r>
            <a:r>
              <a:rPr lang="en-US" sz="2400" dirty="0" err="1">
                <a:hlinkClick r:id="rId2"/>
              </a:rPr>
              <a:t>dmc</a:t>
            </a:r>
            <a:r>
              <a:rPr lang="en-US" sz="2400" dirty="0">
                <a:hlinkClick r:id="rId2"/>
              </a:rPr>
              <a:t>/tools/</a:t>
            </a:r>
            <a:r>
              <a:rPr lang="en-US" sz="2400" dirty="0" err="1">
                <a:hlinkClick r:id="rId2"/>
              </a:rPr>
              <a:t>data_channels</a:t>
            </a:r>
            <a:r>
              <a:rPr lang="en-US" sz="2400" dirty="0">
                <a:hlinkClick r:id="rId2"/>
              </a:rPr>
              <a:t>/</a:t>
            </a:r>
            <a:endParaRPr lang="en-US" sz="24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7044E3C-9BF2-6D4C-A0A0-1E1902684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Channel naming conventions</a:t>
            </a:r>
          </a:p>
        </p:txBody>
      </p:sp>
    </p:spTree>
    <p:extLst>
      <p:ext uri="{BB962C8B-B14F-4D97-AF65-F5344CB8AC3E}">
        <p14:creationId xmlns:p14="http://schemas.microsoft.com/office/powerpoint/2010/main" val="44506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1690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3026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2358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52786" y="4883219"/>
            <a:ext cx="21935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letter: sample rate</a:t>
            </a:r>
          </a:p>
          <a:p>
            <a:r>
              <a:rPr lang="en-US" dirty="0"/>
              <a:t>H = 100 samples/sec</a:t>
            </a:r>
          </a:p>
          <a:p>
            <a:r>
              <a:rPr lang="en-US" dirty="0"/>
              <a:t>B = 40 </a:t>
            </a:r>
            <a:r>
              <a:rPr lang="en-US" dirty="0" err="1"/>
              <a:t>sps</a:t>
            </a:r>
            <a:endParaRPr lang="en-US" dirty="0"/>
          </a:p>
          <a:p>
            <a:r>
              <a:rPr lang="en-US" dirty="0"/>
              <a:t>L = 1 </a:t>
            </a:r>
            <a:r>
              <a:rPr lang="en-US" dirty="0" err="1"/>
              <a:t>sps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66295" y="4883219"/>
            <a:ext cx="3360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letter: instrument type</a:t>
            </a:r>
          </a:p>
          <a:p>
            <a:r>
              <a:rPr lang="en-US" dirty="0"/>
              <a:t>H = high-gain seismometer </a:t>
            </a:r>
          </a:p>
          <a:p>
            <a:r>
              <a:rPr lang="en-US" dirty="0"/>
              <a:t>       (</a:t>
            </a:r>
            <a:r>
              <a:rPr lang="en-US" dirty="0" err="1"/>
              <a:t>resp</a:t>
            </a:r>
            <a:r>
              <a:rPr lang="en-US" dirty="0"/>
              <a:t> proportional to velocity)</a:t>
            </a:r>
          </a:p>
          <a:p>
            <a:r>
              <a:rPr lang="en-US" dirty="0"/>
              <a:t>N = accelerometer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57742" y="3537327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250" y="3537327"/>
            <a:ext cx="582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8450" y="3539627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/>
              <a:t>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57742" y="1629950"/>
            <a:ext cx="55501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Accelerometer,</a:t>
            </a:r>
          </a:p>
          <a:p>
            <a:pPr algn="ctr"/>
            <a:r>
              <a:rPr lang="en-US" sz="3600" dirty="0"/>
              <a:t>horizontal component,</a:t>
            </a:r>
          </a:p>
          <a:p>
            <a:pPr algn="ctr"/>
            <a:r>
              <a:rPr lang="en-US" sz="3600" dirty="0"/>
              <a:t>sampled at 100 Hz</a:t>
            </a:r>
          </a:p>
        </p:txBody>
      </p:sp>
      <p:sp>
        <p:nvSpPr>
          <p:cNvPr id="17" name="Rectangle 16"/>
          <p:cNvSpPr/>
          <p:nvPr/>
        </p:nvSpPr>
        <p:spPr>
          <a:xfrm>
            <a:off x="-37543" y="6396400"/>
            <a:ext cx="7146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err="1">
                <a:hlinkClick r:id="rId2"/>
              </a:rPr>
              <a:t>ds.iris.edu</a:t>
            </a:r>
            <a:r>
              <a:rPr lang="en-US" sz="2400" dirty="0">
                <a:hlinkClick r:id="rId2"/>
              </a:rPr>
              <a:t>/ds/nodes/</a:t>
            </a:r>
            <a:r>
              <a:rPr lang="en-US" sz="2400" dirty="0" err="1">
                <a:hlinkClick r:id="rId2"/>
              </a:rPr>
              <a:t>dmc</a:t>
            </a:r>
            <a:r>
              <a:rPr lang="en-US" sz="2400" dirty="0">
                <a:hlinkClick r:id="rId2"/>
              </a:rPr>
              <a:t>/tools/</a:t>
            </a:r>
            <a:r>
              <a:rPr lang="en-US" sz="2400" dirty="0" err="1">
                <a:hlinkClick r:id="rId2"/>
              </a:rPr>
              <a:t>data_channels</a:t>
            </a:r>
            <a:r>
              <a:rPr lang="en-US" sz="2400" dirty="0">
                <a:hlinkClick r:id="rId2"/>
              </a:rPr>
              <a:t>/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CF06D7-76B7-1D44-BCCF-9329063CAF80}"/>
              </a:ext>
            </a:extLst>
          </p:cNvPr>
          <p:cNvSpPr txBox="1"/>
          <p:nvPr/>
        </p:nvSpPr>
        <p:spPr>
          <a:xfrm>
            <a:off x="7926895" y="4883220"/>
            <a:ext cx="26484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letter: orientation</a:t>
            </a:r>
          </a:p>
          <a:p>
            <a:r>
              <a:rPr lang="en-US" dirty="0"/>
              <a:t>N = north</a:t>
            </a:r>
          </a:p>
          <a:p>
            <a:r>
              <a:rPr lang="en-US" dirty="0"/>
              <a:t>E = east</a:t>
            </a:r>
          </a:p>
          <a:p>
            <a:r>
              <a:rPr lang="en-US" dirty="0"/>
              <a:t>Z = vertical</a:t>
            </a:r>
          </a:p>
          <a:p>
            <a:r>
              <a:rPr lang="en-US" dirty="0"/>
              <a:t>1, 2 = arbitrary horizontals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926C97B-5AA1-8641-BE95-B4C4FF451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993"/>
            <a:ext cx="10515600" cy="470462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Interpreting channel codes:</a:t>
            </a:r>
          </a:p>
          <a:p>
            <a:pPr marL="0" indent="0" algn="ctr">
              <a:buNone/>
            </a:pPr>
            <a:endParaRPr lang="en-US" sz="4000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1E6AF31-31BE-F44D-9765-DDE746E0C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Channel naming conventions</a:t>
            </a:r>
          </a:p>
        </p:txBody>
      </p:sp>
    </p:spTree>
    <p:extLst>
      <p:ext uri="{BB962C8B-B14F-4D97-AF65-F5344CB8AC3E}">
        <p14:creationId xmlns:p14="http://schemas.microsoft.com/office/powerpoint/2010/main" val="347768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36D46-0B38-A74F-BFEA-680103806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*you* need to think about instrumentation and metadata?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283C-DE04-864B-87BF-FB6B2B055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Seismology’s history of open data sharing = data from a wide variety of seismic instrumentation is readily available to you as a researcher</a:t>
            </a:r>
          </a:p>
          <a:p>
            <a:r>
              <a:rPr lang="en-US" dirty="0"/>
              <a:t>Important to choose the right tool for the job</a:t>
            </a:r>
          </a:p>
          <a:p>
            <a:r>
              <a:rPr lang="en-US" dirty="0"/>
              <a:t>Important to understand instruments’ capabilities and limitations</a:t>
            </a:r>
          </a:p>
          <a:p>
            <a:r>
              <a:rPr lang="en-US" dirty="0"/>
              <a:t>Need to use metadata to convert raw signals to physical units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1548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1690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3026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235844" y="3317890"/>
            <a:ext cx="914400" cy="12553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52786" y="4883219"/>
            <a:ext cx="21935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letter: sample rate</a:t>
            </a:r>
          </a:p>
          <a:p>
            <a:r>
              <a:rPr lang="en-US" dirty="0"/>
              <a:t>H = 100 samples/sec</a:t>
            </a:r>
          </a:p>
          <a:p>
            <a:r>
              <a:rPr lang="en-US" dirty="0"/>
              <a:t>B = 40 </a:t>
            </a:r>
            <a:r>
              <a:rPr lang="en-US" dirty="0" err="1"/>
              <a:t>sps</a:t>
            </a:r>
            <a:endParaRPr lang="en-US" dirty="0"/>
          </a:p>
          <a:p>
            <a:r>
              <a:rPr lang="en-US" dirty="0"/>
              <a:t>L = 1 </a:t>
            </a:r>
            <a:r>
              <a:rPr lang="en-US" dirty="0" err="1"/>
              <a:t>sps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66295" y="4883219"/>
            <a:ext cx="3360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letter: instrument type</a:t>
            </a:r>
          </a:p>
          <a:p>
            <a:r>
              <a:rPr lang="en-US" dirty="0"/>
              <a:t>H = high-gain seismometer </a:t>
            </a:r>
          </a:p>
          <a:p>
            <a:r>
              <a:rPr lang="en-US" dirty="0"/>
              <a:t>       (</a:t>
            </a:r>
            <a:r>
              <a:rPr lang="en-US" dirty="0" err="1"/>
              <a:t>resp</a:t>
            </a:r>
            <a:r>
              <a:rPr lang="en-US" dirty="0"/>
              <a:t> proportional to velocity)</a:t>
            </a:r>
          </a:p>
          <a:p>
            <a:r>
              <a:rPr lang="en-US" dirty="0"/>
              <a:t>N = accelerometer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57742" y="3537327"/>
            <a:ext cx="486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/>
              <a:t>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250" y="3537327"/>
            <a:ext cx="582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8450" y="3539627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/>
              <a:t>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57742" y="1629950"/>
            <a:ext cx="55501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Accelerometer,</a:t>
            </a:r>
          </a:p>
          <a:p>
            <a:pPr algn="ctr"/>
            <a:r>
              <a:rPr lang="en-US" sz="3600" dirty="0"/>
              <a:t>East component,</a:t>
            </a:r>
          </a:p>
          <a:p>
            <a:pPr algn="ctr"/>
            <a:r>
              <a:rPr lang="en-US" sz="3600" dirty="0"/>
              <a:t>sampled at 100 Hz</a:t>
            </a:r>
          </a:p>
        </p:txBody>
      </p:sp>
      <p:sp>
        <p:nvSpPr>
          <p:cNvPr id="17" name="Rectangle 16"/>
          <p:cNvSpPr/>
          <p:nvPr/>
        </p:nvSpPr>
        <p:spPr>
          <a:xfrm>
            <a:off x="-37543" y="6396400"/>
            <a:ext cx="7146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err="1">
                <a:hlinkClick r:id="rId2"/>
              </a:rPr>
              <a:t>ds.iris.edu</a:t>
            </a:r>
            <a:r>
              <a:rPr lang="en-US" sz="2400" dirty="0">
                <a:hlinkClick r:id="rId2"/>
              </a:rPr>
              <a:t>/ds/nodes/</a:t>
            </a:r>
            <a:r>
              <a:rPr lang="en-US" sz="2400" dirty="0" err="1">
                <a:hlinkClick r:id="rId2"/>
              </a:rPr>
              <a:t>dmc</a:t>
            </a:r>
            <a:r>
              <a:rPr lang="en-US" sz="2400" dirty="0">
                <a:hlinkClick r:id="rId2"/>
              </a:rPr>
              <a:t>/tools/</a:t>
            </a:r>
            <a:r>
              <a:rPr lang="en-US" sz="2400" dirty="0" err="1">
                <a:hlinkClick r:id="rId2"/>
              </a:rPr>
              <a:t>data_channels</a:t>
            </a:r>
            <a:r>
              <a:rPr lang="en-US" sz="2400" dirty="0">
                <a:hlinkClick r:id="rId2"/>
              </a:rPr>
              <a:t>/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CF06D7-76B7-1D44-BCCF-9329063CAF80}"/>
              </a:ext>
            </a:extLst>
          </p:cNvPr>
          <p:cNvSpPr txBox="1"/>
          <p:nvPr/>
        </p:nvSpPr>
        <p:spPr>
          <a:xfrm>
            <a:off x="7926895" y="4883220"/>
            <a:ext cx="26484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letter: orientation</a:t>
            </a:r>
          </a:p>
          <a:p>
            <a:r>
              <a:rPr lang="en-US" dirty="0"/>
              <a:t>N = north</a:t>
            </a:r>
          </a:p>
          <a:p>
            <a:r>
              <a:rPr lang="en-US" dirty="0"/>
              <a:t>E = east</a:t>
            </a:r>
          </a:p>
          <a:p>
            <a:r>
              <a:rPr lang="en-US" dirty="0"/>
              <a:t>Z = vertical</a:t>
            </a:r>
          </a:p>
          <a:p>
            <a:r>
              <a:rPr lang="en-US" dirty="0"/>
              <a:t>1, 2 = arbitrary horizontals</a:t>
            </a:r>
          </a:p>
        </p:txBody>
      </p:sp>
      <p:pic>
        <p:nvPicPr>
          <p:cNvPr id="11" name="Picture 10" descr="A picture containing person, wearing, looking, holding&#10;&#10;Description automatically generated">
            <a:extLst>
              <a:ext uri="{FF2B5EF4-FFF2-40B4-BE49-F238E27FC236}">
                <a16:creationId xmlns:a16="http://schemas.microsoft.com/office/drawing/2014/main" id="{B79AFECB-B535-454D-A67E-9E9BF4CDB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461" y="3404758"/>
            <a:ext cx="6350000" cy="254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3D15277-655D-EE45-AA77-2EDF79CCF38D}"/>
              </a:ext>
            </a:extLst>
          </p:cNvPr>
          <p:cNvSpPr txBox="1"/>
          <p:nvPr/>
        </p:nvSpPr>
        <p:spPr>
          <a:xfrm>
            <a:off x="9341709" y="4114800"/>
            <a:ext cx="2415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When in doubt, </a:t>
            </a:r>
          </a:p>
          <a:p>
            <a:r>
              <a:rPr lang="en-US" dirty="0">
                <a:solidFill>
                  <a:srgbClr val="FF0000"/>
                </a:solidFill>
              </a:rPr>
              <a:t>INSPECT THE RESPONSE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369620DC-6F0C-D646-99C6-A3CF08F6C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993"/>
            <a:ext cx="10515600" cy="470462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Interpreting channel codes:</a:t>
            </a:r>
          </a:p>
          <a:p>
            <a:pPr marL="0" indent="0" algn="ctr">
              <a:buNone/>
            </a:pPr>
            <a:endParaRPr lang="en-US" sz="400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4EE7AA9-04D8-6849-A937-9E9333B64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Channel naming conventions</a:t>
            </a:r>
          </a:p>
        </p:txBody>
      </p:sp>
    </p:spTree>
    <p:extLst>
      <p:ext uri="{BB962C8B-B14F-4D97-AF65-F5344CB8AC3E}">
        <p14:creationId xmlns:p14="http://schemas.microsoft.com/office/powerpoint/2010/main" val="7683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4420C-FB44-2E40-A1B2-F96D13D2B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Obtain and remove instrument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EF08C-09AB-ED41-A22C-D27B30EFF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Processing parameters should be chosen based on instrumentation used and frequency band of interest for your study. </a:t>
            </a:r>
          </a:p>
          <a:p>
            <a:r>
              <a:rPr lang="en-US" dirty="0"/>
              <a:t>Open-ended lab: experiment with </a:t>
            </a:r>
            <a:r>
              <a:rPr lang="en-US" dirty="0" err="1"/>
              <a:t>pre_filt</a:t>
            </a:r>
            <a:r>
              <a:rPr lang="en-US" dirty="0"/>
              <a:t>, </a:t>
            </a:r>
            <a:r>
              <a:rPr lang="en-US" dirty="0" err="1"/>
              <a:t>water_level</a:t>
            </a:r>
            <a:r>
              <a:rPr lang="en-US" dirty="0"/>
              <a:t>, taper, and </a:t>
            </a:r>
            <a:r>
              <a:rPr lang="en-US" dirty="0" err="1"/>
              <a:t>zero_mean</a:t>
            </a:r>
            <a:r>
              <a:rPr lang="en-US" dirty="0"/>
              <a:t> parameters</a:t>
            </a:r>
          </a:p>
          <a:p>
            <a:pPr lvl="1"/>
            <a:r>
              <a:rPr lang="en-US" dirty="0"/>
              <a:t>How do different </a:t>
            </a:r>
            <a:r>
              <a:rPr lang="en-US" dirty="0" err="1"/>
              <a:t>pre_filt</a:t>
            </a:r>
            <a:r>
              <a:rPr lang="en-US" dirty="0"/>
              <a:t> and </a:t>
            </a:r>
            <a:r>
              <a:rPr lang="en-US" dirty="0" err="1"/>
              <a:t>water_level</a:t>
            </a:r>
            <a:r>
              <a:rPr lang="en-US" dirty="0"/>
              <a:t> parameters affect the output?</a:t>
            </a:r>
          </a:p>
          <a:p>
            <a:pPr lvl="1"/>
            <a:r>
              <a:rPr lang="en-US" dirty="0"/>
              <a:t>What happens if you add an offset or trend to your data and don’t taper or remove the mean?</a:t>
            </a:r>
          </a:p>
          <a:p>
            <a:r>
              <a:rPr lang="en-US" dirty="0"/>
              <a:t>Obtain data for your station and signals of interest</a:t>
            </a:r>
          </a:p>
          <a:p>
            <a:r>
              <a:rPr lang="en-US" dirty="0"/>
              <a:t>If you want more: try computing PSD PDFs for a station of interest to you following the </a:t>
            </a:r>
            <a:r>
              <a:rPr lang="en-US" dirty="0" err="1"/>
              <a:t>ObsPy</a:t>
            </a:r>
            <a:r>
              <a:rPr lang="en-US" dirty="0"/>
              <a:t> tutorial: </a:t>
            </a:r>
            <a:r>
              <a:rPr lang="en-US" dirty="0">
                <a:hlinkClick r:id="rId2"/>
              </a:rPr>
              <a:t>https://docs.obspy.org/tutorial/code_snippets/probabilistic_power_spectral_density.html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992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erson that is standing in the snow&#10;&#10;Description automatically generated">
            <a:extLst>
              <a:ext uri="{FF2B5EF4-FFF2-40B4-BE49-F238E27FC236}">
                <a16:creationId xmlns:a16="http://schemas.microsoft.com/office/drawing/2014/main" id="{E1688D5B-5F3B-C64B-8F42-D6BAE9D479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5375" r="14128"/>
          <a:stretch/>
        </p:blipFill>
        <p:spPr>
          <a:xfrm>
            <a:off x="247135" y="2392585"/>
            <a:ext cx="4087368" cy="4348446"/>
          </a:xfrm>
        </p:spPr>
      </p:pic>
      <p:pic>
        <p:nvPicPr>
          <p:cNvPr id="7" name="Picture 6" descr="A picture containing person, table, food, bowl&#10;&#10;Description automatically generated">
            <a:extLst>
              <a:ext uri="{FF2B5EF4-FFF2-40B4-BE49-F238E27FC236}">
                <a16:creationId xmlns:a16="http://schemas.microsoft.com/office/drawing/2014/main" id="{9E8351BE-2A8B-2E40-B0E4-B432A25684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796" y="2396632"/>
            <a:ext cx="3255264" cy="4340352"/>
          </a:xfrm>
          <a:prstGeom prst="rect">
            <a:avLst/>
          </a:prstGeom>
        </p:spPr>
      </p:pic>
      <p:pic>
        <p:nvPicPr>
          <p:cNvPr id="9" name="Picture 8" descr="A person lying on a sandy beach&#10;&#10;Description automatically generated">
            <a:extLst>
              <a:ext uri="{FF2B5EF4-FFF2-40B4-BE49-F238E27FC236}">
                <a16:creationId xmlns:a16="http://schemas.microsoft.com/office/drawing/2014/main" id="{401F807B-17D2-6B41-BD94-7CE5163ED6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306" r="15316"/>
          <a:stretch/>
        </p:blipFill>
        <p:spPr>
          <a:xfrm>
            <a:off x="8008828" y="2395425"/>
            <a:ext cx="3959352" cy="434276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B092C6-74DD-B94E-BC12-E803736998F3}"/>
              </a:ext>
            </a:extLst>
          </p:cNvPr>
          <p:cNvSpPr txBox="1"/>
          <p:nvPr/>
        </p:nvSpPr>
        <p:spPr>
          <a:xfrm>
            <a:off x="223820" y="172993"/>
            <a:ext cx="38909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Global Seismographic Network: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Highest-quality, long-term observations for research and monitoring </a:t>
            </a:r>
          </a:p>
          <a:p>
            <a:pPr algn="ctr"/>
            <a:r>
              <a:rPr lang="en-US" dirty="0"/>
              <a:t>Special emphasis on long-period data (T&gt;100 s)</a:t>
            </a:r>
          </a:p>
          <a:p>
            <a:pPr algn="ctr"/>
            <a:r>
              <a:rPr lang="en-US" dirty="0"/>
              <a:t>Global coverage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3FA828-9563-FE47-A34F-49D0330324EC}"/>
              </a:ext>
            </a:extLst>
          </p:cNvPr>
          <p:cNvSpPr txBox="1"/>
          <p:nvPr/>
        </p:nvSpPr>
        <p:spPr>
          <a:xfrm>
            <a:off x="4517796" y="123564"/>
            <a:ext cx="32552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ANSS backbone network: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Monitor M≥2.5 earthquakes inside United States</a:t>
            </a:r>
          </a:p>
          <a:p>
            <a:pPr algn="ctr"/>
            <a:r>
              <a:rPr lang="en-US" dirty="0"/>
              <a:t>Provide uniform coverage across the lower 48, fill gaps between denser regional networks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2A0E4D-EAF0-C343-8C3B-86FDD2B82C33}"/>
              </a:ext>
            </a:extLst>
          </p:cNvPr>
          <p:cNvSpPr txBox="1"/>
          <p:nvPr/>
        </p:nvSpPr>
        <p:spPr>
          <a:xfrm>
            <a:off x="8008828" y="98849"/>
            <a:ext cx="3959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Portable stations: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Rapid response to significant earthquakes</a:t>
            </a:r>
          </a:p>
          <a:p>
            <a:pPr algn="ctr"/>
            <a:r>
              <a:rPr lang="en-US" dirty="0"/>
              <a:t>Densify coverage to improve estimates of earthquake location and depth</a:t>
            </a:r>
          </a:p>
          <a:p>
            <a:pPr algn="ctr"/>
            <a:r>
              <a:rPr lang="en-US" dirty="0"/>
              <a:t>Record near-source strong ground motions for hazard studies</a:t>
            </a:r>
          </a:p>
        </p:txBody>
      </p:sp>
    </p:spTree>
    <p:extLst>
      <p:ext uri="{BB962C8B-B14F-4D97-AF65-F5344CB8AC3E}">
        <p14:creationId xmlns:p14="http://schemas.microsoft.com/office/powerpoint/2010/main" val="2782821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A07C3-EB87-184A-8C7E-1B1E893CC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ACEFA-7431-7443-BC32-50AD93A7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an instrument response?</a:t>
            </a:r>
          </a:p>
          <a:p>
            <a:r>
              <a:rPr lang="en-US" dirty="0">
                <a:solidFill>
                  <a:schemeClr val="accent3"/>
                </a:solidFill>
              </a:rPr>
              <a:t>Very brief overview of noise sources</a:t>
            </a:r>
          </a:p>
          <a:p>
            <a:r>
              <a:rPr lang="en-US" dirty="0">
                <a:solidFill>
                  <a:schemeClr val="accent3"/>
                </a:solidFill>
              </a:rPr>
              <a:t>Self-noise and instrumentation limitations</a:t>
            </a:r>
          </a:p>
          <a:p>
            <a:r>
              <a:rPr lang="en-US" dirty="0">
                <a:solidFill>
                  <a:schemeClr val="accent3"/>
                </a:solidFill>
              </a:rPr>
              <a:t>Follow up on questions from last week: channel naming</a:t>
            </a:r>
          </a:p>
          <a:p>
            <a:r>
              <a:rPr lang="en-US" dirty="0">
                <a:solidFill>
                  <a:schemeClr val="accent3"/>
                </a:solidFill>
              </a:rPr>
              <a:t>Exercise: removing instrument responses in </a:t>
            </a:r>
            <a:r>
              <a:rPr lang="en-US" dirty="0" err="1">
                <a:solidFill>
                  <a:schemeClr val="accent3"/>
                </a:solidFill>
              </a:rPr>
              <a:t>ObsPy</a:t>
            </a:r>
            <a:r>
              <a:rPr lang="en-US" dirty="0">
                <a:solidFill>
                  <a:schemeClr val="accent3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13105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2B45884-79D1-5741-9821-0DE22BCC3191}" type="slidenum">
              <a:rPr lang="en-US" sz="1400"/>
              <a:pPr/>
              <a:t>7</a:t>
            </a:fld>
            <a:endParaRPr lang="en-US" sz="1400" dirty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8324" y="196851"/>
            <a:ext cx="7170739" cy="77152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From Earth to Your Desktop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334063" y="2705869"/>
            <a:ext cx="2063750" cy="4667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/>
              <a:t>seismometer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5199064" y="3301325"/>
            <a:ext cx="1655761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digitizer/ datalogger</a:t>
            </a:r>
          </a:p>
        </p:txBody>
      </p:sp>
      <p:sp>
        <p:nvSpPr>
          <p:cNvPr id="21509" name="Line 7"/>
          <p:cNvSpPr>
            <a:spLocks noChangeShapeType="1"/>
          </p:cNvSpPr>
          <p:nvPr/>
        </p:nvSpPr>
        <p:spPr bwMode="auto">
          <a:xfrm>
            <a:off x="4377176" y="2886844"/>
            <a:ext cx="804862" cy="454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4624826" y="2791594"/>
            <a:ext cx="671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>
                <a:solidFill>
                  <a:srgbClr val="0000FF"/>
                </a:solidFill>
              </a:rPr>
              <a:t>volts</a:t>
            </a:r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7294123" y="4151404"/>
            <a:ext cx="1655760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data acquisition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8946713" y="5126891"/>
            <a:ext cx="2743200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/>
              <a:t>data management center</a:t>
            </a:r>
          </a:p>
        </p:txBody>
      </p:sp>
      <p:sp>
        <p:nvSpPr>
          <p:cNvPr id="21513" name="Line 11"/>
          <p:cNvSpPr>
            <a:spLocks noChangeShapeType="1"/>
          </p:cNvSpPr>
          <p:nvPr/>
        </p:nvSpPr>
        <p:spPr bwMode="auto">
          <a:xfrm>
            <a:off x="1033901" y="2621730"/>
            <a:ext cx="773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4" name="Text Box 12"/>
          <p:cNvSpPr txBox="1">
            <a:spLocks noChangeArrowheads="1"/>
          </p:cNvSpPr>
          <p:nvPr/>
        </p:nvSpPr>
        <p:spPr bwMode="auto">
          <a:xfrm>
            <a:off x="913251" y="2023243"/>
            <a:ext cx="1054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/>
              <a:t>ground motion</a:t>
            </a:r>
          </a:p>
        </p:txBody>
      </p:sp>
      <p:sp>
        <p:nvSpPr>
          <p:cNvPr id="21515" name="Text Box 13"/>
          <p:cNvSpPr txBox="1">
            <a:spLocks noChangeArrowheads="1"/>
          </p:cNvSpPr>
          <p:nvPr/>
        </p:nvSpPr>
        <p:spPr bwMode="auto">
          <a:xfrm>
            <a:off x="5872161" y="4151404"/>
            <a:ext cx="1136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 err="1"/>
              <a:t>miniSeed</a:t>
            </a:r>
            <a:endParaRPr lang="en-US" sz="1800" dirty="0"/>
          </a:p>
        </p:txBody>
      </p:sp>
      <p:sp>
        <p:nvSpPr>
          <p:cNvPr id="21516" name="Text Box 14"/>
          <p:cNvSpPr txBox="1">
            <a:spLocks noChangeArrowheads="1"/>
          </p:cNvSpPr>
          <p:nvPr/>
        </p:nvSpPr>
        <p:spPr bwMode="auto">
          <a:xfrm>
            <a:off x="9092188" y="4334760"/>
            <a:ext cx="1406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 err="1"/>
              <a:t>miniSeed</a:t>
            </a:r>
            <a:r>
              <a:rPr lang="en-US" sz="1800" dirty="0"/>
              <a:t> &amp; metadata</a:t>
            </a:r>
          </a:p>
        </p:txBody>
      </p:sp>
      <p:pic>
        <p:nvPicPr>
          <p:cNvPr id="21517" name="Picture 16" descr="ju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8" t="22318" r="12807" b="26926"/>
          <a:stretch>
            <a:fillRect/>
          </a:stretch>
        </p:blipFill>
        <p:spPr bwMode="auto">
          <a:xfrm>
            <a:off x="711638" y="2131194"/>
            <a:ext cx="1098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224338"/>
            <a:ext cx="3511550" cy="263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chemeClr val="tx1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9" name="Picture 19" descr="250138367_53527343de_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5057776"/>
            <a:ext cx="27257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Line 21"/>
          <p:cNvSpPr>
            <a:spLocks noChangeShapeType="1"/>
          </p:cNvSpPr>
          <p:nvPr/>
        </p:nvSpPr>
        <p:spPr bwMode="auto">
          <a:xfrm>
            <a:off x="6845300" y="3959190"/>
            <a:ext cx="412750" cy="295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Line 22"/>
          <p:cNvSpPr>
            <a:spLocks noChangeShapeType="1"/>
          </p:cNvSpPr>
          <p:nvPr/>
        </p:nvSpPr>
        <p:spPr bwMode="auto">
          <a:xfrm flipH="1">
            <a:off x="9506524" y="5927726"/>
            <a:ext cx="222250" cy="506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Line 23"/>
          <p:cNvSpPr>
            <a:spLocks noChangeShapeType="1"/>
          </p:cNvSpPr>
          <p:nvPr/>
        </p:nvSpPr>
        <p:spPr bwMode="auto">
          <a:xfrm>
            <a:off x="8958264" y="4746165"/>
            <a:ext cx="349250" cy="379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3" name="Line 24"/>
          <p:cNvSpPr>
            <a:spLocks noChangeShapeType="1"/>
          </p:cNvSpPr>
          <p:nvPr/>
        </p:nvSpPr>
        <p:spPr bwMode="auto">
          <a:xfrm>
            <a:off x="10006587" y="5942013"/>
            <a:ext cx="200025" cy="465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4" name="Text Box 25"/>
          <p:cNvSpPr txBox="1">
            <a:spLocks noChangeArrowheads="1"/>
          </p:cNvSpPr>
          <p:nvPr/>
        </p:nvSpPr>
        <p:spPr bwMode="auto">
          <a:xfrm>
            <a:off x="8366699" y="6407151"/>
            <a:ext cx="1392814" cy="36933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/>
              <a:t>waveforms</a:t>
            </a:r>
          </a:p>
        </p:txBody>
      </p:sp>
      <p:sp>
        <p:nvSpPr>
          <p:cNvPr id="21525" name="Text Box 26"/>
          <p:cNvSpPr txBox="1">
            <a:spLocks noChangeArrowheads="1"/>
          </p:cNvSpPr>
          <p:nvPr/>
        </p:nvSpPr>
        <p:spPr bwMode="auto">
          <a:xfrm>
            <a:off x="9849999" y="6411912"/>
            <a:ext cx="1143821" cy="36933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800" dirty="0"/>
              <a:t>metadata</a:t>
            </a:r>
          </a:p>
        </p:txBody>
      </p:sp>
      <p:sp>
        <p:nvSpPr>
          <p:cNvPr id="21526" name="Line 27"/>
          <p:cNvSpPr>
            <a:spLocks noChangeShapeType="1"/>
          </p:cNvSpPr>
          <p:nvPr/>
        </p:nvSpPr>
        <p:spPr bwMode="auto">
          <a:xfrm>
            <a:off x="1799077" y="2680469"/>
            <a:ext cx="509587" cy="200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7" name="TextBox 2"/>
          <p:cNvSpPr txBox="1">
            <a:spLocks noChangeArrowheads="1"/>
          </p:cNvSpPr>
          <p:nvPr/>
        </p:nvSpPr>
        <p:spPr bwMode="auto">
          <a:xfrm>
            <a:off x="1308538" y="1334269"/>
            <a:ext cx="3487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mechanical response</a:t>
            </a:r>
          </a:p>
          <a:p>
            <a:r>
              <a:rPr lang="en-US"/>
              <a:t>(poles and zeroes)</a:t>
            </a:r>
          </a:p>
        </p:txBody>
      </p:sp>
      <p:sp>
        <p:nvSpPr>
          <p:cNvPr id="21528" name="TextBox 27"/>
          <p:cNvSpPr txBox="1">
            <a:spLocks noChangeArrowheads="1"/>
          </p:cNvSpPr>
          <p:nvPr/>
        </p:nvSpPr>
        <p:spPr bwMode="auto">
          <a:xfrm>
            <a:off x="3307202" y="1961331"/>
            <a:ext cx="34877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electrical response</a:t>
            </a:r>
          </a:p>
          <a:p>
            <a:r>
              <a:rPr lang="en-US"/>
              <a:t>(“gain factor”)</a:t>
            </a:r>
            <a:r>
              <a:rPr lang="en-US" baseline="30000"/>
              <a:t>*</a:t>
            </a:r>
          </a:p>
        </p:txBody>
      </p:sp>
      <p:sp>
        <p:nvSpPr>
          <p:cNvPr id="21529" name="TextBox 28"/>
          <p:cNvSpPr txBox="1">
            <a:spLocks noChangeArrowheads="1"/>
          </p:cNvSpPr>
          <p:nvPr/>
        </p:nvSpPr>
        <p:spPr bwMode="auto">
          <a:xfrm>
            <a:off x="5619751" y="2576573"/>
            <a:ext cx="33861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sym typeface="Wingdings" charset="0"/>
              </a:rPr>
              <a:t>AD</a:t>
            </a:r>
            <a:r>
              <a:rPr lang="en-US" dirty="0"/>
              <a:t> response</a:t>
            </a:r>
          </a:p>
          <a:p>
            <a:r>
              <a:rPr lang="en-US" dirty="0"/>
              <a:t> (FIR filters)</a:t>
            </a:r>
          </a:p>
        </p:txBody>
      </p:sp>
      <p:sp>
        <p:nvSpPr>
          <p:cNvPr id="21530" name="Text Box 8"/>
          <p:cNvSpPr txBox="1">
            <a:spLocks noChangeArrowheads="1"/>
          </p:cNvSpPr>
          <p:nvPr/>
        </p:nvSpPr>
        <p:spPr bwMode="auto">
          <a:xfrm>
            <a:off x="6962776" y="3732536"/>
            <a:ext cx="865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dirty="0">
                <a:solidFill>
                  <a:srgbClr val="0000FF"/>
                </a:solidFill>
              </a:rPr>
              <a:t>counts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4D8CB11-5F68-BF4F-A6AF-8BC15C0819EE}"/>
              </a:ext>
            </a:extLst>
          </p:cNvPr>
          <p:cNvSpPr/>
          <p:nvPr/>
        </p:nvSpPr>
        <p:spPr>
          <a:xfrm>
            <a:off x="84083" y="851338"/>
            <a:ext cx="8173133" cy="409132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787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50" y="672796"/>
            <a:ext cx="10552389" cy="39478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69BC6D-3953-264E-A7D0-6337C0834326}"/>
              </a:ext>
            </a:extLst>
          </p:cNvPr>
          <p:cNvSpPr txBox="1"/>
          <p:nvPr/>
        </p:nvSpPr>
        <p:spPr>
          <a:xfrm>
            <a:off x="9629439" y="6488668"/>
            <a:ext cx="2562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Stein &amp; </a:t>
            </a:r>
            <a:r>
              <a:rPr lang="en-US" i="1" dirty="0" err="1"/>
              <a:t>Wysession</a:t>
            </a:r>
            <a:r>
              <a:rPr lang="en-US" i="1" dirty="0"/>
              <a:t> (2003)</a:t>
            </a:r>
          </a:p>
        </p:txBody>
      </p:sp>
    </p:spTree>
    <p:extLst>
      <p:ext uri="{BB962C8B-B14F-4D97-AF65-F5344CB8AC3E}">
        <p14:creationId xmlns:p14="http://schemas.microsoft.com/office/powerpoint/2010/main" val="3529221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50" y="672796"/>
            <a:ext cx="10552389" cy="39478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43" b="30055"/>
          <a:stretch/>
        </p:blipFill>
        <p:spPr>
          <a:xfrm>
            <a:off x="1092860" y="4928460"/>
            <a:ext cx="10415762" cy="1766807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5439905" y="4060556"/>
            <a:ext cx="0" cy="867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382000" y="4106639"/>
            <a:ext cx="0" cy="867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1385969" y="3838993"/>
            <a:ext cx="1854632" cy="1138134"/>
            <a:chOff x="1385969" y="3838993"/>
            <a:chExt cx="1854632" cy="1138134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2242088" y="4109223"/>
              <a:ext cx="0" cy="86790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Left Bracket 31"/>
            <p:cNvSpPr/>
            <p:nvPr/>
          </p:nvSpPr>
          <p:spPr>
            <a:xfrm rot="-5400000">
              <a:off x="2179462" y="3045500"/>
              <a:ext cx="267645" cy="1854632"/>
            </a:xfrm>
            <a:prstGeom prst="leftBracket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500EFAB-D2AB-9743-91AD-00AD8D50B1B3}"/>
              </a:ext>
            </a:extLst>
          </p:cNvPr>
          <p:cNvSpPr txBox="1"/>
          <p:nvPr/>
        </p:nvSpPr>
        <p:spPr>
          <a:xfrm>
            <a:off x="9629439" y="6488668"/>
            <a:ext cx="2562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Stein &amp; </a:t>
            </a:r>
            <a:r>
              <a:rPr lang="en-US" i="1" dirty="0" err="1"/>
              <a:t>Wysession</a:t>
            </a:r>
            <a:r>
              <a:rPr lang="en-US" i="1" dirty="0"/>
              <a:t> (2003)</a:t>
            </a:r>
          </a:p>
        </p:txBody>
      </p:sp>
    </p:spTree>
    <p:extLst>
      <p:ext uri="{BB962C8B-B14F-4D97-AF65-F5344CB8AC3E}">
        <p14:creationId xmlns:p14="http://schemas.microsoft.com/office/powerpoint/2010/main" val="2416085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2474</Words>
  <Application>Microsoft Macintosh PowerPoint</Application>
  <PresentationFormat>Widescreen</PresentationFormat>
  <Paragraphs>368</Paragraphs>
  <Slides>41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Calibri Light</vt:lpstr>
      <vt:lpstr>Cambria Math</vt:lpstr>
      <vt:lpstr>Helvetica</vt:lpstr>
      <vt:lpstr>Lucida Grande</vt:lpstr>
      <vt:lpstr>Menlo</vt:lpstr>
      <vt:lpstr>Verdana</vt:lpstr>
      <vt:lpstr>Office Theme</vt:lpstr>
      <vt:lpstr>Before we get started…</vt:lpstr>
      <vt:lpstr>Instrumentation and metadata: a brief overview</vt:lpstr>
      <vt:lpstr>Take-home points</vt:lpstr>
      <vt:lpstr>Why do *you* need to think about instrumentation and metadata?</vt:lpstr>
      <vt:lpstr>PowerPoint Presentation</vt:lpstr>
      <vt:lpstr>Outline</vt:lpstr>
      <vt:lpstr>From Earth to Your Desktop</vt:lpstr>
      <vt:lpstr>PowerPoint Presentation</vt:lpstr>
      <vt:lpstr>PowerPoint Presentation</vt:lpstr>
      <vt:lpstr>What is an instrument response?</vt:lpstr>
      <vt:lpstr>PowerPoint Presentation</vt:lpstr>
      <vt:lpstr>Removing instrument responses: Example from Unit 1</vt:lpstr>
      <vt:lpstr>From Earth to Your Desktop</vt:lpstr>
      <vt:lpstr>PowerPoint Presentation</vt:lpstr>
      <vt:lpstr>Obtain and plot a response object with ObsPy</vt:lpstr>
      <vt:lpstr>Metadata formats</vt:lpstr>
      <vt:lpstr>The signal processing chain</vt:lpstr>
      <vt:lpstr>FIR Cascade</vt:lpstr>
      <vt:lpstr>FIR Cascade - Cumulative Response</vt:lpstr>
      <vt:lpstr>The TA: Composite FIR Filter</vt:lpstr>
      <vt:lpstr>FIR Filter Ripple</vt:lpstr>
      <vt:lpstr>Recap on FIR Filters</vt:lpstr>
      <vt:lpstr>Outline</vt:lpstr>
      <vt:lpstr>Seismometers record signals from many sources</vt:lpstr>
      <vt:lpstr>Drop in “cultural” noise levels due to covid-19 lockdowns</vt:lpstr>
      <vt:lpstr>Seismometers record signals from many sources</vt:lpstr>
      <vt:lpstr>Long-period signals from surface tilt</vt:lpstr>
      <vt:lpstr>Long-period signals from surface tilt</vt:lpstr>
      <vt:lpstr>PSDs, PDFs, and noise models</vt:lpstr>
      <vt:lpstr>PSDs, PDFs, and noise models</vt:lpstr>
      <vt:lpstr>PowerPoint Presentation</vt:lpstr>
      <vt:lpstr>Outline</vt:lpstr>
      <vt:lpstr>Self-noise</vt:lpstr>
      <vt:lpstr>PowerPoint Presentation</vt:lpstr>
      <vt:lpstr>PowerPoint Presentation</vt:lpstr>
      <vt:lpstr>Outline</vt:lpstr>
      <vt:lpstr>Channel naming conventions</vt:lpstr>
      <vt:lpstr>Channel naming conventions</vt:lpstr>
      <vt:lpstr>Channel naming conventions</vt:lpstr>
      <vt:lpstr>Channel naming conventions</vt:lpstr>
      <vt:lpstr>Exercise: Obtain and remove instrument response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Wolin, Emily L</dc:creator>
  <cp:lastModifiedBy>Wolin, Emily L</cp:lastModifiedBy>
  <cp:revision>294</cp:revision>
  <dcterms:created xsi:type="dcterms:W3CDTF">2020-07-01T17:04:46Z</dcterms:created>
  <dcterms:modified xsi:type="dcterms:W3CDTF">2020-07-02T15:09:48Z</dcterms:modified>
</cp:coreProperties>
</file>