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51" r:id="rId2"/>
    <p:sldId id="366" r:id="rId3"/>
    <p:sldId id="367" r:id="rId4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FFE393"/>
    <a:srgbClr val="FF33CC"/>
    <a:srgbClr val="CC6600"/>
    <a:srgbClr val="000000"/>
    <a:srgbClr val="B88800"/>
    <a:srgbClr val="FF9900"/>
    <a:srgbClr val="B2B2B2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55" autoAdjust="0"/>
  </p:normalViewPr>
  <p:slideViewPr>
    <p:cSldViewPr snapToGrid="0">
      <p:cViewPr varScale="1">
        <p:scale>
          <a:sx n="122" d="100"/>
          <a:sy n="122" d="100"/>
        </p:scale>
        <p:origin x="-696" y="-96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30a.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689012" indent="-265005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060018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84025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1908033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332040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756047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180055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604062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624185F-DFFF-4F0F-9DF0-A99910C8BC33}" type="slidenum">
              <a:rPr lang="en-US" sz="1100"/>
              <a:pPr/>
              <a:t>2</a:t>
            </a:fld>
            <a:endParaRPr lang="en-US" sz="1100" dirty="0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is the way I enclose the high amplitudes that I mapped with the lines you </a:t>
            </a:r>
            <a:r>
              <a:rPr lang="en-US" dirty="0" smtClean="0"/>
              <a:t>had.</a:t>
            </a:r>
            <a:r>
              <a:rPr lang="en-US" baseline="0" dirty="0" smtClean="0"/>
              <a:t> </a:t>
            </a:r>
            <a:r>
              <a:rPr lang="en-US" dirty="0" smtClean="0"/>
              <a:t>To </a:t>
            </a:r>
            <a:r>
              <a:rPr lang="en-US" dirty="0" smtClean="0"/>
              <a:t>the ENE is a fluvial system that broadened, perhaps a </a:t>
            </a:r>
            <a:r>
              <a:rPr lang="en-US" dirty="0" smtClean="0"/>
              <a:t>splay.</a:t>
            </a:r>
            <a:r>
              <a:rPr lang="en-US" baseline="0" dirty="0" smtClean="0"/>
              <a:t> </a:t>
            </a:r>
            <a:r>
              <a:rPr lang="en-US" dirty="0" smtClean="0"/>
              <a:t>You</a:t>
            </a:r>
            <a:r>
              <a:rPr lang="en-US" baseline="0" dirty="0" smtClean="0"/>
              <a:t> </a:t>
            </a:r>
            <a:r>
              <a:rPr lang="en-US" baseline="0" dirty="0" smtClean="0"/>
              <a:t>will see the A-1 gas extent during exercise </a:t>
            </a:r>
            <a:r>
              <a:rPr lang="en-US" baseline="0" dirty="0" smtClean="0"/>
              <a:t>33b. </a:t>
            </a:r>
            <a:r>
              <a:rPr lang="en-US" dirty="0" smtClean="0"/>
              <a:t>The </a:t>
            </a:r>
            <a:r>
              <a:rPr lang="en-US" dirty="0" smtClean="0"/>
              <a:t>fault is down to the west and forms the SW boundary of the </a:t>
            </a:r>
            <a:r>
              <a:rPr lang="en-US" dirty="0" smtClean="0"/>
              <a:t>field.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83794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521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599" y="304800"/>
            <a:ext cx="8251371" cy="381000"/>
          </a:xfrm>
        </p:spPr>
        <p:txBody>
          <a:bodyPr/>
          <a:lstStyle/>
          <a:p>
            <a:r>
              <a:rPr lang="en-US" altLang="en-US" dirty="0" smtClean="0"/>
              <a:t>Exercise 33a: </a:t>
            </a:r>
            <a:r>
              <a:rPr lang="en-US" altLang="en-US" dirty="0"/>
              <a:t>Mapping the A-1 Gas Sand</a:t>
            </a:r>
            <a:endParaRPr lang="en-US" altLang="en-US" dirty="0" smtClean="0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799514" y="1296897"/>
            <a:ext cx="5689944" cy="31886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39" t="25104" r="49274" b="46542"/>
          <a:stretch>
            <a:fillRect/>
          </a:stretch>
        </p:blipFill>
        <p:spPr bwMode="auto">
          <a:xfrm>
            <a:off x="5167522" y="2606579"/>
            <a:ext cx="464582" cy="1847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iln_8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3" t="19795" r="46388" b="26677"/>
          <a:stretch>
            <a:fillRect/>
          </a:stretch>
        </p:blipFill>
        <p:spPr bwMode="auto">
          <a:xfrm>
            <a:off x="3030188" y="1363002"/>
            <a:ext cx="2265630" cy="3076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iln_8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3" t="20088" r="17312" b="26823"/>
          <a:stretch>
            <a:fillRect/>
          </a:stretch>
        </p:blipFill>
        <p:spPr bwMode="auto">
          <a:xfrm>
            <a:off x="5583508" y="1376464"/>
            <a:ext cx="2583007" cy="30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5"/>
          <p:cNvSpPr txBox="1">
            <a:spLocks noChangeAspect="1" noChangeArrowheads="1"/>
          </p:cNvSpPr>
          <p:nvPr/>
        </p:nvSpPr>
        <p:spPr bwMode="auto">
          <a:xfrm>
            <a:off x="2588812" y="2146637"/>
            <a:ext cx="1488270" cy="646331"/>
          </a:xfrm>
          <a:prstGeom prst="rect">
            <a:avLst/>
          </a:prstGeom>
          <a:solidFill>
            <a:schemeClr val="tx1"/>
          </a:solidFill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800" b="1" dirty="0">
                <a:solidFill>
                  <a:srgbClr val="FFFF0F"/>
                </a:solidFill>
                <a:latin typeface="Comic Sans MS" pitchFamily="66" charset="0"/>
              </a:rPr>
              <a:t>A1 Gas</a:t>
            </a:r>
          </a:p>
          <a:p>
            <a:pPr algn="ctr"/>
            <a:r>
              <a:rPr lang="en-US" sz="1800" b="1" dirty="0">
                <a:solidFill>
                  <a:srgbClr val="FFFF0F"/>
                </a:solidFill>
                <a:latin typeface="Comic Sans MS" pitchFamily="66" charset="0"/>
              </a:rPr>
              <a:t>Sand</a:t>
            </a: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560215" y="3886369"/>
            <a:ext cx="4500907" cy="69710"/>
          </a:xfrm>
          <a:custGeom>
            <a:avLst/>
            <a:gdLst>
              <a:gd name="T0" fmla="*/ 0 w 3242"/>
              <a:gd name="T1" fmla="*/ 2147483647 h 58"/>
              <a:gd name="T2" fmla="*/ 2147483647 w 3242"/>
              <a:gd name="T3" fmla="*/ 2147483647 h 58"/>
              <a:gd name="T4" fmla="*/ 2147483647 w 3242"/>
              <a:gd name="T5" fmla="*/ 2147483647 h 58"/>
              <a:gd name="T6" fmla="*/ 2147483647 w 3242"/>
              <a:gd name="T7" fmla="*/ 2147483647 h 58"/>
              <a:gd name="T8" fmla="*/ 2147483647 w 3242"/>
              <a:gd name="T9" fmla="*/ 2147483647 h 58"/>
              <a:gd name="T10" fmla="*/ 2147483647 w 3242"/>
              <a:gd name="T11" fmla="*/ 2147483647 h 58"/>
              <a:gd name="T12" fmla="*/ 2147483647 w 3242"/>
              <a:gd name="T13" fmla="*/ 2147483647 h 58"/>
              <a:gd name="T14" fmla="*/ 2147483647 w 3242"/>
              <a:gd name="T15" fmla="*/ 2147483647 h 58"/>
              <a:gd name="T16" fmla="*/ 2147483647 w 3242"/>
              <a:gd name="T17" fmla="*/ 2147483647 h 58"/>
              <a:gd name="T18" fmla="*/ 2147483647 w 3242"/>
              <a:gd name="T19" fmla="*/ 2147483647 h 5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42"/>
              <a:gd name="T31" fmla="*/ 0 h 58"/>
              <a:gd name="T32" fmla="*/ 3242 w 3242"/>
              <a:gd name="T33" fmla="*/ 58 h 5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42" h="58">
                <a:moveTo>
                  <a:pt x="0" y="8"/>
                </a:moveTo>
                <a:cubicBezTo>
                  <a:pt x="138" y="6"/>
                  <a:pt x="277" y="5"/>
                  <a:pt x="414" y="8"/>
                </a:cubicBezTo>
                <a:cubicBezTo>
                  <a:pt x="551" y="11"/>
                  <a:pt x="667" y="25"/>
                  <a:pt x="823" y="24"/>
                </a:cubicBezTo>
                <a:cubicBezTo>
                  <a:pt x="979" y="23"/>
                  <a:pt x="1177" y="6"/>
                  <a:pt x="1351" y="3"/>
                </a:cubicBezTo>
                <a:cubicBezTo>
                  <a:pt x="1525" y="0"/>
                  <a:pt x="1734" y="7"/>
                  <a:pt x="1865" y="8"/>
                </a:cubicBezTo>
                <a:cubicBezTo>
                  <a:pt x="1996" y="9"/>
                  <a:pt x="2069" y="6"/>
                  <a:pt x="2137" y="8"/>
                </a:cubicBezTo>
                <a:cubicBezTo>
                  <a:pt x="2205" y="10"/>
                  <a:pt x="2225" y="14"/>
                  <a:pt x="2273" y="19"/>
                </a:cubicBezTo>
                <a:cubicBezTo>
                  <a:pt x="2321" y="24"/>
                  <a:pt x="2364" y="34"/>
                  <a:pt x="2425" y="40"/>
                </a:cubicBezTo>
                <a:cubicBezTo>
                  <a:pt x="2486" y="46"/>
                  <a:pt x="2504" y="54"/>
                  <a:pt x="2640" y="56"/>
                </a:cubicBezTo>
                <a:cubicBezTo>
                  <a:pt x="2776" y="58"/>
                  <a:pt x="3009" y="54"/>
                  <a:pt x="3242" y="50"/>
                </a:cubicBezTo>
              </a:path>
            </a:pathLst>
          </a:custGeom>
          <a:noFill/>
          <a:ln w="57150" cap="flat" cmpd="sng">
            <a:solidFill>
              <a:srgbClr val="FF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>
            <a:off x="2912288" y="2200722"/>
            <a:ext cx="2346247" cy="2188651"/>
          </a:xfrm>
          <a:custGeom>
            <a:avLst/>
            <a:gdLst>
              <a:gd name="T0" fmla="*/ 2147483647 w 1690"/>
              <a:gd name="T1" fmla="*/ 2147483647 h 1821"/>
              <a:gd name="T2" fmla="*/ 2147483647 w 1690"/>
              <a:gd name="T3" fmla="*/ 2147483647 h 1821"/>
              <a:gd name="T4" fmla="*/ 2147483647 w 1690"/>
              <a:gd name="T5" fmla="*/ 2147483647 h 1821"/>
              <a:gd name="T6" fmla="*/ 2147483647 w 1690"/>
              <a:gd name="T7" fmla="*/ 2147483647 h 1821"/>
              <a:gd name="T8" fmla="*/ 2147483647 w 1690"/>
              <a:gd name="T9" fmla="*/ 2147483647 h 1821"/>
              <a:gd name="T10" fmla="*/ 2147483647 w 1690"/>
              <a:gd name="T11" fmla="*/ 0 h 18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90"/>
              <a:gd name="T19" fmla="*/ 0 h 1821"/>
              <a:gd name="T20" fmla="*/ 1690 w 1690"/>
              <a:gd name="T21" fmla="*/ 1821 h 18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90" h="1821">
                <a:moveTo>
                  <a:pt x="72" y="1781"/>
                </a:moveTo>
                <a:cubicBezTo>
                  <a:pt x="36" y="1801"/>
                  <a:pt x="0" y="1821"/>
                  <a:pt x="83" y="1744"/>
                </a:cubicBezTo>
                <a:cubicBezTo>
                  <a:pt x="166" y="1667"/>
                  <a:pt x="423" y="1463"/>
                  <a:pt x="570" y="1320"/>
                </a:cubicBezTo>
                <a:cubicBezTo>
                  <a:pt x="717" y="1177"/>
                  <a:pt x="813" y="1065"/>
                  <a:pt x="968" y="885"/>
                </a:cubicBezTo>
                <a:cubicBezTo>
                  <a:pt x="1123" y="705"/>
                  <a:pt x="1382" y="388"/>
                  <a:pt x="1502" y="241"/>
                </a:cubicBezTo>
                <a:cubicBezTo>
                  <a:pt x="1622" y="94"/>
                  <a:pt x="1656" y="47"/>
                  <a:pt x="1690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Line 16"/>
          <p:cNvSpPr>
            <a:spLocks noChangeShapeType="1"/>
          </p:cNvSpPr>
          <p:nvPr/>
        </p:nvSpPr>
        <p:spPr bwMode="auto">
          <a:xfrm>
            <a:off x="4038210" y="2733162"/>
            <a:ext cx="562266" cy="219946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 bwMode="auto">
          <a:xfrm>
            <a:off x="8500243" y="3805822"/>
            <a:ext cx="572320" cy="332833"/>
          </a:xfrm>
          <a:prstGeom prst="rect">
            <a:avLst/>
          </a:prstGeom>
          <a:solidFill>
            <a:srgbClr val="CFEFFD"/>
          </a:solidFill>
          <a:ln w="9525" cap="flat" cmpd="sng" algn="ctr">
            <a:solidFill>
              <a:srgbClr val="CFEFF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8175511" y="2850764"/>
            <a:ext cx="325552" cy="33283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8015" y="1501378"/>
            <a:ext cx="21189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Mapping a Gas Sand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51425" y="4793919"/>
            <a:ext cx="8395691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the diagnostic amplitude response to map the extent of the A-1 sand where it is filled with gas.</a:t>
            </a:r>
            <a:endParaRPr lang="en-US" sz="20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8" t="9750" r="30684" b="56895"/>
          <a:stretch>
            <a:fillRect/>
          </a:stretch>
        </p:blipFill>
        <p:spPr bwMode="auto">
          <a:xfrm>
            <a:off x="2222500" y="1220788"/>
            <a:ext cx="4724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Oval 5"/>
          <p:cNvSpPr>
            <a:spLocks noChangeArrowheads="1"/>
          </p:cNvSpPr>
          <p:nvPr/>
        </p:nvSpPr>
        <p:spPr bwMode="auto">
          <a:xfrm>
            <a:off x="4889500" y="3498850"/>
            <a:ext cx="206375" cy="1825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6" name="Rectangle 7"/>
          <p:cNvSpPr>
            <a:spLocks noChangeArrowheads="1"/>
          </p:cNvSpPr>
          <p:nvPr/>
        </p:nvSpPr>
        <p:spPr bwMode="auto">
          <a:xfrm>
            <a:off x="2222500" y="1216025"/>
            <a:ext cx="4746625" cy="46037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7" name="Line 8"/>
          <p:cNvSpPr>
            <a:spLocks noChangeShapeType="1"/>
          </p:cNvSpPr>
          <p:nvPr/>
        </p:nvSpPr>
        <p:spPr bwMode="auto">
          <a:xfrm>
            <a:off x="2222500" y="3559175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8" name="Line 9"/>
          <p:cNvSpPr>
            <a:spLocks noChangeShapeType="1"/>
          </p:cNvSpPr>
          <p:nvPr/>
        </p:nvSpPr>
        <p:spPr bwMode="auto">
          <a:xfrm>
            <a:off x="2222500" y="1981200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9" name="Line 10"/>
          <p:cNvSpPr>
            <a:spLocks noChangeShapeType="1"/>
          </p:cNvSpPr>
          <p:nvPr/>
        </p:nvSpPr>
        <p:spPr bwMode="auto">
          <a:xfrm>
            <a:off x="2222500" y="2506663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0" name="Line 11"/>
          <p:cNvSpPr>
            <a:spLocks noChangeShapeType="1"/>
          </p:cNvSpPr>
          <p:nvPr/>
        </p:nvSpPr>
        <p:spPr bwMode="auto">
          <a:xfrm>
            <a:off x="2236788" y="3033713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1" name="Line 12"/>
          <p:cNvSpPr>
            <a:spLocks noChangeShapeType="1"/>
          </p:cNvSpPr>
          <p:nvPr/>
        </p:nvSpPr>
        <p:spPr bwMode="auto">
          <a:xfrm>
            <a:off x="2222500" y="4086225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2" name="Line 13"/>
          <p:cNvSpPr>
            <a:spLocks noChangeShapeType="1"/>
          </p:cNvSpPr>
          <p:nvPr/>
        </p:nvSpPr>
        <p:spPr bwMode="auto">
          <a:xfrm>
            <a:off x="2222500" y="4613275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3" name="Text Box 14"/>
          <p:cNvSpPr txBox="1">
            <a:spLocks noChangeArrowheads="1"/>
          </p:cNvSpPr>
          <p:nvPr/>
        </p:nvSpPr>
        <p:spPr bwMode="auto">
          <a:xfrm>
            <a:off x="1536700" y="39624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820</a:t>
            </a:r>
          </a:p>
        </p:txBody>
      </p:sp>
      <p:sp>
        <p:nvSpPr>
          <p:cNvPr id="3084" name="Text Box 16"/>
          <p:cNvSpPr txBox="1">
            <a:spLocks noChangeArrowheads="1"/>
          </p:cNvSpPr>
          <p:nvPr/>
        </p:nvSpPr>
        <p:spPr bwMode="auto">
          <a:xfrm>
            <a:off x="1536700" y="1828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900</a:t>
            </a:r>
          </a:p>
        </p:txBody>
      </p:sp>
      <p:sp>
        <p:nvSpPr>
          <p:cNvPr id="3085" name="Text Box 17"/>
          <p:cNvSpPr txBox="1">
            <a:spLocks noChangeArrowheads="1"/>
          </p:cNvSpPr>
          <p:nvPr/>
        </p:nvSpPr>
        <p:spPr bwMode="auto">
          <a:xfrm>
            <a:off x="1536700" y="2971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860</a:t>
            </a:r>
          </a:p>
        </p:txBody>
      </p:sp>
      <p:sp>
        <p:nvSpPr>
          <p:cNvPr id="3086" name="Text Box 18"/>
          <p:cNvSpPr txBox="1">
            <a:spLocks noChangeArrowheads="1"/>
          </p:cNvSpPr>
          <p:nvPr/>
        </p:nvSpPr>
        <p:spPr bwMode="auto">
          <a:xfrm>
            <a:off x="1536700" y="34591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840</a:t>
            </a:r>
          </a:p>
        </p:txBody>
      </p:sp>
      <p:sp>
        <p:nvSpPr>
          <p:cNvPr id="3087" name="Text Box 19"/>
          <p:cNvSpPr txBox="1">
            <a:spLocks noChangeArrowheads="1"/>
          </p:cNvSpPr>
          <p:nvPr/>
        </p:nvSpPr>
        <p:spPr bwMode="auto">
          <a:xfrm>
            <a:off x="1536700" y="4495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800</a:t>
            </a:r>
          </a:p>
        </p:txBody>
      </p:sp>
      <p:sp>
        <p:nvSpPr>
          <p:cNvPr id="3088" name="Text Box 20"/>
          <p:cNvSpPr txBox="1">
            <a:spLocks noChangeArrowheads="1"/>
          </p:cNvSpPr>
          <p:nvPr/>
        </p:nvSpPr>
        <p:spPr bwMode="auto">
          <a:xfrm>
            <a:off x="1536700" y="23622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880</a:t>
            </a:r>
          </a:p>
        </p:txBody>
      </p:sp>
      <p:sp>
        <p:nvSpPr>
          <p:cNvPr id="3089" name="Line 22"/>
          <p:cNvSpPr>
            <a:spLocks noChangeShapeType="1"/>
          </p:cNvSpPr>
          <p:nvPr/>
        </p:nvSpPr>
        <p:spPr bwMode="auto">
          <a:xfrm>
            <a:off x="2247900" y="1220788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90" name="Line 23"/>
          <p:cNvSpPr>
            <a:spLocks noChangeShapeType="1"/>
          </p:cNvSpPr>
          <p:nvPr/>
        </p:nvSpPr>
        <p:spPr bwMode="auto">
          <a:xfrm>
            <a:off x="5340350" y="122078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91" name="Line 24"/>
          <p:cNvSpPr>
            <a:spLocks noChangeShapeType="1"/>
          </p:cNvSpPr>
          <p:nvPr/>
        </p:nvSpPr>
        <p:spPr bwMode="auto">
          <a:xfrm>
            <a:off x="4814888" y="122078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92" name="Line 25"/>
          <p:cNvSpPr>
            <a:spLocks noChangeShapeType="1"/>
          </p:cNvSpPr>
          <p:nvPr/>
        </p:nvSpPr>
        <p:spPr bwMode="auto">
          <a:xfrm>
            <a:off x="5867400" y="122078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93" name="Text Box 26"/>
          <p:cNvSpPr txBox="1">
            <a:spLocks noChangeArrowheads="1"/>
          </p:cNvSpPr>
          <p:nvPr/>
        </p:nvSpPr>
        <p:spPr bwMode="auto">
          <a:xfrm>
            <a:off x="48768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480</a:t>
            </a:r>
          </a:p>
        </p:txBody>
      </p:sp>
      <p:sp>
        <p:nvSpPr>
          <p:cNvPr id="3094" name="Text Box 27"/>
          <p:cNvSpPr txBox="1">
            <a:spLocks noChangeArrowheads="1"/>
          </p:cNvSpPr>
          <p:nvPr/>
        </p:nvSpPr>
        <p:spPr bwMode="auto">
          <a:xfrm>
            <a:off x="44196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460</a:t>
            </a:r>
          </a:p>
        </p:txBody>
      </p:sp>
      <p:sp>
        <p:nvSpPr>
          <p:cNvPr id="3095" name="Text Box 28"/>
          <p:cNvSpPr txBox="1">
            <a:spLocks noChangeArrowheads="1"/>
          </p:cNvSpPr>
          <p:nvPr/>
        </p:nvSpPr>
        <p:spPr bwMode="auto">
          <a:xfrm>
            <a:off x="55245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500</a:t>
            </a:r>
          </a:p>
        </p:txBody>
      </p:sp>
      <p:sp>
        <p:nvSpPr>
          <p:cNvPr id="3097" name="Line 30"/>
          <p:cNvSpPr>
            <a:spLocks noChangeShapeType="1"/>
          </p:cNvSpPr>
          <p:nvPr/>
        </p:nvSpPr>
        <p:spPr bwMode="auto">
          <a:xfrm>
            <a:off x="4289425" y="122078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99" name="Text Box 33"/>
          <p:cNvSpPr txBox="1">
            <a:spLocks noChangeArrowheads="1"/>
          </p:cNvSpPr>
          <p:nvPr/>
        </p:nvSpPr>
        <p:spPr bwMode="auto">
          <a:xfrm>
            <a:off x="38100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440</a:t>
            </a:r>
          </a:p>
        </p:txBody>
      </p:sp>
      <p:sp>
        <p:nvSpPr>
          <p:cNvPr id="3100" name="Text Box 34"/>
          <p:cNvSpPr txBox="1">
            <a:spLocks noChangeArrowheads="1"/>
          </p:cNvSpPr>
          <p:nvPr/>
        </p:nvSpPr>
        <p:spPr bwMode="auto">
          <a:xfrm>
            <a:off x="5029200" y="3306763"/>
            <a:ext cx="914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Well</a:t>
            </a:r>
          </a:p>
        </p:txBody>
      </p:sp>
      <p:sp>
        <p:nvSpPr>
          <p:cNvPr id="3101" name="Text Box 35"/>
          <p:cNvSpPr txBox="1">
            <a:spLocks noChangeArrowheads="1"/>
          </p:cNvSpPr>
          <p:nvPr/>
        </p:nvSpPr>
        <p:spPr bwMode="auto">
          <a:xfrm>
            <a:off x="33528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420</a:t>
            </a:r>
          </a:p>
        </p:txBody>
      </p:sp>
      <p:sp>
        <p:nvSpPr>
          <p:cNvPr id="3102" name="Line 36"/>
          <p:cNvSpPr>
            <a:spLocks noChangeShapeType="1"/>
          </p:cNvSpPr>
          <p:nvPr/>
        </p:nvSpPr>
        <p:spPr bwMode="auto">
          <a:xfrm>
            <a:off x="3763963" y="1219200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3" name="Line 44"/>
          <p:cNvSpPr>
            <a:spLocks noChangeShapeType="1"/>
          </p:cNvSpPr>
          <p:nvPr/>
        </p:nvSpPr>
        <p:spPr bwMode="auto">
          <a:xfrm>
            <a:off x="3597275" y="3048000"/>
            <a:ext cx="3108325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4" name="Line 45"/>
          <p:cNvSpPr>
            <a:spLocks noChangeShapeType="1"/>
          </p:cNvSpPr>
          <p:nvPr/>
        </p:nvSpPr>
        <p:spPr bwMode="auto">
          <a:xfrm>
            <a:off x="4343400" y="3581400"/>
            <a:ext cx="1876425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5" name="Line 46"/>
          <p:cNvSpPr>
            <a:spLocks noChangeShapeType="1"/>
          </p:cNvSpPr>
          <p:nvPr/>
        </p:nvSpPr>
        <p:spPr bwMode="auto">
          <a:xfrm>
            <a:off x="3733800" y="2514600"/>
            <a:ext cx="1700213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6" name="Line 47"/>
          <p:cNvSpPr>
            <a:spLocks noChangeShapeType="1"/>
          </p:cNvSpPr>
          <p:nvPr/>
        </p:nvSpPr>
        <p:spPr bwMode="auto">
          <a:xfrm>
            <a:off x="4267200" y="2209800"/>
            <a:ext cx="0" cy="12954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7" name="Line 48"/>
          <p:cNvSpPr>
            <a:spLocks noChangeShapeType="1"/>
          </p:cNvSpPr>
          <p:nvPr/>
        </p:nvSpPr>
        <p:spPr bwMode="auto">
          <a:xfrm>
            <a:off x="4800600" y="1905000"/>
            <a:ext cx="0" cy="19812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8" name="Line 49"/>
          <p:cNvSpPr>
            <a:spLocks noChangeShapeType="1"/>
          </p:cNvSpPr>
          <p:nvPr/>
        </p:nvSpPr>
        <p:spPr bwMode="auto">
          <a:xfrm>
            <a:off x="3778250" y="2514600"/>
            <a:ext cx="0" cy="7620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9" name="Line 50"/>
          <p:cNvSpPr>
            <a:spLocks noChangeShapeType="1"/>
          </p:cNvSpPr>
          <p:nvPr/>
        </p:nvSpPr>
        <p:spPr bwMode="auto">
          <a:xfrm>
            <a:off x="5334000" y="2438400"/>
            <a:ext cx="0" cy="19050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10" name="Line 51"/>
          <p:cNvSpPr>
            <a:spLocks noChangeShapeType="1"/>
          </p:cNvSpPr>
          <p:nvPr/>
        </p:nvSpPr>
        <p:spPr bwMode="auto">
          <a:xfrm>
            <a:off x="5867400" y="2743200"/>
            <a:ext cx="0" cy="20574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11" name="Line 52"/>
          <p:cNvSpPr>
            <a:spLocks noChangeShapeType="1"/>
          </p:cNvSpPr>
          <p:nvPr/>
        </p:nvSpPr>
        <p:spPr bwMode="auto">
          <a:xfrm>
            <a:off x="6921500" y="1255713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14" name="Line 55"/>
          <p:cNvSpPr>
            <a:spLocks noChangeShapeType="1"/>
          </p:cNvSpPr>
          <p:nvPr/>
        </p:nvSpPr>
        <p:spPr bwMode="auto">
          <a:xfrm>
            <a:off x="5105400" y="4089400"/>
            <a:ext cx="1463675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15" name="Line 56"/>
          <p:cNvSpPr>
            <a:spLocks noChangeShapeType="1"/>
          </p:cNvSpPr>
          <p:nvPr/>
        </p:nvSpPr>
        <p:spPr bwMode="auto">
          <a:xfrm>
            <a:off x="5667375" y="4606925"/>
            <a:ext cx="827088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16" name="Freeform 57"/>
          <p:cNvSpPr>
            <a:spLocks/>
          </p:cNvSpPr>
          <p:nvPr/>
        </p:nvSpPr>
        <p:spPr bwMode="auto">
          <a:xfrm>
            <a:off x="3573463" y="1811338"/>
            <a:ext cx="3389312" cy="3516312"/>
          </a:xfrm>
          <a:custGeom>
            <a:avLst/>
            <a:gdLst>
              <a:gd name="T0" fmla="*/ 2147483647 w 2135"/>
              <a:gd name="T1" fmla="*/ 2147483647 h 2215"/>
              <a:gd name="T2" fmla="*/ 2147483647 w 2135"/>
              <a:gd name="T3" fmla="*/ 2147483647 h 2215"/>
              <a:gd name="T4" fmla="*/ 2147483647 w 2135"/>
              <a:gd name="T5" fmla="*/ 2147483647 h 2215"/>
              <a:gd name="T6" fmla="*/ 2147483647 w 2135"/>
              <a:gd name="T7" fmla="*/ 2147483647 h 2215"/>
              <a:gd name="T8" fmla="*/ 0 w 2135"/>
              <a:gd name="T9" fmla="*/ 2147483647 h 2215"/>
              <a:gd name="T10" fmla="*/ 2147483647 w 2135"/>
              <a:gd name="T11" fmla="*/ 2147483647 h 2215"/>
              <a:gd name="T12" fmla="*/ 2147483647 w 2135"/>
              <a:gd name="T13" fmla="*/ 2147483647 h 2215"/>
              <a:gd name="T14" fmla="*/ 2147483647 w 2135"/>
              <a:gd name="T15" fmla="*/ 2147483647 h 2215"/>
              <a:gd name="T16" fmla="*/ 2147483647 w 2135"/>
              <a:gd name="T17" fmla="*/ 2147483647 h 2215"/>
              <a:gd name="T18" fmla="*/ 2147483647 w 2135"/>
              <a:gd name="T19" fmla="*/ 2147483647 h 2215"/>
              <a:gd name="T20" fmla="*/ 2147483647 w 2135"/>
              <a:gd name="T21" fmla="*/ 2147483647 h 2215"/>
              <a:gd name="T22" fmla="*/ 2147483647 w 2135"/>
              <a:gd name="T23" fmla="*/ 2147483647 h 2215"/>
              <a:gd name="T24" fmla="*/ 2147483647 w 2135"/>
              <a:gd name="T25" fmla="*/ 2147483647 h 2215"/>
              <a:gd name="T26" fmla="*/ 2147483647 w 2135"/>
              <a:gd name="T27" fmla="*/ 2147483647 h 2215"/>
              <a:gd name="T28" fmla="*/ 2147483647 w 2135"/>
              <a:gd name="T29" fmla="*/ 2147483647 h 2215"/>
              <a:gd name="T30" fmla="*/ 2147483647 w 2135"/>
              <a:gd name="T31" fmla="*/ 2147483647 h 2215"/>
              <a:gd name="T32" fmla="*/ 2147483647 w 2135"/>
              <a:gd name="T33" fmla="*/ 2147483647 h 2215"/>
              <a:gd name="T34" fmla="*/ 2147483647 w 2135"/>
              <a:gd name="T35" fmla="*/ 2147483647 h 2215"/>
              <a:gd name="T36" fmla="*/ 2147483647 w 2135"/>
              <a:gd name="T37" fmla="*/ 2147483647 h 2215"/>
              <a:gd name="T38" fmla="*/ 2147483647 w 2135"/>
              <a:gd name="T39" fmla="*/ 2147483647 h 2215"/>
              <a:gd name="T40" fmla="*/ 2147483647 w 2135"/>
              <a:gd name="T41" fmla="*/ 2147483647 h 2215"/>
              <a:gd name="T42" fmla="*/ 2147483647 w 2135"/>
              <a:gd name="T43" fmla="*/ 2147483647 h 2215"/>
              <a:gd name="T44" fmla="*/ 2147483647 w 2135"/>
              <a:gd name="T45" fmla="*/ 0 h 2215"/>
              <a:gd name="T46" fmla="*/ 2147483647 w 2135"/>
              <a:gd name="T47" fmla="*/ 2147483647 h 2215"/>
              <a:gd name="T48" fmla="*/ 2147483647 w 2135"/>
              <a:gd name="T49" fmla="*/ 2147483647 h 2215"/>
              <a:gd name="T50" fmla="*/ 2147483647 w 2135"/>
              <a:gd name="T51" fmla="*/ 2147483647 h 2215"/>
              <a:gd name="T52" fmla="*/ 2147483647 w 2135"/>
              <a:gd name="T53" fmla="*/ 2147483647 h 2215"/>
              <a:gd name="T54" fmla="*/ 2147483647 w 2135"/>
              <a:gd name="T55" fmla="*/ 2147483647 h 2215"/>
              <a:gd name="T56" fmla="*/ 2147483647 w 2135"/>
              <a:gd name="T57" fmla="*/ 2147483647 h 2215"/>
              <a:gd name="T58" fmla="*/ 2147483647 w 2135"/>
              <a:gd name="T59" fmla="*/ 2147483647 h 2215"/>
              <a:gd name="T60" fmla="*/ 2147483647 w 2135"/>
              <a:gd name="T61" fmla="*/ 2147483647 h 2215"/>
              <a:gd name="T62" fmla="*/ 2147483647 w 2135"/>
              <a:gd name="T63" fmla="*/ 2147483647 h 2215"/>
              <a:gd name="T64" fmla="*/ 2147483647 w 2135"/>
              <a:gd name="T65" fmla="*/ 2147483647 h 2215"/>
              <a:gd name="T66" fmla="*/ 2147483647 w 2135"/>
              <a:gd name="T67" fmla="*/ 2147483647 h 2215"/>
              <a:gd name="T68" fmla="*/ 2147483647 w 2135"/>
              <a:gd name="T69" fmla="*/ 2147483647 h 2215"/>
              <a:gd name="T70" fmla="*/ 2147483647 w 2135"/>
              <a:gd name="T71" fmla="*/ 2147483647 h 221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135"/>
              <a:gd name="T109" fmla="*/ 0 h 2215"/>
              <a:gd name="T110" fmla="*/ 2135 w 2135"/>
              <a:gd name="T111" fmla="*/ 2215 h 221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135" h="2215">
                <a:moveTo>
                  <a:pt x="772" y="48"/>
                </a:moveTo>
                <a:lnTo>
                  <a:pt x="481" y="207"/>
                </a:lnTo>
                <a:lnTo>
                  <a:pt x="291" y="339"/>
                </a:lnTo>
                <a:lnTo>
                  <a:pt x="101" y="439"/>
                </a:lnTo>
                <a:lnTo>
                  <a:pt x="0" y="682"/>
                </a:lnTo>
                <a:lnTo>
                  <a:pt x="11" y="846"/>
                </a:lnTo>
                <a:lnTo>
                  <a:pt x="354" y="1026"/>
                </a:lnTo>
                <a:lnTo>
                  <a:pt x="719" y="1253"/>
                </a:lnTo>
                <a:lnTo>
                  <a:pt x="994" y="1443"/>
                </a:lnTo>
                <a:lnTo>
                  <a:pt x="1173" y="1654"/>
                </a:lnTo>
                <a:lnTo>
                  <a:pt x="1364" y="1813"/>
                </a:lnTo>
                <a:lnTo>
                  <a:pt x="1490" y="1919"/>
                </a:lnTo>
                <a:lnTo>
                  <a:pt x="1681" y="2215"/>
                </a:lnTo>
                <a:lnTo>
                  <a:pt x="1744" y="1956"/>
                </a:lnTo>
                <a:lnTo>
                  <a:pt x="1839" y="1707"/>
                </a:lnTo>
                <a:lnTo>
                  <a:pt x="1897" y="1396"/>
                </a:lnTo>
                <a:lnTo>
                  <a:pt x="1855" y="1269"/>
                </a:lnTo>
                <a:lnTo>
                  <a:pt x="1675" y="1147"/>
                </a:lnTo>
                <a:lnTo>
                  <a:pt x="1654" y="1063"/>
                </a:lnTo>
                <a:lnTo>
                  <a:pt x="1760" y="920"/>
                </a:lnTo>
                <a:lnTo>
                  <a:pt x="1998" y="772"/>
                </a:lnTo>
                <a:lnTo>
                  <a:pt x="2135" y="640"/>
                </a:lnTo>
                <a:lnTo>
                  <a:pt x="2124" y="0"/>
                </a:lnTo>
                <a:lnTo>
                  <a:pt x="2024" y="117"/>
                </a:lnTo>
                <a:lnTo>
                  <a:pt x="1744" y="323"/>
                </a:lnTo>
                <a:lnTo>
                  <a:pt x="1654" y="439"/>
                </a:lnTo>
                <a:lnTo>
                  <a:pt x="1628" y="518"/>
                </a:lnTo>
                <a:lnTo>
                  <a:pt x="1464" y="613"/>
                </a:lnTo>
                <a:lnTo>
                  <a:pt x="1279" y="603"/>
                </a:lnTo>
                <a:lnTo>
                  <a:pt x="1179" y="534"/>
                </a:lnTo>
                <a:lnTo>
                  <a:pt x="1184" y="397"/>
                </a:lnTo>
                <a:lnTo>
                  <a:pt x="1046" y="349"/>
                </a:lnTo>
                <a:lnTo>
                  <a:pt x="899" y="228"/>
                </a:lnTo>
                <a:lnTo>
                  <a:pt x="867" y="133"/>
                </a:lnTo>
                <a:lnTo>
                  <a:pt x="835" y="80"/>
                </a:lnTo>
                <a:lnTo>
                  <a:pt x="772" y="48"/>
                </a:lnTo>
                <a:close/>
              </a:path>
            </a:pathLst>
          </a:custGeom>
          <a:solidFill>
            <a:srgbClr val="FF00FF">
              <a:alpha val="30196"/>
            </a:srgbClr>
          </a:solidFill>
          <a:ln w="19050" cmpd="sng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117" name="Line 60"/>
          <p:cNvSpPr>
            <a:spLocks noChangeShapeType="1"/>
          </p:cNvSpPr>
          <p:nvPr/>
        </p:nvSpPr>
        <p:spPr bwMode="auto">
          <a:xfrm>
            <a:off x="6191250" y="2506663"/>
            <a:ext cx="738188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18" name="Line 61"/>
          <p:cNvSpPr>
            <a:spLocks noChangeShapeType="1"/>
          </p:cNvSpPr>
          <p:nvPr/>
        </p:nvSpPr>
        <p:spPr bwMode="auto">
          <a:xfrm>
            <a:off x="6717907" y="1991902"/>
            <a:ext cx="260350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00440" cy="381000"/>
          </a:xfrm>
        </p:spPr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A-1 Sand Anomalous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Amp.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Manuel</a:t>
            </a:r>
            <a:endParaRPr lang="en-US" dirty="0"/>
          </a:p>
        </p:txBody>
      </p:sp>
      <p:sp>
        <p:nvSpPr>
          <p:cNvPr id="3121" name="TextBox 64"/>
          <p:cNvSpPr txBox="1">
            <a:spLocks noChangeArrowheads="1"/>
          </p:cNvSpPr>
          <p:nvPr/>
        </p:nvSpPr>
        <p:spPr bwMode="auto">
          <a:xfrm>
            <a:off x="7573963" y="5759450"/>
            <a:ext cx="5937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>
                <a:latin typeface="Arial" pitchFamily="34" charset="0"/>
                <a:cs typeface="Arial" pitchFamily="34" charset="0"/>
              </a:rPr>
              <a:t>1 km</a:t>
            </a:r>
          </a:p>
        </p:txBody>
      </p:sp>
      <p:grpSp>
        <p:nvGrpSpPr>
          <p:cNvPr id="3" name="Group 71"/>
          <p:cNvGrpSpPr>
            <a:grpSpLocks/>
          </p:cNvGrpSpPr>
          <p:nvPr/>
        </p:nvGrpSpPr>
        <p:grpSpPr bwMode="auto">
          <a:xfrm>
            <a:off x="7351713" y="5634038"/>
            <a:ext cx="1036637" cy="144462"/>
            <a:chOff x="1211541" y="6254044"/>
            <a:chExt cx="1036688" cy="145602"/>
          </a:xfrm>
        </p:grpSpPr>
        <p:sp>
          <p:nvSpPr>
            <p:cNvPr id="3123" name="Rectangle 62"/>
            <p:cNvSpPr>
              <a:spLocks noChangeAspect="1"/>
            </p:cNvSpPr>
            <p:nvPr/>
          </p:nvSpPr>
          <p:spPr bwMode="auto">
            <a:xfrm>
              <a:off x="1213039" y="6254044"/>
              <a:ext cx="1033290" cy="145602"/>
            </a:xfrm>
            <a:prstGeom prst="rect">
              <a:avLst/>
            </a:prstGeom>
            <a:solidFill>
              <a:srgbClr val="FFFF00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24" name="Rectangle 69"/>
            <p:cNvSpPr>
              <a:spLocks/>
            </p:cNvSpPr>
            <p:nvPr/>
          </p:nvSpPr>
          <p:spPr bwMode="auto">
            <a:xfrm>
              <a:off x="1731584" y="6254044"/>
              <a:ext cx="516645" cy="145602"/>
            </a:xfrm>
            <a:prstGeom prst="rect">
              <a:avLst/>
            </a:prstGeom>
            <a:solidFill>
              <a:srgbClr val="FF0000">
                <a:alpha val="98038"/>
              </a:srgbClr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25" name="Rectangle 70"/>
            <p:cNvSpPr>
              <a:spLocks/>
            </p:cNvSpPr>
            <p:nvPr/>
          </p:nvSpPr>
          <p:spPr bwMode="auto">
            <a:xfrm>
              <a:off x="1211541" y="6254044"/>
              <a:ext cx="258323" cy="145602"/>
            </a:xfrm>
            <a:prstGeom prst="rect">
              <a:avLst/>
            </a:prstGeom>
            <a:solidFill>
              <a:srgbClr val="FF0000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81076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33a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77266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31359</TotalTime>
  <Words>139</Words>
  <Application>Microsoft Macintosh PowerPoint</Application>
  <PresentationFormat>On-screen Show (4:3)</PresentationFormat>
  <Paragraphs>29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Exercise 33a: Mapping the A-1 Gas Sand</vt:lpstr>
      <vt:lpstr>A-1 Sand Anomalous Amp. - Manuel</vt:lpstr>
      <vt:lpstr>Exercise 33a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255</cp:revision>
  <cp:lastPrinted>2001-11-26T19:56:19Z</cp:lastPrinted>
  <dcterms:created xsi:type="dcterms:W3CDTF">2001-11-20T13:29:42Z</dcterms:created>
  <dcterms:modified xsi:type="dcterms:W3CDTF">2017-07-18T14:03:02Z</dcterms:modified>
</cp:coreProperties>
</file>