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1" r:id="rId2"/>
    <p:sldId id="368" r:id="rId3"/>
    <p:sldId id="370" r:id="rId4"/>
    <p:sldId id="372" r:id="rId5"/>
    <p:sldId id="373" r:id="rId6"/>
    <p:sldId id="371" r:id="rId7"/>
    <p:sldId id="367" r:id="rId8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FFE393"/>
    <a:srgbClr val="FF33CC"/>
    <a:srgbClr val="CC6600"/>
    <a:srgbClr val="000000"/>
    <a:srgbClr val="B88800"/>
    <a:srgbClr val="FF99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55" autoAdjust="0"/>
  </p:normalViewPr>
  <p:slideViewPr>
    <p:cSldViewPr snapToGrid="0">
      <p:cViewPr>
        <p:scale>
          <a:sx n="116" d="100"/>
          <a:sy n="116" d="100"/>
        </p:scale>
        <p:origin x="-872" y="-224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Slide SOLU Ex-33b.1  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A review of exercise 33b.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4B0FFCB-55B3-4A14-B5F4-51B6777296E7}" type="slidenum">
              <a:rPr lang="en-US" sz="1100"/>
              <a:pPr/>
              <a:t>2</a:t>
            </a:fld>
            <a:endParaRPr lang="en-US" sz="1100" dirty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 what was shown during the exercise </a:t>
            </a:r>
            <a:r>
              <a:rPr lang="en-US" dirty="0" smtClean="0"/>
              <a:t>introduction.</a:t>
            </a:r>
            <a:r>
              <a:rPr lang="en-US" baseline="0" dirty="0" smtClean="0"/>
              <a:t> </a:t>
            </a:r>
            <a:r>
              <a:rPr lang="en-US" dirty="0" smtClean="0"/>
              <a:t>Columns </a:t>
            </a:r>
            <a:r>
              <a:rPr lang="en-US" dirty="0" smtClean="0"/>
              <a:t>A, B and C have totals of </a:t>
            </a:r>
            <a:r>
              <a:rPr lang="en-US" dirty="0" smtClean="0"/>
              <a:t>2,</a:t>
            </a:r>
            <a:r>
              <a:rPr lang="en-US" baseline="0" dirty="0" smtClean="0"/>
              <a:t> </a:t>
            </a:r>
            <a:r>
              <a:rPr lang="en-US" dirty="0" smtClean="0"/>
              <a:t>13 </a:t>
            </a:r>
            <a:r>
              <a:rPr lang="en-US" dirty="0" smtClean="0"/>
              <a:t>and 16 units of 100x100</a:t>
            </a:r>
            <a:r>
              <a:rPr lang="en-US" baseline="0" dirty="0" smtClean="0"/>
              <a:t> m.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09837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4B0FFCB-55B3-4A14-B5F4-51B6777296E7}" type="slidenum">
              <a:rPr lang="en-US" sz="1100"/>
              <a:pPr/>
              <a:t>3</a:t>
            </a:fld>
            <a:endParaRPr lang="en-US" sz="1100" dirty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shows the total that I came up with – 238 units (not cells).</a:t>
            </a:r>
          </a:p>
        </p:txBody>
      </p:sp>
    </p:spTree>
    <p:extLst>
      <p:ext uri="{BB962C8B-B14F-4D97-AF65-F5344CB8AC3E}">
        <p14:creationId xmlns:p14="http://schemas.microsoft.com/office/powerpoint/2010/main" val="1849642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works out to be an estimate of 2.38 square kilometers.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the computation sheet with my numbers filled </a:t>
            </a:r>
            <a:r>
              <a:rPr lang="en-US" dirty="0" smtClean="0"/>
              <a:t>in.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get </a:t>
            </a:r>
            <a:r>
              <a:rPr lang="en-US" dirty="0" smtClean="0"/>
              <a:t>3.5 </a:t>
            </a:r>
            <a:r>
              <a:rPr lang="en-US" dirty="0" smtClean="0"/>
              <a:t>billion cubic feet of gas at the surface.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689012" indent="-265005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060018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484025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1908033" indent="-212004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332040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756047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180055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604062" indent="-212004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0FF02B6-0C39-4275-B4AA-FACA0A2E079D}" type="slidenum">
              <a:rPr lang="en-US" sz="1100"/>
              <a:pPr/>
              <a:t>6</a:t>
            </a:fld>
            <a:endParaRPr lang="en-US" sz="1100" dirty="0"/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5268242" y="0"/>
            <a:ext cx="4028158" cy="34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209" tIns="43105" rIns="86209" bIns="43105" anchor="ctr"/>
          <a:lstStyle/>
          <a:p>
            <a:endParaRPr lang="en-US" dirty="0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5268242" y="6661081"/>
            <a:ext cx="4028158" cy="349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432" tIns="0" rIns="18432" bIns="0" anchor="b"/>
          <a:lstStyle/>
          <a:p>
            <a:pPr algn="r" defTabSz="884821"/>
            <a:r>
              <a:rPr lang="en-US" sz="900" i="1" dirty="0"/>
              <a:t>8</a:t>
            </a:r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2" y="6661081"/>
            <a:ext cx="4028158" cy="349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209" tIns="43105" rIns="86209" bIns="43105" anchor="ctr"/>
          <a:lstStyle/>
          <a:p>
            <a:endParaRPr lang="en-US" dirty="0"/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2" y="0"/>
            <a:ext cx="4028158" cy="34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209" tIns="43105" rIns="86209" bIns="43105" anchor="ctr"/>
          <a:lstStyle/>
          <a:p>
            <a:endParaRPr lang="en-US" dirty="0"/>
          </a:p>
        </p:txBody>
      </p:sp>
      <p:sp>
        <p:nvSpPr>
          <p:cNvPr id="14343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07898" y="530392"/>
            <a:ext cx="6282910" cy="2619932"/>
          </a:xfrm>
          <a:ln w="12700" cap="flat">
            <a:solidFill>
              <a:schemeClr val="tx1"/>
            </a:solidFill>
          </a:ln>
        </p:spPr>
      </p:sp>
      <p:sp>
        <p:nvSpPr>
          <p:cNvPr id="14344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240082" y="3329940"/>
            <a:ext cx="6816236" cy="315468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53" tIns="43008" rIns="87553" bIns="43008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a display of a perspective view of the top of the A-1 sand for</a:t>
            </a:r>
            <a:r>
              <a:rPr lang="en-US" baseline="0" dirty="0" smtClean="0"/>
              <a:t> the entire 3D survey </a:t>
            </a:r>
            <a:r>
              <a:rPr lang="en-US" baseline="0" dirty="0" smtClean="0"/>
              <a:t>area. The </a:t>
            </a:r>
            <a:r>
              <a:rPr lang="en-US" baseline="0" dirty="0" smtClean="0"/>
              <a:t>view is from the west-</a:t>
            </a:r>
            <a:r>
              <a:rPr lang="en-US" baseline="0" dirty="0" smtClean="0"/>
              <a:t>southwest. The </a:t>
            </a:r>
            <a:r>
              <a:rPr lang="en-US" baseline="0" dirty="0" smtClean="0"/>
              <a:t>well you have been using is </a:t>
            </a:r>
            <a:r>
              <a:rPr lang="en-US" baseline="0" dirty="0" smtClean="0"/>
              <a:t>marked. You </a:t>
            </a:r>
            <a:r>
              <a:rPr lang="en-US" baseline="0" dirty="0" smtClean="0"/>
              <a:t>can see the down to the southwest fault that limits the </a:t>
            </a:r>
            <a:r>
              <a:rPr lang="en-US" baseline="0" dirty="0" smtClean="0"/>
              <a:t>field. The </a:t>
            </a:r>
            <a:r>
              <a:rPr lang="en-US" baseline="0" dirty="0" smtClean="0"/>
              <a:t>dotted red polygon is the field outline we have been defining and sizing.</a:t>
            </a:r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14345" name="Rectangle 8"/>
          <p:cNvSpPr>
            <a:spLocks noChangeArrowheads="1"/>
          </p:cNvSpPr>
          <p:nvPr/>
        </p:nvSpPr>
        <p:spPr bwMode="auto">
          <a:xfrm>
            <a:off x="1446763" y="3445180"/>
            <a:ext cx="6816236" cy="315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53" tIns="43008" rIns="87553" bIns="43008"/>
          <a:lstStyle/>
          <a:p>
            <a:pPr defTabSz="884821">
              <a:spcBef>
                <a:spcPct val="30000"/>
              </a:spcBef>
            </a:pPr>
            <a:r>
              <a:rPr lang="en-US" sz="1100" dirty="0"/>
              <a:t>R</a:t>
            </a:r>
          </a:p>
          <a:p>
            <a:pPr defTabSz="884821">
              <a:spcBef>
                <a:spcPct val="30000"/>
              </a:spcBef>
            </a:pPr>
            <a:endParaRPr lang="en-US" sz="1100" dirty="0"/>
          </a:p>
          <a:p>
            <a:pPr defTabSz="884821">
              <a:spcBef>
                <a:spcPct val="30000"/>
              </a:spcBef>
            </a:pPr>
            <a:r>
              <a:rPr lang="en-US" sz="1100" dirty="0"/>
              <a:t>Tip bounded fault is about 3.5 miles long (~20,000 ft). 200 ms of throw translates to about 800 ft (8000 ft/s) to 1000 ft (10,000 ft/s) of throw or structural relief. Length/throw is 20000/1000 = 20:1</a:t>
            </a:r>
          </a:p>
          <a:p>
            <a:pPr defTabSz="884821">
              <a:spcBef>
                <a:spcPct val="30000"/>
              </a:spcBef>
            </a:pPr>
            <a:endParaRPr lang="en-US" sz="1100" dirty="0"/>
          </a:p>
          <a:p>
            <a:pPr defTabSz="884821">
              <a:spcBef>
                <a:spcPct val="30000"/>
              </a:spcBef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40537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521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599" y="304800"/>
            <a:ext cx="8251371" cy="381000"/>
          </a:xfrm>
        </p:spPr>
        <p:txBody>
          <a:bodyPr/>
          <a:lstStyle/>
          <a:p>
            <a:r>
              <a:rPr lang="en-US" altLang="en-US" dirty="0" smtClean="0"/>
              <a:t>Exercise 33b: </a:t>
            </a:r>
            <a:r>
              <a:rPr lang="en-US" altLang="en-US" dirty="0"/>
              <a:t>Recoverable Gas from </a:t>
            </a:r>
            <a:r>
              <a:rPr lang="en-US" altLang="en-US" dirty="0" smtClean="0"/>
              <a:t>A-1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8014" y="1703397"/>
            <a:ext cx="28251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Volume of Recoverable</a:t>
            </a:r>
          </a:p>
          <a:p>
            <a:pPr algn="ctr"/>
            <a:r>
              <a:rPr lang="en-US" sz="3600" dirty="0" smtClean="0">
                <a:latin typeface="Comic Sans MS" pitchFamily="66" charset="0"/>
              </a:rPr>
              <a:t>Gas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51425" y="4825818"/>
            <a:ext cx="8395691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an amplitude map for the A-1 sand to get the field’s area and then volume of recoverable gas.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17" name="Picture 10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28" t="11442" r="17797" b="60377"/>
          <a:stretch>
            <a:fillRect/>
          </a:stretch>
        </p:blipFill>
        <p:spPr bwMode="auto">
          <a:xfrm>
            <a:off x="3484180" y="1505058"/>
            <a:ext cx="4319751" cy="2908271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 bwMode="auto">
          <a:xfrm>
            <a:off x="1338605" y="1213429"/>
            <a:ext cx="6815581" cy="509047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A-1 Sand Anomalous Amplitude </a:t>
            </a:r>
            <a:endParaRPr lang="en-US" dirty="0"/>
          </a:p>
        </p:txBody>
      </p:sp>
      <p:grpSp>
        <p:nvGrpSpPr>
          <p:cNvPr id="3" name="Group 48"/>
          <p:cNvGrpSpPr/>
          <p:nvPr/>
        </p:nvGrpSpPr>
        <p:grpSpPr>
          <a:xfrm>
            <a:off x="1502903" y="1513873"/>
            <a:ext cx="6283639" cy="4667114"/>
            <a:chOff x="1436914" y="1686185"/>
            <a:chExt cx="6283639" cy="4667114"/>
          </a:xfrm>
        </p:grpSpPr>
        <p:grpSp>
          <p:nvGrpSpPr>
            <p:cNvPr id="4" name="Group 46"/>
            <p:cNvGrpSpPr/>
            <p:nvPr/>
          </p:nvGrpSpPr>
          <p:grpSpPr>
            <a:xfrm>
              <a:off x="2354586" y="1686185"/>
              <a:ext cx="5365967" cy="3914669"/>
              <a:chOff x="2354586" y="1686185"/>
              <a:chExt cx="5365967" cy="3914669"/>
            </a:xfrm>
          </p:grpSpPr>
          <p:sp>
            <p:nvSpPr>
              <p:cNvPr id="8" name="Freeform 7"/>
              <p:cNvSpPr/>
              <p:nvPr/>
            </p:nvSpPr>
            <p:spPr bwMode="auto">
              <a:xfrm>
                <a:off x="4468305" y="2611225"/>
                <a:ext cx="2017336" cy="1197204"/>
              </a:xfrm>
              <a:custGeom>
                <a:avLst/>
                <a:gdLst>
                  <a:gd name="connsiteX0" fmla="*/ 0 w 2017336"/>
                  <a:gd name="connsiteY0" fmla="*/ 1197204 h 1197204"/>
                  <a:gd name="connsiteX1" fmla="*/ 263951 w 2017336"/>
                  <a:gd name="connsiteY1" fmla="*/ 999241 h 1197204"/>
                  <a:gd name="connsiteX2" fmla="*/ 518474 w 2017336"/>
                  <a:gd name="connsiteY2" fmla="*/ 688156 h 1197204"/>
                  <a:gd name="connsiteX3" fmla="*/ 1055802 w 2017336"/>
                  <a:gd name="connsiteY3" fmla="*/ 565608 h 1197204"/>
                  <a:gd name="connsiteX4" fmla="*/ 1272619 w 2017336"/>
                  <a:gd name="connsiteY4" fmla="*/ 358218 h 1197204"/>
                  <a:gd name="connsiteX5" fmla="*/ 1442301 w 2017336"/>
                  <a:gd name="connsiteY5" fmla="*/ 339365 h 1197204"/>
                  <a:gd name="connsiteX6" fmla="*/ 1706252 w 2017336"/>
                  <a:gd name="connsiteY6" fmla="*/ 0 h 1197204"/>
                  <a:gd name="connsiteX7" fmla="*/ 1847654 w 2017336"/>
                  <a:gd name="connsiteY7" fmla="*/ 141402 h 1197204"/>
                  <a:gd name="connsiteX8" fmla="*/ 2017336 w 2017336"/>
                  <a:gd name="connsiteY8" fmla="*/ 65987 h 1197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7336" h="1197204">
                    <a:moveTo>
                      <a:pt x="0" y="1197204"/>
                    </a:moveTo>
                    <a:lnTo>
                      <a:pt x="263951" y="999241"/>
                    </a:lnTo>
                    <a:lnTo>
                      <a:pt x="518474" y="688156"/>
                    </a:lnTo>
                    <a:lnTo>
                      <a:pt x="1055802" y="565608"/>
                    </a:lnTo>
                    <a:lnTo>
                      <a:pt x="1272619" y="358218"/>
                    </a:lnTo>
                    <a:lnTo>
                      <a:pt x="1442301" y="339365"/>
                    </a:lnTo>
                    <a:lnTo>
                      <a:pt x="1706252" y="0"/>
                    </a:lnTo>
                    <a:lnTo>
                      <a:pt x="1847654" y="141402"/>
                    </a:lnTo>
                    <a:lnTo>
                      <a:pt x="2017336" y="65987"/>
                    </a:ln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6325386" y="2168165"/>
                <a:ext cx="688156" cy="575035"/>
              </a:xfrm>
              <a:custGeom>
                <a:avLst/>
                <a:gdLst>
                  <a:gd name="connsiteX0" fmla="*/ 0 w 688156"/>
                  <a:gd name="connsiteY0" fmla="*/ 575035 h 575035"/>
                  <a:gd name="connsiteX1" fmla="*/ 160255 w 688156"/>
                  <a:gd name="connsiteY1" fmla="*/ 499621 h 575035"/>
                  <a:gd name="connsiteX2" fmla="*/ 179109 w 688156"/>
                  <a:gd name="connsiteY2" fmla="*/ 263950 h 575035"/>
                  <a:gd name="connsiteX3" fmla="*/ 386499 w 688156"/>
                  <a:gd name="connsiteY3" fmla="*/ 188536 h 575035"/>
                  <a:gd name="connsiteX4" fmla="*/ 584461 w 688156"/>
                  <a:gd name="connsiteY4" fmla="*/ 0 h 575035"/>
                  <a:gd name="connsiteX5" fmla="*/ 688156 w 688156"/>
                  <a:gd name="connsiteY5" fmla="*/ 0 h 575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8156" h="575035">
                    <a:moveTo>
                      <a:pt x="0" y="575035"/>
                    </a:moveTo>
                    <a:lnTo>
                      <a:pt x="160255" y="499621"/>
                    </a:lnTo>
                    <a:lnTo>
                      <a:pt x="179109" y="263950"/>
                    </a:lnTo>
                    <a:lnTo>
                      <a:pt x="386499" y="188536"/>
                    </a:lnTo>
                    <a:lnTo>
                      <a:pt x="584461" y="0"/>
                    </a:lnTo>
                    <a:lnTo>
                      <a:pt x="688156" y="0"/>
                    </a:ln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7013542" y="1875934"/>
                <a:ext cx="358219" cy="273377"/>
              </a:xfrm>
              <a:custGeom>
                <a:avLst/>
                <a:gdLst>
                  <a:gd name="connsiteX0" fmla="*/ 0 w 358219"/>
                  <a:gd name="connsiteY0" fmla="*/ 273377 h 273377"/>
                  <a:gd name="connsiteX1" fmla="*/ 131976 w 358219"/>
                  <a:gd name="connsiteY1" fmla="*/ 131975 h 273377"/>
                  <a:gd name="connsiteX2" fmla="*/ 273378 w 358219"/>
                  <a:gd name="connsiteY2" fmla="*/ 37707 h 273377"/>
                  <a:gd name="connsiteX3" fmla="*/ 358219 w 358219"/>
                  <a:gd name="connsiteY3" fmla="*/ 0 h 27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219" h="273377">
                    <a:moveTo>
                      <a:pt x="0" y="273377"/>
                    </a:moveTo>
                    <a:cubicBezTo>
                      <a:pt x="43206" y="222315"/>
                      <a:pt x="86413" y="171253"/>
                      <a:pt x="131976" y="131975"/>
                    </a:cubicBezTo>
                    <a:cubicBezTo>
                      <a:pt x="177539" y="92697"/>
                      <a:pt x="235671" y="59703"/>
                      <a:pt x="273378" y="37707"/>
                    </a:cubicBezTo>
                    <a:cubicBezTo>
                      <a:pt x="311085" y="15711"/>
                      <a:pt x="334652" y="7855"/>
                      <a:pt x="358219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>
                <a:off x="7428322" y="1686185"/>
                <a:ext cx="273377" cy="142615"/>
              </a:xfrm>
              <a:custGeom>
                <a:avLst/>
                <a:gdLst>
                  <a:gd name="connsiteX0" fmla="*/ 0 w 273377"/>
                  <a:gd name="connsiteY0" fmla="*/ 142615 h 142615"/>
                  <a:gd name="connsiteX1" fmla="*/ 169682 w 273377"/>
                  <a:gd name="connsiteY1" fmla="*/ 1213 h 142615"/>
                  <a:gd name="connsiteX2" fmla="*/ 273377 w 273377"/>
                  <a:gd name="connsiteY2" fmla="*/ 86054 h 14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377" h="142615">
                    <a:moveTo>
                      <a:pt x="0" y="142615"/>
                    </a:moveTo>
                    <a:cubicBezTo>
                      <a:pt x="62059" y="76627"/>
                      <a:pt x="124119" y="10640"/>
                      <a:pt x="169682" y="1213"/>
                    </a:cubicBezTo>
                    <a:cubicBezTo>
                      <a:pt x="215245" y="-8214"/>
                      <a:pt x="244311" y="38920"/>
                      <a:pt x="273377" y="86054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2705493" y="2300140"/>
                <a:ext cx="1150070" cy="169854"/>
              </a:xfrm>
              <a:custGeom>
                <a:avLst/>
                <a:gdLst>
                  <a:gd name="connsiteX0" fmla="*/ 0 w 1150070"/>
                  <a:gd name="connsiteY0" fmla="*/ 0 h 169854"/>
                  <a:gd name="connsiteX1" fmla="*/ 358218 w 1150070"/>
                  <a:gd name="connsiteY1" fmla="*/ 103695 h 169854"/>
                  <a:gd name="connsiteX2" fmla="*/ 584462 w 1150070"/>
                  <a:gd name="connsiteY2" fmla="*/ 169683 h 169854"/>
                  <a:gd name="connsiteX3" fmla="*/ 829559 w 1150070"/>
                  <a:gd name="connsiteY3" fmla="*/ 122549 h 169854"/>
                  <a:gd name="connsiteX4" fmla="*/ 1150070 w 1150070"/>
                  <a:gd name="connsiteY4" fmla="*/ 113122 h 169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0070" h="169854">
                    <a:moveTo>
                      <a:pt x="0" y="0"/>
                    </a:moveTo>
                    <a:lnTo>
                      <a:pt x="358218" y="103695"/>
                    </a:lnTo>
                    <a:cubicBezTo>
                      <a:pt x="455628" y="131975"/>
                      <a:pt x="505905" y="166541"/>
                      <a:pt x="584462" y="169683"/>
                    </a:cubicBezTo>
                    <a:cubicBezTo>
                      <a:pt x="663019" y="172825"/>
                      <a:pt x="735291" y="131976"/>
                      <a:pt x="829559" y="122549"/>
                    </a:cubicBezTo>
                    <a:cubicBezTo>
                      <a:pt x="923827" y="113122"/>
                      <a:pt x="1036948" y="113122"/>
                      <a:pt x="1150070" y="113122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3959258" y="2413262"/>
                <a:ext cx="546754" cy="1404594"/>
              </a:xfrm>
              <a:custGeom>
                <a:avLst/>
                <a:gdLst>
                  <a:gd name="connsiteX0" fmla="*/ 0 w 546754"/>
                  <a:gd name="connsiteY0" fmla="*/ 0 h 1404594"/>
                  <a:gd name="connsiteX1" fmla="*/ 179109 w 546754"/>
                  <a:gd name="connsiteY1" fmla="*/ 320511 h 1404594"/>
                  <a:gd name="connsiteX2" fmla="*/ 188536 w 546754"/>
                  <a:gd name="connsiteY2" fmla="*/ 631596 h 1404594"/>
                  <a:gd name="connsiteX3" fmla="*/ 273377 w 546754"/>
                  <a:gd name="connsiteY3" fmla="*/ 933253 h 1404594"/>
                  <a:gd name="connsiteX4" fmla="*/ 433633 w 546754"/>
                  <a:gd name="connsiteY4" fmla="*/ 1150070 h 1404594"/>
                  <a:gd name="connsiteX5" fmla="*/ 480767 w 546754"/>
                  <a:gd name="connsiteY5" fmla="*/ 1263192 h 1404594"/>
                  <a:gd name="connsiteX6" fmla="*/ 471340 w 546754"/>
                  <a:gd name="connsiteY6" fmla="*/ 1376313 h 1404594"/>
                  <a:gd name="connsiteX7" fmla="*/ 546754 w 546754"/>
                  <a:gd name="connsiteY7" fmla="*/ 1404594 h 1404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754" h="1404594">
                    <a:moveTo>
                      <a:pt x="0" y="0"/>
                    </a:moveTo>
                    <a:cubicBezTo>
                      <a:pt x="73843" y="107622"/>
                      <a:pt x="147686" y="215245"/>
                      <a:pt x="179109" y="320511"/>
                    </a:cubicBezTo>
                    <a:cubicBezTo>
                      <a:pt x="210532" y="425777"/>
                      <a:pt x="172825" y="529472"/>
                      <a:pt x="188536" y="631596"/>
                    </a:cubicBezTo>
                    <a:cubicBezTo>
                      <a:pt x="204247" y="733720"/>
                      <a:pt x="232528" y="846841"/>
                      <a:pt x="273377" y="933253"/>
                    </a:cubicBezTo>
                    <a:cubicBezTo>
                      <a:pt x="314226" y="1019665"/>
                      <a:pt x="399068" y="1095080"/>
                      <a:pt x="433633" y="1150070"/>
                    </a:cubicBezTo>
                    <a:cubicBezTo>
                      <a:pt x="468198" y="1205060"/>
                      <a:pt x="474483" y="1225485"/>
                      <a:pt x="480767" y="1263192"/>
                    </a:cubicBezTo>
                    <a:cubicBezTo>
                      <a:pt x="487051" y="1300899"/>
                      <a:pt x="460342" y="1352746"/>
                      <a:pt x="471340" y="1376313"/>
                    </a:cubicBezTo>
                    <a:cubicBezTo>
                      <a:pt x="482338" y="1399880"/>
                      <a:pt x="514546" y="1402237"/>
                      <a:pt x="546754" y="1404594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2639505" y="3770722"/>
                <a:ext cx="3035431" cy="1830132"/>
              </a:xfrm>
              <a:custGeom>
                <a:avLst/>
                <a:gdLst>
                  <a:gd name="connsiteX0" fmla="*/ 0 w 3035431"/>
                  <a:gd name="connsiteY0" fmla="*/ 0 h 1830132"/>
                  <a:gd name="connsiteX1" fmla="*/ 725864 w 3035431"/>
                  <a:gd name="connsiteY1" fmla="*/ 480767 h 1830132"/>
                  <a:gd name="connsiteX2" fmla="*/ 1432874 w 3035431"/>
                  <a:gd name="connsiteY2" fmla="*/ 1027521 h 1830132"/>
                  <a:gd name="connsiteX3" fmla="*/ 2158738 w 3035431"/>
                  <a:gd name="connsiteY3" fmla="*/ 1791092 h 1830132"/>
                  <a:gd name="connsiteX4" fmla="*/ 2394408 w 3035431"/>
                  <a:gd name="connsiteY4" fmla="*/ 1715678 h 1830132"/>
                  <a:gd name="connsiteX5" fmla="*/ 2611225 w 3035431"/>
                  <a:gd name="connsiteY5" fmla="*/ 1687398 h 1830132"/>
                  <a:gd name="connsiteX6" fmla="*/ 2865749 w 3035431"/>
                  <a:gd name="connsiteY6" fmla="*/ 1517715 h 1830132"/>
                  <a:gd name="connsiteX7" fmla="*/ 3035431 w 3035431"/>
                  <a:gd name="connsiteY7" fmla="*/ 1414020 h 1830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35431" h="1830132">
                    <a:moveTo>
                      <a:pt x="0" y="0"/>
                    </a:moveTo>
                    <a:cubicBezTo>
                      <a:pt x="243526" y="154757"/>
                      <a:pt x="487052" y="309514"/>
                      <a:pt x="725864" y="480767"/>
                    </a:cubicBezTo>
                    <a:cubicBezTo>
                      <a:pt x="964676" y="652020"/>
                      <a:pt x="1194062" y="809133"/>
                      <a:pt x="1432874" y="1027521"/>
                    </a:cubicBezTo>
                    <a:cubicBezTo>
                      <a:pt x="1671686" y="1245909"/>
                      <a:pt x="1998482" y="1676399"/>
                      <a:pt x="2158738" y="1791092"/>
                    </a:cubicBezTo>
                    <a:cubicBezTo>
                      <a:pt x="2318994" y="1905785"/>
                      <a:pt x="2318994" y="1732960"/>
                      <a:pt x="2394408" y="1715678"/>
                    </a:cubicBezTo>
                    <a:cubicBezTo>
                      <a:pt x="2469822" y="1698396"/>
                      <a:pt x="2532668" y="1720392"/>
                      <a:pt x="2611225" y="1687398"/>
                    </a:cubicBezTo>
                    <a:cubicBezTo>
                      <a:pt x="2689782" y="1654404"/>
                      <a:pt x="2795048" y="1563278"/>
                      <a:pt x="2865749" y="1517715"/>
                    </a:cubicBezTo>
                    <a:cubicBezTo>
                      <a:pt x="2936450" y="1472152"/>
                      <a:pt x="2985940" y="1443086"/>
                      <a:pt x="3035431" y="141402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7306071" y="1819373"/>
                <a:ext cx="414482" cy="1300899"/>
              </a:xfrm>
              <a:custGeom>
                <a:avLst/>
                <a:gdLst>
                  <a:gd name="connsiteX0" fmla="*/ 414482 w 414482"/>
                  <a:gd name="connsiteY0" fmla="*/ 0 h 1300899"/>
                  <a:gd name="connsiteX1" fmla="*/ 386201 w 414482"/>
                  <a:gd name="connsiteY1" fmla="*/ 273378 h 1300899"/>
                  <a:gd name="connsiteX2" fmla="*/ 301360 w 414482"/>
                  <a:gd name="connsiteY2" fmla="*/ 556182 h 1300899"/>
                  <a:gd name="connsiteX3" fmla="*/ 27983 w 414482"/>
                  <a:gd name="connsiteY3" fmla="*/ 801279 h 1300899"/>
                  <a:gd name="connsiteX4" fmla="*/ 18556 w 414482"/>
                  <a:gd name="connsiteY4" fmla="*/ 1046375 h 1300899"/>
                  <a:gd name="connsiteX5" fmla="*/ 112824 w 414482"/>
                  <a:gd name="connsiteY5" fmla="*/ 1300899 h 130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4482" h="1300899">
                    <a:moveTo>
                      <a:pt x="414482" y="0"/>
                    </a:moveTo>
                    <a:cubicBezTo>
                      <a:pt x="409768" y="90340"/>
                      <a:pt x="405055" y="180681"/>
                      <a:pt x="386201" y="273378"/>
                    </a:cubicBezTo>
                    <a:cubicBezTo>
                      <a:pt x="367347" y="366075"/>
                      <a:pt x="361063" y="468199"/>
                      <a:pt x="301360" y="556182"/>
                    </a:cubicBezTo>
                    <a:cubicBezTo>
                      <a:pt x="241657" y="644165"/>
                      <a:pt x="75117" y="719580"/>
                      <a:pt x="27983" y="801279"/>
                    </a:cubicBezTo>
                    <a:cubicBezTo>
                      <a:pt x="-19151" y="882978"/>
                      <a:pt x="4416" y="963105"/>
                      <a:pt x="18556" y="1046375"/>
                    </a:cubicBezTo>
                    <a:cubicBezTo>
                      <a:pt x="32696" y="1129645"/>
                      <a:pt x="72760" y="1215272"/>
                      <a:pt x="112824" y="1300899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9" name="Freeform 18"/>
              <p:cNvSpPr/>
              <p:nvPr/>
            </p:nvSpPr>
            <p:spPr bwMode="auto">
              <a:xfrm>
                <a:off x="5722070" y="4703975"/>
                <a:ext cx="124007" cy="461914"/>
              </a:xfrm>
              <a:custGeom>
                <a:avLst/>
                <a:gdLst>
                  <a:gd name="connsiteX0" fmla="*/ 0 w 124007"/>
                  <a:gd name="connsiteY0" fmla="*/ 461914 h 461914"/>
                  <a:gd name="connsiteX1" fmla="*/ 113122 w 124007"/>
                  <a:gd name="connsiteY1" fmla="*/ 245097 h 461914"/>
                  <a:gd name="connsiteX2" fmla="*/ 113122 w 124007"/>
                  <a:gd name="connsiteY2" fmla="*/ 0 h 46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007" h="461914">
                    <a:moveTo>
                      <a:pt x="0" y="461914"/>
                    </a:moveTo>
                    <a:cubicBezTo>
                      <a:pt x="47134" y="391998"/>
                      <a:pt x="94268" y="322083"/>
                      <a:pt x="113122" y="245097"/>
                    </a:cubicBezTo>
                    <a:cubicBezTo>
                      <a:pt x="131976" y="168111"/>
                      <a:pt x="122549" y="84055"/>
                      <a:pt x="113122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5844619" y="3355942"/>
                <a:ext cx="1498861" cy="1263192"/>
              </a:xfrm>
              <a:custGeom>
                <a:avLst/>
                <a:gdLst>
                  <a:gd name="connsiteX0" fmla="*/ 0 w 1498861"/>
                  <a:gd name="connsiteY0" fmla="*/ 1263192 h 1263192"/>
                  <a:gd name="connsiteX1" fmla="*/ 122548 w 1498861"/>
                  <a:gd name="connsiteY1" fmla="*/ 1055802 h 1263192"/>
                  <a:gd name="connsiteX2" fmla="*/ 433633 w 1498861"/>
                  <a:gd name="connsiteY2" fmla="*/ 697584 h 1263192"/>
                  <a:gd name="connsiteX3" fmla="*/ 857839 w 1498861"/>
                  <a:gd name="connsiteY3" fmla="*/ 329938 h 1263192"/>
                  <a:gd name="connsiteX4" fmla="*/ 1225484 w 1498861"/>
                  <a:gd name="connsiteY4" fmla="*/ 113122 h 1263192"/>
                  <a:gd name="connsiteX5" fmla="*/ 1498861 w 1498861"/>
                  <a:gd name="connsiteY5" fmla="*/ 0 h 126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861" h="1263192">
                    <a:moveTo>
                      <a:pt x="0" y="1263192"/>
                    </a:moveTo>
                    <a:cubicBezTo>
                      <a:pt x="25138" y="1206631"/>
                      <a:pt x="50276" y="1150070"/>
                      <a:pt x="122548" y="1055802"/>
                    </a:cubicBezTo>
                    <a:cubicBezTo>
                      <a:pt x="194820" y="961534"/>
                      <a:pt x="311085" y="818561"/>
                      <a:pt x="433633" y="697584"/>
                    </a:cubicBezTo>
                    <a:cubicBezTo>
                      <a:pt x="556181" y="576607"/>
                      <a:pt x="725864" y="427348"/>
                      <a:pt x="857839" y="329938"/>
                    </a:cubicBezTo>
                    <a:cubicBezTo>
                      <a:pt x="989814" y="232528"/>
                      <a:pt x="1118647" y="168112"/>
                      <a:pt x="1225484" y="113122"/>
                    </a:cubicBezTo>
                    <a:cubicBezTo>
                      <a:pt x="1332321" y="58132"/>
                      <a:pt x="1415591" y="29066"/>
                      <a:pt x="1498861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2477542" y="2300140"/>
                <a:ext cx="312792" cy="716437"/>
              </a:xfrm>
              <a:custGeom>
                <a:avLst/>
                <a:gdLst>
                  <a:gd name="connsiteX0" fmla="*/ 227951 w 312792"/>
                  <a:gd name="connsiteY0" fmla="*/ 0 h 716437"/>
                  <a:gd name="connsiteX1" fmla="*/ 86549 w 312792"/>
                  <a:gd name="connsiteY1" fmla="*/ 56561 h 716437"/>
                  <a:gd name="connsiteX2" fmla="*/ 1707 w 312792"/>
                  <a:gd name="connsiteY2" fmla="*/ 320512 h 716437"/>
                  <a:gd name="connsiteX3" fmla="*/ 161963 w 312792"/>
                  <a:gd name="connsiteY3" fmla="*/ 461914 h 716437"/>
                  <a:gd name="connsiteX4" fmla="*/ 275085 w 312792"/>
                  <a:gd name="connsiteY4" fmla="*/ 499621 h 716437"/>
                  <a:gd name="connsiteX5" fmla="*/ 312792 w 312792"/>
                  <a:gd name="connsiteY5" fmla="*/ 716437 h 71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792" h="716437">
                    <a:moveTo>
                      <a:pt x="227951" y="0"/>
                    </a:moveTo>
                    <a:cubicBezTo>
                      <a:pt x="176103" y="1571"/>
                      <a:pt x="124256" y="3142"/>
                      <a:pt x="86549" y="56561"/>
                    </a:cubicBezTo>
                    <a:cubicBezTo>
                      <a:pt x="48842" y="109980"/>
                      <a:pt x="-10862" y="252953"/>
                      <a:pt x="1707" y="320512"/>
                    </a:cubicBezTo>
                    <a:cubicBezTo>
                      <a:pt x="14276" y="388071"/>
                      <a:pt x="116400" y="432063"/>
                      <a:pt x="161963" y="461914"/>
                    </a:cubicBezTo>
                    <a:cubicBezTo>
                      <a:pt x="207526" y="491766"/>
                      <a:pt x="249947" y="457201"/>
                      <a:pt x="275085" y="499621"/>
                    </a:cubicBezTo>
                    <a:cubicBezTo>
                      <a:pt x="300223" y="542041"/>
                      <a:pt x="306507" y="629239"/>
                      <a:pt x="312792" y="716437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7334054" y="3101419"/>
                <a:ext cx="94268" cy="235670"/>
              </a:xfrm>
              <a:custGeom>
                <a:avLst/>
                <a:gdLst>
                  <a:gd name="connsiteX0" fmla="*/ 94268 w 94268"/>
                  <a:gd name="connsiteY0" fmla="*/ 0 h 235670"/>
                  <a:gd name="connsiteX1" fmla="*/ 56560 w 94268"/>
                  <a:gd name="connsiteY1" fmla="*/ 103694 h 235670"/>
                  <a:gd name="connsiteX2" fmla="*/ 0 w 94268"/>
                  <a:gd name="connsiteY2" fmla="*/ 235670 h 23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268" h="235670">
                    <a:moveTo>
                      <a:pt x="94268" y="0"/>
                    </a:moveTo>
                    <a:cubicBezTo>
                      <a:pt x="83269" y="32208"/>
                      <a:pt x="72271" y="64416"/>
                      <a:pt x="56560" y="103694"/>
                    </a:cubicBezTo>
                    <a:cubicBezTo>
                      <a:pt x="40849" y="142972"/>
                      <a:pt x="0" y="235670"/>
                      <a:pt x="0" y="23567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2526384" y="3091992"/>
                <a:ext cx="281540" cy="198182"/>
              </a:xfrm>
              <a:custGeom>
                <a:avLst/>
                <a:gdLst>
                  <a:gd name="connsiteX0" fmla="*/ 273377 w 281540"/>
                  <a:gd name="connsiteY0" fmla="*/ 0 h 198182"/>
                  <a:gd name="connsiteX1" fmla="*/ 273377 w 281540"/>
                  <a:gd name="connsiteY1" fmla="*/ 160255 h 198182"/>
                  <a:gd name="connsiteX2" fmla="*/ 188536 w 281540"/>
                  <a:gd name="connsiteY2" fmla="*/ 197963 h 198182"/>
                  <a:gd name="connsiteX3" fmla="*/ 0 w 281540"/>
                  <a:gd name="connsiteY3" fmla="*/ 150829 h 19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540" h="198182">
                    <a:moveTo>
                      <a:pt x="273377" y="0"/>
                    </a:moveTo>
                    <a:cubicBezTo>
                      <a:pt x="280447" y="63630"/>
                      <a:pt x="287517" y="127261"/>
                      <a:pt x="273377" y="160255"/>
                    </a:cubicBezTo>
                    <a:cubicBezTo>
                      <a:pt x="259237" y="193249"/>
                      <a:pt x="234099" y="199534"/>
                      <a:pt x="188536" y="197963"/>
                    </a:cubicBezTo>
                    <a:cubicBezTo>
                      <a:pt x="142973" y="196392"/>
                      <a:pt x="71486" y="173610"/>
                      <a:pt x="0" y="150829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2366128" y="3289955"/>
                <a:ext cx="292231" cy="499620"/>
              </a:xfrm>
              <a:custGeom>
                <a:avLst/>
                <a:gdLst>
                  <a:gd name="connsiteX0" fmla="*/ 292231 w 292231"/>
                  <a:gd name="connsiteY0" fmla="*/ 499620 h 499620"/>
                  <a:gd name="connsiteX1" fmla="*/ 122548 w 292231"/>
                  <a:gd name="connsiteY1" fmla="*/ 301657 h 499620"/>
                  <a:gd name="connsiteX2" fmla="*/ 28280 w 292231"/>
                  <a:gd name="connsiteY2" fmla="*/ 131975 h 499620"/>
                  <a:gd name="connsiteX3" fmla="*/ 0 w 292231"/>
                  <a:gd name="connsiteY3" fmla="*/ 0 h 49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231" h="499620">
                    <a:moveTo>
                      <a:pt x="292231" y="499620"/>
                    </a:moveTo>
                    <a:cubicBezTo>
                      <a:pt x="229385" y="431275"/>
                      <a:pt x="166540" y="362931"/>
                      <a:pt x="122548" y="301657"/>
                    </a:cubicBezTo>
                    <a:cubicBezTo>
                      <a:pt x="78556" y="240383"/>
                      <a:pt x="48705" y="182251"/>
                      <a:pt x="28280" y="131975"/>
                    </a:cubicBezTo>
                    <a:cubicBezTo>
                      <a:pt x="7855" y="81699"/>
                      <a:pt x="3927" y="40849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2354586" y="3211099"/>
                <a:ext cx="152478" cy="64664"/>
              </a:xfrm>
              <a:custGeom>
                <a:avLst/>
                <a:gdLst>
                  <a:gd name="connsiteX0" fmla="*/ 152478 w 152478"/>
                  <a:gd name="connsiteY0" fmla="*/ 9398 h 64664"/>
                  <a:gd name="connsiteX1" fmla="*/ 16825 w 152478"/>
                  <a:gd name="connsiteY1" fmla="*/ 4374 h 64664"/>
                  <a:gd name="connsiteX2" fmla="*/ 6777 w 152478"/>
                  <a:gd name="connsiteY2" fmla="*/ 64664 h 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78" h="64664">
                    <a:moveTo>
                      <a:pt x="152478" y="9398"/>
                    </a:moveTo>
                    <a:cubicBezTo>
                      <a:pt x="96793" y="2280"/>
                      <a:pt x="41108" y="-4837"/>
                      <a:pt x="16825" y="4374"/>
                    </a:cubicBezTo>
                    <a:cubicBezTo>
                      <a:pt x="-7458" y="13585"/>
                      <a:pt x="-341" y="39124"/>
                      <a:pt x="6777" y="64664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71" name="Freeform 70"/>
            <p:cNvSpPr/>
            <p:nvPr/>
          </p:nvSpPr>
          <p:spPr bwMode="auto">
            <a:xfrm>
              <a:off x="1436914" y="3063834"/>
              <a:ext cx="4120738" cy="3289465"/>
            </a:xfrm>
            <a:custGeom>
              <a:avLst/>
              <a:gdLst>
                <a:gd name="connsiteX0" fmla="*/ 23751 w 4120738"/>
                <a:gd name="connsiteY0" fmla="*/ 0 h 3289465"/>
                <a:gd name="connsiteX1" fmla="*/ 712520 w 4120738"/>
                <a:gd name="connsiteY1" fmla="*/ 403761 h 3289465"/>
                <a:gd name="connsiteX2" fmla="*/ 1353787 w 4120738"/>
                <a:gd name="connsiteY2" fmla="*/ 783771 h 3289465"/>
                <a:gd name="connsiteX3" fmla="*/ 1828800 w 4120738"/>
                <a:gd name="connsiteY3" fmla="*/ 1116280 h 3289465"/>
                <a:gd name="connsiteX4" fmla="*/ 2363190 w 4120738"/>
                <a:gd name="connsiteY4" fmla="*/ 1496291 h 3289465"/>
                <a:gd name="connsiteX5" fmla="*/ 2933205 w 4120738"/>
                <a:gd name="connsiteY5" fmla="*/ 1959428 h 3289465"/>
                <a:gd name="connsiteX6" fmla="*/ 3241964 w 4120738"/>
                <a:gd name="connsiteY6" fmla="*/ 2410691 h 3289465"/>
                <a:gd name="connsiteX7" fmla="*/ 3526972 w 4120738"/>
                <a:gd name="connsiteY7" fmla="*/ 2660072 h 3289465"/>
                <a:gd name="connsiteX8" fmla="*/ 3788229 w 4120738"/>
                <a:gd name="connsiteY8" fmla="*/ 2921330 h 3289465"/>
                <a:gd name="connsiteX9" fmla="*/ 3883231 w 4120738"/>
                <a:gd name="connsiteY9" fmla="*/ 3040083 h 3289465"/>
                <a:gd name="connsiteX10" fmla="*/ 4120738 w 4120738"/>
                <a:gd name="connsiteY10" fmla="*/ 3289465 h 3289465"/>
                <a:gd name="connsiteX11" fmla="*/ 3835730 w 4120738"/>
                <a:gd name="connsiteY11" fmla="*/ 3289465 h 3289465"/>
                <a:gd name="connsiteX12" fmla="*/ 3633850 w 4120738"/>
                <a:gd name="connsiteY12" fmla="*/ 3135085 h 3289465"/>
                <a:gd name="connsiteX13" fmla="*/ 3028208 w 4120738"/>
                <a:gd name="connsiteY13" fmla="*/ 2624447 h 3289465"/>
                <a:gd name="connsiteX14" fmla="*/ 2766951 w 4120738"/>
                <a:gd name="connsiteY14" fmla="*/ 2398815 h 3289465"/>
                <a:gd name="connsiteX15" fmla="*/ 2505694 w 4120738"/>
                <a:gd name="connsiteY15" fmla="*/ 2149434 h 3289465"/>
                <a:gd name="connsiteX16" fmla="*/ 2280063 w 4120738"/>
                <a:gd name="connsiteY16" fmla="*/ 1900052 h 3289465"/>
                <a:gd name="connsiteX17" fmla="*/ 1828800 w 4120738"/>
                <a:gd name="connsiteY17" fmla="*/ 1579418 h 3289465"/>
                <a:gd name="connsiteX18" fmla="*/ 1508167 w 4120738"/>
                <a:gd name="connsiteY18" fmla="*/ 1318161 h 3289465"/>
                <a:gd name="connsiteX19" fmla="*/ 1187533 w 4120738"/>
                <a:gd name="connsiteY19" fmla="*/ 1045028 h 3289465"/>
                <a:gd name="connsiteX20" fmla="*/ 736270 w 4120738"/>
                <a:gd name="connsiteY20" fmla="*/ 783771 h 3289465"/>
                <a:gd name="connsiteX21" fmla="*/ 0 w 4120738"/>
                <a:gd name="connsiteY21" fmla="*/ 368135 h 328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20738" h="3289465">
                  <a:moveTo>
                    <a:pt x="23751" y="0"/>
                  </a:moveTo>
                  <a:lnTo>
                    <a:pt x="712520" y="403761"/>
                  </a:lnTo>
                  <a:lnTo>
                    <a:pt x="1353787" y="783771"/>
                  </a:lnTo>
                  <a:lnTo>
                    <a:pt x="1828800" y="1116280"/>
                  </a:lnTo>
                  <a:lnTo>
                    <a:pt x="2363190" y="1496291"/>
                  </a:lnTo>
                  <a:lnTo>
                    <a:pt x="2933205" y="1959428"/>
                  </a:lnTo>
                  <a:lnTo>
                    <a:pt x="3241964" y="2410691"/>
                  </a:lnTo>
                  <a:lnTo>
                    <a:pt x="3526972" y="2660072"/>
                  </a:lnTo>
                  <a:lnTo>
                    <a:pt x="3788229" y="2921330"/>
                  </a:lnTo>
                  <a:lnTo>
                    <a:pt x="3883231" y="3040083"/>
                  </a:lnTo>
                  <a:lnTo>
                    <a:pt x="4120738" y="3289465"/>
                  </a:lnTo>
                  <a:lnTo>
                    <a:pt x="3835730" y="3289465"/>
                  </a:lnTo>
                  <a:lnTo>
                    <a:pt x="3633850" y="3135085"/>
                  </a:lnTo>
                  <a:lnTo>
                    <a:pt x="3028208" y="2624447"/>
                  </a:lnTo>
                  <a:lnTo>
                    <a:pt x="2766951" y="2398815"/>
                  </a:lnTo>
                  <a:lnTo>
                    <a:pt x="2505694" y="2149434"/>
                  </a:lnTo>
                  <a:lnTo>
                    <a:pt x="2280063" y="1900052"/>
                  </a:lnTo>
                  <a:lnTo>
                    <a:pt x="1828800" y="1579418"/>
                  </a:lnTo>
                  <a:lnTo>
                    <a:pt x="1508167" y="1318161"/>
                  </a:lnTo>
                  <a:lnTo>
                    <a:pt x="1187533" y="1045028"/>
                  </a:lnTo>
                  <a:lnTo>
                    <a:pt x="736270" y="783771"/>
                  </a:lnTo>
                  <a:lnTo>
                    <a:pt x="0" y="368135"/>
                  </a:lnTo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5" name="Group 55"/>
          <p:cNvGrpSpPr/>
          <p:nvPr/>
        </p:nvGrpSpPr>
        <p:grpSpPr>
          <a:xfrm>
            <a:off x="1495965" y="1085521"/>
            <a:ext cx="6384338" cy="5271247"/>
            <a:chOff x="1514819" y="1201271"/>
            <a:chExt cx="6384338" cy="5271247"/>
          </a:xfrm>
        </p:grpSpPr>
        <p:cxnSp>
          <p:nvCxnSpPr>
            <p:cNvPr id="72" name="Straight Connector 71"/>
            <p:cNvCxnSpPr/>
            <p:nvPr/>
          </p:nvCxnSpPr>
          <p:spPr bwMode="auto">
            <a:xfrm>
              <a:off x="2265917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2641467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3017016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3392565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3768115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1890368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1514819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894762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Connector 79"/>
            <p:cNvCxnSpPr/>
            <p:nvPr/>
          </p:nvCxnSpPr>
          <p:spPr bwMode="auto">
            <a:xfrm>
              <a:off x="5270312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>
              <a:off x="5645861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6021410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6396960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4519213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>
              <a:off x="4143664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7148058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7523607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7899157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6772509" y="1201271"/>
              <a:ext cx="0" cy="527124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" name="Group 49"/>
          <p:cNvGrpSpPr/>
          <p:nvPr/>
        </p:nvGrpSpPr>
        <p:grpSpPr>
          <a:xfrm>
            <a:off x="1272989" y="1347216"/>
            <a:ext cx="7153836" cy="4882141"/>
            <a:chOff x="1272989" y="1500674"/>
            <a:chExt cx="7153836" cy="4882141"/>
          </a:xfrm>
        </p:grpSpPr>
        <p:cxnSp>
          <p:nvCxnSpPr>
            <p:cNvPr id="90" name="Straight Connector 89"/>
            <p:cNvCxnSpPr/>
            <p:nvPr/>
          </p:nvCxnSpPr>
          <p:spPr bwMode="auto">
            <a:xfrm rot="5400000">
              <a:off x="4849907" y="-2076244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Straight Connector 90"/>
            <p:cNvCxnSpPr/>
            <p:nvPr/>
          </p:nvCxnSpPr>
          <p:spPr bwMode="auto">
            <a:xfrm rot="5400000">
              <a:off x="4849907" y="-1700695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2" name="Straight Connector 91"/>
            <p:cNvCxnSpPr/>
            <p:nvPr/>
          </p:nvCxnSpPr>
          <p:spPr bwMode="auto">
            <a:xfrm rot="5400000">
              <a:off x="4849907" y="-1325145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3" name="Straight Connector 92"/>
            <p:cNvCxnSpPr/>
            <p:nvPr/>
          </p:nvCxnSpPr>
          <p:spPr bwMode="auto">
            <a:xfrm rot="5400000">
              <a:off x="4849907" y="-949596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4" name="Straight Connector 93"/>
            <p:cNvCxnSpPr/>
            <p:nvPr/>
          </p:nvCxnSpPr>
          <p:spPr bwMode="auto">
            <a:xfrm rot="5400000">
              <a:off x="4849907" y="-574047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5" name="Straight Connector 94"/>
            <p:cNvCxnSpPr/>
            <p:nvPr/>
          </p:nvCxnSpPr>
          <p:spPr bwMode="auto">
            <a:xfrm rot="5400000">
              <a:off x="4849907" y="552602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6" name="Straight Connector 95"/>
            <p:cNvCxnSpPr/>
            <p:nvPr/>
          </p:nvCxnSpPr>
          <p:spPr bwMode="auto">
            <a:xfrm rot="5400000">
              <a:off x="4849907" y="928151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Straight Connector 96"/>
            <p:cNvCxnSpPr/>
            <p:nvPr/>
          </p:nvCxnSpPr>
          <p:spPr bwMode="auto">
            <a:xfrm rot="5400000">
              <a:off x="4849907" y="1303700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Straight Connector 97"/>
            <p:cNvCxnSpPr/>
            <p:nvPr/>
          </p:nvCxnSpPr>
          <p:spPr bwMode="auto">
            <a:xfrm rot="5400000">
              <a:off x="4849907" y="1679250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9" name="Straight Connector 98"/>
            <p:cNvCxnSpPr/>
            <p:nvPr/>
          </p:nvCxnSpPr>
          <p:spPr bwMode="auto">
            <a:xfrm rot="5400000">
              <a:off x="4849907" y="2054799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Straight Connector 99"/>
            <p:cNvCxnSpPr/>
            <p:nvPr/>
          </p:nvCxnSpPr>
          <p:spPr bwMode="auto">
            <a:xfrm rot="5400000">
              <a:off x="4849907" y="177053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1" name="Straight Connector 100"/>
            <p:cNvCxnSpPr/>
            <p:nvPr/>
          </p:nvCxnSpPr>
          <p:spPr bwMode="auto">
            <a:xfrm rot="5400000">
              <a:off x="4849907" y="-198498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2" name="Straight Connector 101"/>
            <p:cNvCxnSpPr/>
            <p:nvPr/>
          </p:nvCxnSpPr>
          <p:spPr bwMode="auto">
            <a:xfrm rot="5400000">
              <a:off x="4849907" y="2805897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" name="Straight Connector 102"/>
            <p:cNvCxnSpPr/>
            <p:nvPr/>
          </p:nvCxnSpPr>
          <p:spPr bwMode="auto">
            <a:xfrm rot="5400000">
              <a:off x="4849907" y="2430348"/>
              <a:ext cx="0" cy="71538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8" name="TextBox 67"/>
          <p:cNvSpPr txBox="1"/>
          <p:nvPr/>
        </p:nvSpPr>
        <p:spPr>
          <a:xfrm>
            <a:off x="351381" y="5210085"/>
            <a:ext cx="158889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Each square</a:t>
            </a:r>
          </a:p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200x200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418739" y="891448"/>
            <a:ext cx="27924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786457" y="891448"/>
            <a:ext cx="31290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187837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571580" y="891448"/>
            <a:ext cx="30489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304913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688661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072409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456157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839905" y="891448"/>
            <a:ext cx="28725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215637" y="891448"/>
            <a:ext cx="27924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583355" y="891448"/>
            <a:ext cx="30489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948441" y="91972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360469" y="891448"/>
            <a:ext cx="22794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676891" y="8914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034991" y="89144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43237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551165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94065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31358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05944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17823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80530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56772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68651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19479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82186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3448932" y="5915975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552339" y="5917505"/>
            <a:ext cx="62690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Totals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062402" y="5917904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689472" y="5917904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2316542" y="5917904"/>
            <a:ext cx="271228" cy="2769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309005" y="3010808"/>
            <a:ext cx="341080" cy="3182166"/>
            <a:chOff x="2309005" y="3010808"/>
            <a:chExt cx="341080" cy="3182166"/>
          </a:xfrm>
        </p:grpSpPr>
        <p:grpSp>
          <p:nvGrpSpPr>
            <p:cNvPr id="7" name="Group 6"/>
            <p:cNvGrpSpPr/>
            <p:nvPr/>
          </p:nvGrpSpPr>
          <p:grpSpPr>
            <a:xfrm>
              <a:off x="2344131" y="3010808"/>
              <a:ext cx="305954" cy="458001"/>
              <a:chOff x="2344131" y="3010808"/>
              <a:chExt cx="305954" cy="458001"/>
            </a:xfrm>
          </p:grpSpPr>
          <p:sp>
            <p:nvSpPr>
              <p:cNvPr id="104" name="Rectangle 103"/>
              <p:cNvSpPr>
                <a:spLocks noChangeAspect="1"/>
              </p:cNvSpPr>
              <p:nvPr/>
            </p:nvSpPr>
            <p:spPr bwMode="auto">
              <a:xfrm>
                <a:off x="2421056" y="3252884"/>
                <a:ext cx="172193" cy="172193"/>
              </a:xfrm>
              <a:prstGeom prst="rect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5" name="Rectangle 104"/>
              <p:cNvSpPr>
                <a:spLocks noChangeAspect="1"/>
              </p:cNvSpPr>
              <p:nvPr/>
            </p:nvSpPr>
            <p:spPr bwMode="auto">
              <a:xfrm>
                <a:off x="2407201" y="3072775"/>
                <a:ext cx="172193" cy="172193"/>
              </a:xfrm>
              <a:prstGeom prst="rect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59" name="TextBox 158"/>
              <p:cNvSpPr txBox="1"/>
              <p:nvPr/>
            </p:nvSpPr>
            <p:spPr>
              <a:xfrm>
                <a:off x="2370841" y="3207199"/>
                <a:ext cx="27924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00"/>
                    </a:solidFill>
                    <a:latin typeface="Arial Black" panose="020B0A04020102020204" pitchFamily="34" charset="0"/>
                  </a:rPr>
                  <a:t>1</a:t>
                </a:r>
                <a:endParaRPr lang="en-US" sz="1100" dirty="0">
                  <a:solidFill>
                    <a:srgbClr val="FFFF00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60" name="TextBox 159"/>
              <p:cNvSpPr txBox="1"/>
              <p:nvPr/>
            </p:nvSpPr>
            <p:spPr>
              <a:xfrm>
                <a:off x="2344131" y="3010808"/>
                <a:ext cx="27924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rgbClr val="FFFF00"/>
                    </a:solidFill>
                    <a:latin typeface="Arial Black" panose="020B0A04020102020204" pitchFamily="34" charset="0"/>
                  </a:rPr>
                  <a:t>1</a:t>
                </a:r>
                <a:endParaRPr lang="en-US" sz="1100" dirty="0">
                  <a:solidFill>
                    <a:srgbClr val="FFFF00"/>
                  </a:solidFill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2309005" y="5915975"/>
              <a:ext cx="269626" cy="276999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71953" y="2122749"/>
            <a:ext cx="463059" cy="4070225"/>
            <a:chOff x="2571953" y="2122749"/>
            <a:chExt cx="463059" cy="4070225"/>
          </a:xfrm>
        </p:grpSpPr>
        <p:sp>
          <p:nvSpPr>
            <p:cNvPr id="107" name="Rectangle 106"/>
            <p:cNvSpPr/>
            <p:nvPr/>
          </p:nvSpPr>
          <p:spPr bwMode="auto">
            <a:xfrm>
              <a:off x="2636791" y="3238457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0" name="Rectangle 109"/>
            <p:cNvSpPr/>
            <p:nvPr/>
          </p:nvSpPr>
          <p:spPr bwMode="auto">
            <a:xfrm>
              <a:off x="2632833" y="2122749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5" name="Freeform 144"/>
            <p:cNvSpPr/>
            <p:nvPr/>
          </p:nvSpPr>
          <p:spPr bwMode="auto">
            <a:xfrm flipH="1">
              <a:off x="2593948" y="2826989"/>
              <a:ext cx="377072" cy="386499"/>
            </a:xfrm>
            <a:custGeom>
              <a:avLst/>
              <a:gdLst>
                <a:gd name="connsiteX0" fmla="*/ 9426 w 377072"/>
                <a:gd name="connsiteY0" fmla="*/ 0 h 386499"/>
                <a:gd name="connsiteX1" fmla="*/ 377072 w 377072"/>
                <a:gd name="connsiteY1" fmla="*/ 386499 h 386499"/>
                <a:gd name="connsiteX2" fmla="*/ 0 w 377072"/>
                <a:gd name="connsiteY2" fmla="*/ 386499 h 386499"/>
                <a:gd name="connsiteX3" fmla="*/ 9426 w 377072"/>
                <a:gd name="connsiteY3" fmla="*/ 0 h 38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072" h="386499">
                  <a:moveTo>
                    <a:pt x="9426" y="0"/>
                  </a:moveTo>
                  <a:lnTo>
                    <a:pt x="377072" y="386499"/>
                  </a:lnTo>
                  <a:lnTo>
                    <a:pt x="0" y="386499"/>
                  </a:lnTo>
                  <a:lnTo>
                    <a:pt x="9426" y="0"/>
                  </a:lnTo>
                  <a:close/>
                </a:path>
              </a:pathLst>
            </a:cu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6" name="Rectangle 145"/>
            <p:cNvSpPr>
              <a:spLocks noChangeAspect="1"/>
            </p:cNvSpPr>
            <p:nvPr/>
          </p:nvSpPr>
          <p:spPr bwMode="auto">
            <a:xfrm>
              <a:off x="2808841" y="3615694"/>
              <a:ext cx="172193" cy="172193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7" name="Freeform 146"/>
            <p:cNvSpPr/>
            <p:nvPr/>
          </p:nvSpPr>
          <p:spPr bwMode="auto">
            <a:xfrm rot="16200000" flipH="1">
              <a:off x="2576667" y="2479770"/>
              <a:ext cx="377072" cy="386499"/>
            </a:xfrm>
            <a:custGeom>
              <a:avLst/>
              <a:gdLst>
                <a:gd name="connsiteX0" fmla="*/ 9426 w 377072"/>
                <a:gd name="connsiteY0" fmla="*/ 0 h 386499"/>
                <a:gd name="connsiteX1" fmla="*/ 377072 w 377072"/>
                <a:gd name="connsiteY1" fmla="*/ 386499 h 386499"/>
                <a:gd name="connsiteX2" fmla="*/ 0 w 377072"/>
                <a:gd name="connsiteY2" fmla="*/ 386499 h 386499"/>
                <a:gd name="connsiteX3" fmla="*/ 9426 w 377072"/>
                <a:gd name="connsiteY3" fmla="*/ 0 h 38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072" h="386499">
                  <a:moveTo>
                    <a:pt x="9426" y="0"/>
                  </a:moveTo>
                  <a:lnTo>
                    <a:pt x="377072" y="386499"/>
                  </a:lnTo>
                  <a:lnTo>
                    <a:pt x="0" y="386499"/>
                  </a:lnTo>
                  <a:lnTo>
                    <a:pt x="9426" y="0"/>
                  </a:lnTo>
                  <a:close/>
                </a:path>
              </a:pathLst>
            </a:cu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658358" y="2174963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755768" y="3573273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FF00"/>
                  </a:solidFill>
                  <a:latin typeface="Arial Black" panose="020B0A04020102020204" pitchFamily="34" charset="0"/>
                </a:rPr>
                <a:t>1</a:t>
              </a:r>
              <a:endParaRPr lang="en-US" sz="1100" dirty="0">
                <a:solidFill>
                  <a:srgbClr val="FFFF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2655215" y="3274757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2692922" y="2944820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2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2685067" y="2475051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2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640276" y="5915975"/>
              <a:ext cx="354584" cy="276999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13</a:t>
              </a:r>
              <a:endParaRPr lang="en-US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964735" y="2240952"/>
            <a:ext cx="423205" cy="3952022"/>
            <a:chOff x="2964735" y="2240952"/>
            <a:chExt cx="423205" cy="3952022"/>
          </a:xfrm>
        </p:grpSpPr>
        <p:sp>
          <p:nvSpPr>
            <p:cNvPr id="106" name="Rectangle 105"/>
            <p:cNvSpPr/>
            <p:nvPr/>
          </p:nvSpPr>
          <p:spPr bwMode="auto">
            <a:xfrm>
              <a:off x="3013883" y="2494741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8" name="Rectangle 107"/>
            <p:cNvSpPr/>
            <p:nvPr/>
          </p:nvSpPr>
          <p:spPr bwMode="auto">
            <a:xfrm>
              <a:off x="3002947" y="3252883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9" name="Rectangle 108"/>
            <p:cNvSpPr/>
            <p:nvPr/>
          </p:nvSpPr>
          <p:spPr bwMode="auto">
            <a:xfrm>
              <a:off x="3003886" y="2866833"/>
              <a:ext cx="344385" cy="34438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3" name="Rectangle 112"/>
            <p:cNvSpPr>
              <a:spLocks/>
            </p:cNvSpPr>
            <p:nvPr/>
          </p:nvSpPr>
          <p:spPr bwMode="auto">
            <a:xfrm>
              <a:off x="3008885" y="2285411"/>
              <a:ext cx="344385" cy="172193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4" name="Freeform 113"/>
            <p:cNvSpPr/>
            <p:nvPr/>
          </p:nvSpPr>
          <p:spPr bwMode="auto">
            <a:xfrm rot="16200000" flipH="1">
              <a:off x="2969449" y="3598416"/>
              <a:ext cx="377072" cy="386499"/>
            </a:xfrm>
            <a:custGeom>
              <a:avLst/>
              <a:gdLst>
                <a:gd name="connsiteX0" fmla="*/ 9426 w 377072"/>
                <a:gd name="connsiteY0" fmla="*/ 0 h 386499"/>
                <a:gd name="connsiteX1" fmla="*/ 377072 w 377072"/>
                <a:gd name="connsiteY1" fmla="*/ 386499 h 386499"/>
                <a:gd name="connsiteX2" fmla="*/ 0 w 377072"/>
                <a:gd name="connsiteY2" fmla="*/ 386499 h 386499"/>
                <a:gd name="connsiteX3" fmla="*/ 9426 w 377072"/>
                <a:gd name="connsiteY3" fmla="*/ 0 h 38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072" h="386499">
                  <a:moveTo>
                    <a:pt x="9426" y="0"/>
                  </a:moveTo>
                  <a:lnTo>
                    <a:pt x="377072" y="386499"/>
                  </a:lnTo>
                  <a:lnTo>
                    <a:pt x="0" y="386499"/>
                  </a:lnTo>
                  <a:lnTo>
                    <a:pt x="9426" y="0"/>
                  </a:lnTo>
                  <a:close/>
                </a:path>
              </a:pathLst>
            </a:cu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087277" y="3584271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2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3033859" y="3266902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3026003" y="2900828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037001" y="2534754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4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3054283" y="2240952"/>
              <a:ext cx="27924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latin typeface="Arial Black" panose="020B0A04020102020204" pitchFamily="34" charset="0"/>
                </a:rPr>
                <a:t>2</a:t>
              </a:r>
              <a:endParaRPr lang="en-US" sz="1100" dirty="0">
                <a:latin typeface="Arial Black" panose="020B0A040201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033356" y="5915975"/>
              <a:ext cx="354584" cy="276999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16</a:t>
              </a:r>
              <a:endParaRPr lang="en-US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353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/>
          <p:cNvPicPr preferRelativeResize="0">
            <a:picLocks noChangeAspect="1" noChangeArrowheads="1"/>
          </p:cNvPicPr>
          <p:nvPr/>
        </p:nvPicPr>
        <p:blipFill>
          <a:blip r:embed="rId3" cstate="print">
            <a:grayscl/>
            <a:lum contrast="6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6" t="16308" r="26469" b="63302"/>
          <a:stretch>
            <a:fillRect/>
          </a:stretch>
        </p:blipFill>
        <p:spPr bwMode="auto">
          <a:xfrm>
            <a:off x="1398494" y="1326776"/>
            <a:ext cx="6795247" cy="507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" name="Freeform 152"/>
          <p:cNvSpPr/>
          <p:nvPr/>
        </p:nvSpPr>
        <p:spPr bwMode="auto">
          <a:xfrm>
            <a:off x="1436914" y="3063834"/>
            <a:ext cx="4120738" cy="3289465"/>
          </a:xfrm>
          <a:custGeom>
            <a:avLst/>
            <a:gdLst>
              <a:gd name="connsiteX0" fmla="*/ 23751 w 4120738"/>
              <a:gd name="connsiteY0" fmla="*/ 0 h 3289465"/>
              <a:gd name="connsiteX1" fmla="*/ 712520 w 4120738"/>
              <a:gd name="connsiteY1" fmla="*/ 403761 h 3289465"/>
              <a:gd name="connsiteX2" fmla="*/ 1353787 w 4120738"/>
              <a:gd name="connsiteY2" fmla="*/ 783771 h 3289465"/>
              <a:gd name="connsiteX3" fmla="*/ 1828800 w 4120738"/>
              <a:gd name="connsiteY3" fmla="*/ 1116280 h 3289465"/>
              <a:gd name="connsiteX4" fmla="*/ 2363190 w 4120738"/>
              <a:gd name="connsiteY4" fmla="*/ 1496291 h 3289465"/>
              <a:gd name="connsiteX5" fmla="*/ 2933205 w 4120738"/>
              <a:gd name="connsiteY5" fmla="*/ 1959428 h 3289465"/>
              <a:gd name="connsiteX6" fmla="*/ 3241964 w 4120738"/>
              <a:gd name="connsiteY6" fmla="*/ 2410691 h 3289465"/>
              <a:gd name="connsiteX7" fmla="*/ 3526972 w 4120738"/>
              <a:gd name="connsiteY7" fmla="*/ 2660072 h 3289465"/>
              <a:gd name="connsiteX8" fmla="*/ 3788229 w 4120738"/>
              <a:gd name="connsiteY8" fmla="*/ 2921330 h 3289465"/>
              <a:gd name="connsiteX9" fmla="*/ 3883231 w 4120738"/>
              <a:gd name="connsiteY9" fmla="*/ 3040083 h 3289465"/>
              <a:gd name="connsiteX10" fmla="*/ 4120738 w 4120738"/>
              <a:gd name="connsiteY10" fmla="*/ 3289465 h 3289465"/>
              <a:gd name="connsiteX11" fmla="*/ 3835730 w 4120738"/>
              <a:gd name="connsiteY11" fmla="*/ 3289465 h 3289465"/>
              <a:gd name="connsiteX12" fmla="*/ 3633850 w 4120738"/>
              <a:gd name="connsiteY12" fmla="*/ 3135085 h 3289465"/>
              <a:gd name="connsiteX13" fmla="*/ 3028208 w 4120738"/>
              <a:gd name="connsiteY13" fmla="*/ 2624447 h 3289465"/>
              <a:gd name="connsiteX14" fmla="*/ 2766951 w 4120738"/>
              <a:gd name="connsiteY14" fmla="*/ 2398815 h 3289465"/>
              <a:gd name="connsiteX15" fmla="*/ 2505694 w 4120738"/>
              <a:gd name="connsiteY15" fmla="*/ 2149434 h 3289465"/>
              <a:gd name="connsiteX16" fmla="*/ 2280063 w 4120738"/>
              <a:gd name="connsiteY16" fmla="*/ 1900052 h 3289465"/>
              <a:gd name="connsiteX17" fmla="*/ 1828800 w 4120738"/>
              <a:gd name="connsiteY17" fmla="*/ 1579418 h 3289465"/>
              <a:gd name="connsiteX18" fmla="*/ 1508167 w 4120738"/>
              <a:gd name="connsiteY18" fmla="*/ 1318161 h 3289465"/>
              <a:gd name="connsiteX19" fmla="*/ 1187533 w 4120738"/>
              <a:gd name="connsiteY19" fmla="*/ 1045028 h 3289465"/>
              <a:gd name="connsiteX20" fmla="*/ 736270 w 4120738"/>
              <a:gd name="connsiteY20" fmla="*/ 783771 h 3289465"/>
              <a:gd name="connsiteX21" fmla="*/ 0 w 4120738"/>
              <a:gd name="connsiteY21" fmla="*/ 368135 h 328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20738" h="3289465">
                <a:moveTo>
                  <a:pt x="23751" y="0"/>
                </a:moveTo>
                <a:lnTo>
                  <a:pt x="712520" y="403761"/>
                </a:lnTo>
                <a:lnTo>
                  <a:pt x="1353787" y="783771"/>
                </a:lnTo>
                <a:lnTo>
                  <a:pt x="1828800" y="1116280"/>
                </a:lnTo>
                <a:lnTo>
                  <a:pt x="2363190" y="1496291"/>
                </a:lnTo>
                <a:lnTo>
                  <a:pt x="2933205" y="1959428"/>
                </a:lnTo>
                <a:lnTo>
                  <a:pt x="3241964" y="2410691"/>
                </a:lnTo>
                <a:lnTo>
                  <a:pt x="3526972" y="2660072"/>
                </a:lnTo>
                <a:lnTo>
                  <a:pt x="3788229" y="2921330"/>
                </a:lnTo>
                <a:lnTo>
                  <a:pt x="3883231" y="3040083"/>
                </a:lnTo>
                <a:lnTo>
                  <a:pt x="4120738" y="3289465"/>
                </a:lnTo>
                <a:lnTo>
                  <a:pt x="3835730" y="3289465"/>
                </a:lnTo>
                <a:lnTo>
                  <a:pt x="3633850" y="3135085"/>
                </a:lnTo>
                <a:lnTo>
                  <a:pt x="3028208" y="2624447"/>
                </a:lnTo>
                <a:lnTo>
                  <a:pt x="2766951" y="2398815"/>
                </a:lnTo>
                <a:lnTo>
                  <a:pt x="2505694" y="2149434"/>
                </a:lnTo>
                <a:lnTo>
                  <a:pt x="2280063" y="1900052"/>
                </a:lnTo>
                <a:lnTo>
                  <a:pt x="1828800" y="1579418"/>
                </a:lnTo>
                <a:lnTo>
                  <a:pt x="1508167" y="1318161"/>
                </a:lnTo>
                <a:lnTo>
                  <a:pt x="1187533" y="1045028"/>
                </a:lnTo>
                <a:lnTo>
                  <a:pt x="736270" y="783771"/>
                </a:lnTo>
                <a:lnTo>
                  <a:pt x="0" y="368135"/>
                </a:lnTo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A-1 Sand Anomalous Amplitude </a:t>
            </a:r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 bwMode="auto">
          <a:xfrm>
            <a:off x="2265917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/>
          <p:cNvCxnSpPr/>
          <p:nvPr/>
        </p:nvCxnSpPr>
        <p:spPr bwMode="auto">
          <a:xfrm>
            <a:off x="2641467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>
            <a:off x="3017016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/>
          <p:cNvCxnSpPr/>
          <p:nvPr/>
        </p:nvCxnSpPr>
        <p:spPr bwMode="auto">
          <a:xfrm>
            <a:off x="3392565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/>
          <p:cNvCxnSpPr/>
          <p:nvPr/>
        </p:nvCxnSpPr>
        <p:spPr bwMode="auto">
          <a:xfrm>
            <a:off x="3768115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Connector 31"/>
          <p:cNvCxnSpPr/>
          <p:nvPr/>
        </p:nvCxnSpPr>
        <p:spPr bwMode="auto">
          <a:xfrm>
            <a:off x="1890368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Straight Connector 32"/>
          <p:cNvCxnSpPr/>
          <p:nvPr/>
        </p:nvCxnSpPr>
        <p:spPr bwMode="auto">
          <a:xfrm>
            <a:off x="1514819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33"/>
          <p:cNvCxnSpPr/>
          <p:nvPr/>
        </p:nvCxnSpPr>
        <p:spPr bwMode="auto">
          <a:xfrm>
            <a:off x="4894762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Connector 34"/>
          <p:cNvCxnSpPr/>
          <p:nvPr/>
        </p:nvCxnSpPr>
        <p:spPr bwMode="auto">
          <a:xfrm>
            <a:off x="5270312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Connector 35"/>
          <p:cNvCxnSpPr/>
          <p:nvPr/>
        </p:nvCxnSpPr>
        <p:spPr bwMode="auto">
          <a:xfrm>
            <a:off x="5645861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Connector 36"/>
          <p:cNvCxnSpPr/>
          <p:nvPr/>
        </p:nvCxnSpPr>
        <p:spPr bwMode="auto">
          <a:xfrm>
            <a:off x="6021410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Straight Connector 37"/>
          <p:cNvCxnSpPr/>
          <p:nvPr/>
        </p:nvCxnSpPr>
        <p:spPr bwMode="auto">
          <a:xfrm>
            <a:off x="6396960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Connector 38"/>
          <p:cNvCxnSpPr/>
          <p:nvPr/>
        </p:nvCxnSpPr>
        <p:spPr bwMode="auto">
          <a:xfrm>
            <a:off x="4519213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>
            <a:off x="4143664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Connector 40"/>
          <p:cNvCxnSpPr/>
          <p:nvPr/>
        </p:nvCxnSpPr>
        <p:spPr bwMode="auto">
          <a:xfrm>
            <a:off x="7148058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/>
          <p:cNvCxnSpPr/>
          <p:nvPr/>
        </p:nvCxnSpPr>
        <p:spPr bwMode="auto">
          <a:xfrm>
            <a:off x="7523607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Connector 42"/>
          <p:cNvCxnSpPr/>
          <p:nvPr/>
        </p:nvCxnSpPr>
        <p:spPr bwMode="auto">
          <a:xfrm>
            <a:off x="7899157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6772509" y="1201271"/>
            <a:ext cx="0" cy="52712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Straight Connector 50"/>
          <p:cNvCxnSpPr/>
          <p:nvPr/>
        </p:nvCxnSpPr>
        <p:spPr bwMode="auto">
          <a:xfrm rot="5400000">
            <a:off x="4849907" y="-2076244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Straight Connector 51"/>
          <p:cNvCxnSpPr/>
          <p:nvPr/>
        </p:nvCxnSpPr>
        <p:spPr bwMode="auto">
          <a:xfrm rot="5400000">
            <a:off x="4849907" y="-1700695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Straight Connector 52"/>
          <p:cNvCxnSpPr/>
          <p:nvPr/>
        </p:nvCxnSpPr>
        <p:spPr bwMode="auto">
          <a:xfrm rot="5400000">
            <a:off x="4849907" y="-1325145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Connector 53"/>
          <p:cNvCxnSpPr/>
          <p:nvPr/>
        </p:nvCxnSpPr>
        <p:spPr bwMode="auto">
          <a:xfrm rot="5400000">
            <a:off x="4849907" y="-949596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Connector 54"/>
          <p:cNvCxnSpPr/>
          <p:nvPr/>
        </p:nvCxnSpPr>
        <p:spPr bwMode="auto">
          <a:xfrm rot="5400000">
            <a:off x="4849907" y="-574047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Connector 57"/>
          <p:cNvCxnSpPr/>
          <p:nvPr/>
        </p:nvCxnSpPr>
        <p:spPr bwMode="auto">
          <a:xfrm rot="5400000">
            <a:off x="4849907" y="552602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/>
          <p:nvPr/>
        </p:nvCxnSpPr>
        <p:spPr bwMode="auto">
          <a:xfrm rot="5400000">
            <a:off x="4849907" y="928151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/>
          <p:nvPr/>
        </p:nvCxnSpPr>
        <p:spPr bwMode="auto">
          <a:xfrm rot="5400000">
            <a:off x="4849907" y="1303700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 rot="5400000">
            <a:off x="4849907" y="1679250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 rot="5400000">
            <a:off x="4849907" y="2054799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 rot="5400000">
            <a:off x="4849907" y="177053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Straight Connector 63"/>
          <p:cNvCxnSpPr/>
          <p:nvPr/>
        </p:nvCxnSpPr>
        <p:spPr bwMode="auto">
          <a:xfrm rot="5400000">
            <a:off x="4849907" y="-198498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/>
          <p:nvPr/>
        </p:nvCxnSpPr>
        <p:spPr bwMode="auto">
          <a:xfrm rot="5400000">
            <a:off x="4849907" y="2805897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/>
          <p:cNvCxnSpPr/>
          <p:nvPr/>
        </p:nvCxnSpPr>
        <p:spPr bwMode="auto">
          <a:xfrm rot="5400000">
            <a:off x="4849907" y="2430348"/>
            <a:ext cx="0" cy="71538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TextBox 43"/>
          <p:cNvSpPr txBox="1"/>
          <p:nvPr/>
        </p:nvSpPr>
        <p:spPr>
          <a:xfrm>
            <a:off x="192879" y="5255685"/>
            <a:ext cx="158889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Each square</a:t>
            </a:r>
          </a:p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200x200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Rectangle 47"/>
          <p:cNvSpPr>
            <a:spLocks noChangeAspect="1"/>
          </p:cNvSpPr>
          <p:nvPr/>
        </p:nvSpPr>
        <p:spPr bwMode="auto">
          <a:xfrm>
            <a:off x="2430483" y="3368634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 bwMode="auto">
          <a:xfrm>
            <a:off x="2416628" y="3188525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Rectangle 49"/>
          <p:cNvSpPr>
            <a:spLocks noChangeAspect="1"/>
          </p:cNvSpPr>
          <p:nvPr/>
        </p:nvSpPr>
        <p:spPr bwMode="auto">
          <a:xfrm>
            <a:off x="3815938" y="2438401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6" name="Rectangle 55"/>
          <p:cNvSpPr>
            <a:spLocks noChangeAspect="1"/>
          </p:cNvSpPr>
          <p:nvPr/>
        </p:nvSpPr>
        <p:spPr bwMode="auto">
          <a:xfrm>
            <a:off x="5048992" y="3184566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7" name="Rectangle 56"/>
          <p:cNvSpPr>
            <a:spLocks noChangeAspect="1"/>
          </p:cNvSpPr>
          <p:nvPr/>
        </p:nvSpPr>
        <p:spPr bwMode="auto">
          <a:xfrm>
            <a:off x="6412675" y="2434442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Rectangle 65"/>
          <p:cNvSpPr>
            <a:spLocks noChangeAspect="1"/>
          </p:cNvSpPr>
          <p:nvPr/>
        </p:nvSpPr>
        <p:spPr bwMode="auto">
          <a:xfrm>
            <a:off x="7550726" y="1684317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3786249" y="3774374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3416135" y="3772394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3782290" y="3390405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3804062" y="3020291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3410197" y="3018312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3004457" y="2648198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646218" y="3382488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3012374" y="3368633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3032166" y="3020291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3790208" y="2638302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5640779" y="3384468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5282540" y="3394364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3392384" y="3380509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642260" y="2238499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3398322" y="2650177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4904509" y="3384467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6778831" y="3014354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5636821" y="3012374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4530436" y="3770416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6416633" y="3388426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6400800" y="3016332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6030686" y="2646218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6776852" y="2644239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6036623" y="3388426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6034644" y="3006436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6386945" y="2646219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7151964" y="1879321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7143008" y="2274124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6737267" y="2260270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8" name="Rectangle 97"/>
          <p:cNvSpPr>
            <a:spLocks/>
          </p:cNvSpPr>
          <p:nvPr/>
        </p:nvSpPr>
        <p:spPr bwMode="auto">
          <a:xfrm rot="5400000">
            <a:off x="7461643" y="1973168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7" name="Rectangle 106"/>
          <p:cNvSpPr>
            <a:spLocks/>
          </p:cNvSpPr>
          <p:nvPr/>
        </p:nvSpPr>
        <p:spPr bwMode="auto">
          <a:xfrm>
            <a:off x="3404260" y="4128654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8" name="Rectangle 107"/>
          <p:cNvSpPr>
            <a:spLocks/>
          </p:cNvSpPr>
          <p:nvPr/>
        </p:nvSpPr>
        <p:spPr bwMode="auto">
          <a:xfrm rot="5400000">
            <a:off x="2737262" y="3105398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0" name="Rectangle 109"/>
          <p:cNvSpPr>
            <a:spLocks/>
          </p:cNvSpPr>
          <p:nvPr/>
        </p:nvSpPr>
        <p:spPr bwMode="auto">
          <a:xfrm rot="5400000">
            <a:off x="2723408" y="2735283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2" name="Rectangle 111"/>
          <p:cNvSpPr>
            <a:spLocks/>
          </p:cNvSpPr>
          <p:nvPr/>
        </p:nvSpPr>
        <p:spPr bwMode="auto">
          <a:xfrm rot="5400000">
            <a:off x="4597730" y="3481450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3" name="Rectangle 112"/>
          <p:cNvSpPr>
            <a:spLocks/>
          </p:cNvSpPr>
          <p:nvPr/>
        </p:nvSpPr>
        <p:spPr bwMode="auto">
          <a:xfrm>
            <a:off x="3018312" y="2448296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4" name="Rectangle 113"/>
          <p:cNvSpPr>
            <a:spLocks/>
          </p:cNvSpPr>
          <p:nvPr/>
        </p:nvSpPr>
        <p:spPr bwMode="auto">
          <a:xfrm rot="5400000">
            <a:off x="7077694" y="3099459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5" name="Rectangle 114"/>
          <p:cNvSpPr>
            <a:spLocks/>
          </p:cNvSpPr>
          <p:nvPr/>
        </p:nvSpPr>
        <p:spPr bwMode="auto">
          <a:xfrm>
            <a:off x="3420094" y="2422566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6" name="Rectangle 115"/>
          <p:cNvSpPr>
            <a:spLocks/>
          </p:cNvSpPr>
          <p:nvPr/>
        </p:nvSpPr>
        <p:spPr bwMode="auto">
          <a:xfrm rot="5400000">
            <a:off x="5733803" y="2729345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7" name="Rectangle 116"/>
          <p:cNvSpPr>
            <a:spLocks/>
          </p:cNvSpPr>
          <p:nvPr/>
        </p:nvSpPr>
        <p:spPr bwMode="auto">
          <a:xfrm>
            <a:off x="5270665" y="3180607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8" name="Rectangle 117"/>
          <p:cNvSpPr>
            <a:spLocks/>
          </p:cNvSpPr>
          <p:nvPr/>
        </p:nvSpPr>
        <p:spPr bwMode="auto">
          <a:xfrm rot="5400000">
            <a:off x="7061860" y="2727367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9" name="Rectangle 118"/>
          <p:cNvSpPr>
            <a:spLocks/>
          </p:cNvSpPr>
          <p:nvPr/>
        </p:nvSpPr>
        <p:spPr bwMode="auto">
          <a:xfrm>
            <a:off x="4888676" y="5280561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0" name="Rectangle 119"/>
          <p:cNvSpPr>
            <a:spLocks/>
          </p:cNvSpPr>
          <p:nvPr/>
        </p:nvSpPr>
        <p:spPr bwMode="auto">
          <a:xfrm rot="5400000">
            <a:off x="6466114" y="2357252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5" name="Rectangle 124"/>
          <p:cNvSpPr/>
          <p:nvPr/>
        </p:nvSpPr>
        <p:spPr bwMode="auto">
          <a:xfrm>
            <a:off x="5242956" y="4862945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6" name="Rectangle 125"/>
          <p:cNvSpPr/>
          <p:nvPr/>
        </p:nvSpPr>
        <p:spPr bwMode="auto">
          <a:xfrm>
            <a:off x="4530437" y="4886696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7" name="Rectangle 126"/>
          <p:cNvSpPr/>
          <p:nvPr/>
        </p:nvSpPr>
        <p:spPr bwMode="auto">
          <a:xfrm>
            <a:off x="4920343" y="4884716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8" name="Rectangle 127"/>
          <p:cNvSpPr/>
          <p:nvPr/>
        </p:nvSpPr>
        <p:spPr bwMode="auto">
          <a:xfrm>
            <a:off x="5264727" y="4504706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9" name="Rectangle 128"/>
          <p:cNvSpPr/>
          <p:nvPr/>
        </p:nvSpPr>
        <p:spPr bwMode="auto">
          <a:xfrm>
            <a:off x="4930239" y="4526478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4550228" y="4526478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1" name="Rectangle 130"/>
          <p:cNvSpPr/>
          <p:nvPr/>
        </p:nvSpPr>
        <p:spPr bwMode="auto">
          <a:xfrm>
            <a:off x="4156363" y="4500748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5272644" y="4144488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4902530" y="4142509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4" name="Rectangle 133"/>
          <p:cNvSpPr/>
          <p:nvPr/>
        </p:nvSpPr>
        <p:spPr bwMode="auto">
          <a:xfrm>
            <a:off x="4546270" y="4142509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5" name="Rectangle 134"/>
          <p:cNvSpPr/>
          <p:nvPr/>
        </p:nvSpPr>
        <p:spPr bwMode="auto">
          <a:xfrm>
            <a:off x="4176156" y="4140530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6" name="Rectangle 135"/>
          <p:cNvSpPr/>
          <p:nvPr/>
        </p:nvSpPr>
        <p:spPr bwMode="auto">
          <a:xfrm>
            <a:off x="3784270" y="4140530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5658592" y="3782291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5646717" y="4138551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5288478" y="3780312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4160322" y="3780312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4906489" y="3778332"/>
            <a:ext cx="344385" cy="34438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0" name="Rectangle 149"/>
          <p:cNvSpPr>
            <a:spLocks noChangeAspect="1"/>
          </p:cNvSpPr>
          <p:nvPr/>
        </p:nvSpPr>
        <p:spPr bwMode="auto">
          <a:xfrm>
            <a:off x="5308269" y="5272644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1" name="Rectangle 150"/>
          <p:cNvSpPr>
            <a:spLocks noChangeAspect="1"/>
          </p:cNvSpPr>
          <p:nvPr/>
        </p:nvSpPr>
        <p:spPr bwMode="auto">
          <a:xfrm>
            <a:off x="3586348" y="4310743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0" name="Rectangle 159"/>
          <p:cNvSpPr>
            <a:spLocks/>
          </p:cNvSpPr>
          <p:nvPr/>
        </p:nvSpPr>
        <p:spPr bwMode="auto">
          <a:xfrm rot="5400000">
            <a:off x="5569528" y="4963885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1" name="Rectangle 160"/>
          <p:cNvSpPr>
            <a:spLocks/>
          </p:cNvSpPr>
          <p:nvPr/>
        </p:nvSpPr>
        <p:spPr bwMode="auto">
          <a:xfrm rot="5400000">
            <a:off x="5567548" y="4581896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6500813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7607727" y="6031725"/>
            <a:ext cx="26962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4920117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23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5308943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23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6103523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7210435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6813145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4522827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5706233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22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125537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3813205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23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2309003" y="6031725"/>
            <a:ext cx="26962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2621335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13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3018625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3415915" y="6031725"/>
            <a:ext cx="354584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21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6418739" y="1007198"/>
            <a:ext cx="27924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6786457" y="1007198"/>
            <a:ext cx="31290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7187837" y="100719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7571580" y="1007198"/>
            <a:ext cx="30489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2304913" y="100719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2688661" y="100719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3072409" y="100719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3456157" y="100719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3839905" y="1007198"/>
            <a:ext cx="28725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4215637" y="1007198"/>
            <a:ext cx="27924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4583355" y="1007198"/>
            <a:ext cx="30489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4948441" y="103547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5360469" y="1007198"/>
            <a:ext cx="22794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5676891" y="100719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6034991" y="1007198"/>
            <a:ext cx="29527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6" name="Freeform 155"/>
          <p:cNvSpPr/>
          <p:nvPr/>
        </p:nvSpPr>
        <p:spPr bwMode="auto">
          <a:xfrm rot="5400000" flipH="1">
            <a:off x="4169793" y="3349662"/>
            <a:ext cx="377072" cy="386499"/>
          </a:xfrm>
          <a:custGeom>
            <a:avLst/>
            <a:gdLst>
              <a:gd name="connsiteX0" fmla="*/ 9426 w 377072"/>
              <a:gd name="connsiteY0" fmla="*/ 0 h 386499"/>
              <a:gd name="connsiteX1" fmla="*/ 377072 w 377072"/>
              <a:gd name="connsiteY1" fmla="*/ 386499 h 386499"/>
              <a:gd name="connsiteX2" fmla="*/ 0 w 377072"/>
              <a:gd name="connsiteY2" fmla="*/ 386499 h 386499"/>
              <a:gd name="connsiteX3" fmla="*/ 9426 w 377072"/>
              <a:gd name="connsiteY3" fmla="*/ 0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72" h="386499">
                <a:moveTo>
                  <a:pt x="9426" y="0"/>
                </a:moveTo>
                <a:lnTo>
                  <a:pt x="377072" y="386499"/>
                </a:lnTo>
                <a:lnTo>
                  <a:pt x="0" y="386499"/>
                </a:lnTo>
                <a:lnTo>
                  <a:pt x="9426" y="0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3" name="Freeform 202"/>
          <p:cNvSpPr/>
          <p:nvPr/>
        </p:nvSpPr>
        <p:spPr bwMode="auto">
          <a:xfrm rot="16200000" flipH="1">
            <a:off x="4144654" y="4879945"/>
            <a:ext cx="377072" cy="386499"/>
          </a:xfrm>
          <a:custGeom>
            <a:avLst/>
            <a:gdLst>
              <a:gd name="connsiteX0" fmla="*/ 9426 w 377072"/>
              <a:gd name="connsiteY0" fmla="*/ 0 h 386499"/>
              <a:gd name="connsiteX1" fmla="*/ 377072 w 377072"/>
              <a:gd name="connsiteY1" fmla="*/ 386499 h 386499"/>
              <a:gd name="connsiteX2" fmla="*/ 0 w 377072"/>
              <a:gd name="connsiteY2" fmla="*/ 386499 h 386499"/>
              <a:gd name="connsiteX3" fmla="*/ 9426 w 377072"/>
              <a:gd name="connsiteY3" fmla="*/ 0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72" h="386499">
                <a:moveTo>
                  <a:pt x="9426" y="0"/>
                </a:moveTo>
                <a:lnTo>
                  <a:pt x="377072" y="386499"/>
                </a:lnTo>
                <a:lnTo>
                  <a:pt x="0" y="386499"/>
                </a:lnTo>
                <a:lnTo>
                  <a:pt x="9426" y="0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7" name="Freeform 206"/>
          <p:cNvSpPr/>
          <p:nvPr/>
        </p:nvSpPr>
        <p:spPr bwMode="auto">
          <a:xfrm rot="16200000" flipH="1">
            <a:off x="3750303" y="4485595"/>
            <a:ext cx="377072" cy="386499"/>
          </a:xfrm>
          <a:custGeom>
            <a:avLst/>
            <a:gdLst>
              <a:gd name="connsiteX0" fmla="*/ 9426 w 377072"/>
              <a:gd name="connsiteY0" fmla="*/ 0 h 386499"/>
              <a:gd name="connsiteX1" fmla="*/ 377072 w 377072"/>
              <a:gd name="connsiteY1" fmla="*/ 386499 h 386499"/>
              <a:gd name="connsiteX2" fmla="*/ 0 w 377072"/>
              <a:gd name="connsiteY2" fmla="*/ 386499 h 386499"/>
              <a:gd name="connsiteX3" fmla="*/ 9426 w 377072"/>
              <a:gd name="connsiteY3" fmla="*/ 0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72" h="386499">
                <a:moveTo>
                  <a:pt x="9426" y="0"/>
                </a:moveTo>
                <a:lnTo>
                  <a:pt x="377072" y="386499"/>
                </a:lnTo>
                <a:lnTo>
                  <a:pt x="0" y="386499"/>
                </a:lnTo>
                <a:lnTo>
                  <a:pt x="9426" y="0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0" name="Freeform 209"/>
          <p:cNvSpPr/>
          <p:nvPr/>
        </p:nvSpPr>
        <p:spPr bwMode="auto">
          <a:xfrm rot="5400000">
            <a:off x="6053581" y="3769153"/>
            <a:ext cx="377072" cy="386499"/>
          </a:xfrm>
          <a:custGeom>
            <a:avLst/>
            <a:gdLst>
              <a:gd name="connsiteX0" fmla="*/ 9426 w 377072"/>
              <a:gd name="connsiteY0" fmla="*/ 0 h 386499"/>
              <a:gd name="connsiteX1" fmla="*/ 377072 w 377072"/>
              <a:gd name="connsiteY1" fmla="*/ 386499 h 386499"/>
              <a:gd name="connsiteX2" fmla="*/ 0 w 377072"/>
              <a:gd name="connsiteY2" fmla="*/ 386499 h 386499"/>
              <a:gd name="connsiteX3" fmla="*/ 9426 w 377072"/>
              <a:gd name="connsiteY3" fmla="*/ 0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72" h="386499">
                <a:moveTo>
                  <a:pt x="9426" y="0"/>
                </a:moveTo>
                <a:lnTo>
                  <a:pt x="377072" y="386499"/>
                </a:lnTo>
                <a:lnTo>
                  <a:pt x="0" y="386499"/>
                </a:lnTo>
                <a:lnTo>
                  <a:pt x="9426" y="0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1" name="Freeform 210"/>
          <p:cNvSpPr/>
          <p:nvPr/>
        </p:nvSpPr>
        <p:spPr bwMode="auto">
          <a:xfrm rot="16200000" flipH="1">
            <a:off x="2969447" y="3742445"/>
            <a:ext cx="377072" cy="386499"/>
          </a:xfrm>
          <a:custGeom>
            <a:avLst/>
            <a:gdLst>
              <a:gd name="connsiteX0" fmla="*/ 9426 w 377072"/>
              <a:gd name="connsiteY0" fmla="*/ 0 h 386499"/>
              <a:gd name="connsiteX1" fmla="*/ 377072 w 377072"/>
              <a:gd name="connsiteY1" fmla="*/ 386499 h 386499"/>
              <a:gd name="connsiteX2" fmla="*/ 0 w 377072"/>
              <a:gd name="connsiteY2" fmla="*/ 386499 h 386499"/>
              <a:gd name="connsiteX3" fmla="*/ 9426 w 377072"/>
              <a:gd name="connsiteY3" fmla="*/ 0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72" h="386499">
                <a:moveTo>
                  <a:pt x="9426" y="0"/>
                </a:moveTo>
                <a:lnTo>
                  <a:pt x="377072" y="386499"/>
                </a:lnTo>
                <a:lnTo>
                  <a:pt x="0" y="386499"/>
                </a:lnTo>
                <a:lnTo>
                  <a:pt x="9426" y="0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4" name="Freeform 213"/>
          <p:cNvSpPr/>
          <p:nvPr/>
        </p:nvSpPr>
        <p:spPr bwMode="auto">
          <a:xfrm rot="16200000" flipH="1">
            <a:off x="4506014" y="5231880"/>
            <a:ext cx="377072" cy="386499"/>
          </a:xfrm>
          <a:custGeom>
            <a:avLst/>
            <a:gdLst>
              <a:gd name="connsiteX0" fmla="*/ 9426 w 377072"/>
              <a:gd name="connsiteY0" fmla="*/ 0 h 386499"/>
              <a:gd name="connsiteX1" fmla="*/ 377072 w 377072"/>
              <a:gd name="connsiteY1" fmla="*/ 386499 h 386499"/>
              <a:gd name="connsiteX2" fmla="*/ 0 w 377072"/>
              <a:gd name="connsiteY2" fmla="*/ 386499 h 386499"/>
              <a:gd name="connsiteX3" fmla="*/ 9426 w 377072"/>
              <a:gd name="connsiteY3" fmla="*/ 0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72" h="386499">
                <a:moveTo>
                  <a:pt x="9426" y="0"/>
                </a:moveTo>
                <a:lnTo>
                  <a:pt x="377072" y="386499"/>
                </a:lnTo>
                <a:lnTo>
                  <a:pt x="0" y="386499"/>
                </a:lnTo>
                <a:lnTo>
                  <a:pt x="9426" y="0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5" name="Rectangle 214"/>
          <p:cNvSpPr>
            <a:spLocks/>
          </p:cNvSpPr>
          <p:nvPr/>
        </p:nvSpPr>
        <p:spPr bwMode="auto">
          <a:xfrm>
            <a:off x="6780627" y="3385508"/>
            <a:ext cx="344385" cy="17219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6" name="Rectangle 215"/>
          <p:cNvSpPr>
            <a:spLocks noChangeAspect="1"/>
          </p:cNvSpPr>
          <p:nvPr/>
        </p:nvSpPr>
        <p:spPr bwMode="auto">
          <a:xfrm>
            <a:off x="6954777" y="2064348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7" name="Rectangle 226"/>
          <p:cNvSpPr>
            <a:spLocks noChangeAspect="1"/>
          </p:cNvSpPr>
          <p:nvPr/>
        </p:nvSpPr>
        <p:spPr bwMode="auto">
          <a:xfrm>
            <a:off x="2818268" y="3750298"/>
            <a:ext cx="172193" cy="17219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279272" y="4663806"/>
            <a:ext cx="1351853" cy="89255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TOTAL</a:t>
            </a:r>
          </a:p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238 units </a:t>
            </a:r>
          </a:p>
          <a:p>
            <a:pPr algn="ctr"/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(100x100 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en-US" sz="16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16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964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/>
          <a:srcRect l="55826" t="33577" r="10854" b="18293"/>
          <a:stretch/>
        </p:blipFill>
        <p:spPr>
          <a:xfrm>
            <a:off x="4285500" y="914400"/>
            <a:ext cx="4858500" cy="39475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Area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5195" y="4527373"/>
            <a:ext cx="554029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Cell = 200x200 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Unit = 100x100 m =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0.1x0.1 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km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238 units = 238 x 0.01 = 2.38 km</a:t>
            </a:r>
            <a:r>
              <a:rPr lang="en-US" b="1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en-US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567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782535"/>
              </p:ext>
            </p:extLst>
          </p:nvPr>
        </p:nvGraphicFramePr>
        <p:xfrm>
          <a:off x="781049" y="1219200"/>
          <a:ext cx="6000750" cy="4752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1562"/>
                <a:gridCol w="1578120"/>
                <a:gridCol w="2415886"/>
                <a:gridCol w="935182"/>
              </a:tblGrid>
              <a:tr h="37638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ROW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PARAMETER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UNITS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71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>
                          <a:effectLst/>
                        </a:rPr>
                        <a:t>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Area in Square kilometers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2.38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KM</a:t>
                      </a:r>
                      <a:r>
                        <a:rPr lang="en-US" sz="1000" b="1" u="none" strike="noStrike" baseline="30000" dirty="0">
                          <a:effectLst/>
                        </a:rPr>
                        <a:t>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606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Gross Thickness in kilometers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0.01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30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>
                          <a:effectLst/>
                        </a:rPr>
                        <a:t>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N:G * Porosity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0.1275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 - - -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30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>
                          <a:effectLst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HC Saturation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0.9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%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606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>
                          <a:effectLst/>
                        </a:rPr>
                        <a:t>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HC Pore Volume in cubic kilometers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0.00273105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KM</a:t>
                      </a:r>
                      <a:r>
                        <a:rPr lang="en-US" sz="1050" b="1" u="none" strike="noStrike" baseline="30000" dirty="0">
                          <a:effectLst/>
                        </a:rPr>
                        <a:t>3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30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Recovery Efficiency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0.5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%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29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>
                          <a:effectLst/>
                        </a:rPr>
                        <a:t>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Recoverable Gas </a:t>
                      </a:r>
                      <a:r>
                        <a:rPr lang="en-US" sz="900" b="1" u="none" strike="noStrike" dirty="0">
                          <a:effectLst/>
                        </a:rPr>
                        <a:t>Reservoir Conditions in cu. Km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0.001365525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KM</a:t>
                      </a:r>
                      <a:r>
                        <a:rPr lang="en-US" sz="1050" b="1" u="none" strike="noStrike" baseline="30000" dirty="0">
                          <a:effectLst/>
                        </a:rPr>
                        <a:t>3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96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>
                          <a:effectLst/>
                        </a:rPr>
                        <a:t>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Recoverable Gas at Surface in Billon cubic meters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0.099683325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Billion M</a:t>
                      </a:r>
                      <a:r>
                        <a:rPr lang="en-US" sz="1050" b="1" u="none" strike="noStrike" baseline="30000" dirty="0">
                          <a:effectLst/>
                        </a:rPr>
                        <a:t>3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606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 dirty="0">
                          <a:effectLst/>
                        </a:rPr>
                        <a:t>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Recoverable Gas at Surface in Bcf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</a:rPr>
                        <a:t>3.518821373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Billion Ft</a:t>
                      </a:r>
                      <a:r>
                        <a:rPr lang="en-US" sz="1050" b="1" u="none" strike="noStrike" baseline="30000" dirty="0">
                          <a:effectLst/>
                        </a:rPr>
                        <a:t>3</a:t>
                      </a:r>
                      <a:r>
                        <a:rPr lang="en-US" sz="1050" b="1" u="none" strike="noStrike" dirty="0">
                          <a:effectLst/>
                        </a:rPr>
                        <a:t> (BCF)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11278" y="5454381"/>
            <a:ext cx="147829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TOTAL GAS</a:t>
            </a:r>
          </a:p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3.5 BCF</a:t>
            </a:r>
            <a:endParaRPr lang="en-US" sz="16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3962400" y="5429250"/>
            <a:ext cx="1343025" cy="61912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67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244600" y="1162050"/>
            <a:ext cx="6815138" cy="5181600"/>
            <a:chOff x="1527175" y="1031875"/>
            <a:chExt cx="6088063" cy="5183188"/>
          </a:xfrm>
        </p:grpSpPr>
        <p:pic>
          <p:nvPicPr>
            <p:cNvPr id="7175" name="Picture 3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175" y="1031875"/>
              <a:ext cx="6088063" cy="518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6" name="Rectangle 4"/>
            <p:cNvSpPr>
              <a:spLocks noChangeArrowheads="1"/>
            </p:cNvSpPr>
            <p:nvPr/>
          </p:nvSpPr>
          <p:spPr bwMode="auto">
            <a:xfrm rot="558633">
              <a:off x="5896444" y="1216137"/>
              <a:ext cx="432450" cy="582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3200" b="1" dirty="0">
                  <a:solidFill>
                    <a:srgbClr val="FFFF0F"/>
                  </a:solidFill>
                  <a:latin typeface="Narkisim" pitchFamily="34" charset="-79"/>
                  <a:cs typeface="Narkisim" pitchFamily="34" charset="-79"/>
                </a:rPr>
                <a:t>N</a:t>
              </a:r>
            </a:p>
          </p:txBody>
        </p:sp>
        <p:sp>
          <p:nvSpPr>
            <p:cNvPr id="7177" name="Line 5"/>
            <p:cNvSpPr>
              <a:spLocks noChangeShapeType="1"/>
            </p:cNvSpPr>
            <p:nvPr/>
          </p:nvSpPr>
          <p:spPr bwMode="auto">
            <a:xfrm rot="-363086" flipH="1" flipV="1">
              <a:off x="5151438" y="1282700"/>
              <a:ext cx="625475" cy="19685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173" name="Oval 4"/>
          <p:cNvSpPr>
            <a:spLocks noChangeAspect="1" noChangeArrowheads="1"/>
          </p:cNvSpPr>
          <p:nvPr/>
        </p:nvSpPr>
        <p:spPr bwMode="auto">
          <a:xfrm>
            <a:off x="3650858" y="2850268"/>
            <a:ext cx="123492" cy="109244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752840" cy="381000"/>
          </a:xfrm>
        </p:spPr>
        <p:txBody>
          <a:bodyPr/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A-1 Sand Time Structure from the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WSW</a:t>
            </a:r>
            <a:endParaRPr lang="en-US" dirty="0"/>
          </a:p>
        </p:txBody>
      </p:sp>
      <p:grpSp>
        <p:nvGrpSpPr>
          <p:cNvPr id="4" name="Group 8"/>
          <p:cNvGrpSpPr/>
          <p:nvPr/>
        </p:nvGrpSpPr>
        <p:grpSpPr>
          <a:xfrm rot="-3480000">
            <a:off x="3426362" y="2446239"/>
            <a:ext cx="798986" cy="570400"/>
            <a:chOff x="2351906" y="1677971"/>
            <a:chExt cx="5388050" cy="3846556"/>
          </a:xfrm>
        </p:grpSpPr>
        <p:sp>
          <p:nvSpPr>
            <p:cNvPr id="10" name="Freeform 9"/>
            <p:cNvSpPr/>
            <p:nvPr/>
          </p:nvSpPr>
          <p:spPr bwMode="auto">
            <a:xfrm>
              <a:off x="2686639" y="3770722"/>
              <a:ext cx="3167406" cy="1753805"/>
            </a:xfrm>
            <a:custGeom>
              <a:avLst/>
              <a:gdLst>
                <a:gd name="connsiteX0" fmla="*/ 0 w 3167406"/>
                <a:gd name="connsiteY0" fmla="*/ 0 h 1753805"/>
                <a:gd name="connsiteX1" fmla="*/ 697584 w 3167406"/>
                <a:gd name="connsiteY1" fmla="*/ 471340 h 1753805"/>
                <a:gd name="connsiteX2" fmla="*/ 1602557 w 3167406"/>
                <a:gd name="connsiteY2" fmla="*/ 1187777 h 1753805"/>
                <a:gd name="connsiteX3" fmla="*/ 1951349 w 3167406"/>
                <a:gd name="connsiteY3" fmla="*/ 1640264 h 1753805"/>
                <a:gd name="connsiteX4" fmla="*/ 2290714 w 3167406"/>
                <a:gd name="connsiteY4" fmla="*/ 1753385 h 1753805"/>
                <a:gd name="connsiteX5" fmla="*/ 2432116 w 3167406"/>
                <a:gd name="connsiteY5" fmla="*/ 1677971 h 1753805"/>
                <a:gd name="connsiteX6" fmla="*/ 2677213 w 3167406"/>
                <a:gd name="connsiteY6" fmla="*/ 1659117 h 1753805"/>
                <a:gd name="connsiteX7" fmla="*/ 2837468 w 3167406"/>
                <a:gd name="connsiteY7" fmla="*/ 1414020 h 1753805"/>
                <a:gd name="connsiteX8" fmla="*/ 3063712 w 3167406"/>
                <a:gd name="connsiteY8" fmla="*/ 1404593 h 1753805"/>
                <a:gd name="connsiteX9" fmla="*/ 3167406 w 3167406"/>
                <a:gd name="connsiteY9" fmla="*/ 1244338 h 175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67406" h="1753805">
                  <a:moveTo>
                    <a:pt x="0" y="0"/>
                  </a:moveTo>
                  <a:cubicBezTo>
                    <a:pt x="215245" y="136688"/>
                    <a:pt x="430491" y="273377"/>
                    <a:pt x="697584" y="471340"/>
                  </a:cubicBezTo>
                  <a:cubicBezTo>
                    <a:pt x="964677" y="669303"/>
                    <a:pt x="1393596" y="992956"/>
                    <a:pt x="1602557" y="1187777"/>
                  </a:cubicBezTo>
                  <a:cubicBezTo>
                    <a:pt x="1811518" y="1382598"/>
                    <a:pt x="1836656" y="1545996"/>
                    <a:pt x="1951349" y="1640264"/>
                  </a:cubicBezTo>
                  <a:cubicBezTo>
                    <a:pt x="2066042" y="1734532"/>
                    <a:pt x="2210586" y="1747101"/>
                    <a:pt x="2290714" y="1753385"/>
                  </a:cubicBezTo>
                  <a:cubicBezTo>
                    <a:pt x="2370842" y="1759670"/>
                    <a:pt x="2367700" y="1693682"/>
                    <a:pt x="2432116" y="1677971"/>
                  </a:cubicBezTo>
                  <a:cubicBezTo>
                    <a:pt x="2496533" y="1662260"/>
                    <a:pt x="2609654" y="1703109"/>
                    <a:pt x="2677213" y="1659117"/>
                  </a:cubicBezTo>
                  <a:cubicBezTo>
                    <a:pt x="2744772" y="1615125"/>
                    <a:pt x="2773052" y="1456441"/>
                    <a:pt x="2837468" y="1414020"/>
                  </a:cubicBezTo>
                  <a:cubicBezTo>
                    <a:pt x="2901885" y="1371599"/>
                    <a:pt x="3008722" y="1432873"/>
                    <a:pt x="3063712" y="1404593"/>
                  </a:cubicBezTo>
                  <a:cubicBezTo>
                    <a:pt x="3118702" y="1376313"/>
                    <a:pt x="3143054" y="1310325"/>
                    <a:pt x="3167406" y="1244338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5839025" y="2450969"/>
              <a:ext cx="1692991" cy="2564091"/>
            </a:xfrm>
            <a:custGeom>
              <a:avLst/>
              <a:gdLst>
                <a:gd name="connsiteX0" fmla="*/ 5594 w 1692991"/>
                <a:gd name="connsiteY0" fmla="*/ 2564091 h 2564091"/>
                <a:gd name="connsiteX1" fmla="*/ 62154 w 1692991"/>
                <a:gd name="connsiteY1" fmla="*/ 2073897 h 2564091"/>
                <a:gd name="connsiteX2" fmla="*/ 448653 w 1692991"/>
                <a:gd name="connsiteY2" fmla="*/ 1621410 h 2564091"/>
                <a:gd name="connsiteX3" fmla="*/ 816299 w 1692991"/>
                <a:gd name="connsiteY3" fmla="*/ 1310326 h 2564091"/>
                <a:gd name="connsiteX4" fmla="*/ 1240505 w 1692991"/>
                <a:gd name="connsiteY4" fmla="*/ 1093509 h 2564091"/>
                <a:gd name="connsiteX5" fmla="*/ 1608150 w 1692991"/>
                <a:gd name="connsiteY5" fmla="*/ 923827 h 2564091"/>
                <a:gd name="connsiteX6" fmla="*/ 1579870 w 1692991"/>
                <a:gd name="connsiteY6" fmla="*/ 659876 h 2564091"/>
                <a:gd name="connsiteX7" fmla="*/ 1579870 w 1692991"/>
                <a:gd name="connsiteY7" fmla="*/ 405353 h 2564091"/>
                <a:gd name="connsiteX8" fmla="*/ 1523309 w 1692991"/>
                <a:gd name="connsiteY8" fmla="*/ 216817 h 2564091"/>
                <a:gd name="connsiteX9" fmla="*/ 1692991 w 1692991"/>
                <a:gd name="connsiteY9" fmla="*/ 0 h 256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2991" h="2564091">
                  <a:moveTo>
                    <a:pt x="5594" y="2564091"/>
                  </a:moveTo>
                  <a:cubicBezTo>
                    <a:pt x="-3048" y="2397550"/>
                    <a:pt x="-11689" y="2231010"/>
                    <a:pt x="62154" y="2073897"/>
                  </a:cubicBezTo>
                  <a:cubicBezTo>
                    <a:pt x="135997" y="1916783"/>
                    <a:pt x="322962" y="1748672"/>
                    <a:pt x="448653" y="1621410"/>
                  </a:cubicBezTo>
                  <a:cubicBezTo>
                    <a:pt x="574344" y="1494148"/>
                    <a:pt x="684324" y="1398309"/>
                    <a:pt x="816299" y="1310326"/>
                  </a:cubicBezTo>
                  <a:cubicBezTo>
                    <a:pt x="948274" y="1222343"/>
                    <a:pt x="1108530" y="1157925"/>
                    <a:pt x="1240505" y="1093509"/>
                  </a:cubicBezTo>
                  <a:cubicBezTo>
                    <a:pt x="1372480" y="1029093"/>
                    <a:pt x="1551589" y="996099"/>
                    <a:pt x="1608150" y="923827"/>
                  </a:cubicBezTo>
                  <a:cubicBezTo>
                    <a:pt x="1664711" y="851555"/>
                    <a:pt x="1584583" y="746288"/>
                    <a:pt x="1579870" y="659876"/>
                  </a:cubicBezTo>
                  <a:cubicBezTo>
                    <a:pt x="1575157" y="573464"/>
                    <a:pt x="1589297" y="479196"/>
                    <a:pt x="1579870" y="405353"/>
                  </a:cubicBezTo>
                  <a:cubicBezTo>
                    <a:pt x="1570443" y="331510"/>
                    <a:pt x="1504456" y="284376"/>
                    <a:pt x="1523309" y="216817"/>
                  </a:cubicBezTo>
                  <a:cubicBezTo>
                    <a:pt x="1542163" y="149258"/>
                    <a:pt x="1617577" y="74629"/>
                    <a:pt x="1692991" y="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2351906" y="2274997"/>
              <a:ext cx="815500" cy="1420310"/>
            </a:xfrm>
            <a:custGeom>
              <a:avLst/>
              <a:gdLst>
                <a:gd name="connsiteX0" fmla="*/ 278172 w 815500"/>
                <a:gd name="connsiteY0" fmla="*/ 1420310 h 1420310"/>
                <a:gd name="connsiteX1" fmla="*/ 4795 w 815500"/>
                <a:gd name="connsiteY1" fmla="*/ 1071518 h 1420310"/>
                <a:gd name="connsiteX2" fmla="*/ 127343 w 815500"/>
                <a:gd name="connsiteY2" fmla="*/ 939543 h 1420310"/>
                <a:gd name="connsiteX3" fmla="*/ 419574 w 815500"/>
                <a:gd name="connsiteY3" fmla="*/ 1033811 h 1420310"/>
                <a:gd name="connsiteX4" fmla="*/ 542123 w 815500"/>
                <a:gd name="connsiteY4" fmla="*/ 854702 h 1420310"/>
                <a:gd name="connsiteX5" fmla="*/ 485562 w 815500"/>
                <a:gd name="connsiteY5" fmla="*/ 722727 h 1420310"/>
                <a:gd name="connsiteX6" fmla="*/ 532696 w 815500"/>
                <a:gd name="connsiteY6" fmla="*/ 571898 h 1420310"/>
                <a:gd name="connsiteX7" fmla="*/ 513842 w 815500"/>
                <a:gd name="connsiteY7" fmla="*/ 496483 h 1420310"/>
                <a:gd name="connsiteX8" fmla="*/ 297026 w 815500"/>
                <a:gd name="connsiteY8" fmla="*/ 430496 h 1420310"/>
                <a:gd name="connsiteX9" fmla="*/ 212185 w 815500"/>
                <a:gd name="connsiteY9" fmla="*/ 241960 h 1420310"/>
                <a:gd name="connsiteX10" fmla="*/ 287599 w 815500"/>
                <a:gd name="connsiteY10" fmla="*/ 43997 h 1420310"/>
                <a:gd name="connsiteX11" fmla="*/ 523269 w 815500"/>
                <a:gd name="connsiteY11" fmla="*/ 6290 h 1420310"/>
                <a:gd name="connsiteX12" fmla="*/ 815500 w 815500"/>
                <a:gd name="connsiteY12" fmla="*/ 138265 h 142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5500" h="1420310">
                  <a:moveTo>
                    <a:pt x="278172" y="1420310"/>
                  </a:moveTo>
                  <a:cubicBezTo>
                    <a:pt x="154052" y="1285978"/>
                    <a:pt x="29933" y="1151646"/>
                    <a:pt x="4795" y="1071518"/>
                  </a:cubicBezTo>
                  <a:cubicBezTo>
                    <a:pt x="-20343" y="991390"/>
                    <a:pt x="58213" y="945827"/>
                    <a:pt x="127343" y="939543"/>
                  </a:cubicBezTo>
                  <a:cubicBezTo>
                    <a:pt x="196473" y="933259"/>
                    <a:pt x="350444" y="1047951"/>
                    <a:pt x="419574" y="1033811"/>
                  </a:cubicBezTo>
                  <a:cubicBezTo>
                    <a:pt x="488704" y="1019671"/>
                    <a:pt x="531125" y="906549"/>
                    <a:pt x="542123" y="854702"/>
                  </a:cubicBezTo>
                  <a:cubicBezTo>
                    <a:pt x="553121" y="802855"/>
                    <a:pt x="487133" y="769861"/>
                    <a:pt x="485562" y="722727"/>
                  </a:cubicBezTo>
                  <a:cubicBezTo>
                    <a:pt x="483991" y="675593"/>
                    <a:pt x="527983" y="609605"/>
                    <a:pt x="532696" y="571898"/>
                  </a:cubicBezTo>
                  <a:cubicBezTo>
                    <a:pt x="537409" y="534191"/>
                    <a:pt x="553120" y="520050"/>
                    <a:pt x="513842" y="496483"/>
                  </a:cubicBezTo>
                  <a:cubicBezTo>
                    <a:pt x="474564" y="472916"/>
                    <a:pt x="347302" y="472916"/>
                    <a:pt x="297026" y="430496"/>
                  </a:cubicBezTo>
                  <a:cubicBezTo>
                    <a:pt x="246750" y="388076"/>
                    <a:pt x="213756" y="306376"/>
                    <a:pt x="212185" y="241960"/>
                  </a:cubicBezTo>
                  <a:cubicBezTo>
                    <a:pt x="210614" y="177544"/>
                    <a:pt x="235752" y="83275"/>
                    <a:pt x="287599" y="43997"/>
                  </a:cubicBezTo>
                  <a:cubicBezTo>
                    <a:pt x="339446" y="4719"/>
                    <a:pt x="435286" y="-9421"/>
                    <a:pt x="523269" y="6290"/>
                  </a:cubicBezTo>
                  <a:cubicBezTo>
                    <a:pt x="611252" y="22001"/>
                    <a:pt x="713376" y="80133"/>
                    <a:pt x="815500" y="138265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242821" y="2365315"/>
              <a:ext cx="1791092" cy="1417308"/>
            </a:xfrm>
            <a:custGeom>
              <a:avLst/>
              <a:gdLst>
                <a:gd name="connsiteX0" fmla="*/ 0 w 1791092"/>
                <a:gd name="connsiteY0" fmla="*/ 57374 h 1417308"/>
                <a:gd name="connsiteX1" fmla="*/ 263950 w 1791092"/>
                <a:gd name="connsiteY1" fmla="*/ 76227 h 1417308"/>
                <a:gd name="connsiteX2" fmla="*/ 612742 w 1791092"/>
                <a:gd name="connsiteY2" fmla="*/ 813 h 1417308"/>
                <a:gd name="connsiteX3" fmla="*/ 801278 w 1791092"/>
                <a:gd name="connsiteY3" fmla="*/ 132788 h 1417308"/>
                <a:gd name="connsiteX4" fmla="*/ 989814 w 1791092"/>
                <a:gd name="connsiteY4" fmla="*/ 811518 h 1417308"/>
                <a:gd name="connsiteX5" fmla="*/ 1112363 w 1791092"/>
                <a:gd name="connsiteY5" fmla="*/ 1075469 h 1417308"/>
                <a:gd name="connsiteX6" fmla="*/ 1197204 w 1791092"/>
                <a:gd name="connsiteY6" fmla="*/ 1395980 h 1417308"/>
                <a:gd name="connsiteX7" fmla="*/ 1395167 w 1791092"/>
                <a:gd name="connsiteY7" fmla="*/ 1358273 h 1417308"/>
                <a:gd name="connsiteX8" fmla="*/ 1611983 w 1791092"/>
                <a:gd name="connsiteY8" fmla="*/ 1122603 h 1417308"/>
                <a:gd name="connsiteX9" fmla="*/ 1791092 w 1791092"/>
                <a:gd name="connsiteY9" fmla="*/ 952920 h 141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1092" h="1417308">
                  <a:moveTo>
                    <a:pt x="0" y="57374"/>
                  </a:moveTo>
                  <a:cubicBezTo>
                    <a:pt x="80913" y="71514"/>
                    <a:pt x="161826" y="85654"/>
                    <a:pt x="263950" y="76227"/>
                  </a:cubicBezTo>
                  <a:cubicBezTo>
                    <a:pt x="366074" y="66800"/>
                    <a:pt x="523188" y="-8614"/>
                    <a:pt x="612742" y="813"/>
                  </a:cubicBezTo>
                  <a:cubicBezTo>
                    <a:pt x="702296" y="10240"/>
                    <a:pt x="738433" y="-2330"/>
                    <a:pt x="801278" y="132788"/>
                  </a:cubicBezTo>
                  <a:cubicBezTo>
                    <a:pt x="864123" y="267906"/>
                    <a:pt x="937967" y="654405"/>
                    <a:pt x="989814" y="811518"/>
                  </a:cubicBezTo>
                  <a:cubicBezTo>
                    <a:pt x="1041661" y="968631"/>
                    <a:pt x="1077798" y="978059"/>
                    <a:pt x="1112363" y="1075469"/>
                  </a:cubicBezTo>
                  <a:cubicBezTo>
                    <a:pt x="1146928" y="1172879"/>
                    <a:pt x="1150070" y="1348846"/>
                    <a:pt x="1197204" y="1395980"/>
                  </a:cubicBezTo>
                  <a:cubicBezTo>
                    <a:pt x="1244338" y="1443114"/>
                    <a:pt x="1326037" y="1403836"/>
                    <a:pt x="1395167" y="1358273"/>
                  </a:cubicBezTo>
                  <a:cubicBezTo>
                    <a:pt x="1464297" y="1312710"/>
                    <a:pt x="1545995" y="1190162"/>
                    <a:pt x="1611983" y="1122603"/>
                  </a:cubicBezTo>
                  <a:cubicBezTo>
                    <a:pt x="1677971" y="1055044"/>
                    <a:pt x="1734531" y="1003982"/>
                    <a:pt x="1791092" y="95292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5137608" y="2941163"/>
              <a:ext cx="688157" cy="339365"/>
            </a:xfrm>
            <a:custGeom>
              <a:avLst/>
              <a:gdLst>
                <a:gd name="connsiteX0" fmla="*/ 0 w 688157"/>
                <a:gd name="connsiteY0" fmla="*/ 339365 h 339365"/>
                <a:gd name="connsiteX1" fmla="*/ 386499 w 688157"/>
                <a:gd name="connsiteY1" fmla="*/ 197963 h 339365"/>
                <a:gd name="connsiteX2" fmla="*/ 688157 w 688157"/>
                <a:gd name="connsiteY2" fmla="*/ 0 h 33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8157" h="339365">
                  <a:moveTo>
                    <a:pt x="0" y="339365"/>
                  </a:moveTo>
                  <a:cubicBezTo>
                    <a:pt x="135903" y="296944"/>
                    <a:pt x="271806" y="254524"/>
                    <a:pt x="386499" y="197963"/>
                  </a:cubicBezTo>
                  <a:cubicBezTo>
                    <a:pt x="501192" y="141402"/>
                    <a:pt x="594674" y="70701"/>
                    <a:pt x="688157" y="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5910606" y="2055043"/>
              <a:ext cx="1253765" cy="810705"/>
            </a:xfrm>
            <a:custGeom>
              <a:avLst/>
              <a:gdLst>
                <a:gd name="connsiteX0" fmla="*/ 0 w 1253765"/>
                <a:gd name="connsiteY0" fmla="*/ 810705 h 810705"/>
                <a:gd name="connsiteX1" fmla="*/ 282804 w 1253765"/>
                <a:gd name="connsiteY1" fmla="*/ 556182 h 810705"/>
                <a:gd name="connsiteX2" fmla="*/ 358219 w 1253765"/>
                <a:gd name="connsiteY2" fmla="*/ 678730 h 810705"/>
                <a:gd name="connsiteX3" fmla="*/ 622169 w 1253765"/>
                <a:gd name="connsiteY3" fmla="*/ 584462 h 810705"/>
                <a:gd name="connsiteX4" fmla="*/ 669303 w 1253765"/>
                <a:gd name="connsiteY4" fmla="*/ 395926 h 810705"/>
                <a:gd name="connsiteX5" fmla="*/ 886120 w 1253765"/>
                <a:gd name="connsiteY5" fmla="*/ 282804 h 810705"/>
                <a:gd name="connsiteX6" fmla="*/ 1253765 w 1253765"/>
                <a:gd name="connsiteY6" fmla="*/ 0 h 8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3765" h="810705">
                  <a:moveTo>
                    <a:pt x="0" y="810705"/>
                  </a:moveTo>
                  <a:cubicBezTo>
                    <a:pt x="111550" y="694441"/>
                    <a:pt x="223101" y="578178"/>
                    <a:pt x="282804" y="556182"/>
                  </a:cubicBezTo>
                  <a:cubicBezTo>
                    <a:pt x="342507" y="534186"/>
                    <a:pt x="301658" y="674017"/>
                    <a:pt x="358219" y="678730"/>
                  </a:cubicBezTo>
                  <a:cubicBezTo>
                    <a:pt x="414780" y="683443"/>
                    <a:pt x="570322" y="631596"/>
                    <a:pt x="622169" y="584462"/>
                  </a:cubicBezTo>
                  <a:cubicBezTo>
                    <a:pt x="674016" y="537328"/>
                    <a:pt x="625311" y="446202"/>
                    <a:pt x="669303" y="395926"/>
                  </a:cubicBezTo>
                  <a:cubicBezTo>
                    <a:pt x="713295" y="345650"/>
                    <a:pt x="788710" y="348792"/>
                    <a:pt x="886120" y="282804"/>
                  </a:cubicBezTo>
                  <a:cubicBezTo>
                    <a:pt x="983530" y="216816"/>
                    <a:pt x="1118647" y="108408"/>
                    <a:pt x="1253765" y="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7258639" y="1715678"/>
              <a:ext cx="339365" cy="254524"/>
            </a:xfrm>
            <a:custGeom>
              <a:avLst/>
              <a:gdLst>
                <a:gd name="connsiteX0" fmla="*/ 0 w 339365"/>
                <a:gd name="connsiteY0" fmla="*/ 254524 h 254524"/>
                <a:gd name="connsiteX1" fmla="*/ 197963 w 339365"/>
                <a:gd name="connsiteY1" fmla="*/ 84842 h 254524"/>
                <a:gd name="connsiteX2" fmla="*/ 339365 w 339365"/>
                <a:gd name="connsiteY2" fmla="*/ 0 h 25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9365" h="254524">
                  <a:moveTo>
                    <a:pt x="0" y="254524"/>
                  </a:moveTo>
                  <a:cubicBezTo>
                    <a:pt x="70701" y="190893"/>
                    <a:pt x="141402" y="127263"/>
                    <a:pt x="197963" y="84842"/>
                  </a:cubicBezTo>
                  <a:cubicBezTo>
                    <a:pt x="254524" y="42421"/>
                    <a:pt x="296944" y="21210"/>
                    <a:pt x="339365" y="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7626285" y="1677971"/>
              <a:ext cx="113671" cy="414780"/>
            </a:xfrm>
            <a:custGeom>
              <a:avLst/>
              <a:gdLst>
                <a:gd name="connsiteX0" fmla="*/ 0 w 113671"/>
                <a:gd name="connsiteY0" fmla="*/ 0 h 414780"/>
                <a:gd name="connsiteX1" fmla="*/ 103694 w 113671"/>
                <a:gd name="connsiteY1" fmla="*/ 179109 h 414780"/>
                <a:gd name="connsiteX2" fmla="*/ 103694 w 113671"/>
                <a:gd name="connsiteY2" fmla="*/ 414780 h 41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671" h="414780">
                  <a:moveTo>
                    <a:pt x="0" y="0"/>
                  </a:moveTo>
                  <a:cubicBezTo>
                    <a:pt x="43206" y="54989"/>
                    <a:pt x="86412" y="109979"/>
                    <a:pt x="103694" y="179109"/>
                  </a:cubicBezTo>
                  <a:cubicBezTo>
                    <a:pt x="120976" y="248239"/>
                    <a:pt x="112335" y="331509"/>
                    <a:pt x="103694" y="41478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7598004" y="2064470"/>
              <a:ext cx="103695" cy="339365"/>
            </a:xfrm>
            <a:custGeom>
              <a:avLst/>
              <a:gdLst>
                <a:gd name="connsiteX0" fmla="*/ 0 w 103695"/>
                <a:gd name="connsiteY0" fmla="*/ 339365 h 339365"/>
                <a:gd name="connsiteX1" fmla="*/ 47134 w 103695"/>
                <a:gd name="connsiteY1" fmla="*/ 94268 h 339365"/>
                <a:gd name="connsiteX2" fmla="*/ 103695 w 103695"/>
                <a:gd name="connsiteY2" fmla="*/ 0 h 33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695" h="339365">
                  <a:moveTo>
                    <a:pt x="0" y="339365"/>
                  </a:moveTo>
                  <a:cubicBezTo>
                    <a:pt x="14925" y="245097"/>
                    <a:pt x="29851" y="150829"/>
                    <a:pt x="47134" y="94268"/>
                  </a:cubicBezTo>
                  <a:cubicBezTo>
                    <a:pt x="64417" y="37707"/>
                    <a:pt x="103695" y="0"/>
                    <a:pt x="103695" y="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7174" name="Text Box 40"/>
          <p:cNvSpPr txBox="1">
            <a:spLocks noChangeArrowheads="1"/>
          </p:cNvSpPr>
          <p:nvPr/>
        </p:nvSpPr>
        <p:spPr bwMode="auto">
          <a:xfrm>
            <a:off x="3000752" y="2661960"/>
            <a:ext cx="914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400" b="1" dirty="0">
                <a:latin typeface="Arial" pitchFamily="34" charset="0"/>
              </a:rPr>
              <a:t>Well</a:t>
            </a:r>
          </a:p>
        </p:txBody>
      </p:sp>
      <p:sp>
        <p:nvSpPr>
          <p:cNvPr id="19" name="Text Box 40"/>
          <p:cNvSpPr txBox="1">
            <a:spLocks noChangeArrowheads="1"/>
          </p:cNvSpPr>
          <p:nvPr/>
        </p:nvSpPr>
        <p:spPr bwMode="auto">
          <a:xfrm rot="-1140000">
            <a:off x="3558507" y="2936909"/>
            <a:ext cx="914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400" b="1" dirty="0" smtClean="0">
                <a:latin typeface="Arial" pitchFamily="34" charset="0"/>
              </a:rPr>
              <a:t>Fault</a:t>
            </a:r>
            <a:endParaRPr lang="en-US" sz="1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68827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33b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77266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32331</TotalTime>
  <Words>498</Words>
  <Application>Microsoft Macintosh PowerPoint</Application>
  <PresentationFormat>On-screen Show (4:3)</PresentationFormat>
  <Paragraphs>164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33b: Recoverable Gas from A-1</vt:lpstr>
      <vt:lpstr>A-1 Sand Anomalous Amplitude </vt:lpstr>
      <vt:lpstr>A-1 Sand Anomalous Amplitude </vt:lpstr>
      <vt:lpstr>Getting the Area</vt:lpstr>
      <vt:lpstr>Computations</vt:lpstr>
      <vt:lpstr>A-1 Sand Time Structure from the WSW</vt:lpstr>
      <vt:lpstr>Exercise 33b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260</cp:revision>
  <cp:lastPrinted>2001-11-26T19:56:19Z</cp:lastPrinted>
  <dcterms:created xsi:type="dcterms:W3CDTF">2001-11-20T13:29:42Z</dcterms:created>
  <dcterms:modified xsi:type="dcterms:W3CDTF">2017-07-18T14:40:10Z</dcterms:modified>
</cp:coreProperties>
</file>