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9" r:id="rId2"/>
    <p:sldId id="35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F3"/>
    <a:srgbClr val="FF93E3"/>
    <a:srgbClr val="FF33CC"/>
    <a:srgbClr val="CFEFFD"/>
    <a:srgbClr val="000099"/>
    <a:srgbClr val="66FFFF"/>
    <a:srgbClr val="FFFFFF"/>
    <a:srgbClr val="FF6600"/>
    <a:srgbClr val="FFDCB9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79367" autoAdjust="0"/>
  </p:normalViewPr>
  <p:slideViewPr>
    <p:cSldViewPr snapToGrid="0">
      <p:cViewPr varScale="1">
        <p:scale>
          <a:sx n="78" d="100"/>
          <a:sy n="78" d="100"/>
        </p:scale>
        <p:origin x="-1592" y="-112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Title </a:t>
            </a:r>
            <a:r>
              <a:rPr lang="en-US" dirty="0" smtClean="0"/>
              <a:t>slide with main task.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8DFAADE-3836-440E-B6C4-7900FE114B46}" type="slidenum">
              <a:rPr lang="en-US" sz="1200" smtClean="0"/>
              <a:pPr/>
              <a:t>10</a:t>
            </a:fld>
            <a:endParaRPr lang="en-US" sz="1200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illustrates how</a:t>
            </a:r>
            <a:r>
              <a:rPr lang="en-US" baseline="0" dirty="0" smtClean="0"/>
              <a:t> the interpretation on line 840 is “tied” to line 480.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0779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5994050-840F-4D94-A731-BE207DC696F3}" type="slidenum">
              <a:rPr lang="en-US" sz="1200" smtClean="0"/>
              <a:pPr/>
              <a:t>11</a:t>
            </a:fld>
            <a:endParaRPr lang="en-US" sz="1200" dirty="0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 </a:t>
            </a:r>
            <a:r>
              <a:rPr lang="en-US" dirty="0" smtClean="0"/>
              <a:t>we can mark the extent of the strong negative response on line 480.</a:t>
            </a:r>
          </a:p>
        </p:txBody>
      </p:sp>
    </p:spTree>
    <p:extLst>
      <p:ext uri="{BB962C8B-B14F-4D97-AF65-F5344CB8AC3E}">
        <p14:creationId xmlns:p14="http://schemas.microsoft.com/office/powerpoint/2010/main" val="212413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You </a:t>
            </a:r>
            <a:r>
              <a:rPr lang="en-US" dirty="0" smtClean="0"/>
              <a:t>will mark the extent of gas on several </a:t>
            </a:r>
            <a:r>
              <a:rPr lang="en-US" dirty="0" smtClean="0"/>
              <a:t>lines.</a:t>
            </a:r>
            <a:r>
              <a:rPr lang="en-US" baseline="0" dirty="0" smtClean="0"/>
              <a:t> </a:t>
            </a:r>
            <a:r>
              <a:rPr lang="en-US" dirty="0" smtClean="0"/>
              <a:t>Then </a:t>
            </a:r>
            <a:r>
              <a:rPr lang="en-US" dirty="0" smtClean="0"/>
              <a:t>you can draw a polygon to define the extent of the gas </a:t>
            </a:r>
            <a:r>
              <a:rPr lang="en-US" dirty="0" smtClean="0"/>
              <a:t>field.</a:t>
            </a:r>
            <a:r>
              <a:rPr lang="en-US" baseline="0" dirty="0" smtClean="0"/>
              <a:t> </a:t>
            </a:r>
            <a:r>
              <a:rPr lang="en-US" dirty="0" smtClean="0"/>
              <a:t>NOTE</a:t>
            </a:r>
            <a:r>
              <a:rPr lang="en-US" dirty="0" smtClean="0"/>
              <a:t>: </a:t>
            </a:r>
            <a:r>
              <a:rPr lang="en-US" dirty="0" smtClean="0"/>
              <a:t>The </a:t>
            </a:r>
            <a:r>
              <a:rPr lang="en-US" dirty="0" smtClean="0"/>
              <a:t>polygon</a:t>
            </a:r>
            <a:r>
              <a:rPr lang="en-US" baseline="0" dirty="0" smtClean="0"/>
              <a:t> shown here is NOT correct, just to illustrate t</a:t>
            </a:r>
            <a:r>
              <a:rPr lang="en-US" dirty="0" smtClean="0"/>
              <a:t>he process.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223502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6585357-BE28-44A0-9ED2-281BFCE24021}" type="slidenum">
              <a:rPr lang="en-US" sz="1200" smtClean="0"/>
              <a:pPr/>
              <a:t>13</a:t>
            </a:fld>
            <a:endParaRPr lang="en-US" sz="1200" dirty="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Map </a:t>
            </a:r>
            <a:r>
              <a:rPr lang="en-US" dirty="0" smtClean="0"/>
              <a:t>of the study area showing faults and line </a:t>
            </a:r>
            <a:r>
              <a:rPr lang="en-US" dirty="0" smtClean="0"/>
              <a:t>locations.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solid red lines have been interpreted for</a:t>
            </a:r>
            <a:r>
              <a:rPr lang="en-US" baseline="0" dirty="0" smtClean="0"/>
              <a:t> you.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88389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77591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slide gives the background for the task given in this exercise.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9726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35D70EC-B594-4CF6-92C4-CBCCF493A2A4}" type="slidenum">
              <a:rPr lang="en-US" sz="1200" smtClean="0"/>
              <a:pPr/>
              <a:t>3</a:t>
            </a:fld>
            <a:endParaRPr lang="en-US" sz="1200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a more regional map of the study</a:t>
            </a:r>
            <a:r>
              <a:rPr lang="en-US" baseline="0" dirty="0" smtClean="0"/>
              <a:t> </a:t>
            </a:r>
            <a:r>
              <a:rPr lang="en-US" baseline="0" dirty="0" smtClean="0"/>
              <a:t>area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red box is where you will </a:t>
            </a:r>
            <a:r>
              <a:rPr lang="en-US" dirty="0" smtClean="0"/>
              <a:t>focus.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the well </a:t>
            </a:r>
            <a:r>
              <a:rPr lang="en-US" dirty="0" smtClean="0"/>
              <a:t>location.</a:t>
            </a:r>
            <a:r>
              <a:rPr lang="en-US" baseline="0" dirty="0" smtClean="0"/>
              <a:t> </a:t>
            </a:r>
            <a:r>
              <a:rPr lang="en-US" dirty="0" smtClean="0"/>
              <a:t>Also </a:t>
            </a:r>
            <a:r>
              <a:rPr lang="en-US" dirty="0" smtClean="0"/>
              <a:t>note the fault (brown) that is an extensional fault, down to the southwest.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6662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6E55DD9-8AB5-4CCF-8F31-2682C8F9C945}" type="slidenum">
              <a:rPr lang="en-US" sz="1200" smtClean="0"/>
              <a:pPr/>
              <a:t>4</a:t>
            </a:fld>
            <a:endParaRPr lang="en-US" sz="1200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a</a:t>
            </a:r>
            <a:r>
              <a:rPr lang="en-US" baseline="0" dirty="0" smtClean="0"/>
              <a:t> portion of the </a:t>
            </a:r>
            <a:r>
              <a:rPr lang="en-US" baseline="0" dirty="0" smtClean="0"/>
              <a:t>self potential (SP) </a:t>
            </a:r>
            <a:r>
              <a:rPr lang="en-US" baseline="0" dirty="0" smtClean="0"/>
              <a:t>and Resistivity logs from the </a:t>
            </a:r>
            <a:r>
              <a:rPr lang="en-US" baseline="0" dirty="0" smtClean="0"/>
              <a:t>well. There </a:t>
            </a:r>
            <a:r>
              <a:rPr lang="en-US" baseline="0" dirty="0" smtClean="0"/>
              <a:t>is a 40 ft (12 m) thick sand, which is called the A-1 </a:t>
            </a:r>
            <a:r>
              <a:rPr lang="en-US" baseline="0" dirty="0" smtClean="0"/>
              <a:t>sand. Note </a:t>
            </a:r>
            <a:r>
              <a:rPr lang="en-US" baseline="0" dirty="0" smtClean="0"/>
              <a:t>the log pattern indicates a fining upward sand, the classic signature of a fluvial </a:t>
            </a:r>
            <a:r>
              <a:rPr lang="en-US" baseline="0" dirty="0" smtClean="0"/>
              <a:t>sand. The </a:t>
            </a:r>
            <a:r>
              <a:rPr lang="en-US" baseline="0" dirty="0" smtClean="0"/>
              <a:t>resistivity log indicates this sand has gas in its pore space.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43628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6585357-BE28-44A0-9ED2-281BFCE24021}" type="slidenum">
              <a:rPr lang="en-US" sz="1200" smtClean="0"/>
              <a:pPr/>
              <a:t>5</a:t>
            </a:fld>
            <a:endParaRPr lang="en-US" sz="1200" dirty="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the base map for the study </a:t>
            </a:r>
            <a:r>
              <a:rPr lang="en-US" dirty="0" smtClean="0"/>
              <a:t>area.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seismic lines are from a 3D </a:t>
            </a:r>
            <a:r>
              <a:rPr lang="en-US" dirty="0" smtClean="0"/>
              <a:t>survey.</a:t>
            </a:r>
            <a:r>
              <a:rPr lang="en-US" baseline="0" dirty="0" smtClean="0"/>
              <a:t> </a:t>
            </a:r>
            <a:r>
              <a:rPr lang="en-US" dirty="0" smtClean="0"/>
              <a:t>East</a:t>
            </a:r>
            <a:r>
              <a:rPr lang="en-US" dirty="0" smtClean="0"/>
              <a:t>-west</a:t>
            </a:r>
            <a:r>
              <a:rPr lang="en-US" baseline="0" dirty="0" smtClean="0"/>
              <a:t> lines are in the 800 </a:t>
            </a:r>
            <a:r>
              <a:rPr lang="en-US" baseline="0" dirty="0" smtClean="0"/>
              <a:t>range. North</a:t>
            </a:r>
            <a:r>
              <a:rPr lang="en-US" baseline="0" dirty="0" smtClean="0"/>
              <a:t>-south lines are in the 400 </a:t>
            </a:r>
            <a:r>
              <a:rPr lang="en-US" baseline="0" dirty="0" smtClean="0"/>
              <a:t>range. The </a:t>
            </a:r>
            <a:r>
              <a:rPr lang="en-US" baseline="0" dirty="0" smtClean="0"/>
              <a:t>brown lines indicate </a:t>
            </a:r>
            <a:r>
              <a:rPr lang="en-US" baseline="0" dirty="0" smtClean="0"/>
              <a:t>faults. The </a:t>
            </a:r>
            <a:r>
              <a:rPr lang="en-US" baseline="0" dirty="0" smtClean="0"/>
              <a:t>lines that are bolder have already been interpreted for you.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3806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5F1C451-F013-4215-B535-DED0BFF9E869}" type="slidenum">
              <a:rPr lang="en-US" sz="1200" smtClean="0"/>
              <a:pPr/>
              <a:t>6</a:t>
            </a:fld>
            <a:endParaRPr lang="en-US" sz="1200" dirty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7823" y="2697854"/>
            <a:ext cx="9909377" cy="251252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line 840 (west to east)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depth of</a:t>
            </a:r>
            <a:r>
              <a:rPr lang="en-US" baseline="0" dirty="0" smtClean="0"/>
              <a:t> the A-1 sand is </a:t>
            </a:r>
            <a:r>
              <a:rPr lang="en-US" baseline="0" dirty="0" smtClean="0"/>
              <a:t>indicated. Note </a:t>
            </a:r>
            <a:r>
              <a:rPr lang="en-US" baseline="0" dirty="0" smtClean="0"/>
              <a:t>how there is a very large amplitude </a:t>
            </a:r>
            <a:r>
              <a:rPr lang="en-US" baseline="0" dirty="0" smtClean="0"/>
              <a:t>response. The </a:t>
            </a:r>
            <a:r>
              <a:rPr lang="en-US" baseline="0" dirty="0" smtClean="0"/>
              <a:t>high amplitudes are due to the presence of gas in the A-1 </a:t>
            </a:r>
            <a:r>
              <a:rPr lang="en-US" baseline="0" dirty="0" smtClean="0"/>
              <a:t>sands. Thus </a:t>
            </a:r>
            <a:r>
              <a:rPr lang="en-US" baseline="0" dirty="0" smtClean="0"/>
              <a:t>we can use strong seismic amplitudes as a means to map the extent of the gas-filled sands.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8737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31522A0-9C55-4292-BB07-CECA5C906A52}" type="slidenum">
              <a:rPr lang="en-US" sz="1200" smtClean="0"/>
              <a:pPr/>
              <a:t>7</a:t>
            </a:fld>
            <a:endParaRPr lang="en-US" sz="1200" dirty="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7823" y="2697854"/>
            <a:ext cx="9909377" cy="251252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With </a:t>
            </a:r>
            <a:r>
              <a:rPr lang="en-US" dirty="0" smtClean="0"/>
              <a:t>paper displays, there is an</a:t>
            </a:r>
            <a:r>
              <a:rPr lang="en-US" baseline="0" dirty="0" smtClean="0"/>
              <a:t> option to “clip” the </a:t>
            </a:r>
            <a:r>
              <a:rPr lang="en-US" baseline="0" dirty="0" smtClean="0"/>
              <a:t>amplitudes. Very </a:t>
            </a:r>
            <a:r>
              <a:rPr lang="en-US" baseline="0" dirty="0" smtClean="0"/>
              <a:t>large positive or very negative numbers are not fully drawn to prevent over-plotting of </a:t>
            </a:r>
            <a:r>
              <a:rPr lang="en-US" baseline="0" dirty="0" smtClean="0"/>
              <a:t>traces. Note </a:t>
            </a:r>
            <a:r>
              <a:rPr lang="en-US" baseline="0" dirty="0" smtClean="0"/>
              <a:t>in the red box how in the white cycle the individual traces are squared off (clipped)</a:t>
            </a:r>
            <a:r>
              <a:rPr lang="en-US" baseline="0" dirty="0" smtClean="0"/>
              <a:t>. These </a:t>
            </a:r>
            <a:r>
              <a:rPr lang="en-US" baseline="0" dirty="0" smtClean="0"/>
              <a:t>displays have been set so clipping occurs when the amplitudes are indicative of the presence of </a:t>
            </a:r>
            <a:r>
              <a:rPr lang="en-US" baseline="0" dirty="0" smtClean="0"/>
              <a:t>gas. Note </a:t>
            </a:r>
            <a:r>
              <a:rPr lang="en-US" baseline="0" dirty="0" smtClean="0"/>
              <a:t>in the cyan box the traces in the white cycle are rounded (not clipped)</a:t>
            </a:r>
            <a:r>
              <a:rPr lang="en-US" baseline="0" dirty="0" smtClean="0"/>
              <a:t>. This </a:t>
            </a:r>
            <a:r>
              <a:rPr lang="en-US" baseline="0" dirty="0" smtClean="0"/>
              <a:t>indicates the sands have brine (salt water) in the </a:t>
            </a:r>
            <a:r>
              <a:rPr lang="en-US" baseline="0" dirty="0" smtClean="0"/>
              <a:t>pores. We </a:t>
            </a:r>
            <a:r>
              <a:rPr lang="en-US" baseline="0" dirty="0" smtClean="0"/>
              <a:t>can use the clipped traces to get an estimate of the extent of the gas-filled sand.</a:t>
            </a:r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03464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B491916-C840-4593-BBDC-1F4640D9AC1D}" type="slidenum">
              <a:rPr lang="en-US" sz="1200" smtClean="0"/>
              <a:pPr/>
              <a:t>8</a:t>
            </a:fld>
            <a:endParaRPr lang="en-US" sz="1200" dirty="0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7823" y="2697854"/>
            <a:ext cx="9909377" cy="251252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process for you is to tie the A-1 horizon, perhaps with a thin pastel </a:t>
            </a:r>
            <a:r>
              <a:rPr lang="en-US" dirty="0" smtClean="0"/>
              <a:t>line.</a:t>
            </a:r>
            <a:r>
              <a:rPr lang="en-US" baseline="0" dirty="0" smtClean="0"/>
              <a:t> </a:t>
            </a:r>
            <a:r>
              <a:rPr lang="en-US" dirty="0" smtClean="0"/>
              <a:t>Then </a:t>
            </a:r>
            <a:r>
              <a:rPr lang="en-US" dirty="0" smtClean="0"/>
              <a:t>mark with a deeper and wider color line where the traces appeared to be </a:t>
            </a:r>
            <a:r>
              <a:rPr lang="en-US" dirty="0" smtClean="0"/>
              <a:t>clipped.</a:t>
            </a:r>
            <a:r>
              <a:rPr lang="en-US" baseline="0" dirty="0" smtClean="0"/>
              <a:t> </a:t>
            </a:r>
            <a:r>
              <a:rPr lang="en-US" dirty="0" smtClean="0"/>
              <a:t>Mark </a:t>
            </a:r>
            <a:r>
              <a:rPr lang="en-US" dirty="0" smtClean="0"/>
              <a:t>the extent of the clipped</a:t>
            </a:r>
            <a:r>
              <a:rPr lang="en-US" baseline="0" dirty="0" smtClean="0"/>
              <a:t> traces (gas present) on the basemap.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612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1101B17-C410-475A-86CA-B4B6F553B680}" type="slidenum">
              <a:rPr lang="en-US" sz="1200" smtClean="0"/>
              <a:pPr/>
              <a:t>9</a:t>
            </a:fld>
            <a:endParaRPr lang="en-US" sz="1200" dirty="0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Here</a:t>
            </a:r>
            <a:r>
              <a:rPr lang="en-US" baseline="0" dirty="0" smtClean="0"/>
              <a:t> </a:t>
            </a:r>
            <a:r>
              <a:rPr lang="en-US" baseline="0" dirty="0" smtClean="0"/>
              <a:t>the extent of gas along line 840 is </a:t>
            </a:r>
            <a:r>
              <a:rPr lang="en-US" baseline="0" dirty="0" smtClean="0"/>
              <a:t>marked. Three </a:t>
            </a:r>
            <a:r>
              <a:rPr lang="en-US" baseline="0" dirty="0" smtClean="0"/>
              <a:t>of the north-south lines intersect 840 where the amplitudes are anomalously strong.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95248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6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2799514" y="2232561"/>
            <a:ext cx="5689944" cy="31886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39" t="25104" r="49274" b="46542"/>
          <a:stretch>
            <a:fillRect/>
          </a:stretch>
        </p:blipFill>
        <p:spPr bwMode="auto">
          <a:xfrm>
            <a:off x="5167522" y="3542243"/>
            <a:ext cx="464582" cy="1847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iln_8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3" t="19795" r="46388" b="26677"/>
          <a:stretch>
            <a:fillRect/>
          </a:stretch>
        </p:blipFill>
        <p:spPr bwMode="auto">
          <a:xfrm>
            <a:off x="3030188" y="2298666"/>
            <a:ext cx="2265630" cy="307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 descr="iln_8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3" t="20088" r="17312" b="26823"/>
          <a:stretch>
            <a:fillRect/>
          </a:stretch>
        </p:blipFill>
        <p:spPr bwMode="auto">
          <a:xfrm>
            <a:off x="5583508" y="2312128"/>
            <a:ext cx="2583007" cy="30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5"/>
          <p:cNvSpPr txBox="1">
            <a:spLocks noChangeAspect="1" noChangeArrowheads="1"/>
          </p:cNvSpPr>
          <p:nvPr/>
        </p:nvSpPr>
        <p:spPr bwMode="auto">
          <a:xfrm>
            <a:off x="2588812" y="3082301"/>
            <a:ext cx="1488270" cy="646331"/>
          </a:xfrm>
          <a:prstGeom prst="rect">
            <a:avLst/>
          </a:prstGeom>
          <a:solidFill>
            <a:schemeClr val="tx1"/>
          </a:solidFill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800" b="1" dirty="0">
                <a:solidFill>
                  <a:srgbClr val="FFFF0F"/>
                </a:solidFill>
                <a:latin typeface="Comic Sans MS" pitchFamily="66" charset="0"/>
              </a:rPr>
              <a:t>A1 Gas</a:t>
            </a:r>
          </a:p>
          <a:p>
            <a:pPr algn="ctr"/>
            <a:r>
              <a:rPr lang="en-US" sz="1800" b="1" dirty="0">
                <a:solidFill>
                  <a:srgbClr val="FFFF0F"/>
                </a:solidFill>
                <a:latin typeface="Comic Sans MS" pitchFamily="66" charset="0"/>
              </a:rPr>
              <a:t>Sand</a:t>
            </a:r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4560215" y="3886369"/>
            <a:ext cx="4500907" cy="69710"/>
          </a:xfrm>
          <a:custGeom>
            <a:avLst/>
            <a:gdLst>
              <a:gd name="T0" fmla="*/ 0 w 3242"/>
              <a:gd name="T1" fmla="*/ 2147483647 h 58"/>
              <a:gd name="T2" fmla="*/ 2147483647 w 3242"/>
              <a:gd name="T3" fmla="*/ 2147483647 h 58"/>
              <a:gd name="T4" fmla="*/ 2147483647 w 3242"/>
              <a:gd name="T5" fmla="*/ 2147483647 h 58"/>
              <a:gd name="T6" fmla="*/ 2147483647 w 3242"/>
              <a:gd name="T7" fmla="*/ 2147483647 h 58"/>
              <a:gd name="T8" fmla="*/ 2147483647 w 3242"/>
              <a:gd name="T9" fmla="*/ 2147483647 h 58"/>
              <a:gd name="T10" fmla="*/ 2147483647 w 3242"/>
              <a:gd name="T11" fmla="*/ 2147483647 h 58"/>
              <a:gd name="T12" fmla="*/ 2147483647 w 3242"/>
              <a:gd name="T13" fmla="*/ 2147483647 h 58"/>
              <a:gd name="T14" fmla="*/ 2147483647 w 3242"/>
              <a:gd name="T15" fmla="*/ 2147483647 h 58"/>
              <a:gd name="T16" fmla="*/ 2147483647 w 3242"/>
              <a:gd name="T17" fmla="*/ 2147483647 h 58"/>
              <a:gd name="T18" fmla="*/ 2147483647 w 3242"/>
              <a:gd name="T19" fmla="*/ 2147483647 h 5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42"/>
              <a:gd name="T31" fmla="*/ 0 h 58"/>
              <a:gd name="T32" fmla="*/ 3242 w 3242"/>
              <a:gd name="T33" fmla="*/ 58 h 5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42" h="58">
                <a:moveTo>
                  <a:pt x="0" y="8"/>
                </a:moveTo>
                <a:cubicBezTo>
                  <a:pt x="138" y="6"/>
                  <a:pt x="277" y="5"/>
                  <a:pt x="414" y="8"/>
                </a:cubicBezTo>
                <a:cubicBezTo>
                  <a:pt x="551" y="11"/>
                  <a:pt x="667" y="25"/>
                  <a:pt x="823" y="24"/>
                </a:cubicBezTo>
                <a:cubicBezTo>
                  <a:pt x="979" y="23"/>
                  <a:pt x="1177" y="6"/>
                  <a:pt x="1351" y="3"/>
                </a:cubicBezTo>
                <a:cubicBezTo>
                  <a:pt x="1525" y="0"/>
                  <a:pt x="1734" y="7"/>
                  <a:pt x="1865" y="8"/>
                </a:cubicBezTo>
                <a:cubicBezTo>
                  <a:pt x="1996" y="9"/>
                  <a:pt x="2069" y="6"/>
                  <a:pt x="2137" y="8"/>
                </a:cubicBezTo>
                <a:cubicBezTo>
                  <a:pt x="2205" y="10"/>
                  <a:pt x="2225" y="14"/>
                  <a:pt x="2273" y="19"/>
                </a:cubicBezTo>
                <a:cubicBezTo>
                  <a:pt x="2321" y="24"/>
                  <a:pt x="2364" y="34"/>
                  <a:pt x="2425" y="40"/>
                </a:cubicBezTo>
                <a:cubicBezTo>
                  <a:pt x="2486" y="46"/>
                  <a:pt x="2504" y="54"/>
                  <a:pt x="2640" y="56"/>
                </a:cubicBezTo>
                <a:cubicBezTo>
                  <a:pt x="2776" y="58"/>
                  <a:pt x="3009" y="54"/>
                  <a:pt x="3242" y="50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"/>
          <p:cNvSpPr>
            <a:spLocks/>
          </p:cNvSpPr>
          <p:nvPr/>
        </p:nvSpPr>
        <p:spPr bwMode="auto">
          <a:xfrm>
            <a:off x="2912288" y="3136386"/>
            <a:ext cx="2346247" cy="2188651"/>
          </a:xfrm>
          <a:custGeom>
            <a:avLst/>
            <a:gdLst>
              <a:gd name="T0" fmla="*/ 2147483647 w 1690"/>
              <a:gd name="T1" fmla="*/ 2147483647 h 1821"/>
              <a:gd name="T2" fmla="*/ 2147483647 w 1690"/>
              <a:gd name="T3" fmla="*/ 2147483647 h 1821"/>
              <a:gd name="T4" fmla="*/ 2147483647 w 1690"/>
              <a:gd name="T5" fmla="*/ 2147483647 h 1821"/>
              <a:gd name="T6" fmla="*/ 2147483647 w 1690"/>
              <a:gd name="T7" fmla="*/ 2147483647 h 1821"/>
              <a:gd name="T8" fmla="*/ 2147483647 w 1690"/>
              <a:gd name="T9" fmla="*/ 2147483647 h 1821"/>
              <a:gd name="T10" fmla="*/ 2147483647 w 1690"/>
              <a:gd name="T11" fmla="*/ 0 h 18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0"/>
              <a:gd name="T19" fmla="*/ 0 h 1821"/>
              <a:gd name="T20" fmla="*/ 1690 w 1690"/>
              <a:gd name="T21" fmla="*/ 1821 h 18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0" h="1821">
                <a:moveTo>
                  <a:pt x="72" y="1781"/>
                </a:moveTo>
                <a:cubicBezTo>
                  <a:pt x="36" y="1801"/>
                  <a:pt x="0" y="1821"/>
                  <a:pt x="83" y="1744"/>
                </a:cubicBezTo>
                <a:cubicBezTo>
                  <a:pt x="166" y="1667"/>
                  <a:pt x="423" y="1463"/>
                  <a:pt x="570" y="1320"/>
                </a:cubicBezTo>
                <a:cubicBezTo>
                  <a:pt x="717" y="1177"/>
                  <a:pt x="813" y="1065"/>
                  <a:pt x="968" y="885"/>
                </a:cubicBezTo>
                <a:cubicBezTo>
                  <a:pt x="1123" y="705"/>
                  <a:pt x="1382" y="388"/>
                  <a:pt x="1502" y="241"/>
                </a:cubicBezTo>
                <a:cubicBezTo>
                  <a:pt x="1622" y="94"/>
                  <a:pt x="1656" y="47"/>
                  <a:pt x="1690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4038210" y="3668826"/>
            <a:ext cx="562266" cy="219946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8500243" y="3805822"/>
            <a:ext cx="572320" cy="332833"/>
          </a:xfrm>
          <a:prstGeom prst="rect">
            <a:avLst/>
          </a:prstGeom>
          <a:solidFill>
            <a:srgbClr val="CFEFFD"/>
          </a:solidFill>
          <a:ln w="9525" cap="flat" cmpd="sng" algn="ctr">
            <a:solidFill>
              <a:srgbClr val="CFEFF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8175511" y="3786428"/>
            <a:ext cx="325552" cy="3328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33a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Mapping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the A-1 Gas Sand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5" y="2437042"/>
            <a:ext cx="21189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Mapping a Gas Sand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5" y="5070369"/>
            <a:ext cx="8395691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diagnostic amplitude response to map the extent of the A-1 sand where it is filled with gas.</a:t>
            </a:r>
            <a:endParaRPr lang="en-US" sz="20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3"/>
          <p:cNvSpPr txBox="1">
            <a:spLocks noChangeArrowheads="1"/>
          </p:cNvSpPr>
          <p:nvPr/>
        </p:nvSpPr>
        <p:spPr bwMode="auto">
          <a:xfrm>
            <a:off x="900113" y="1093788"/>
            <a:ext cx="7780337" cy="16319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5425" indent="-2254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Tie the A-1 sand from an interpreted line (840) to an uninterpreted line (e.g., 480)</a:t>
            </a:r>
          </a:p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Fold line 840 where it intersects line 480</a:t>
            </a:r>
          </a:p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Position line 840 on line 480 at the intersection point</a:t>
            </a:r>
          </a:p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transfer the A-1 horizon from line 840 to line 480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Mapping Approach – Step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en-US" dirty="0"/>
          </a:p>
        </p:txBody>
      </p:sp>
      <p:grpSp>
        <p:nvGrpSpPr>
          <p:cNvPr id="3" name="Group 76"/>
          <p:cNvGrpSpPr>
            <a:grpSpLocks/>
          </p:cNvGrpSpPr>
          <p:nvPr/>
        </p:nvGrpSpPr>
        <p:grpSpPr bwMode="auto">
          <a:xfrm>
            <a:off x="138113" y="3433763"/>
            <a:ext cx="6238875" cy="2171700"/>
            <a:chOff x="706056" y="3810602"/>
            <a:chExt cx="6238754" cy="2170113"/>
          </a:xfrm>
        </p:grpSpPr>
        <p:sp>
          <p:nvSpPr>
            <p:cNvPr id="10308" name="Rectangle 48"/>
            <p:cNvSpPr>
              <a:spLocks noChangeArrowheads="1"/>
            </p:cNvSpPr>
            <p:nvPr/>
          </p:nvSpPr>
          <p:spPr bwMode="auto">
            <a:xfrm>
              <a:off x="706056" y="3815366"/>
              <a:ext cx="6238754" cy="2157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pic>
          <p:nvPicPr>
            <p:cNvPr id="10309" name="Picture 2" descr="iln_84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28" t="37093" b="36897"/>
            <a:stretch>
              <a:fillRect/>
            </a:stretch>
          </p:blipFill>
          <p:spPr bwMode="auto">
            <a:xfrm>
              <a:off x="1062285" y="4201289"/>
              <a:ext cx="5878707" cy="1775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0" name="Line 50"/>
            <p:cNvSpPr>
              <a:spLocks noChangeShapeType="1"/>
            </p:cNvSpPr>
            <p:nvPr/>
          </p:nvSpPr>
          <p:spPr bwMode="auto">
            <a:xfrm>
              <a:off x="1062285" y="4180561"/>
              <a:ext cx="53327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11" name="Line 51"/>
            <p:cNvSpPr>
              <a:spLocks noChangeShapeType="1"/>
            </p:cNvSpPr>
            <p:nvPr/>
          </p:nvSpPr>
          <p:spPr bwMode="auto">
            <a:xfrm>
              <a:off x="1214259" y="4018605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12" name="Line 52"/>
            <p:cNvSpPr>
              <a:spLocks noChangeShapeType="1"/>
            </p:cNvSpPr>
            <p:nvPr/>
          </p:nvSpPr>
          <p:spPr bwMode="auto">
            <a:xfrm>
              <a:off x="2880853" y="4018605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13" name="Text Box 57"/>
            <p:cNvSpPr txBox="1">
              <a:spLocks noChangeArrowheads="1"/>
            </p:cNvSpPr>
            <p:nvPr/>
          </p:nvSpPr>
          <p:spPr bwMode="auto">
            <a:xfrm>
              <a:off x="1817407" y="3812190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440</a:t>
              </a:r>
            </a:p>
          </p:txBody>
        </p:sp>
        <p:sp>
          <p:nvSpPr>
            <p:cNvPr id="10314" name="Text Box 58"/>
            <p:cNvSpPr txBox="1">
              <a:spLocks noChangeArrowheads="1"/>
            </p:cNvSpPr>
            <p:nvPr/>
          </p:nvSpPr>
          <p:spPr bwMode="auto">
            <a:xfrm>
              <a:off x="985698" y="3810602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420</a:t>
              </a:r>
            </a:p>
          </p:txBody>
        </p:sp>
        <p:sp>
          <p:nvSpPr>
            <p:cNvPr id="10315" name="Line 59"/>
            <p:cNvSpPr>
              <a:spLocks noChangeShapeType="1"/>
            </p:cNvSpPr>
            <p:nvPr/>
          </p:nvSpPr>
          <p:spPr bwMode="auto">
            <a:xfrm>
              <a:off x="2045969" y="4018605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16" name="Text Box 60"/>
            <p:cNvSpPr txBox="1">
              <a:spLocks noChangeArrowheads="1"/>
            </p:cNvSpPr>
            <p:nvPr/>
          </p:nvSpPr>
          <p:spPr bwMode="auto">
            <a:xfrm>
              <a:off x="2661815" y="3810602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460</a:t>
              </a:r>
            </a:p>
          </p:txBody>
        </p:sp>
        <p:sp>
          <p:nvSpPr>
            <p:cNvPr id="10317" name="Text Box 61"/>
            <p:cNvSpPr txBox="1">
              <a:spLocks noChangeArrowheads="1"/>
            </p:cNvSpPr>
            <p:nvPr/>
          </p:nvSpPr>
          <p:spPr bwMode="auto">
            <a:xfrm>
              <a:off x="4312536" y="3810602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500</a:t>
              </a:r>
            </a:p>
          </p:txBody>
        </p:sp>
        <p:sp>
          <p:nvSpPr>
            <p:cNvPr id="10318" name="Text Box 62"/>
            <p:cNvSpPr txBox="1">
              <a:spLocks noChangeArrowheads="1"/>
            </p:cNvSpPr>
            <p:nvPr/>
          </p:nvSpPr>
          <p:spPr bwMode="auto">
            <a:xfrm>
              <a:off x="3480827" y="3810602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endParaRPr lang="en-US" sz="1200" b="1" dirty="0">
                <a:latin typeface="Arial" pitchFamily="34" charset="0"/>
              </a:endParaRPr>
            </a:p>
          </p:txBody>
        </p:sp>
        <p:sp>
          <p:nvSpPr>
            <p:cNvPr id="10319" name="Line 63"/>
            <p:cNvSpPr>
              <a:spLocks noChangeShapeType="1"/>
            </p:cNvSpPr>
            <p:nvPr/>
          </p:nvSpPr>
          <p:spPr bwMode="auto">
            <a:xfrm>
              <a:off x="3709388" y="4018605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20" name="Line 64"/>
            <p:cNvSpPr>
              <a:spLocks noChangeShapeType="1"/>
            </p:cNvSpPr>
            <p:nvPr/>
          </p:nvSpPr>
          <p:spPr bwMode="auto">
            <a:xfrm>
              <a:off x="5372808" y="4018605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21" name="Line 65"/>
            <p:cNvSpPr>
              <a:spLocks noChangeShapeType="1"/>
            </p:cNvSpPr>
            <p:nvPr/>
          </p:nvSpPr>
          <p:spPr bwMode="auto">
            <a:xfrm>
              <a:off x="4544272" y="4018605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22" name="Text Box 66"/>
            <p:cNvSpPr txBox="1">
              <a:spLocks noChangeArrowheads="1"/>
            </p:cNvSpPr>
            <p:nvPr/>
          </p:nvSpPr>
          <p:spPr bwMode="auto">
            <a:xfrm>
              <a:off x="5141072" y="3812190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520</a:t>
              </a:r>
            </a:p>
          </p:txBody>
        </p:sp>
        <p:sp>
          <p:nvSpPr>
            <p:cNvPr id="10323" name="Line 67"/>
            <p:cNvSpPr>
              <a:spLocks noChangeShapeType="1"/>
            </p:cNvSpPr>
            <p:nvPr/>
          </p:nvSpPr>
          <p:spPr bwMode="auto">
            <a:xfrm>
              <a:off x="2458649" y="4018605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24" name="Text Box 68"/>
            <p:cNvSpPr txBox="1">
              <a:spLocks noChangeArrowheads="1"/>
            </p:cNvSpPr>
            <p:nvPr/>
          </p:nvSpPr>
          <p:spPr bwMode="auto">
            <a:xfrm>
              <a:off x="5966432" y="3815366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540</a:t>
              </a:r>
            </a:p>
          </p:txBody>
        </p:sp>
        <p:grpSp>
          <p:nvGrpSpPr>
            <p:cNvPr id="4" name="Group 41"/>
            <p:cNvGrpSpPr>
              <a:grpSpLocks/>
            </p:cNvGrpSpPr>
            <p:nvPr/>
          </p:nvGrpSpPr>
          <p:grpSpPr bwMode="auto">
            <a:xfrm>
              <a:off x="1211085" y="4210169"/>
              <a:ext cx="4995020" cy="1749236"/>
              <a:chOff x="3060701" y="347663"/>
              <a:chExt cx="4995863" cy="6256338"/>
            </a:xfrm>
          </p:grpSpPr>
          <p:sp>
            <p:nvSpPr>
              <p:cNvPr id="10333" name="Line 70"/>
              <p:cNvSpPr>
                <a:spLocks noChangeShapeType="1"/>
              </p:cNvSpPr>
              <p:nvPr/>
            </p:nvSpPr>
            <p:spPr bwMode="auto">
              <a:xfrm>
                <a:off x="3060701" y="363538"/>
                <a:ext cx="0" cy="624046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34" name="Line 71"/>
              <p:cNvSpPr>
                <a:spLocks noChangeShapeType="1"/>
              </p:cNvSpPr>
              <p:nvPr/>
            </p:nvSpPr>
            <p:spPr bwMode="auto">
              <a:xfrm>
                <a:off x="3890964" y="363538"/>
                <a:ext cx="0" cy="624046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35" name="Line 72"/>
              <p:cNvSpPr>
                <a:spLocks noChangeShapeType="1"/>
              </p:cNvSpPr>
              <p:nvPr/>
            </p:nvSpPr>
            <p:spPr bwMode="auto">
              <a:xfrm>
                <a:off x="4729164" y="363538"/>
                <a:ext cx="0" cy="624046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36" name="Line 73"/>
              <p:cNvSpPr>
                <a:spLocks noChangeShapeType="1"/>
              </p:cNvSpPr>
              <p:nvPr/>
            </p:nvSpPr>
            <p:spPr bwMode="auto">
              <a:xfrm>
                <a:off x="5551489" y="363538"/>
                <a:ext cx="0" cy="624046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37" name="Line 74"/>
              <p:cNvSpPr>
                <a:spLocks noChangeShapeType="1"/>
              </p:cNvSpPr>
              <p:nvPr/>
            </p:nvSpPr>
            <p:spPr bwMode="auto">
              <a:xfrm>
                <a:off x="6389689" y="363538"/>
                <a:ext cx="0" cy="624046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38" name="Line 75"/>
              <p:cNvSpPr>
                <a:spLocks noChangeShapeType="1"/>
              </p:cNvSpPr>
              <p:nvPr/>
            </p:nvSpPr>
            <p:spPr bwMode="auto">
              <a:xfrm>
                <a:off x="7223126" y="347663"/>
                <a:ext cx="0" cy="624046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339" name="Line 77"/>
              <p:cNvSpPr>
                <a:spLocks noChangeShapeType="1"/>
              </p:cNvSpPr>
              <p:nvPr/>
            </p:nvSpPr>
            <p:spPr bwMode="auto">
              <a:xfrm>
                <a:off x="8056564" y="354013"/>
                <a:ext cx="0" cy="624046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0326" name="Line 78"/>
            <p:cNvSpPr>
              <a:spLocks noChangeShapeType="1"/>
            </p:cNvSpPr>
            <p:nvPr/>
          </p:nvSpPr>
          <p:spPr bwMode="auto">
            <a:xfrm>
              <a:off x="6204517" y="4018605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27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816525" y="3921748"/>
              <a:ext cx="152374" cy="28580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Narrow"/>
                </a:rPr>
                <a:t>W</a:t>
              </a:r>
            </a:p>
          </p:txBody>
        </p:sp>
        <p:sp>
          <p:nvSpPr>
            <p:cNvPr id="10328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6725128" y="3921748"/>
              <a:ext cx="152374" cy="28580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Narrow"/>
                </a:rPr>
                <a:t>E</a:t>
              </a:r>
            </a:p>
          </p:txBody>
        </p:sp>
        <p:sp>
          <p:nvSpPr>
            <p:cNvPr id="10329" name="Freeform 71"/>
            <p:cNvSpPr>
              <a:spLocks/>
            </p:cNvSpPr>
            <p:nvPr/>
          </p:nvSpPr>
          <p:spPr bwMode="auto">
            <a:xfrm>
              <a:off x="2340453" y="4920519"/>
              <a:ext cx="2619950" cy="44397"/>
            </a:xfrm>
            <a:custGeom>
              <a:avLst/>
              <a:gdLst>
                <a:gd name="T0" fmla="*/ 0 w 2620392"/>
                <a:gd name="T1" fmla="*/ 35517 h 44388"/>
                <a:gd name="T2" fmla="*/ 399428 w 2620392"/>
                <a:gd name="T3" fmla="*/ 26638 h 44388"/>
                <a:gd name="T4" fmla="*/ 1003008 w 2620392"/>
                <a:gd name="T5" fmla="*/ 0 h 44388"/>
                <a:gd name="T6" fmla="*/ 1571083 w 2620392"/>
                <a:gd name="T7" fmla="*/ 8879 h 44388"/>
                <a:gd name="T8" fmla="*/ 2059272 w 2620392"/>
                <a:gd name="T9" fmla="*/ 8879 h 44388"/>
                <a:gd name="T10" fmla="*/ 2343309 w 2620392"/>
                <a:gd name="T11" fmla="*/ 8879 h 44388"/>
                <a:gd name="T12" fmla="*/ 2574090 w 2620392"/>
                <a:gd name="T13" fmla="*/ 35517 h 44388"/>
                <a:gd name="T14" fmla="*/ 2618470 w 2620392"/>
                <a:gd name="T15" fmla="*/ 44397 h 44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20392"/>
                <a:gd name="T25" fmla="*/ 0 h 44388"/>
                <a:gd name="T26" fmla="*/ 2620392 w 2620392"/>
                <a:gd name="T27" fmla="*/ 44388 h 443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20392" h="44388">
                  <a:moveTo>
                    <a:pt x="0" y="35510"/>
                  </a:moveTo>
                  <a:lnTo>
                    <a:pt x="399495" y="26633"/>
                  </a:lnTo>
                  <a:lnTo>
                    <a:pt x="1003177" y="0"/>
                  </a:lnTo>
                  <a:lnTo>
                    <a:pt x="1571348" y="8877"/>
                  </a:lnTo>
                  <a:lnTo>
                    <a:pt x="2059620" y="8877"/>
                  </a:lnTo>
                  <a:cubicBezTo>
                    <a:pt x="2188346" y="8877"/>
                    <a:pt x="2257888" y="4438"/>
                    <a:pt x="2343705" y="8877"/>
                  </a:cubicBezTo>
                  <a:cubicBezTo>
                    <a:pt x="2429522" y="13316"/>
                    <a:pt x="2528656" y="29592"/>
                    <a:pt x="2574524" y="35510"/>
                  </a:cubicBezTo>
                  <a:cubicBezTo>
                    <a:pt x="2620392" y="41428"/>
                    <a:pt x="2619652" y="42908"/>
                    <a:pt x="2618913" y="44388"/>
                  </a:cubicBezTo>
                </a:path>
              </a:pathLst>
            </a:custGeom>
            <a:noFill/>
            <a:ln w="57150" cap="flat" cmpd="sng" algn="ctr">
              <a:solidFill>
                <a:srgbClr val="FFFF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30" name="Freeform 72"/>
            <p:cNvSpPr>
              <a:spLocks/>
            </p:cNvSpPr>
            <p:nvPr/>
          </p:nvSpPr>
          <p:spPr bwMode="auto">
            <a:xfrm>
              <a:off x="1834511" y="4361118"/>
              <a:ext cx="639084" cy="1589408"/>
            </a:xfrm>
            <a:custGeom>
              <a:avLst/>
              <a:gdLst>
                <a:gd name="T0" fmla="*/ 639084 w 639192"/>
                <a:gd name="T1" fmla="*/ 0 h 1589103"/>
                <a:gd name="T2" fmla="*/ 399427 w 639192"/>
                <a:gd name="T3" fmla="*/ 763627 h 1589103"/>
                <a:gd name="T4" fmla="*/ 0 w 639192"/>
                <a:gd name="T5" fmla="*/ 1589408 h 1589103"/>
                <a:gd name="T6" fmla="*/ 0 60000 65536"/>
                <a:gd name="T7" fmla="*/ 0 60000 65536"/>
                <a:gd name="T8" fmla="*/ 0 60000 65536"/>
                <a:gd name="T9" fmla="*/ 0 w 639192"/>
                <a:gd name="T10" fmla="*/ 0 h 1589103"/>
                <a:gd name="T11" fmla="*/ 639192 w 639192"/>
                <a:gd name="T12" fmla="*/ 1589103 h 15891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39192" h="1589103">
                  <a:moveTo>
                    <a:pt x="639192" y="0"/>
                  </a:moveTo>
                  <a:cubicBezTo>
                    <a:pt x="572609" y="249315"/>
                    <a:pt x="506027" y="498630"/>
                    <a:pt x="399495" y="763480"/>
                  </a:cubicBezTo>
                  <a:cubicBezTo>
                    <a:pt x="292963" y="1028330"/>
                    <a:pt x="146481" y="1308716"/>
                    <a:pt x="0" y="1589103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31" name="Text Box 46"/>
            <p:cNvSpPr txBox="1">
              <a:spLocks noChangeArrowheads="1"/>
            </p:cNvSpPr>
            <p:nvPr/>
          </p:nvSpPr>
          <p:spPr bwMode="auto">
            <a:xfrm>
              <a:off x="1039169" y="5703663"/>
              <a:ext cx="892980" cy="277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Inline 840</a:t>
              </a:r>
            </a:p>
          </p:txBody>
        </p:sp>
        <p:pic>
          <p:nvPicPr>
            <p:cNvPr id="10332" name="Picture 2" descr="iln_84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" t="37093" r="95464" b="36897"/>
            <a:stretch>
              <a:fillRect/>
            </a:stretch>
          </p:blipFill>
          <p:spPr bwMode="auto">
            <a:xfrm>
              <a:off x="733867" y="4201289"/>
              <a:ext cx="337294" cy="1775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3" name="Rectangle 112"/>
          <p:cNvSpPr>
            <a:spLocks noChangeArrowheads="1"/>
          </p:cNvSpPr>
          <p:nvPr/>
        </p:nvSpPr>
        <p:spPr bwMode="auto">
          <a:xfrm>
            <a:off x="3159125" y="3241675"/>
            <a:ext cx="3311525" cy="2776538"/>
          </a:xfrm>
          <a:prstGeom prst="rect">
            <a:avLst/>
          </a:prstGeom>
          <a:solidFill>
            <a:srgbClr val="CFEFFD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3223155" y="3446462"/>
            <a:ext cx="6196012" cy="2163762"/>
            <a:chOff x="7467071" y="1388540"/>
            <a:chExt cx="6376251" cy="2162346"/>
          </a:xfrm>
        </p:grpSpPr>
        <p:sp>
          <p:nvSpPr>
            <p:cNvPr id="10271" name="Rectangle 48"/>
            <p:cNvSpPr>
              <a:spLocks noChangeArrowheads="1"/>
            </p:cNvSpPr>
            <p:nvPr/>
          </p:nvSpPr>
          <p:spPr bwMode="auto">
            <a:xfrm>
              <a:off x="7469530" y="1388540"/>
              <a:ext cx="6373792" cy="2157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" name="Group 82"/>
            <p:cNvGrpSpPr>
              <a:grpSpLocks/>
            </p:cNvGrpSpPr>
            <p:nvPr/>
          </p:nvGrpSpPr>
          <p:grpSpPr bwMode="auto">
            <a:xfrm>
              <a:off x="7467071" y="1431690"/>
              <a:ext cx="6356350" cy="2119196"/>
              <a:chOff x="186433" y="235308"/>
              <a:chExt cx="6356409" cy="2118593"/>
            </a:xfrm>
          </p:grpSpPr>
          <p:pic>
            <p:nvPicPr>
              <p:cNvPr id="10273" name="Picture 2" descr="xln_48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497" t="36771" r="22227" b="36703"/>
              <a:stretch>
                <a:fillRect/>
              </a:stretch>
            </p:blipFill>
            <p:spPr bwMode="auto">
              <a:xfrm>
                <a:off x="580305" y="537115"/>
                <a:ext cx="5592932" cy="18106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74" name="Text Box 66"/>
              <p:cNvSpPr txBox="1">
                <a:spLocks noChangeArrowheads="1"/>
              </p:cNvSpPr>
              <p:nvPr/>
            </p:nvSpPr>
            <p:spPr bwMode="auto">
              <a:xfrm>
                <a:off x="1503845" y="235308"/>
                <a:ext cx="457200" cy="94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en-US" sz="1200" b="1" dirty="0">
                    <a:latin typeface="Arial" pitchFamily="34" charset="0"/>
                  </a:rPr>
                  <a:t>800</a:t>
                </a:r>
              </a:p>
            </p:txBody>
          </p:sp>
          <p:sp>
            <p:nvSpPr>
              <p:cNvPr id="10275" name="Text Box 67"/>
              <p:cNvSpPr txBox="1">
                <a:spLocks noChangeArrowheads="1"/>
              </p:cNvSpPr>
              <p:nvPr/>
            </p:nvSpPr>
            <p:spPr bwMode="auto">
              <a:xfrm>
                <a:off x="671995" y="235855"/>
                <a:ext cx="457200" cy="94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en-US" sz="1200" b="1" dirty="0">
                    <a:latin typeface="Arial" pitchFamily="34" charset="0"/>
                  </a:rPr>
                  <a:t>780</a:t>
                </a:r>
              </a:p>
            </p:txBody>
          </p:sp>
          <p:sp>
            <p:nvSpPr>
              <p:cNvPr id="10276" name="Text Box 68"/>
              <p:cNvSpPr txBox="1">
                <a:spLocks noChangeArrowheads="1"/>
              </p:cNvSpPr>
              <p:nvPr/>
            </p:nvSpPr>
            <p:spPr bwMode="auto">
              <a:xfrm>
                <a:off x="3161195" y="235855"/>
                <a:ext cx="457200" cy="94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en-US" sz="1200" b="1" dirty="0">
                    <a:latin typeface="Arial" pitchFamily="34" charset="0"/>
                  </a:rPr>
                  <a:t>840</a:t>
                </a:r>
              </a:p>
            </p:txBody>
          </p:sp>
          <p:sp>
            <p:nvSpPr>
              <p:cNvPr id="10277" name="Text Box 69"/>
              <p:cNvSpPr txBox="1">
                <a:spLocks noChangeArrowheads="1"/>
              </p:cNvSpPr>
              <p:nvPr/>
            </p:nvSpPr>
            <p:spPr bwMode="auto">
              <a:xfrm>
                <a:off x="2332520" y="235308"/>
                <a:ext cx="457200" cy="94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en-US" sz="1200" b="1" dirty="0">
                    <a:latin typeface="Arial" pitchFamily="34" charset="0"/>
                  </a:rPr>
                  <a:t>820</a:t>
                </a:r>
              </a:p>
            </p:txBody>
          </p:sp>
          <p:sp>
            <p:nvSpPr>
              <p:cNvPr id="10278" name="Text Box 70"/>
              <p:cNvSpPr txBox="1">
                <a:spLocks noChangeArrowheads="1"/>
              </p:cNvSpPr>
              <p:nvPr/>
            </p:nvSpPr>
            <p:spPr bwMode="auto">
              <a:xfrm>
                <a:off x="3993045" y="235308"/>
                <a:ext cx="457200" cy="94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en-US" sz="1200" b="1" dirty="0">
                    <a:latin typeface="Arial" pitchFamily="34" charset="0"/>
                  </a:rPr>
                  <a:t>860</a:t>
                </a:r>
              </a:p>
            </p:txBody>
          </p:sp>
          <p:sp>
            <p:nvSpPr>
              <p:cNvPr id="10279" name="Text Box 71"/>
              <p:cNvSpPr txBox="1">
                <a:spLocks noChangeArrowheads="1"/>
              </p:cNvSpPr>
              <p:nvPr/>
            </p:nvSpPr>
            <p:spPr bwMode="auto">
              <a:xfrm>
                <a:off x="5656745" y="235308"/>
                <a:ext cx="457200" cy="94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en-US" sz="1200" b="1" dirty="0">
                    <a:latin typeface="Arial" pitchFamily="34" charset="0"/>
                  </a:rPr>
                  <a:t>900</a:t>
                </a:r>
              </a:p>
            </p:txBody>
          </p:sp>
          <p:sp>
            <p:nvSpPr>
              <p:cNvPr id="10280" name="Text Box 72"/>
              <p:cNvSpPr txBox="1">
                <a:spLocks noChangeArrowheads="1"/>
              </p:cNvSpPr>
              <p:nvPr/>
            </p:nvSpPr>
            <p:spPr bwMode="auto">
              <a:xfrm>
                <a:off x="4828070" y="235308"/>
                <a:ext cx="457200" cy="94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en-US" sz="1200" b="1" dirty="0">
                    <a:latin typeface="Arial" pitchFamily="34" charset="0"/>
                  </a:rPr>
                  <a:t>880</a:t>
                </a:r>
              </a:p>
            </p:txBody>
          </p:sp>
          <p:sp>
            <p:nvSpPr>
              <p:cNvPr id="10281" name="Line 73"/>
              <p:cNvSpPr>
                <a:spLocks noChangeShapeType="1"/>
              </p:cNvSpPr>
              <p:nvPr/>
            </p:nvSpPr>
            <p:spPr bwMode="auto">
              <a:xfrm>
                <a:off x="2561120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82" name="Line 74"/>
              <p:cNvSpPr>
                <a:spLocks noChangeShapeType="1"/>
              </p:cNvSpPr>
              <p:nvPr/>
            </p:nvSpPr>
            <p:spPr bwMode="auto">
              <a:xfrm>
                <a:off x="1732445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83" name="Line 75"/>
              <p:cNvSpPr>
                <a:spLocks noChangeShapeType="1"/>
              </p:cNvSpPr>
              <p:nvPr/>
            </p:nvSpPr>
            <p:spPr bwMode="auto">
              <a:xfrm>
                <a:off x="2146782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84" name="Line 76"/>
              <p:cNvSpPr>
                <a:spLocks noChangeShapeType="1"/>
              </p:cNvSpPr>
              <p:nvPr/>
            </p:nvSpPr>
            <p:spPr bwMode="auto">
              <a:xfrm>
                <a:off x="2975457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85" name="Line 77"/>
              <p:cNvSpPr>
                <a:spLocks noChangeShapeType="1"/>
              </p:cNvSpPr>
              <p:nvPr/>
            </p:nvSpPr>
            <p:spPr bwMode="auto">
              <a:xfrm>
                <a:off x="3389795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86" name="Line 78"/>
              <p:cNvSpPr>
                <a:spLocks noChangeShapeType="1"/>
              </p:cNvSpPr>
              <p:nvPr/>
            </p:nvSpPr>
            <p:spPr bwMode="auto">
              <a:xfrm>
                <a:off x="1318107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87" name="Line 79"/>
              <p:cNvSpPr>
                <a:spLocks noChangeShapeType="1"/>
              </p:cNvSpPr>
              <p:nvPr/>
            </p:nvSpPr>
            <p:spPr bwMode="auto">
              <a:xfrm>
                <a:off x="3805720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" name="Group 53"/>
              <p:cNvGrpSpPr>
                <a:grpSpLocks/>
              </p:cNvGrpSpPr>
              <p:nvPr/>
            </p:nvGrpSpPr>
            <p:grpSpPr bwMode="auto">
              <a:xfrm>
                <a:off x="902182" y="653786"/>
                <a:ext cx="4978400" cy="1700115"/>
                <a:chOff x="1644650" y="2501593"/>
                <a:chExt cx="4978400" cy="2150312"/>
              </a:xfrm>
            </p:grpSpPr>
            <p:sp>
              <p:nvSpPr>
                <p:cNvPr id="10301" name="Line 81"/>
                <p:cNvSpPr>
                  <a:spLocks noChangeShapeType="1"/>
                </p:cNvSpPr>
                <p:nvPr/>
              </p:nvSpPr>
              <p:spPr bwMode="auto">
                <a:xfrm>
                  <a:off x="2473325" y="2502140"/>
                  <a:ext cx="0" cy="214976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2" name="Line 82"/>
                <p:cNvSpPr>
                  <a:spLocks noChangeShapeType="1"/>
                </p:cNvSpPr>
                <p:nvPr/>
              </p:nvSpPr>
              <p:spPr bwMode="auto">
                <a:xfrm>
                  <a:off x="3302000" y="2502140"/>
                  <a:ext cx="0" cy="214976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3" name="Line 83"/>
                <p:cNvSpPr>
                  <a:spLocks noChangeShapeType="1"/>
                </p:cNvSpPr>
                <p:nvPr/>
              </p:nvSpPr>
              <p:spPr bwMode="auto">
                <a:xfrm>
                  <a:off x="4132263" y="2502140"/>
                  <a:ext cx="0" cy="214976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4" name="Line 84"/>
                <p:cNvSpPr>
                  <a:spLocks noChangeShapeType="1"/>
                </p:cNvSpPr>
                <p:nvPr/>
              </p:nvSpPr>
              <p:spPr bwMode="auto">
                <a:xfrm>
                  <a:off x="4962525" y="2502140"/>
                  <a:ext cx="0" cy="214976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5" name="Line 85"/>
                <p:cNvSpPr>
                  <a:spLocks noChangeShapeType="1"/>
                </p:cNvSpPr>
                <p:nvPr/>
              </p:nvSpPr>
              <p:spPr bwMode="auto">
                <a:xfrm>
                  <a:off x="5792788" y="2502140"/>
                  <a:ext cx="0" cy="214976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6" name="Line 86"/>
                <p:cNvSpPr>
                  <a:spLocks noChangeShapeType="1"/>
                </p:cNvSpPr>
                <p:nvPr/>
              </p:nvSpPr>
              <p:spPr bwMode="auto">
                <a:xfrm>
                  <a:off x="6623050" y="2502140"/>
                  <a:ext cx="0" cy="214976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7" name="Line 89"/>
                <p:cNvSpPr>
                  <a:spLocks noChangeShapeType="1"/>
                </p:cNvSpPr>
                <p:nvPr/>
              </p:nvSpPr>
              <p:spPr bwMode="auto">
                <a:xfrm>
                  <a:off x="1644650" y="2501593"/>
                  <a:ext cx="0" cy="214976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0289" name="Line 90"/>
              <p:cNvSpPr>
                <a:spLocks noChangeShapeType="1"/>
              </p:cNvSpPr>
              <p:nvPr/>
            </p:nvSpPr>
            <p:spPr bwMode="auto">
              <a:xfrm>
                <a:off x="5048732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90" name="Line 91"/>
              <p:cNvSpPr>
                <a:spLocks noChangeShapeType="1"/>
              </p:cNvSpPr>
              <p:nvPr/>
            </p:nvSpPr>
            <p:spPr bwMode="auto">
              <a:xfrm>
                <a:off x="4220057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91" name="Line 92"/>
              <p:cNvSpPr>
                <a:spLocks noChangeShapeType="1"/>
              </p:cNvSpPr>
              <p:nvPr/>
            </p:nvSpPr>
            <p:spPr bwMode="auto">
              <a:xfrm>
                <a:off x="4634395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92" name="Line 93"/>
              <p:cNvSpPr>
                <a:spLocks noChangeShapeType="1"/>
              </p:cNvSpPr>
              <p:nvPr/>
            </p:nvSpPr>
            <p:spPr bwMode="auto">
              <a:xfrm>
                <a:off x="5463070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93" name="Line 94"/>
              <p:cNvSpPr>
                <a:spLocks noChangeShapeType="1"/>
              </p:cNvSpPr>
              <p:nvPr/>
            </p:nvSpPr>
            <p:spPr bwMode="auto">
              <a:xfrm>
                <a:off x="5877407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94" name="Line 98"/>
              <p:cNvSpPr>
                <a:spLocks noChangeShapeType="1"/>
              </p:cNvSpPr>
              <p:nvPr/>
            </p:nvSpPr>
            <p:spPr bwMode="auto">
              <a:xfrm>
                <a:off x="903770" y="462796"/>
                <a:ext cx="0" cy="525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295" name="WordArt 1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6271858" y="288089"/>
                <a:ext cx="152400" cy="2857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1600" b="1" kern="1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Arial Narrow"/>
                  </a:rPr>
                  <a:t>N</a:t>
                </a:r>
              </a:p>
            </p:txBody>
          </p:sp>
          <p:sp>
            <p:nvSpPr>
              <p:cNvPr id="10296" name="Freeform 107"/>
              <p:cNvSpPr>
                <a:spLocks/>
              </p:cNvSpPr>
              <p:nvPr/>
            </p:nvSpPr>
            <p:spPr bwMode="auto">
              <a:xfrm>
                <a:off x="1526959" y="813582"/>
                <a:ext cx="820002" cy="1530123"/>
              </a:xfrm>
              <a:custGeom>
                <a:avLst/>
                <a:gdLst>
                  <a:gd name="T0" fmla="*/ 742559 w 905522"/>
                  <a:gd name="T1" fmla="*/ 0 h 1731145"/>
                  <a:gd name="T2" fmla="*/ 480480 w 905522"/>
                  <a:gd name="T3" fmla="*/ 485493 h 1731145"/>
                  <a:gd name="T4" fmla="*/ 116480 w 905522"/>
                  <a:gd name="T5" fmla="*/ 1116634 h 1731145"/>
                  <a:gd name="T6" fmla="*/ 0 w 905522"/>
                  <a:gd name="T7" fmla="*/ 1352444 h 17311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5522"/>
                  <a:gd name="T13" fmla="*/ 0 h 1731145"/>
                  <a:gd name="T14" fmla="*/ 905522 w 905522"/>
                  <a:gd name="T15" fmla="*/ 1731145 h 17311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5522" h="1731145">
                    <a:moveTo>
                      <a:pt x="905522" y="0"/>
                    </a:moveTo>
                    <a:cubicBezTo>
                      <a:pt x="809347" y="191609"/>
                      <a:pt x="713173" y="383219"/>
                      <a:pt x="585926" y="621437"/>
                    </a:cubicBezTo>
                    <a:cubicBezTo>
                      <a:pt x="458679" y="859655"/>
                      <a:pt x="239697" y="1244354"/>
                      <a:pt x="142043" y="1429305"/>
                    </a:cubicBezTo>
                    <a:cubicBezTo>
                      <a:pt x="44389" y="1614256"/>
                      <a:pt x="22194" y="1672700"/>
                      <a:pt x="0" y="1731145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97" name="Text Box 102"/>
              <p:cNvSpPr txBox="1">
                <a:spLocks noChangeArrowheads="1"/>
              </p:cNvSpPr>
              <p:nvPr/>
            </p:nvSpPr>
            <p:spPr bwMode="auto">
              <a:xfrm>
                <a:off x="580303" y="2069933"/>
                <a:ext cx="1145219" cy="2616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en-US" sz="1100" b="1" dirty="0">
                    <a:latin typeface="Arial" pitchFamily="34" charset="0"/>
                  </a:rPr>
                  <a:t>Crossline 480</a:t>
                </a:r>
              </a:p>
            </p:txBody>
          </p:sp>
          <p:pic>
            <p:nvPicPr>
              <p:cNvPr id="10298" name="Picture 2" descr="xln_48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4" t="36771" r="95605" b="36703"/>
              <a:stretch>
                <a:fillRect/>
              </a:stretch>
            </p:blipFill>
            <p:spPr bwMode="auto">
              <a:xfrm>
                <a:off x="186433" y="537115"/>
                <a:ext cx="372862" cy="18106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99" name="Picture 2" descr="xln_48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2847" t="36771" r="2524" b="36703"/>
              <a:stretch>
                <a:fillRect/>
              </a:stretch>
            </p:blipFill>
            <p:spPr bwMode="auto">
              <a:xfrm>
                <a:off x="6152225" y="537115"/>
                <a:ext cx="390617" cy="18106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300" name="WordArt 10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83594" y="288089"/>
                <a:ext cx="152400" cy="2857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1600" b="1" kern="1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Arial Narrow"/>
                  </a:rPr>
                  <a:t>S</a:t>
                </a:r>
              </a:p>
            </p:txBody>
          </p:sp>
        </p:grpSp>
      </p:grpSp>
      <p:grpSp>
        <p:nvGrpSpPr>
          <p:cNvPr id="8" name="Group 111"/>
          <p:cNvGrpSpPr>
            <a:grpSpLocks/>
          </p:cNvGrpSpPr>
          <p:nvPr/>
        </p:nvGrpSpPr>
        <p:grpSpPr bwMode="auto">
          <a:xfrm>
            <a:off x="138113" y="3433763"/>
            <a:ext cx="3122612" cy="2171700"/>
            <a:chOff x="532436" y="5772943"/>
            <a:chExt cx="3122345" cy="2170113"/>
          </a:xfrm>
        </p:grpSpPr>
        <p:sp>
          <p:nvSpPr>
            <p:cNvPr id="10250" name="Rectangle 48"/>
            <p:cNvSpPr>
              <a:spLocks noChangeArrowheads="1"/>
            </p:cNvSpPr>
            <p:nvPr/>
          </p:nvSpPr>
          <p:spPr bwMode="auto">
            <a:xfrm>
              <a:off x="532436" y="5777707"/>
              <a:ext cx="3006102" cy="2157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pic>
          <p:nvPicPr>
            <p:cNvPr id="10251" name="Picture 2" descr="iln_84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28" t="37093" r="38380" b="36897"/>
            <a:stretch>
              <a:fillRect/>
            </a:stretch>
          </p:blipFill>
          <p:spPr bwMode="auto">
            <a:xfrm>
              <a:off x="888665" y="6163630"/>
              <a:ext cx="2640348" cy="1775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2" name="Line 50"/>
            <p:cNvSpPr>
              <a:spLocks noChangeShapeType="1"/>
            </p:cNvSpPr>
            <p:nvPr/>
          </p:nvSpPr>
          <p:spPr bwMode="auto">
            <a:xfrm>
              <a:off x="888665" y="6142902"/>
              <a:ext cx="26308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3" name="Line 51"/>
            <p:cNvSpPr>
              <a:spLocks noChangeShapeType="1"/>
            </p:cNvSpPr>
            <p:nvPr/>
          </p:nvSpPr>
          <p:spPr bwMode="auto">
            <a:xfrm>
              <a:off x="1040639" y="5980946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4" name="Line 52"/>
            <p:cNvSpPr>
              <a:spLocks noChangeShapeType="1"/>
            </p:cNvSpPr>
            <p:nvPr/>
          </p:nvSpPr>
          <p:spPr bwMode="auto">
            <a:xfrm>
              <a:off x="2707233" y="5980946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5" name="Text Box 57"/>
            <p:cNvSpPr txBox="1">
              <a:spLocks noChangeArrowheads="1"/>
            </p:cNvSpPr>
            <p:nvPr/>
          </p:nvSpPr>
          <p:spPr bwMode="auto">
            <a:xfrm>
              <a:off x="1643787" y="5774531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440</a:t>
              </a:r>
            </a:p>
          </p:txBody>
        </p:sp>
        <p:sp>
          <p:nvSpPr>
            <p:cNvPr id="10256" name="Text Box 58"/>
            <p:cNvSpPr txBox="1">
              <a:spLocks noChangeArrowheads="1"/>
            </p:cNvSpPr>
            <p:nvPr/>
          </p:nvSpPr>
          <p:spPr bwMode="auto">
            <a:xfrm>
              <a:off x="812078" y="5772943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420</a:t>
              </a:r>
            </a:p>
          </p:txBody>
        </p:sp>
        <p:sp>
          <p:nvSpPr>
            <p:cNvPr id="10257" name="Line 59"/>
            <p:cNvSpPr>
              <a:spLocks noChangeShapeType="1"/>
            </p:cNvSpPr>
            <p:nvPr/>
          </p:nvSpPr>
          <p:spPr bwMode="auto">
            <a:xfrm>
              <a:off x="1872349" y="5980946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8" name="Text Box 60"/>
            <p:cNvSpPr txBox="1">
              <a:spLocks noChangeArrowheads="1"/>
            </p:cNvSpPr>
            <p:nvPr/>
          </p:nvSpPr>
          <p:spPr bwMode="auto">
            <a:xfrm>
              <a:off x="2488195" y="5772943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460</a:t>
              </a:r>
            </a:p>
          </p:txBody>
        </p:sp>
        <p:sp>
          <p:nvSpPr>
            <p:cNvPr id="10259" name="Text Box 62"/>
            <p:cNvSpPr txBox="1">
              <a:spLocks noChangeArrowheads="1"/>
            </p:cNvSpPr>
            <p:nvPr/>
          </p:nvSpPr>
          <p:spPr bwMode="auto">
            <a:xfrm>
              <a:off x="3197658" y="5772943"/>
              <a:ext cx="457123" cy="274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480</a:t>
              </a:r>
            </a:p>
          </p:txBody>
        </p:sp>
        <p:sp>
          <p:nvSpPr>
            <p:cNvPr id="10260" name="Line 63"/>
            <p:cNvSpPr>
              <a:spLocks noChangeShapeType="1"/>
            </p:cNvSpPr>
            <p:nvPr/>
          </p:nvSpPr>
          <p:spPr bwMode="auto">
            <a:xfrm>
              <a:off x="3535768" y="5980946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61" name="Line 67"/>
            <p:cNvSpPr>
              <a:spLocks noChangeShapeType="1"/>
            </p:cNvSpPr>
            <p:nvPr/>
          </p:nvSpPr>
          <p:spPr bwMode="auto">
            <a:xfrm>
              <a:off x="2285029" y="5980946"/>
              <a:ext cx="0" cy="15242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62" name="Line 70"/>
            <p:cNvSpPr>
              <a:spLocks noChangeShapeType="1"/>
            </p:cNvSpPr>
            <p:nvPr/>
          </p:nvSpPr>
          <p:spPr bwMode="auto">
            <a:xfrm>
              <a:off x="1037465" y="6176949"/>
              <a:ext cx="0" cy="174479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63" name="Line 71"/>
            <p:cNvSpPr>
              <a:spLocks noChangeShapeType="1"/>
            </p:cNvSpPr>
            <p:nvPr/>
          </p:nvSpPr>
          <p:spPr bwMode="auto">
            <a:xfrm>
              <a:off x="1867588" y="6176949"/>
              <a:ext cx="0" cy="174479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64" name="Line 72"/>
            <p:cNvSpPr>
              <a:spLocks noChangeShapeType="1"/>
            </p:cNvSpPr>
            <p:nvPr/>
          </p:nvSpPr>
          <p:spPr bwMode="auto">
            <a:xfrm>
              <a:off x="2705646" y="6176949"/>
              <a:ext cx="0" cy="174479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65" name="Line 73"/>
            <p:cNvSpPr>
              <a:spLocks noChangeShapeType="1"/>
            </p:cNvSpPr>
            <p:nvPr/>
          </p:nvSpPr>
          <p:spPr bwMode="auto">
            <a:xfrm>
              <a:off x="3527833" y="6176949"/>
              <a:ext cx="0" cy="174479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66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642905" y="5884089"/>
              <a:ext cx="152374" cy="28580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6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Narrow"/>
                </a:rPr>
                <a:t>W</a:t>
              </a:r>
            </a:p>
          </p:txBody>
        </p:sp>
        <p:sp>
          <p:nvSpPr>
            <p:cNvPr id="10267" name="Freeform 72"/>
            <p:cNvSpPr>
              <a:spLocks/>
            </p:cNvSpPr>
            <p:nvPr/>
          </p:nvSpPr>
          <p:spPr bwMode="auto">
            <a:xfrm>
              <a:off x="1660891" y="6323459"/>
              <a:ext cx="639084" cy="1589408"/>
            </a:xfrm>
            <a:custGeom>
              <a:avLst/>
              <a:gdLst>
                <a:gd name="T0" fmla="*/ 639084 w 639192"/>
                <a:gd name="T1" fmla="*/ 0 h 1589103"/>
                <a:gd name="T2" fmla="*/ 399427 w 639192"/>
                <a:gd name="T3" fmla="*/ 763627 h 1589103"/>
                <a:gd name="T4" fmla="*/ 0 w 639192"/>
                <a:gd name="T5" fmla="*/ 1589408 h 1589103"/>
                <a:gd name="T6" fmla="*/ 0 60000 65536"/>
                <a:gd name="T7" fmla="*/ 0 60000 65536"/>
                <a:gd name="T8" fmla="*/ 0 60000 65536"/>
                <a:gd name="T9" fmla="*/ 0 w 639192"/>
                <a:gd name="T10" fmla="*/ 0 h 1589103"/>
                <a:gd name="T11" fmla="*/ 639192 w 639192"/>
                <a:gd name="T12" fmla="*/ 1589103 h 15891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39192" h="1589103">
                  <a:moveTo>
                    <a:pt x="639192" y="0"/>
                  </a:moveTo>
                  <a:cubicBezTo>
                    <a:pt x="572609" y="249315"/>
                    <a:pt x="506027" y="498630"/>
                    <a:pt x="399495" y="763480"/>
                  </a:cubicBezTo>
                  <a:cubicBezTo>
                    <a:pt x="292963" y="1028330"/>
                    <a:pt x="146481" y="1308716"/>
                    <a:pt x="0" y="1589103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68" name="Text Box 46"/>
            <p:cNvSpPr txBox="1">
              <a:spLocks noChangeArrowheads="1"/>
            </p:cNvSpPr>
            <p:nvPr/>
          </p:nvSpPr>
          <p:spPr bwMode="auto">
            <a:xfrm>
              <a:off x="865549" y="7666004"/>
              <a:ext cx="892980" cy="277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Inline 840</a:t>
              </a:r>
            </a:p>
          </p:txBody>
        </p:sp>
        <p:pic>
          <p:nvPicPr>
            <p:cNvPr id="10269" name="Picture 2" descr="iln_84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" t="37093" r="95464" b="36897"/>
            <a:stretch>
              <a:fillRect/>
            </a:stretch>
          </p:blipFill>
          <p:spPr bwMode="auto">
            <a:xfrm>
              <a:off x="560247" y="6163630"/>
              <a:ext cx="337294" cy="1775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0" name="Freeform 110"/>
            <p:cNvSpPr>
              <a:spLocks/>
            </p:cNvSpPr>
            <p:nvPr/>
          </p:nvSpPr>
          <p:spPr bwMode="auto">
            <a:xfrm>
              <a:off x="2190750" y="6891338"/>
              <a:ext cx="1323975" cy="15874"/>
            </a:xfrm>
            <a:custGeom>
              <a:avLst/>
              <a:gdLst>
                <a:gd name="T0" fmla="*/ 0 w 1323975"/>
                <a:gd name="T1" fmla="*/ 9525 h 15874"/>
                <a:gd name="T2" fmla="*/ 447675 w 1323975"/>
                <a:gd name="T3" fmla="*/ 14287 h 15874"/>
                <a:gd name="T4" fmla="*/ 866775 w 1323975"/>
                <a:gd name="T5" fmla="*/ 0 h 15874"/>
                <a:gd name="T6" fmla="*/ 1323975 w 1323975"/>
                <a:gd name="T7" fmla="*/ 4762 h 158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23975" h="15874">
                  <a:moveTo>
                    <a:pt x="0" y="9525"/>
                  </a:moveTo>
                  <a:cubicBezTo>
                    <a:pt x="151606" y="12699"/>
                    <a:pt x="303213" y="15874"/>
                    <a:pt x="447675" y="14287"/>
                  </a:cubicBezTo>
                  <a:cubicBezTo>
                    <a:pt x="592137" y="12700"/>
                    <a:pt x="866775" y="0"/>
                    <a:pt x="866775" y="0"/>
                  </a:cubicBezTo>
                  <a:lnTo>
                    <a:pt x="1323975" y="4762"/>
                  </a:lnTo>
                </a:path>
              </a:pathLst>
            </a:custGeom>
            <a:noFill/>
            <a:ln w="57150" cap="flat" cmpd="sng" algn="ctr">
              <a:solidFill>
                <a:srgbClr val="FFFF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4" name="Freeform 113"/>
          <p:cNvSpPr>
            <a:spLocks/>
          </p:cNvSpPr>
          <p:nvPr/>
        </p:nvSpPr>
        <p:spPr bwMode="auto">
          <a:xfrm>
            <a:off x="3217863" y="4537075"/>
            <a:ext cx="936625" cy="11113"/>
          </a:xfrm>
          <a:custGeom>
            <a:avLst/>
            <a:gdLst>
              <a:gd name="T0" fmla="*/ 0 w 937550"/>
              <a:gd name="T1" fmla="*/ 0 h 11574"/>
              <a:gd name="T2" fmla="*/ 347241 w 937550"/>
              <a:gd name="T3" fmla="*/ 11574 h 11574"/>
              <a:gd name="T4" fmla="*/ 937550 w 937550"/>
              <a:gd name="T5" fmla="*/ 0 h 115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37550" h="11574">
                <a:moveTo>
                  <a:pt x="0" y="0"/>
                </a:moveTo>
                <a:cubicBezTo>
                  <a:pt x="95491" y="5787"/>
                  <a:pt x="190983" y="11574"/>
                  <a:pt x="347241" y="11574"/>
                </a:cubicBezTo>
                <a:cubicBezTo>
                  <a:pt x="503499" y="11574"/>
                  <a:pt x="720524" y="5787"/>
                  <a:pt x="937550" y="0"/>
                </a:cubicBezTo>
              </a:path>
            </a:pathLst>
          </a:custGeom>
          <a:noFill/>
          <a:ln w="57150" cap="flat" cmpd="sng" algn="ctr">
            <a:solidFill>
              <a:srgbClr val="FFFF00"/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256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46809E-6 L -0.70295 -4.46809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Mapping Approach – Step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en-US" dirty="0"/>
          </a:p>
        </p:txBody>
      </p:sp>
      <p:grpSp>
        <p:nvGrpSpPr>
          <p:cNvPr id="3" name="Group 48"/>
          <p:cNvGrpSpPr>
            <a:grpSpLocks/>
          </p:cNvGrpSpPr>
          <p:nvPr/>
        </p:nvGrpSpPr>
        <p:grpSpPr bwMode="auto">
          <a:xfrm>
            <a:off x="1536700" y="1557058"/>
            <a:ext cx="5435600" cy="4954588"/>
            <a:chOff x="1536700" y="1622429"/>
            <a:chExt cx="5435600" cy="4954588"/>
          </a:xfrm>
        </p:grpSpPr>
        <p:pic>
          <p:nvPicPr>
            <p:cNvPr id="11271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38" t="9750" r="30684" b="56895"/>
            <a:stretch>
              <a:fillRect/>
            </a:stretch>
          </p:blipFill>
          <p:spPr bwMode="auto">
            <a:xfrm>
              <a:off x="2222500" y="1627192"/>
              <a:ext cx="4724400" cy="45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2" name="Oval 5"/>
            <p:cNvSpPr>
              <a:spLocks noChangeArrowheads="1"/>
            </p:cNvSpPr>
            <p:nvPr/>
          </p:nvSpPr>
          <p:spPr bwMode="auto">
            <a:xfrm>
              <a:off x="4889500" y="3905254"/>
              <a:ext cx="206375" cy="182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73" name="Rectangle 7"/>
            <p:cNvSpPr>
              <a:spLocks noChangeArrowheads="1"/>
            </p:cNvSpPr>
            <p:nvPr/>
          </p:nvSpPr>
          <p:spPr bwMode="auto">
            <a:xfrm>
              <a:off x="2222500" y="1622429"/>
              <a:ext cx="4746625" cy="4603750"/>
            </a:xfrm>
            <a:prstGeom prst="rect">
              <a:avLst/>
            </a:prstGeom>
            <a:noFill/>
            <a:ln w="57150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74" name="Line 8"/>
            <p:cNvSpPr>
              <a:spLocks noChangeShapeType="1"/>
            </p:cNvSpPr>
            <p:nvPr/>
          </p:nvSpPr>
          <p:spPr bwMode="auto">
            <a:xfrm>
              <a:off x="2222500" y="3965579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75" name="Line 9"/>
            <p:cNvSpPr>
              <a:spLocks noChangeShapeType="1"/>
            </p:cNvSpPr>
            <p:nvPr/>
          </p:nvSpPr>
          <p:spPr bwMode="auto">
            <a:xfrm>
              <a:off x="2222500" y="2387604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76" name="Line 10"/>
            <p:cNvSpPr>
              <a:spLocks noChangeShapeType="1"/>
            </p:cNvSpPr>
            <p:nvPr/>
          </p:nvSpPr>
          <p:spPr bwMode="auto">
            <a:xfrm>
              <a:off x="2222500" y="2913067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77" name="Line 11"/>
            <p:cNvSpPr>
              <a:spLocks noChangeShapeType="1"/>
            </p:cNvSpPr>
            <p:nvPr/>
          </p:nvSpPr>
          <p:spPr bwMode="auto">
            <a:xfrm>
              <a:off x="2236788" y="3440117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78" name="Line 12"/>
            <p:cNvSpPr>
              <a:spLocks noChangeShapeType="1"/>
            </p:cNvSpPr>
            <p:nvPr/>
          </p:nvSpPr>
          <p:spPr bwMode="auto">
            <a:xfrm>
              <a:off x="2222500" y="4492629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79" name="Line 13"/>
            <p:cNvSpPr>
              <a:spLocks noChangeShapeType="1"/>
            </p:cNvSpPr>
            <p:nvPr/>
          </p:nvSpPr>
          <p:spPr bwMode="auto">
            <a:xfrm>
              <a:off x="2222500" y="5019679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80" name="Text Box 14"/>
            <p:cNvSpPr txBox="1">
              <a:spLocks noChangeArrowheads="1"/>
            </p:cNvSpPr>
            <p:nvPr/>
          </p:nvSpPr>
          <p:spPr bwMode="auto">
            <a:xfrm>
              <a:off x="1536700" y="4368804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820</a:t>
              </a:r>
            </a:p>
          </p:txBody>
        </p:sp>
        <p:sp>
          <p:nvSpPr>
            <p:cNvPr id="11281" name="Text Box 16"/>
            <p:cNvSpPr txBox="1">
              <a:spLocks noChangeArrowheads="1"/>
            </p:cNvSpPr>
            <p:nvPr/>
          </p:nvSpPr>
          <p:spPr bwMode="auto">
            <a:xfrm>
              <a:off x="1536700" y="2235204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900</a:t>
              </a:r>
            </a:p>
          </p:txBody>
        </p:sp>
        <p:sp>
          <p:nvSpPr>
            <p:cNvPr id="11282" name="Text Box 17"/>
            <p:cNvSpPr txBox="1">
              <a:spLocks noChangeArrowheads="1"/>
            </p:cNvSpPr>
            <p:nvPr/>
          </p:nvSpPr>
          <p:spPr bwMode="auto">
            <a:xfrm>
              <a:off x="1536700" y="3378204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860</a:t>
              </a:r>
            </a:p>
          </p:txBody>
        </p:sp>
        <p:sp>
          <p:nvSpPr>
            <p:cNvPr id="11283" name="Text Box 18"/>
            <p:cNvSpPr txBox="1">
              <a:spLocks noChangeArrowheads="1"/>
            </p:cNvSpPr>
            <p:nvPr/>
          </p:nvSpPr>
          <p:spPr bwMode="auto">
            <a:xfrm>
              <a:off x="1536700" y="3865567"/>
              <a:ext cx="8382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840</a:t>
              </a:r>
            </a:p>
          </p:txBody>
        </p:sp>
        <p:sp>
          <p:nvSpPr>
            <p:cNvPr id="11284" name="Text Box 19"/>
            <p:cNvSpPr txBox="1">
              <a:spLocks noChangeArrowheads="1"/>
            </p:cNvSpPr>
            <p:nvPr/>
          </p:nvSpPr>
          <p:spPr bwMode="auto">
            <a:xfrm>
              <a:off x="1536700" y="4902204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800</a:t>
              </a:r>
            </a:p>
          </p:txBody>
        </p:sp>
        <p:sp>
          <p:nvSpPr>
            <p:cNvPr id="11285" name="Text Box 20"/>
            <p:cNvSpPr txBox="1">
              <a:spLocks noChangeArrowheads="1"/>
            </p:cNvSpPr>
            <p:nvPr/>
          </p:nvSpPr>
          <p:spPr bwMode="auto">
            <a:xfrm>
              <a:off x="1536700" y="2768604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880</a:t>
              </a:r>
            </a:p>
          </p:txBody>
        </p:sp>
        <p:sp>
          <p:nvSpPr>
            <p:cNvPr id="11286" name="Line 22"/>
            <p:cNvSpPr>
              <a:spLocks noChangeShapeType="1"/>
            </p:cNvSpPr>
            <p:nvPr/>
          </p:nvSpPr>
          <p:spPr bwMode="auto">
            <a:xfrm>
              <a:off x="2247900" y="1627192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87" name="Line 23"/>
            <p:cNvSpPr>
              <a:spLocks noChangeShapeType="1"/>
            </p:cNvSpPr>
            <p:nvPr/>
          </p:nvSpPr>
          <p:spPr bwMode="auto">
            <a:xfrm>
              <a:off x="5340350" y="1627192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88" name="Line 24"/>
            <p:cNvSpPr>
              <a:spLocks noChangeShapeType="1"/>
            </p:cNvSpPr>
            <p:nvPr/>
          </p:nvSpPr>
          <p:spPr bwMode="auto">
            <a:xfrm>
              <a:off x="4814888" y="1627192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89" name="Line 25"/>
            <p:cNvSpPr>
              <a:spLocks noChangeShapeType="1"/>
            </p:cNvSpPr>
            <p:nvPr/>
          </p:nvSpPr>
          <p:spPr bwMode="auto">
            <a:xfrm>
              <a:off x="5867400" y="1627192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90" name="Text Box 26"/>
            <p:cNvSpPr txBox="1">
              <a:spLocks noChangeArrowheads="1"/>
            </p:cNvSpPr>
            <p:nvPr/>
          </p:nvSpPr>
          <p:spPr bwMode="auto">
            <a:xfrm>
              <a:off x="4876800" y="6302379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480</a:t>
              </a:r>
            </a:p>
          </p:txBody>
        </p:sp>
        <p:sp>
          <p:nvSpPr>
            <p:cNvPr id="11291" name="Text Box 27"/>
            <p:cNvSpPr txBox="1">
              <a:spLocks noChangeArrowheads="1"/>
            </p:cNvSpPr>
            <p:nvPr/>
          </p:nvSpPr>
          <p:spPr bwMode="auto">
            <a:xfrm>
              <a:off x="4419600" y="6302379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460</a:t>
              </a:r>
            </a:p>
          </p:txBody>
        </p:sp>
        <p:sp>
          <p:nvSpPr>
            <p:cNvPr id="11292" name="Text Box 28"/>
            <p:cNvSpPr txBox="1">
              <a:spLocks noChangeArrowheads="1"/>
            </p:cNvSpPr>
            <p:nvPr/>
          </p:nvSpPr>
          <p:spPr bwMode="auto">
            <a:xfrm>
              <a:off x="5524500" y="6302379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500</a:t>
              </a:r>
            </a:p>
          </p:txBody>
        </p:sp>
        <p:sp>
          <p:nvSpPr>
            <p:cNvPr id="11294" name="Line 30"/>
            <p:cNvSpPr>
              <a:spLocks noChangeShapeType="1"/>
            </p:cNvSpPr>
            <p:nvPr/>
          </p:nvSpPr>
          <p:spPr bwMode="auto">
            <a:xfrm>
              <a:off x="4289425" y="1627192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296" name="Text Box 33"/>
            <p:cNvSpPr txBox="1">
              <a:spLocks noChangeArrowheads="1"/>
            </p:cNvSpPr>
            <p:nvPr/>
          </p:nvSpPr>
          <p:spPr bwMode="auto">
            <a:xfrm>
              <a:off x="3810000" y="6302379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440</a:t>
              </a:r>
            </a:p>
          </p:txBody>
        </p:sp>
        <p:sp>
          <p:nvSpPr>
            <p:cNvPr id="11297" name="Text Box 34"/>
            <p:cNvSpPr txBox="1">
              <a:spLocks noChangeArrowheads="1"/>
            </p:cNvSpPr>
            <p:nvPr/>
          </p:nvSpPr>
          <p:spPr bwMode="auto">
            <a:xfrm>
              <a:off x="5029200" y="3713167"/>
              <a:ext cx="9144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Well</a:t>
              </a:r>
            </a:p>
          </p:txBody>
        </p:sp>
        <p:sp>
          <p:nvSpPr>
            <p:cNvPr id="11298" name="Text Box 35"/>
            <p:cNvSpPr txBox="1">
              <a:spLocks noChangeArrowheads="1"/>
            </p:cNvSpPr>
            <p:nvPr/>
          </p:nvSpPr>
          <p:spPr bwMode="auto">
            <a:xfrm>
              <a:off x="3352800" y="6302379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420</a:t>
              </a:r>
            </a:p>
          </p:txBody>
        </p:sp>
        <p:sp>
          <p:nvSpPr>
            <p:cNvPr id="11299" name="Line 36"/>
            <p:cNvSpPr>
              <a:spLocks noChangeShapeType="1"/>
            </p:cNvSpPr>
            <p:nvPr/>
          </p:nvSpPr>
          <p:spPr bwMode="auto">
            <a:xfrm>
              <a:off x="3763963" y="1625604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00" name="Line 45"/>
            <p:cNvSpPr>
              <a:spLocks noChangeShapeType="1"/>
            </p:cNvSpPr>
            <p:nvPr/>
          </p:nvSpPr>
          <p:spPr bwMode="auto">
            <a:xfrm>
              <a:off x="4343400" y="3987804"/>
              <a:ext cx="1876425" cy="0"/>
            </a:xfrm>
            <a:prstGeom prst="line">
              <a:avLst/>
            </a:prstGeom>
            <a:noFill/>
            <a:ln w="76200">
              <a:solidFill>
                <a:srgbClr val="D600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01" name="Line 52"/>
            <p:cNvSpPr>
              <a:spLocks noChangeShapeType="1"/>
            </p:cNvSpPr>
            <p:nvPr/>
          </p:nvSpPr>
          <p:spPr bwMode="auto">
            <a:xfrm>
              <a:off x="6921500" y="1662117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02" name="Line 53"/>
            <p:cNvSpPr>
              <a:spLocks noChangeShapeType="1"/>
            </p:cNvSpPr>
            <p:nvPr/>
          </p:nvSpPr>
          <p:spPr bwMode="auto">
            <a:xfrm>
              <a:off x="6396038" y="1660529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303" name="Text Box 54"/>
            <p:cNvSpPr txBox="1">
              <a:spLocks noChangeArrowheads="1"/>
            </p:cNvSpPr>
            <p:nvPr/>
          </p:nvSpPr>
          <p:spPr bwMode="auto">
            <a:xfrm>
              <a:off x="5983288" y="6302379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520</a:t>
              </a:r>
            </a:p>
          </p:txBody>
        </p:sp>
      </p:grpSp>
      <p:sp>
        <p:nvSpPr>
          <p:cNvPr id="11269" name="Line 50"/>
          <p:cNvSpPr>
            <a:spLocks noChangeShapeType="1"/>
          </p:cNvSpPr>
          <p:nvPr/>
        </p:nvSpPr>
        <p:spPr bwMode="auto">
          <a:xfrm>
            <a:off x="5356225" y="2723871"/>
            <a:ext cx="0" cy="19050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270" name="Text Box 33"/>
          <p:cNvSpPr txBox="1">
            <a:spLocks noChangeArrowheads="1"/>
          </p:cNvSpPr>
          <p:nvPr/>
        </p:nvSpPr>
        <p:spPr bwMode="auto">
          <a:xfrm>
            <a:off x="900113" y="1062256"/>
            <a:ext cx="7780337" cy="13239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5425" indent="-2254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Mark on the base map the extent of the anomalously low amplitudes on line 480</a:t>
            </a:r>
          </a:p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Note that intersecting lines 820, 860, 880 should also have anomalously low amplitudes</a:t>
            </a:r>
          </a:p>
        </p:txBody>
      </p:sp>
    </p:spTree>
    <p:extLst>
      <p:ext uri="{BB962C8B-B14F-4D97-AF65-F5344CB8AC3E}">
        <p14:creationId xmlns:p14="http://schemas.microsoft.com/office/powerpoint/2010/main" val="279953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8" t="9750" r="30684" b="56895"/>
          <a:stretch>
            <a:fillRect/>
          </a:stretch>
        </p:blipFill>
        <p:spPr bwMode="auto">
          <a:xfrm>
            <a:off x="2222500" y="1561821"/>
            <a:ext cx="4724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3" name="Rectangle 7"/>
          <p:cNvSpPr>
            <a:spLocks noChangeArrowheads="1"/>
          </p:cNvSpPr>
          <p:nvPr/>
        </p:nvSpPr>
        <p:spPr bwMode="auto">
          <a:xfrm>
            <a:off x="2222500" y="1557058"/>
            <a:ext cx="4746625" cy="46037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04" name="Line 8"/>
          <p:cNvSpPr>
            <a:spLocks noChangeShapeType="1"/>
          </p:cNvSpPr>
          <p:nvPr/>
        </p:nvSpPr>
        <p:spPr bwMode="auto">
          <a:xfrm>
            <a:off x="2222500" y="3900208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05" name="Line 9"/>
          <p:cNvSpPr>
            <a:spLocks noChangeShapeType="1"/>
          </p:cNvSpPr>
          <p:nvPr/>
        </p:nvSpPr>
        <p:spPr bwMode="auto">
          <a:xfrm>
            <a:off x="2222500" y="2322233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06" name="Line 10"/>
          <p:cNvSpPr>
            <a:spLocks noChangeShapeType="1"/>
          </p:cNvSpPr>
          <p:nvPr/>
        </p:nvSpPr>
        <p:spPr bwMode="auto">
          <a:xfrm>
            <a:off x="2222500" y="2847696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07" name="Line 11"/>
          <p:cNvSpPr>
            <a:spLocks noChangeShapeType="1"/>
          </p:cNvSpPr>
          <p:nvPr/>
        </p:nvSpPr>
        <p:spPr bwMode="auto">
          <a:xfrm>
            <a:off x="2236788" y="3374746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08" name="Line 12"/>
          <p:cNvSpPr>
            <a:spLocks noChangeShapeType="1"/>
          </p:cNvSpPr>
          <p:nvPr/>
        </p:nvSpPr>
        <p:spPr bwMode="auto">
          <a:xfrm>
            <a:off x="2222500" y="4427258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09" name="Line 13"/>
          <p:cNvSpPr>
            <a:spLocks noChangeShapeType="1"/>
          </p:cNvSpPr>
          <p:nvPr/>
        </p:nvSpPr>
        <p:spPr bwMode="auto">
          <a:xfrm>
            <a:off x="2222500" y="4954308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10" name="Text Box 14"/>
          <p:cNvSpPr txBox="1">
            <a:spLocks noChangeArrowheads="1"/>
          </p:cNvSpPr>
          <p:nvPr/>
        </p:nvSpPr>
        <p:spPr bwMode="auto">
          <a:xfrm>
            <a:off x="1536700" y="4303433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820</a:t>
            </a:r>
          </a:p>
        </p:txBody>
      </p:sp>
      <p:sp>
        <p:nvSpPr>
          <p:cNvPr id="12311" name="Text Box 16"/>
          <p:cNvSpPr txBox="1">
            <a:spLocks noChangeArrowheads="1"/>
          </p:cNvSpPr>
          <p:nvPr/>
        </p:nvSpPr>
        <p:spPr bwMode="auto">
          <a:xfrm>
            <a:off x="1536700" y="2169833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900</a:t>
            </a:r>
          </a:p>
        </p:txBody>
      </p:sp>
      <p:sp>
        <p:nvSpPr>
          <p:cNvPr id="12312" name="Text Box 17"/>
          <p:cNvSpPr txBox="1">
            <a:spLocks noChangeArrowheads="1"/>
          </p:cNvSpPr>
          <p:nvPr/>
        </p:nvSpPr>
        <p:spPr bwMode="auto">
          <a:xfrm>
            <a:off x="1536700" y="3312833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860</a:t>
            </a:r>
          </a:p>
        </p:txBody>
      </p:sp>
      <p:sp>
        <p:nvSpPr>
          <p:cNvPr id="12313" name="Text Box 18"/>
          <p:cNvSpPr txBox="1">
            <a:spLocks noChangeArrowheads="1"/>
          </p:cNvSpPr>
          <p:nvPr/>
        </p:nvSpPr>
        <p:spPr bwMode="auto">
          <a:xfrm>
            <a:off x="1536700" y="3800196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840</a:t>
            </a:r>
          </a:p>
        </p:txBody>
      </p:sp>
      <p:sp>
        <p:nvSpPr>
          <p:cNvPr id="12314" name="Text Box 19"/>
          <p:cNvSpPr txBox="1">
            <a:spLocks noChangeArrowheads="1"/>
          </p:cNvSpPr>
          <p:nvPr/>
        </p:nvSpPr>
        <p:spPr bwMode="auto">
          <a:xfrm>
            <a:off x="1536700" y="4836833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800</a:t>
            </a:r>
          </a:p>
        </p:txBody>
      </p:sp>
      <p:sp>
        <p:nvSpPr>
          <p:cNvPr id="12315" name="Text Box 20"/>
          <p:cNvSpPr txBox="1">
            <a:spLocks noChangeArrowheads="1"/>
          </p:cNvSpPr>
          <p:nvPr/>
        </p:nvSpPr>
        <p:spPr bwMode="auto">
          <a:xfrm>
            <a:off x="1536700" y="2703233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880</a:t>
            </a:r>
          </a:p>
        </p:txBody>
      </p:sp>
      <p:sp>
        <p:nvSpPr>
          <p:cNvPr id="12316" name="Line 22"/>
          <p:cNvSpPr>
            <a:spLocks noChangeShapeType="1"/>
          </p:cNvSpPr>
          <p:nvPr/>
        </p:nvSpPr>
        <p:spPr bwMode="auto">
          <a:xfrm>
            <a:off x="2247900" y="1561821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17" name="Line 23"/>
          <p:cNvSpPr>
            <a:spLocks noChangeShapeType="1"/>
          </p:cNvSpPr>
          <p:nvPr/>
        </p:nvSpPr>
        <p:spPr bwMode="auto">
          <a:xfrm>
            <a:off x="5340350" y="1561821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18" name="Line 24"/>
          <p:cNvSpPr>
            <a:spLocks noChangeShapeType="1"/>
          </p:cNvSpPr>
          <p:nvPr/>
        </p:nvSpPr>
        <p:spPr bwMode="auto">
          <a:xfrm>
            <a:off x="4814888" y="1561821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19" name="Line 25"/>
          <p:cNvSpPr>
            <a:spLocks noChangeShapeType="1"/>
          </p:cNvSpPr>
          <p:nvPr/>
        </p:nvSpPr>
        <p:spPr bwMode="auto">
          <a:xfrm>
            <a:off x="5867400" y="1561821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20" name="Text Box 26"/>
          <p:cNvSpPr txBox="1">
            <a:spLocks noChangeArrowheads="1"/>
          </p:cNvSpPr>
          <p:nvPr/>
        </p:nvSpPr>
        <p:spPr bwMode="auto">
          <a:xfrm>
            <a:off x="4876800" y="6237008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480</a:t>
            </a:r>
          </a:p>
        </p:txBody>
      </p:sp>
      <p:sp>
        <p:nvSpPr>
          <p:cNvPr id="12321" name="Text Box 27"/>
          <p:cNvSpPr txBox="1">
            <a:spLocks noChangeArrowheads="1"/>
          </p:cNvSpPr>
          <p:nvPr/>
        </p:nvSpPr>
        <p:spPr bwMode="auto">
          <a:xfrm>
            <a:off x="4419600" y="6237008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460</a:t>
            </a:r>
          </a:p>
        </p:txBody>
      </p:sp>
      <p:sp>
        <p:nvSpPr>
          <p:cNvPr id="12322" name="Text Box 28"/>
          <p:cNvSpPr txBox="1">
            <a:spLocks noChangeArrowheads="1"/>
          </p:cNvSpPr>
          <p:nvPr/>
        </p:nvSpPr>
        <p:spPr bwMode="auto">
          <a:xfrm>
            <a:off x="5524500" y="6237008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500</a:t>
            </a:r>
          </a:p>
        </p:txBody>
      </p:sp>
      <p:sp>
        <p:nvSpPr>
          <p:cNvPr id="12324" name="Line 30"/>
          <p:cNvSpPr>
            <a:spLocks noChangeShapeType="1"/>
          </p:cNvSpPr>
          <p:nvPr/>
        </p:nvSpPr>
        <p:spPr bwMode="auto">
          <a:xfrm>
            <a:off x="4289425" y="1561821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26" name="Text Box 33"/>
          <p:cNvSpPr txBox="1">
            <a:spLocks noChangeArrowheads="1"/>
          </p:cNvSpPr>
          <p:nvPr/>
        </p:nvSpPr>
        <p:spPr bwMode="auto">
          <a:xfrm>
            <a:off x="3810000" y="6237008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440</a:t>
            </a:r>
          </a:p>
        </p:txBody>
      </p:sp>
      <p:sp>
        <p:nvSpPr>
          <p:cNvPr id="12328" name="Text Box 35"/>
          <p:cNvSpPr txBox="1">
            <a:spLocks noChangeArrowheads="1"/>
          </p:cNvSpPr>
          <p:nvPr/>
        </p:nvSpPr>
        <p:spPr bwMode="auto">
          <a:xfrm>
            <a:off x="3352800" y="6237008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420</a:t>
            </a:r>
          </a:p>
        </p:txBody>
      </p:sp>
      <p:sp>
        <p:nvSpPr>
          <p:cNvPr id="12329" name="Line 36"/>
          <p:cNvSpPr>
            <a:spLocks noChangeShapeType="1"/>
          </p:cNvSpPr>
          <p:nvPr/>
        </p:nvSpPr>
        <p:spPr bwMode="auto">
          <a:xfrm>
            <a:off x="3763963" y="1560233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31" name="Line 52"/>
          <p:cNvSpPr>
            <a:spLocks noChangeShapeType="1"/>
          </p:cNvSpPr>
          <p:nvPr/>
        </p:nvSpPr>
        <p:spPr bwMode="auto">
          <a:xfrm>
            <a:off x="6921500" y="1596746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32" name="Line 53"/>
          <p:cNvSpPr>
            <a:spLocks noChangeShapeType="1"/>
          </p:cNvSpPr>
          <p:nvPr/>
        </p:nvSpPr>
        <p:spPr bwMode="auto">
          <a:xfrm>
            <a:off x="6396038" y="159515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33" name="Text Box 54"/>
          <p:cNvSpPr txBox="1">
            <a:spLocks noChangeArrowheads="1"/>
          </p:cNvSpPr>
          <p:nvPr/>
        </p:nvSpPr>
        <p:spPr bwMode="auto">
          <a:xfrm>
            <a:off x="5983288" y="6237008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520</a:t>
            </a:r>
          </a:p>
        </p:txBody>
      </p:sp>
      <p:sp>
        <p:nvSpPr>
          <p:cNvPr id="12299" name="Text Box 33"/>
          <p:cNvSpPr txBox="1">
            <a:spLocks noChangeArrowheads="1"/>
          </p:cNvSpPr>
          <p:nvPr/>
        </p:nvSpPr>
        <p:spPr bwMode="auto">
          <a:xfrm>
            <a:off x="900113" y="1014958"/>
            <a:ext cx="7780337" cy="1016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5425" indent="-2254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Continue to map the A-1 sand trough where it has anomalously low amplitude by tying uninterpreted lines to interpreted lines until you are done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Mapping Approach – Steps 4, 5,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US" dirty="0"/>
          </a:p>
        </p:txBody>
      </p:sp>
      <p:sp>
        <p:nvSpPr>
          <p:cNvPr id="43" name="Freeform 42"/>
          <p:cNvSpPr/>
          <p:nvPr/>
        </p:nvSpPr>
        <p:spPr bwMode="auto">
          <a:xfrm>
            <a:off x="3905250" y="3009900"/>
            <a:ext cx="2911475" cy="1790700"/>
          </a:xfrm>
          <a:custGeom>
            <a:avLst/>
            <a:gdLst>
              <a:gd name="connsiteX0" fmla="*/ 0 w 2911475"/>
              <a:gd name="connsiteY0" fmla="*/ 609600 h 1790700"/>
              <a:gd name="connsiteX1" fmla="*/ 38100 w 2911475"/>
              <a:gd name="connsiteY1" fmla="*/ 533400 h 1790700"/>
              <a:gd name="connsiteX2" fmla="*/ 209550 w 2911475"/>
              <a:gd name="connsiteY2" fmla="*/ 304800 h 1790700"/>
              <a:gd name="connsiteX3" fmla="*/ 895350 w 2911475"/>
              <a:gd name="connsiteY3" fmla="*/ 171450 h 1790700"/>
              <a:gd name="connsiteX4" fmla="*/ 1333500 w 2911475"/>
              <a:gd name="connsiteY4" fmla="*/ 19050 h 1790700"/>
              <a:gd name="connsiteX5" fmla="*/ 1714500 w 2911475"/>
              <a:gd name="connsiteY5" fmla="*/ 57150 h 1790700"/>
              <a:gd name="connsiteX6" fmla="*/ 2019300 w 2911475"/>
              <a:gd name="connsiteY6" fmla="*/ 133350 h 1790700"/>
              <a:gd name="connsiteX7" fmla="*/ 2800350 w 2911475"/>
              <a:gd name="connsiteY7" fmla="*/ 419100 h 1790700"/>
              <a:gd name="connsiteX8" fmla="*/ 2686050 w 2911475"/>
              <a:gd name="connsiteY8" fmla="*/ 990600 h 1790700"/>
              <a:gd name="connsiteX9" fmla="*/ 2171700 w 2911475"/>
              <a:gd name="connsiteY9" fmla="*/ 1581150 h 1790700"/>
              <a:gd name="connsiteX10" fmla="*/ 1619250 w 2911475"/>
              <a:gd name="connsiteY10" fmla="*/ 179070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11475" h="1790700">
                <a:moveTo>
                  <a:pt x="0" y="609600"/>
                </a:moveTo>
                <a:cubicBezTo>
                  <a:pt x="1587" y="596900"/>
                  <a:pt x="3175" y="584200"/>
                  <a:pt x="38100" y="533400"/>
                </a:cubicBezTo>
                <a:cubicBezTo>
                  <a:pt x="73025" y="482600"/>
                  <a:pt x="66675" y="365125"/>
                  <a:pt x="209550" y="304800"/>
                </a:cubicBezTo>
                <a:cubicBezTo>
                  <a:pt x="352425" y="244475"/>
                  <a:pt x="708025" y="219075"/>
                  <a:pt x="895350" y="171450"/>
                </a:cubicBezTo>
                <a:cubicBezTo>
                  <a:pt x="1082675" y="123825"/>
                  <a:pt x="1196975" y="38100"/>
                  <a:pt x="1333500" y="19050"/>
                </a:cubicBezTo>
                <a:cubicBezTo>
                  <a:pt x="1470025" y="0"/>
                  <a:pt x="1600200" y="38100"/>
                  <a:pt x="1714500" y="57150"/>
                </a:cubicBezTo>
                <a:cubicBezTo>
                  <a:pt x="1828800" y="76200"/>
                  <a:pt x="1838325" y="73025"/>
                  <a:pt x="2019300" y="133350"/>
                </a:cubicBezTo>
                <a:cubicBezTo>
                  <a:pt x="2200275" y="193675"/>
                  <a:pt x="2689225" y="276225"/>
                  <a:pt x="2800350" y="419100"/>
                </a:cubicBezTo>
                <a:cubicBezTo>
                  <a:pt x="2911475" y="561975"/>
                  <a:pt x="2790825" y="796925"/>
                  <a:pt x="2686050" y="990600"/>
                </a:cubicBezTo>
                <a:cubicBezTo>
                  <a:pt x="2581275" y="1184275"/>
                  <a:pt x="2349500" y="1447800"/>
                  <a:pt x="2171700" y="1581150"/>
                </a:cubicBezTo>
                <a:cubicBezTo>
                  <a:pt x="1993900" y="1714500"/>
                  <a:pt x="1806575" y="1752600"/>
                  <a:pt x="1619250" y="1790700"/>
                </a:cubicBezTo>
              </a:path>
            </a:pathLst>
          </a:custGeom>
          <a:solidFill>
            <a:srgbClr val="FFD1F3"/>
          </a:solidFill>
          <a:ln w="3810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Line 45"/>
          <p:cNvSpPr>
            <a:spLocks noChangeShapeType="1"/>
          </p:cNvSpPr>
          <p:nvPr/>
        </p:nvSpPr>
        <p:spPr bwMode="auto">
          <a:xfrm>
            <a:off x="4078288" y="3403600"/>
            <a:ext cx="2646362" cy="254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292" name="Line 50"/>
          <p:cNvSpPr>
            <a:spLocks noChangeShapeType="1"/>
          </p:cNvSpPr>
          <p:nvPr/>
        </p:nvSpPr>
        <p:spPr bwMode="auto">
          <a:xfrm>
            <a:off x="5356225" y="2913063"/>
            <a:ext cx="0" cy="19050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7" name="Line 50"/>
          <p:cNvSpPr>
            <a:spLocks noChangeShapeType="1"/>
          </p:cNvSpPr>
          <p:nvPr/>
        </p:nvSpPr>
        <p:spPr bwMode="auto">
          <a:xfrm>
            <a:off x="4819650" y="3162300"/>
            <a:ext cx="0" cy="1220788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8" name="Line 50"/>
          <p:cNvSpPr>
            <a:spLocks noChangeShapeType="1"/>
          </p:cNvSpPr>
          <p:nvPr/>
        </p:nvSpPr>
        <p:spPr bwMode="auto">
          <a:xfrm>
            <a:off x="5870575" y="3157538"/>
            <a:ext cx="0" cy="1490662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0" name="Line 45"/>
          <p:cNvSpPr>
            <a:spLocks noChangeShapeType="1"/>
          </p:cNvSpPr>
          <p:nvPr/>
        </p:nvSpPr>
        <p:spPr bwMode="auto">
          <a:xfrm>
            <a:off x="5148263" y="4427538"/>
            <a:ext cx="1100137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" name="Line 50"/>
          <p:cNvSpPr>
            <a:spLocks noChangeShapeType="1"/>
          </p:cNvSpPr>
          <p:nvPr/>
        </p:nvSpPr>
        <p:spPr bwMode="auto">
          <a:xfrm>
            <a:off x="4306888" y="3284538"/>
            <a:ext cx="0" cy="811212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02" name="Oval 5"/>
          <p:cNvSpPr>
            <a:spLocks noChangeArrowheads="1"/>
          </p:cNvSpPr>
          <p:nvPr/>
        </p:nvSpPr>
        <p:spPr bwMode="auto">
          <a:xfrm>
            <a:off x="4889500" y="3839883"/>
            <a:ext cx="206375" cy="1825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27" name="Text Box 34"/>
          <p:cNvSpPr txBox="1">
            <a:spLocks noChangeArrowheads="1"/>
          </p:cNvSpPr>
          <p:nvPr/>
        </p:nvSpPr>
        <p:spPr bwMode="auto">
          <a:xfrm>
            <a:off x="5029200" y="3647796"/>
            <a:ext cx="914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Well</a:t>
            </a:r>
          </a:p>
        </p:txBody>
      </p:sp>
      <p:sp>
        <p:nvSpPr>
          <p:cNvPr id="12330" name="Line 45"/>
          <p:cNvSpPr>
            <a:spLocks noChangeShapeType="1"/>
          </p:cNvSpPr>
          <p:nvPr/>
        </p:nvSpPr>
        <p:spPr bwMode="auto">
          <a:xfrm>
            <a:off x="4343400" y="3922433"/>
            <a:ext cx="2190750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15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9" grpId="0" animBg="1"/>
      <p:bldP spid="47" grpId="0" animBg="1"/>
      <p:bldP spid="48" grpId="0" animBg="1"/>
      <p:bldP spid="50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8" t="9750" r="30684" b="56895"/>
          <a:stretch>
            <a:fillRect/>
          </a:stretch>
        </p:blipFill>
        <p:spPr bwMode="auto">
          <a:xfrm>
            <a:off x="2222500" y="1220788"/>
            <a:ext cx="4724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2222500" y="1216025"/>
            <a:ext cx="4746625" cy="46037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2222500" y="3559175"/>
            <a:ext cx="4724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5" name="Line 10"/>
          <p:cNvSpPr>
            <a:spLocks noChangeShapeType="1"/>
          </p:cNvSpPr>
          <p:nvPr/>
        </p:nvSpPr>
        <p:spPr bwMode="auto">
          <a:xfrm>
            <a:off x="2222500" y="1981200"/>
            <a:ext cx="4724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6" name="Line 11"/>
          <p:cNvSpPr>
            <a:spLocks noChangeShapeType="1"/>
          </p:cNvSpPr>
          <p:nvPr/>
        </p:nvSpPr>
        <p:spPr bwMode="auto">
          <a:xfrm>
            <a:off x="2222500" y="2506663"/>
            <a:ext cx="4724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7" name="Line 12"/>
          <p:cNvSpPr>
            <a:spLocks noChangeShapeType="1"/>
          </p:cNvSpPr>
          <p:nvPr/>
        </p:nvSpPr>
        <p:spPr bwMode="auto">
          <a:xfrm>
            <a:off x="2236788" y="3033713"/>
            <a:ext cx="4724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8" name="Line 13"/>
          <p:cNvSpPr>
            <a:spLocks noChangeShapeType="1"/>
          </p:cNvSpPr>
          <p:nvPr/>
        </p:nvSpPr>
        <p:spPr bwMode="auto">
          <a:xfrm>
            <a:off x="2222500" y="4086225"/>
            <a:ext cx="4724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9" name="Line 14"/>
          <p:cNvSpPr>
            <a:spLocks noChangeShapeType="1"/>
          </p:cNvSpPr>
          <p:nvPr/>
        </p:nvSpPr>
        <p:spPr bwMode="auto">
          <a:xfrm>
            <a:off x="2222500" y="4613275"/>
            <a:ext cx="4724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30" name="Text Box 17"/>
          <p:cNvSpPr txBox="1">
            <a:spLocks noChangeArrowheads="1"/>
          </p:cNvSpPr>
          <p:nvPr/>
        </p:nvSpPr>
        <p:spPr bwMode="auto">
          <a:xfrm>
            <a:off x="1536700" y="39624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820</a:t>
            </a:r>
          </a:p>
        </p:txBody>
      </p:sp>
      <p:sp>
        <p:nvSpPr>
          <p:cNvPr id="5131" name="Text Box 19"/>
          <p:cNvSpPr txBox="1">
            <a:spLocks noChangeArrowheads="1"/>
          </p:cNvSpPr>
          <p:nvPr/>
        </p:nvSpPr>
        <p:spPr bwMode="auto">
          <a:xfrm>
            <a:off x="1536700" y="1828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900</a:t>
            </a:r>
          </a:p>
        </p:txBody>
      </p:sp>
      <p:sp>
        <p:nvSpPr>
          <p:cNvPr id="5132" name="Text Box 20"/>
          <p:cNvSpPr txBox="1">
            <a:spLocks noChangeArrowheads="1"/>
          </p:cNvSpPr>
          <p:nvPr/>
        </p:nvSpPr>
        <p:spPr bwMode="auto">
          <a:xfrm>
            <a:off x="1536700" y="2971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860</a:t>
            </a:r>
          </a:p>
        </p:txBody>
      </p:sp>
      <p:sp>
        <p:nvSpPr>
          <p:cNvPr id="5133" name="Text Box 21"/>
          <p:cNvSpPr txBox="1">
            <a:spLocks noChangeArrowheads="1"/>
          </p:cNvSpPr>
          <p:nvPr/>
        </p:nvSpPr>
        <p:spPr bwMode="auto">
          <a:xfrm>
            <a:off x="1536700" y="3402013"/>
            <a:ext cx="838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840</a:t>
            </a:r>
            <a:endParaRPr lang="en-US" sz="1600" b="1" dirty="0">
              <a:latin typeface="Arial" pitchFamily="34" charset="0"/>
            </a:endParaRPr>
          </a:p>
        </p:txBody>
      </p:sp>
      <p:sp>
        <p:nvSpPr>
          <p:cNvPr id="5134" name="Text Box 22"/>
          <p:cNvSpPr txBox="1">
            <a:spLocks noChangeArrowheads="1"/>
          </p:cNvSpPr>
          <p:nvPr/>
        </p:nvSpPr>
        <p:spPr bwMode="auto">
          <a:xfrm>
            <a:off x="1536700" y="4495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800</a:t>
            </a:r>
          </a:p>
        </p:txBody>
      </p:sp>
      <p:sp>
        <p:nvSpPr>
          <p:cNvPr id="5135" name="Text Box 23"/>
          <p:cNvSpPr txBox="1">
            <a:spLocks noChangeArrowheads="1"/>
          </p:cNvSpPr>
          <p:nvPr/>
        </p:nvSpPr>
        <p:spPr bwMode="auto">
          <a:xfrm>
            <a:off x="1536700" y="23622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880</a:t>
            </a:r>
          </a:p>
        </p:txBody>
      </p:sp>
      <p:sp>
        <p:nvSpPr>
          <p:cNvPr id="5136" name="Line 28"/>
          <p:cNvSpPr>
            <a:spLocks noChangeShapeType="1"/>
          </p:cNvSpPr>
          <p:nvPr/>
        </p:nvSpPr>
        <p:spPr bwMode="auto">
          <a:xfrm>
            <a:off x="2247900" y="1220788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37" name="Line 29"/>
          <p:cNvSpPr>
            <a:spLocks noChangeShapeType="1"/>
          </p:cNvSpPr>
          <p:nvPr/>
        </p:nvSpPr>
        <p:spPr bwMode="auto">
          <a:xfrm>
            <a:off x="5340350" y="1220788"/>
            <a:ext cx="0" cy="4572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38" name="Line 30"/>
          <p:cNvSpPr>
            <a:spLocks noChangeShapeType="1"/>
          </p:cNvSpPr>
          <p:nvPr/>
        </p:nvSpPr>
        <p:spPr bwMode="auto">
          <a:xfrm>
            <a:off x="4814888" y="1220788"/>
            <a:ext cx="0" cy="45720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39" name="Line 31"/>
          <p:cNvSpPr>
            <a:spLocks noChangeShapeType="1"/>
          </p:cNvSpPr>
          <p:nvPr/>
        </p:nvSpPr>
        <p:spPr bwMode="auto">
          <a:xfrm>
            <a:off x="5867400" y="1220788"/>
            <a:ext cx="0" cy="45720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40" name="Text Box 32"/>
          <p:cNvSpPr txBox="1">
            <a:spLocks noChangeArrowheads="1"/>
          </p:cNvSpPr>
          <p:nvPr/>
        </p:nvSpPr>
        <p:spPr bwMode="auto">
          <a:xfrm>
            <a:off x="4876800" y="58975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480</a:t>
            </a:r>
          </a:p>
        </p:txBody>
      </p:sp>
      <p:sp>
        <p:nvSpPr>
          <p:cNvPr id="5141" name="Text Box 33"/>
          <p:cNvSpPr txBox="1">
            <a:spLocks noChangeArrowheads="1"/>
          </p:cNvSpPr>
          <p:nvPr/>
        </p:nvSpPr>
        <p:spPr bwMode="auto">
          <a:xfrm>
            <a:off x="4419600" y="58975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460</a:t>
            </a:r>
          </a:p>
        </p:txBody>
      </p:sp>
      <p:sp>
        <p:nvSpPr>
          <p:cNvPr id="5142" name="Text Box 34"/>
          <p:cNvSpPr txBox="1">
            <a:spLocks noChangeArrowheads="1"/>
          </p:cNvSpPr>
          <p:nvPr/>
        </p:nvSpPr>
        <p:spPr bwMode="auto">
          <a:xfrm>
            <a:off x="5524500" y="58975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500</a:t>
            </a:r>
          </a:p>
        </p:txBody>
      </p:sp>
      <p:sp>
        <p:nvSpPr>
          <p:cNvPr id="5144" name="Line 36"/>
          <p:cNvSpPr>
            <a:spLocks noChangeShapeType="1"/>
          </p:cNvSpPr>
          <p:nvPr/>
        </p:nvSpPr>
        <p:spPr bwMode="auto">
          <a:xfrm>
            <a:off x="4289425" y="1220788"/>
            <a:ext cx="0" cy="45720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46" name="Text Box 39"/>
          <p:cNvSpPr txBox="1">
            <a:spLocks noChangeArrowheads="1"/>
          </p:cNvSpPr>
          <p:nvPr/>
        </p:nvSpPr>
        <p:spPr bwMode="auto">
          <a:xfrm>
            <a:off x="38100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440</a:t>
            </a:r>
          </a:p>
        </p:txBody>
      </p:sp>
      <p:sp>
        <p:nvSpPr>
          <p:cNvPr id="5147" name="Text Box 43"/>
          <p:cNvSpPr txBox="1">
            <a:spLocks noChangeArrowheads="1"/>
          </p:cNvSpPr>
          <p:nvPr/>
        </p:nvSpPr>
        <p:spPr bwMode="auto">
          <a:xfrm>
            <a:off x="3352800" y="58975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420</a:t>
            </a:r>
          </a:p>
        </p:txBody>
      </p:sp>
      <p:sp>
        <p:nvSpPr>
          <p:cNvPr id="5148" name="Line 44"/>
          <p:cNvSpPr>
            <a:spLocks noChangeShapeType="1"/>
          </p:cNvSpPr>
          <p:nvPr/>
        </p:nvSpPr>
        <p:spPr bwMode="auto">
          <a:xfrm>
            <a:off x="3763963" y="1219200"/>
            <a:ext cx="0" cy="4572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49" name="TextBox 64"/>
          <p:cNvSpPr txBox="1">
            <a:spLocks noChangeArrowheads="1"/>
          </p:cNvSpPr>
          <p:nvPr/>
        </p:nvSpPr>
        <p:spPr bwMode="auto">
          <a:xfrm>
            <a:off x="7573963" y="5759450"/>
            <a:ext cx="5937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Arial" pitchFamily="34" charset="0"/>
                <a:cs typeface="Arial" pitchFamily="34" charset="0"/>
              </a:rPr>
              <a:t>1 km</a:t>
            </a:r>
          </a:p>
        </p:txBody>
      </p:sp>
      <p:grpSp>
        <p:nvGrpSpPr>
          <p:cNvPr id="3" name="Group 71"/>
          <p:cNvGrpSpPr>
            <a:grpSpLocks/>
          </p:cNvGrpSpPr>
          <p:nvPr/>
        </p:nvGrpSpPr>
        <p:grpSpPr bwMode="auto">
          <a:xfrm>
            <a:off x="7351713" y="5634038"/>
            <a:ext cx="1036637" cy="144462"/>
            <a:chOff x="1211541" y="6254044"/>
            <a:chExt cx="1036688" cy="145602"/>
          </a:xfrm>
        </p:grpSpPr>
        <p:sp>
          <p:nvSpPr>
            <p:cNvPr id="5155" name="Rectangle 62"/>
            <p:cNvSpPr>
              <a:spLocks noChangeAspect="1"/>
            </p:cNvSpPr>
            <p:nvPr/>
          </p:nvSpPr>
          <p:spPr bwMode="auto">
            <a:xfrm>
              <a:off x="1213039" y="6254044"/>
              <a:ext cx="1033290" cy="145602"/>
            </a:xfrm>
            <a:prstGeom prst="rect">
              <a:avLst/>
            </a:prstGeom>
            <a:solidFill>
              <a:srgbClr val="FFFF00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6" name="Rectangle 69"/>
            <p:cNvSpPr>
              <a:spLocks/>
            </p:cNvSpPr>
            <p:nvPr/>
          </p:nvSpPr>
          <p:spPr bwMode="auto">
            <a:xfrm>
              <a:off x="1731584" y="6254044"/>
              <a:ext cx="516645" cy="145602"/>
            </a:xfrm>
            <a:prstGeom prst="rect">
              <a:avLst/>
            </a:prstGeom>
            <a:solidFill>
              <a:srgbClr val="FF0000">
                <a:alpha val="98038"/>
              </a:srgbClr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7" name="Rectangle 70"/>
            <p:cNvSpPr>
              <a:spLocks/>
            </p:cNvSpPr>
            <p:nvPr/>
          </p:nvSpPr>
          <p:spPr bwMode="auto">
            <a:xfrm>
              <a:off x="1211541" y="6254044"/>
              <a:ext cx="258323" cy="145602"/>
            </a:xfrm>
            <a:prstGeom prst="rect">
              <a:avLst/>
            </a:prstGeom>
            <a:solidFill>
              <a:srgbClr val="FF0000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Your Lines</a:t>
            </a:r>
            <a:endParaRPr lang="en-US" dirty="0"/>
          </a:p>
        </p:txBody>
      </p:sp>
      <p:sp>
        <p:nvSpPr>
          <p:cNvPr id="5152" name="Oval 4"/>
          <p:cNvSpPr>
            <a:spLocks noChangeArrowheads="1"/>
          </p:cNvSpPr>
          <p:nvPr/>
        </p:nvSpPr>
        <p:spPr bwMode="auto">
          <a:xfrm>
            <a:off x="4889500" y="3498850"/>
            <a:ext cx="206375" cy="1825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53" name="Text Box 40"/>
          <p:cNvSpPr txBox="1">
            <a:spLocks noChangeArrowheads="1"/>
          </p:cNvSpPr>
          <p:nvPr/>
        </p:nvSpPr>
        <p:spPr bwMode="auto">
          <a:xfrm>
            <a:off x="5029200" y="3306763"/>
            <a:ext cx="914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Well</a:t>
            </a:r>
          </a:p>
        </p:txBody>
      </p:sp>
      <p:sp>
        <p:nvSpPr>
          <p:cNvPr id="5154" name="Text Box 3"/>
          <p:cNvSpPr txBox="1">
            <a:spLocks noChangeArrowheads="1"/>
          </p:cNvSpPr>
          <p:nvPr/>
        </p:nvSpPr>
        <p:spPr bwMode="auto">
          <a:xfrm>
            <a:off x="914400" y="400050"/>
            <a:ext cx="7162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086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33a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035201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smtClean="0"/>
              <a:t>Exercise 33a</a:t>
            </a:r>
            <a:endParaRPr lang="en-US" altLang="en-US" dirty="0" smtClean="0"/>
          </a:p>
        </p:txBody>
      </p:sp>
      <p:sp>
        <p:nvSpPr>
          <p:cNvPr id="5124" name="Content Placeholder 2"/>
          <p:cNvSpPr>
            <a:spLocks noGrp="1"/>
          </p:cNvSpPr>
          <p:nvPr>
            <p:ph idx="4294967295"/>
          </p:nvPr>
        </p:nvSpPr>
        <p:spPr>
          <a:xfrm>
            <a:off x="457200" y="1072220"/>
            <a:ext cx="8229600" cy="598923"/>
          </a:xfrm>
        </p:spPr>
        <p:txBody>
          <a:bodyPr/>
          <a:lstStyle/>
          <a:p>
            <a:pPr marL="609600" indent="-609600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b="1" dirty="0" smtClean="0"/>
              <a:t>Background</a:t>
            </a:r>
          </a:p>
        </p:txBody>
      </p:sp>
      <p:sp>
        <p:nvSpPr>
          <p:cNvPr id="5125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3E1D808-A426-4CC7-9B2B-BB736CA4760A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2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1702860"/>
            <a:ext cx="8420583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36538" marR="0" lvl="0" indent="-236538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1700"/>
              </a:spcAft>
              <a:buClrTx/>
              <a:buSzTx/>
              <a:buFontTx/>
              <a:buNone/>
              <a:tabLst>
                <a:tab pos="521970" algn="l"/>
              </a:tabLst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A well was drilled in 1972 to produce gas from a deep reservoir interval.  While drilling, a 12 m gas sand was encountered.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At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this time, they were not able to evaluate the extent of the gas sand or how much gas could be recovered.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So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the A-1 sand was not completed (set up to be produced).</a:t>
            </a:r>
          </a:p>
          <a:p>
            <a:pPr marL="236538" marR="0" lvl="0" indent="-236538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1700"/>
              </a:spcAft>
              <a:buClrTx/>
              <a:buSzTx/>
              <a:buFontTx/>
              <a:buNone/>
              <a:tabLst>
                <a:tab pos="521970" algn="l"/>
              </a:tabLst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In 1999, a 3D seismic survey was acquired to help production geoscientists with managing the deeper field.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The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presence of gas in the A-1 sand gives it an anomalously strong seismic amplitude.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This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enabled seismic interpreters to map the areal extent of the A-1 gas.</a:t>
            </a:r>
          </a:p>
          <a:p>
            <a:pPr marL="236538" marR="0" lvl="0" indent="-236538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1700"/>
              </a:spcAft>
              <a:buClrTx/>
              <a:buSzTx/>
              <a:buFontTx/>
              <a:buNone/>
              <a:tabLst>
                <a:tab pos="521970" algn="l"/>
              </a:tabLst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 In exercise 1a, you will start to map the extent of gas in the A-1 sand.  The seismic response (impedance contrast) between shale and the gas-charged A-1 sands is significantly greater than the seismic response between shale and the water-filled A-1 sands or silts.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The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diagnostic large negative seismic amplitude indicates the extent of the A-1 gas.</a:t>
            </a:r>
            <a:endParaRPr kumimoji="0" lang="en-US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4132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08"/>
          <a:stretch>
            <a:fillRect/>
          </a:stretch>
        </p:blipFill>
        <p:spPr bwMode="auto">
          <a:xfrm>
            <a:off x="1681163" y="1000125"/>
            <a:ext cx="5746750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914400" y="400050"/>
            <a:ext cx="7162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3867150" y="1555750"/>
            <a:ext cx="1828800" cy="20288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2995613" y="1541463"/>
            <a:ext cx="9890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1" dirty="0">
                <a:solidFill>
                  <a:srgbClr val="FF0000"/>
                </a:solidFill>
                <a:latin typeface="Comic Sans MS" pitchFamily="66" charset="0"/>
              </a:rPr>
              <a:t>Study Area</a:t>
            </a:r>
            <a:endParaRPr lang="en-US" sz="3200" dirty="0">
              <a:solidFill>
                <a:srgbClr val="FF0000"/>
              </a:solidFill>
            </a:endParaRPr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4559300" y="2438400"/>
            <a:ext cx="1219200" cy="274638"/>
            <a:chOff x="2872" y="1536"/>
            <a:chExt cx="768" cy="173"/>
          </a:xfrm>
        </p:grpSpPr>
        <p:sp>
          <p:nvSpPr>
            <p:cNvPr id="3085" name="Oval 19"/>
            <p:cNvSpPr>
              <a:spLocks noChangeArrowheads="1"/>
            </p:cNvSpPr>
            <p:nvPr/>
          </p:nvSpPr>
          <p:spPr bwMode="auto">
            <a:xfrm>
              <a:off x="3064" y="1626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86" name="Text Box 20"/>
            <p:cNvSpPr txBox="1">
              <a:spLocks noChangeArrowheads="1"/>
            </p:cNvSpPr>
            <p:nvPr/>
          </p:nvSpPr>
          <p:spPr bwMode="auto">
            <a:xfrm>
              <a:off x="2872" y="1536"/>
              <a:ext cx="76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Comic Sans MS" pitchFamily="66" charset="0"/>
                </a:rPr>
                <a:t>Well</a:t>
              </a:r>
              <a:endParaRPr lang="en-US" dirty="0"/>
            </a:p>
          </p:txBody>
        </p:sp>
      </p:grpSp>
      <p:grpSp>
        <p:nvGrpSpPr>
          <p:cNvPr id="5" name="Group 30"/>
          <p:cNvGrpSpPr>
            <a:grpSpLocks/>
          </p:cNvGrpSpPr>
          <p:nvPr/>
        </p:nvGrpSpPr>
        <p:grpSpPr bwMode="auto">
          <a:xfrm>
            <a:off x="7529513" y="5683250"/>
            <a:ext cx="790575" cy="141288"/>
            <a:chOff x="0" y="3414713"/>
            <a:chExt cx="790412" cy="141287"/>
          </a:xfrm>
        </p:grpSpPr>
        <p:sp>
          <p:nvSpPr>
            <p:cNvPr id="3083" name="Rectangle 25"/>
            <p:cNvSpPr>
              <a:spLocks noChangeAspect="1"/>
            </p:cNvSpPr>
            <p:nvPr/>
          </p:nvSpPr>
          <p:spPr bwMode="auto">
            <a:xfrm>
              <a:off x="395451" y="3414713"/>
              <a:ext cx="394961" cy="141287"/>
            </a:xfrm>
            <a:prstGeom prst="rect">
              <a:avLst/>
            </a:prstGeom>
            <a:solidFill>
              <a:srgbClr val="FFFF00"/>
            </a:solidFill>
            <a:ln w="2857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Rectangle 27"/>
            <p:cNvSpPr>
              <a:spLocks noChangeAspect="1"/>
            </p:cNvSpPr>
            <p:nvPr/>
          </p:nvSpPr>
          <p:spPr bwMode="auto">
            <a:xfrm>
              <a:off x="0" y="3414713"/>
              <a:ext cx="395206" cy="141287"/>
            </a:xfrm>
            <a:prstGeom prst="rect">
              <a:avLst/>
            </a:prstGeom>
            <a:solidFill>
              <a:srgbClr val="000099"/>
            </a:solidFill>
            <a:ln w="2857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081" name="TextBox 29"/>
          <p:cNvSpPr txBox="1">
            <a:spLocks noChangeArrowheads="1"/>
          </p:cNvSpPr>
          <p:nvPr/>
        </p:nvSpPr>
        <p:spPr bwMode="auto">
          <a:xfrm>
            <a:off x="7639050" y="5830888"/>
            <a:ext cx="571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dirty="0">
                <a:latin typeface="Arial" pitchFamily="34" charset="0"/>
                <a:cs typeface="Arial" pitchFamily="34" charset="0"/>
              </a:rPr>
              <a:t>2 km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Study Area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897424" y="5407571"/>
            <a:ext cx="191110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Time Structure</a:t>
            </a:r>
          </a:p>
          <a:p>
            <a:pPr algn="ctr"/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Top of A-1 Sand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75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915988" y="1136650"/>
            <a:ext cx="24622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500" b="1" dirty="0">
                <a:latin typeface="Arial" pitchFamily="34" charset="0"/>
                <a:cs typeface="Arial" pitchFamily="34" charset="0"/>
              </a:rPr>
              <a:t>Self Potential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  <a:cs typeface="Arial" pitchFamily="34" charset="0"/>
              </a:rPr>
              <a:t>(millivolts)</a:t>
            </a:r>
          </a:p>
        </p:txBody>
      </p:sp>
      <p:pic>
        <p:nvPicPr>
          <p:cNvPr id="4099" name="Picture 6" descr="Slide 1 black and white"/>
          <p:cNvPicPr>
            <a:picLocks noChangeAspect="1" noChangeArrowheads="1"/>
          </p:cNvPicPr>
          <p:nvPr/>
        </p:nvPicPr>
        <p:blipFill>
          <a:blip r:embed="rId3" cstate="print">
            <a:lum bright="-6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4" t="30911" r="38536" b="53032"/>
          <a:stretch>
            <a:fillRect/>
          </a:stretch>
        </p:blipFill>
        <p:spPr bwMode="auto">
          <a:xfrm>
            <a:off x="1323975" y="1676400"/>
            <a:ext cx="6203950" cy="4700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8"/>
          <p:cNvSpPr txBox="1">
            <a:spLocks noChangeArrowheads="1"/>
          </p:cNvSpPr>
          <p:nvPr/>
        </p:nvSpPr>
        <p:spPr bwMode="auto">
          <a:xfrm>
            <a:off x="4816475" y="1136650"/>
            <a:ext cx="24622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500" b="1" dirty="0">
                <a:latin typeface="Arial" pitchFamily="34" charset="0"/>
                <a:cs typeface="Arial" pitchFamily="34" charset="0"/>
              </a:rPr>
              <a:t>Resistivity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  <a:cs typeface="Arial" pitchFamily="34" charset="0"/>
              </a:rPr>
              <a:t>(ohm-meters)</a:t>
            </a:r>
          </a:p>
        </p:txBody>
      </p:sp>
      <p:sp>
        <p:nvSpPr>
          <p:cNvPr id="4101" name="Text Box 9"/>
          <p:cNvSpPr txBox="1">
            <a:spLocks noChangeArrowheads="1"/>
          </p:cNvSpPr>
          <p:nvPr/>
        </p:nvSpPr>
        <p:spPr bwMode="auto">
          <a:xfrm rot="1532">
            <a:off x="1138238" y="1357313"/>
            <a:ext cx="2693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b="1" dirty="0">
                <a:latin typeface="Arial" pitchFamily="34" charset="0"/>
                <a:cs typeface="Arial" pitchFamily="34" charset="0"/>
              </a:rPr>
              <a:t>50                               100</a:t>
            </a:r>
          </a:p>
        </p:txBody>
      </p:sp>
      <p:sp>
        <p:nvSpPr>
          <p:cNvPr id="4102" name="Text Box 10"/>
          <p:cNvSpPr txBox="1">
            <a:spLocks noChangeArrowheads="1"/>
          </p:cNvSpPr>
          <p:nvPr/>
        </p:nvSpPr>
        <p:spPr bwMode="auto">
          <a:xfrm rot="1532">
            <a:off x="4837113" y="1357313"/>
            <a:ext cx="29146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b="1" dirty="0">
                <a:latin typeface="Arial" pitchFamily="34" charset="0"/>
                <a:cs typeface="Arial" pitchFamily="34" charset="0"/>
              </a:rPr>
              <a:t> .2                                          1000</a:t>
            </a:r>
          </a:p>
        </p:txBody>
      </p:sp>
      <p:sp>
        <p:nvSpPr>
          <p:cNvPr id="4103" name="Text Box 11"/>
          <p:cNvSpPr txBox="1">
            <a:spLocks noChangeArrowheads="1"/>
          </p:cNvSpPr>
          <p:nvPr/>
        </p:nvSpPr>
        <p:spPr bwMode="auto">
          <a:xfrm>
            <a:off x="2760663" y="1136650"/>
            <a:ext cx="18811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500" b="1" dirty="0">
                <a:latin typeface="Arial" pitchFamily="34" charset="0"/>
                <a:cs typeface="Arial" pitchFamily="34" charset="0"/>
              </a:rPr>
              <a:t>Depth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  <a:cs typeface="Arial" pitchFamily="34" charset="0"/>
              </a:rPr>
              <a:t>Feet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Text Box 13"/>
          <p:cNvSpPr txBox="1">
            <a:spLocks noChangeAspect="1" noChangeArrowheads="1"/>
          </p:cNvSpPr>
          <p:nvPr/>
        </p:nvSpPr>
        <p:spPr bwMode="auto">
          <a:xfrm>
            <a:off x="7054850" y="3813175"/>
            <a:ext cx="1366838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A-1 Gas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 Sand</a:t>
            </a:r>
          </a:p>
        </p:txBody>
      </p:sp>
      <p:sp>
        <p:nvSpPr>
          <p:cNvPr id="4105" name="Line 14"/>
          <p:cNvSpPr>
            <a:spLocks noChangeShapeType="1"/>
          </p:cNvSpPr>
          <p:nvPr/>
        </p:nvSpPr>
        <p:spPr bwMode="auto">
          <a:xfrm>
            <a:off x="3303588" y="3813175"/>
            <a:ext cx="0" cy="6826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06" name="Freeform 16"/>
          <p:cNvSpPr>
            <a:spLocks/>
          </p:cNvSpPr>
          <p:nvPr/>
        </p:nvSpPr>
        <p:spPr bwMode="auto">
          <a:xfrm>
            <a:off x="1757363" y="3806825"/>
            <a:ext cx="1481137" cy="658813"/>
          </a:xfrm>
          <a:custGeom>
            <a:avLst/>
            <a:gdLst>
              <a:gd name="T0" fmla="*/ 2147483647 w 941"/>
              <a:gd name="T1" fmla="*/ 0 h 422"/>
              <a:gd name="T2" fmla="*/ 2147483647 w 941"/>
              <a:gd name="T3" fmla="*/ 0 h 422"/>
              <a:gd name="T4" fmla="*/ 2147483647 w 941"/>
              <a:gd name="T5" fmla="*/ 2147483647 h 422"/>
              <a:gd name="T6" fmla="*/ 2147483647 w 941"/>
              <a:gd name="T7" fmla="*/ 2147483647 h 422"/>
              <a:gd name="T8" fmla="*/ 2147483647 w 941"/>
              <a:gd name="T9" fmla="*/ 2147483647 h 422"/>
              <a:gd name="T10" fmla="*/ 2147483647 w 941"/>
              <a:gd name="T11" fmla="*/ 2147483647 h 422"/>
              <a:gd name="T12" fmla="*/ 2147483647 w 941"/>
              <a:gd name="T13" fmla="*/ 2147483647 h 422"/>
              <a:gd name="T14" fmla="*/ 2147483647 w 941"/>
              <a:gd name="T15" fmla="*/ 2147483647 h 422"/>
              <a:gd name="T16" fmla="*/ 2147483647 w 941"/>
              <a:gd name="T17" fmla="*/ 2147483647 h 422"/>
              <a:gd name="T18" fmla="*/ 2147483647 w 941"/>
              <a:gd name="T19" fmla="*/ 2147483647 h 422"/>
              <a:gd name="T20" fmla="*/ 0 w 941"/>
              <a:gd name="T21" fmla="*/ 2147483647 h 422"/>
              <a:gd name="T22" fmla="*/ 2147483647 w 941"/>
              <a:gd name="T23" fmla="*/ 2147483647 h 422"/>
              <a:gd name="T24" fmla="*/ 2147483647 w 941"/>
              <a:gd name="T25" fmla="*/ 2147483647 h 422"/>
              <a:gd name="T26" fmla="*/ 2147483647 w 941"/>
              <a:gd name="T27" fmla="*/ 2147483647 h 422"/>
              <a:gd name="T28" fmla="*/ 2147483647 w 941"/>
              <a:gd name="T29" fmla="*/ 2147483647 h 42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41"/>
              <a:gd name="T46" fmla="*/ 0 h 422"/>
              <a:gd name="T47" fmla="*/ 941 w 941"/>
              <a:gd name="T48" fmla="*/ 422 h 42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41" h="422">
                <a:moveTo>
                  <a:pt x="941" y="0"/>
                </a:moveTo>
                <a:lnTo>
                  <a:pt x="528" y="0"/>
                </a:lnTo>
                <a:lnTo>
                  <a:pt x="585" y="10"/>
                </a:lnTo>
                <a:lnTo>
                  <a:pt x="509" y="48"/>
                </a:lnTo>
                <a:lnTo>
                  <a:pt x="432" y="67"/>
                </a:lnTo>
                <a:lnTo>
                  <a:pt x="345" y="106"/>
                </a:lnTo>
                <a:lnTo>
                  <a:pt x="288" y="125"/>
                </a:lnTo>
                <a:lnTo>
                  <a:pt x="307" y="192"/>
                </a:lnTo>
                <a:lnTo>
                  <a:pt x="240" y="192"/>
                </a:lnTo>
                <a:lnTo>
                  <a:pt x="77" y="221"/>
                </a:lnTo>
                <a:lnTo>
                  <a:pt x="0" y="259"/>
                </a:lnTo>
                <a:lnTo>
                  <a:pt x="9" y="336"/>
                </a:lnTo>
                <a:lnTo>
                  <a:pt x="38" y="413"/>
                </a:lnTo>
                <a:lnTo>
                  <a:pt x="249" y="422"/>
                </a:lnTo>
                <a:lnTo>
                  <a:pt x="941" y="422"/>
                </a:lnTo>
              </a:path>
            </a:pathLst>
          </a:custGeom>
          <a:solidFill>
            <a:srgbClr val="FFFF66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07" name="Text Box 15"/>
          <p:cNvSpPr txBox="1">
            <a:spLocks noChangeArrowheads="1"/>
          </p:cNvSpPr>
          <p:nvPr/>
        </p:nvSpPr>
        <p:spPr bwMode="auto">
          <a:xfrm>
            <a:off x="2501900" y="3789363"/>
            <a:ext cx="757238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en-US" b="1" dirty="0">
                <a:latin typeface="Narkisim" pitchFamily="34" charset="-79"/>
                <a:cs typeface="Narkisim" pitchFamily="34" charset="-79"/>
              </a:rPr>
              <a:t>40 ft</a:t>
            </a:r>
          </a:p>
          <a:p>
            <a:pPr>
              <a:lnSpc>
                <a:spcPct val="85000"/>
              </a:lnSpc>
            </a:pPr>
            <a:r>
              <a:rPr lang="en-US" b="1" dirty="0">
                <a:latin typeface="Narkisim" pitchFamily="34" charset="-79"/>
                <a:cs typeface="Narkisim" pitchFamily="34" charset="-79"/>
              </a:rPr>
              <a:t>12 m</a:t>
            </a:r>
          </a:p>
        </p:txBody>
      </p:sp>
      <p:sp>
        <p:nvSpPr>
          <p:cNvPr id="4110" name="Freeform 16"/>
          <p:cNvSpPr>
            <a:spLocks/>
          </p:cNvSpPr>
          <p:nvPr/>
        </p:nvSpPr>
        <p:spPr bwMode="auto">
          <a:xfrm>
            <a:off x="5054600" y="3810000"/>
            <a:ext cx="1412875" cy="679450"/>
          </a:xfrm>
          <a:custGeom>
            <a:avLst/>
            <a:gdLst>
              <a:gd name="T0" fmla="*/ 6350 w 1412875"/>
              <a:gd name="T1" fmla="*/ 0 h 679450"/>
              <a:gd name="T2" fmla="*/ 758825 w 1412875"/>
              <a:gd name="T3" fmla="*/ 3175 h 679450"/>
              <a:gd name="T4" fmla="*/ 923925 w 1412875"/>
              <a:gd name="T5" fmla="*/ 31750 h 679450"/>
              <a:gd name="T6" fmla="*/ 1076325 w 1412875"/>
              <a:gd name="T7" fmla="*/ 47625 h 679450"/>
              <a:gd name="T8" fmla="*/ 1196975 w 1412875"/>
              <a:gd name="T9" fmla="*/ 63500 h 679450"/>
              <a:gd name="T10" fmla="*/ 1260475 w 1412875"/>
              <a:gd name="T11" fmla="*/ 88900 h 679450"/>
              <a:gd name="T12" fmla="*/ 1323975 w 1412875"/>
              <a:gd name="T13" fmla="*/ 123825 h 679450"/>
              <a:gd name="T14" fmla="*/ 1273175 w 1412875"/>
              <a:gd name="T15" fmla="*/ 168275 h 679450"/>
              <a:gd name="T16" fmla="*/ 1193800 w 1412875"/>
              <a:gd name="T17" fmla="*/ 193675 h 679450"/>
              <a:gd name="T18" fmla="*/ 1108075 w 1412875"/>
              <a:gd name="T19" fmla="*/ 219075 h 679450"/>
              <a:gd name="T20" fmla="*/ 993775 w 1412875"/>
              <a:gd name="T21" fmla="*/ 247650 h 679450"/>
              <a:gd name="T22" fmla="*/ 942975 w 1412875"/>
              <a:gd name="T23" fmla="*/ 266700 h 679450"/>
              <a:gd name="T24" fmla="*/ 901700 w 1412875"/>
              <a:gd name="T25" fmla="*/ 292100 h 679450"/>
              <a:gd name="T26" fmla="*/ 917575 w 1412875"/>
              <a:gd name="T27" fmla="*/ 314325 h 679450"/>
              <a:gd name="T28" fmla="*/ 1016000 w 1412875"/>
              <a:gd name="T29" fmla="*/ 323850 h 679450"/>
              <a:gd name="T30" fmla="*/ 1114425 w 1412875"/>
              <a:gd name="T31" fmla="*/ 333375 h 679450"/>
              <a:gd name="T32" fmla="*/ 1257300 w 1412875"/>
              <a:gd name="T33" fmla="*/ 330200 h 679450"/>
              <a:gd name="T34" fmla="*/ 1304925 w 1412875"/>
              <a:gd name="T35" fmla="*/ 330200 h 679450"/>
              <a:gd name="T36" fmla="*/ 1346200 w 1412875"/>
              <a:gd name="T37" fmla="*/ 336550 h 679450"/>
              <a:gd name="T38" fmla="*/ 1412875 w 1412875"/>
              <a:gd name="T39" fmla="*/ 361950 h 679450"/>
              <a:gd name="T40" fmla="*/ 1317625 w 1412875"/>
              <a:gd name="T41" fmla="*/ 381000 h 679450"/>
              <a:gd name="T42" fmla="*/ 1104900 w 1412875"/>
              <a:gd name="T43" fmla="*/ 415925 h 679450"/>
              <a:gd name="T44" fmla="*/ 955675 w 1412875"/>
              <a:gd name="T45" fmla="*/ 422275 h 679450"/>
              <a:gd name="T46" fmla="*/ 860425 w 1412875"/>
              <a:gd name="T47" fmla="*/ 438150 h 679450"/>
              <a:gd name="T48" fmla="*/ 777875 w 1412875"/>
              <a:gd name="T49" fmla="*/ 466725 h 679450"/>
              <a:gd name="T50" fmla="*/ 739775 w 1412875"/>
              <a:gd name="T51" fmla="*/ 501650 h 679450"/>
              <a:gd name="T52" fmla="*/ 644525 w 1412875"/>
              <a:gd name="T53" fmla="*/ 539750 h 679450"/>
              <a:gd name="T54" fmla="*/ 577850 w 1412875"/>
              <a:gd name="T55" fmla="*/ 565150 h 679450"/>
              <a:gd name="T56" fmla="*/ 454025 w 1412875"/>
              <a:gd name="T57" fmla="*/ 565150 h 679450"/>
              <a:gd name="T58" fmla="*/ 342900 w 1412875"/>
              <a:gd name="T59" fmla="*/ 590550 h 679450"/>
              <a:gd name="T60" fmla="*/ 295275 w 1412875"/>
              <a:gd name="T61" fmla="*/ 619125 h 679450"/>
              <a:gd name="T62" fmla="*/ 177800 w 1412875"/>
              <a:gd name="T63" fmla="*/ 679450 h 679450"/>
              <a:gd name="T64" fmla="*/ 0 w 1412875"/>
              <a:gd name="T65" fmla="*/ 669925 h 6794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12875"/>
              <a:gd name="T100" fmla="*/ 0 h 679450"/>
              <a:gd name="T101" fmla="*/ 1412875 w 1412875"/>
              <a:gd name="T102" fmla="*/ 679450 h 6794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12875" h="679450">
                <a:moveTo>
                  <a:pt x="6350" y="0"/>
                </a:moveTo>
                <a:lnTo>
                  <a:pt x="758825" y="3175"/>
                </a:lnTo>
                <a:lnTo>
                  <a:pt x="923925" y="31750"/>
                </a:lnTo>
                <a:lnTo>
                  <a:pt x="1076325" y="47625"/>
                </a:lnTo>
                <a:lnTo>
                  <a:pt x="1196975" y="63500"/>
                </a:lnTo>
                <a:lnTo>
                  <a:pt x="1260475" y="88900"/>
                </a:lnTo>
                <a:lnTo>
                  <a:pt x="1323975" y="123825"/>
                </a:lnTo>
                <a:lnTo>
                  <a:pt x="1273175" y="168275"/>
                </a:lnTo>
                <a:lnTo>
                  <a:pt x="1193800" y="193675"/>
                </a:lnTo>
                <a:lnTo>
                  <a:pt x="1108075" y="219075"/>
                </a:lnTo>
                <a:lnTo>
                  <a:pt x="993775" y="247650"/>
                </a:lnTo>
                <a:lnTo>
                  <a:pt x="942975" y="266700"/>
                </a:lnTo>
                <a:lnTo>
                  <a:pt x="901700" y="292100"/>
                </a:lnTo>
                <a:lnTo>
                  <a:pt x="917575" y="314325"/>
                </a:lnTo>
                <a:lnTo>
                  <a:pt x="1016000" y="323850"/>
                </a:lnTo>
                <a:lnTo>
                  <a:pt x="1114425" y="333375"/>
                </a:lnTo>
                <a:lnTo>
                  <a:pt x="1257300" y="330200"/>
                </a:lnTo>
                <a:lnTo>
                  <a:pt x="1304925" y="330200"/>
                </a:lnTo>
                <a:lnTo>
                  <a:pt x="1346200" y="336550"/>
                </a:lnTo>
                <a:lnTo>
                  <a:pt x="1412875" y="361950"/>
                </a:lnTo>
                <a:lnTo>
                  <a:pt x="1317625" y="381000"/>
                </a:lnTo>
                <a:lnTo>
                  <a:pt x="1104900" y="415925"/>
                </a:lnTo>
                <a:lnTo>
                  <a:pt x="955675" y="422275"/>
                </a:lnTo>
                <a:lnTo>
                  <a:pt x="860425" y="438150"/>
                </a:lnTo>
                <a:lnTo>
                  <a:pt x="777875" y="466725"/>
                </a:lnTo>
                <a:lnTo>
                  <a:pt x="739775" y="501650"/>
                </a:lnTo>
                <a:lnTo>
                  <a:pt x="644525" y="539750"/>
                </a:lnTo>
                <a:lnTo>
                  <a:pt x="577850" y="565150"/>
                </a:lnTo>
                <a:lnTo>
                  <a:pt x="454025" y="565150"/>
                </a:lnTo>
                <a:lnTo>
                  <a:pt x="342900" y="590550"/>
                </a:lnTo>
                <a:lnTo>
                  <a:pt x="295275" y="619125"/>
                </a:lnTo>
                <a:lnTo>
                  <a:pt x="177800" y="679450"/>
                </a:lnTo>
                <a:lnTo>
                  <a:pt x="0" y="669925"/>
                </a:lnTo>
              </a:path>
            </a:pathLst>
          </a:cu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Shallow Gas Discovery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049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8" t="9750" r="30684" b="56895"/>
          <a:stretch>
            <a:fillRect/>
          </a:stretch>
        </p:blipFill>
        <p:spPr bwMode="auto">
          <a:xfrm>
            <a:off x="2222500" y="1220788"/>
            <a:ext cx="4724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2222500" y="1216025"/>
            <a:ext cx="4746625" cy="46037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2222500" y="3559175"/>
            <a:ext cx="4724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5" name="Line 10"/>
          <p:cNvSpPr>
            <a:spLocks noChangeShapeType="1"/>
          </p:cNvSpPr>
          <p:nvPr/>
        </p:nvSpPr>
        <p:spPr bwMode="auto">
          <a:xfrm>
            <a:off x="2222500" y="1981200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6" name="Line 11"/>
          <p:cNvSpPr>
            <a:spLocks noChangeShapeType="1"/>
          </p:cNvSpPr>
          <p:nvPr/>
        </p:nvSpPr>
        <p:spPr bwMode="auto">
          <a:xfrm>
            <a:off x="2222500" y="2506663"/>
            <a:ext cx="4724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7" name="Line 12"/>
          <p:cNvSpPr>
            <a:spLocks noChangeShapeType="1"/>
          </p:cNvSpPr>
          <p:nvPr/>
        </p:nvSpPr>
        <p:spPr bwMode="auto">
          <a:xfrm>
            <a:off x="2236788" y="3033713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8" name="Line 13"/>
          <p:cNvSpPr>
            <a:spLocks noChangeShapeType="1"/>
          </p:cNvSpPr>
          <p:nvPr/>
        </p:nvSpPr>
        <p:spPr bwMode="auto">
          <a:xfrm>
            <a:off x="2222500" y="408622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9" name="Line 14"/>
          <p:cNvSpPr>
            <a:spLocks noChangeShapeType="1"/>
          </p:cNvSpPr>
          <p:nvPr/>
        </p:nvSpPr>
        <p:spPr bwMode="auto">
          <a:xfrm>
            <a:off x="2222500" y="461327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30" name="Text Box 17"/>
          <p:cNvSpPr txBox="1">
            <a:spLocks noChangeArrowheads="1"/>
          </p:cNvSpPr>
          <p:nvPr/>
        </p:nvSpPr>
        <p:spPr bwMode="auto">
          <a:xfrm>
            <a:off x="1536700" y="39624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820</a:t>
            </a:r>
          </a:p>
        </p:txBody>
      </p:sp>
      <p:sp>
        <p:nvSpPr>
          <p:cNvPr id="5131" name="Text Box 19"/>
          <p:cNvSpPr txBox="1">
            <a:spLocks noChangeArrowheads="1"/>
          </p:cNvSpPr>
          <p:nvPr/>
        </p:nvSpPr>
        <p:spPr bwMode="auto">
          <a:xfrm>
            <a:off x="1536700" y="1828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900</a:t>
            </a:r>
          </a:p>
        </p:txBody>
      </p:sp>
      <p:sp>
        <p:nvSpPr>
          <p:cNvPr id="5132" name="Text Box 20"/>
          <p:cNvSpPr txBox="1">
            <a:spLocks noChangeArrowheads="1"/>
          </p:cNvSpPr>
          <p:nvPr/>
        </p:nvSpPr>
        <p:spPr bwMode="auto">
          <a:xfrm>
            <a:off x="1536700" y="2971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860</a:t>
            </a:r>
          </a:p>
        </p:txBody>
      </p:sp>
      <p:sp>
        <p:nvSpPr>
          <p:cNvPr id="5133" name="Text Box 21"/>
          <p:cNvSpPr txBox="1">
            <a:spLocks noChangeArrowheads="1"/>
          </p:cNvSpPr>
          <p:nvPr/>
        </p:nvSpPr>
        <p:spPr bwMode="auto">
          <a:xfrm>
            <a:off x="1536700" y="3402013"/>
            <a:ext cx="838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1" dirty="0">
                <a:latin typeface="Arial" pitchFamily="34" charset="0"/>
              </a:rPr>
              <a:t>840</a:t>
            </a:r>
          </a:p>
        </p:txBody>
      </p:sp>
      <p:sp>
        <p:nvSpPr>
          <p:cNvPr id="5134" name="Text Box 22"/>
          <p:cNvSpPr txBox="1">
            <a:spLocks noChangeArrowheads="1"/>
          </p:cNvSpPr>
          <p:nvPr/>
        </p:nvSpPr>
        <p:spPr bwMode="auto">
          <a:xfrm>
            <a:off x="1536700" y="4495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800</a:t>
            </a:r>
          </a:p>
        </p:txBody>
      </p:sp>
      <p:sp>
        <p:nvSpPr>
          <p:cNvPr id="5135" name="Text Box 23"/>
          <p:cNvSpPr txBox="1">
            <a:spLocks noChangeArrowheads="1"/>
          </p:cNvSpPr>
          <p:nvPr/>
        </p:nvSpPr>
        <p:spPr bwMode="auto">
          <a:xfrm>
            <a:off x="1536700" y="23622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880</a:t>
            </a:r>
          </a:p>
        </p:txBody>
      </p:sp>
      <p:sp>
        <p:nvSpPr>
          <p:cNvPr id="5136" name="Line 28"/>
          <p:cNvSpPr>
            <a:spLocks noChangeShapeType="1"/>
          </p:cNvSpPr>
          <p:nvPr/>
        </p:nvSpPr>
        <p:spPr bwMode="auto">
          <a:xfrm>
            <a:off x="2247900" y="1220788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37" name="Line 29"/>
          <p:cNvSpPr>
            <a:spLocks noChangeShapeType="1"/>
          </p:cNvSpPr>
          <p:nvPr/>
        </p:nvSpPr>
        <p:spPr bwMode="auto">
          <a:xfrm>
            <a:off x="5340350" y="1220788"/>
            <a:ext cx="0" cy="4572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38" name="Line 30"/>
          <p:cNvSpPr>
            <a:spLocks noChangeShapeType="1"/>
          </p:cNvSpPr>
          <p:nvPr/>
        </p:nvSpPr>
        <p:spPr bwMode="auto">
          <a:xfrm>
            <a:off x="4814888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39" name="Line 31"/>
          <p:cNvSpPr>
            <a:spLocks noChangeShapeType="1"/>
          </p:cNvSpPr>
          <p:nvPr/>
        </p:nvSpPr>
        <p:spPr bwMode="auto">
          <a:xfrm>
            <a:off x="5867400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40" name="Text Box 32"/>
          <p:cNvSpPr txBox="1">
            <a:spLocks noChangeArrowheads="1"/>
          </p:cNvSpPr>
          <p:nvPr/>
        </p:nvSpPr>
        <p:spPr bwMode="auto">
          <a:xfrm>
            <a:off x="4876800" y="58975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480</a:t>
            </a:r>
          </a:p>
        </p:txBody>
      </p:sp>
      <p:sp>
        <p:nvSpPr>
          <p:cNvPr id="5141" name="Text Box 33"/>
          <p:cNvSpPr txBox="1">
            <a:spLocks noChangeArrowheads="1"/>
          </p:cNvSpPr>
          <p:nvPr/>
        </p:nvSpPr>
        <p:spPr bwMode="auto">
          <a:xfrm>
            <a:off x="4419600" y="58975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460</a:t>
            </a:r>
          </a:p>
        </p:txBody>
      </p:sp>
      <p:sp>
        <p:nvSpPr>
          <p:cNvPr id="5142" name="Text Box 34"/>
          <p:cNvSpPr txBox="1">
            <a:spLocks noChangeArrowheads="1"/>
          </p:cNvSpPr>
          <p:nvPr/>
        </p:nvSpPr>
        <p:spPr bwMode="auto">
          <a:xfrm>
            <a:off x="5524500" y="58975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500</a:t>
            </a:r>
          </a:p>
        </p:txBody>
      </p:sp>
      <p:sp>
        <p:nvSpPr>
          <p:cNvPr id="5144" name="Line 36"/>
          <p:cNvSpPr>
            <a:spLocks noChangeShapeType="1"/>
          </p:cNvSpPr>
          <p:nvPr/>
        </p:nvSpPr>
        <p:spPr bwMode="auto">
          <a:xfrm>
            <a:off x="4289425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46" name="Text Box 39"/>
          <p:cNvSpPr txBox="1">
            <a:spLocks noChangeArrowheads="1"/>
          </p:cNvSpPr>
          <p:nvPr/>
        </p:nvSpPr>
        <p:spPr bwMode="auto">
          <a:xfrm>
            <a:off x="38100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440</a:t>
            </a:r>
          </a:p>
        </p:txBody>
      </p:sp>
      <p:sp>
        <p:nvSpPr>
          <p:cNvPr id="5147" name="Text Box 43"/>
          <p:cNvSpPr txBox="1">
            <a:spLocks noChangeArrowheads="1"/>
          </p:cNvSpPr>
          <p:nvPr/>
        </p:nvSpPr>
        <p:spPr bwMode="auto">
          <a:xfrm>
            <a:off x="3352800" y="58975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420</a:t>
            </a:r>
          </a:p>
        </p:txBody>
      </p:sp>
      <p:sp>
        <p:nvSpPr>
          <p:cNvPr id="5148" name="Line 44"/>
          <p:cNvSpPr>
            <a:spLocks noChangeShapeType="1"/>
          </p:cNvSpPr>
          <p:nvPr/>
        </p:nvSpPr>
        <p:spPr bwMode="auto">
          <a:xfrm>
            <a:off x="3763963" y="1219200"/>
            <a:ext cx="0" cy="4572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49" name="TextBox 64"/>
          <p:cNvSpPr txBox="1">
            <a:spLocks noChangeArrowheads="1"/>
          </p:cNvSpPr>
          <p:nvPr/>
        </p:nvSpPr>
        <p:spPr bwMode="auto">
          <a:xfrm>
            <a:off x="7573963" y="5759450"/>
            <a:ext cx="5937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Arial" pitchFamily="34" charset="0"/>
                <a:cs typeface="Arial" pitchFamily="34" charset="0"/>
              </a:rPr>
              <a:t>1 km</a:t>
            </a:r>
          </a:p>
        </p:txBody>
      </p:sp>
      <p:grpSp>
        <p:nvGrpSpPr>
          <p:cNvPr id="3" name="Group 71"/>
          <p:cNvGrpSpPr>
            <a:grpSpLocks/>
          </p:cNvGrpSpPr>
          <p:nvPr/>
        </p:nvGrpSpPr>
        <p:grpSpPr bwMode="auto">
          <a:xfrm>
            <a:off x="7351713" y="5634038"/>
            <a:ext cx="1036637" cy="144462"/>
            <a:chOff x="1211541" y="6254044"/>
            <a:chExt cx="1036688" cy="145602"/>
          </a:xfrm>
        </p:grpSpPr>
        <p:sp>
          <p:nvSpPr>
            <p:cNvPr id="5155" name="Rectangle 62"/>
            <p:cNvSpPr>
              <a:spLocks noChangeAspect="1"/>
            </p:cNvSpPr>
            <p:nvPr/>
          </p:nvSpPr>
          <p:spPr bwMode="auto">
            <a:xfrm>
              <a:off x="1213039" y="6254044"/>
              <a:ext cx="1033290" cy="145602"/>
            </a:xfrm>
            <a:prstGeom prst="rect">
              <a:avLst/>
            </a:prstGeom>
            <a:solidFill>
              <a:srgbClr val="FFFF00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6" name="Rectangle 69"/>
            <p:cNvSpPr>
              <a:spLocks/>
            </p:cNvSpPr>
            <p:nvPr/>
          </p:nvSpPr>
          <p:spPr bwMode="auto">
            <a:xfrm>
              <a:off x="1731584" y="6254044"/>
              <a:ext cx="516645" cy="145602"/>
            </a:xfrm>
            <a:prstGeom prst="rect">
              <a:avLst/>
            </a:prstGeom>
            <a:solidFill>
              <a:srgbClr val="FF0000">
                <a:alpha val="98038"/>
              </a:srgbClr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7" name="Rectangle 70"/>
            <p:cNvSpPr>
              <a:spLocks/>
            </p:cNvSpPr>
            <p:nvPr/>
          </p:nvSpPr>
          <p:spPr bwMode="auto">
            <a:xfrm>
              <a:off x="1211541" y="6254044"/>
              <a:ext cx="258323" cy="145602"/>
            </a:xfrm>
            <a:prstGeom prst="rect">
              <a:avLst/>
            </a:prstGeom>
            <a:solidFill>
              <a:srgbClr val="FF0000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A-1 Sand Study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dirty="0"/>
          </a:p>
        </p:txBody>
      </p:sp>
      <p:sp>
        <p:nvSpPr>
          <p:cNvPr id="5152" name="Oval 4"/>
          <p:cNvSpPr>
            <a:spLocks noChangeArrowheads="1"/>
          </p:cNvSpPr>
          <p:nvPr/>
        </p:nvSpPr>
        <p:spPr bwMode="auto">
          <a:xfrm>
            <a:off x="4889500" y="3498850"/>
            <a:ext cx="206375" cy="1825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53" name="Text Box 40"/>
          <p:cNvSpPr txBox="1">
            <a:spLocks noChangeArrowheads="1"/>
          </p:cNvSpPr>
          <p:nvPr/>
        </p:nvSpPr>
        <p:spPr bwMode="auto">
          <a:xfrm>
            <a:off x="5029200" y="3306763"/>
            <a:ext cx="914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Well</a:t>
            </a:r>
          </a:p>
        </p:txBody>
      </p:sp>
      <p:sp>
        <p:nvSpPr>
          <p:cNvPr id="5154" name="Text Box 3"/>
          <p:cNvSpPr txBox="1">
            <a:spLocks noChangeArrowheads="1"/>
          </p:cNvSpPr>
          <p:nvPr/>
        </p:nvSpPr>
        <p:spPr bwMode="auto">
          <a:xfrm>
            <a:off x="914400" y="400050"/>
            <a:ext cx="7162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717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"/>
          <p:cNvSpPr>
            <a:spLocks noChangeArrowheads="1"/>
          </p:cNvSpPr>
          <p:nvPr/>
        </p:nvSpPr>
        <p:spPr bwMode="auto">
          <a:xfrm>
            <a:off x="3589338" y="1016000"/>
            <a:ext cx="1795462" cy="5429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39" t="25104" r="49139" b="25987"/>
          <a:stretch>
            <a:fillRect/>
          </a:stretch>
        </p:blipFill>
        <p:spPr bwMode="auto">
          <a:xfrm>
            <a:off x="4349750" y="3265488"/>
            <a:ext cx="387350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3" descr="iln_8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88"/>
          <a:stretch>
            <a:fillRect/>
          </a:stretch>
        </p:blipFill>
        <p:spPr bwMode="auto">
          <a:xfrm>
            <a:off x="609600" y="1019175"/>
            <a:ext cx="3844925" cy="542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 descr="iln_8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3" r="2144"/>
          <a:stretch>
            <a:fillRect/>
          </a:stretch>
        </p:blipFill>
        <p:spPr bwMode="auto">
          <a:xfrm>
            <a:off x="4689475" y="1016000"/>
            <a:ext cx="3197225" cy="542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5"/>
          <p:cNvSpPr txBox="1">
            <a:spLocks noChangeAspect="1" noChangeArrowheads="1"/>
          </p:cNvSpPr>
          <p:nvPr/>
        </p:nvSpPr>
        <p:spPr bwMode="auto">
          <a:xfrm>
            <a:off x="5568950" y="2465388"/>
            <a:ext cx="1520825" cy="8302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b="1" dirty="0">
                <a:solidFill>
                  <a:srgbClr val="FFFF0F"/>
                </a:solidFill>
                <a:latin typeface="Comic Sans MS" pitchFamily="66" charset="0"/>
              </a:rPr>
              <a:t>A1 Gas</a:t>
            </a:r>
          </a:p>
          <a:p>
            <a:pPr algn="ctr"/>
            <a:r>
              <a:rPr lang="en-US" b="1" dirty="0">
                <a:solidFill>
                  <a:srgbClr val="FFFF0F"/>
                </a:solidFill>
                <a:latin typeface="Comic Sans MS" pitchFamily="66" charset="0"/>
              </a:rPr>
              <a:t> Sand</a:t>
            </a:r>
          </a:p>
        </p:txBody>
      </p:sp>
      <p:sp>
        <p:nvSpPr>
          <p:cNvPr id="6151" name="Line 9"/>
          <p:cNvSpPr>
            <a:spLocks noChangeShapeType="1"/>
          </p:cNvSpPr>
          <p:nvPr/>
        </p:nvSpPr>
        <p:spPr bwMode="auto">
          <a:xfrm flipV="1">
            <a:off x="4768850" y="3009900"/>
            <a:ext cx="731838" cy="533400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Inline 840 and Well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Synthetic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463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8"/>
          <p:cNvSpPr>
            <a:spLocks noChangeArrowheads="1"/>
          </p:cNvSpPr>
          <p:nvPr/>
        </p:nvSpPr>
        <p:spPr bwMode="auto">
          <a:xfrm>
            <a:off x="338138" y="1162050"/>
            <a:ext cx="8410575" cy="42116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3863" y="1249363"/>
            <a:ext cx="8326437" cy="4083050"/>
            <a:chOff x="1222" y="1318"/>
            <a:chExt cx="3746" cy="1837"/>
          </a:xfrm>
        </p:grpSpPr>
        <p:pic>
          <p:nvPicPr>
            <p:cNvPr id="719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39" t="25104" r="49274" b="46542"/>
            <a:stretch>
              <a:fillRect/>
            </a:stretch>
          </p:blipFill>
          <p:spPr bwMode="auto">
            <a:xfrm>
              <a:off x="2740" y="2057"/>
              <a:ext cx="239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1" name="Picture 3" descr="iln_84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50" t="19795" r="46388" b="26677"/>
            <a:stretch>
              <a:fillRect/>
            </a:stretch>
          </p:blipFill>
          <p:spPr bwMode="auto">
            <a:xfrm>
              <a:off x="1222" y="1318"/>
              <a:ext cx="1584" cy="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2" name="Picture 4" descr="iln_84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73" t="20088" r="2144" b="26823"/>
            <a:stretch>
              <a:fillRect/>
            </a:stretch>
          </p:blipFill>
          <p:spPr bwMode="auto">
            <a:xfrm>
              <a:off x="2954" y="1326"/>
              <a:ext cx="2014" cy="1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2" name="Text Box 5"/>
          <p:cNvSpPr txBox="1">
            <a:spLocks noChangeAspect="1" noChangeArrowheads="1"/>
          </p:cNvSpPr>
          <p:nvPr/>
        </p:nvSpPr>
        <p:spPr bwMode="auto">
          <a:xfrm>
            <a:off x="849313" y="2284413"/>
            <a:ext cx="1701800" cy="830262"/>
          </a:xfrm>
          <a:prstGeom prst="rect">
            <a:avLst/>
          </a:prstGeom>
          <a:solidFill>
            <a:schemeClr val="tx1"/>
          </a:solidFill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b="1" dirty="0">
                <a:solidFill>
                  <a:srgbClr val="FFFF0F"/>
                </a:solidFill>
                <a:latin typeface="Comic Sans MS" pitchFamily="66" charset="0"/>
              </a:rPr>
              <a:t>A1 Gas</a:t>
            </a:r>
          </a:p>
          <a:p>
            <a:pPr algn="ctr"/>
            <a:r>
              <a:rPr lang="en-US" b="1" dirty="0">
                <a:solidFill>
                  <a:srgbClr val="FFFF0F"/>
                </a:solidFill>
                <a:latin typeface="Comic Sans MS" pitchFamily="66" charset="0"/>
              </a:rPr>
              <a:t>Sand</a:t>
            </a:r>
          </a:p>
        </p:txBody>
      </p:sp>
      <p:sp>
        <p:nvSpPr>
          <p:cNvPr id="7173" name="Freeform 10"/>
          <p:cNvSpPr>
            <a:spLocks/>
          </p:cNvSpPr>
          <p:nvPr/>
        </p:nvSpPr>
        <p:spPr bwMode="auto">
          <a:xfrm>
            <a:off x="3103563" y="3346450"/>
            <a:ext cx="5146675" cy="92075"/>
          </a:xfrm>
          <a:custGeom>
            <a:avLst/>
            <a:gdLst>
              <a:gd name="T0" fmla="*/ 0 w 3242"/>
              <a:gd name="T1" fmla="*/ 2147483647 h 58"/>
              <a:gd name="T2" fmla="*/ 2147483647 w 3242"/>
              <a:gd name="T3" fmla="*/ 2147483647 h 58"/>
              <a:gd name="T4" fmla="*/ 2147483647 w 3242"/>
              <a:gd name="T5" fmla="*/ 2147483647 h 58"/>
              <a:gd name="T6" fmla="*/ 2147483647 w 3242"/>
              <a:gd name="T7" fmla="*/ 2147483647 h 58"/>
              <a:gd name="T8" fmla="*/ 2147483647 w 3242"/>
              <a:gd name="T9" fmla="*/ 2147483647 h 58"/>
              <a:gd name="T10" fmla="*/ 2147483647 w 3242"/>
              <a:gd name="T11" fmla="*/ 2147483647 h 58"/>
              <a:gd name="T12" fmla="*/ 2147483647 w 3242"/>
              <a:gd name="T13" fmla="*/ 2147483647 h 58"/>
              <a:gd name="T14" fmla="*/ 2147483647 w 3242"/>
              <a:gd name="T15" fmla="*/ 2147483647 h 58"/>
              <a:gd name="T16" fmla="*/ 2147483647 w 3242"/>
              <a:gd name="T17" fmla="*/ 2147483647 h 58"/>
              <a:gd name="T18" fmla="*/ 2147483647 w 3242"/>
              <a:gd name="T19" fmla="*/ 2147483647 h 5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42"/>
              <a:gd name="T31" fmla="*/ 0 h 58"/>
              <a:gd name="T32" fmla="*/ 3242 w 3242"/>
              <a:gd name="T33" fmla="*/ 58 h 5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42" h="58">
                <a:moveTo>
                  <a:pt x="0" y="8"/>
                </a:moveTo>
                <a:cubicBezTo>
                  <a:pt x="138" y="6"/>
                  <a:pt x="277" y="5"/>
                  <a:pt x="414" y="8"/>
                </a:cubicBezTo>
                <a:cubicBezTo>
                  <a:pt x="551" y="11"/>
                  <a:pt x="667" y="25"/>
                  <a:pt x="823" y="24"/>
                </a:cubicBezTo>
                <a:cubicBezTo>
                  <a:pt x="979" y="23"/>
                  <a:pt x="1177" y="6"/>
                  <a:pt x="1351" y="3"/>
                </a:cubicBezTo>
                <a:cubicBezTo>
                  <a:pt x="1525" y="0"/>
                  <a:pt x="1734" y="7"/>
                  <a:pt x="1865" y="8"/>
                </a:cubicBezTo>
                <a:cubicBezTo>
                  <a:pt x="1996" y="9"/>
                  <a:pt x="2069" y="6"/>
                  <a:pt x="2137" y="8"/>
                </a:cubicBezTo>
                <a:cubicBezTo>
                  <a:pt x="2205" y="10"/>
                  <a:pt x="2225" y="14"/>
                  <a:pt x="2273" y="19"/>
                </a:cubicBezTo>
                <a:cubicBezTo>
                  <a:pt x="2321" y="24"/>
                  <a:pt x="2364" y="34"/>
                  <a:pt x="2425" y="40"/>
                </a:cubicBezTo>
                <a:cubicBezTo>
                  <a:pt x="2486" y="46"/>
                  <a:pt x="2504" y="54"/>
                  <a:pt x="2640" y="56"/>
                </a:cubicBezTo>
                <a:cubicBezTo>
                  <a:pt x="2776" y="58"/>
                  <a:pt x="3009" y="54"/>
                  <a:pt x="3242" y="50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74" name="Freeform 11"/>
          <p:cNvSpPr>
            <a:spLocks/>
          </p:cNvSpPr>
          <p:nvPr/>
        </p:nvSpPr>
        <p:spPr bwMode="auto">
          <a:xfrm>
            <a:off x="1219200" y="2355850"/>
            <a:ext cx="2682875" cy="2890838"/>
          </a:xfrm>
          <a:custGeom>
            <a:avLst/>
            <a:gdLst>
              <a:gd name="T0" fmla="*/ 2147483647 w 1690"/>
              <a:gd name="T1" fmla="*/ 2147483647 h 1821"/>
              <a:gd name="T2" fmla="*/ 2147483647 w 1690"/>
              <a:gd name="T3" fmla="*/ 2147483647 h 1821"/>
              <a:gd name="T4" fmla="*/ 2147483647 w 1690"/>
              <a:gd name="T5" fmla="*/ 2147483647 h 1821"/>
              <a:gd name="T6" fmla="*/ 2147483647 w 1690"/>
              <a:gd name="T7" fmla="*/ 2147483647 h 1821"/>
              <a:gd name="T8" fmla="*/ 2147483647 w 1690"/>
              <a:gd name="T9" fmla="*/ 2147483647 h 1821"/>
              <a:gd name="T10" fmla="*/ 2147483647 w 1690"/>
              <a:gd name="T11" fmla="*/ 0 h 18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0"/>
              <a:gd name="T19" fmla="*/ 0 h 1821"/>
              <a:gd name="T20" fmla="*/ 1690 w 1690"/>
              <a:gd name="T21" fmla="*/ 1821 h 18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0" h="1821">
                <a:moveTo>
                  <a:pt x="72" y="1781"/>
                </a:moveTo>
                <a:cubicBezTo>
                  <a:pt x="36" y="1801"/>
                  <a:pt x="0" y="1821"/>
                  <a:pt x="83" y="1744"/>
                </a:cubicBezTo>
                <a:cubicBezTo>
                  <a:pt x="166" y="1667"/>
                  <a:pt x="423" y="1463"/>
                  <a:pt x="570" y="1320"/>
                </a:cubicBezTo>
                <a:cubicBezTo>
                  <a:pt x="717" y="1177"/>
                  <a:pt x="813" y="1065"/>
                  <a:pt x="968" y="885"/>
                </a:cubicBezTo>
                <a:cubicBezTo>
                  <a:pt x="1123" y="705"/>
                  <a:pt x="1382" y="388"/>
                  <a:pt x="1502" y="241"/>
                </a:cubicBezTo>
                <a:cubicBezTo>
                  <a:pt x="1622" y="94"/>
                  <a:pt x="1656" y="47"/>
                  <a:pt x="1690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75" name="Line 12"/>
          <p:cNvSpPr>
            <a:spLocks noChangeShapeType="1"/>
          </p:cNvSpPr>
          <p:nvPr/>
        </p:nvSpPr>
        <p:spPr bwMode="auto">
          <a:xfrm flipV="1">
            <a:off x="6619875" y="2024063"/>
            <a:ext cx="0" cy="1238250"/>
          </a:xfrm>
          <a:prstGeom prst="line">
            <a:avLst/>
          </a:prstGeom>
          <a:noFill/>
          <a:ln w="57150">
            <a:solidFill>
              <a:srgbClr val="00FFFF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76" name="Line 13"/>
          <p:cNvSpPr>
            <a:spLocks noChangeShapeType="1"/>
          </p:cNvSpPr>
          <p:nvPr/>
        </p:nvSpPr>
        <p:spPr bwMode="auto">
          <a:xfrm flipV="1">
            <a:off x="3097213" y="2024063"/>
            <a:ext cx="0" cy="1238250"/>
          </a:xfrm>
          <a:prstGeom prst="line">
            <a:avLst/>
          </a:prstGeom>
          <a:noFill/>
          <a:ln w="57150">
            <a:solidFill>
              <a:srgbClr val="00FFFF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77" name="Text Box 15"/>
          <p:cNvSpPr txBox="1">
            <a:spLocks noChangeArrowheads="1"/>
          </p:cNvSpPr>
          <p:nvPr/>
        </p:nvSpPr>
        <p:spPr bwMode="auto">
          <a:xfrm>
            <a:off x="4300538" y="1533525"/>
            <a:ext cx="2057400" cy="52228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 dirty="0">
                <a:solidFill>
                  <a:srgbClr val="00FFFF"/>
                </a:solidFill>
                <a:latin typeface="Narkisim" pitchFamily="34" charset="-79"/>
                <a:cs typeface="Narkisim" pitchFamily="34" charset="-79"/>
              </a:rPr>
              <a:t>Extent of Gas</a:t>
            </a:r>
          </a:p>
        </p:txBody>
      </p:sp>
      <p:sp>
        <p:nvSpPr>
          <p:cNvPr id="7178" name="Line 16"/>
          <p:cNvSpPr>
            <a:spLocks noChangeShapeType="1"/>
          </p:cNvSpPr>
          <p:nvPr/>
        </p:nvSpPr>
        <p:spPr bwMode="auto">
          <a:xfrm>
            <a:off x="2506663" y="3059113"/>
            <a:ext cx="642937" cy="290512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81" name="Line 14"/>
          <p:cNvSpPr>
            <a:spLocks noChangeShapeType="1"/>
          </p:cNvSpPr>
          <p:nvPr/>
        </p:nvSpPr>
        <p:spPr bwMode="auto">
          <a:xfrm>
            <a:off x="3087688" y="2024063"/>
            <a:ext cx="3524250" cy="0"/>
          </a:xfrm>
          <a:prstGeom prst="line">
            <a:avLst/>
          </a:prstGeom>
          <a:noFill/>
          <a:ln w="76200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7182" name="Picture 4" descr="iln_8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37" t="44328" r="13696" b="49023"/>
          <a:stretch>
            <a:fillRect/>
          </a:stretch>
        </p:blipFill>
        <p:spPr bwMode="auto">
          <a:xfrm>
            <a:off x="6886575" y="4594225"/>
            <a:ext cx="801688" cy="2089150"/>
          </a:xfrm>
          <a:prstGeom prst="rect">
            <a:avLst/>
          </a:prstGeom>
          <a:noFill/>
          <a:ln w="76200">
            <a:solidFill>
              <a:srgbClr val="66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4" descr="iln_8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3" t="44328" r="42516" b="49023"/>
          <a:stretch>
            <a:fillRect/>
          </a:stretch>
        </p:blipFill>
        <p:spPr bwMode="auto">
          <a:xfrm>
            <a:off x="4927600" y="4594225"/>
            <a:ext cx="773113" cy="208915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4" name="Rectangle 21"/>
          <p:cNvSpPr>
            <a:spLocks noChangeArrowheads="1"/>
          </p:cNvSpPr>
          <p:nvPr/>
        </p:nvSpPr>
        <p:spPr bwMode="auto">
          <a:xfrm>
            <a:off x="4391025" y="3024188"/>
            <a:ext cx="452438" cy="701675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85" name="Rectangle 22"/>
          <p:cNvSpPr>
            <a:spLocks noChangeArrowheads="1"/>
          </p:cNvSpPr>
          <p:nvPr/>
        </p:nvSpPr>
        <p:spPr bwMode="auto">
          <a:xfrm>
            <a:off x="7337425" y="3278188"/>
            <a:ext cx="452438" cy="701675"/>
          </a:xfrm>
          <a:prstGeom prst="rect">
            <a:avLst/>
          </a:prstGeom>
          <a:noFill/>
          <a:ln w="38100" algn="ctr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cxnSp>
        <p:nvCxnSpPr>
          <p:cNvPr id="7186" name="Straight Connector 24"/>
          <p:cNvCxnSpPr>
            <a:cxnSpLocks noChangeShapeType="1"/>
          </p:cNvCxnSpPr>
          <p:nvPr/>
        </p:nvCxnSpPr>
        <p:spPr bwMode="auto">
          <a:xfrm>
            <a:off x="4379913" y="3714750"/>
            <a:ext cx="474662" cy="80010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7" name="Straight Connector 25"/>
          <p:cNvCxnSpPr>
            <a:cxnSpLocks noChangeShapeType="1"/>
          </p:cNvCxnSpPr>
          <p:nvPr/>
        </p:nvCxnSpPr>
        <p:spPr bwMode="auto">
          <a:xfrm flipH="1">
            <a:off x="6807200" y="4024313"/>
            <a:ext cx="536575" cy="558800"/>
          </a:xfrm>
          <a:prstGeom prst="line">
            <a:avLst/>
          </a:prstGeom>
          <a:noFill/>
          <a:ln w="57150" algn="ctr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8" name="Freeform 29"/>
          <p:cNvSpPr>
            <a:spLocks/>
          </p:cNvSpPr>
          <p:nvPr/>
        </p:nvSpPr>
        <p:spPr bwMode="auto">
          <a:xfrm>
            <a:off x="4929188" y="5641975"/>
            <a:ext cx="766762" cy="14288"/>
          </a:xfrm>
          <a:custGeom>
            <a:avLst/>
            <a:gdLst>
              <a:gd name="T0" fmla="*/ 0 w 766762"/>
              <a:gd name="T1" fmla="*/ 1217 h 12898"/>
              <a:gd name="T2" fmla="*/ 183356 w 766762"/>
              <a:gd name="T3" fmla="*/ 1217 h 12898"/>
              <a:gd name="T4" fmla="*/ 766762 w 766762"/>
              <a:gd name="T5" fmla="*/ 15828 h 12898"/>
              <a:gd name="T6" fmla="*/ 0 60000 65536"/>
              <a:gd name="T7" fmla="*/ 0 60000 65536"/>
              <a:gd name="T8" fmla="*/ 0 60000 65536"/>
              <a:gd name="T9" fmla="*/ 0 w 766762"/>
              <a:gd name="T10" fmla="*/ 0 h 12898"/>
              <a:gd name="T11" fmla="*/ 766762 w 766762"/>
              <a:gd name="T12" fmla="*/ 12898 h 128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66762" h="12898">
                <a:moveTo>
                  <a:pt x="0" y="992"/>
                </a:moveTo>
                <a:cubicBezTo>
                  <a:pt x="27781" y="0"/>
                  <a:pt x="183356" y="992"/>
                  <a:pt x="183356" y="992"/>
                </a:cubicBezTo>
                <a:lnTo>
                  <a:pt x="766762" y="12898"/>
                </a:lnTo>
              </a:path>
            </a:pathLst>
          </a:custGeom>
          <a:noFill/>
          <a:ln w="57150" cap="flat" cmpd="sng" algn="ctr">
            <a:solidFill>
              <a:srgbClr val="FF00FF"/>
            </a:solidFill>
            <a:prstDash val="sys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89" name="Freeform 31"/>
          <p:cNvSpPr>
            <a:spLocks/>
          </p:cNvSpPr>
          <p:nvPr/>
        </p:nvSpPr>
        <p:spPr bwMode="auto">
          <a:xfrm>
            <a:off x="6905625" y="5945188"/>
            <a:ext cx="763588" cy="46037"/>
          </a:xfrm>
          <a:custGeom>
            <a:avLst/>
            <a:gdLst>
              <a:gd name="T0" fmla="*/ 0 w 764381"/>
              <a:gd name="T1" fmla="*/ 45256 h 46831"/>
              <a:gd name="T2" fmla="*/ 175847 w 764381"/>
              <a:gd name="T3" fmla="*/ 33751 h 46831"/>
              <a:gd name="T4" fmla="*/ 463381 w 764381"/>
              <a:gd name="T5" fmla="*/ 3836 h 46831"/>
              <a:gd name="T6" fmla="*/ 762796 w 764381"/>
              <a:gd name="T7" fmla="*/ 10739 h 46831"/>
              <a:gd name="T8" fmla="*/ 0 60000 65536"/>
              <a:gd name="T9" fmla="*/ 0 60000 65536"/>
              <a:gd name="T10" fmla="*/ 0 60000 65536"/>
              <a:gd name="T11" fmla="*/ 0 60000 65536"/>
              <a:gd name="T12" fmla="*/ 0 w 764381"/>
              <a:gd name="T13" fmla="*/ 0 h 46831"/>
              <a:gd name="T14" fmla="*/ 764381 w 764381"/>
              <a:gd name="T15" fmla="*/ 46831 h 468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4381" h="46831">
                <a:moveTo>
                  <a:pt x="0" y="46831"/>
                </a:moveTo>
                <a:cubicBezTo>
                  <a:pt x="49411" y="44450"/>
                  <a:pt x="98822" y="42069"/>
                  <a:pt x="176213" y="34925"/>
                </a:cubicBezTo>
                <a:cubicBezTo>
                  <a:pt x="253604" y="27781"/>
                  <a:pt x="366316" y="7938"/>
                  <a:pt x="464344" y="3969"/>
                </a:cubicBezTo>
                <a:cubicBezTo>
                  <a:pt x="562372" y="0"/>
                  <a:pt x="663376" y="5556"/>
                  <a:pt x="764381" y="11112"/>
                </a:cubicBezTo>
              </a:path>
            </a:pathLst>
          </a:custGeom>
          <a:noFill/>
          <a:ln w="57150" cap="flat" cmpd="sng" algn="ctr">
            <a:solidFill>
              <a:srgbClr val="FF00FF"/>
            </a:solidFill>
            <a:prstDash val="sys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Amplitude Signature of the Gas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942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338138" y="2732088"/>
            <a:ext cx="8412162" cy="2867025"/>
            <a:chOff x="338138" y="1535289"/>
            <a:chExt cx="8412162" cy="2867378"/>
          </a:xfrm>
        </p:grpSpPr>
        <p:sp>
          <p:nvSpPr>
            <p:cNvPr id="8199" name="Rectangle 18"/>
            <p:cNvSpPr>
              <a:spLocks noChangeArrowheads="1"/>
            </p:cNvSpPr>
            <p:nvPr/>
          </p:nvSpPr>
          <p:spPr bwMode="auto">
            <a:xfrm>
              <a:off x="338138" y="1535289"/>
              <a:ext cx="8410575" cy="28673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423863" y="1613882"/>
              <a:ext cx="8326437" cy="2731665"/>
              <a:chOff x="1222" y="1482"/>
              <a:chExt cx="3746" cy="1229"/>
            </a:xfrm>
          </p:grpSpPr>
          <p:pic>
            <p:nvPicPr>
              <p:cNvPr id="8202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339" t="25104" r="49274" b="58131"/>
              <a:stretch>
                <a:fillRect/>
              </a:stretch>
            </p:blipFill>
            <p:spPr bwMode="auto">
              <a:xfrm>
                <a:off x="2740" y="2057"/>
                <a:ext cx="239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3" name="Picture 3" descr="iln_84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50" t="24603" r="46388" b="39406"/>
              <a:stretch>
                <a:fillRect/>
              </a:stretch>
            </p:blipFill>
            <p:spPr bwMode="auto">
              <a:xfrm>
                <a:off x="1222" y="1482"/>
                <a:ext cx="1584" cy="1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4" name="Picture 4" descr="iln_84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273" t="24661" r="2144" b="39496"/>
              <a:stretch>
                <a:fillRect/>
              </a:stretch>
            </p:blipFill>
            <p:spPr bwMode="auto">
              <a:xfrm>
                <a:off x="2954" y="1482"/>
                <a:ext cx="2014" cy="1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201" name="Freeform 11"/>
            <p:cNvSpPr>
              <a:spLocks/>
            </p:cNvSpPr>
            <p:nvPr/>
          </p:nvSpPr>
          <p:spPr bwMode="auto">
            <a:xfrm>
              <a:off x="2190045" y="2359378"/>
              <a:ext cx="1569156" cy="2020711"/>
            </a:xfrm>
            <a:custGeom>
              <a:avLst/>
              <a:gdLst>
                <a:gd name="T0" fmla="*/ 2147483647 w 1690"/>
                <a:gd name="T1" fmla="*/ 2147483647 h 1821"/>
                <a:gd name="T2" fmla="*/ 2147483647 w 1690"/>
                <a:gd name="T3" fmla="*/ 2147483647 h 1821"/>
                <a:gd name="T4" fmla="*/ 2147483647 w 1690"/>
                <a:gd name="T5" fmla="*/ 2147483647 h 1821"/>
                <a:gd name="T6" fmla="*/ 2147483647 w 1690"/>
                <a:gd name="T7" fmla="*/ 2147483647 h 1821"/>
                <a:gd name="T8" fmla="*/ 2147483647 w 1690"/>
                <a:gd name="T9" fmla="*/ 2147483647 h 1821"/>
                <a:gd name="T10" fmla="*/ 2147483647 w 1690"/>
                <a:gd name="T11" fmla="*/ 0 h 18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90"/>
                <a:gd name="T19" fmla="*/ 0 h 1821"/>
                <a:gd name="T20" fmla="*/ 1690 w 1690"/>
                <a:gd name="T21" fmla="*/ 1821 h 18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90" h="1821">
                  <a:moveTo>
                    <a:pt x="72" y="1781"/>
                  </a:moveTo>
                  <a:cubicBezTo>
                    <a:pt x="36" y="1801"/>
                    <a:pt x="0" y="1821"/>
                    <a:pt x="83" y="1744"/>
                  </a:cubicBezTo>
                  <a:cubicBezTo>
                    <a:pt x="166" y="1667"/>
                    <a:pt x="423" y="1463"/>
                    <a:pt x="570" y="1320"/>
                  </a:cubicBezTo>
                  <a:cubicBezTo>
                    <a:pt x="717" y="1177"/>
                    <a:pt x="813" y="1065"/>
                    <a:pt x="968" y="885"/>
                  </a:cubicBezTo>
                  <a:cubicBezTo>
                    <a:pt x="1123" y="705"/>
                    <a:pt x="1382" y="388"/>
                    <a:pt x="1502" y="241"/>
                  </a:cubicBezTo>
                  <a:cubicBezTo>
                    <a:pt x="1622" y="94"/>
                    <a:pt x="1656" y="47"/>
                    <a:pt x="169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197" name="Text Box 33"/>
          <p:cNvSpPr txBox="1">
            <a:spLocks noChangeArrowheads="1"/>
          </p:cNvSpPr>
          <p:nvPr/>
        </p:nvSpPr>
        <p:spPr bwMode="auto">
          <a:xfrm>
            <a:off x="900113" y="1093788"/>
            <a:ext cx="7780337" cy="10156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5425" indent="-2254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Use a </a:t>
            </a: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color </a:t>
            </a:r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pencil </a:t>
            </a: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(or highlighter) to </a:t>
            </a:r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mark JUST where the A-1 amplitude is anomalously low, where the trough is ‘clipped’  </a:t>
            </a: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(i.e., squared </a:t>
            </a:r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off)</a:t>
            </a:r>
          </a:p>
        </p:txBody>
      </p:sp>
      <p:sp>
        <p:nvSpPr>
          <p:cNvPr id="8198" name="Freeform 26"/>
          <p:cNvSpPr>
            <a:spLocks/>
          </p:cNvSpPr>
          <p:nvPr/>
        </p:nvSpPr>
        <p:spPr bwMode="auto">
          <a:xfrm>
            <a:off x="3117850" y="4549775"/>
            <a:ext cx="3584575" cy="60325"/>
          </a:xfrm>
          <a:custGeom>
            <a:avLst/>
            <a:gdLst>
              <a:gd name="T0" fmla="*/ 0 w 3584575"/>
              <a:gd name="T1" fmla="*/ 25400 h 60325"/>
              <a:gd name="T2" fmla="*/ 571500 w 3584575"/>
              <a:gd name="T3" fmla="*/ 28575 h 60325"/>
              <a:gd name="T4" fmla="*/ 987425 w 3584575"/>
              <a:gd name="T5" fmla="*/ 12700 h 60325"/>
              <a:gd name="T6" fmla="*/ 1301752 w 3584575"/>
              <a:gd name="T7" fmla="*/ 12700 h 60325"/>
              <a:gd name="T8" fmla="*/ 1847852 w 3584575"/>
              <a:gd name="T9" fmla="*/ 0 h 60325"/>
              <a:gd name="T10" fmla="*/ 2301875 w 3584575"/>
              <a:gd name="T11" fmla="*/ 6350 h 60325"/>
              <a:gd name="T12" fmla="*/ 2727325 w 3584575"/>
              <a:gd name="T13" fmla="*/ 15875 h 60325"/>
              <a:gd name="T14" fmla="*/ 3140075 w 3584575"/>
              <a:gd name="T15" fmla="*/ 12700 h 60325"/>
              <a:gd name="T16" fmla="*/ 3352801 w 3584575"/>
              <a:gd name="T17" fmla="*/ 22225 h 60325"/>
              <a:gd name="T18" fmla="*/ 3584575 w 3584575"/>
              <a:gd name="T19" fmla="*/ 60325 h 603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584575"/>
              <a:gd name="T31" fmla="*/ 0 h 60325"/>
              <a:gd name="T32" fmla="*/ 3584575 w 3584575"/>
              <a:gd name="T33" fmla="*/ 60325 h 6032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584575" h="60325">
                <a:moveTo>
                  <a:pt x="0" y="25400"/>
                </a:moveTo>
                <a:lnTo>
                  <a:pt x="571500" y="28575"/>
                </a:lnTo>
                <a:cubicBezTo>
                  <a:pt x="736071" y="26458"/>
                  <a:pt x="865717" y="15346"/>
                  <a:pt x="987425" y="12700"/>
                </a:cubicBezTo>
                <a:cubicBezTo>
                  <a:pt x="1109133" y="10054"/>
                  <a:pt x="1301750" y="12700"/>
                  <a:pt x="1301750" y="12700"/>
                </a:cubicBezTo>
                <a:lnTo>
                  <a:pt x="1847850" y="0"/>
                </a:lnTo>
                <a:lnTo>
                  <a:pt x="2301875" y="6350"/>
                </a:lnTo>
                <a:lnTo>
                  <a:pt x="2727325" y="15875"/>
                </a:lnTo>
                <a:lnTo>
                  <a:pt x="3140075" y="12700"/>
                </a:lnTo>
                <a:cubicBezTo>
                  <a:pt x="3244321" y="13758"/>
                  <a:pt x="3278717" y="14287"/>
                  <a:pt x="3352800" y="22225"/>
                </a:cubicBezTo>
                <a:cubicBezTo>
                  <a:pt x="3426883" y="30163"/>
                  <a:pt x="3505729" y="45244"/>
                  <a:pt x="3584575" y="60325"/>
                </a:cubicBezTo>
              </a:path>
            </a:pathLst>
          </a:custGeom>
          <a:noFill/>
          <a:ln w="57150" cap="flat" cmpd="sng" algn="ctr">
            <a:solidFill>
              <a:srgbClr val="FFFF00"/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Mapping Approach – Step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826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536700" y="1478228"/>
            <a:ext cx="5435600" cy="4954588"/>
            <a:chOff x="1536700" y="1746250"/>
            <a:chExt cx="5435600" cy="4954588"/>
          </a:xfrm>
        </p:grpSpPr>
        <p:pic>
          <p:nvPicPr>
            <p:cNvPr id="921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38" t="9750" r="30684" b="56895"/>
            <a:stretch>
              <a:fillRect/>
            </a:stretch>
          </p:blipFill>
          <p:spPr bwMode="auto">
            <a:xfrm>
              <a:off x="2222500" y="1751013"/>
              <a:ext cx="4724400" cy="45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19" name="Oval 5"/>
            <p:cNvSpPr>
              <a:spLocks noChangeArrowheads="1"/>
            </p:cNvSpPr>
            <p:nvPr/>
          </p:nvSpPr>
          <p:spPr bwMode="auto">
            <a:xfrm>
              <a:off x="4889500" y="4029075"/>
              <a:ext cx="206375" cy="182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20" name="Rectangle 7"/>
            <p:cNvSpPr>
              <a:spLocks noChangeArrowheads="1"/>
            </p:cNvSpPr>
            <p:nvPr/>
          </p:nvSpPr>
          <p:spPr bwMode="auto">
            <a:xfrm>
              <a:off x="2222500" y="1746250"/>
              <a:ext cx="4746625" cy="4603750"/>
            </a:xfrm>
            <a:prstGeom prst="rect">
              <a:avLst/>
            </a:prstGeom>
            <a:noFill/>
            <a:ln w="57150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21" name="Line 8"/>
            <p:cNvSpPr>
              <a:spLocks noChangeShapeType="1"/>
            </p:cNvSpPr>
            <p:nvPr/>
          </p:nvSpPr>
          <p:spPr bwMode="auto">
            <a:xfrm>
              <a:off x="2222500" y="4089400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22" name="Line 9"/>
            <p:cNvSpPr>
              <a:spLocks noChangeShapeType="1"/>
            </p:cNvSpPr>
            <p:nvPr/>
          </p:nvSpPr>
          <p:spPr bwMode="auto">
            <a:xfrm>
              <a:off x="2222500" y="2511425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23" name="Line 10"/>
            <p:cNvSpPr>
              <a:spLocks noChangeShapeType="1"/>
            </p:cNvSpPr>
            <p:nvPr/>
          </p:nvSpPr>
          <p:spPr bwMode="auto">
            <a:xfrm>
              <a:off x="2222500" y="3036888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24" name="Line 11"/>
            <p:cNvSpPr>
              <a:spLocks noChangeShapeType="1"/>
            </p:cNvSpPr>
            <p:nvPr/>
          </p:nvSpPr>
          <p:spPr bwMode="auto">
            <a:xfrm>
              <a:off x="2236788" y="3563938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25" name="Line 12"/>
            <p:cNvSpPr>
              <a:spLocks noChangeShapeType="1"/>
            </p:cNvSpPr>
            <p:nvPr/>
          </p:nvSpPr>
          <p:spPr bwMode="auto">
            <a:xfrm>
              <a:off x="2222500" y="4616450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26" name="Line 13"/>
            <p:cNvSpPr>
              <a:spLocks noChangeShapeType="1"/>
            </p:cNvSpPr>
            <p:nvPr/>
          </p:nvSpPr>
          <p:spPr bwMode="auto">
            <a:xfrm>
              <a:off x="2222500" y="5143500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27" name="Text Box 14"/>
            <p:cNvSpPr txBox="1">
              <a:spLocks noChangeArrowheads="1"/>
            </p:cNvSpPr>
            <p:nvPr/>
          </p:nvSpPr>
          <p:spPr bwMode="auto">
            <a:xfrm>
              <a:off x="1536700" y="4492625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820</a:t>
              </a:r>
            </a:p>
          </p:txBody>
        </p:sp>
        <p:sp>
          <p:nvSpPr>
            <p:cNvPr id="9228" name="Text Box 16"/>
            <p:cNvSpPr txBox="1">
              <a:spLocks noChangeArrowheads="1"/>
            </p:cNvSpPr>
            <p:nvPr/>
          </p:nvSpPr>
          <p:spPr bwMode="auto">
            <a:xfrm>
              <a:off x="1536700" y="2359025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900</a:t>
              </a:r>
            </a:p>
          </p:txBody>
        </p:sp>
        <p:sp>
          <p:nvSpPr>
            <p:cNvPr id="9229" name="Text Box 17"/>
            <p:cNvSpPr txBox="1">
              <a:spLocks noChangeArrowheads="1"/>
            </p:cNvSpPr>
            <p:nvPr/>
          </p:nvSpPr>
          <p:spPr bwMode="auto">
            <a:xfrm>
              <a:off x="1536700" y="3502025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860</a:t>
              </a:r>
            </a:p>
          </p:txBody>
        </p:sp>
        <p:sp>
          <p:nvSpPr>
            <p:cNvPr id="9230" name="Text Box 18"/>
            <p:cNvSpPr txBox="1">
              <a:spLocks noChangeArrowheads="1"/>
            </p:cNvSpPr>
            <p:nvPr/>
          </p:nvSpPr>
          <p:spPr bwMode="auto">
            <a:xfrm>
              <a:off x="1536700" y="3989388"/>
              <a:ext cx="8382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840</a:t>
              </a:r>
            </a:p>
          </p:txBody>
        </p:sp>
        <p:sp>
          <p:nvSpPr>
            <p:cNvPr id="9231" name="Text Box 19"/>
            <p:cNvSpPr txBox="1">
              <a:spLocks noChangeArrowheads="1"/>
            </p:cNvSpPr>
            <p:nvPr/>
          </p:nvSpPr>
          <p:spPr bwMode="auto">
            <a:xfrm>
              <a:off x="1536700" y="5026025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800</a:t>
              </a:r>
            </a:p>
          </p:txBody>
        </p:sp>
        <p:sp>
          <p:nvSpPr>
            <p:cNvPr id="9232" name="Text Box 20"/>
            <p:cNvSpPr txBox="1">
              <a:spLocks noChangeArrowheads="1"/>
            </p:cNvSpPr>
            <p:nvPr/>
          </p:nvSpPr>
          <p:spPr bwMode="auto">
            <a:xfrm>
              <a:off x="1536700" y="2892425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880</a:t>
              </a:r>
            </a:p>
          </p:txBody>
        </p:sp>
        <p:sp>
          <p:nvSpPr>
            <p:cNvPr id="9233" name="Line 22"/>
            <p:cNvSpPr>
              <a:spLocks noChangeShapeType="1"/>
            </p:cNvSpPr>
            <p:nvPr/>
          </p:nvSpPr>
          <p:spPr bwMode="auto">
            <a:xfrm>
              <a:off x="2247900" y="1751013"/>
              <a:ext cx="4724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34" name="Line 23"/>
            <p:cNvSpPr>
              <a:spLocks noChangeShapeType="1"/>
            </p:cNvSpPr>
            <p:nvPr/>
          </p:nvSpPr>
          <p:spPr bwMode="auto">
            <a:xfrm>
              <a:off x="5340350" y="1751013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35" name="Line 24"/>
            <p:cNvSpPr>
              <a:spLocks noChangeShapeType="1"/>
            </p:cNvSpPr>
            <p:nvPr/>
          </p:nvSpPr>
          <p:spPr bwMode="auto">
            <a:xfrm>
              <a:off x="4814888" y="1751013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36" name="Line 25"/>
            <p:cNvSpPr>
              <a:spLocks noChangeShapeType="1"/>
            </p:cNvSpPr>
            <p:nvPr/>
          </p:nvSpPr>
          <p:spPr bwMode="auto">
            <a:xfrm>
              <a:off x="5867400" y="1751013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37" name="Text Box 26"/>
            <p:cNvSpPr txBox="1">
              <a:spLocks noChangeArrowheads="1"/>
            </p:cNvSpPr>
            <p:nvPr/>
          </p:nvSpPr>
          <p:spPr bwMode="auto">
            <a:xfrm>
              <a:off x="4876800" y="6426200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480</a:t>
              </a:r>
            </a:p>
          </p:txBody>
        </p:sp>
        <p:sp>
          <p:nvSpPr>
            <p:cNvPr id="9238" name="Text Box 27"/>
            <p:cNvSpPr txBox="1">
              <a:spLocks noChangeArrowheads="1"/>
            </p:cNvSpPr>
            <p:nvPr/>
          </p:nvSpPr>
          <p:spPr bwMode="auto">
            <a:xfrm>
              <a:off x="4419600" y="6426200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460</a:t>
              </a:r>
            </a:p>
          </p:txBody>
        </p:sp>
        <p:sp>
          <p:nvSpPr>
            <p:cNvPr id="9239" name="Text Box 28"/>
            <p:cNvSpPr txBox="1">
              <a:spLocks noChangeArrowheads="1"/>
            </p:cNvSpPr>
            <p:nvPr/>
          </p:nvSpPr>
          <p:spPr bwMode="auto">
            <a:xfrm>
              <a:off x="5524500" y="6426200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500</a:t>
              </a:r>
            </a:p>
          </p:txBody>
        </p:sp>
        <p:sp>
          <p:nvSpPr>
            <p:cNvPr id="9241" name="Line 30"/>
            <p:cNvSpPr>
              <a:spLocks noChangeShapeType="1"/>
            </p:cNvSpPr>
            <p:nvPr/>
          </p:nvSpPr>
          <p:spPr bwMode="auto">
            <a:xfrm>
              <a:off x="4289425" y="1751013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43" name="Text Box 33"/>
            <p:cNvSpPr txBox="1">
              <a:spLocks noChangeArrowheads="1"/>
            </p:cNvSpPr>
            <p:nvPr/>
          </p:nvSpPr>
          <p:spPr bwMode="auto">
            <a:xfrm>
              <a:off x="3810000" y="6426200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440</a:t>
              </a:r>
            </a:p>
          </p:txBody>
        </p:sp>
        <p:sp>
          <p:nvSpPr>
            <p:cNvPr id="9244" name="Text Box 34"/>
            <p:cNvSpPr txBox="1">
              <a:spLocks noChangeArrowheads="1"/>
            </p:cNvSpPr>
            <p:nvPr/>
          </p:nvSpPr>
          <p:spPr bwMode="auto">
            <a:xfrm>
              <a:off x="5029200" y="3836988"/>
              <a:ext cx="9144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Well</a:t>
              </a:r>
            </a:p>
          </p:txBody>
        </p:sp>
        <p:sp>
          <p:nvSpPr>
            <p:cNvPr id="9245" name="Text Box 35"/>
            <p:cNvSpPr txBox="1">
              <a:spLocks noChangeArrowheads="1"/>
            </p:cNvSpPr>
            <p:nvPr/>
          </p:nvSpPr>
          <p:spPr bwMode="auto">
            <a:xfrm>
              <a:off x="3352800" y="6426200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420</a:t>
              </a:r>
            </a:p>
          </p:txBody>
        </p:sp>
        <p:sp>
          <p:nvSpPr>
            <p:cNvPr id="9246" name="Line 36"/>
            <p:cNvSpPr>
              <a:spLocks noChangeShapeType="1"/>
            </p:cNvSpPr>
            <p:nvPr/>
          </p:nvSpPr>
          <p:spPr bwMode="auto">
            <a:xfrm>
              <a:off x="3763963" y="1749425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51" name="Line 45"/>
            <p:cNvSpPr>
              <a:spLocks noChangeShapeType="1"/>
            </p:cNvSpPr>
            <p:nvPr/>
          </p:nvSpPr>
          <p:spPr bwMode="auto">
            <a:xfrm>
              <a:off x="4343400" y="4111625"/>
              <a:ext cx="1876425" cy="0"/>
            </a:xfrm>
            <a:prstGeom prst="line">
              <a:avLst/>
            </a:prstGeom>
            <a:noFill/>
            <a:ln w="76200">
              <a:solidFill>
                <a:srgbClr val="D6009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48" name="Line 52"/>
            <p:cNvSpPr>
              <a:spLocks noChangeShapeType="1"/>
            </p:cNvSpPr>
            <p:nvPr/>
          </p:nvSpPr>
          <p:spPr bwMode="auto">
            <a:xfrm>
              <a:off x="6921500" y="1785938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49" name="Line 53"/>
            <p:cNvSpPr>
              <a:spLocks noChangeShapeType="1"/>
            </p:cNvSpPr>
            <p:nvPr/>
          </p:nvSpPr>
          <p:spPr bwMode="auto">
            <a:xfrm>
              <a:off x="6396038" y="1784350"/>
              <a:ext cx="0" cy="4572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50" name="Text Box 54"/>
            <p:cNvSpPr txBox="1">
              <a:spLocks noChangeArrowheads="1"/>
            </p:cNvSpPr>
            <p:nvPr/>
          </p:nvSpPr>
          <p:spPr bwMode="auto">
            <a:xfrm>
              <a:off x="5983288" y="6426200"/>
              <a:ext cx="8382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pitchFamily="34" charset="0"/>
                </a:rPr>
                <a:t>520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Mapping Approach – Step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en-US" dirty="0"/>
          </a:p>
        </p:txBody>
      </p:sp>
      <p:sp>
        <p:nvSpPr>
          <p:cNvPr id="9253" name="Text Box 33"/>
          <p:cNvSpPr txBox="1">
            <a:spLocks noChangeArrowheads="1"/>
          </p:cNvSpPr>
          <p:nvPr/>
        </p:nvSpPr>
        <p:spPr bwMode="auto">
          <a:xfrm>
            <a:off x="900113" y="1093788"/>
            <a:ext cx="7780337" cy="13239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5425" indent="-225425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Mark on the base map the extent of the anomalously low amplitudes on line 840</a:t>
            </a:r>
          </a:p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Note that intersecting lines 460, 480, 500 should also have anomalously low amplitudes</a:t>
            </a:r>
          </a:p>
        </p:txBody>
      </p:sp>
    </p:spTree>
    <p:extLst>
      <p:ext uri="{BB962C8B-B14F-4D97-AF65-F5344CB8AC3E}">
        <p14:creationId xmlns:p14="http://schemas.microsoft.com/office/powerpoint/2010/main" val="1216122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38924</TotalTime>
  <Words>1089</Words>
  <Application>Microsoft Macintosh PowerPoint</Application>
  <PresentationFormat>On-screen Show (4:3)</PresentationFormat>
  <Paragraphs>180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Exercise 33a</vt:lpstr>
      <vt:lpstr>Exercise 33a</vt:lpstr>
      <vt:lpstr>Study Area</vt:lpstr>
      <vt:lpstr>A Shallow Gas Discovery</vt:lpstr>
      <vt:lpstr>A-1 Sand Study Area</vt:lpstr>
      <vt:lpstr> Inline 840 and Well Synthetic</vt:lpstr>
      <vt:lpstr> Amplitude Signature of the Gas Sand</vt:lpstr>
      <vt:lpstr>Mapping Approach – Step 1</vt:lpstr>
      <vt:lpstr>Mapping Approach – Step 2</vt:lpstr>
      <vt:lpstr>Mapping Approach – Step 3</vt:lpstr>
      <vt:lpstr>Mapping Approach – Step 3</vt:lpstr>
      <vt:lpstr>Mapping Approach – Steps 4, 5, …</vt:lpstr>
      <vt:lpstr>Your Lines</vt:lpstr>
      <vt:lpstr>Exercise 33a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379</cp:revision>
  <cp:lastPrinted>2015-01-27T13:39:19Z</cp:lastPrinted>
  <dcterms:created xsi:type="dcterms:W3CDTF">2001-11-20T13:29:42Z</dcterms:created>
  <dcterms:modified xsi:type="dcterms:W3CDTF">2017-06-27T14:18:11Z</dcterms:modified>
</cp:coreProperties>
</file>