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embeddings/oleObject1.bin" ContentType="application/vnd.openxmlformats-officedocument.oleObject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9" r:id="rId2"/>
    <p:sldId id="350" r:id="rId3"/>
    <p:sldId id="351" r:id="rId4"/>
    <p:sldId id="352" r:id="rId5"/>
    <p:sldId id="353" r:id="rId6"/>
    <p:sldId id="354" r:id="rId7"/>
    <p:sldId id="355" r:id="rId8"/>
    <p:sldId id="356" r:id="rId9"/>
    <p:sldId id="357" r:id="rId10"/>
    <p:sldId id="358" r:id="rId11"/>
    <p:sldId id="359" r:id="rId12"/>
    <p:sldId id="360" r:id="rId13"/>
    <p:sldId id="361" r:id="rId14"/>
    <p:sldId id="371" r:id="rId15"/>
    <p:sldId id="372" r:id="rId16"/>
    <p:sldId id="368" r:id="rId17"/>
    <p:sldId id="370" r:id="rId18"/>
    <p:sldId id="373" r:id="rId19"/>
    <p:sldId id="349" r:id="rId20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>
          <p15:clr>
            <a:srgbClr val="A4A3A4"/>
          </p15:clr>
        </p15:guide>
        <p15:guide id="2" pos="29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99"/>
    <a:srgbClr val="4D4D4D"/>
    <a:srgbClr val="343434"/>
    <a:srgbClr val="FF00FF"/>
    <a:srgbClr val="FFCA08"/>
    <a:srgbClr val="66FFFF"/>
    <a:srgbClr val="FAFD00"/>
    <a:srgbClr val="FFFFC5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2" autoAdjust="0"/>
    <p:restoredTop sz="82509" autoAdjust="0"/>
  </p:normalViewPr>
  <p:slideViewPr>
    <p:cSldViewPr snapToGrid="0">
      <p:cViewPr varScale="1">
        <p:scale>
          <a:sx n="82" d="100"/>
          <a:sy n="82" d="100"/>
        </p:scale>
        <p:origin x="-2128" y="-96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-183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9336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5043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4196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Often </a:t>
            </a:r>
            <a:r>
              <a:rPr lang="en-US" dirty="0" smtClean="0"/>
              <a:t>we can use seismic attributes to map out the extent of </a:t>
            </a:r>
            <a:r>
              <a:rPr lang="en-US" dirty="0" smtClean="0"/>
              <a:t>HC.</a:t>
            </a:r>
            <a:r>
              <a:rPr lang="en-US" baseline="0" dirty="0" smtClean="0"/>
              <a:t> </a:t>
            </a:r>
            <a:r>
              <a:rPr lang="en-US" dirty="0" smtClean="0"/>
              <a:t>Here </a:t>
            </a:r>
            <a:r>
              <a:rPr lang="en-US" dirty="0" smtClean="0"/>
              <a:t>RMS (root mean square)</a:t>
            </a:r>
            <a:r>
              <a:rPr lang="en-US" baseline="0" dirty="0" smtClean="0"/>
              <a:t> amplitude is a good indicator of the extent of a gas </a:t>
            </a:r>
            <a:r>
              <a:rPr lang="en-US" baseline="0" dirty="0" smtClean="0"/>
              <a:t>field. Not </a:t>
            </a:r>
            <a:r>
              <a:rPr lang="en-US" baseline="0" dirty="0" smtClean="0"/>
              <a:t>every field is this easy to map, but often a combination of attributes can help define the field.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53669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</a:t>
            </a:r>
            <a:r>
              <a:rPr lang="en-US" baseline="0" dirty="0" smtClean="0"/>
              <a:t> </a:t>
            </a:r>
            <a:r>
              <a:rPr lang="en-US" baseline="0" dirty="0" smtClean="0"/>
              <a:t>are seismic methods to help us understand how HCs have moved in a field under </a:t>
            </a:r>
            <a:r>
              <a:rPr lang="en-US" baseline="0" dirty="0" smtClean="0"/>
              <a:t>production. These </a:t>
            </a:r>
            <a:r>
              <a:rPr lang="en-US" baseline="0" dirty="0" smtClean="0"/>
              <a:t>methods are called by two </a:t>
            </a:r>
            <a:r>
              <a:rPr lang="en-US" baseline="0" dirty="0" smtClean="0"/>
              <a:t>(2) names</a:t>
            </a:r>
            <a:r>
              <a:rPr lang="en-US" baseline="0" dirty="0" smtClean="0"/>
              <a:t>: </a:t>
            </a:r>
            <a:r>
              <a:rPr lang="en-US" baseline="0" dirty="0" smtClean="0"/>
              <a:t>time</a:t>
            </a:r>
            <a:r>
              <a:rPr lang="en-US" baseline="0" dirty="0" smtClean="0"/>
              <a:t>-lapse seismic or 4D </a:t>
            </a:r>
            <a:r>
              <a:rPr lang="en-US" baseline="0" dirty="0" smtClean="0"/>
              <a:t>seismic. Two </a:t>
            </a:r>
            <a:r>
              <a:rPr lang="en-US" baseline="0" dirty="0" smtClean="0"/>
              <a:t>or more 3D high-quality seismic surveys are acquired and processed as similarly as </a:t>
            </a:r>
            <a:r>
              <a:rPr lang="en-US" baseline="0" dirty="0" smtClean="0"/>
              <a:t>possible. The </a:t>
            </a:r>
            <a:r>
              <a:rPr lang="en-US" baseline="0" dirty="0" smtClean="0"/>
              <a:t>first survey, before production starts or soon thereafter, is called the base </a:t>
            </a:r>
            <a:r>
              <a:rPr lang="en-US" baseline="0" dirty="0" smtClean="0"/>
              <a:t>survey. Then </a:t>
            </a:r>
            <a:r>
              <a:rPr lang="en-US" baseline="0" dirty="0" smtClean="0"/>
              <a:t>other surveys, called monitor surveys, are acquired several years </a:t>
            </a:r>
            <a:r>
              <a:rPr lang="en-US" baseline="0" dirty="0" smtClean="0"/>
              <a:t>later. The </a:t>
            </a:r>
            <a:r>
              <a:rPr lang="en-US" baseline="0" dirty="0" smtClean="0"/>
              <a:t>idea is that the only thing that significantly changes is related to the movement of </a:t>
            </a:r>
            <a:r>
              <a:rPr lang="en-US" baseline="0" dirty="0" smtClean="0"/>
              <a:t>fluids. The </a:t>
            </a:r>
            <a:r>
              <a:rPr lang="en-US" baseline="0" dirty="0" smtClean="0"/>
              <a:t>two </a:t>
            </a:r>
            <a:r>
              <a:rPr lang="en-US" baseline="0" dirty="0" smtClean="0"/>
              <a:t>(2) surveys </a:t>
            </a:r>
            <a:r>
              <a:rPr lang="en-US" baseline="0" dirty="0" smtClean="0"/>
              <a:t>are subtracted to emphasize the </a:t>
            </a:r>
            <a:r>
              <a:rPr lang="en-US" baseline="0" dirty="0" smtClean="0"/>
              <a:t>differences. </a:t>
            </a:r>
            <a:r>
              <a:rPr lang="en-US" dirty="0" smtClean="0"/>
              <a:t>Big </a:t>
            </a:r>
            <a:r>
              <a:rPr lang="en-US" dirty="0" smtClean="0"/>
              <a:t>differences indicate a change in fluid type – HC being flushed and replaced by </a:t>
            </a:r>
            <a:r>
              <a:rPr lang="en-US" dirty="0" smtClean="0"/>
              <a:t>brine.</a:t>
            </a:r>
            <a:r>
              <a:rPr lang="en-US" baseline="0" dirty="0" smtClean="0"/>
              <a:t> </a:t>
            </a:r>
            <a:r>
              <a:rPr lang="en-US" dirty="0" smtClean="0"/>
              <a:t>Small </a:t>
            </a:r>
            <a:r>
              <a:rPr lang="en-US" dirty="0" smtClean="0"/>
              <a:t>differences signify no</a:t>
            </a:r>
            <a:r>
              <a:rPr lang="en-US" baseline="0" dirty="0" smtClean="0"/>
              <a:t> or small movement of </a:t>
            </a:r>
            <a:r>
              <a:rPr lang="en-US" baseline="0" dirty="0" smtClean="0"/>
              <a:t>fluids. If </a:t>
            </a:r>
            <a:r>
              <a:rPr lang="en-US" baseline="0" dirty="0" smtClean="0"/>
              <a:t>a compartment with HCs shows small differences, an infill well might be drilled to produce HCs that have not been </a:t>
            </a:r>
            <a:r>
              <a:rPr lang="en-US" baseline="0" dirty="0" smtClean="0"/>
              <a:t>swept. On </a:t>
            </a:r>
            <a:r>
              <a:rPr lang="en-US" baseline="0" dirty="0" smtClean="0"/>
              <a:t>this slide, two </a:t>
            </a:r>
            <a:r>
              <a:rPr lang="en-US" baseline="0" dirty="0" smtClean="0"/>
              <a:t>(2) surveys </a:t>
            </a:r>
            <a:r>
              <a:rPr lang="en-US" baseline="0" dirty="0" smtClean="0"/>
              <a:t>from the Gullfaks field are </a:t>
            </a:r>
            <a:r>
              <a:rPr lang="en-US" baseline="0" dirty="0" smtClean="0"/>
              <a:t>displayed. The </a:t>
            </a:r>
            <a:r>
              <a:rPr lang="en-US" baseline="0" dirty="0" smtClean="0"/>
              <a:t>1985 survey is the base survey</a:t>
            </a:r>
            <a:r>
              <a:rPr lang="en-US" baseline="0" dirty="0" smtClean="0"/>
              <a:t>. 14 </a:t>
            </a:r>
            <a:r>
              <a:rPr lang="en-US" baseline="0" dirty="0" smtClean="0"/>
              <a:t>years later a monitor survey was </a:t>
            </a:r>
            <a:r>
              <a:rPr lang="en-US" baseline="0" dirty="0" smtClean="0"/>
              <a:t>obtained. Note </a:t>
            </a:r>
            <a:r>
              <a:rPr lang="en-US" baseline="0" dirty="0" smtClean="0"/>
              <a:t>the “yellow” reflector is much less extensive on the 1999 data.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433500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</a:t>
            </a:r>
            <a:r>
              <a:rPr lang="en-US" dirty="0" smtClean="0"/>
              <a:t>is another display of </a:t>
            </a:r>
            <a:r>
              <a:rPr lang="en-US" dirty="0" err="1" smtClean="0"/>
              <a:t>Gullfaks</a:t>
            </a:r>
            <a:r>
              <a:rPr lang="en-US" dirty="0" smtClean="0"/>
              <a:t> </a:t>
            </a:r>
            <a:r>
              <a:rPr lang="en-US" dirty="0" smtClean="0"/>
              <a:t>data.</a:t>
            </a:r>
            <a:r>
              <a:rPr lang="en-US" baseline="0" dirty="0" smtClean="0"/>
              <a:t> </a:t>
            </a:r>
            <a:r>
              <a:rPr lang="en-US" dirty="0" smtClean="0"/>
              <a:t>Here </a:t>
            </a:r>
            <a:r>
              <a:rPr lang="en-US" dirty="0" smtClean="0"/>
              <a:t>seismic attributes have been</a:t>
            </a:r>
            <a:r>
              <a:rPr lang="en-US" baseline="0" dirty="0" smtClean="0"/>
              <a:t> related to HC </a:t>
            </a:r>
            <a:r>
              <a:rPr lang="en-US" baseline="0" dirty="0" smtClean="0"/>
              <a:t>presence. Note </a:t>
            </a:r>
            <a:r>
              <a:rPr lang="en-US" baseline="0" dirty="0" smtClean="0"/>
              <a:t>how the extent of the hot colors dwindles </a:t>
            </a:r>
            <a:r>
              <a:rPr lang="en-US" baseline="0" dirty="0" smtClean="0"/>
              <a:t>from 1985 </a:t>
            </a:r>
            <a:r>
              <a:rPr lang="en-US" baseline="0" dirty="0" smtClean="0"/>
              <a:t>through 2005</a:t>
            </a:r>
            <a:r>
              <a:rPr lang="en-US" baseline="0" dirty="0" smtClean="0"/>
              <a:t>. Such </a:t>
            </a:r>
            <a:r>
              <a:rPr lang="en-US" baseline="0" dirty="0" smtClean="0"/>
              <a:t>information is of great value to production geoscientists and engineers.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40399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 </a:t>
            </a:r>
            <a:r>
              <a:rPr lang="en-US" dirty="0" smtClean="0"/>
              <a:t>thing commonly done for larger fields is to build</a:t>
            </a:r>
            <a:r>
              <a:rPr lang="en-US" baseline="0" dirty="0" smtClean="0"/>
              <a:t> a 3D model of the field in the </a:t>
            </a:r>
            <a:r>
              <a:rPr lang="en-US" baseline="0" dirty="0" smtClean="0"/>
              <a:t>computer. Each </a:t>
            </a:r>
            <a:r>
              <a:rPr lang="en-US" baseline="0" dirty="0" smtClean="0"/>
              <a:t>cell in the model is assigned rock, fluid and physical properties (temp, pressure)</a:t>
            </a:r>
            <a:r>
              <a:rPr lang="en-US" baseline="0" dirty="0" smtClean="0"/>
              <a:t>. Then </a:t>
            </a:r>
            <a:r>
              <a:rPr lang="en-US" baseline="0" dirty="0" smtClean="0"/>
              <a:t>the software models how fluids would move given current and future wells (producers and injectors).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first phase of modeling is to match production to </a:t>
            </a:r>
            <a:r>
              <a:rPr lang="en-US" baseline="0" dirty="0" smtClean="0"/>
              <a:t>from </a:t>
            </a:r>
            <a:r>
              <a:rPr lang="en-US" baseline="0" dirty="0" smtClean="0"/>
              <a:t>its start up to the current </a:t>
            </a:r>
            <a:r>
              <a:rPr lang="en-US" baseline="0" dirty="0" smtClean="0"/>
              <a:t>time. Matching </a:t>
            </a:r>
            <a:r>
              <a:rPr lang="en-US" baseline="0" dirty="0" smtClean="0"/>
              <a:t>known production is how the model parameters are </a:t>
            </a:r>
            <a:r>
              <a:rPr lang="en-US" baseline="0" dirty="0" smtClean="0"/>
              <a:t>calibrated. There </a:t>
            </a:r>
            <a:r>
              <a:rPr lang="en-US" baseline="0" dirty="0" smtClean="0"/>
              <a:t>are static (constant over time) properties, such as rock </a:t>
            </a:r>
            <a:r>
              <a:rPr lang="en-US" baseline="0" dirty="0" smtClean="0"/>
              <a:t>types. There </a:t>
            </a:r>
            <a:r>
              <a:rPr lang="en-US" baseline="0" dirty="0" smtClean="0"/>
              <a:t>are also dynamic (time-varying) properties, such as oil </a:t>
            </a:r>
            <a:r>
              <a:rPr lang="en-US" baseline="0" dirty="0" smtClean="0"/>
              <a:t>saturation. Phase </a:t>
            </a:r>
            <a:r>
              <a:rPr lang="en-US" baseline="0" dirty="0" smtClean="0"/>
              <a:t>one is done when a reasonable history match is obtained.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second phase of modeling is to predict future </a:t>
            </a:r>
            <a:r>
              <a:rPr lang="en-US" baseline="0" dirty="0" smtClean="0"/>
              <a:t>production. Like </a:t>
            </a:r>
            <a:r>
              <a:rPr lang="en-US" baseline="0" dirty="0" smtClean="0"/>
              <a:t>a weather forecast that shows how the weather will proceed for the next several </a:t>
            </a:r>
            <a:r>
              <a:rPr lang="en-US" baseline="0" dirty="0" smtClean="0"/>
              <a:t>hours. This </a:t>
            </a:r>
            <a:r>
              <a:rPr lang="en-US" baseline="0" dirty="0" smtClean="0"/>
              <a:t>can be done with the existing </a:t>
            </a:r>
            <a:r>
              <a:rPr lang="en-US" baseline="0" dirty="0" smtClean="0"/>
              <a:t>wells. More </a:t>
            </a:r>
            <a:r>
              <a:rPr lang="en-US" baseline="0" dirty="0" smtClean="0"/>
              <a:t>importantly, it can predict future production if new production or injection wells are </a:t>
            </a:r>
            <a:r>
              <a:rPr lang="en-US" baseline="0" dirty="0" smtClean="0"/>
              <a:t>drilled. In </a:t>
            </a:r>
            <a:r>
              <a:rPr lang="en-US" baseline="0" dirty="0" smtClean="0"/>
              <a:t>this way, we can test if drilling new wells in specific locations will boost oil and gas recovery enough to make a profit.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98388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fld id="{91B1A28C-8A4E-4AD7-87C4-B4AF619AB67E}" type="slidenum">
              <a:rPr lang="en-US" altLang="en-US" sz="1200"/>
              <a:pPr/>
              <a:t>14</a:t>
            </a:fld>
            <a:endParaRPr lang="en-US" altLang="en-US" sz="1200" dirty="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altLang="en-US" dirty="0" smtClean="0"/>
              <a:t>The </a:t>
            </a:r>
            <a:r>
              <a:rPr lang="en-US" altLang="en-US" dirty="0" smtClean="0"/>
              <a:t>subsurface (geologic model) is an integration of all geologic, geophysical, petrophysical and interpreted or conceptual information about the  reservoir into a single 3D numerical description of your reservoir.</a:t>
            </a:r>
          </a:p>
        </p:txBody>
      </p:sp>
    </p:spTree>
    <p:extLst>
      <p:ext uri="{BB962C8B-B14F-4D97-AF65-F5344CB8AC3E}">
        <p14:creationId xmlns:p14="http://schemas.microsoft.com/office/powerpoint/2010/main" val="3718031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fld id="{8B988CCF-046E-41AC-B6D4-E62326B80792}" type="slidenum">
              <a:rPr lang="en-US" altLang="en-US" sz="1200"/>
              <a:pPr/>
              <a:t>15</a:t>
            </a:fld>
            <a:endParaRPr lang="en-US" altLang="en-US" sz="1200" dirty="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altLang="en-US" dirty="0" smtClean="0"/>
              <a:t>Each </a:t>
            </a:r>
            <a:r>
              <a:rPr lang="en-US" altLang="en-US" dirty="0" smtClean="0"/>
              <a:t>cell in the model is assigned rock fluid and physical </a:t>
            </a:r>
            <a:r>
              <a:rPr lang="en-US" altLang="en-US" dirty="0" smtClean="0"/>
              <a:t>properties:</a:t>
            </a:r>
            <a:r>
              <a:rPr lang="en-US" altLang="en-US" baseline="0" dirty="0" smtClean="0"/>
              <a:t> R</a:t>
            </a:r>
            <a:r>
              <a:rPr lang="en-US" altLang="en-US" dirty="0" smtClean="0"/>
              <a:t>ock </a:t>
            </a:r>
            <a:r>
              <a:rPr lang="en-US" altLang="en-US" dirty="0" smtClean="0"/>
              <a:t>type (lithology</a:t>
            </a:r>
            <a:r>
              <a:rPr lang="en-US" altLang="en-US" dirty="0" smtClean="0"/>
              <a:t>); Porosity;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Permeability;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Temperature;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Fluid Saturation;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Water properties;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Oil properties;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Gas properties</a:t>
            </a:r>
            <a:endParaRPr lang="en-US" altLang="en-US" dirty="0" smtClean="0"/>
          </a:p>
          <a:p>
            <a:pPr>
              <a:buFontTx/>
              <a:buNone/>
            </a:pPr>
            <a:r>
              <a:rPr lang="en-US" altLang="en-US" dirty="0" smtClean="0"/>
              <a:t>Cell size can vary depending on the field size, computing resources, </a:t>
            </a:r>
            <a:r>
              <a:rPr lang="en-US" altLang="en-US" dirty="0" smtClean="0"/>
              <a:t>etc.,</a:t>
            </a:r>
            <a:r>
              <a:rPr lang="en-US" altLang="en-US" baseline="0" dirty="0" smtClean="0"/>
              <a:t> b</a:t>
            </a:r>
            <a:r>
              <a:rPr lang="en-US" altLang="en-US" dirty="0" smtClean="0"/>
              <a:t>ut </a:t>
            </a:r>
            <a:r>
              <a:rPr lang="en-US" altLang="en-US" dirty="0" smtClean="0"/>
              <a:t>they are typically about 50 to 100 m in X and Y and about 1 m in depth (Z).</a:t>
            </a:r>
          </a:p>
          <a:p>
            <a:pPr lvl="1">
              <a:buFontTx/>
              <a:buChar char="•"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761616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fld id="{C74002FF-5EA0-41ED-B064-D3195942B1A4}" type="slidenum">
              <a:rPr lang="en-US" altLang="en-US" sz="1200"/>
              <a:pPr/>
              <a:t>16</a:t>
            </a:fld>
            <a:endParaRPr lang="en-US" altLang="en-US" sz="1200" dirty="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100" y="3324225"/>
            <a:ext cx="7416800" cy="31480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altLang="en-US" sz="1000" dirty="0" smtClean="0"/>
              <a:t>A </a:t>
            </a:r>
            <a:r>
              <a:rPr lang="en-US" altLang="en-US" sz="1000" dirty="0" smtClean="0"/>
              <a:t>reservoir simulation (computer model of flow within the geologic model) is a very useful tool for production </a:t>
            </a:r>
            <a:r>
              <a:rPr lang="en-US" altLang="en-US" sz="1000" dirty="0" smtClean="0"/>
              <a:t>people.</a:t>
            </a:r>
            <a:r>
              <a:rPr lang="en-US" altLang="en-US" sz="1000" baseline="0" dirty="0" smtClean="0"/>
              <a:t> </a:t>
            </a:r>
            <a:r>
              <a:rPr lang="en-US" altLang="en-US" sz="1000" dirty="0" smtClean="0"/>
              <a:t>The </a:t>
            </a:r>
            <a:r>
              <a:rPr lang="en-US" altLang="en-US" sz="1000" dirty="0" smtClean="0"/>
              <a:t>first step is the building of a detailed geologic model of the reservoir (as just described).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000" dirty="0" smtClean="0"/>
              <a:t>Then fluids are populated within each cell of the geologic model along with fluid </a:t>
            </a:r>
            <a:r>
              <a:rPr lang="en-US" altLang="en-US" sz="1000" dirty="0" smtClean="0"/>
              <a:t>properties.</a:t>
            </a:r>
            <a:r>
              <a:rPr lang="en-US" altLang="en-US" sz="1000" baseline="0" dirty="0" smtClean="0"/>
              <a:t> </a:t>
            </a:r>
            <a:r>
              <a:rPr lang="en-US" altLang="en-US" sz="1000" dirty="0" smtClean="0"/>
              <a:t>The </a:t>
            </a:r>
            <a:r>
              <a:rPr lang="en-US" altLang="en-US" sz="1000" dirty="0" smtClean="0"/>
              <a:t>reservoir simulator models how the fluids move through </a:t>
            </a:r>
            <a:r>
              <a:rPr lang="en-US" altLang="en-US" sz="1000" dirty="0" smtClean="0"/>
              <a:t>time.</a:t>
            </a:r>
            <a:r>
              <a:rPr lang="en-US" altLang="en-US" sz="1000" baseline="0" dirty="0" smtClean="0"/>
              <a:t> </a:t>
            </a:r>
            <a:r>
              <a:rPr lang="en-US" altLang="en-US" sz="1000" dirty="0" smtClean="0"/>
              <a:t>Until </a:t>
            </a:r>
            <a:r>
              <a:rPr lang="en-US" altLang="en-US" sz="1000" dirty="0" smtClean="0"/>
              <a:t>recently, the first simulation would be run after about 5 years of production </a:t>
            </a:r>
            <a:r>
              <a:rPr lang="en-US" altLang="en-US" sz="1000" dirty="0" smtClean="0"/>
              <a:t>time.</a:t>
            </a:r>
            <a:r>
              <a:rPr lang="en-US" altLang="en-US" sz="1000" baseline="0" dirty="0" smtClean="0"/>
              <a:t> </a:t>
            </a:r>
            <a:r>
              <a:rPr lang="en-US" altLang="en-US" sz="1000" dirty="0" smtClean="0"/>
              <a:t>The </a:t>
            </a:r>
            <a:r>
              <a:rPr lang="en-US" altLang="en-US" sz="1000" dirty="0" smtClean="0"/>
              <a:t>simulation would be calibrated by doing a history match - comparing the simulated production (red curve) with the actual production data (blue boxes)</a:t>
            </a:r>
            <a:r>
              <a:rPr lang="en-US" altLang="en-US" sz="1000" dirty="0" smtClean="0"/>
              <a:t>.</a:t>
            </a:r>
            <a:r>
              <a:rPr lang="en-US" altLang="en-US" sz="1000" baseline="0" dirty="0" smtClean="0"/>
              <a:t> </a:t>
            </a:r>
            <a:r>
              <a:rPr lang="en-US" altLang="en-US" sz="1000" dirty="0" smtClean="0"/>
              <a:t>If </a:t>
            </a:r>
            <a:r>
              <a:rPr lang="en-US" altLang="en-US" sz="1000" dirty="0" smtClean="0"/>
              <a:t>a reasonably good history match is obtained, the model is taken to be fairly </a:t>
            </a:r>
            <a:r>
              <a:rPr lang="en-US" altLang="en-US" sz="1000" dirty="0" smtClean="0"/>
              <a:t>accurate.</a:t>
            </a:r>
            <a:r>
              <a:rPr lang="en-US" altLang="en-US" sz="1000" baseline="0" dirty="0" smtClean="0"/>
              <a:t> </a:t>
            </a:r>
            <a:r>
              <a:rPr lang="en-US" altLang="en-US" sz="1000" dirty="0" smtClean="0"/>
              <a:t>Then, </a:t>
            </a:r>
            <a:r>
              <a:rPr lang="en-US" altLang="en-US" sz="1000" dirty="0" smtClean="0"/>
              <a:t>we can simulate future production – 10, 20, 30 years into the future: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US" altLang="en-US" sz="1000" dirty="0" smtClean="0"/>
              <a:t> We can do some </a:t>
            </a:r>
            <a:r>
              <a:rPr lang="ja-JP" altLang="en-US" sz="1000" dirty="0" smtClean="0"/>
              <a:t>‘</a:t>
            </a:r>
            <a:r>
              <a:rPr lang="en-US" altLang="ja-JP" sz="1000" dirty="0" smtClean="0"/>
              <a:t>what if</a:t>
            </a:r>
            <a:r>
              <a:rPr lang="ja-JP" altLang="en-US" sz="1000" dirty="0" smtClean="0"/>
              <a:t>’</a:t>
            </a:r>
            <a:r>
              <a:rPr lang="en-US" altLang="ja-JP" sz="1000" dirty="0" smtClean="0"/>
              <a:t> scenarios – e.g., if we placed </a:t>
            </a:r>
            <a:r>
              <a:rPr lang="en-US" altLang="ja-JP" sz="1000" dirty="0" smtClean="0"/>
              <a:t>three (3) </a:t>
            </a:r>
            <a:r>
              <a:rPr lang="en-US" altLang="ja-JP" sz="1000" dirty="0" smtClean="0"/>
              <a:t>additional producers at these locations and </a:t>
            </a:r>
            <a:r>
              <a:rPr lang="en-US" altLang="ja-JP" sz="1000" dirty="0" smtClean="0"/>
              <a:t>five (5) </a:t>
            </a:r>
            <a:r>
              <a:rPr lang="en-US" altLang="ja-JP" sz="1000" dirty="0" smtClean="0"/>
              <a:t>injectors at these locations, how much additional oil would we produce?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US" altLang="en-US" sz="1000" dirty="0" smtClean="0"/>
              <a:t> If the cost of these </a:t>
            </a:r>
            <a:r>
              <a:rPr lang="en-US" altLang="en-US" sz="1000" dirty="0" smtClean="0"/>
              <a:t>eight (8) </a:t>
            </a:r>
            <a:r>
              <a:rPr lang="en-US" altLang="en-US" sz="1000" dirty="0" smtClean="0"/>
              <a:t>wells is less than the value of the additional oil, we might do it.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US" altLang="en-US" sz="1000" dirty="0" smtClean="0"/>
              <a:t> Obviously if the cost of the </a:t>
            </a:r>
            <a:r>
              <a:rPr lang="en-US" altLang="en-US" sz="1000" dirty="0" smtClean="0"/>
              <a:t>eight (8) </a:t>
            </a:r>
            <a:r>
              <a:rPr lang="en-US" altLang="en-US" sz="1000" dirty="0" smtClean="0"/>
              <a:t>additional wells would not be recovered, we would not do it – look for other </a:t>
            </a:r>
            <a:r>
              <a:rPr lang="ja-JP" altLang="en-US" sz="1000" dirty="0" smtClean="0"/>
              <a:t>‘</a:t>
            </a:r>
            <a:r>
              <a:rPr lang="en-US" altLang="ja-JP" sz="1000" dirty="0" smtClean="0"/>
              <a:t>profitable</a:t>
            </a:r>
            <a:r>
              <a:rPr lang="ja-JP" altLang="en-US" sz="1000" dirty="0" smtClean="0"/>
              <a:t>’</a:t>
            </a:r>
            <a:r>
              <a:rPr lang="en-US" altLang="ja-JP" sz="1000" dirty="0" smtClean="0"/>
              <a:t> scenarios.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US" altLang="en-US" sz="1000" dirty="0" smtClean="0"/>
              <a:t> We can also look for portions of the reservoir that, according to the simulation, are not swept of oil and target these locations with additional wells – if profitable</a:t>
            </a:r>
            <a:r>
              <a:rPr lang="en-US" altLang="en-US" sz="1000" dirty="0" smtClean="0"/>
              <a:t>.</a:t>
            </a:r>
            <a:endParaRPr lang="en-US" alt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27584488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fld id="{AB8D7A74-07A3-4E3A-99DC-19CC53C460A0}" type="slidenum">
              <a:rPr lang="en-US" altLang="en-US" sz="1200"/>
              <a:pPr/>
              <a:t>17</a:t>
            </a:fld>
            <a:endParaRPr lang="en-US" altLang="en-US" sz="1200" dirty="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altLang="en-US" dirty="0" smtClean="0"/>
              <a:t>Let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go forward 5 years after the start of production (drawing fluids out of the reservoir)</a:t>
            </a:r>
            <a:r>
              <a:rPr lang="en-US" altLang="ja-JP" dirty="0" smtClean="0"/>
              <a:t>.</a:t>
            </a:r>
            <a:r>
              <a:rPr lang="en-US" altLang="ja-JP" baseline="0" dirty="0" smtClean="0"/>
              <a:t> </a:t>
            </a:r>
            <a:r>
              <a:rPr lang="en-US" altLang="en-US" dirty="0" smtClean="0"/>
              <a:t>Our </a:t>
            </a:r>
            <a:r>
              <a:rPr lang="en-US" altLang="en-US" dirty="0" smtClean="0"/>
              <a:t>main objective is to maximize production while minimizing the </a:t>
            </a:r>
            <a:r>
              <a:rPr lang="en-US" altLang="en-US" dirty="0" smtClean="0"/>
              <a:t>costs.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would build a computer model of the subsurface – with rocks and </a:t>
            </a:r>
            <a:r>
              <a:rPr lang="en-US" altLang="en-US" dirty="0" smtClean="0"/>
              <a:t>fluids.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would simulate how each well should have produce fluids over the last 5 years of </a:t>
            </a:r>
            <a:r>
              <a:rPr lang="en-US" altLang="en-US" dirty="0" smtClean="0"/>
              <a:t>production.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use the actual well production history to calibrate the model (simulation).</a:t>
            </a:r>
          </a:p>
          <a:p>
            <a:pPr>
              <a:buFontTx/>
              <a:buNone/>
            </a:pPr>
            <a:r>
              <a:rPr lang="en-US" altLang="en-US" dirty="0" smtClean="0"/>
              <a:t>If we get the model to match actual production, we build confidence that the model is close to </a:t>
            </a:r>
            <a:r>
              <a:rPr lang="en-US" altLang="en-US" dirty="0" smtClean="0"/>
              <a:t>reality.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Then </a:t>
            </a:r>
            <a:r>
              <a:rPr lang="en-US" altLang="en-US" dirty="0" smtClean="0"/>
              <a:t>we can model production into the future, e.g., the next 10 </a:t>
            </a:r>
            <a:r>
              <a:rPr lang="en-US" altLang="en-US" dirty="0" smtClean="0"/>
              <a:t>years.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With </a:t>
            </a:r>
            <a:r>
              <a:rPr lang="en-US" altLang="en-US" dirty="0" smtClean="0"/>
              <a:t>the model, we can test ideas such as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what if we add to producers at locations A, B and C and an injector at location Z?</a:t>
            </a:r>
            <a:r>
              <a:rPr lang="ja-JP" altLang="en-US" dirty="0" smtClean="0"/>
              <a:t>”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6177679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fld id="{9BE1D24E-D720-45E0-B71F-F4F9C1FC8BC1}" type="slidenum">
              <a:rPr lang="en-US" altLang="en-US" sz="1200"/>
              <a:pPr/>
              <a:t>18</a:t>
            </a:fld>
            <a:endParaRPr lang="en-US" altLang="en-US" sz="1200" dirty="0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altLang="en-US" dirty="0" smtClean="0"/>
              <a:t>To</a:t>
            </a:r>
            <a:r>
              <a:rPr lang="en-US" altLang="en-US" baseline="0" dirty="0" smtClean="0"/>
              <a:t> </a:t>
            </a:r>
            <a:r>
              <a:rPr lang="en-US" altLang="en-US" baseline="0" dirty="0" smtClean="0"/>
              <a:t>summarize, t</a:t>
            </a:r>
            <a:r>
              <a:rPr lang="en-US" altLang="en-US" dirty="0" smtClean="0"/>
              <a:t>he first task is to get a history match – a model (simulation) that matches the history of field </a:t>
            </a:r>
            <a:r>
              <a:rPr lang="en-US" altLang="en-US" dirty="0" smtClean="0"/>
              <a:t>production.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If </a:t>
            </a:r>
            <a:r>
              <a:rPr lang="en-US" altLang="en-US" dirty="0" smtClean="0"/>
              <a:t>this is done, then we start to model future production.</a:t>
            </a:r>
          </a:p>
          <a:p>
            <a:pPr>
              <a:buFontTx/>
              <a:buChar char="•"/>
            </a:pPr>
            <a:r>
              <a:rPr lang="en-US" altLang="en-US" dirty="0" smtClean="0"/>
              <a:t> We can see the impact of using EOR – enhanced oil recovery methods</a:t>
            </a:r>
          </a:p>
          <a:p>
            <a:pPr>
              <a:buFontTx/>
              <a:buChar char="•"/>
            </a:pPr>
            <a:r>
              <a:rPr lang="en-US" altLang="en-US" dirty="0" smtClean="0"/>
              <a:t> Or of doing infill drilling</a:t>
            </a:r>
          </a:p>
          <a:p>
            <a:pPr>
              <a:buFontTx/>
              <a:buChar char="•"/>
            </a:pPr>
            <a:r>
              <a:rPr lang="en-US" altLang="en-US" dirty="0" smtClean="0"/>
              <a:t> The main question is will the cost of EOR and/or infill drilling going to result in enough extra production that the extra costs are more than recovered by the extra oil or gas to sell</a:t>
            </a:r>
          </a:p>
        </p:txBody>
      </p:sp>
    </p:spTree>
    <p:extLst>
      <p:ext uri="{BB962C8B-B14F-4D97-AF65-F5344CB8AC3E}">
        <p14:creationId xmlns:p14="http://schemas.microsoft.com/office/powerpoint/2010/main" val="22839501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0602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</a:t>
            </a:r>
            <a:r>
              <a:rPr lang="en-US" dirty="0" smtClean="0"/>
              <a:t>– an asset’s </a:t>
            </a:r>
            <a:r>
              <a:rPr lang="en-US" dirty="0" smtClean="0"/>
              <a:t>life.</a:t>
            </a:r>
            <a:r>
              <a:rPr lang="en-US" baseline="0" dirty="0" smtClean="0"/>
              <a:t> </a:t>
            </a:r>
            <a:r>
              <a:rPr lang="en-US" dirty="0" smtClean="0"/>
              <a:t>In </a:t>
            </a:r>
            <a:r>
              <a:rPr lang="en-US" dirty="0" smtClean="0"/>
              <a:t>this </a:t>
            </a:r>
            <a:r>
              <a:rPr lang="en-US" dirty="0" smtClean="0"/>
              <a:t>lecture, </a:t>
            </a:r>
            <a:r>
              <a:rPr lang="en-US" dirty="0" smtClean="0"/>
              <a:t>we will focus on the field production stage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0100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chart shows how things change over the life of a </a:t>
            </a:r>
            <a:r>
              <a:rPr lang="en-US" dirty="0" smtClean="0"/>
              <a:t>asset.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scale of the analysis</a:t>
            </a:r>
            <a:r>
              <a:rPr lang="en-US" baseline="0" dirty="0" smtClean="0"/>
              <a:t> progressively zooms in from regional to individual compartments within a producing </a:t>
            </a:r>
            <a:r>
              <a:rPr lang="en-US" baseline="0" dirty="0" smtClean="0"/>
              <a:t>field. Geoscience </a:t>
            </a:r>
            <a:r>
              <a:rPr lang="en-US" baseline="0" dirty="0" smtClean="0"/>
              <a:t>information always </a:t>
            </a:r>
            <a:r>
              <a:rPr lang="en-US" baseline="0" dirty="0" smtClean="0"/>
              <a:t>increases. Geoscience </a:t>
            </a:r>
            <a:r>
              <a:rPr lang="en-US" baseline="0" dirty="0" smtClean="0"/>
              <a:t>effort peaks in the early production </a:t>
            </a:r>
            <a:r>
              <a:rPr lang="en-US" baseline="0" dirty="0" smtClean="0"/>
              <a:t>stage. Information </a:t>
            </a:r>
            <a:r>
              <a:rPr lang="en-US" baseline="0" dirty="0" smtClean="0"/>
              <a:t>on production and engineering is minimal during exploration; it becomes more and more significant until the field is near </a:t>
            </a:r>
            <a:r>
              <a:rPr lang="en-US" baseline="0" dirty="0" smtClean="0"/>
              <a:t>abandonment.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78639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slide reviews the analysis and products associated with the field production </a:t>
            </a:r>
            <a:r>
              <a:rPr lang="en-US" baseline="0" dirty="0" smtClean="0"/>
              <a:t>stage – where we want to deplete the </a:t>
            </a:r>
            <a:r>
              <a:rPr lang="en-US" baseline="0" dirty="0" smtClean="0"/>
              <a:t>field. We </a:t>
            </a:r>
            <a:r>
              <a:rPr lang="en-US" baseline="0" dirty="0" smtClean="0"/>
              <a:t>will talk about some of these types of </a:t>
            </a:r>
            <a:r>
              <a:rPr lang="en-US" dirty="0" smtClean="0"/>
              <a:t>analysis and their products in this lecture, but only scratch the </a:t>
            </a:r>
            <a:r>
              <a:rPr lang="en-US" dirty="0" smtClean="0"/>
              <a:t>surface.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80240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5E6371-799B-48DB-AEFA-90E1A00643EB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These </a:t>
            </a:r>
            <a:r>
              <a:rPr lang="en-US" dirty="0" smtClean="0"/>
              <a:t>are a few of the questions that geoscientists</a:t>
            </a:r>
            <a:r>
              <a:rPr lang="en-US" baseline="0" dirty="0" smtClean="0"/>
              <a:t> will want to answer during the production phase.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0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need for great seismic data quality increases as more geologic detail is </a:t>
            </a:r>
            <a:r>
              <a:rPr lang="en-US" dirty="0" smtClean="0"/>
              <a:t>needed.</a:t>
            </a:r>
            <a:r>
              <a:rPr lang="en-US" baseline="0" dirty="0" smtClean="0"/>
              <a:t> </a:t>
            </a:r>
            <a:r>
              <a:rPr lang="en-US" dirty="0" smtClean="0"/>
              <a:t>For </a:t>
            </a:r>
            <a:r>
              <a:rPr lang="en-US" dirty="0" smtClean="0"/>
              <a:t>example, if I place an injection well at location X, how will it impact production from well #12</a:t>
            </a:r>
            <a:r>
              <a:rPr lang="en-US" dirty="0" smtClean="0"/>
              <a:t>?</a:t>
            </a:r>
            <a:r>
              <a:rPr lang="en-US" baseline="0" dirty="0" smtClean="0"/>
              <a:t> </a:t>
            </a:r>
            <a:r>
              <a:rPr lang="en-US" dirty="0" smtClean="0"/>
              <a:t>Will </a:t>
            </a:r>
            <a:r>
              <a:rPr lang="en-US" dirty="0" smtClean="0"/>
              <a:t>fluid flow be inhibited by small faults or facies changes?</a:t>
            </a:r>
          </a:p>
          <a:p>
            <a:endParaRPr lang="en-US" dirty="0" smtClean="0"/>
          </a:p>
          <a:p>
            <a:r>
              <a:rPr lang="en-US" dirty="0" smtClean="0"/>
              <a:t>The data used in exploration and development may not be </a:t>
            </a:r>
            <a:r>
              <a:rPr lang="en-US" dirty="0" smtClean="0"/>
              <a:t>adequate.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may be</a:t>
            </a:r>
            <a:r>
              <a:rPr lang="en-US" baseline="0" dirty="0" smtClean="0"/>
              <a:t> able to reprocess the existing </a:t>
            </a:r>
            <a:r>
              <a:rPr lang="en-US" baseline="0" dirty="0" smtClean="0"/>
              <a:t>data. We </a:t>
            </a:r>
            <a:r>
              <a:rPr lang="en-US" baseline="0" dirty="0" smtClean="0"/>
              <a:t>may need to acquire higher quality seismic </a:t>
            </a:r>
            <a:r>
              <a:rPr lang="en-US" baseline="0" dirty="0" smtClean="0"/>
              <a:t>data. The </a:t>
            </a:r>
            <a:r>
              <a:rPr lang="en-US" baseline="0" dirty="0" smtClean="0"/>
              <a:t>next slide zooms in on the yellow boxes.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06969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 </a:t>
            </a:r>
            <a:r>
              <a:rPr lang="en-US" dirty="0" smtClean="0"/>
              <a:t>the improved seismic</a:t>
            </a:r>
            <a:r>
              <a:rPr lang="en-US" baseline="0" dirty="0" smtClean="0"/>
              <a:t> data quality on the </a:t>
            </a:r>
            <a:r>
              <a:rPr lang="en-US" baseline="0" dirty="0" smtClean="0"/>
              <a:t>right. The </a:t>
            </a:r>
            <a:r>
              <a:rPr lang="en-US" baseline="0" dirty="0" smtClean="0"/>
              <a:t>reflection “bands” are thinner – indicating more high frequency content and better vertical </a:t>
            </a:r>
            <a:r>
              <a:rPr lang="en-US" baseline="0" dirty="0" smtClean="0"/>
              <a:t>resolution. The </a:t>
            </a:r>
            <a:r>
              <a:rPr lang="en-US" baseline="0" dirty="0" smtClean="0"/>
              <a:t>“jitter” in the reflections is also </a:t>
            </a:r>
            <a:r>
              <a:rPr lang="en-US" baseline="0" dirty="0" smtClean="0"/>
              <a:t>reduced. Of </a:t>
            </a:r>
            <a:r>
              <a:rPr lang="en-US" baseline="0" dirty="0" smtClean="0"/>
              <a:t>importance, a flat spot can be interpreted in the data in the right.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36733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</a:t>
            </a:r>
            <a:r>
              <a:rPr lang="en-US" dirty="0" smtClean="0"/>
              <a:t>more seismic data is needed, we may not acquire a full 3D </a:t>
            </a:r>
            <a:r>
              <a:rPr lang="en-US" dirty="0" smtClean="0"/>
              <a:t>survey.</a:t>
            </a:r>
            <a:r>
              <a:rPr lang="en-US" baseline="0" dirty="0" smtClean="0"/>
              <a:t> </a:t>
            </a:r>
            <a:r>
              <a:rPr lang="en-US" dirty="0" smtClean="0"/>
              <a:t>Sometimes </a:t>
            </a:r>
            <a:r>
              <a:rPr lang="en-US" dirty="0" smtClean="0"/>
              <a:t>we may supplement reprocessed 3D data with high resolution 2D lines.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97319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 smtClean="0"/>
              <a:t>the production phase, we need as much detail on the reservoir as </a:t>
            </a:r>
            <a:r>
              <a:rPr lang="en-US" dirty="0" smtClean="0"/>
              <a:t>possible.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reservoir is usually composed of numerous compartments – elements that will have independent fluid </a:t>
            </a:r>
            <a:r>
              <a:rPr lang="en-US" dirty="0" smtClean="0"/>
              <a:t>movements.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can have vertically segregated compartments – or </a:t>
            </a:r>
            <a:r>
              <a:rPr lang="en-US" dirty="0" smtClean="0"/>
              <a:t>zones</a:t>
            </a:r>
            <a:r>
              <a:rPr lang="en-US" baseline="0" dirty="0" smtClean="0"/>
              <a:t> </a:t>
            </a:r>
            <a:r>
              <a:rPr lang="en-US" dirty="0" smtClean="0"/>
              <a:t>(</a:t>
            </a:r>
            <a:r>
              <a:rPr lang="en-US" dirty="0" smtClean="0"/>
              <a:t>e.g., upper, middle, lower zones</a:t>
            </a:r>
            <a:r>
              <a:rPr lang="en-US" dirty="0" smtClean="0"/>
              <a:t>).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can also have horizontally segregated compartments – or fault </a:t>
            </a:r>
            <a:r>
              <a:rPr lang="en-US" dirty="0" smtClean="0"/>
              <a:t>blocks.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map is a depth structure map of the top of a reservoir showing how the reservoir is broken into numerous fault blocks.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5128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2" y="463325"/>
            <a:ext cx="6066970" cy="4286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53375" y="6429375"/>
            <a:ext cx="792163" cy="3413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DB353E21-8C0C-44DB-90B6-E7B4EB27CE5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36356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6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wmf"/><Relationship Id="rId8" Type="http://schemas.openxmlformats.org/officeDocument/2006/relationships/oleObject" Target="../embeddings/oleObject1.bin"/><Relationship Id="rId9" Type="http://schemas.openxmlformats.org/officeDocument/2006/relationships/image" Target="../media/image15.png"/><Relationship Id="rId10" Type="http://schemas.openxmlformats.org/officeDocument/2006/relationships/image" Target="../media/image20.png"/><Relationship Id="rId11" Type="http://schemas.openxmlformats.org/officeDocument/2006/relationships/image" Target="../media/image2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142138" y="1385032"/>
              <a:ext cx="6642961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   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Production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Geoscience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2" name="Rectangle 21"/>
          <p:cNvSpPr/>
          <p:nvPr/>
        </p:nvSpPr>
        <p:spPr bwMode="auto">
          <a:xfrm>
            <a:off x="6664325" y="5360219"/>
            <a:ext cx="2000250" cy="885825"/>
          </a:xfrm>
          <a:prstGeom prst="rect">
            <a:avLst/>
          </a:prstGeom>
          <a:solidFill>
            <a:srgbClr val="E7DC8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866482" y="5360219"/>
            <a:ext cx="1562100" cy="885825"/>
          </a:xfrm>
          <a:prstGeom prst="rect">
            <a:avLst/>
          </a:prstGeom>
          <a:solidFill>
            <a:srgbClr val="FFCCCC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190082" y="5360219"/>
            <a:ext cx="1485900" cy="8858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863725" y="5360219"/>
            <a:ext cx="1200150" cy="885825"/>
          </a:xfrm>
          <a:prstGeom prst="rect">
            <a:avLst/>
          </a:prstGeom>
          <a:solidFill>
            <a:srgbClr val="FFFFCC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568325" y="5360219"/>
            <a:ext cx="1000125" cy="885825"/>
          </a:xfrm>
          <a:prstGeom prst="rect">
            <a:avLst/>
          </a:prstGeom>
          <a:solidFill>
            <a:srgbClr val="FFFF9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7" name="Group 4"/>
          <p:cNvGrpSpPr>
            <a:grpSpLocks/>
          </p:cNvGrpSpPr>
          <p:nvPr/>
        </p:nvGrpSpPr>
        <p:grpSpPr bwMode="auto">
          <a:xfrm>
            <a:off x="617538" y="3830305"/>
            <a:ext cx="7885112" cy="390525"/>
            <a:chOff x="325" y="1318"/>
            <a:chExt cx="4967" cy="246"/>
          </a:xfrm>
          <a:solidFill>
            <a:schemeClr val="accent2">
              <a:lumMod val="75000"/>
            </a:schemeClr>
          </a:solidFill>
        </p:grpSpPr>
        <p:sp>
          <p:nvSpPr>
            <p:cNvPr id="28" name="AutoShape 5"/>
            <p:cNvSpPr>
              <a:spLocks noChangeArrowheads="1"/>
            </p:cNvSpPr>
            <p:nvPr/>
          </p:nvSpPr>
          <p:spPr bwMode="auto">
            <a:xfrm rot="-5400000">
              <a:off x="4488" y="760"/>
              <a:ext cx="246" cy="1362"/>
            </a:xfrm>
            <a:prstGeom prst="downArrow">
              <a:avLst>
                <a:gd name="adj1" fmla="val 50000"/>
                <a:gd name="adj2" fmla="val 138415"/>
              </a:avLst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 rot="-5400000">
              <a:off x="2576" y="-871"/>
              <a:ext cx="123" cy="462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45" name="WordArt 7"/>
          <p:cNvSpPr>
            <a:spLocks noChangeArrowheads="1" noChangeShapeType="1" noTextEdit="1"/>
          </p:cNvSpPr>
          <p:nvPr/>
        </p:nvSpPr>
        <p:spPr bwMode="auto">
          <a:xfrm rot="-21600000">
            <a:off x="3771900" y="4185330"/>
            <a:ext cx="1866900" cy="298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>
                <a:ln w="1587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Time</a:t>
            </a: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>
            <a:off x="819150" y="4173205"/>
            <a:ext cx="1511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</a:rPr>
              <a:t>Early in the </a:t>
            </a:r>
          </a:p>
          <a:p>
            <a:r>
              <a:rPr lang="en-US" sz="1400" b="1" dirty="0">
                <a:latin typeface="Tahoma" pitchFamily="34" charset="0"/>
              </a:rPr>
              <a:t>Business Cycle</a:t>
            </a:r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6546850" y="4173205"/>
            <a:ext cx="1511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</a:rPr>
              <a:t>Late in the </a:t>
            </a:r>
          </a:p>
          <a:p>
            <a:r>
              <a:rPr lang="en-US" sz="1400" b="1" dirty="0">
                <a:latin typeface="Tahoma" pitchFamily="34" charset="0"/>
              </a:rPr>
              <a:t>Business Cycle</a:t>
            </a:r>
          </a:p>
        </p:txBody>
      </p:sp>
      <p:sp>
        <p:nvSpPr>
          <p:cNvPr id="48" name="Text Box 16"/>
          <p:cNvSpPr txBox="1">
            <a:spLocks noChangeArrowheads="1"/>
          </p:cNvSpPr>
          <p:nvPr/>
        </p:nvSpPr>
        <p:spPr bwMode="auto">
          <a:xfrm>
            <a:off x="598487" y="5649243"/>
            <a:ext cx="939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Regional</a:t>
            </a:r>
          </a:p>
        </p:txBody>
      </p:sp>
      <p:sp>
        <p:nvSpPr>
          <p:cNvPr id="49" name="Text Box 17"/>
          <p:cNvSpPr txBox="1">
            <a:spLocks noChangeArrowheads="1"/>
          </p:cNvSpPr>
          <p:nvPr/>
        </p:nvSpPr>
        <p:spPr bwMode="auto">
          <a:xfrm>
            <a:off x="6725444" y="5649243"/>
            <a:ext cx="18780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Compartment-Scale</a:t>
            </a: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4877595" y="5649243"/>
            <a:ext cx="15398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Reservoir-Scale</a:t>
            </a:r>
          </a:p>
        </p:txBody>
      </p:sp>
      <p:sp>
        <p:nvSpPr>
          <p:cNvPr id="51" name="Text Box 19"/>
          <p:cNvSpPr txBox="1">
            <a:spLocks noChangeArrowheads="1"/>
          </p:cNvSpPr>
          <p:nvPr/>
        </p:nvSpPr>
        <p:spPr bwMode="auto">
          <a:xfrm>
            <a:off x="3194051" y="5649243"/>
            <a:ext cx="14779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Prospect-Scale</a:t>
            </a: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1885156" y="5649243"/>
            <a:ext cx="11572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Block-Wide</a:t>
            </a: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681039" y="5009382"/>
            <a:ext cx="1989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Comic Sans MS" pitchFamily="66" charset="0"/>
              </a:rPr>
              <a:t>Scales of Analysis</a:t>
            </a:r>
          </a:p>
        </p:txBody>
      </p:sp>
      <p:sp>
        <p:nvSpPr>
          <p:cNvPr id="54" name="Text Box 22"/>
          <p:cNvSpPr txBox="1">
            <a:spLocks noChangeArrowheads="1"/>
          </p:cNvSpPr>
          <p:nvPr/>
        </p:nvSpPr>
        <p:spPr bwMode="auto">
          <a:xfrm>
            <a:off x="825500" y="3143728"/>
            <a:ext cx="986167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1. Capture</a:t>
            </a:r>
          </a:p>
        </p:txBody>
      </p:sp>
      <p:sp>
        <p:nvSpPr>
          <p:cNvPr id="55" name="Text Box 23"/>
          <p:cNvSpPr txBox="1">
            <a:spLocks noChangeArrowheads="1"/>
          </p:cNvSpPr>
          <p:nvPr/>
        </p:nvSpPr>
        <p:spPr bwMode="auto">
          <a:xfrm>
            <a:off x="3598863" y="3143728"/>
            <a:ext cx="950901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3. Initiate</a:t>
            </a:r>
          </a:p>
        </p:txBody>
      </p:sp>
      <p:sp>
        <p:nvSpPr>
          <p:cNvPr id="56" name="Text Box 24"/>
          <p:cNvSpPr txBox="1">
            <a:spLocks noChangeArrowheads="1"/>
          </p:cNvSpPr>
          <p:nvPr/>
        </p:nvSpPr>
        <p:spPr bwMode="auto">
          <a:xfrm>
            <a:off x="5972175" y="3143728"/>
            <a:ext cx="973343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4. Deplete</a:t>
            </a:r>
          </a:p>
        </p:txBody>
      </p:sp>
      <p:sp>
        <p:nvSpPr>
          <p:cNvPr id="57" name="Text Box 25"/>
          <p:cNvSpPr txBox="1">
            <a:spLocks noChangeArrowheads="1"/>
          </p:cNvSpPr>
          <p:nvPr/>
        </p:nvSpPr>
        <p:spPr bwMode="auto">
          <a:xfrm>
            <a:off x="1990725" y="3143728"/>
            <a:ext cx="1042273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2. Discover</a:t>
            </a:r>
          </a:p>
        </p:txBody>
      </p:sp>
      <p:sp>
        <p:nvSpPr>
          <p:cNvPr id="58" name="Text Box 26"/>
          <p:cNvSpPr txBox="1">
            <a:spLocks noChangeArrowheads="1"/>
          </p:cNvSpPr>
          <p:nvPr/>
        </p:nvSpPr>
        <p:spPr bwMode="auto">
          <a:xfrm>
            <a:off x="7564438" y="3143728"/>
            <a:ext cx="123623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Abandon/Sell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962025" y="2330862"/>
            <a:ext cx="7179170" cy="540328"/>
            <a:chOff x="860425" y="2280062"/>
            <a:chExt cx="7179170" cy="540328"/>
          </a:xfrm>
        </p:grpSpPr>
        <p:sp>
          <p:nvSpPr>
            <p:cNvPr id="60" name="Freeform 59"/>
            <p:cNvSpPr/>
            <p:nvPr/>
          </p:nvSpPr>
          <p:spPr bwMode="auto">
            <a:xfrm>
              <a:off x="4417621" y="2286000"/>
              <a:ext cx="3621974" cy="534390"/>
            </a:xfrm>
            <a:custGeom>
              <a:avLst/>
              <a:gdLst>
                <a:gd name="connsiteX0" fmla="*/ 0 w 3621974"/>
                <a:gd name="connsiteY0" fmla="*/ 5938 h 534390"/>
                <a:gd name="connsiteX1" fmla="*/ 0 w 3621974"/>
                <a:gd name="connsiteY1" fmla="*/ 5938 h 534390"/>
                <a:gd name="connsiteX2" fmla="*/ 421574 w 3621974"/>
                <a:gd name="connsiteY2" fmla="*/ 534390 h 534390"/>
                <a:gd name="connsiteX3" fmla="*/ 3610098 w 3621974"/>
                <a:gd name="connsiteY3" fmla="*/ 498764 h 534390"/>
                <a:gd name="connsiteX4" fmla="*/ 3568535 w 3621974"/>
                <a:gd name="connsiteY4" fmla="*/ 0 h 534390"/>
                <a:gd name="connsiteX5" fmla="*/ 3621974 w 3621974"/>
                <a:gd name="connsiteY5" fmla="*/ 338447 h 534390"/>
                <a:gd name="connsiteX6" fmla="*/ 3592285 w 3621974"/>
                <a:gd name="connsiteY6" fmla="*/ 17813 h 5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974" h="534390">
                  <a:moveTo>
                    <a:pt x="0" y="5938"/>
                  </a:moveTo>
                  <a:lnTo>
                    <a:pt x="0" y="5938"/>
                  </a:lnTo>
                  <a:lnTo>
                    <a:pt x="421574" y="534390"/>
                  </a:lnTo>
                  <a:lnTo>
                    <a:pt x="3610098" y="498764"/>
                  </a:lnTo>
                  <a:lnTo>
                    <a:pt x="3568535" y="0"/>
                  </a:lnTo>
                  <a:lnTo>
                    <a:pt x="3621974" y="338447"/>
                  </a:lnTo>
                  <a:lnTo>
                    <a:pt x="3592285" y="17813"/>
                  </a:lnTo>
                </a:path>
              </a:pathLst>
            </a:custGeom>
            <a:solidFill>
              <a:srgbClr val="66FF3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866899" y="2286000"/>
              <a:ext cx="2582883" cy="510639"/>
            </a:xfrm>
            <a:custGeom>
              <a:avLst/>
              <a:gdLst>
                <a:gd name="connsiteX0" fmla="*/ 0 w 2582883"/>
                <a:gd name="connsiteY0" fmla="*/ 0 h 510639"/>
                <a:gd name="connsiteX1" fmla="*/ 5937 w 2582883"/>
                <a:gd name="connsiteY1" fmla="*/ 510639 h 510639"/>
                <a:gd name="connsiteX2" fmla="*/ 2582883 w 2582883"/>
                <a:gd name="connsiteY2" fmla="*/ 504701 h 510639"/>
                <a:gd name="connsiteX3" fmla="*/ 2375065 w 2582883"/>
                <a:gd name="connsiteY3" fmla="*/ 11875 h 51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2883" h="510639">
                  <a:moveTo>
                    <a:pt x="0" y="0"/>
                  </a:moveTo>
                  <a:lnTo>
                    <a:pt x="5937" y="510639"/>
                  </a:lnTo>
                  <a:lnTo>
                    <a:pt x="2582883" y="504701"/>
                  </a:lnTo>
                  <a:lnTo>
                    <a:pt x="2375065" y="11875"/>
                  </a:lnTo>
                </a:path>
              </a:pathLst>
            </a:cu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2381003" y="2280062"/>
              <a:ext cx="3271652" cy="516577"/>
            </a:xfrm>
            <a:custGeom>
              <a:avLst/>
              <a:gdLst>
                <a:gd name="connsiteX0" fmla="*/ 0 w 3271652"/>
                <a:gd name="connsiteY0" fmla="*/ 0 h 516577"/>
                <a:gd name="connsiteX1" fmla="*/ 385948 w 3271652"/>
                <a:gd name="connsiteY1" fmla="*/ 59377 h 516577"/>
                <a:gd name="connsiteX2" fmla="*/ 439387 w 3271652"/>
                <a:gd name="connsiteY2" fmla="*/ 95003 h 516577"/>
                <a:gd name="connsiteX3" fmla="*/ 320633 w 3271652"/>
                <a:gd name="connsiteY3" fmla="*/ 142504 h 516577"/>
                <a:gd name="connsiteX4" fmla="*/ 23750 w 3271652"/>
                <a:gd name="connsiteY4" fmla="*/ 154380 h 516577"/>
                <a:gd name="connsiteX5" fmla="*/ 136566 w 3271652"/>
                <a:gd name="connsiteY5" fmla="*/ 207819 h 516577"/>
                <a:gd name="connsiteX6" fmla="*/ 451262 w 3271652"/>
                <a:gd name="connsiteY6" fmla="*/ 231569 h 516577"/>
                <a:gd name="connsiteX7" fmla="*/ 676893 w 3271652"/>
                <a:gd name="connsiteY7" fmla="*/ 279070 h 516577"/>
                <a:gd name="connsiteX8" fmla="*/ 676893 w 3271652"/>
                <a:gd name="connsiteY8" fmla="*/ 279070 h 516577"/>
                <a:gd name="connsiteX9" fmla="*/ 540327 w 3271652"/>
                <a:gd name="connsiteY9" fmla="*/ 338447 h 516577"/>
                <a:gd name="connsiteX10" fmla="*/ 397823 w 3271652"/>
                <a:gd name="connsiteY10" fmla="*/ 409699 h 516577"/>
                <a:gd name="connsiteX11" fmla="*/ 397823 w 3271652"/>
                <a:gd name="connsiteY11" fmla="*/ 409699 h 516577"/>
                <a:gd name="connsiteX12" fmla="*/ 777833 w 3271652"/>
                <a:gd name="connsiteY12" fmla="*/ 492826 h 516577"/>
                <a:gd name="connsiteX13" fmla="*/ 902524 w 3271652"/>
                <a:gd name="connsiteY13" fmla="*/ 516577 h 516577"/>
                <a:gd name="connsiteX14" fmla="*/ 3271652 w 3271652"/>
                <a:gd name="connsiteY14" fmla="*/ 504702 h 516577"/>
                <a:gd name="connsiteX15" fmla="*/ 2951018 w 3271652"/>
                <a:gd name="connsiteY15" fmla="*/ 439387 h 516577"/>
                <a:gd name="connsiteX16" fmla="*/ 2766950 w 3271652"/>
                <a:gd name="connsiteY16" fmla="*/ 391886 h 516577"/>
                <a:gd name="connsiteX17" fmla="*/ 2885703 w 3271652"/>
                <a:gd name="connsiteY17" fmla="*/ 362198 h 516577"/>
                <a:gd name="connsiteX18" fmla="*/ 3093522 w 3271652"/>
                <a:gd name="connsiteY18" fmla="*/ 320634 h 516577"/>
                <a:gd name="connsiteX19" fmla="*/ 3135085 w 3271652"/>
                <a:gd name="connsiteY19" fmla="*/ 255320 h 516577"/>
                <a:gd name="connsiteX20" fmla="*/ 2903516 w 3271652"/>
                <a:gd name="connsiteY20" fmla="*/ 237507 h 516577"/>
                <a:gd name="connsiteX21" fmla="*/ 2660072 w 3271652"/>
                <a:gd name="connsiteY21" fmla="*/ 213756 h 516577"/>
                <a:gd name="connsiteX22" fmla="*/ 2428503 w 3271652"/>
                <a:gd name="connsiteY22" fmla="*/ 166255 h 516577"/>
                <a:gd name="connsiteX23" fmla="*/ 2481942 w 3271652"/>
                <a:gd name="connsiteY23" fmla="*/ 154380 h 516577"/>
                <a:gd name="connsiteX24" fmla="*/ 2695698 w 3271652"/>
                <a:gd name="connsiteY24" fmla="*/ 142504 h 516577"/>
                <a:gd name="connsiteX25" fmla="*/ 2856015 w 3271652"/>
                <a:gd name="connsiteY25" fmla="*/ 118754 h 516577"/>
                <a:gd name="connsiteX26" fmla="*/ 2802576 w 3271652"/>
                <a:gd name="connsiteY26" fmla="*/ 83128 h 516577"/>
                <a:gd name="connsiteX27" fmla="*/ 2481942 w 3271652"/>
                <a:gd name="connsiteY27" fmla="*/ 29689 h 516577"/>
                <a:gd name="connsiteX28" fmla="*/ 2345376 w 3271652"/>
                <a:gd name="connsiteY28" fmla="*/ 11876 h 51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71652" h="516577">
                  <a:moveTo>
                    <a:pt x="0" y="0"/>
                  </a:moveTo>
                  <a:lnTo>
                    <a:pt x="385948" y="59377"/>
                  </a:lnTo>
                  <a:lnTo>
                    <a:pt x="439387" y="95003"/>
                  </a:lnTo>
                  <a:lnTo>
                    <a:pt x="320633" y="142504"/>
                  </a:lnTo>
                  <a:lnTo>
                    <a:pt x="23750" y="154380"/>
                  </a:lnTo>
                  <a:lnTo>
                    <a:pt x="136566" y="207819"/>
                  </a:lnTo>
                  <a:lnTo>
                    <a:pt x="451262" y="231569"/>
                  </a:lnTo>
                  <a:lnTo>
                    <a:pt x="676893" y="279070"/>
                  </a:lnTo>
                  <a:lnTo>
                    <a:pt x="676893" y="279070"/>
                  </a:lnTo>
                  <a:lnTo>
                    <a:pt x="540327" y="338447"/>
                  </a:lnTo>
                  <a:lnTo>
                    <a:pt x="397823" y="409699"/>
                  </a:lnTo>
                  <a:lnTo>
                    <a:pt x="397823" y="409699"/>
                  </a:lnTo>
                  <a:lnTo>
                    <a:pt x="777833" y="492826"/>
                  </a:lnTo>
                  <a:lnTo>
                    <a:pt x="902524" y="516577"/>
                  </a:lnTo>
                  <a:lnTo>
                    <a:pt x="3271652" y="504702"/>
                  </a:lnTo>
                  <a:lnTo>
                    <a:pt x="2951018" y="439387"/>
                  </a:lnTo>
                  <a:lnTo>
                    <a:pt x="2766950" y="391886"/>
                  </a:lnTo>
                  <a:lnTo>
                    <a:pt x="2885703" y="362198"/>
                  </a:lnTo>
                  <a:lnTo>
                    <a:pt x="3093522" y="320634"/>
                  </a:lnTo>
                  <a:lnTo>
                    <a:pt x="3135085" y="255320"/>
                  </a:lnTo>
                  <a:lnTo>
                    <a:pt x="2903516" y="237507"/>
                  </a:lnTo>
                  <a:lnTo>
                    <a:pt x="2660072" y="213756"/>
                  </a:lnTo>
                  <a:lnTo>
                    <a:pt x="2428503" y="166255"/>
                  </a:lnTo>
                  <a:lnTo>
                    <a:pt x="2481942" y="154380"/>
                  </a:lnTo>
                  <a:lnTo>
                    <a:pt x="2695698" y="142504"/>
                  </a:lnTo>
                  <a:lnTo>
                    <a:pt x="2856015" y="118754"/>
                  </a:lnTo>
                  <a:lnTo>
                    <a:pt x="2802576" y="83128"/>
                  </a:lnTo>
                  <a:lnTo>
                    <a:pt x="2481942" y="29689"/>
                  </a:lnTo>
                  <a:lnTo>
                    <a:pt x="2345376" y="11876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3" name="Rectangle 2"/>
            <p:cNvSpPr>
              <a:spLocks noChangeArrowheads="1"/>
            </p:cNvSpPr>
            <p:nvPr/>
          </p:nvSpPr>
          <p:spPr bwMode="auto">
            <a:xfrm>
              <a:off x="860425" y="2293155"/>
              <a:ext cx="7161213" cy="50482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4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006475" y="2399892"/>
              <a:ext cx="1293813" cy="3000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28575">
                    <a:noFill/>
                    <a:round/>
                    <a:headEnd/>
                    <a:tailEnd/>
                  </a:ln>
                  <a:solidFill>
                    <a:srgbClr val="008000"/>
                  </a:solidFill>
                  <a:latin typeface="Arial Black"/>
                </a:rPr>
                <a:t>Exploration</a:t>
              </a:r>
            </a:p>
          </p:txBody>
        </p:sp>
        <p:sp>
          <p:nvSpPr>
            <p:cNvPr id="65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3187700" y="2399892"/>
              <a:ext cx="1482725" cy="3000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2857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Development</a:t>
              </a:r>
            </a:p>
          </p:txBody>
        </p:sp>
        <p:sp>
          <p:nvSpPr>
            <p:cNvPr id="66" name="Freeform 13"/>
            <p:cNvSpPr>
              <a:spLocks/>
            </p:cNvSpPr>
            <p:nvPr/>
          </p:nvSpPr>
          <p:spPr bwMode="auto">
            <a:xfrm>
              <a:off x="2344738" y="2293155"/>
              <a:ext cx="896937" cy="503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1" y="58"/>
                </a:cxn>
                <a:cxn ang="0">
                  <a:pos x="29" y="94"/>
                </a:cxn>
                <a:cxn ang="0">
                  <a:pos x="325" y="159"/>
                </a:cxn>
                <a:cxn ang="0">
                  <a:pos x="195" y="238"/>
                </a:cxn>
                <a:cxn ang="0">
                  <a:pos x="398" y="303"/>
                </a:cxn>
              </a:cxnLst>
              <a:rect l="0" t="0" r="r" b="b"/>
              <a:pathLst>
                <a:path w="398" h="303">
                  <a:moveTo>
                    <a:pt x="0" y="0"/>
                  </a:moveTo>
                  <a:cubicBezTo>
                    <a:pt x="113" y="21"/>
                    <a:pt x="226" y="42"/>
                    <a:pt x="231" y="58"/>
                  </a:cubicBezTo>
                  <a:cubicBezTo>
                    <a:pt x="236" y="74"/>
                    <a:pt x="13" y="77"/>
                    <a:pt x="29" y="94"/>
                  </a:cubicBezTo>
                  <a:cubicBezTo>
                    <a:pt x="45" y="111"/>
                    <a:pt x="297" y="135"/>
                    <a:pt x="325" y="159"/>
                  </a:cubicBezTo>
                  <a:cubicBezTo>
                    <a:pt x="353" y="183"/>
                    <a:pt x="183" y="214"/>
                    <a:pt x="195" y="238"/>
                  </a:cubicBezTo>
                  <a:cubicBezTo>
                    <a:pt x="207" y="262"/>
                    <a:pt x="302" y="282"/>
                    <a:pt x="398" y="303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7" name="Freeform 14"/>
            <p:cNvSpPr>
              <a:spLocks/>
            </p:cNvSpPr>
            <p:nvPr/>
          </p:nvSpPr>
          <p:spPr bwMode="auto">
            <a:xfrm>
              <a:off x="4733925" y="2293155"/>
              <a:ext cx="930275" cy="492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1" y="58"/>
                </a:cxn>
                <a:cxn ang="0">
                  <a:pos x="29" y="94"/>
                </a:cxn>
                <a:cxn ang="0">
                  <a:pos x="325" y="159"/>
                </a:cxn>
                <a:cxn ang="0">
                  <a:pos x="195" y="238"/>
                </a:cxn>
                <a:cxn ang="0">
                  <a:pos x="398" y="303"/>
                </a:cxn>
              </a:cxnLst>
              <a:rect l="0" t="0" r="r" b="b"/>
              <a:pathLst>
                <a:path w="398" h="303">
                  <a:moveTo>
                    <a:pt x="0" y="0"/>
                  </a:moveTo>
                  <a:cubicBezTo>
                    <a:pt x="113" y="21"/>
                    <a:pt x="226" y="42"/>
                    <a:pt x="231" y="58"/>
                  </a:cubicBezTo>
                  <a:cubicBezTo>
                    <a:pt x="236" y="74"/>
                    <a:pt x="13" y="77"/>
                    <a:pt x="29" y="94"/>
                  </a:cubicBezTo>
                  <a:cubicBezTo>
                    <a:pt x="45" y="111"/>
                    <a:pt x="297" y="135"/>
                    <a:pt x="325" y="159"/>
                  </a:cubicBezTo>
                  <a:cubicBezTo>
                    <a:pt x="353" y="183"/>
                    <a:pt x="183" y="214"/>
                    <a:pt x="195" y="238"/>
                  </a:cubicBezTo>
                  <a:cubicBezTo>
                    <a:pt x="207" y="262"/>
                    <a:pt x="302" y="282"/>
                    <a:pt x="398" y="303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6115146" y="2366682"/>
              <a:ext cx="1401759" cy="366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b="1" kern="10" dirty="0" smtClean="0">
                  <a:ln w="2857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Production</a:t>
              </a:r>
              <a:r>
                <a:rPr lang="en-US" b="1" kern="10" dirty="0" smtClean="0"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FFCC"/>
                  </a:solidFill>
                  <a:latin typeface="Arial Black"/>
                </a:rPr>
                <a:t> </a:t>
              </a:r>
              <a:endParaRPr lang="en-US" sz="20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FFCC"/>
                </a:solidFill>
                <a:latin typeface="Arial Black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Attribute Analysis</a:t>
            </a:r>
            <a:endParaRPr lang="en-US" dirty="0"/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23" t="11274" r="19462" b="51122"/>
          <a:stretch/>
        </p:blipFill>
        <p:spPr bwMode="auto">
          <a:xfrm>
            <a:off x="2965373" y="1257695"/>
            <a:ext cx="5297679" cy="4699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7576364" y="6070170"/>
            <a:ext cx="1183121" cy="417041"/>
            <a:chOff x="918365" y="6275385"/>
            <a:chExt cx="1190634" cy="418990"/>
          </a:xfrm>
        </p:grpSpPr>
        <p:sp>
          <p:nvSpPr>
            <p:cNvPr id="10" name="TextBox 9"/>
            <p:cNvSpPr txBox="1">
              <a:spLocks noChangeArrowheads="1"/>
            </p:cNvSpPr>
            <p:nvPr/>
          </p:nvSpPr>
          <p:spPr bwMode="auto">
            <a:xfrm>
              <a:off x="918365" y="6386882"/>
              <a:ext cx="1190634" cy="307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0      km     1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1" name="Group 11"/>
            <p:cNvGrpSpPr>
              <a:grpSpLocks/>
            </p:cNvGrpSpPr>
            <p:nvPr/>
          </p:nvGrpSpPr>
          <p:grpSpPr bwMode="auto">
            <a:xfrm>
              <a:off x="1051817" y="6275385"/>
              <a:ext cx="921442" cy="129416"/>
              <a:chOff x="1211541" y="6254044"/>
              <a:chExt cx="1036688" cy="145602"/>
            </a:xfrm>
          </p:grpSpPr>
          <p:sp>
            <p:nvSpPr>
              <p:cNvPr id="12" name="Rectangle 12"/>
              <p:cNvSpPr>
                <a:spLocks noChangeAspect="1"/>
              </p:cNvSpPr>
              <p:nvPr/>
            </p:nvSpPr>
            <p:spPr bwMode="auto">
              <a:xfrm>
                <a:off x="1213039" y="6254044"/>
                <a:ext cx="1033290" cy="145602"/>
              </a:xfrm>
              <a:prstGeom prst="rect">
                <a:avLst/>
              </a:prstGeom>
              <a:solidFill>
                <a:srgbClr val="FFFF00"/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" name="Rectangle 13"/>
              <p:cNvSpPr>
                <a:spLocks/>
              </p:cNvSpPr>
              <p:nvPr/>
            </p:nvSpPr>
            <p:spPr bwMode="auto">
              <a:xfrm>
                <a:off x="1731672" y="6254044"/>
                <a:ext cx="516557" cy="146320"/>
              </a:xfrm>
              <a:prstGeom prst="rect">
                <a:avLst/>
              </a:prstGeom>
              <a:solidFill>
                <a:srgbClr val="FF0000">
                  <a:alpha val="98038"/>
                </a:srgbClr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" name="Rectangle 14"/>
              <p:cNvSpPr>
                <a:spLocks/>
              </p:cNvSpPr>
              <p:nvPr/>
            </p:nvSpPr>
            <p:spPr bwMode="auto">
              <a:xfrm>
                <a:off x="1211541" y="6254044"/>
                <a:ext cx="259171" cy="146320"/>
              </a:xfrm>
              <a:prstGeom prst="rect">
                <a:avLst/>
              </a:prstGeom>
              <a:solidFill>
                <a:schemeClr val="bg1"/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1105401" y="5498456"/>
            <a:ext cx="1537438" cy="615838"/>
            <a:chOff x="1549400" y="1305598"/>
            <a:chExt cx="1537438" cy="615838"/>
          </a:xfrm>
        </p:grpSpPr>
        <p:pic>
          <p:nvPicPr>
            <p:cNvPr id="7" name="Picture 1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67" t="92075" r="78934" b="5641"/>
            <a:stretch>
              <a:fillRect/>
            </a:stretch>
          </p:blipFill>
          <p:spPr bwMode="auto">
            <a:xfrm>
              <a:off x="1652757" y="1305598"/>
              <a:ext cx="1434081" cy="20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Straight Connector 73"/>
            <p:cNvCxnSpPr>
              <a:cxnSpLocks noChangeShapeType="1"/>
            </p:cNvCxnSpPr>
            <p:nvPr/>
          </p:nvCxnSpPr>
          <p:spPr bwMode="auto">
            <a:xfrm>
              <a:off x="1654193" y="1584089"/>
              <a:ext cx="472284" cy="0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TextBox 84"/>
            <p:cNvSpPr txBox="1">
              <a:spLocks noChangeArrowheads="1"/>
            </p:cNvSpPr>
            <p:nvPr/>
          </p:nvSpPr>
          <p:spPr bwMode="auto">
            <a:xfrm>
              <a:off x="1549400" y="1592702"/>
              <a:ext cx="742162" cy="328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sz="1100" dirty="0">
                  <a:latin typeface="Arial" pitchFamily="34" charset="0"/>
                  <a:cs typeface="Arial" pitchFamily="34" charset="0"/>
                </a:rPr>
                <a:t>Gas </a:t>
              </a:r>
            </a:p>
            <a:p>
              <a:pPr algn="ctr">
                <a:lnSpc>
                  <a:spcPct val="80000"/>
                </a:lnSpc>
              </a:pPr>
              <a:r>
                <a:rPr lang="en-US" sz="1100" dirty="0">
                  <a:latin typeface="Arial" pitchFamily="34" charset="0"/>
                  <a:cs typeface="Arial" pitchFamily="34" charset="0"/>
                </a:rPr>
                <a:t>Response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7861" y="1467624"/>
            <a:ext cx="2276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RMS Amplitude Map</a:t>
            </a:r>
          </a:p>
          <a:p>
            <a:pPr algn="ctr"/>
            <a:r>
              <a:rPr lang="en-US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over the Reservoir Interval</a:t>
            </a:r>
            <a:endParaRPr lang="en-US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892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Time-Lapse Seismic </a:t>
            </a:r>
            <a:r>
              <a:rPr lang="en-US" dirty="0" smtClean="0"/>
              <a:t>(</a:t>
            </a:r>
            <a:r>
              <a:rPr lang="en-US" dirty="0" smtClean="0"/>
              <a:t>aka 4D)</a:t>
            </a:r>
            <a:endParaRPr lang="en-US" dirty="0"/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386514" y="983169"/>
            <a:ext cx="8269806" cy="2049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/>
          <a:lstStyle/>
          <a:p>
            <a:pPr marL="228600" indent="-228600">
              <a:lnSpc>
                <a:spcPct val="90000"/>
              </a:lnSpc>
              <a:spcBef>
                <a:spcPts val="9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latin typeface="Verdana" pitchFamily="34" charset="0"/>
              </a:rPr>
              <a:t>3D surveys are acquired after production has started 	(monitor surveys) and compared to a 3D survey 	acquired prior to production (the base survey)</a:t>
            </a:r>
          </a:p>
          <a:p>
            <a:pPr marL="228600" indent="-228600">
              <a:spcBef>
                <a:spcPct val="200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latin typeface="Verdana" pitchFamily="34" charset="0"/>
              </a:rPr>
              <a:t>Difference between the two are used to monitor fluid 	movement within the reservoir</a:t>
            </a:r>
          </a:p>
          <a:p>
            <a:pPr eaLnBrk="0" hangingPunct="0">
              <a:spcBef>
                <a:spcPct val="20000"/>
              </a:spcBef>
            </a:pPr>
            <a:endParaRPr lang="en-US" sz="2400" dirty="0">
              <a:latin typeface="Verdana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691640" y="2727960"/>
            <a:ext cx="6508398" cy="1600200"/>
            <a:chOff x="1691640" y="2727960"/>
            <a:chExt cx="6508398" cy="160020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50" t="17183" b="53132"/>
            <a:stretch/>
          </p:blipFill>
          <p:spPr>
            <a:xfrm>
              <a:off x="3724507" y="2787799"/>
              <a:ext cx="4475531" cy="1533634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26" r="63426" b="48988"/>
            <a:stretch/>
          </p:blipFill>
          <p:spPr>
            <a:xfrm>
              <a:off x="1691640" y="2727960"/>
              <a:ext cx="2010565" cy="16002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691640" y="2727960"/>
              <a:ext cx="71045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1985</a:t>
              </a:r>
              <a:endParaRPr lang="en-US" sz="16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03320" y="2727960"/>
              <a:ext cx="158088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Gullfaks Field</a:t>
              </a:r>
              <a:endParaRPr lang="en-US" sz="16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46100" y="6134100"/>
            <a:ext cx="4456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http://www.geoexpro.com/articles/2009/05/4d-geophysical-data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691640" y="4419600"/>
            <a:ext cx="6452611" cy="1851776"/>
            <a:chOff x="1691640" y="4419600"/>
            <a:chExt cx="6452611" cy="185177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691" r="63223" b="6506"/>
            <a:stretch/>
          </p:blipFill>
          <p:spPr>
            <a:xfrm>
              <a:off x="1691640" y="4419600"/>
              <a:ext cx="2021716" cy="158496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691640" y="4419600"/>
              <a:ext cx="71045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1999</a:t>
              </a:r>
              <a:endParaRPr lang="en-US" sz="16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284720" y="5932822"/>
              <a:ext cx="85953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Statoil</a:t>
              </a:r>
              <a:endParaRPr lang="en-US" sz="16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43" t="60411" r="1693" b="11024"/>
            <a:stretch/>
          </p:blipFill>
          <p:spPr>
            <a:xfrm>
              <a:off x="3724499" y="4460482"/>
              <a:ext cx="4383810" cy="14757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2941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53"/>
          <p:cNvSpPr>
            <a:spLocks noChangeArrowheads="1"/>
          </p:cNvSpPr>
          <p:nvPr/>
        </p:nvSpPr>
        <p:spPr bwMode="auto">
          <a:xfrm>
            <a:off x="386514" y="983169"/>
            <a:ext cx="8269806" cy="180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/>
          <a:lstStyle/>
          <a:p>
            <a:pPr marL="228600" indent="-228600" algn="just">
              <a:lnSpc>
                <a:spcPct val="90000"/>
              </a:lnSpc>
              <a:spcBef>
                <a:spcPts val="9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latin typeface="Verdana" pitchFamily="34" charset="0"/>
              </a:rPr>
              <a:t>For this North Sea field, time lapse seismic was used to 	monitor oil saturation from 1985 to 2005</a:t>
            </a:r>
          </a:p>
          <a:p>
            <a:pPr marL="228600" indent="-228600" algn="just">
              <a:lnSpc>
                <a:spcPct val="90000"/>
              </a:lnSpc>
              <a:spcBef>
                <a:spcPts val="9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latin typeface="Verdana" pitchFamily="34" charset="0"/>
              </a:rPr>
              <a:t>The disappearance of the hot colors (high oil 	saturation) demonstrates how oil has been swept out 	of the reservoir</a:t>
            </a:r>
            <a:endParaRPr lang="en-US" sz="2400" dirty="0">
              <a:latin typeface="Verdan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Time-Lapse Seismic </a:t>
            </a:r>
            <a:r>
              <a:rPr lang="en-US" dirty="0" smtClean="0"/>
              <a:t>(</a:t>
            </a:r>
            <a:r>
              <a:rPr lang="en-US" dirty="0"/>
              <a:t>aka 4D)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162257" y="5284441"/>
            <a:ext cx="2844843" cy="820410"/>
            <a:chOff x="4054247" y="5143500"/>
            <a:chExt cx="2844843" cy="820410"/>
          </a:xfrm>
        </p:grpSpPr>
        <p:pic>
          <p:nvPicPr>
            <p:cNvPr id="5" name="Picture 2" descr="http://assets.geoexpro.com/legacy-files/2009%20-%20Vol%206/No%205/4D%20Geophysical%20Data%20Help%20Maximize%20Recovery/upperlower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113" t="40384" r="12836" b="49978"/>
            <a:stretch/>
          </p:blipFill>
          <p:spPr bwMode="auto">
            <a:xfrm>
              <a:off x="4152900" y="5410200"/>
              <a:ext cx="2679700" cy="342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683875" y="5143500"/>
              <a:ext cx="16177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Oil Saturation</a:t>
              </a:r>
              <a:endPara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324894" y="5702300"/>
              <a:ext cx="57419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HIGH</a:t>
              </a:r>
              <a:endParaRPr lang="en-US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54247" y="5702300"/>
              <a:ext cx="5180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LOW</a:t>
              </a:r>
              <a:endParaRPr lang="en-US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29" name="Group 1028"/>
          <p:cNvGrpSpPr/>
          <p:nvPr/>
        </p:nvGrpSpPr>
        <p:grpSpPr>
          <a:xfrm>
            <a:off x="213017" y="2844800"/>
            <a:ext cx="8816683" cy="2349500"/>
            <a:chOff x="-2047583" y="2184400"/>
            <a:chExt cx="10892341" cy="2608564"/>
          </a:xfrm>
        </p:grpSpPr>
        <p:grpSp>
          <p:nvGrpSpPr>
            <p:cNvPr id="20" name="Group 19"/>
            <p:cNvGrpSpPr/>
            <p:nvPr/>
          </p:nvGrpSpPr>
          <p:grpSpPr>
            <a:xfrm>
              <a:off x="325867" y="2193282"/>
              <a:ext cx="1996047" cy="2590800"/>
              <a:chOff x="363967" y="2590800"/>
              <a:chExt cx="1996047" cy="2590800"/>
            </a:xfrm>
          </p:grpSpPr>
          <p:pic>
            <p:nvPicPr>
              <p:cNvPr id="16" name="Picture 2" descr="http://assets.geoexpro.com/legacy-files/2009%20-%20Vol%206/No%205/4D%20Geophysical%20Data%20Help%20Maximize%20Recovery/upperlower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7" t="50022" r="74570"/>
              <a:stretch/>
            </p:blipFill>
            <p:spPr bwMode="auto">
              <a:xfrm>
                <a:off x="363967" y="2590800"/>
                <a:ext cx="1996047" cy="259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363967" y="2590800"/>
                <a:ext cx="710452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1996</a:t>
                </a:r>
                <a:endPara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2604754" y="2193282"/>
              <a:ext cx="1944601" cy="2590800"/>
              <a:chOff x="2594934" y="2590800"/>
              <a:chExt cx="1944601" cy="2590800"/>
            </a:xfrm>
          </p:grpSpPr>
          <p:pic>
            <p:nvPicPr>
              <p:cNvPr id="15" name="Picture 2" descr="http://assets.geoexpro.com/legacy-files/2009%20-%20Vol%206/No%205/4D%20Geophysical%20Data%20Help%20Maximize%20Recovery/upperlower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736" t="50022" r="50333"/>
              <a:stretch/>
            </p:blipFill>
            <p:spPr bwMode="auto">
              <a:xfrm>
                <a:off x="2594934" y="2590800"/>
                <a:ext cx="1944601" cy="259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2594934" y="2590800"/>
                <a:ext cx="710452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1999</a:t>
                </a:r>
                <a:endPara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832195" y="2193282"/>
              <a:ext cx="1764543" cy="2590800"/>
              <a:chOff x="4825901" y="2590800"/>
              <a:chExt cx="1764543" cy="2590800"/>
            </a:xfrm>
          </p:grpSpPr>
          <p:pic>
            <p:nvPicPr>
              <p:cNvPr id="14" name="Picture 2" descr="http://assets.geoexpro.com/legacy-files/2009%20-%20Vol%206/No%205/4D%20Geophysical%20Data%20Help%20Maximize%20Recovery/upperlower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163" t="50022" r="28122"/>
              <a:stretch/>
            </p:blipFill>
            <p:spPr bwMode="auto">
              <a:xfrm>
                <a:off x="4825901" y="2590800"/>
                <a:ext cx="1764543" cy="259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4825901" y="2590800"/>
                <a:ext cx="710452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2003</a:t>
                </a:r>
                <a:endPara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6879579" y="2193282"/>
              <a:ext cx="1965179" cy="2590800"/>
              <a:chOff x="6917679" y="2590800"/>
              <a:chExt cx="1965179" cy="2590800"/>
            </a:xfrm>
          </p:grpSpPr>
          <p:pic>
            <p:nvPicPr>
              <p:cNvPr id="1026" name="Picture 2" descr="http://assets.geoexpro.com/legacy-files/2009%20-%20Vol%206/No%205/4D%20Geophysical%20Data%20Help%20Maximize%20Recovery/upperlower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324" t="50022" r="493"/>
              <a:stretch/>
            </p:blipFill>
            <p:spPr bwMode="auto">
              <a:xfrm>
                <a:off x="6917679" y="2590800"/>
                <a:ext cx="1965179" cy="259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6917679" y="2590800"/>
                <a:ext cx="710451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2005</a:t>
                </a:r>
                <a:endPara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1027" name="Group 1026"/>
            <p:cNvGrpSpPr/>
            <p:nvPr/>
          </p:nvGrpSpPr>
          <p:grpSpPr>
            <a:xfrm>
              <a:off x="-2047583" y="2184400"/>
              <a:ext cx="2047583" cy="2608564"/>
              <a:chOff x="-2125232" y="2197100"/>
              <a:chExt cx="2047583" cy="2608564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-2125232" y="2197100"/>
                <a:ext cx="2047583" cy="2608564"/>
              </a:xfrm>
              <a:prstGeom prst="rect">
                <a:avLst/>
              </a:prstGeom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-2125232" y="2197100"/>
                <a:ext cx="710451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1985</a:t>
                </a:r>
                <a:endPara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25" name="TextBox 24"/>
          <p:cNvSpPr txBox="1"/>
          <p:nvPr/>
        </p:nvSpPr>
        <p:spPr>
          <a:xfrm>
            <a:off x="546100" y="6134100"/>
            <a:ext cx="4456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http://www.geoexpro.com/articles/2009/05/4d-geophysical-data</a:t>
            </a:r>
          </a:p>
        </p:txBody>
      </p:sp>
    </p:spTree>
    <p:extLst>
      <p:ext uri="{BB962C8B-B14F-4D97-AF65-F5344CB8AC3E}">
        <p14:creationId xmlns:p14="http://schemas.microsoft.com/office/powerpoint/2010/main" val="4171784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Calibrated Reservoir Simulation</a:t>
            </a:r>
            <a:endParaRPr lang="en-US" dirty="0"/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360495" y="983169"/>
            <a:ext cx="8269806" cy="2049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/>
          <a:lstStyle/>
          <a:p>
            <a:pPr marL="228600" indent="-228600">
              <a:lnSpc>
                <a:spcPct val="90000"/>
              </a:lnSpc>
              <a:spcBef>
                <a:spcPts val="9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latin typeface="Verdana" pitchFamily="34" charset="0"/>
              </a:rPr>
              <a:t>We want to predict future oil and gas production given 	existing wells plus new wells (producers and 	injectors)</a:t>
            </a:r>
          </a:p>
          <a:p>
            <a:pPr marL="228600" indent="-228600">
              <a:lnSpc>
                <a:spcPct val="90000"/>
              </a:lnSpc>
              <a:spcBef>
                <a:spcPts val="9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latin typeface="Verdana" pitchFamily="34" charset="0"/>
              </a:rPr>
              <a:t>To do this, we build a computer model of the field</a:t>
            </a:r>
          </a:p>
          <a:p>
            <a:pPr marL="228600" indent="-228600">
              <a:lnSpc>
                <a:spcPct val="90000"/>
              </a:lnSpc>
              <a:spcBef>
                <a:spcPts val="9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latin typeface="Verdana" pitchFamily="34" charset="0"/>
              </a:rPr>
              <a:t>We assign </a:t>
            </a:r>
            <a:r>
              <a:rPr lang="en-US" sz="2200" dirty="0">
                <a:latin typeface="Verdana" pitchFamily="34" charset="0"/>
              </a:rPr>
              <a:t>e</a:t>
            </a:r>
            <a:r>
              <a:rPr lang="en-US" sz="2200" dirty="0" smtClean="0">
                <a:latin typeface="Verdana" pitchFamily="34" charset="0"/>
              </a:rPr>
              <a:t>ach cell in the model with rock, fluid and 	physical properties (e.g., porosity, temperature)</a:t>
            </a:r>
          </a:p>
          <a:p>
            <a:pPr marL="228600" indent="-228600">
              <a:lnSpc>
                <a:spcPct val="90000"/>
              </a:lnSpc>
              <a:spcBef>
                <a:spcPts val="9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latin typeface="Verdana" pitchFamily="34" charset="0"/>
              </a:rPr>
              <a:t>We model past production and adjust the parameters 	until they match the known (historical) production</a:t>
            </a:r>
          </a:p>
        </p:txBody>
      </p:sp>
      <p:pic>
        <p:nvPicPr>
          <p:cNvPr id="1026" name="Picture 2" descr="Image result for oil reservoir simul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649" y="3914078"/>
            <a:ext cx="4482790" cy="239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7493" y="6077415"/>
            <a:ext cx="32635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http://www.beicip.com/integrated-field-studies</a:t>
            </a:r>
          </a:p>
        </p:txBody>
      </p:sp>
      <p:sp>
        <p:nvSpPr>
          <p:cNvPr id="6" name="Rectangle 53"/>
          <p:cNvSpPr>
            <a:spLocks noChangeArrowheads="1"/>
          </p:cNvSpPr>
          <p:nvPr/>
        </p:nvSpPr>
        <p:spPr bwMode="auto">
          <a:xfrm>
            <a:off x="360496" y="3901073"/>
            <a:ext cx="3430920" cy="127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/>
          <a:lstStyle/>
          <a:p>
            <a:pPr marL="228600" indent="-228600">
              <a:lnSpc>
                <a:spcPct val="90000"/>
              </a:lnSpc>
              <a:spcBef>
                <a:spcPts val="900"/>
              </a:spcBef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2200" dirty="0" smtClean="0">
                <a:latin typeface="Verdana" pitchFamily="34" charset="0"/>
              </a:rPr>
              <a:t>Then we can use this 	calibrated model to 	predict future 	production</a:t>
            </a:r>
            <a:endParaRPr lang="en-US" sz="240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91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 Geologic Model</a:t>
            </a:r>
          </a:p>
        </p:txBody>
      </p:sp>
      <p:sp>
        <p:nvSpPr>
          <p:cNvPr id="44034" name="Rectangle 4"/>
          <p:cNvSpPr>
            <a:spLocks noChangeArrowheads="1"/>
          </p:cNvSpPr>
          <p:nvPr/>
        </p:nvSpPr>
        <p:spPr bwMode="auto">
          <a:xfrm>
            <a:off x="264609" y="953469"/>
            <a:ext cx="85002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20000"/>
              </a:spcBef>
            </a:pPr>
            <a:r>
              <a:rPr lang="en-US" altLang="en-US" sz="2400" dirty="0">
                <a:latin typeface="Tahoma" panose="020B0604030504040204" pitchFamily="34" charset="0"/>
              </a:rPr>
              <a:t>An integration of all geologic, geophysical, petrophysical and interpreted or conceptual information about a reservoir into a single 3D numerical description of that reservoir</a:t>
            </a:r>
          </a:p>
        </p:txBody>
      </p:sp>
      <p:grpSp>
        <p:nvGrpSpPr>
          <p:cNvPr id="44035" name="Group 24"/>
          <p:cNvGrpSpPr>
            <a:grpSpLocks/>
          </p:cNvGrpSpPr>
          <p:nvPr/>
        </p:nvGrpSpPr>
        <p:grpSpPr bwMode="auto">
          <a:xfrm>
            <a:off x="530225" y="2382838"/>
            <a:ext cx="8356600" cy="4082890"/>
            <a:chOff x="334" y="1506"/>
            <a:chExt cx="5445" cy="2661"/>
          </a:xfrm>
        </p:grpSpPr>
        <p:pic>
          <p:nvPicPr>
            <p:cNvPr id="44038" name="Picture 2" descr="pers_all_por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6" t="2960" r="1216" b="2228"/>
            <a:stretch>
              <a:fillRect/>
            </a:stretch>
          </p:blipFill>
          <p:spPr bwMode="auto">
            <a:xfrm>
              <a:off x="1972" y="1859"/>
              <a:ext cx="1953" cy="1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39" name="Picture 5" descr="Struc3D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EFEFEF"/>
                </a:clrFrom>
                <a:clrTo>
                  <a:srgbClr val="EFEFEF">
                    <a:alpha val="0"/>
                  </a:srgbClr>
                </a:clrTo>
              </a:clrChange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2" y="2928"/>
              <a:ext cx="1249" cy="970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</p:pic>
        <p:sp>
          <p:nvSpPr>
            <p:cNvPr id="44040" name="AutoShape 6"/>
            <p:cNvSpPr>
              <a:spLocks noChangeArrowheads="1"/>
            </p:cNvSpPr>
            <p:nvPr/>
          </p:nvSpPr>
          <p:spPr bwMode="auto">
            <a:xfrm rot="12754553" flipV="1">
              <a:off x="3940" y="3058"/>
              <a:ext cx="339" cy="139"/>
            </a:xfrm>
            <a:prstGeom prst="rightArrow">
              <a:avLst>
                <a:gd name="adj1" fmla="val 50000"/>
                <a:gd name="adj2" fmla="val 6871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4041" name="Text Box 7"/>
            <p:cNvSpPr txBox="1">
              <a:spLocks noChangeArrowheads="1"/>
            </p:cNvSpPr>
            <p:nvPr/>
          </p:nvSpPr>
          <p:spPr bwMode="auto">
            <a:xfrm>
              <a:off x="4119" y="3927"/>
              <a:ext cx="1634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Structural Interpretation</a:t>
              </a:r>
            </a:p>
          </p:txBody>
        </p:sp>
        <p:sp>
          <p:nvSpPr>
            <p:cNvPr id="44042" name="AutoShape 8"/>
            <p:cNvSpPr>
              <a:spLocks noChangeArrowheads="1"/>
            </p:cNvSpPr>
            <p:nvPr/>
          </p:nvSpPr>
          <p:spPr bwMode="auto">
            <a:xfrm rot="1932474">
              <a:off x="1606" y="1680"/>
              <a:ext cx="341" cy="132"/>
            </a:xfrm>
            <a:prstGeom prst="rightArrow">
              <a:avLst>
                <a:gd name="adj1" fmla="val 50000"/>
                <a:gd name="adj2" fmla="val 7278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grpSp>
          <p:nvGrpSpPr>
            <p:cNvPr id="44043" name="Group 9"/>
            <p:cNvGrpSpPr>
              <a:grpSpLocks/>
            </p:cNvGrpSpPr>
            <p:nvPr/>
          </p:nvGrpSpPr>
          <p:grpSpPr bwMode="auto">
            <a:xfrm>
              <a:off x="435" y="1628"/>
              <a:ext cx="1306" cy="856"/>
              <a:chOff x="176" y="1412"/>
              <a:chExt cx="1436" cy="941"/>
            </a:xfrm>
          </p:grpSpPr>
          <p:pic>
            <p:nvPicPr>
              <p:cNvPr id="44054" name="Picture 10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0" y="1412"/>
                <a:ext cx="1068" cy="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055" name="Picture 12"/>
              <p:cNvPicPr>
                <a:picLocks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" y="1999"/>
                <a:ext cx="1436" cy="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4044" name="Text Box 13"/>
            <p:cNvSpPr txBox="1">
              <a:spLocks noChangeArrowheads="1"/>
            </p:cNvSpPr>
            <p:nvPr/>
          </p:nvSpPr>
          <p:spPr bwMode="auto">
            <a:xfrm>
              <a:off x="419" y="2507"/>
              <a:ext cx="1472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Stratigraphic Interpretation</a:t>
              </a:r>
            </a:p>
          </p:txBody>
        </p:sp>
        <p:grpSp>
          <p:nvGrpSpPr>
            <p:cNvPr id="44045" name="Group 14"/>
            <p:cNvGrpSpPr>
              <a:grpSpLocks/>
            </p:cNvGrpSpPr>
            <p:nvPr/>
          </p:nvGrpSpPr>
          <p:grpSpPr bwMode="auto">
            <a:xfrm>
              <a:off x="334" y="3040"/>
              <a:ext cx="1752" cy="1127"/>
              <a:chOff x="342" y="3040"/>
              <a:chExt cx="1752" cy="1127"/>
            </a:xfrm>
          </p:grpSpPr>
          <p:sp>
            <p:nvSpPr>
              <p:cNvPr id="44049" name="AutoShape 15"/>
              <p:cNvSpPr>
                <a:spLocks noChangeArrowheads="1"/>
              </p:cNvSpPr>
              <p:nvPr/>
            </p:nvSpPr>
            <p:spPr bwMode="auto">
              <a:xfrm rot="-1665393">
                <a:off x="1492" y="3057"/>
                <a:ext cx="459" cy="138"/>
              </a:xfrm>
              <a:prstGeom prst="rightArrow">
                <a:avLst>
                  <a:gd name="adj1" fmla="val 50000"/>
                  <a:gd name="adj2" fmla="val 93716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9pPr>
              </a:lstStyle>
              <a:p>
                <a:endParaRPr lang="en-US" altLang="en-US" dirty="0"/>
              </a:p>
            </p:txBody>
          </p:sp>
          <p:grpSp>
            <p:nvGrpSpPr>
              <p:cNvPr id="44050" name="Group 16"/>
              <p:cNvGrpSpPr>
                <a:grpSpLocks/>
              </p:cNvGrpSpPr>
              <p:nvPr/>
            </p:nvGrpSpPr>
            <p:grpSpPr bwMode="auto">
              <a:xfrm>
                <a:off x="556" y="3040"/>
                <a:ext cx="1294" cy="865"/>
                <a:chOff x="305" y="3092"/>
                <a:chExt cx="1423" cy="952"/>
              </a:xfrm>
            </p:grpSpPr>
            <p:graphicFrame>
              <p:nvGraphicFramePr>
                <p:cNvPr id="44052" name="Object 17"/>
                <p:cNvGraphicFramePr>
                  <a:graphicFrameLocks noChangeAspect="1"/>
                </p:cNvGraphicFramePr>
                <p:nvPr/>
              </p:nvGraphicFramePr>
              <p:xfrm>
                <a:off x="305" y="3092"/>
                <a:ext cx="1164" cy="834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078" name="Bitmap Image" r:id="rId8" imgW="2448267" imgH="1676634" progId="PBrush">
                        <p:embed/>
                      </p:oleObj>
                    </mc:Choice>
                    <mc:Fallback>
                      <p:oleObj name="Bitmap Image" r:id="rId8" imgW="2448267" imgH="1676634" progId="PBrush">
                        <p:embed/>
                        <p:pic>
                          <p:nvPicPr>
                            <p:cNvPr id="0" name="Picture 10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>
                              <a:clrChange>
                                <a:clrFrom>
                                  <a:srgbClr val="FFFFFF"/>
                                </a:clrFrom>
                                <a:clrTo>
                                  <a:srgbClr val="FFFFFF">
                                    <a:alpha val="0"/>
                                  </a:srgbClr>
                                </a:clrTo>
                              </a:clrChange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05" y="3092"/>
                              <a:ext cx="1164" cy="834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blurRad="63500" dist="38099" dir="2700000" algn="ctr" rotWithShape="0">
                                      <a:schemeClr val="bg2">
                                        <a:alpha val="74997"/>
                                      </a:schemeClr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pic>
              <p:nvPicPr>
                <p:cNvPr id="44053" name="Picture 18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16" y="3400"/>
                  <a:ext cx="812" cy="6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4051" name="Text Box 19"/>
              <p:cNvSpPr txBox="1">
                <a:spLocks noChangeArrowheads="1"/>
              </p:cNvSpPr>
              <p:nvPr/>
            </p:nvSpPr>
            <p:spPr bwMode="auto">
              <a:xfrm>
                <a:off x="342" y="3966"/>
                <a:ext cx="1752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MS PGothic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Petrophysical Interpretation</a:t>
                </a:r>
              </a:p>
            </p:txBody>
          </p:sp>
        </p:grpSp>
        <p:sp>
          <p:nvSpPr>
            <p:cNvPr id="44046" name="AutoShape 20"/>
            <p:cNvSpPr>
              <a:spLocks noChangeArrowheads="1"/>
            </p:cNvSpPr>
            <p:nvPr/>
          </p:nvSpPr>
          <p:spPr bwMode="auto">
            <a:xfrm rot="8795928">
              <a:off x="3937" y="1687"/>
              <a:ext cx="339" cy="139"/>
            </a:xfrm>
            <a:prstGeom prst="rightArrow">
              <a:avLst>
                <a:gd name="adj1" fmla="val 50000"/>
                <a:gd name="adj2" fmla="val 6871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4047" name="Text Box 21"/>
            <p:cNvSpPr txBox="1">
              <a:spLocks noChangeArrowheads="1"/>
            </p:cNvSpPr>
            <p:nvPr/>
          </p:nvSpPr>
          <p:spPr bwMode="auto">
            <a:xfrm>
              <a:off x="4203" y="2251"/>
              <a:ext cx="1576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Geophysical Interpretation</a:t>
              </a:r>
            </a:p>
          </p:txBody>
        </p:sp>
        <p:pic>
          <p:nvPicPr>
            <p:cNvPr id="44048" name="Picture 2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37" t="5235" r="40474" b="833"/>
            <a:stretch>
              <a:fillRect/>
            </a:stretch>
          </p:blipFill>
          <p:spPr bwMode="auto">
            <a:xfrm>
              <a:off x="4290" y="1506"/>
              <a:ext cx="1264" cy="691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42946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 Geologic Model</a:t>
            </a:r>
          </a:p>
        </p:txBody>
      </p:sp>
      <p:sp>
        <p:nvSpPr>
          <p:cNvPr id="337923" name="Rectangle 3"/>
          <p:cNvSpPr>
            <a:spLocks noChangeArrowheads="1"/>
          </p:cNvSpPr>
          <p:nvPr/>
        </p:nvSpPr>
        <p:spPr bwMode="auto">
          <a:xfrm>
            <a:off x="4393580" y="3735388"/>
            <a:ext cx="4361483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058" tIns="41029" rIns="82058" bIns="41029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tabLst>
                <a:tab pos="346075" algn="l"/>
              </a:tabLst>
            </a:pPr>
            <a:r>
              <a:rPr lang="en-US" altLang="en-US" b="1" dirty="0">
                <a:latin typeface="Tahoma" panose="020B0604030504040204" pitchFamily="34" charset="0"/>
              </a:rPr>
              <a:t>Each cell can be populated with </a:t>
            </a:r>
            <a:r>
              <a:rPr lang="en-US" altLang="en-US" b="1" dirty="0" smtClean="0">
                <a:latin typeface="Tahoma" panose="020B0604030504040204" pitchFamily="34" charset="0"/>
              </a:rPr>
              <a:t>	rock </a:t>
            </a:r>
            <a:r>
              <a:rPr lang="en-US" altLang="en-US" b="1" dirty="0">
                <a:latin typeface="Tahoma" panose="020B0604030504040204" pitchFamily="34" charset="0"/>
              </a:rPr>
              <a:t>&amp; fluid </a:t>
            </a:r>
            <a:r>
              <a:rPr lang="en-US" altLang="en-US" b="1" dirty="0" smtClean="0">
                <a:latin typeface="Tahoma" panose="020B0604030504040204" pitchFamily="34" charset="0"/>
              </a:rPr>
              <a:t>properties</a:t>
            </a:r>
            <a:r>
              <a:rPr lang="en-US" altLang="en-US" b="1" dirty="0">
                <a:latin typeface="Tahoma" panose="020B0604030504040204" pitchFamily="34" charset="0"/>
              </a:rPr>
              <a:t>: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 sz="1800" dirty="0">
                <a:latin typeface="Tahoma" panose="020B0604030504040204" pitchFamily="34" charset="0"/>
              </a:rPr>
              <a:t>Facies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 sz="1800" dirty="0">
                <a:latin typeface="Tahoma" panose="020B0604030504040204" pitchFamily="34" charset="0"/>
              </a:rPr>
              <a:t>Porosity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 sz="1800" dirty="0" smtClean="0">
                <a:latin typeface="Tahoma" panose="020B0604030504040204" pitchFamily="34" charset="0"/>
              </a:rPr>
              <a:t>Permeability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 sz="1800" dirty="0" smtClean="0">
                <a:latin typeface="Tahoma" panose="020B0604030504040204" pitchFamily="34" charset="0"/>
              </a:rPr>
              <a:t>Temperature</a:t>
            </a:r>
            <a:endParaRPr lang="en-US" altLang="en-US" sz="1800" dirty="0">
              <a:latin typeface="Tahoma" panose="020B0604030504040204" pitchFamily="34" charset="0"/>
            </a:endParaRP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 sz="1800" dirty="0">
                <a:latin typeface="Tahoma" panose="020B0604030504040204" pitchFamily="34" charset="0"/>
              </a:rPr>
              <a:t>Fluid Saturation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 sz="1800" dirty="0">
                <a:latin typeface="Tahoma" panose="020B0604030504040204" pitchFamily="34" charset="0"/>
              </a:rPr>
              <a:t>Etc.</a:t>
            </a:r>
          </a:p>
        </p:txBody>
      </p:sp>
      <p:grpSp>
        <p:nvGrpSpPr>
          <p:cNvPr id="46083" name="Group 49"/>
          <p:cNvGrpSpPr>
            <a:grpSpLocks/>
          </p:cNvGrpSpPr>
          <p:nvPr/>
        </p:nvGrpSpPr>
        <p:grpSpPr bwMode="auto">
          <a:xfrm>
            <a:off x="369888" y="963613"/>
            <a:ext cx="5705475" cy="4508500"/>
            <a:chOff x="241" y="703"/>
            <a:chExt cx="3594" cy="2840"/>
          </a:xfrm>
        </p:grpSpPr>
        <p:sp>
          <p:nvSpPr>
            <p:cNvPr id="46086" name="Text Box 40"/>
            <p:cNvSpPr txBox="1">
              <a:spLocks noChangeArrowheads="1"/>
            </p:cNvSpPr>
            <p:nvPr/>
          </p:nvSpPr>
          <p:spPr bwMode="auto">
            <a:xfrm rot="-5400000">
              <a:off x="615" y="1058"/>
              <a:ext cx="68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1m</a:t>
              </a:r>
            </a:p>
          </p:txBody>
        </p:sp>
        <p:sp>
          <p:nvSpPr>
            <p:cNvPr id="46087" name="Text Box 43"/>
            <p:cNvSpPr txBox="1">
              <a:spLocks noChangeArrowheads="1"/>
            </p:cNvSpPr>
            <p:nvPr/>
          </p:nvSpPr>
          <p:spPr bwMode="auto">
            <a:xfrm rot="-914901">
              <a:off x="1193" y="703"/>
              <a:ext cx="59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75 m</a:t>
              </a:r>
              <a:endParaRPr lang="en-US" alt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6088" name="Picture 6" descr="pers_all_po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30" t="35165" r="41830" b="35165"/>
            <a:stretch>
              <a:fillRect/>
            </a:stretch>
          </p:blipFill>
          <p:spPr bwMode="auto">
            <a:xfrm>
              <a:off x="241" y="1626"/>
              <a:ext cx="1719" cy="1917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089" name="Rectangle 14"/>
            <p:cNvSpPr>
              <a:spLocks noChangeArrowheads="1"/>
            </p:cNvSpPr>
            <p:nvPr/>
          </p:nvSpPr>
          <p:spPr bwMode="auto">
            <a:xfrm>
              <a:off x="2838" y="1662"/>
              <a:ext cx="716" cy="377"/>
            </a:xfrm>
            <a:prstGeom prst="rect">
              <a:avLst/>
            </a:prstGeom>
            <a:solidFill>
              <a:srgbClr val="0099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9900"/>
              </a:extrusionClr>
              <a:contourClr>
                <a:srgbClr val="0099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090" name="Rectangle 15"/>
            <p:cNvSpPr>
              <a:spLocks noChangeArrowheads="1"/>
            </p:cNvSpPr>
            <p:nvPr/>
          </p:nvSpPr>
          <p:spPr bwMode="auto">
            <a:xfrm>
              <a:off x="2172" y="1779"/>
              <a:ext cx="717" cy="377"/>
            </a:xfrm>
            <a:prstGeom prst="rect">
              <a:avLst/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CC00"/>
              </a:extrusionClr>
              <a:contourClr>
                <a:srgbClr val="FFCC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091" name="Rectangle 16"/>
            <p:cNvSpPr>
              <a:spLocks noChangeArrowheads="1"/>
            </p:cNvSpPr>
            <p:nvPr/>
          </p:nvSpPr>
          <p:spPr bwMode="auto">
            <a:xfrm>
              <a:off x="1514" y="1905"/>
              <a:ext cx="717" cy="377"/>
            </a:xfrm>
            <a:prstGeom prst="rect">
              <a:avLst/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CC00"/>
              </a:extrusionClr>
              <a:contourClr>
                <a:srgbClr val="FFCC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092" name="Rectangle 17"/>
            <p:cNvSpPr>
              <a:spLocks noChangeArrowheads="1"/>
            </p:cNvSpPr>
            <p:nvPr/>
          </p:nvSpPr>
          <p:spPr bwMode="auto">
            <a:xfrm>
              <a:off x="2836" y="1308"/>
              <a:ext cx="717" cy="378"/>
            </a:xfrm>
            <a:prstGeom prst="rect">
              <a:avLst/>
            </a:prstGeom>
            <a:solidFill>
              <a:srgbClr val="0099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9900"/>
              </a:extrusionClr>
              <a:contourClr>
                <a:srgbClr val="0099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093" name="Rectangle 18"/>
            <p:cNvSpPr>
              <a:spLocks noChangeArrowheads="1"/>
            </p:cNvSpPr>
            <p:nvPr/>
          </p:nvSpPr>
          <p:spPr bwMode="auto">
            <a:xfrm>
              <a:off x="2838" y="948"/>
              <a:ext cx="716" cy="377"/>
            </a:xfrm>
            <a:prstGeom prst="rect">
              <a:avLst/>
            </a:prstGeom>
            <a:solidFill>
              <a:srgbClr val="0099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9900"/>
              </a:extrusionClr>
              <a:contourClr>
                <a:srgbClr val="0099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094" name="Rectangle 19"/>
            <p:cNvSpPr>
              <a:spLocks noChangeArrowheads="1"/>
            </p:cNvSpPr>
            <p:nvPr/>
          </p:nvSpPr>
          <p:spPr bwMode="auto">
            <a:xfrm>
              <a:off x="2172" y="1428"/>
              <a:ext cx="717" cy="377"/>
            </a:xfrm>
            <a:prstGeom prst="rect">
              <a:avLst/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CC00"/>
              </a:extrusionClr>
              <a:contourClr>
                <a:srgbClr val="FFCC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095" name="Rectangle 20"/>
            <p:cNvSpPr>
              <a:spLocks noChangeArrowheads="1"/>
            </p:cNvSpPr>
            <p:nvPr/>
          </p:nvSpPr>
          <p:spPr bwMode="auto">
            <a:xfrm>
              <a:off x="2172" y="1073"/>
              <a:ext cx="717" cy="378"/>
            </a:xfrm>
            <a:prstGeom prst="rect">
              <a:avLst/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CC00"/>
              </a:extrusionClr>
              <a:contourClr>
                <a:srgbClr val="FFCC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096" name="Rectangle 21"/>
            <p:cNvSpPr>
              <a:spLocks noChangeArrowheads="1"/>
            </p:cNvSpPr>
            <p:nvPr/>
          </p:nvSpPr>
          <p:spPr bwMode="auto">
            <a:xfrm>
              <a:off x="1514" y="1556"/>
              <a:ext cx="716" cy="378"/>
            </a:xfrm>
            <a:prstGeom prst="rect">
              <a:avLst/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CC00"/>
              </a:extrusionClr>
              <a:contourClr>
                <a:srgbClr val="FFCC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097" name="Rectangle 22"/>
            <p:cNvSpPr>
              <a:spLocks noChangeArrowheads="1"/>
            </p:cNvSpPr>
            <p:nvPr/>
          </p:nvSpPr>
          <p:spPr bwMode="auto">
            <a:xfrm>
              <a:off x="1363" y="1149"/>
              <a:ext cx="717" cy="377"/>
            </a:xfrm>
            <a:prstGeom prst="rect">
              <a:avLst/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CC00"/>
              </a:extrusionClr>
              <a:contourClr>
                <a:srgbClr val="FFCC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098" name="Rectangle 23"/>
            <p:cNvSpPr>
              <a:spLocks noChangeArrowheads="1"/>
            </p:cNvSpPr>
            <p:nvPr/>
          </p:nvSpPr>
          <p:spPr bwMode="auto">
            <a:xfrm>
              <a:off x="3091" y="1883"/>
              <a:ext cx="716" cy="377"/>
            </a:xfrm>
            <a:prstGeom prst="rect">
              <a:avLst/>
            </a:prstGeom>
            <a:solidFill>
              <a:srgbClr val="0099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9900"/>
              </a:extrusionClr>
              <a:contourClr>
                <a:srgbClr val="0099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099" name="Rectangle 24"/>
            <p:cNvSpPr>
              <a:spLocks noChangeArrowheads="1"/>
            </p:cNvSpPr>
            <p:nvPr/>
          </p:nvSpPr>
          <p:spPr bwMode="auto">
            <a:xfrm>
              <a:off x="2425" y="2000"/>
              <a:ext cx="717" cy="377"/>
            </a:xfrm>
            <a:prstGeom prst="rect">
              <a:avLst/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CC00"/>
              </a:extrusionClr>
              <a:contourClr>
                <a:srgbClr val="FFCC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100" name="Rectangle 25"/>
            <p:cNvSpPr>
              <a:spLocks noChangeArrowheads="1"/>
            </p:cNvSpPr>
            <p:nvPr/>
          </p:nvSpPr>
          <p:spPr bwMode="auto">
            <a:xfrm>
              <a:off x="1767" y="2126"/>
              <a:ext cx="717" cy="377"/>
            </a:xfrm>
            <a:prstGeom prst="rect">
              <a:avLst/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CC00"/>
              </a:extrusionClr>
              <a:contourClr>
                <a:srgbClr val="FFCC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101" name="Rectangle 26"/>
            <p:cNvSpPr>
              <a:spLocks noChangeArrowheads="1"/>
            </p:cNvSpPr>
            <p:nvPr/>
          </p:nvSpPr>
          <p:spPr bwMode="auto">
            <a:xfrm>
              <a:off x="3089" y="1529"/>
              <a:ext cx="717" cy="378"/>
            </a:xfrm>
            <a:prstGeom prst="rect">
              <a:avLst/>
            </a:prstGeom>
            <a:solidFill>
              <a:srgbClr val="0099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9900"/>
              </a:extrusionClr>
              <a:contourClr>
                <a:srgbClr val="0099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102" name="Rectangle 27"/>
            <p:cNvSpPr>
              <a:spLocks noChangeArrowheads="1"/>
            </p:cNvSpPr>
            <p:nvPr/>
          </p:nvSpPr>
          <p:spPr bwMode="auto">
            <a:xfrm>
              <a:off x="3091" y="1169"/>
              <a:ext cx="716" cy="377"/>
            </a:xfrm>
            <a:prstGeom prst="rect">
              <a:avLst/>
            </a:prstGeom>
            <a:solidFill>
              <a:srgbClr val="0099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9900"/>
              </a:extrusionClr>
              <a:contourClr>
                <a:srgbClr val="0099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103" name="Rectangle 28"/>
            <p:cNvSpPr>
              <a:spLocks noChangeArrowheads="1"/>
            </p:cNvSpPr>
            <p:nvPr/>
          </p:nvSpPr>
          <p:spPr bwMode="auto">
            <a:xfrm>
              <a:off x="2425" y="1649"/>
              <a:ext cx="717" cy="377"/>
            </a:xfrm>
            <a:prstGeom prst="rect">
              <a:avLst/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CC00"/>
              </a:extrusionClr>
              <a:contourClr>
                <a:srgbClr val="FFCC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104" name="Rectangle 29"/>
            <p:cNvSpPr>
              <a:spLocks noChangeArrowheads="1"/>
            </p:cNvSpPr>
            <p:nvPr/>
          </p:nvSpPr>
          <p:spPr bwMode="auto">
            <a:xfrm>
              <a:off x="2425" y="1294"/>
              <a:ext cx="717" cy="378"/>
            </a:xfrm>
            <a:prstGeom prst="rect">
              <a:avLst/>
            </a:prstGeom>
            <a:solidFill>
              <a:srgbClr val="0099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9900"/>
              </a:extrusionClr>
              <a:contourClr>
                <a:srgbClr val="0099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105" name="Rectangle 30"/>
            <p:cNvSpPr>
              <a:spLocks noChangeArrowheads="1"/>
            </p:cNvSpPr>
            <p:nvPr/>
          </p:nvSpPr>
          <p:spPr bwMode="auto">
            <a:xfrm>
              <a:off x="1767" y="1777"/>
              <a:ext cx="716" cy="378"/>
            </a:xfrm>
            <a:prstGeom prst="rect">
              <a:avLst/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CC00"/>
              </a:extrusionClr>
              <a:contourClr>
                <a:srgbClr val="FFCC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106" name="Rectangle 31"/>
            <p:cNvSpPr>
              <a:spLocks noChangeArrowheads="1"/>
            </p:cNvSpPr>
            <p:nvPr/>
          </p:nvSpPr>
          <p:spPr bwMode="auto">
            <a:xfrm>
              <a:off x="1768" y="1434"/>
              <a:ext cx="717" cy="377"/>
            </a:xfrm>
            <a:prstGeom prst="rect">
              <a:avLst/>
            </a:pr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ObliqueFront">
                <a:rot lat="1500000" lon="20099994" rev="0"/>
              </a:camera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CC00"/>
              </a:extrusionClr>
              <a:contourClr>
                <a:srgbClr val="FFCC00"/>
              </a:contourClr>
            </a:sp3d>
          </p:spPr>
          <p:txBody>
            <a:bodyPr wrap="none" lIns="82058" tIns="41029" rIns="82058" bIns="41029" anchor="ctr">
              <a:spAutoFit/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107" name="Rectangle 32"/>
            <p:cNvSpPr>
              <a:spLocks noChangeArrowheads="1"/>
            </p:cNvSpPr>
            <p:nvPr/>
          </p:nvSpPr>
          <p:spPr bwMode="auto">
            <a:xfrm rot="21061962">
              <a:off x="2384" y="1690"/>
              <a:ext cx="793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058" tIns="41029" rIns="82058" bIns="41029" anchor="ctr">
              <a:spAutoFit/>
            </a:bodyPr>
            <a:lstStyle>
              <a:lvl1pPr defTabSz="820738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 defTabSz="820738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 defTabSz="820738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 defTabSz="820738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 defTabSz="820738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Perm</a:t>
              </a:r>
            </a:p>
            <a:p>
              <a:pPr algn="ctr"/>
              <a:r>
                <a:rPr lang="en-US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250 mD</a:t>
              </a:r>
            </a:p>
          </p:txBody>
        </p:sp>
        <p:sp>
          <p:nvSpPr>
            <p:cNvPr id="46108" name="Text Box 33"/>
            <p:cNvSpPr txBox="1">
              <a:spLocks noChangeArrowheads="1"/>
            </p:cNvSpPr>
            <p:nvPr/>
          </p:nvSpPr>
          <p:spPr bwMode="auto">
            <a:xfrm rot="-680963">
              <a:off x="2053" y="887"/>
              <a:ext cx="83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Sand</a:t>
              </a:r>
            </a:p>
          </p:txBody>
        </p:sp>
        <p:sp>
          <p:nvSpPr>
            <p:cNvPr id="46109" name="Text Box 34"/>
            <p:cNvSpPr txBox="1">
              <a:spLocks noChangeArrowheads="1"/>
            </p:cNvSpPr>
            <p:nvPr/>
          </p:nvSpPr>
          <p:spPr bwMode="auto">
            <a:xfrm rot="-680963">
              <a:off x="2320" y="1090"/>
              <a:ext cx="83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Shale</a:t>
              </a:r>
            </a:p>
          </p:txBody>
        </p:sp>
        <p:sp>
          <p:nvSpPr>
            <p:cNvPr id="46110" name="Rectangle 35"/>
            <p:cNvSpPr>
              <a:spLocks noChangeArrowheads="1"/>
            </p:cNvSpPr>
            <p:nvPr/>
          </p:nvSpPr>
          <p:spPr bwMode="auto">
            <a:xfrm rot="21061962">
              <a:off x="3043" y="1573"/>
              <a:ext cx="792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058" tIns="41029" rIns="82058" bIns="41029" anchor="ctr">
              <a:spAutoFit/>
            </a:bodyPr>
            <a:lstStyle>
              <a:lvl1pPr defTabSz="820738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 defTabSz="820738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 defTabSz="820738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 defTabSz="820738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 defTabSz="820738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Perm</a:t>
              </a:r>
            </a:p>
            <a:p>
              <a:pPr algn="ctr"/>
              <a:r>
                <a:rPr lang="en-US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0.1 mD</a:t>
              </a:r>
            </a:p>
          </p:txBody>
        </p:sp>
        <p:sp>
          <p:nvSpPr>
            <p:cNvPr id="46111" name="Line 36"/>
            <p:cNvSpPr>
              <a:spLocks noChangeShapeType="1"/>
            </p:cNvSpPr>
            <p:nvPr/>
          </p:nvSpPr>
          <p:spPr bwMode="auto">
            <a:xfrm flipV="1">
              <a:off x="1149" y="815"/>
              <a:ext cx="632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112" name="Text Box 37"/>
            <p:cNvSpPr txBox="1">
              <a:spLocks noChangeArrowheads="1"/>
            </p:cNvSpPr>
            <p:nvPr/>
          </p:nvSpPr>
          <p:spPr bwMode="auto">
            <a:xfrm rot="2635240">
              <a:off x="1133" y="963"/>
              <a:ext cx="47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50 m</a:t>
              </a:r>
            </a:p>
          </p:txBody>
        </p:sp>
        <p:sp>
          <p:nvSpPr>
            <p:cNvPr id="46113" name="Line 38"/>
            <p:cNvSpPr>
              <a:spLocks noChangeShapeType="1"/>
            </p:cNvSpPr>
            <p:nvPr/>
          </p:nvSpPr>
          <p:spPr bwMode="auto">
            <a:xfrm>
              <a:off x="1181" y="999"/>
              <a:ext cx="248" cy="2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114" name="Line 39"/>
            <p:cNvSpPr>
              <a:spLocks noChangeShapeType="1"/>
            </p:cNvSpPr>
            <p:nvPr/>
          </p:nvSpPr>
          <p:spPr bwMode="auto">
            <a:xfrm>
              <a:off x="1051" y="1021"/>
              <a:ext cx="0" cy="3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115" name="Line 41"/>
            <p:cNvSpPr>
              <a:spLocks noChangeShapeType="1"/>
            </p:cNvSpPr>
            <p:nvPr/>
          </p:nvSpPr>
          <p:spPr bwMode="auto">
            <a:xfrm flipV="1">
              <a:off x="835" y="1511"/>
              <a:ext cx="976" cy="808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116" name="Line 42"/>
            <p:cNvSpPr>
              <a:spLocks noChangeShapeType="1"/>
            </p:cNvSpPr>
            <p:nvPr/>
          </p:nvSpPr>
          <p:spPr bwMode="auto">
            <a:xfrm flipV="1">
              <a:off x="819" y="1031"/>
              <a:ext cx="360" cy="1192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26228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Reservoir Simulation</a:t>
            </a:r>
          </a:p>
        </p:txBody>
      </p:sp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327025" y="1023938"/>
            <a:ext cx="3482975" cy="2168525"/>
            <a:chOff x="132" y="775"/>
            <a:chExt cx="1991" cy="1111"/>
          </a:xfrm>
        </p:grpSpPr>
        <p:sp>
          <p:nvSpPr>
            <p:cNvPr id="37921" name="Rectangle 3"/>
            <p:cNvSpPr>
              <a:spLocks noChangeArrowheads="1"/>
            </p:cNvSpPr>
            <p:nvPr/>
          </p:nvSpPr>
          <p:spPr bwMode="auto">
            <a:xfrm>
              <a:off x="132" y="775"/>
              <a:ext cx="1991" cy="111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pic>
          <p:nvPicPr>
            <p:cNvPr id="37922" name="Picture 4" descr="geo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" y="881"/>
              <a:ext cx="1833" cy="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891" name="Group 5"/>
          <p:cNvGrpSpPr>
            <a:grpSpLocks/>
          </p:cNvGrpSpPr>
          <p:nvPr/>
        </p:nvGrpSpPr>
        <p:grpSpPr bwMode="auto">
          <a:xfrm>
            <a:off x="1517650" y="4208463"/>
            <a:ext cx="3397250" cy="2125662"/>
            <a:chOff x="1049" y="2901"/>
            <a:chExt cx="1942" cy="1089"/>
          </a:xfrm>
        </p:grpSpPr>
        <p:sp>
          <p:nvSpPr>
            <p:cNvPr id="37919" name="Rectangle 6"/>
            <p:cNvSpPr>
              <a:spLocks noChangeArrowheads="1"/>
            </p:cNvSpPr>
            <p:nvPr/>
          </p:nvSpPr>
          <p:spPr bwMode="auto">
            <a:xfrm>
              <a:off x="1049" y="2901"/>
              <a:ext cx="1942" cy="1089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pic>
          <p:nvPicPr>
            <p:cNvPr id="37920" name="Picture 7" descr="sim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0" y="2982"/>
              <a:ext cx="1780" cy="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893" name="Rectangle 9"/>
          <p:cNvSpPr>
            <a:spLocks noChangeArrowheads="1"/>
          </p:cNvSpPr>
          <p:nvPr/>
        </p:nvSpPr>
        <p:spPr bwMode="auto">
          <a:xfrm>
            <a:off x="1624013" y="896938"/>
            <a:ext cx="28590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1400" b="1" i="1" dirty="0">
                <a:solidFill>
                  <a:schemeClr val="bg1"/>
                </a:solidFill>
                <a:latin typeface="Tahoma" panose="020B0604030504040204" pitchFamily="34" charset="0"/>
              </a:rPr>
              <a:t>Geologic Model</a:t>
            </a:r>
            <a:endParaRPr lang="en-US" altLang="en-US" sz="1200" b="1" dirty="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sp>
        <p:nvSpPr>
          <p:cNvPr id="37894" name="Rectangle 10"/>
          <p:cNvSpPr>
            <a:spLocks noChangeArrowheads="1"/>
          </p:cNvSpPr>
          <p:nvPr/>
        </p:nvSpPr>
        <p:spPr bwMode="auto">
          <a:xfrm>
            <a:off x="1069975" y="5978525"/>
            <a:ext cx="28590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1400" b="1" i="1" dirty="0">
                <a:solidFill>
                  <a:schemeClr val="bg1"/>
                </a:solidFill>
                <a:latin typeface="Tahoma" panose="020B0604030504040204" pitchFamily="34" charset="0"/>
              </a:rPr>
              <a:t>Reservoir Simulation</a:t>
            </a:r>
            <a:endParaRPr lang="en-US" altLang="en-US" sz="1200" b="1" dirty="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 rot="4045412" flipV="1">
            <a:off x="-129381" y="3731419"/>
            <a:ext cx="2228850" cy="1312862"/>
          </a:xfrm>
          <a:custGeom>
            <a:avLst/>
            <a:gdLst>
              <a:gd name="T0" fmla="*/ 2147483647 w 21600"/>
              <a:gd name="T1" fmla="*/ 54339237 h 21600"/>
              <a:gd name="T2" fmla="*/ 2147483647 w 21600"/>
              <a:gd name="T3" fmla="*/ 2147483647 h 21600"/>
              <a:gd name="T4" fmla="*/ 2147483647 w 21600"/>
              <a:gd name="T5" fmla="*/ 967548478 h 21600"/>
              <a:gd name="T6" fmla="*/ 2147483647 w 21600"/>
              <a:gd name="T7" fmla="*/ 1667667575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229" y="9141"/>
                </a:moveTo>
                <a:cubicBezTo>
                  <a:pt x="16472" y="6208"/>
                  <a:pt x="13828" y="4160"/>
                  <a:pt x="10800" y="4160"/>
                </a:cubicBezTo>
                <a:cubicBezTo>
                  <a:pt x="7132" y="4160"/>
                  <a:pt x="4160" y="7132"/>
                  <a:pt x="4160" y="10800"/>
                </a:cubicBezTo>
                <a:cubicBezTo>
                  <a:pt x="4159" y="11182"/>
                  <a:pt x="4192" y="11563"/>
                  <a:pt x="4258" y="11939"/>
                </a:cubicBezTo>
                <a:lnTo>
                  <a:pt x="160" y="12653"/>
                </a:lnTo>
                <a:cubicBezTo>
                  <a:pt x="53" y="12041"/>
                  <a:pt x="0" y="11421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5725" y="-1"/>
                  <a:pt x="20027" y="3332"/>
                  <a:pt x="21257" y="8101"/>
                </a:cubicBezTo>
                <a:lnTo>
                  <a:pt x="23871" y="7427"/>
                </a:lnTo>
                <a:lnTo>
                  <a:pt x="20437" y="13249"/>
                </a:lnTo>
                <a:lnTo>
                  <a:pt x="14615" y="9815"/>
                </a:lnTo>
                <a:lnTo>
                  <a:pt x="17229" y="9141"/>
                </a:lnTo>
                <a:close/>
              </a:path>
            </a:pathLst>
          </a:custGeom>
          <a:gradFill rotWithShape="0">
            <a:gsLst>
              <a:gs pos="0">
                <a:srgbClr val="DBD600"/>
              </a:gs>
              <a:gs pos="50000">
                <a:srgbClr val="FFFF99"/>
              </a:gs>
              <a:gs pos="100000">
                <a:srgbClr val="DBD6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37896" name="WordArt 12"/>
          <p:cNvSpPr>
            <a:spLocks noChangeArrowheads="1" noChangeShapeType="1" noTextEdit="1"/>
          </p:cNvSpPr>
          <p:nvPr/>
        </p:nvSpPr>
        <p:spPr bwMode="auto">
          <a:xfrm rot="4045412">
            <a:off x="220662" y="4568826"/>
            <a:ext cx="461963" cy="7461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70868"/>
              </a:avLst>
            </a:prstTxWarp>
          </a:bodyPr>
          <a:lstStyle/>
          <a:p>
            <a:pPr algn="ctr"/>
            <a:r>
              <a:rPr lang="en-US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</a:p>
        </p:txBody>
      </p:sp>
      <p:grpSp>
        <p:nvGrpSpPr>
          <p:cNvPr id="37897" name="Group 13"/>
          <p:cNvGrpSpPr>
            <a:grpSpLocks/>
          </p:cNvGrpSpPr>
          <p:nvPr/>
        </p:nvGrpSpPr>
        <p:grpSpPr bwMode="auto">
          <a:xfrm rot="20025265" flipH="1">
            <a:off x="3735388" y="1949450"/>
            <a:ext cx="1312862" cy="2228850"/>
            <a:chOff x="207" y="1392"/>
            <a:chExt cx="827" cy="2027"/>
          </a:xfrm>
        </p:grpSpPr>
        <p:sp>
          <p:nvSpPr>
            <p:cNvPr id="37917" name="AutoShape 14"/>
            <p:cNvSpPr>
              <a:spLocks noChangeArrowheads="1"/>
            </p:cNvSpPr>
            <p:nvPr/>
          </p:nvSpPr>
          <p:spPr bwMode="auto">
            <a:xfrm rot="5400000" flipH="1" flipV="1">
              <a:off x="-393" y="1992"/>
              <a:ext cx="2027" cy="827"/>
            </a:xfrm>
            <a:custGeom>
              <a:avLst/>
              <a:gdLst>
                <a:gd name="T0" fmla="*/ 8 w 21600"/>
                <a:gd name="T1" fmla="*/ 0 h 21600"/>
                <a:gd name="T2" fmla="*/ 2 w 21600"/>
                <a:gd name="T3" fmla="*/ 1 h 21600"/>
                <a:gd name="T4" fmla="*/ 8 w 21600"/>
                <a:gd name="T5" fmla="*/ 0 h 21600"/>
                <a:gd name="T6" fmla="*/ 20 w 21600"/>
                <a:gd name="T7" fmla="*/ 0 h 21600"/>
                <a:gd name="T8" fmla="*/ 17 w 21600"/>
                <a:gd name="T9" fmla="*/ 1 h 21600"/>
                <a:gd name="T10" fmla="*/ 12 w 21600"/>
                <a:gd name="T11" fmla="*/ 1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5 w 21600"/>
                <a:gd name="T19" fmla="*/ 3160 h 21600"/>
                <a:gd name="T20" fmla="*/ 18435 w 21600"/>
                <a:gd name="T21" fmla="*/ 1844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7229" y="9141"/>
                  </a:moveTo>
                  <a:cubicBezTo>
                    <a:pt x="16472" y="6208"/>
                    <a:pt x="13828" y="4160"/>
                    <a:pt x="10800" y="4160"/>
                  </a:cubicBezTo>
                  <a:cubicBezTo>
                    <a:pt x="7132" y="4160"/>
                    <a:pt x="4160" y="7132"/>
                    <a:pt x="4160" y="10800"/>
                  </a:cubicBezTo>
                  <a:cubicBezTo>
                    <a:pt x="4159" y="10962"/>
                    <a:pt x="4165" y="11124"/>
                    <a:pt x="4177" y="11285"/>
                  </a:cubicBezTo>
                  <a:lnTo>
                    <a:pt x="28" y="11589"/>
                  </a:lnTo>
                  <a:cubicBezTo>
                    <a:pt x="9" y="11327"/>
                    <a:pt x="0" y="11063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5725" y="-1"/>
                    <a:pt x="20027" y="3332"/>
                    <a:pt x="21257" y="8101"/>
                  </a:cubicBezTo>
                  <a:lnTo>
                    <a:pt x="23871" y="7427"/>
                  </a:lnTo>
                  <a:lnTo>
                    <a:pt x="20437" y="13249"/>
                  </a:lnTo>
                  <a:lnTo>
                    <a:pt x="14615" y="9815"/>
                  </a:lnTo>
                  <a:lnTo>
                    <a:pt x="17229" y="9141"/>
                  </a:lnTo>
                  <a:close/>
                </a:path>
              </a:pathLst>
            </a:custGeom>
            <a:gradFill rotWithShape="0">
              <a:gsLst>
                <a:gs pos="0">
                  <a:srgbClr val="DBD600"/>
                </a:gs>
                <a:gs pos="50000">
                  <a:srgbClr val="FFFF99"/>
                </a:gs>
                <a:gs pos="100000">
                  <a:srgbClr val="DBD600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18" name="WordArt 15"/>
            <p:cNvSpPr>
              <a:spLocks noChangeArrowheads="1" noChangeShapeType="1" noTextEdit="1"/>
            </p:cNvSpPr>
            <p:nvPr/>
          </p:nvSpPr>
          <p:spPr bwMode="auto">
            <a:xfrm rot="5400000" flipV="1">
              <a:off x="-32" y="2354"/>
              <a:ext cx="768" cy="108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1035956"/>
                </a:avLst>
              </a:prstTxWarp>
            </a:bodyPr>
            <a:lstStyle/>
            <a:p>
              <a:pPr algn="ctr"/>
              <a:r>
                <a:rPr lang="en-US" sz="18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FEEDBACK</a:t>
              </a:r>
            </a:p>
          </p:txBody>
        </p:sp>
      </p:grpSp>
      <p:sp>
        <p:nvSpPr>
          <p:cNvPr id="37898" name="Rectangle 18"/>
          <p:cNvSpPr>
            <a:spLocks noChangeAspect="1" noChangeArrowheads="1"/>
          </p:cNvSpPr>
          <p:nvPr/>
        </p:nvSpPr>
        <p:spPr bwMode="auto">
          <a:xfrm>
            <a:off x="5303838" y="898525"/>
            <a:ext cx="3395662" cy="3322638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endParaRPr lang="en-US" altLang="en-US" dirty="0"/>
          </a:p>
        </p:txBody>
      </p:sp>
      <p:grpSp>
        <p:nvGrpSpPr>
          <p:cNvPr id="37899" name="Group 19"/>
          <p:cNvGrpSpPr>
            <a:grpSpLocks noChangeAspect="1"/>
          </p:cNvGrpSpPr>
          <p:nvPr/>
        </p:nvGrpSpPr>
        <p:grpSpPr bwMode="auto">
          <a:xfrm>
            <a:off x="5332413" y="1392238"/>
            <a:ext cx="2989262" cy="2241550"/>
            <a:chOff x="4360" y="1994"/>
            <a:chExt cx="850" cy="494"/>
          </a:xfrm>
        </p:grpSpPr>
        <p:sp>
          <p:nvSpPr>
            <p:cNvPr id="37909" name="Freeform 20"/>
            <p:cNvSpPr>
              <a:spLocks noChangeAspect="1"/>
            </p:cNvSpPr>
            <p:nvPr/>
          </p:nvSpPr>
          <p:spPr bwMode="auto">
            <a:xfrm>
              <a:off x="4360" y="1994"/>
              <a:ext cx="816" cy="494"/>
            </a:xfrm>
            <a:custGeom>
              <a:avLst/>
              <a:gdLst>
                <a:gd name="T0" fmla="*/ 0 w 816"/>
                <a:gd name="T1" fmla="*/ 493 h 494"/>
                <a:gd name="T2" fmla="*/ 15 w 816"/>
                <a:gd name="T3" fmla="*/ 493 h 494"/>
                <a:gd name="T4" fmla="*/ 29 w 816"/>
                <a:gd name="T5" fmla="*/ 493 h 494"/>
                <a:gd name="T6" fmla="*/ 44 w 816"/>
                <a:gd name="T7" fmla="*/ 493 h 494"/>
                <a:gd name="T8" fmla="*/ 59 w 816"/>
                <a:gd name="T9" fmla="*/ 493 h 494"/>
                <a:gd name="T10" fmla="*/ 74 w 816"/>
                <a:gd name="T11" fmla="*/ 493 h 494"/>
                <a:gd name="T12" fmla="*/ 89 w 816"/>
                <a:gd name="T13" fmla="*/ 493 h 494"/>
                <a:gd name="T14" fmla="*/ 104 w 816"/>
                <a:gd name="T15" fmla="*/ 493 h 494"/>
                <a:gd name="T16" fmla="*/ 114 w 816"/>
                <a:gd name="T17" fmla="*/ 493 h 494"/>
                <a:gd name="T18" fmla="*/ 118 w 816"/>
                <a:gd name="T19" fmla="*/ 493 h 494"/>
                <a:gd name="T20" fmla="*/ 128 w 816"/>
                <a:gd name="T21" fmla="*/ 493 h 494"/>
                <a:gd name="T22" fmla="*/ 133 w 816"/>
                <a:gd name="T23" fmla="*/ 493 h 494"/>
                <a:gd name="T24" fmla="*/ 148 w 816"/>
                <a:gd name="T25" fmla="*/ 493 h 494"/>
                <a:gd name="T26" fmla="*/ 163 w 816"/>
                <a:gd name="T27" fmla="*/ 493 h 494"/>
                <a:gd name="T28" fmla="*/ 178 w 816"/>
                <a:gd name="T29" fmla="*/ 493 h 494"/>
                <a:gd name="T30" fmla="*/ 192 w 816"/>
                <a:gd name="T31" fmla="*/ 493 h 494"/>
                <a:gd name="T32" fmla="*/ 207 w 816"/>
                <a:gd name="T33" fmla="*/ 493 h 494"/>
                <a:gd name="T34" fmla="*/ 217 w 816"/>
                <a:gd name="T35" fmla="*/ 493 h 494"/>
                <a:gd name="T36" fmla="*/ 222 w 816"/>
                <a:gd name="T37" fmla="*/ 493 h 494"/>
                <a:gd name="T38" fmla="*/ 237 w 816"/>
                <a:gd name="T39" fmla="*/ 493 h 494"/>
                <a:gd name="T40" fmla="*/ 252 w 816"/>
                <a:gd name="T41" fmla="*/ 493 h 494"/>
                <a:gd name="T42" fmla="*/ 267 w 816"/>
                <a:gd name="T43" fmla="*/ 493 h 494"/>
                <a:gd name="T44" fmla="*/ 282 w 816"/>
                <a:gd name="T45" fmla="*/ 493 h 494"/>
                <a:gd name="T46" fmla="*/ 296 w 816"/>
                <a:gd name="T47" fmla="*/ 493 h 494"/>
                <a:gd name="T48" fmla="*/ 311 w 816"/>
                <a:gd name="T49" fmla="*/ 493 h 494"/>
                <a:gd name="T50" fmla="*/ 326 w 816"/>
                <a:gd name="T51" fmla="*/ 492 h 494"/>
                <a:gd name="T52" fmla="*/ 341 w 816"/>
                <a:gd name="T53" fmla="*/ 491 h 494"/>
                <a:gd name="T54" fmla="*/ 356 w 816"/>
                <a:gd name="T55" fmla="*/ 489 h 494"/>
                <a:gd name="T56" fmla="*/ 370 w 816"/>
                <a:gd name="T57" fmla="*/ 489 h 494"/>
                <a:gd name="T58" fmla="*/ 385 w 816"/>
                <a:gd name="T59" fmla="*/ 488 h 494"/>
                <a:gd name="T60" fmla="*/ 400 w 816"/>
                <a:gd name="T61" fmla="*/ 486 h 494"/>
                <a:gd name="T62" fmla="*/ 415 w 816"/>
                <a:gd name="T63" fmla="*/ 479 h 494"/>
                <a:gd name="T64" fmla="*/ 430 w 816"/>
                <a:gd name="T65" fmla="*/ 477 h 494"/>
                <a:gd name="T66" fmla="*/ 444 w 816"/>
                <a:gd name="T67" fmla="*/ 473 h 494"/>
                <a:gd name="T68" fmla="*/ 459 w 816"/>
                <a:gd name="T69" fmla="*/ 464 h 494"/>
                <a:gd name="T70" fmla="*/ 474 w 816"/>
                <a:gd name="T71" fmla="*/ 453 h 494"/>
                <a:gd name="T72" fmla="*/ 489 w 816"/>
                <a:gd name="T73" fmla="*/ 416 h 494"/>
                <a:gd name="T74" fmla="*/ 504 w 816"/>
                <a:gd name="T75" fmla="*/ 363 h 494"/>
                <a:gd name="T76" fmla="*/ 519 w 816"/>
                <a:gd name="T77" fmla="*/ 316 h 494"/>
                <a:gd name="T78" fmla="*/ 533 w 816"/>
                <a:gd name="T79" fmla="*/ 216 h 494"/>
                <a:gd name="T80" fmla="*/ 548 w 816"/>
                <a:gd name="T81" fmla="*/ 164 h 494"/>
                <a:gd name="T82" fmla="*/ 563 w 816"/>
                <a:gd name="T83" fmla="*/ 306 h 494"/>
                <a:gd name="T84" fmla="*/ 578 w 816"/>
                <a:gd name="T85" fmla="*/ 172 h 494"/>
                <a:gd name="T86" fmla="*/ 593 w 816"/>
                <a:gd name="T87" fmla="*/ 231 h 494"/>
                <a:gd name="T88" fmla="*/ 608 w 816"/>
                <a:gd name="T89" fmla="*/ 110 h 494"/>
                <a:gd name="T90" fmla="*/ 622 w 816"/>
                <a:gd name="T91" fmla="*/ 171 h 494"/>
                <a:gd name="T92" fmla="*/ 637 w 816"/>
                <a:gd name="T93" fmla="*/ 168 h 494"/>
                <a:gd name="T94" fmla="*/ 652 w 816"/>
                <a:gd name="T95" fmla="*/ 188 h 494"/>
                <a:gd name="T96" fmla="*/ 667 w 816"/>
                <a:gd name="T97" fmla="*/ 163 h 494"/>
                <a:gd name="T98" fmla="*/ 681 w 816"/>
                <a:gd name="T99" fmla="*/ 87 h 494"/>
                <a:gd name="T100" fmla="*/ 697 w 816"/>
                <a:gd name="T101" fmla="*/ 215 h 494"/>
                <a:gd name="T102" fmla="*/ 711 w 816"/>
                <a:gd name="T103" fmla="*/ 112 h 494"/>
                <a:gd name="T104" fmla="*/ 726 w 816"/>
                <a:gd name="T105" fmla="*/ 43 h 494"/>
                <a:gd name="T106" fmla="*/ 741 w 816"/>
                <a:gd name="T107" fmla="*/ 132 h 494"/>
                <a:gd name="T108" fmla="*/ 756 w 816"/>
                <a:gd name="T109" fmla="*/ 126 h 494"/>
                <a:gd name="T110" fmla="*/ 771 w 816"/>
                <a:gd name="T111" fmla="*/ 0 h 494"/>
                <a:gd name="T112" fmla="*/ 785 w 816"/>
                <a:gd name="T113" fmla="*/ 93 h 494"/>
                <a:gd name="T114" fmla="*/ 800 w 816"/>
                <a:gd name="T115" fmla="*/ 166 h 494"/>
                <a:gd name="T116" fmla="*/ 815 w 816"/>
                <a:gd name="T117" fmla="*/ 94 h 4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16"/>
                <a:gd name="T178" fmla="*/ 0 h 494"/>
                <a:gd name="T179" fmla="*/ 816 w 816"/>
                <a:gd name="T180" fmla="*/ 494 h 4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16" h="494">
                  <a:moveTo>
                    <a:pt x="0" y="493"/>
                  </a:moveTo>
                  <a:lnTo>
                    <a:pt x="15" y="493"/>
                  </a:lnTo>
                  <a:lnTo>
                    <a:pt x="29" y="493"/>
                  </a:lnTo>
                  <a:lnTo>
                    <a:pt x="44" y="493"/>
                  </a:lnTo>
                  <a:lnTo>
                    <a:pt x="59" y="493"/>
                  </a:lnTo>
                  <a:lnTo>
                    <a:pt x="74" y="493"/>
                  </a:lnTo>
                  <a:lnTo>
                    <a:pt x="89" y="493"/>
                  </a:lnTo>
                  <a:lnTo>
                    <a:pt x="104" y="493"/>
                  </a:lnTo>
                  <a:lnTo>
                    <a:pt x="114" y="493"/>
                  </a:lnTo>
                  <a:lnTo>
                    <a:pt x="118" y="493"/>
                  </a:lnTo>
                  <a:lnTo>
                    <a:pt x="128" y="493"/>
                  </a:lnTo>
                  <a:lnTo>
                    <a:pt x="133" y="493"/>
                  </a:lnTo>
                  <a:lnTo>
                    <a:pt x="148" y="493"/>
                  </a:lnTo>
                  <a:lnTo>
                    <a:pt x="163" y="493"/>
                  </a:lnTo>
                  <a:lnTo>
                    <a:pt x="178" y="493"/>
                  </a:lnTo>
                  <a:lnTo>
                    <a:pt x="192" y="493"/>
                  </a:lnTo>
                  <a:lnTo>
                    <a:pt x="207" y="493"/>
                  </a:lnTo>
                  <a:lnTo>
                    <a:pt x="217" y="493"/>
                  </a:lnTo>
                  <a:lnTo>
                    <a:pt x="222" y="493"/>
                  </a:lnTo>
                  <a:lnTo>
                    <a:pt x="237" y="493"/>
                  </a:lnTo>
                  <a:lnTo>
                    <a:pt x="252" y="493"/>
                  </a:lnTo>
                  <a:lnTo>
                    <a:pt x="267" y="493"/>
                  </a:lnTo>
                  <a:lnTo>
                    <a:pt x="282" y="493"/>
                  </a:lnTo>
                  <a:lnTo>
                    <a:pt x="296" y="493"/>
                  </a:lnTo>
                  <a:lnTo>
                    <a:pt x="311" y="493"/>
                  </a:lnTo>
                  <a:lnTo>
                    <a:pt x="326" y="492"/>
                  </a:lnTo>
                  <a:lnTo>
                    <a:pt x="341" y="491"/>
                  </a:lnTo>
                  <a:lnTo>
                    <a:pt x="356" y="489"/>
                  </a:lnTo>
                  <a:lnTo>
                    <a:pt x="370" y="489"/>
                  </a:lnTo>
                  <a:lnTo>
                    <a:pt x="385" y="488"/>
                  </a:lnTo>
                  <a:lnTo>
                    <a:pt x="400" y="486"/>
                  </a:lnTo>
                  <a:lnTo>
                    <a:pt x="415" y="479"/>
                  </a:lnTo>
                  <a:lnTo>
                    <a:pt x="430" y="477"/>
                  </a:lnTo>
                  <a:lnTo>
                    <a:pt x="444" y="473"/>
                  </a:lnTo>
                  <a:lnTo>
                    <a:pt x="459" y="464"/>
                  </a:lnTo>
                  <a:lnTo>
                    <a:pt x="474" y="453"/>
                  </a:lnTo>
                  <a:lnTo>
                    <a:pt x="489" y="416"/>
                  </a:lnTo>
                  <a:lnTo>
                    <a:pt x="504" y="363"/>
                  </a:lnTo>
                  <a:lnTo>
                    <a:pt x="519" y="316"/>
                  </a:lnTo>
                  <a:lnTo>
                    <a:pt x="533" y="216"/>
                  </a:lnTo>
                  <a:lnTo>
                    <a:pt x="548" y="164"/>
                  </a:lnTo>
                  <a:lnTo>
                    <a:pt x="563" y="306"/>
                  </a:lnTo>
                  <a:lnTo>
                    <a:pt x="578" y="172"/>
                  </a:lnTo>
                  <a:lnTo>
                    <a:pt x="593" y="231"/>
                  </a:lnTo>
                  <a:lnTo>
                    <a:pt x="608" y="110"/>
                  </a:lnTo>
                  <a:lnTo>
                    <a:pt x="622" y="171"/>
                  </a:lnTo>
                  <a:lnTo>
                    <a:pt x="637" y="168"/>
                  </a:lnTo>
                  <a:lnTo>
                    <a:pt x="652" y="188"/>
                  </a:lnTo>
                  <a:lnTo>
                    <a:pt x="667" y="163"/>
                  </a:lnTo>
                  <a:lnTo>
                    <a:pt x="681" y="87"/>
                  </a:lnTo>
                  <a:lnTo>
                    <a:pt x="697" y="215"/>
                  </a:lnTo>
                  <a:lnTo>
                    <a:pt x="711" y="112"/>
                  </a:lnTo>
                  <a:lnTo>
                    <a:pt x="726" y="43"/>
                  </a:lnTo>
                  <a:lnTo>
                    <a:pt x="741" y="132"/>
                  </a:lnTo>
                  <a:lnTo>
                    <a:pt x="756" y="126"/>
                  </a:lnTo>
                  <a:lnTo>
                    <a:pt x="771" y="0"/>
                  </a:lnTo>
                  <a:lnTo>
                    <a:pt x="785" y="93"/>
                  </a:lnTo>
                  <a:lnTo>
                    <a:pt x="800" y="166"/>
                  </a:lnTo>
                  <a:lnTo>
                    <a:pt x="815" y="94"/>
                  </a:lnTo>
                </a:path>
              </a:pathLst>
            </a:custGeom>
            <a:noFill/>
            <a:ln w="25400" cap="rnd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10" name="Rectangle 21"/>
            <p:cNvSpPr>
              <a:spLocks noChangeAspect="1" noChangeArrowheads="1"/>
            </p:cNvSpPr>
            <p:nvPr/>
          </p:nvSpPr>
          <p:spPr bwMode="auto">
            <a:xfrm>
              <a:off x="4823" y="2341"/>
              <a:ext cx="40" cy="30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7911" name="Rectangle 22"/>
            <p:cNvSpPr>
              <a:spLocks noChangeAspect="1" noChangeArrowheads="1"/>
            </p:cNvSpPr>
            <p:nvPr/>
          </p:nvSpPr>
          <p:spPr bwMode="auto">
            <a:xfrm>
              <a:off x="4902" y="2283"/>
              <a:ext cx="37" cy="29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7912" name="Rectangle 23"/>
            <p:cNvSpPr>
              <a:spLocks noChangeAspect="1" noChangeArrowheads="1"/>
            </p:cNvSpPr>
            <p:nvPr/>
          </p:nvSpPr>
          <p:spPr bwMode="auto">
            <a:xfrm>
              <a:off x="4939" y="2167"/>
              <a:ext cx="40" cy="28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7913" name="Rectangle 24"/>
            <p:cNvSpPr>
              <a:spLocks noChangeAspect="1" noChangeArrowheads="1"/>
            </p:cNvSpPr>
            <p:nvPr/>
          </p:nvSpPr>
          <p:spPr bwMode="auto">
            <a:xfrm>
              <a:off x="5017" y="2078"/>
              <a:ext cx="39" cy="29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7914" name="Rectangle 25"/>
            <p:cNvSpPr>
              <a:spLocks noChangeAspect="1" noChangeArrowheads="1"/>
            </p:cNvSpPr>
            <p:nvPr/>
          </p:nvSpPr>
          <p:spPr bwMode="auto">
            <a:xfrm>
              <a:off x="5094" y="2167"/>
              <a:ext cx="38" cy="28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7915" name="Rectangle 26"/>
            <p:cNvSpPr>
              <a:spLocks noChangeAspect="1" noChangeArrowheads="1"/>
            </p:cNvSpPr>
            <p:nvPr/>
          </p:nvSpPr>
          <p:spPr bwMode="auto">
            <a:xfrm>
              <a:off x="5171" y="2020"/>
              <a:ext cx="39" cy="29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7916" name="Rectangle 27"/>
            <p:cNvSpPr>
              <a:spLocks noChangeAspect="1" noChangeArrowheads="1"/>
            </p:cNvSpPr>
            <p:nvPr/>
          </p:nvSpPr>
          <p:spPr bwMode="auto">
            <a:xfrm>
              <a:off x="4707" y="2458"/>
              <a:ext cx="38" cy="29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endParaRPr lang="en-US" altLang="en-US" dirty="0"/>
            </a:p>
          </p:txBody>
        </p:sp>
      </p:grpSp>
      <p:sp>
        <p:nvSpPr>
          <p:cNvPr id="37900" name="Rectangle 28"/>
          <p:cNvSpPr>
            <a:spLocks noChangeAspect="1" noChangeArrowheads="1"/>
          </p:cNvSpPr>
          <p:nvPr/>
        </p:nvSpPr>
        <p:spPr bwMode="auto">
          <a:xfrm rot="-5400000">
            <a:off x="4689476" y="2241550"/>
            <a:ext cx="15811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400" b="1" dirty="0">
                <a:latin typeface="Verdana" panose="020B0604030504040204" pitchFamily="34" charset="0"/>
              </a:rPr>
              <a:t>Oil Production</a:t>
            </a:r>
          </a:p>
        </p:txBody>
      </p:sp>
      <p:sp>
        <p:nvSpPr>
          <p:cNvPr id="37901" name="Rectangle 29"/>
          <p:cNvSpPr>
            <a:spLocks noChangeAspect="1" noChangeArrowheads="1"/>
          </p:cNvSpPr>
          <p:nvPr/>
        </p:nvSpPr>
        <p:spPr bwMode="auto">
          <a:xfrm>
            <a:off x="5470525" y="3659188"/>
            <a:ext cx="12461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400" b="1" dirty="0">
                <a:latin typeface="Verdana" panose="020B0604030504040204" pitchFamily="34" charset="0"/>
              </a:rPr>
              <a:t>Production</a:t>
            </a:r>
          </a:p>
          <a:p>
            <a:r>
              <a:rPr lang="en-US" altLang="en-US" sz="1400" b="1" dirty="0">
                <a:latin typeface="Verdana" panose="020B0604030504040204" pitchFamily="34" charset="0"/>
              </a:rPr>
              <a:t>   Time</a:t>
            </a:r>
          </a:p>
        </p:txBody>
      </p:sp>
      <p:sp>
        <p:nvSpPr>
          <p:cNvPr id="37902" name="Rectangle 30"/>
          <p:cNvSpPr>
            <a:spLocks noChangeAspect="1" noChangeArrowheads="1"/>
          </p:cNvSpPr>
          <p:nvPr/>
        </p:nvSpPr>
        <p:spPr bwMode="auto">
          <a:xfrm>
            <a:off x="5778500" y="1136650"/>
            <a:ext cx="150971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585788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585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1800" b="1" i="1" dirty="0">
                <a:latin typeface="Verdana" panose="020B0604030504040204" pitchFamily="34" charset="0"/>
              </a:rPr>
              <a:t>HISTORY </a:t>
            </a:r>
          </a:p>
          <a:p>
            <a:pPr algn="ctr"/>
            <a:r>
              <a:rPr lang="en-US" altLang="en-US" sz="1800" b="1" i="1" dirty="0">
                <a:latin typeface="Verdana" panose="020B0604030504040204" pitchFamily="34" charset="0"/>
              </a:rPr>
              <a:t>MATCH</a:t>
            </a:r>
          </a:p>
        </p:txBody>
      </p:sp>
      <p:sp>
        <p:nvSpPr>
          <p:cNvPr id="37903" name="Line 31"/>
          <p:cNvSpPr>
            <a:spLocks noChangeShapeType="1"/>
          </p:cNvSpPr>
          <p:nvPr/>
        </p:nvSpPr>
        <p:spPr bwMode="auto">
          <a:xfrm>
            <a:off x="6684963" y="3956050"/>
            <a:ext cx="18319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cxnSp>
        <p:nvCxnSpPr>
          <p:cNvPr id="37905" name="Straight Connector 37"/>
          <p:cNvCxnSpPr>
            <a:cxnSpLocks noChangeShapeType="1"/>
          </p:cNvCxnSpPr>
          <p:nvPr/>
        </p:nvCxnSpPr>
        <p:spPr bwMode="auto">
          <a:xfrm>
            <a:off x="5380038" y="3641725"/>
            <a:ext cx="3138487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6" name="Straight Connector 38"/>
          <p:cNvCxnSpPr>
            <a:cxnSpLocks noChangeShapeType="1"/>
          </p:cNvCxnSpPr>
          <p:nvPr/>
        </p:nvCxnSpPr>
        <p:spPr bwMode="auto">
          <a:xfrm rot="5400000">
            <a:off x="4360069" y="2331244"/>
            <a:ext cx="2605087" cy="1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07" name="TextBox 40"/>
          <p:cNvSpPr txBox="1">
            <a:spLocks noChangeArrowheads="1"/>
          </p:cNvSpPr>
          <p:nvPr/>
        </p:nvSpPr>
        <p:spPr bwMode="auto">
          <a:xfrm>
            <a:off x="7448550" y="2773363"/>
            <a:ext cx="12176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200" b="1" i="1" dirty="0">
                <a:solidFill>
                  <a:srgbClr val="2828A0"/>
                </a:solidFill>
                <a:latin typeface="Comic Sans MS" panose="030F0702030302020204" pitchFamily="66" charset="0"/>
              </a:rPr>
              <a:t>Actual in Blue</a:t>
            </a:r>
          </a:p>
        </p:txBody>
      </p:sp>
      <p:sp>
        <p:nvSpPr>
          <p:cNvPr id="37908" name="TextBox 41"/>
          <p:cNvSpPr txBox="1">
            <a:spLocks noChangeArrowheads="1"/>
          </p:cNvSpPr>
          <p:nvPr/>
        </p:nvSpPr>
        <p:spPr bwMode="auto">
          <a:xfrm>
            <a:off x="7097713" y="3292475"/>
            <a:ext cx="1327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2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Modeled in Red</a:t>
            </a:r>
          </a:p>
        </p:txBody>
      </p:sp>
    </p:spTree>
    <p:extLst>
      <p:ext uri="{BB962C8B-B14F-4D97-AF65-F5344CB8AC3E}">
        <p14:creationId xmlns:p14="http://schemas.microsoft.com/office/powerpoint/2010/main" val="290730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Let</a:t>
            </a:r>
            <a:r>
              <a:rPr lang="en-US" altLang="en-US" dirty="0" smtClean="0"/>
              <a:t>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Fast Forward a Number of Years</a:t>
            </a:r>
            <a:endParaRPr lang="en-US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46050" y="1263845"/>
            <a:ext cx="8140390" cy="1860550"/>
          </a:xfrm>
        </p:spPr>
        <p:txBody>
          <a:bodyPr/>
          <a:lstStyle/>
          <a:p>
            <a:r>
              <a:rPr lang="en-US" altLang="en-US" sz="2800" dirty="0" smtClean="0"/>
              <a:t>The Alpha field has been producing for 5 years  </a:t>
            </a:r>
          </a:p>
          <a:p>
            <a:r>
              <a:rPr lang="en-US" altLang="en-US" sz="2800" dirty="0" smtClean="0"/>
              <a:t>We want to maximize production</a:t>
            </a:r>
          </a:p>
        </p:txBody>
      </p:sp>
      <p:sp>
        <p:nvSpPr>
          <p:cNvPr id="41988" name="AutoShape 5"/>
          <p:cNvSpPr>
            <a:spLocks noChangeArrowheads="1"/>
          </p:cNvSpPr>
          <p:nvPr/>
        </p:nvSpPr>
        <p:spPr bwMode="auto">
          <a:xfrm>
            <a:off x="1745750" y="3789636"/>
            <a:ext cx="760412" cy="400050"/>
          </a:xfrm>
          <a:prstGeom prst="rightArrow">
            <a:avLst>
              <a:gd name="adj1" fmla="val 50000"/>
              <a:gd name="adj2" fmla="val 4752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endParaRPr lang="en-US" altLang="en-US" dirty="0"/>
          </a:p>
        </p:txBody>
      </p:sp>
      <p:sp>
        <p:nvSpPr>
          <p:cNvPr id="41989" name="AutoShape 6"/>
          <p:cNvSpPr>
            <a:spLocks noChangeArrowheads="1"/>
          </p:cNvSpPr>
          <p:nvPr/>
        </p:nvSpPr>
        <p:spPr bwMode="auto">
          <a:xfrm>
            <a:off x="3893637" y="3789636"/>
            <a:ext cx="760413" cy="400050"/>
          </a:xfrm>
          <a:prstGeom prst="rightArrow">
            <a:avLst>
              <a:gd name="adj1" fmla="val 50000"/>
              <a:gd name="adj2" fmla="val 4752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endParaRPr lang="en-US" altLang="en-US" dirty="0"/>
          </a:p>
        </p:txBody>
      </p:sp>
      <p:sp>
        <p:nvSpPr>
          <p:cNvPr id="41990" name="AutoShape 7"/>
          <p:cNvSpPr>
            <a:spLocks noChangeArrowheads="1"/>
          </p:cNvSpPr>
          <p:nvPr/>
        </p:nvSpPr>
        <p:spPr bwMode="auto">
          <a:xfrm>
            <a:off x="6347557" y="3789636"/>
            <a:ext cx="760412" cy="400050"/>
          </a:xfrm>
          <a:prstGeom prst="rightArrow">
            <a:avLst>
              <a:gd name="adj1" fmla="val 50000"/>
              <a:gd name="adj2" fmla="val 4752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endParaRPr lang="en-US" altLang="en-US" dirty="0"/>
          </a:p>
        </p:txBody>
      </p:sp>
      <p:sp>
        <p:nvSpPr>
          <p:cNvPr id="41991" name="Rectangle 9"/>
          <p:cNvSpPr>
            <a:spLocks noChangeArrowheads="1"/>
          </p:cNvSpPr>
          <p:nvPr/>
        </p:nvSpPr>
        <p:spPr bwMode="auto">
          <a:xfrm>
            <a:off x="407487" y="3419475"/>
            <a:ext cx="1649413" cy="1185863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endParaRPr lang="en-US" altLang="en-US" dirty="0"/>
          </a:p>
        </p:txBody>
      </p:sp>
      <p:sp>
        <p:nvSpPr>
          <p:cNvPr id="41992" name="WordArt 10"/>
          <p:cNvSpPr>
            <a:spLocks noChangeAspect="1" noChangeArrowheads="1" noChangeShapeType="1" noTextEdit="1"/>
          </p:cNvSpPr>
          <p:nvPr/>
        </p:nvSpPr>
        <p:spPr bwMode="auto">
          <a:xfrm>
            <a:off x="593225" y="3517900"/>
            <a:ext cx="1279525" cy="854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 panose="020B0A04020102020204" pitchFamily="34" charset="0"/>
              </a:rPr>
              <a:t>Build a</a:t>
            </a:r>
          </a:p>
          <a:p>
            <a:pPr algn="ctr"/>
            <a:r>
              <a:rPr lang="en-US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 panose="020B0A04020102020204" pitchFamily="34" charset="0"/>
              </a:rPr>
              <a:t>Geologic </a:t>
            </a:r>
          </a:p>
          <a:p>
            <a:pPr algn="ctr"/>
            <a:r>
              <a:rPr lang="en-US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 panose="020B0A04020102020204" pitchFamily="34" charset="0"/>
              </a:rPr>
              <a:t>Model</a:t>
            </a:r>
          </a:p>
        </p:txBody>
      </p:sp>
      <p:sp>
        <p:nvSpPr>
          <p:cNvPr id="41993" name="Rectangle 12"/>
          <p:cNvSpPr>
            <a:spLocks noChangeArrowheads="1"/>
          </p:cNvSpPr>
          <p:nvPr/>
        </p:nvSpPr>
        <p:spPr bwMode="auto">
          <a:xfrm>
            <a:off x="2529975" y="3421063"/>
            <a:ext cx="1649412" cy="1185862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endParaRPr lang="en-US" altLang="en-US" dirty="0"/>
          </a:p>
        </p:txBody>
      </p:sp>
      <p:sp>
        <p:nvSpPr>
          <p:cNvPr id="41994" name="WordArt 13"/>
          <p:cNvSpPr>
            <a:spLocks noChangeAspect="1" noChangeArrowheads="1" noChangeShapeType="1" noTextEdit="1"/>
          </p:cNvSpPr>
          <p:nvPr/>
        </p:nvSpPr>
        <p:spPr bwMode="auto">
          <a:xfrm>
            <a:off x="2714125" y="3519488"/>
            <a:ext cx="1279525" cy="852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 panose="020B0A04020102020204" pitchFamily="34" charset="0"/>
              </a:rPr>
              <a:t>Develop a</a:t>
            </a:r>
          </a:p>
          <a:p>
            <a:pPr algn="ctr"/>
            <a:r>
              <a:rPr lang="en-US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 panose="020B0A04020102020204" pitchFamily="34" charset="0"/>
              </a:rPr>
              <a:t>Reservoir </a:t>
            </a:r>
          </a:p>
          <a:p>
            <a:pPr algn="ctr"/>
            <a:r>
              <a:rPr lang="en-US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 panose="020B0A04020102020204" pitchFamily="34" charset="0"/>
              </a:rPr>
              <a:t>Simulation</a:t>
            </a:r>
          </a:p>
        </p:txBody>
      </p:sp>
      <p:sp>
        <p:nvSpPr>
          <p:cNvPr id="41995" name="Rectangle 15"/>
          <p:cNvSpPr>
            <a:spLocks noChangeArrowheads="1"/>
          </p:cNvSpPr>
          <p:nvPr/>
        </p:nvSpPr>
        <p:spPr bwMode="auto">
          <a:xfrm>
            <a:off x="4654050" y="3421063"/>
            <a:ext cx="1649412" cy="1185862"/>
          </a:xfrm>
          <a:prstGeom prst="rect">
            <a:avLst/>
          </a:prstGeom>
          <a:solidFill>
            <a:srgbClr val="9933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endParaRPr lang="en-US" altLang="en-US" dirty="0"/>
          </a:p>
        </p:txBody>
      </p:sp>
      <p:sp>
        <p:nvSpPr>
          <p:cNvPr id="41996" name="WordArt 16"/>
          <p:cNvSpPr>
            <a:spLocks noChangeAspect="1" noChangeArrowheads="1" noChangeShapeType="1" noTextEdit="1"/>
          </p:cNvSpPr>
          <p:nvPr/>
        </p:nvSpPr>
        <p:spPr bwMode="auto">
          <a:xfrm>
            <a:off x="4838200" y="3519488"/>
            <a:ext cx="1279525" cy="854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 panose="020B0A04020102020204" pitchFamily="34" charset="0"/>
              </a:rPr>
              <a:t>Can We</a:t>
            </a:r>
            <a:endParaRPr lang="en-US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FF99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 panose="020B0A04020102020204" pitchFamily="34" charset="0"/>
              </a:rPr>
              <a:t>Match Past</a:t>
            </a:r>
            <a:endParaRPr lang="en-US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FF99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 panose="020B0A04020102020204" pitchFamily="34" charset="0"/>
              </a:rPr>
              <a:t>Production?</a:t>
            </a:r>
            <a:endParaRPr lang="en-US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FF99"/>
              </a:solidFill>
              <a:latin typeface="Arial Black" panose="020B0A04020102020204" pitchFamily="34" charset="0"/>
            </a:endParaRPr>
          </a:p>
        </p:txBody>
      </p:sp>
      <p:sp>
        <p:nvSpPr>
          <p:cNvPr id="41997" name="Rectangle 18"/>
          <p:cNvSpPr>
            <a:spLocks noChangeArrowheads="1"/>
          </p:cNvSpPr>
          <p:nvPr/>
        </p:nvSpPr>
        <p:spPr bwMode="auto">
          <a:xfrm>
            <a:off x="7224167" y="3421063"/>
            <a:ext cx="1649412" cy="1185862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endParaRPr lang="en-US" altLang="en-US" dirty="0"/>
          </a:p>
        </p:txBody>
      </p:sp>
      <p:sp>
        <p:nvSpPr>
          <p:cNvPr id="41998" name="WordArt 19"/>
          <p:cNvSpPr>
            <a:spLocks noChangeAspect="1" noChangeArrowheads="1" noChangeShapeType="1" noTextEdit="1"/>
          </p:cNvSpPr>
          <p:nvPr/>
        </p:nvSpPr>
        <p:spPr bwMode="auto">
          <a:xfrm>
            <a:off x="7409111" y="3541790"/>
            <a:ext cx="1279525" cy="854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BFBFBF"/>
                </a:solidFill>
                <a:latin typeface="Arial Black" panose="020B0A04020102020204" pitchFamily="34" charset="0"/>
              </a:rPr>
              <a:t>Model</a:t>
            </a:r>
          </a:p>
          <a:p>
            <a:pPr algn="ctr"/>
            <a:r>
              <a:rPr lang="en-US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BFBFBF"/>
                </a:solidFill>
                <a:latin typeface="Arial Black" panose="020B0A04020102020204" pitchFamily="34" charset="0"/>
              </a:rPr>
              <a:t>Future </a:t>
            </a:r>
          </a:p>
          <a:p>
            <a:pPr algn="ctr"/>
            <a:r>
              <a:rPr lang="en-US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BFBFBF"/>
                </a:solidFill>
                <a:latin typeface="Arial Black" panose="020B0A04020102020204" pitchFamily="34" charset="0"/>
              </a:rPr>
              <a:t>Production</a:t>
            </a:r>
          </a:p>
        </p:txBody>
      </p:sp>
      <p:sp>
        <p:nvSpPr>
          <p:cNvPr id="41999" name="AutoShape 21"/>
          <p:cNvSpPr>
            <a:spLocks noChangeArrowheads="1"/>
          </p:cNvSpPr>
          <p:nvPr/>
        </p:nvSpPr>
        <p:spPr bwMode="auto">
          <a:xfrm rot="-5400000">
            <a:off x="1021056" y="4674394"/>
            <a:ext cx="704850" cy="750888"/>
          </a:xfrm>
          <a:custGeom>
            <a:avLst/>
            <a:gdLst>
              <a:gd name="T0" fmla="*/ 525597247 w 21600"/>
              <a:gd name="T1" fmla="*/ 0 h 21600"/>
              <a:gd name="T2" fmla="*/ 525597247 w 21600"/>
              <a:gd name="T3" fmla="*/ 510771608 h 21600"/>
              <a:gd name="T4" fmla="*/ 112479441 w 21600"/>
              <a:gd name="T5" fmla="*/ 907440118 h 21600"/>
              <a:gd name="T6" fmla="*/ 750555150 w 21600"/>
              <a:gd name="T7" fmla="*/ 255385213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2000" name="WordArt 22"/>
          <p:cNvSpPr>
            <a:spLocks noChangeArrowheads="1" noChangeShapeType="1" noTextEdit="1"/>
          </p:cNvSpPr>
          <p:nvPr/>
        </p:nvSpPr>
        <p:spPr bwMode="auto">
          <a:xfrm>
            <a:off x="1894551" y="5086350"/>
            <a:ext cx="3008313" cy="573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Iterate to Match 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Production History</a:t>
            </a:r>
          </a:p>
        </p:txBody>
      </p:sp>
      <p:sp>
        <p:nvSpPr>
          <p:cNvPr id="42001" name="AutoShape 23"/>
          <p:cNvSpPr>
            <a:spLocks noChangeArrowheads="1"/>
          </p:cNvSpPr>
          <p:nvPr/>
        </p:nvSpPr>
        <p:spPr bwMode="auto">
          <a:xfrm rot="10800000">
            <a:off x="4926212" y="4697413"/>
            <a:ext cx="704850" cy="750887"/>
          </a:xfrm>
          <a:custGeom>
            <a:avLst/>
            <a:gdLst>
              <a:gd name="T0" fmla="*/ 525597247 w 21600"/>
              <a:gd name="T1" fmla="*/ 0 h 21600"/>
              <a:gd name="T2" fmla="*/ 525597247 w 21600"/>
              <a:gd name="T3" fmla="*/ 510769050 h 21600"/>
              <a:gd name="T4" fmla="*/ 112479441 w 21600"/>
              <a:gd name="T5" fmla="*/ 907436511 h 21600"/>
              <a:gd name="T6" fmla="*/ 750555150 w 21600"/>
              <a:gd name="T7" fmla="*/ 25538452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277310" y="2822369"/>
            <a:ext cx="982961" cy="523220"/>
          </a:xfrm>
          <a:prstGeom prst="rect">
            <a:avLst/>
          </a:prstGeom>
          <a:solidFill>
            <a:srgbClr val="00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</a:rPr>
              <a:t>YES</a:t>
            </a:r>
            <a:endParaRPr lang="en-US" sz="28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FF9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70814" y="5026594"/>
            <a:ext cx="784189" cy="52322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</a:rPr>
              <a:t>NO</a:t>
            </a:r>
            <a:endParaRPr lang="en-US" sz="28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FF99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845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Using a Simulation</a:t>
            </a:r>
          </a:p>
        </p:txBody>
      </p:sp>
      <p:sp>
        <p:nvSpPr>
          <p:cNvPr id="338949" name="Text Box 5"/>
          <p:cNvSpPr txBox="1">
            <a:spLocks noChangeArrowheads="1"/>
          </p:cNvSpPr>
          <p:nvPr/>
        </p:nvSpPr>
        <p:spPr bwMode="auto">
          <a:xfrm>
            <a:off x="636588" y="4479925"/>
            <a:ext cx="6829425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8600" indent="-228600" eaLnBrk="1" hangingPunct="1">
              <a:lnSpc>
                <a:spcPct val="110000"/>
              </a:lnSpc>
              <a:defRPr/>
            </a:pPr>
            <a:r>
              <a:rPr lang="en-US" sz="2800" b="1" dirty="0">
                <a:latin typeface="Arial" charset="0"/>
                <a:ea typeface="+mn-ea"/>
                <a:cs typeface="Arial" charset="0"/>
              </a:rPr>
              <a:t>How do we use this information</a:t>
            </a:r>
            <a:r>
              <a:rPr lang="en-US" sz="2800" b="1" dirty="0" smtClean="0">
                <a:latin typeface="Arial" charset="0"/>
                <a:ea typeface="+mn-ea"/>
                <a:cs typeface="Arial" charset="0"/>
              </a:rPr>
              <a:t>?</a:t>
            </a:r>
            <a:endParaRPr lang="en-US" sz="700" b="1" dirty="0" smtClean="0">
              <a:latin typeface="Arial" charset="0"/>
              <a:ea typeface="+mn-ea"/>
              <a:cs typeface="Arial" charset="0"/>
            </a:endParaRPr>
          </a:p>
          <a:p>
            <a:pPr marL="914400" indent="-290513" eaLnBrk="1" hangingPunct="1">
              <a:lnSpc>
                <a:spcPct val="110000"/>
              </a:lnSpc>
              <a:buFontTx/>
              <a:buChar char="•"/>
              <a:defRPr/>
            </a:pPr>
            <a:r>
              <a:rPr lang="en-US" sz="2400" b="1" dirty="0" smtClean="0">
                <a:latin typeface="Arial" charset="0"/>
                <a:ea typeface="+mn-ea"/>
                <a:cs typeface="Arial" charset="0"/>
              </a:rPr>
              <a:t>Field development planning</a:t>
            </a:r>
          </a:p>
          <a:p>
            <a:pPr marL="914400" indent="-290513" eaLnBrk="1" hangingPunct="1">
              <a:lnSpc>
                <a:spcPct val="110000"/>
              </a:lnSpc>
              <a:buFontTx/>
              <a:buChar char="•"/>
              <a:defRPr/>
            </a:pPr>
            <a:r>
              <a:rPr lang="en-US" sz="2400" b="1" dirty="0" smtClean="0">
                <a:latin typeface="Arial" charset="0"/>
                <a:ea typeface="+mn-ea"/>
                <a:cs typeface="Arial" charset="0"/>
              </a:rPr>
              <a:t>Field </a:t>
            </a:r>
            <a:r>
              <a:rPr lang="en-US" sz="2400" b="1" dirty="0">
                <a:latin typeface="Arial" charset="0"/>
                <a:ea typeface="+mn-ea"/>
                <a:cs typeface="Arial" charset="0"/>
              </a:rPr>
              <a:t>production optimization</a:t>
            </a:r>
          </a:p>
          <a:p>
            <a:pPr marL="914400" indent="-290513" eaLnBrk="1" hangingPunct="1">
              <a:lnSpc>
                <a:spcPct val="110000"/>
              </a:lnSpc>
              <a:buFontTx/>
              <a:buChar char="•"/>
              <a:defRPr/>
            </a:pPr>
            <a:r>
              <a:rPr lang="en-US" sz="2400" b="1" dirty="0">
                <a:latin typeface="Arial" charset="0"/>
                <a:ea typeface="+mn-ea"/>
                <a:cs typeface="Arial" charset="0"/>
              </a:rPr>
              <a:t>Reservoir surveillance</a:t>
            </a:r>
            <a:endParaRPr lang="en-US" sz="2400" dirty="0"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8132" name="WordArt 19"/>
          <p:cNvSpPr>
            <a:spLocks noChangeArrowheads="1" noChangeShapeType="1" noTextEdit="1"/>
          </p:cNvSpPr>
          <p:nvPr/>
        </p:nvSpPr>
        <p:spPr bwMode="auto">
          <a:xfrm>
            <a:off x="1103313" y="1106488"/>
            <a:ext cx="2781300" cy="341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Past Production</a:t>
            </a:r>
          </a:p>
        </p:txBody>
      </p:sp>
      <p:sp>
        <p:nvSpPr>
          <p:cNvPr id="48133" name="WordArt 20"/>
          <p:cNvSpPr>
            <a:spLocks noChangeArrowheads="1" noChangeShapeType="1" noTextEdit="1"/>
          </p:cNvSpPr>
          <p:nvPr/>
        </p:nvSpPr>
        <p:spPr bwMode="auto">
          <a:xfrm>
            <a:off x="5351463" y="1106488"/>
            <a:ext cx="3046412" cy="357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Future Production</a:t>
            </a:r>
          </a:p>
        </p:txBody>
      </p:sp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9" t="16013" r="55553" b="12784"/>
          <a:stretch>
            <a:fillRect/>
          </a:stretch>
        </p:blipFill>
        <p:spPr bwMode="auto">
          <a:xfrm>
            <a:off x="1273918" y="1614488"/>
            <a:ext cx="2482586" cy="2296335"/>
          </a:xfrm>
          <a:prstGeom prst="rect">
            <a:avLst/>
          </a:prstGeom>
          <a:solidFill>
            <a:srgbClr val="FFFFFF"/>
          </a:solidFill>
          <a:ln w="28575">
            <a:solidFill>
              <a:schemeClr val="bg1"/>
            </a:solidFill>
            <a:miter lim="800000"/>
            <a:headEnd/>
            <a:tailEnd/>
          </a:ln>
          <a:extLst/>
        </p:spPr>
      </p:pic>
      <p:sp>
        <p:nvSpPr>
          <p:cNvPr id="48137" name="Text Box 10"/>
          <p:cNvSpPr txBox="1">
            <a:spLocks noChangeArrowheads="1"/>
          </p:cNvSpPr>
          <p:nvPr/>
        </p:nvSpPr>
        <p:spPr bwMode="auto">
          <a:xfrm>
            <a:off x="1530232" y="3955469"/>
            <a:ext cx="21499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b="1" dirty="0" smtClean="0">
                <a:latin typeface="Tahoma" panose="020B0604030504040204" pitchFamily="34" charset="0"/>
              </a:rPr>
              <a:t>Past Time </a:t>
            </a:r>
            <a:r>
              <a:rPr lang="en-US" altLang="en-US" b="1" dirty="0">
                <a:latin typeface="Tahoma" panose="020B0604030504040204" pitchFamily="34" charset="0"/>
              </a:rPr>
              <a:t>(yrs)</a:t>
            </a:r>
          </a:p>
        </p:txBody>
      </p:sp>
      <p:sp>
        <p:nvSpPr>
          <p:cNvPr id="48138" name="Text Box 12"/>
          <p:cNvSpPr txBox="1">
            <a:spLocks noChangeArrowheads="1"/>
          </p:cNvSpPr>
          <p:nvPr/>
        </p:nvSpPr>
        <p:spPr bwMode="auto">
          <a:xfrm rot="16200000">
            <a:off x="386088" y="2466610"/>
            <a:ext cx="1208985" cy="400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b="1" dirty="0">
                <a:latin typeface="Tahoma" panose="020B0604030504040204" pitchFamily="34" charset="0"/>
              </a:rPr>
              <a:t>Oil Rate</a:t>
            </a:r>
          </a:p>
        </p:txBody>
      </p:sp>
      <p:sp>
        <p:nvSpPr>
          <p:cNvPr id="48139" name="Text Box 9"/>
          <p:cNvSpPr txBox="1">
            <a:spLocks noChangeArrowheads="1"/>
          </p:cNvSpPr>
          <p:nvPr/>
        </p:nvSpPr>
        <p:spPr bwMode="auto">
          <a:xfrm>
            <a:off x="5678995" y="3955469"/>
            <a:ext cx="24352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b="1" dirty="0" smtClean="0">
                <a:latin typeface="Tahoma" panose="020B0604030504040204" pitchFamily="34" charset="0"/>
              </a:rPr>
              <a:t>Future Time </a:t>
            </a:r>
            <a:r>
              <a:rPr lang="en-US" altLang="en-US" b="1" dirty="0">
                <a:latin typeface="Tahoma" panose="020B0604030504040204" pitchFamily="34" charset="0"/>
              </a:rPr>
              <a:t>(yrs)</a:t>
            </a:r>
          </a:p>
        </p:txBody>
      </p:sp>
      <p:sp>
        <p:nvSpPr>
          <p:cNvPr id="48140" name="Text Box 11"/>
          <p:cNvSpPr txBox="1">
            <a:spLocks noChangeArrowheads="1"/>
          </p:cNvSpPr>
          <p:nvPr/>
        </p:nvSpPr>
        <p:spPr bwMode="auto">
          <a:xfrm rot="16200000">
            <a:off x="4478228" y="2466610"/>
            <a:ext cx="1208985" cy="400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b="1" dirty="0">
                <a:latin typeface="Tahoma" panose="020B0604030504040204" pitchFamily="34" charset="0"/>
              </a:rPr>
              <a:t>Oil Rate</a:t>
            </a:r>
          </a:p>
        </p:txBody>
      </p:sp>
      <p:pic>
        <p:nvPicPr>
          <p:cNvPr id="4814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5" t="12782" r="6078" b="15878"/>
          <a:stretch>
            <a:fillRect/>
          </a:stretch>
        </p:blipFill>
        <p:spPr bwMode="auto">
          <a:xfrm>
            <a:off x="5434312" y="1636811"/>
            <a:ext cx="2833387" cy="230675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47" name="Text Box 13"/>
          <p:cNvSpPr txBox="1">
            <a:spLocks noChangeArrowheads="1"/>
          </p:cNvSpPr>
          <p:nvPr/>
        </p:nvSpPr>
        <p:spPr bwMode="auto">
          <a:xfrm rot="2890033">
            <a:off x="5909385" y="3175390"/>
            <a:ext cx="1020742" cy="304768"/>
          </a:xfrm>
          <a:prstGeom prst="rect">
            <a:avLst/>
          </a:prstGeom>
          <a:solidFill>
            <a:srgbClr val="2626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400" b="1" dirty="0">
                <a:solidFill>
                  <a:schemeClr val="bg1"/>
                </a:solidFill>
                <a:latin typeface="Tahoma" panose="020B0604030504040204" pitchFamily="34" charset="0"/>
              </a:rPr>
              <a:t>Base Case</a:t>
            </a:r>
          </a:p>
        </p:txBody>
      </p:sp>
      <p:sp>
        <p:nvSpPr>
          <p:cNvPr id="48148" name="Text Box 14"/>
          <p:cNvSpPr txBox="1">
            <a:spLocks noChangeArrowheads="1"/>
          </p:cNvSpPr>
          <p:nvPr/>
        </p:nvSpPr>
        <p:spPr bwMode="auto">
          <a:xfrm rot="2546274">
            <a:off x="6652741" y="3057424"/>
            <a:ext cx="524332" cy="304768"/>
          </a:xfrm>
          <a:prstGeom prst="rect">
            <a:avLst/>
          </a:prstGeom>
          <a:solidFill>
            <a:srgbClr val="2626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400" b="1" dirty="0">
                <a:solidFill>
                  <a:schemeClr val="bg1"/>
                </a:solidFill>
                <a:latin typeface="Tahoma" panose="020B0604030504040204" pitchFamily="34" charset="0"/>
              </a:rPr>
              <a:t>EOR</a:t>
            </a:r>
          </a:p>
        </p:txBody>
      </p:sp>
      <p:sp>
        <p:nvSpPr>
          <p:cNvPr id="48149" name="Text Box 15"/>
          <p:cNvSpPr txBox="1">
            <a:spLocks noChangeArrowheads="1"/>
          </p:cNvSpPr>
          <p:nvPr/>
        </p:nvSpPr>
        <p:spPr bwMode="auto">
          <a:xfrm rot="2766006">
            <a:off x="6392438" y="2498963"/>
            <a:ext cx="1237921" cy="304768"/>
          </a:xfrm>
          <a:prstGeom prst="rect">
            <a:avLst/>
          </a:prstGeom>
          <a:solidFill>
            <a:srgbClr val="2626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400" b="1" dirty="0">
                <a:solidFill>
                  <a:schemeClr val="bg1"/>
                </a:solidFill>
                <a:latin typeface="Tahoma" panose="020B0604030504040204" pitchFamily="34" charset="0"/>
              </a:rPr>
              <a:t>Infill Drilling</a:t>
            </a:r>
          </a:p>
        </p:txBody>
      </p:sp>
      <p:sp>
        <p:nvSpPr>
          <p:cNvPr id="48150" name="Freeform 16"/>
          <p:cNvSpPr>
            <a:spLocks/>
          </p:cNvSpPr>
          <p:nvPr/>
        </p:nvSpPr>
        <p:spPr bwMode="auto">
          <a:xfrm>
            <a:off x="5454947" y="1902080"/>
            <a:ext cx="2609573" cy="2015112"/>
          </a:xfrm>
          <a:custGeom>
            <a:avLst/>
            <a:gdLst>
              <a:gd name="T0" fmla="*/ 0 w 1644"/>
              <a:gd name="T1" fmla="*/ 0 h 1299"/>
              <a:gd name="T2" fmla="*/ 129 w 1644"/>
              <a:gd name="T3" fmla="*/ 69 h 1299"/>
              <a:gd name="T4" fmla="*/ 273 w 1644"/>
              <a:gd name="T5" fmla="*/ 165 h 1299"/>
              <a:gd name="T6" fmla="*/ 375 w 1644"/>
              <a:gd name="T7" fmla="*/ 264 h 1299"/>
              <a:gd name="T8" fmla="*/ 477 w 1644"/>
              <a:gd name="T9" fmla="*/ 399 h 1299"/>
              <a:gd name="T10" fmla="*/ 561 w 1644"/>
              <a:gd name="T11" fmla="*/ 525 h 1299"/>
              <a:gd name="T12" fmla="*/ 636 w 1644"/>
              <a:gd name="T13" fmla="*/ 624 h 1299"/>
              <a:gd name="T14" fmla="*/ 678 w 1644"/>
              <a:gd name="T15" fmla="*/ 711 h 1299"/>
              <a:gd name="T16" fmla="*/ 759 w 1644"/>
              <a:gd name="T17" fmla="*/ 840 h 1299"/>
              <a:gd name="T18" fmla="*/ 837 w 1644"/>
              <a:gd name="T19" fmla="*/ 960 h 1299"/>
              <a:gd name="T20" fmla="*/ 852 w 1644"/>
              <a:gd name="T21" fmla="*/ 993 h 1299"/>
              <a:gd name="T22" fmla="*/ 954 w 1644"/>
              <a:gd name="T23" fmla="*/ 1065 h 1299"/>
              <a:gd name="T24" fmla="*/ 1071 w 1644"/>
              <a:gd name="T25" fmla="*/ 1146 h 1299"/>
              <a:gd name="T26" fmla="*/ 1245 w 1644"/>
              <a:gd name="T27" fmla="*/ 1206 h 1299"/>
              <a:gd name="T28" fmla="*/ 1491 w 1644"/>
              <a:gd name="T29" fmla="*/ 1278 h 1299"/>
              <a:gd name="T30" fmla="*/ 1644 w 1644"/>
              <a:gd name="T31" fmla="*/ 1299 h 129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644"/>
              <a:gd name="T49" fmla="*/ 0 h 1299"/>
              <a:gd name="T50" fmla="*/ 1644 w 1644"/>
              <a:gd name="T51" fmla="*/ 1299 h 129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644" h="1299">
                <a:moveTo>
                  <a:pt x="0" y="0"/>
                </a:moveTo>
                <a:cubicBezTo>
                  <a:pt x="42" y="21"/>
                  <a:pt x="84" y="42"/>
                  <a:pt x="129" y="69"/>
                </a:cubicBezTo>
                <a:cubicBezTo>
                  <a:pt x="174" y="96"/>
                  <a:pt x="232" y="133"/>
                  <a:pt x="273" y="165"/>
                </a:cubicBezTo>
                <a:cubicBezTo>
                  <a:pt x="314" y="197"/>
                  <a:pt x="341" y="225"/>
                  <a:pt x="375" y="264"/>
                </a:cubicBezTo>
                <a:cubicBezTo>
                  <a:pt x="409" y="303"/>
                  <a:pt x="446" y="356"/>
                  <a:pt x="477" y="399"/>
                </a:cubicBezTo>
                <a:cubicBezTo>
                  <a:pt x="508" y="442"/>
                  <a:pt x="535" y="488"/>
                  <a:pt x="561" y="525"/>
                </a:cubicBezTo>
                <a:cubicBezTo>
                  <a:pt x="587" y="562"/>
                  <a:pt x="617" y="593"/>
                  <a:pt x="636" y="624"/>
                </a:cubicBezTo>
                <a:cubicBezTo>
                  <a:pt x="655" y="655"/>
                  <a:pt x="658" y="675"/>
                  <a:pt x="678" y="711"/>
                </a:cubicBezTo>
                <a:cubicBezTo>
                  <a:pt x="698" y="747"/>
                  <a:pt x="733" y="799"/>
                  <a:pt x="759" y="840"/>
                </a:cubicBezTo>
                <a:cubicBezTo>
                  <a:pt x="785" y="881"/>
                  <a:pt x="821" y="934"/>
                  <a:pt x="837" y="960"/>
                </a:cubicBezTo>
                <a:cubicBezTo>
                  <a:pt x="853" y="986"/>
                  <a:pt x="833" y="976"/>
                  <a:pt x="852" y="993"/>
                </a:cubicBezTo>
                <a:cubicBezTo>
                  <a:pt x="871" y="1010"/>
                  <a:pt x="918" y="1040"/>
                  <a:pt x="954" y="1065"/>
                </a:cubicBezTo>
                <a:cubicBezTo>
                  <a:pt x="990" y="1090"/>
                  <a:pt x="1023" y="1123"/>
                  <a:pt x="1071" y="1146"/>
                </a:cubicBezTo>
                <a:cubicBezTo>
                  <a:pt x="1119" y="1169"/>
                  <a:pt x="1175" y="1184"/>
                  <a:pt x="1245" y="1206"/>
                </a:cubicBezTo>
                <a:cubicBezTo>
                  <a:pt x="1315" y="1228"/>
                  <a:pt x="1425" y="1263"/>
                  <a:pt x="1491" y="1278"/>
                </a:cubicBezTo>
                <a:cubicBezTo>
                  <a:pt x="1557" y="1293"/>
                  <a:pt x="1600" y="1296"/>
                  <a:pt x="1644" y="1299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151" name="Freeform 17"/>
          <p:cNvSpPr>
            <a:spLocks/>
          </p:cNvSpPr>
          <p:nvPr/>
        </p:nvSpPr>
        <p:spPr bwMode="auto">
          <a:xfrm>
            <a:off x="5678761" y="1995156"/>
            <a:ext cx="2380997" cy="1628843"/>
          </a:xfrm>
          <a:custGeom>
            <a:avLst/>
            <a:gdLst>
              <a:gd name="T0" fmla="*/ 0 w 1500"/>
              <a:gd name="T1" fmla="*/ 0 h 1050"/>
              <a:gd name="T2" fmla="*/ 120 w 1500"/>
              <a:gd name="T3" fmla="*/ 51 h 1050"/>
              <a:gd name="T4" fmla="*/ 279 w 1500"/>
              <a:gd name="T5" fmla="*/ 87 h 1050"/>
              <a:gd name="T6" fmla="*/ 396 w 1500"/>
              <a:gd name="T7" fmla="*/ 165 h 1050"/>
              <a:gd name="T8" fmla="*/ 456 w 1500"/>
              <a:gd name="T9" fmla="*/ 192 h 1050"/>
              <a:gd name="T10" fmla="*/ 567 w 1500"/>
              <a:gd name="T11" fmla="*/ 330 h 1050"/>
              <a:gd name="T12" fmla="*/ 705 w 1500"/>
              <a:gd name="T13" fmla="*/ 516 h 1050"/>
              <a:gd name="T14" fmla="*/ 810 w 1500"/>
              <a:gd name="T15" fmla="*/ 636 h 1050"/>
              <a:gd name="T16" fmla="*/ 897 w 1500"/>
              <a:gd name="T17" fmla="*/ 732 h 1050"/>
              <a:gd name="T18" fmla="*/ 1029 w 1500"/>
              <a:gd name="T19" fmla="*/ 792 h 1050"/>
              <a:gd name="T20" fmla="*/ 1176 w 1500"/>
              <a:gd name="T21" fmla="*/ 894 h 1050"/>
              <a:gd name="T22" fmla="*/ 1365 w 1500"/>
              <a:gd name="T23" fmla="*/ 1014 h 1050"/>
              <a:gd name="T24" fmla="*/ 1500 w 1500"/>
              <a:gd name="T25" fmla="*/ 1050 h 10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00"/>
              <a:gd name="T40" fmla="*/ 0 h 1050"/>
              <a:gd name="T41" fmla="*/ 1500 w 1500"/>
              <a:gd name="T42" fmla="*/ 1050 h 105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00" h="1050">
                <a:moveTo>
                  <a:pt x="0" y="0"/>
                </a:moveTo>
                <a:cubicBezTo>
                  <a:pt x="37" y="18"/>
                  <a:pt x="74" y="37"/>
                  <a:pt x="120" y="51"/>
                </a:cubicBezTo>
                <a:cubicBezTo>
                  <a:pt x="166" y="65"/>
                  <a:pt x="233" y="68"/>
                  <a:pt x="279" y="87"/>
                </a:cubicBezTo>
                <a:cubicBezTo>
                  <a:pt x="325" y="106"/>
                  <a:pt x="367" y="148"/>
                  <a:pt x="396" y="165"/>
                </a:cubicBezTo>
                <a:cubicBezTo>
                  <a:pt x="425" y="182"/>
                  <a:pt x="428" y="165"/>
                  <a:pt x="456" y="192"/>
                </a:cubicBezTo>
                <a:cubicBezTo>
                  <a:pt x="484" y="219"/>
                  <a:pt x="526" y="276"/>
                  <a:pt x="567" y="330"/>
                </a:cubicBezTo>
                <a:cubicBezTo>
                  <a:pt x="608" y="384"/>
                  <a:pt x="664" y="465"/>
                  <a:pt x="705" y="516"/>
                </a:cubicBezTo>
                <a:cubicBezTo>
                  <a:pt x="746" y="567"/>
                  <a:pt x="778" y="600"/>
                  <a:pt x="810" y="636"/>
                </a:cubicBezTo>
                <a:cubicBezTo>
                  <a:pt x="842" y="672"/>
                  <a:pt x="860" y="706"/>
                  <a:pt x="897" y="732"/>
                </a:cubicBezTo>
                <a:cubicBezTo>
                  <a:pt x="934" y="758"/>
                  <a:pt x="983" y="765"/>
                  <a:pt x="1029" y="792"/>
                </a:cubicBezTo>
                <a:cubicBezTo>
                  <a:pt x="1075" y="819"/>
                  <a:pt x="1120" y="857"/>
                  <a:pt x="1176" y="894"/>
                </a:cubicBezTo>
                <a:cubicBezTo>
                  <a:pt x="1232" y="931"/>
                  <a:pt x="1311" y="988"/>
                  <a:pt x="1365" y="1014"/>
                </a:cubicBezTo>
                <a:cubicBezTo>
                  <a:pt x="1419" y="1040"/>
                  <a:pt x="1459" y="1045"/>
                  <a:pt x="1500" y="1050"/>
                </a:cubicBezTo>
              </a:path>
            </a:pathLst>
          </a:custGeom>
          <a:noFill/>
          <a:ln w="381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152" name="Freeform 18"/>
          <p:cNvSpPr>
            <a:spLocks/>
          </p:cNvSpPr>
          <p:nvPr/>
        </p:nvSpPr>
        <p:spPr bwMode="auto">
          <a:xfrm>
            <a:off x="5702571" y="1971887"/>
            <a:ext cx="2361949" cy="1309280"/>
          </a:xfrm>
          <a:custGeom>
            <a:avLst/>
            <a:gdLst>
              <a:gd name="T0" fmla="*/ 0 w 1488"/>
              <a:gd name="T1" fmla="*/ 0 h 844"/>
              <a:gd name="T2" fmla="*/ 171 w 1488"/>
              <a:gd name="T3" fmla="*/ 12 h 844"/>
              <a:gd name="T4" fmla="*/ 294 w 1488"/>
              <a:gd name="T5" fmla="*/ 15 h 844"/>
              <a:gd name="T6" fmla="*/ 540 w 1488"/>
              <a:gd name="T7" fmla="*/ 57 h 844"/>
              <a:gd name="T8" fmla="*/ 615 w 1488"/>
              <a:gd name="T9" fmla="*/ 75 h 844"/>
              <a:gd name="T10" fmla="*/ 714 w 1488"/>
              <a:gd name="T11" fmla="*/ 168 h 844"/>
              <a:gd name="T12" fmla="*/ 852 w 1488"/>
              <a:gd name="T13" fmla="*/ 291 h 844"/>
              <a:gd name="T14" fmla="*/ 1014 w 1488"/>
              <a:gd name="T15" fmla="*/ 480 h 844"/>
              <a:gd name="T16" fmla="*/ 1098 w 1488"/>
              <a:gd name="T17" fmla="*/ 558 h 844"/>
              <a:gd name="T18" fmla="*/ 1251 w 1488"/>
              <a:gd name="T19" fmla="*/ 684 h 844"/>
              <a:gd name="T20" fmla="*/ 1359 w 1488"/>
              <a:gd name="T21" fmla="*/ 753 h 844"/>
              <a:gd name="T22" fmla="*/ 1455 w 1488"/>
              <a:gd name="T23" fmla="*/ 831 h 844"/>
              <a:gd name="T24" fmla="*/ 1488 w 1488"/>
              <a:gd name="T25" fmla="*/ 831 h 84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88"/>
              <a:gd name="T40" fmla="*/ 0 h 844"/>
              <a:gd name="T41" fmla="*/ 1488 w 1488"/>
              <a:gd name="T42" fmla="*/ 844 h 84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88" h="844">
                <a:moveTo>
                  <a:pt x="0" y="0"/>
                </a:moveTo>
                <a:cubicBezTo>
                  <a:pt x="61" y="4"/>
                  <a:pt x="122" y="9"/>
                  <a:pt x="171" y="12"/>
                </a:cubicBezTo>
                <a:cubicBezTo>
                  <a:pt x="220" y="15"/>
                  <a:pt x="233" y="8"/>
                  <a:pt x="294" y="15"/>
                </a:cubicBezTo>
                <a:cubicBezTo>
                  <a:pt x="355" y="22"/>
                  <a:pt x="487" y="47"/>
                  <a:pt x="540" y="57"/>
                </a:cubicBezTo>
                <a:cubicBezTo>
                  <a:pt x="593" y="67"/>
                  <a:pt x="586" y="57"/>
                  <a:pt x="615" y="75"/>
                </a:cubicBezTo>
                <a:cubicBezTo>
                  <a:pt x="644" y="93"/>
                  <a:pt x="674" y="132"/>
                  <a:pt x="714" y="168"/>
                </a:cubicBezTo>
                <a:cubicBezTo>
                  <a:pt x="754" y="204"/>
                  <a:pt x="802" y="239"/>
                  <a:pt x="852" y="291"/>
                </a:cubicBezTo>
                <a:cubicBezTo>
                  <a:pt x="902" y="343"/>
                  <a:pt x="973" y="435"/>
                  <a:pt x="1014" y="480"/>
                </a:cubicBezTo>
                <a:cubicBezTo>
                  <a:pt x="1055" y="525"/>
                  <a:pt x="1059" y="524"/>
                  <a:pt x="1098" y="558"/>
                </a:cubicBezTo>
                <a:cubicBezTo>
                  <a:pt x="1137" y="592"/>
                  <a:pt x="1208" y="652"/>
                  <a:pt x="1251" y="684"/>
                </a:cubicBezTo>
                <a:cubicBezTo>
                  <a:pt x="1294" y="716"/>
                  <a:pt x="1325" y="729"/>
                  <a:pt x="1359" y="753"/>
                </a:cubicBezTo>
                <a:cubicBezTo>
                  <a:pt x="1393" y="777"/>
                  <a:pt x="1434" y="818"/>
                  <a:pt x="1455" y="831"/>
                </a:cubicBezTo>
                <a:cubicBezTo>
                  <a:pt x="1476" y="844"/>
                  <a:pt x="1482" y="837"/>
                  <a:pt x="1488" y="831"/>
                </a:cubicBez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48142" name="Group 29"/>
          <p:cNvGrpSpPr>
            <a:grpSpLocks/>
          </p:cNvGrpSpPr>
          <p:nvPr/>
        </p:nvGrpSpPr>
        <p:grpSpPr bwMode="auto">
          <a:xfrm>
            <a:off x="2613624" y="1743963"/>
            <a:ext cx="1090497" cy="540227"/>
            <a:chOff x="2447" y="1506"/>
            <a:chExt cx="687" cy="363"/>
          </a:xfrm>
        </p:grpSpPr>
        <p:sp>
          <p:nvSpPr>
            <p:cNvPr id="48143" name="Rectangle 24"/>
            <p:cNvSpPr>
              <a:spLocks noChangeArrowheads="1"/>
            </p:cNvSpPr>
            <p:nvPr/>
          </p:nvSpPr>
          <p:spPr bwMode="auto">
            <a:xfrm>
              <a:off x="2447" y="1506"/>
              <a:ext cx="687" cy="363"/>
            </a:xfrm>
            <a:prstGeom prst="rect">
              <a:avLst/>
            </a:prstGeom>
            <a:solidFill>
              <a:srgbClr val="2626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MS PGothic" panose="020B0600070205080204" pitchFamily="34" charset="-128"/>
                </a:defRPr>
              </a:lvl9pPr>
            </a:lstStyle>
            <a:p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      Actual</a:t>
              </a:r>
            </a:p>
            <a:p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      Modeled</a:t>
              </a:r>
            </a:p>
          </p:txBody>
        </p:sp>
        <p:sp>
          <p:nvSpPr>
            <p:cNvPr id="48144" name="Freeform 26"/>
            <p:cNvSpPr>
              <a:spLocks/>
            </p:cNvSpPr>
            <p:nvPr/>
          </p:nvSpPr>
          <p:spPr bwMode="auto">
            <a:xfrm>
              <a:off x="2510" y="1552"/>
              <a:ext cx="114" cy="104"/>
            </a:xfrm>
            <a:custGeom>
              <a:avLst/>
              <a:gdLst>
                <a:gd name="T0" fmla="*/ 0 w 114"/>
                <a:gd name="T1" fmla="*/ 29 h 104"/>
                <a:gd name="T2" fmla="*/ 27 w 114"/>
                <a:gd name="T3" fmla="*/ 2 h 104"/>
                <a:gd name="T4" fmla="*/ 51 w 114"/>
                <a:gd name="T5" fmla="*/ 17 h 104"/>
                <a:gd name="T6" fmla="*/ 84 w 114"/>
                <a:gd name="T7" fmla="*/ 83 h 104"/>
                <a:gd name="T8" fmla="*/ 114 w 114"/>
                <a:gd name="T9" fmla="*/ 104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"/>
                <a:gd name="T16" fmla="*/ 0 h 104"/>
                <a:gd name="T17" fmla="*/ 114 w 114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" h="104">
                  <a:moveTo>
                    <a:pt x="0" y="29"/>
                  </a:moveTo>
                  <a:cubicBezTo>
                    <a:pt x="9" y="16"/>
                    <a:pt x="19" y="4"/>
                    <a:pt x="27" y="2"/>
                  </a:cubicBezTo>
                  <a:cubicBezTo>
                    <a:pt x="35" y="0"/>
                    <a:pt x="42" y="3"/>
                    <a:pt x="51" y="17"/>
                  </a:cubicBezTo>
                  <a:cubicBezTo>
                    <a:pt x="60" y="31"/>
                    <a:pt x="74" y="69"/>
                    <a:pt x="84" y="83"/>
                  </a:cubicBezTo>
                  <a:cubicBezTo>
                    <a:pt x="94" y="97"/>
                    <a:pt x="104" y="100"/>
                    <a:pt x="114" y="104"/>
                  </a:cubicBezTo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145" name="Freeform 27"/>
            <p:cNvSpPr>
              <a:spLocks/>
            </p:cNvSpPr>
            <p:nvPr/>
          </p:nvSpPr>
          <p:spPr bwMode="auto">
            <a:xfrm>
              <a:off x="2509" y="1708"/>
              <a:ext cx="114" cy="104"/>
            </a:xfrm>
            <a:custGeom>
              <a:avLst/>
              <a:gdLst>
                <a:gd name="T0" fmla="*/ 0 w 114"/>
                <a:gd name="T1" fmla="*/ 29 h 104"/>
                <a:gd name="T2" fmla="*/ 27 w 114"/>
                <a:gd name="T3" fmla="*/ 2 h 104"/>
                <a:gd name="T4" fmla="*/ 51 w 114"/>
                <a:gd name="T5" fmla="*/ 17 h 104"/>
                <a:gd name="T6" fmla="*/ 84 w 114"/>
                <a:gd name="T7" fmla="*/ 83 h 104"/>
                <a:gd name="T8" fmla="*/ 114 w 114"/>
                <a:gd name="T9" fmla="*/ 104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"/>
                <a:gd name="T16" fmla="*/ 0 h 104"/>
                <a:gd name="T17" fmla="*/ 114 w 114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" h="104">
                  <a:moveTo>
                    <a:pt x="0" y="29"/>
                  </a:moveTo>
                  <a:cubicBezTo>
                    <a:pt x="9" y="16"/>
                    <a:pt x="19" y="4"/>
                    <a:pt x="27" y="2"/>
                  </a:cubicBezTo>
                  <a:cubicBezTo>
                    <a:pt x="35" y="0"/>
                    <a:pt x="42" y="3"/>
                    <a:pt x="51" y="17"/>
                  </a:cubicBezTo>
                  <a:cubicBezTo>
                    <a:pt x="60" y="31"/>
                    <a:pt x="74" y="69"/>
                    <a:pt x="84" y="83"/>
                  </a:cubicBezTo>
                  <a:cubicBezTo>
                    <a:pt x="94" y="97"/>
                    <a:pt x="104" y="100"/>
                    <a:pt x="114" y="104"/>
                  </a:cubicBezTo>
                </a:path>
              </a:pathLst>
            </a:custGeom>
            <a:noFill/>
            <a:ln w="38100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extBox 1"/>
          <p:cNvSpPr txBox="1"/>
          <p:nvPr/>
        </p:nvSpPr>
        <p:spPr>
          <a:xfrm rot="16200000">
            <a:off x="2999680" y="2765503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 Day</a:t>
            </a:r>
            <a:endParaRPr lang="en-US" sz="1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947427" y="2728332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 Day</a:t>
            </a:r>
            <a:endParaRPr lang="en-US" sz="1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485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9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Lecture 33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rgbClr val="3333CC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/>
              <a:t>An Asset’s Life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 bwMode="auto">
          <a:xfrm>
            <a:off x="203200" y="1225550"/>
            <a:ext cx="5186363" cy="33353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sz="4400" b="1" dirty="0" smtClean="0">
                <a:latin typeface="Arial Narrow" pitchFamily="34" charset="0"/>
              </a:rPr>
              <a:t>C</a:t>
            </a:r>
            <a:r>
              <a:rPr lang="en-US" altLang="en-US" dirty="0" smtClean="0">
                <a:latin typeface="Arial Narrow" pitchFamily="34" charset="0"/>
              </a:rPr>
              <a:t>apture Opportunities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dirty="0" smtClean="0">
                <a:latin typeface="Arial Narrow" pitchFamily="34" charset="0"/>
              </a:rPr>
              <a:t>      </a:t>
            </a:r>
            <a:r>
              <a:rPr lang="en-US" altLang="en-US" sz="4400" b="1" dirty="0" smtClean="0">
                <a:latin typeface="Arial Narrow" pitchFamily="34" charset="0"/>
              </a:rPr>
              <a:t>D</a:t>
            </a:r>
            <a:r>
              <a:rPr lang="en-US" altLang="en-US" dirty="0" smtClean="0">
                <a:latin typeface="Arial Narrow" pitchFamily="34" charset="0"/>
              </a:rPr>
              <a:t>iscover Hydrocarbon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dirty="0" smtClean="0">
                <a:latin typeface="Arial Narrow" pitchFamily="34" charset="0"/>
              </a:rPr>
              <a:t>            </a:t>
            </a:r>
            <a:r>
              <a:rPr lang="en-US" altLang="en-US" sz="4400" b="1" dirty="0" smtClean="0">
                <a:latin typeface="Arial Narrow" pitchFamily="34" charset="0"/>
              </a:rPr>
              <a:t>I</a:t>
            </a:r>
            <a:r>
              <a:rPr lang="en-US" altLang="en-US" dirty="0" smtClean="0">
                <a:latin typeface="Arial Narrow" pitchFamily="34" charset="0"/>
              </a:rPr>
              <a:t>nitiate Production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dirty="0" smtClean="0">
                <a:latin typeface="Arial Narrow" pitchFamily="34" charset="0"/>
              </a:rPr>
              <a:t>                  </a:t>
            </a:r>
            <a:r>
              <a:rPr lang="en-US" altLang="en-US" sz="4400" b="1" dirty="0" smtClean="0">
                <a:latin typeface="Arial Narrow" pitchFamily="34" charset="0"/>
              </a:rPr>
              <a:t>D</a:t>
            </a:r>
            <a:r>
              <a:rPr lang="en-US" altLang="en-US" dirty="0" smtClean="0">
                <a:latin typeface="Arial Narrow" pitchFamily="34" charset="0"/>
              </a:rPr>
              <a:t>eplete the Field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114691" y="1634358"/>
            <a:ext cx="3588531" cy="1529257"/>
            <a:chOff x="4089291" y="1634358"/>
            <a:chExt cx="3588531" cy="1529257"/>
          </a:xfrm>
        </p:grpSpPr>
        <p:sp>
          <p:nvSpPr>
            <p:cNvPr id="16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4561066" y="1634358"/>
              <a:ext cx="2591238" cy="394139"/>
            </a:xfrm>
            <a:prstGeom prst="rect">
              <a:avLst/>
            </a:prstGeom>
            <a:extLst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 eaLnBrk="1" hangingPunct="1">
                <a:defRPr/>
              </a:pPr>
              <a:r>
                <a:rPr lang="en-US" sz="2000" kern="10" dirty="0" smtClean="0">
                  <a:ln>
                    <a:solidFill>
                      <a:srgbClr val="C00000"/>
                    </a:solidFill>
                  </a:ln>
                  <a:solidFill>
                    <a:srgbClr val="FFFF99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 pitchFamily="34" charset="0"/>
                  <a:cs typeface="Arial" charset="0"/>
                </a:rPr>
                <a:t>New Ventures</a:t>
              </a:r>
              <a:endParaRPr lang="en-US" sz="2000" kern="10" dirty="0">
                <a:ln>
                  <a:solidFill>
                    <a:srgbClr val="C00000"/>
                  </a:solidFill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 pitchFamily="34" charset="0"/>
                <a:cs typeface="Arial" charset="0"/>
              </a:endParaRPr>
            </a:p>
          </p:txBody>
        </p:sp>
        <p:sp>
          <p:nvSpPr>
            <p:cNvPr id="18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5086584" y="2769476"/>
              <a:ext cx="2591238" cy="394139"/>
            </a:xfrm>
            <a:prstGeom prst="rect">
              <a:avLst/>
            </a:prstGeom>
            <a:extLst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 eaLnBrk="1" hangingPunct="1">
                <a:defRPr/>
              </a:pPr>
              <a:r>
                <a:rPr lang="en-US" sz="2000" kern="10" dirty="0" smtClean="0">
                  <a:ln>
                    <a:solidFill>
                      <a:srgbClr val="C00000"/>
                    </a:solidFill>
                  </a:ln>
                  <a:solidFill>
                    <a:srgbClr val="FFFF99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 pitchFamily="34" charset="0"/>
                  <a:cs typeface="Arial" charset="0"/>
                </a:rPr>
                <a:t>Exploration</a:t>
              </a:r>
              <a:endParaRPr lang="en-US" sz="2000" kern="10" dirty="0">
                <a:ln>
                  <a:solidFill>
                    <a:srgbClr val="C00000"/>
                  </a:solidFill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 pitchFamily="34" charset="0"/>
                <a:cs typeface="Arial" charset="0"/>
              </a:endParaRPr>
            </a:p>
          </p:txBody>
        </p:sp>
        <p:cxnSp>
          <p:nvCxnSpPr>
            <p:cNvPr id="4" name="Straight Arrow Connector 3"/>
            <p:cNvCxnSpPr/>
            <p:nvPr/>
          </p:nvCxnSpPr>
          <p:spPr bwMode="auto">
            <a:xfrm>
              <a:off x="4089291" y="1769844"/>
              <a:ext cx="641350" cy="1270000"/>
            </a:xfrm>
            <a:prstGeom prst="straightConnector1">
              <a:avLst/>
            </a:prstGeom>
            <a:ln w="57150">
              <a:solidFill>
                <a:schemeClr val="accent6">
                  <a:lumMod val="7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5003418" y="3904594"/>
            <a:ext cx="3750841" cy="1529256"/>
            <a:chOff x="4978018" y="3904594"/>
            <a:chExt cx="3750841" cy="1529256"/>
          </a:xfrm>
        </p:grpSpPr>
        <p:sp>
          <p:nvSpPr>
            <p:cNvPr id="19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5612102" y="3904594"/>
              <a:ext cx="2591238" cy="394139"/>
            </a:xfrm>
            <a:prstGeom prst="rect">
              <a:avLst/>
            </a:prstGeom>
            <a:extLst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 eaLnBrk="1" hangingPunct="1">
                <a:defRPr/>
              </a:pPr>
              <a:r>
                <a:rPr lang="en-US" sz="2000" kern="10" dirty="0" smtClean="0">
                  <a:ln>
                    <a:solidFill>
                      <a:srgbClr val="C00000"/>
                    </a:solidFill>
                  </a:ln>
                  <a:solidFill>
                    <a:srgbClr val="FFFF99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 pitchFamily="34" charset="0"/>
                  <a:cs typeface="Arial" charset="0"/>
                </a:rPr>
                <a:t>Development</a:t>
              </a:r>
              <a:endParaRPr lang="en-US" sz="2000" kern="10" dirty="0">
                <a:ln>
                  <a:solidFill>
                    <a:srgbClr val="C00000"/>
                  </a:solidFill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 pitchFamily="34" charset="0"/>
                <a:cs typeface="Arial" charset="0"/>
              </a:endParaRPr>
            </a:p>
          </p:txBody>
        </p:sp>
        <p:sp>
          <p:nvSpPr>
            <p:cNvPr id="20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6137621" y="5039711"/>
              <a:ext cx="2591238" cy="394139"/>
            </a:xfrm>
            <a:prstGeom prst="rect">
              <a:avLst/>
            </a:prstGeom>
            <a:extLst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 eaLnBrk="1" hangingPunct="1">
                <a:defRPr/>
              </a:pPr>
              <a:r>
                <a:rPr lang="en-US" sz="2000" kern="10" dirty="0" smtClean="0">
                  <a:ln>
                    <a:solidFill>
                      <a:srgbClr val="C00000"/>
                    </a:solidFill>
                  </a:ln>
                  <a:solidFill>
                    <a:srgbClr val="FFFF99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 pitchFamily="34" charset="0"/>
                  <a:cs typeface="Arial" charset="0"/>
                </a:rPr>
                <a:t>Production</a:t>
              </a:r>
              <a:endParaRPr lang="en-US" sz="2000" kern="10" dirty="0">
                <a:ln>
                  <a:solidFill>
                    <a:srgbClr val="C00000"/>
                  </a:solidFill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 pitchFamily="34" charset="0"/>
                <a:cs typeface="Arial" charset="0"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 bwMode="auto">
            <a:xfrm>
              <a:off x="4978018" y="4036576"/>
              <a:ext cx="639762" cy="1270000"/>
            </a:xfrm>
            <a:prstGeom prst="straightConnector1">
              <a:avLst/>
            </a:prstGeom>
            <a:ln w="57150">
              <a:solidFill>
                <a:schemeClr val="accent6">
                  <a:lumMod val="7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022" y="4582532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249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6562725" y="3590925"/>
            <a:ext cx="2000250" cy="885825"/>
          </a:xfrm>
          <a:prstGeom prst="rect">
            <a:avLst/>
          </a:prstGeom>
          <a:solidFill>
            <a:srgbClr val="E7DC8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764882" y="3590925"/>
            <a:ext cx="1562100" cy="885825"/>
          </a:xfrm>
          <a:prstGeom prst="rect">
            <a:avLst/>
          </a:prstGeom>
          <a:solidFill>
            <a:srgbClr val="FFCCCC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3088482" y="3590925"/>
            <a:ext cx="1485900" cy="8858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1762125" y="3590925"/>
            <a:ext cx="1200150" cy="885825"/>
          </a:xfrm>
          <a:prstGeom prst="rect">
            <a:avLst/>
          </a:prstGeom>
          <a:solidFill>
            <a:srgbClr val="FFFFCC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66725" y="3590925"/>
            <a:ext cx="1000125" cy="885825"/>
          </a:xfrm>
          <a:prstGeom prst="rect">
            <a:avLst/>
          </a:prstGeom>
          <a:solidFill>
            <a:srgbClr val="FFFF9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Changes with Business Stage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15938" y="2124075"/>
            <a:ext cx="7885112" cy="390525"/>
            <a:chOff x="325" y="1318"/>
            <a:chExt cx="4967" cy="246"/>
          </a:xfrm>
          <a:solidFill>
            <a:schemeClr val="accent2">
              <a:lumMod val="75000"/>
            </a:schemeClr>
          </a:solidFill>
        </p:grpSpPr>
        <p:sp>
          <p:nvSpPr>
            <p:cNvPr id="115717" name="AutoShape 5"/>
            <p:cNvSpPr>
              <a:spLocks noChangeArrowheads="1"/>
            </p:cNvSpPr>
            <p:nvPr/>
          </p:nvSpPr>
          <p:spPr bwMode="auto">
            <a:xfrm rot="-5400000">
              <a:off x="4488" y="760"/>
              <a:ext cx="246" cy="1362"/>
            </a:xfrm>
            <a:prstGeom prst="downArrow">
              <a:avLst>
                <a:gd name="adj1" fmla="val 50000"/>
                <a:gd name="adj2" fmla="val 138415"/>
              </a:avLst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5718" name="Rectangle 6"/>
            <p:cNvSpPr>
              <a:spLocks noChangeArrowheads="1"/>
            </p:cNvSpPr>
            <p:nvPr/>
          </p:nvSpPr>
          <p:spPr bwMode="auto">
            <a:xfrm rot="-5400000">
              <a:off x="2576" y="-871"/>
              <a:ext cx="123" cy="462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15719" name="WordArt 7"/>
          <p:cNvSpPr>
            <a:spLocks noChangeArrowheads="1" noChangeShapeType="1" noTextEdit="1"/>
          </p:cNvSpPr>
          <p:nvPr/>
        </p:nvSpPr>
        <p:spPr bwMode="auto">
          <a:xfrm rot="-21600000">
            <a:off x="3670300" y="2479100"/>
            <a:ext cx="1866900" cy="298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>
                <a:ln w="1587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Time</a:t>
            </a: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717550" y="2466975"/>
            <a:ext cx="1511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</a:rPr>
              <a:t>Early in the </a:t>
            </a:r>
          </a:p>
          <a:p>
            <a:r>
              <a:rPr lang="en-US" sz="1400" b="1" dirty="0">
                <a:latin typeface="Tahoma" pitchFamily="34" charset="0"/>
              </a:rPr>
              <a:t>Business Cycle</a:t>
            </a:r>
          </a:p>
        </p:txBody>
      </p:sp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6445250" y="2466975"/>
            <a:ext cx="1511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</a:rPr>
              <a:t>Late in the </a:t>
            </a:r>
          </a:p>
          <a:p>
            <a:r>
              <a:rPr lang="en-US" sz="1400" b="1" dirty="0">
                <a:latin typeface="Tahoma" pitchFamily="34" charset="0"/>
              </a:rPr>
              <a:t>Business Cycle</a:t>
            </a:r>
          </a:p>
        </p:txBody>
      </p:sp>
      <p:sp>
        <p:nvSpPr>
          <p:cNvPr id="115728" name="Text Box 16"/>
          <p:cNvSpPr txBox="1">
            <a:spLocks noChangeArrowheads="1"/>
          </p:cNvSpPr>
          <p:nvPr/>
        </p:nvSpPr>
        <p:spPr bwMode="auto">
          <a:xfrm>
            <a:off x="496887" y="3879949"/>
            <a:ext cx="939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Regional</a:t>
            </a:r>
          </a:p>
        </p:txBody>
      </p:sp>
      <p:sp>
        <p:nvSpPr>
          <p:cNvPr id="115729" name="Text Box 17"/>
          <p:cNvSpPr txBox="1">
            <a:spLocks noChangeArrowheads="1"/>
          </p:cNvSpPr>
          <p:nvPr/>
        </p:nvSpPr>
        <p:spPr bwMode="auto">
          <a:xfrm>
            <a:off x="6623844" y="3879949"/>
            <a:ext cx="18780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Compartment-Scale</a:t>
            </a:r>
          </a:p>
        </p:txBody>
      </p:sp>
      <p:sp>
        <p:nvSpPr>
          <p:cNvPr id="115730" name="Text Box 18"/>
          <p:cNvSpPr txBox="1">
            <a:spLocks noChangeArrowheads="1"/>
          </p:cNvSpPr>
          <p:nvPr/>
        </p:nvSpPr>
        <p:spPr bwMode="auto">
          <a:xfrm>
            <a:off x="4775995" y="3879949"/>
            <a:ext cx="15398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Reservoir-Scale</a:t>
            </a:r>
          </a:p>
        </p:txBody>
      </p:sp>
      <p:sp>
        <p:nvSpPr>
          <p:cNvPr id="115731" name="Text Box 19"/>
          <p:cNvSpPr txBox="1">
            <a:spLocks noChangeArrowheads="1"/>
          </p:cNvSpPr>
          <p:nvPr/>
        </p:nvSpPr>
        <p:spPr bwMode="auto">
          <a:xfrm>
            <a:off x="3092451" y="3879949"/>
            <a:ext cx="14779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Prospect-Scale</a:t>
            </a:r>
          </a:p>
        </p:txBody>
      </p:sp>
      <p:sp>
        <p:nvSpPr>
          <p:cNvPr id="115732" name="Text Box 20"/>
          <p:cNvSpPr txBox="1">
            <a:spLocks noChangeArrowheads="1"/>
          </p:cNvSpPr>
          <p:nvPr/>
        </p:nvSpPr>
        <p:spPr bwMode="auto">
          <a:xfrm>
            <a:off x="1783556" y="3879949"/>
            <a:ext cx="11572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Block-Wide</a:t>
            </a:r>
          </a:p>
        </p:txBody>
      </p:sp>
      <p:sp>
        <p:nvSpPr>
          <p:cNvPr id="115733" name="Text Box 21"/>
          <p:cNvSpPr txBox="1">
            <a:spLocks noChangeArrowheads="1"/>
          </p:cNvSpPr>
          <p:nvPr/>
        </p:nvSpPr>
        <p:spPr bwMode="auto">
          <a:xfrm>
            <a:off x="579439" y="3240088"/>
            <a:ext cx="1989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Comic Sans MS" pitchFamily="66" charset="0"/>
              </a:rPr>
              <a:t>Scales of Analysis</a:t>
            </a:r>
          </a:p>
        </p:txBody>
      </p:sp>
      <p:sp>
        <p:nvSpPr>
          <p:cNvPr id="115734" name="Text Box 22"/>
          <p:cNvSpPr txBox="1">
            <a:spLocks noChangeArrowheads="1"/>
          </p:cNvSpPr>
          <p:nvPr/>
        </p:nvSpPr>
        <p:spPr bwMode="auto">
          <a:xfrm>
            <a:off x="723900" y="1784350"/>
            <a:ext cx="986167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1. Capture</a:t>
            </a:r>
          </a:p>
        </p:txBody>
      </p:sp>
      <p:sp>
        <p:nvSpPr>
          <p:cNvPr id="115735" name="Text Box 23"/>
          <p:cNvSpPr txBox="1">
            <a:spLocks noChangeArrowheads="1"/>
          </p:cNvSpPr>
          <p:nvPr/>
        </p:nvSpPr>
        <p:spPr bwMode="auto">
          <a:xfrm>
            <a:off x="3497263" y="1784350"/>
            <a:ext cx="950901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3. Initiate</a:t>
            </a:r>
          </a:p>
        </p:txBody>
      </p:sp>
      <p:sp>
        <p:nvSpPr>
          <p:cNvPr id="115736" name="Text Box 24"/>
          <p:cNvSpPr txBox="1">
            <a:spLocks noChangeArrowheads="1"/>
          </p:cNvSpPr>
          <p:nvPr/>
        </p:nvSpPr>
        <p:spPr bwMode="auto">
          <a:xfrm>
            <a:off x="5870575" y="1784350"/>
            <a:ext cx="973343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4. Deplete</a:t>
            </a:r>
          </a:p>
        </p:txBody>
      </p:sp>
      <p:sp>
        <p:nvSpPr>
          <p:cNvPr id="115737" name="Text Box 25"/>
          <p:cNvSpPr txBox="1">
            <a:spLocks noChangeArrowheads="1"/>
          </p:cNvSpPr>
          <p:nvPr/>
        </p:nvSpPr>
        <p:spPr bwMode="auto">
          <a:xfrm>
            <a:off x="1889125" y="1784350"/>
            <a:ext cx="1042273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2. Discover</a:t>
            </a:r>
          </a:p>
        </p:txBody>
      </p:sp>
      <p:sp>
        <p:nvSpPr>
          <p:cNvPr id="115738" name="Text Box 26"/>
          <p:cNvSpPr txBox="1">
            <a:spLocks noChangeArrowheads="1"/>
          </p:cNvSpPr>
          <p:nvPr/>
        </p:nvSpPr>
        <p:spPr bwMode="auto">
          <a:xfrm>
            <a:off x="7462838" y="1784350"/>
            <a:ext cx="123623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Abandon/Sell</a:t>
            </a:r>
          </a:p>
        </p:txBody>
      </p: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579438" y="4675188"/>
            <a:ext cx="8170862" cy="1733550"/>
            <a:chOff x="365" y="2891"/>
            <a:chExt cx="5147" cy="1092"/>
          </a:xfrm>
        </p:grpSpPr>
        <p:grpSp>
          <p:nvGrpSpPr>
            <p:cNvPr id="5" name="Group 28"/>
            <p:cNvGrpSpPr>
              <a:grpSpLocks/>
            </p:cNvGrpSpPr>
            <p:nvPr/>
          </p:nvGrpSpPr>
          <p:grpSpPr bwMode="auto">
            <a:xfrm>
              <a:off x="490" y="2891"/>
              <a:ext cx="4655" cy="1092"/>
              <a:chOff x="709" y="1235"/>
              <a:chExt cx="4655" cy="2017"/>
            </a:xfrm>
          </p:grpSpPr>
          <p:sp>
            <p:nvSpPr>
              <p:cNvPr id="115741" name="Freeform 29"/>
              <p:cNvSpPr>
                <a:spLocks/>
              </p:cNvSpPr>
              <p:nvPr/>
            </p:nvSpPr>
            <p:spPr bwMode="auto">
              <a:xfrm>
                <a:off x="709" y="1235"/>
                <a:ext cx="4655" cy="1135"/>
              </a:xfrm>
              <a:custGeom>
                <a:avLst/>
                <a:gdLst/>
                <a:ahLst/>
                <a:cxnLst>
                  <a:cxn ang="0">
                    <a:pos x="72" y="1135"/>
                  </a:cxn>
                  <a:cxn ang="0">
                    <a:pos x="4655" y="1135"/>
                  </a:cxn>
                  <a:cxn ang="0">
                    <a:pos x="4655" y="0"/>
                  </a:cxn>
                  <a:cxn ang="0">
                    <a:pos x="3636" y="51"/>
                  </a:cxn>
                  <a:cxn ang="0">
                    <a:pos x="3159" y="225"/>
                  </a:cxn>
                  <a:cxn ang="0">
                    <a:pos x="2602" y="470"/>
                  </a:cxn>
                  <a:cxn ang="0">
                    <a:pos x="2075" y="514"/>
                  </a:cxn>
                  <a:cxn ang="0">
                    <a:pos x="1677" y="506"/>
                  </a:cxn>
                  <a:cxn ang="0">
                    <a:pos x="1460" y="759"/>
                  </a:cxn>
                  <a:cxn ang="0">
                    <a:pos x="58" y="767"/>
                  </a:cxn>
                  <a:cxn ang="0">
                    <a:pos x="0" y="767"/>
                  </a:cxn>
                  <a:cxn ang="0">
                    <a:pos x="0" y="1135"/>
                  </a:cxn>
                  <a:cxn ang="0">
                    <a:pos x="116" y="1135"/>
                  </a:cxn>
                  <a:cxn ang="0">
                    <a:pos x="275" y="1135"/>
                  </a:cxn>
                </a:cxnLst>
                <a:rect l="0" t="0" r="r" b="b"/>
                <a:pathLst>
                  <a:path w="4655" h="1135">
                    <a:moveTo>
                      <a:pt x="72" y="1135"/>
                    </a:moveTo>
                    <a:lnTo>
                      <a:pt x="4655" y="1135"/>
                    </a:lnTo>
                    <a:lnTo>
                      <a:pt x="4655" y="0"/>
                    </a:lnTo>
                    <a:lnTo>
                      <a:pt x="3636" y="51"/>
                    </a:lnTo>
                    <a:lnTo>
                      <a:pt x="3159" y="225"/>
                    </a:lnTo>
                    <a:lnTo>
                      <a:pt x="2602" y="470"/>
                    </a:lnTo>
                    <a:lnTo>
                      <a:pt x="2075" y="514"/>
                    </a:lnTo>
                    <a:lnTo>
                      <a:pt x="1677" y="506"/>
                    </a:lnTo>
                    <a:lnTo>
                      <a:pt x="1460" y="759"/>
                    </a:lnTo>
                    <a:lnTo>
                      <a:pt x="58" y="767"/>
                    </a:lnTo>
                    <a:lnTo>
                      <a:pt x="0" y="767"/>
                    </a:lnTo>
                    <a:lnTo>
                      <a:pt x="0" y="1135"/>
                    </a:lnTo>
                    <a:lnTo>
                      <a:pt x="116" y="1135"/>
                    </a:lnTo>
                    <a:lnTo>
                      <a:pt x="275" y="1135"/>
                    </a:lnTo>
                  </a:path>
                </a:pathLst>
              </a:custGeom>
              <a:solidFill>
                <a:srgbClr val="FF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15742" name="Freeform 30"/>
              <p:cNvSpPr>
                <a:spLocks/>
              </p:cNvSpPr>
              <p:nvPr/>
            </p:nvSpPr>
            <p:spPr bwMode="auto">
              <a:xfrm>
                <a:off x="715" y="2363"/>
                <a:ext cx="4649" cy="889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636" y="87"/>
                  </a:cxn>
                  <a:cxn ang="0">
                    <a:pos x="1482" y="130"/>
                  </a:cxn>
                  <a:cxn ang="0">
                    <a:pos x="1894" y="268"/>
                  </a:cxn>
                  <a:cxn ang="0">
                    <a:pos x="2162" y="463"/>
                  </a:cxn>
                  <a:cxn ang="0">
                    <a:pos x="2646" y="535"/>
                  </a:cxn>
                  <a:cxn ang="0">
                    <a:pos x="2913" y="680"/>
                  </a:cxn>
                  <a:cxn ang="0">
                    <a:pos x="3145" y="680"/>
                  </a:cxn>
                  <a:cxn ang="0">
                    <a:pos x="3354" y="788"/>
                  </a:cxn>
                  <a:cxn ang="0">
                    <a:pos x="3781" y="882"/>
                  </a:cxn>
                  <a:cxn ang="0">
                    <a:pos x="4699" y="889"/>
                  </a:cxn>
                  <a:cxn ang="0">
                    <a:pos x="4699" y="0"/>
                  </a:cxn>
                  <a:cxn ang="0">
                    <a:pos x="0" y="0"/>
                  </a:cxn>
                  <a:cxn ang="0">
                    <a:pos x="0" y="58"/>
                  </a:cxn>
                </a:cxnLst>
                <a:rect l="0" t="0" r="r" b="b"/>
                <a:pathLst>
                  <a:path w="4699" h="889">
                    <a:moveTo>
                      <a:pt x="0" y="58"/>
                    </a:moveTo>
                    <a:lnTo>
                      <a:pt x="636" y="87"/>
                    </a:lnTo>
                    <a:lnTo>
                      <a:pt x="1482" y="130"/>
                    </a:lnTo>
                    <a:lnTo>
                      <a:pt x="1894" y="268"/>
                    </a:lnTo>
                    <a:lnTo>
                      <a:pt x="2162" y="463"/>
                    </a:lnTo>
                    <a:lnTo>
                      <a:pt x="2646" y="535"/>
                    </a:lnTo>
                    <a:lnTo>
                      <a:pt x="2913" y="680"/>
                    </a:lnTo>
                    <a:lnTo>
                      <a:pt x="3145" y="680"/>
                    </a:lnTo>
                    <a:lnTo>
                      <a:pt x="3354" y="788"/>
                    </a:lnTo>
                    <a:lnTo>
                      <a:pt x="3781" y="882"/>
                    </a:lnTo>
                    <a:lnTo>
                      <a:pt x="4699" y="889"/>
                    </a:lnTo>
                    <a:lnTo>
                      <a:pt x="4699" y="0"/>
                    </a:lnTo>
                    <a:lnTo>
                      <a:pt x="0" y="0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99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15743" name="Text Box 31"/>
            <p:cNvSpPr txBox="1">
              <a:spLocks noChangeArrowheads="1"/>
            </p:cNvSpPr>
            <p:nvPr/>
          </p:nvSpPr>
          <p:spPr bwMode="auto">
            <a:xfrm>
              <a:off x="3076" y="3188"/>
              <a:ext cx="94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 dirty="0">
                  <a:latin typeface="Comic Sans MS" pitchFamily="66" charset="0"/>
                </a:rPr>
                <a:t>Geoscience</a:t>
              </a:r>
            </a:p>
          </p:txBody>
        </p:sp>
        <p:sp>
          <p:nvSpPr>
            <p:cNvPr id="115744" name="Text Box 32"/>
            <p:cNvSpPr txBox="1">
              <a:spLocks noChangeArrowheads="1"/>
            </p:cNvSpPr>
            <p:nvPr/>
          </p:nvSpPr>
          <p:spPr bwMode="auto">
            <a:xfrm>
              <a:off x="3876" y="3522"/>
              <a:ext cx="1152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latin typeface="Comic Sans MS" pitchFamily="66" charset="0"/>
                </a:rPr>
                <a:t>Production &amp; </a:t>
              </a:r>
            </a:p>
            <a:p>
              <a:pPr algn="ctr"/>
              <a:r>
                <a:rPr lang="en-US" sz="2000" b="1" dirty="0">
                  <a:latin typeface="Comic Sans MS" pitchFamily="66" charset="0"/>
                </a:rPr>
                <a:t>Engineering</a:t>
              </a:r>
            </a:p>
          </p:txBody>
        </p:sp>
        <p:sp>
          <p:nvSpPr>
            <p:cNvPr id="115745" name="Text Box 33"/>
            <p:cNvSpPr txBox="1">
              <a:spLocks noChangeArrowheads="1"/>
            </p:cNvSpPr>
            <p:nvPr/>
          </p:nvSpPr>
          <p:spPr bwMode="auto">
            <a:xfrm>
              <a:off x="365" y="2962"/>
              <a:ext cx="144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i="1" dirty="0">
                  <a:latin typeface="Comic Sans MS" pitchFamily="66" charset="0"/>
                </a:rPr>
                <a:t>Information &amp; Effort</a:t>
              </a:r>
            </a:p>
          </p:txBody>
        </p:sp>
        <p:sp>
          <p:nvSpPr>
            <p:cNvPr id="115746" name="Freeform 34"/>
            <p:cNvSpPr>
              <a:spLocks/>
            </p:cNvSpPr>
            <p:nvPr/>
          </p:nvSpPr>
          <p:spPr bwMode="auto">
            <a:xfrm>
              <a:off x="3352" y="3078"/>
              <a:ext cx="1762" cy="229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96" y="11"/>
                </a:cxn>
                <a:cxn ang="0">
                  <a:pos x="653" y="73"/>
                </a:cxn>
                <a:cxn ang="0">
                  <a:pos x="805" y="122"/>
                </a:cxn>
                <a:cxn ang="0">
                  <a:pos x="965" y="164"/>
                </a:cxn>
                <a:cxn ang="0">
                  <a:pos x="1173" y="198"/>
                </a:cxn>
                <a:cxn ang="0">
                  <a:pos x="1395" y="212"/>
                </a:cxn>
              </a:cxnLst>
              <a:rect l="0" t="0" r="r" b="b"/>
              <a:pathLst>
                <a:path w="1395" h="212">
                  <a:moveTo>
                    <a:pt x="0" y="4"/>
                  </a:moveTo>
                  <a:cubicBezTo>
                    <a:pt x="143" y="2"/>
                    <a:pt x="287" y="0"/>
                    <a:pt x="396" y="11"/>
                  </a:cubicBezTo>
                  <a:cubicBezTo>
                    <a:pt x="505" y="22"/>
                    <a:pt x="585" y="55"/>
                    <a:pt x="653" y="73"/>
                  </a:cubicBezTo>
                  <a:cubicBezTo>
                    <a:pt x="721" y="91"/>
                    <a:pt x="753" y="107"/>
                    <a:pt x="805" y="122"/>
                  </a:cubicBezTo>
                  <a:cubicBezTo>
                    <a:pt x="857" y="137"/>
                    <a:pt x="904" y="151"/>
                    <a:pt x="965" y="164"/>
                  </a:cubicBezTo>
                  <a:cubicBezTo>
                    <a:pt x="1026" y="177"/>
                    <a:pt x="1101" y="190"/>
                    <a:pt x="1173" y="198"/>
                  </a:cubicBezTo>
                  <a:cubicBezTo>
                    <a:pt x="1245" y="206"/>
                    <a:pt x="1320" y="209"/>
                    <a:pt x="1395" y="21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5747" name="Text Box 35"/>
            <p:cNvSpPr txBox="1">
              <a:spLocks noChangeArrowheads="1"/>
            </p:cNvSpPr>
            <p:nvPr/>
          </p:nvSpPr>
          <p:spPr bwMode="auto">
            <a:xfrm>
              <a:off x="5097" y="2975"/>
              <a:ext cx="31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i="1" dirty="0">
                  <a:latin typeface="Comic Sans MS" pitchFamily="66" charset="0"/>
                </a:rPr>
                <a:t>Info</a:t>
              </a:r>
            </a:p>
          </p:txBody>
        </p:sp>
        <p:sp>
          <p:nvSpPr>
            <p:cNvPr id="115748" name="Text Box 36"/>
            <p:cNvSpPr txBox="1">
              <a:spLocks noChangeArrowheads="1"/>
            </p:cNvSpPr>
            <p:nvPr/>
          </p:nvSpPr>
          <p:spPr bwMode="auto">
            <a:xfrm>
              <a:off x="5097" y="3224"/>
              <a:ext cx="41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i="1" dirty="0">
                  <a:latin typeface="Comic Sans MS" pitchFamily="66" charset="0"/>
                </a:rPr>
                <a:t>Effort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60425" y="1016044"/>
            <a:ext cx="7179170" cy="540328"/>
            <a:chOff x="860425" y="1016044"/>
            <a:chExt cx="7179170" cy="540328"/>
          </a:xfrm>
        </p:grpSpPr>
        <p:sp>
          <p:nvSpPr>
            <p:cNvPr id="54" name="Freeform 53"/>
            <p:cNvSpPr/>
            <p:nvPr/>
          </p:nvSpPr>
          <p:spPr bwMode="auto">
            <a:xfrm>
              <a:off x="4417621" y="1021982"/>
              <a:ext cx="3621974" cy="534390"/>
            </a:xfrm>
            <a:custGeom>
              <a:avLst/>
              <a:gdLst>
                <a:gd name="connsiteX0" fmla="*/ 0 w 3621974"/>
                <a:gd name="connsiteY0" fmla="*/ 5938 h 534390"/>
                <a:gd name="connsiteX1" fmla="*/ 0 w 3621974"/>
                <a:gd name="connsiteY1" fmla="*/ 5938 h 534390"/>
                <a:gd name="connsiteX2" fmla="*/ 421574 w 3621974"/>
                <a:gd name="connsiteY2" fmla="*/ 534390 h 534390"/>
                <a:gd name="connsiteX3" fmla="*/ 3610098 w 3621974"/>
                <a:gd name="connsiteY3" fmla="*/ 498764 h 534390"/>
                <a:gd name="connsiteX4" fmla="*/ 3568535 w 3621974"/>
                <a:gd name="connsiteY4" fmla="*/ 0 h 534390"/>
                <a:gd name="connsiteX5" fmla="*/ 3621974 w 3621974"/>
                <a:gd name="connsiteY5" fmla="*/ 338447 h 534390"/>
                <a:gd name="connsiteX6" fmla="*/ 3592285 w 3621974"/>
                <a:gd name="connsiteY6" fmla="*/ 17813 h 5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974" h="534390">
                  <a:moveTo>
                    <a:pt x="0" y="5938"/>
                  </a:moveTo>
                  <a:lnTo>
                    <a:pt x="0" y="5938"/>
                  </a:lnTo>
                  <a:lnTo>
                    <a:pt x="421574" y="534390"/>
                  </a:lnTo>
                  <a:lnTo>
                    <a:pt x="3610098" y="498764"/>
                  </a:lnTo>
                  <a:lnTo>
                    <a:pt x="3568535" y="0"/>
                  </a:lnTo>
                  <a:lnTo>
                    <a:pt x="3621974" y="338447"/>
                  </a:lnTo>
                  <a:lnTo>
                    <a:pt x="3592285" y="17813"/>
                  </a:lnTo>
                </a:path>
              </a:pathLst>
            </a:custGeom>
            <a:solidFill>
              <a:srgbClr val="66FF3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866899" y="1021982"/>
              <a:ext cx="2582883" cy="510639"/>
            </a:xfrm>
            <a:custGeom>
              <a:avLst/>
              <a:gdLst>
                <a:gd name="connsiteX0" fmla="*/ 0 w 2582883"/>
                <a:gd name="connsiteY0" fmla="*/ 0 h 510639"/>
                <a:gd name="connsiteX1" fmla="*/ 5937 w 2582883"/>
                <a:gd name="connsiteY1" fmla="*/ 510639 h 510639"/>
                <a:gd name="connsiteX2" fmla="*/ 2582883 w 2582883"/>
                <a:gd name="connsiteY2" fmla="*/ 504701 h 510639"/>
                <a:gd name="connsiteX3" fmla="*/ 2375065 w 2582883"/>
                <a:gd name="connsiteY3" fmla="*/ 11875 h 51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2883" h="510639">
                  <a:moveTo>
                    <a:pt x="0" y="0"/>
                  </a:moveTo>
                  <a:lnTo>
                    <a:pt x="5937" y="510639"/>
                  </a:lnTo>
                  <a:lnTo>
                    <a:pt x="2582883" y="504701"/>
                  </a:lnTo>
                  <a:lnTo>
                    <a:pt x="2375065" y="11875"/>
                  </a:lnTo>
                </a:path>
              </a:pathLst>
            </a:cu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2381003" y="1016044"/>
              <a:ext cx="3271652" cy="516577"/>
            </a:xfrm>
            <a:custGeom>
              <a:avLst/>
              <a:gdLst>
                <a:gd name="connsiteX0" fmla="*/ 0 w 3271652"/>
                <a:gd name="connsiteY0" fmla="*/ 0 h 516577"/>
                <a:gd name="connsiteX1" fmla="*/ 385948 w 3271652"/>
                <a:gd name="connsiteY1" fmla="*/ 59377 h 516577"/>
                <a:gd name="connsiteX2" fmla="*/ 439387 w 3271652"/>
                <a:gd name="connsiteY2" fmla="*/ 95003 h 516577"/>
                <a:gd name="connsiteX3" fmla="*/ 320633 w 3271652"/>
                <a:gd name="connsiteY3" fmla="*/ 142504 h 516577"/>
                <a:gd name="connsiteX4" fmla="*/ 23750 w 3271652"/>
                <a:gd name="connsiteY4" fmla="*/ 154380 h 516577"/>
                <a:gd name="connsiteX5" fmla="*/ 136566 w 3271652"/>
                <a:gd name="connsiteY5" fmla="*/ 207819 h 516577"/>
                <a:gd name="connsiteX6" fmla="*/ 451262 w 3271652"/>
                <a:gd name="connsiteY6" fmla="*/ 231569 h 516577"/>
                <a:gd name="connsiteX7" fmla="*/ 676893 w 3271652"/>
                <a:gd name="connsiteY7" fmla="*/ 279070 h 516577"/>
                <a:gd name="connsiteX8" fmla="*/ 676893 w 3271652"/>
                <a:gd name="connsiteY8" fmla="*/ 279070 h 516577"/>
                <a:gd name="connsiteX9" fmla="*/ 540327 w 3271652"/>
                <a:gd name="connsiteY9" fmla="*/ 338447 h 516577"/>
                <a:gd name="connsiteX10" fmla="*/ 397823 w 3271652"/>
                <a:gd name="connsiteY10" fmla="*/ 409699 h 516577"/>
                <a:gd name="connsiteX11" fmla="*/ 397823 w 3271652"/>
                <a:gd name="connsiteY11" fmla="*/ 409699 h 516577"/>
                <a:gd name="connsiteX12" fmla="*/ 777833 w 3271652"/>
                <a:gd name="connsiteY12" fmla="*/ 492826 h 516577"/>
                <a:gd name="connsiteX13" fmla="*/ 902524 w 3271652"/>
                <a:gd name="connsiteY13" fmla="*/ 516577 h 516577"/>
                <a:gd name="connsiteX14" fmla="*/ 3271652 w 3271652"/>
                <a:gd name="connsiteY14" fmla="*/ 504702 h 516577"/>
                <a:gd name="connsiteX15" fmla="*/ 2951018 w 3271652"/>
                <a:gd name="connsiteY15" fmla="*/ 439387 h 516577"/>
                <a:gd name="connsiteX16" fmla="*/ 2766950 w 3271652"/>
                <a:gd name="connsiteY16" fmla="*/ 391886 h 516577"/>
                <a:gd name="connsiteX17" fmla="*/ 2885703 w 3271652"/>
                <a:gd name="connsiteY17" fmla="*/ 362198 h 516577"/>
                <a:gd name="connsiteX18" fmla="*/ 3093522 w 3271652"/>
                <a:gd name="connsiteY18" fmla="*/ 320634 h 516577"/>
                <a:gd name="connsiteX19" fmla="*/ 3135085 w 3271652"/>
                <a:gd name="connsiteY19" fmla="*/ 255320 h 516577"/>
                <a:gd name="connsiteX20" fmla="*/ 2903516 w 3271652"/>
                <a:gd name="connsiteY20" fmla="*/ 237507 h 516577"/>
                <a:gd name="connsiteX21" fmla="*/ 2660072 w 3271652"/>
                <a:gd name="connsiteY21" fmla="*/ 213756 h 516577"/>
                <a:gd name="connsiteX22" fmla="*/ 2428503 w 3271652"/>
                <a:gd name="connsiteY22" fmla="*/ 166255 h 516577"/>
                <a:gd name="connsiteX23" fmla="*/ 2481942 w 3271652"/>
                <a:gd name="connsiteY23" fmla="*/ 154380 h 516577"/>
                <a:gd name="connsiteX24" fmla="*/ 2695698 w 3271652"/>
                <a:gd name="connsiteY24" fmla="*/ 142504 h 516577"/>
                <a:gd name="connsiteX25" fmla="*/ 2856015 w 3271652"/>
                <a:gd name="connsiteY25" fmla="*/ 118754 h 516577"/>
                <a:gd name="connsiteX26" fmla="*/ 2802576 w 3271652"/>
                <a:gd name="connsiteY26" fmla="*/ 83128 h 516577"/>
                <a:gd name="connsiteX27" fmla="*/ 2481942 w 3271652"/>
                <a:gd name="connsiteY27" fmla="*/ 29689 h 516577"/>
                <a:gd name="connsiteX28" fmla="*/ 2345376 w 3271652"/>
                <a:gd name="connsiteY28" fmla="*/ 11876 h 51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71652" h="516577">
                  <a:moveTo>
                    <a:pt x="0" y="0"/>
                  </a:moveTo>
                  <a:lnTo>
                    <a:pt x="385948" y="59377"/>
                  </a:lnTo>
                  <a:lnTo>
                    <a:pt x="439387" y="95003"/>
                  </a:lnTo>
                  <a:lnTo>
                    <a:pt x="320633" y="142504"/>
                  </a:lnTo>
                  <a:lnTo>
                    <a:pt x="23750" y="154380"/>
                  </a:lnTo>
                  <a:lnTo>
                    <a:pt x="136566" y="207819"/>
                  </a:lnTo>
                  <a:lnTo>
                    <a:pt x="451262" y="231569"/>
                  </a:lnTo>
                  <a:lnTo>
                    <a:pt x="676893" y="279070"/>
                  </a:lnTo>
                  <a:lnTo>
                    <a:pt x="676893" y="279070"/>
                  </a:lnTo>
                  <a:lnTo>
                    <a:pt x="540327" y="338447"/>
                  </a:lnTo>
                  <a:lnTo>
                    <a:pt x="397823" y="409699"/>
                  </a:lnTo>
                  <a:lnTo>
                    <a:pt x="397823" y="409699"/>
                  </a:lnTo>
                  <a:lnTo>
                    <a:pt x="777833" y="492826"/>
                  </a:lnTo>
                  <a:lnTo>
                    <a:pt x="902524" y="516577"/>
                  </a:lnTo>
                  <a:lnTo>
                    <a:pt x="3271652" y="504702"/>
                  </a:lnTo>
                  <a:lnTo>
                    <a:pt x="2951018" y="439387"/>
                  </a:lnTo>
                  <a:lnTo>
                    <a:pt x="2766950" y="391886"/>
                  </a:lnTo>
                  <a:lnTo>
                    <a:pt x="2885703" y="362198"/>
                  </a:lnTo>
                  <a:lnTo>
                    <a:pt x="3093522" y="320634"/>
                  </a:lnTo>
                  <a:lnTo>
                    <a:pt x="3135085" y="255320"/>
                  </a:lnTo>
                  <a:lnTo>
                    <a:pt x="2903516" y="237507"/>
                  </a:lnTo>
                  <a:lnTo>
                    <a:pt x="2660072" y="213756"/>
                  </a:lnTo>
                  <a:lnTo>
                    <a:pt x="2428503" y="166255"/>
                  </a:lnTo>
                  <a:lnTo>
                    <a:pt x="2481942" y="154380"/>
                  </a:lnTo>
                  <a:lnTo>
                    <a:pt x="2695698" y="142504"/>
                  </a:lnTo>
                  <a:lnTo>
                    <a:pt x="2856015" y="118754"/>
                  </a:lnTo>
                  <a:lnTo>
                    <a:pt x="2802576" y="83128"/>
                  </a:lnTo>
                  <a:lnTo>
                    <a:pt x="2481942" y="29689"/>
                  </a:lnTo>
                  <a:lnTo>
                    <a:pt x="2345376" y="11876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7" name="Rectangle 2"/>
            <p:cNvSpPr>
              <a:spLocks noChangeArrowheads="1"/>
            </p:cNvSpPr>
            <p:nvPr/>
          </p:nvSpPr>
          <p:spPr bwMode="auto">
            <a:xfrm>
              <a:off x="860425" y="1029137"/>
              <a:ext cx="7161213" cy="50482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006475" y="1135869"/>
              <a:ext cx="1293813" cy="3000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28575">
                    <a:noFill/>
                    <a:round/>
                    <a:headEnd/>
                    <a:tailEnd/>
                  </a:ln>
                  <a:solidFill>
                    <a:srgbClr val="008000"/>
                  </a:solidFill>
                  <a:latin typeface="Arial Black"/>
                </a:rPr>
                <a:t>Exploration</a:t>
              </a:r>
            </a:p>
          </p:txBody>
        </p:sp>
        <p:sp>
          <p:nvSpPr>
            <p:cNvPr id="59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3187700" y="1135869"/>
              <a:ext cx="1482725" cy="3000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2857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Development</a:t>
              </a:r>
            </a:p>
          </p:txBody>
        </p:sp>
        <p:sp>
          <p:nvSpPr>
            <p:cNvPr id="60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6115146" y="1102659"/>
              <a:ext cx="1401759" cy="366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b="1" kern="10" dirty="0" smtClean="0">
                  <a:ln w="2857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Production</a:t>
              </a:r>
              <a:r>
                <a:rPr lang="en-US" b="1" kern="10" dirty="0" smtClean="0"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FFCC"/>
                  </a:solidFill>
                  <a:latin typeface="Arial Black"/>
                </a:rPr>
                <a:t> </a:t>
              </a:r>
              <a:endParaRPr lang="en-US" sz="20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FFCC"/>
                </a:solidFill>
                <a:latin typeface="Arial Black"/>
              </a:endParaRPr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2344738" y="1029137"/>
              <a:ext cx="896937" cy="503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1" y="58"/>
                </a:cxn>
                <a:cxn ang="0">
                  <a:pos x="29" y="94"/>
                </a:cxn>
                <a:cxn ang="0">
                  <a:pos x="325" y="159"/>
                </a:cxn>
                <a:cxn ang="0">
                  <a:pos x="195" y="238"/>
                </a:cxn>
                <a:cxn ang="0">
                  <a:pos x="398" y="303"/>
                </a:cxn>
              </a:cxnLst>
              <a:rect l="0" t="0" r="r" b="b"/>
              <a:pathLst>
                <a:path w="398" h="303">
                  <a:moveTo>
                    <a:pt x="0" y="0"/>
                  </a:moveTo>
                  <a:cubicBezTo>
                    <a:pt x="113" y="21"/>
                    <a:pt x="226" y="42"/>
                    <a:pt x="231" y="58"/>
                  </a:cubicBezTo>
                  <a:cubicBezTo>
                    <a:pt x="236" y="74"/>
                    <a:pt x="13" y="77"/>
                    <a:pt x="29" y="94"/>
                  </a:cubicBezTo>
                  <a:cubicBezTo>
                    <a:pt x="45" y="111"/>
                    <a:pt x="297" y="135"/>
                    <a:pt x="325" y="159"/>
                  </a:cubicBezTo>
                  <a:cubicBezTo>
                    <a:pt x="353" y="183"/>
                    <a:pt x="183" y="214"/>
                    <a:pt x="195" y="238"/>
                  </a:cubicBezTo>
                  <a:cubicBezTo>
                    <a:pt x="207" y="262"/>
                    <a:pt x="302" y="282"/>
                    <a:pt x="398" y="303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4733925" y="1029137"/>
              <a:ext cx="930275" cy="492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1" y="58"/>
                </a:cxn>
                <a:cxn ang="0">
                  <a:pos x="29" y="94"/>
                </a:cxn>
                <a:cxn ang="0">
                  <a:pos x="325" y="159"/>
                </a:cxn>
                <a:cxn ang="0">
                  <a:pos x="195" y="238"/>
                </a:cxn>
                <a:cxn ang="0">
                  <a:pos x="398" y="303"/>
                </a:cxn>
              </a:cxnLst>
              <a:rect l="0" t="0" r="r" b="b"/>
              <a:pathLst>
                <a:path w="398" h="303">
                  <a:moveTo>
                    <a:pt x="0" y="0"/>
                  </a:moveTo>
                  <a:cubicBezTo>
                    <a:pt x="113" y="21"/>
                    <a:pt x="226" y="42"/>
                    <a:pt x="231" y="58"/>
                  </a:cubicBezTo>
                  <a:cubicBezTo>
                    <a:pt x="236" y="74"/>
                    <a:pt x="13" y="77"/>
                    <a:pt x="29" y="94"/>
                  </a:cubicBezTo>
                  <a:cubicBezTo>
                    <a:pt x="45" y="111"/>
                    <a:pt x="297" y="135"/>
                    <a:pt x="325" y="159"/>
                  </a:cubicBezTo>
                  <a:cubicBezTo>
                    <a:pt x="353" y="183"/>
                    <a:pt x="183" y="214"/>
                    <a:pt x="195" y="238"/>
                  </a:cubicBezTo>
                  <a:cubicBezTo>
                    <a:pt x="207" y="262"/>
                    <a:pt x="302" y="282"/>
                    <a:pt x="398" y="303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pic>
        <p:nvPicPr>
          <p:cNvPr id="45" name="Picture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481" y="3144025"/>
            <a:ext cx="495300" cy="4953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085" y="631283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78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8577" y="1623002"/>
            <a:ext cx="763382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latin typeface="Verdana" pitchFamily="34" charset="0"/>
              </a:rPr>
              <a:t>To Maximize Production while Minimizing Costs</a:t>
            </a:r>
          </a:p>
        </p:txBody>
      </p:sp>
      <p:sp>
        <p:nvSpPr>
          <p:cNvPr id="9" name="WordArt 44"/>
          <p:cNvSpPr>
            <a:spLocks noChangeArrowheads="1" noChangeShapeType="1" noTextEdit="1"/>
          </p:cNvSpPr>
          <p:nvPr/>
        </p:nvSpPr>
        <p:spPr bwMode="auto">
          <a:xfrm>
            <a:off x="466984" y="1048123"/>
            <a:ext cx="5817438" cy="47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 smtClean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Depletion the Field</a:t>
            </a:r>
            <a:endParaRPr lang="en-US" sz="3600" kern="10" dirty="0">
              <a:ln w="19050">
                <a:solidFill>
                  <a:srgbClr val="C00000"/>
                </a:solidFill>
                <a:round/>
                <a:headEnd/>
                <a:tailEnd/>
              </a:ln>
              <a:solidFill>
                <a:srgbClr val="FFFF99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Phase 4</a:t>
            </a:r>
          </a:p>
        </p:txBody>
      </p:sp>
      <p:sp>
        <p:nvSpPr>
          <p:cNvPr id="13317" name="WordArt 44"/>
          <p:cNvSpPr>
            <a:spLocks noChangeArrowheads="1" noChangeShapeType="1" noTextEdit="1"/>
          </p:cNvSpPr>
          <p:nvPr/>
        </p:nvSpPr>
        <p:spPr bwMode="auto">
          <a:xfrm>
            <a:off x="487363" y="1585913"/>
            <a:ext cx="5156200" cy="47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3600" kern="10" dirty="0">
              <a:ln w="19050">
                <a:solidFill>
                  <a:schemeClr val="accent6">
                    <a:lumMod val="75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40000"/>
                  <a:lumOff val="60000"/>
                </a:schemeClr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6823" y="2415421"/>
            <a:ext cx="4238981" cy="283154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36538" indent="-236538"/>
            <a:r>
              <a:rPr lang="en-US" dirty="0" smtClean="0">
                <a:latin typeface="Arial" pitchFamily="34" charset="0"/>
                <a:cs typeface="Arial" pitchFamily="34" charset="0"/>
              </a:rPr>
              <a:t>COMPARTMENT-SCALE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High Resolution Seismic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Res. Compartment Mapping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Detailed Attribute Analysis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Time-Lapse (4D) Seismic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Calibrated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Res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. Simulation 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New Pay Zones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Deeper/Adjacent Targets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08714" y="2415421"/>
            <a:ext cx="4032194" cy="2831544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36538" indent="-236538"/>
            <a:r>
              <a:rPr lang="en-US" dirty="0" smtClean="0">
                <a:latin typeface="Arial" pitchFamily="34" charset="0"/>
                <a:cs typeface="Arial" pitchFamily="34" charset="0"/>
              </a:rPr>
              <a:t>PRODUCTS: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Additional Reserves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Optimized Well Locations 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Enhanced Recovery Plans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Field Depletion Plans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Maximize Production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Minimize Costs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When to Abandon?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71957" y="109835"/>
            <a:ext cx="40289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000" b="1" i="1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Segoe UI Semibold" panose="020B0702040204020203" pitchFamily="34" charset="0"/>
              </a:rPr>
              <a:t>Production</a:t>
            </a:r>
            <a:r>
              <a:rPr lang="en-US" sz="4000" b="1" i="1" cap="none" spc="0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Segoe UI Semibold" panose="020B0702040204020203" pitchFamily="34" charset="0"/>
              </a:rPr>
              <a:t> G&amp;G</a:t>
            </a:r>
            <a:endParaRPr lang="en-US" sz="4000" b="1" i="1" cap="none" spc="0" dirty="0">
              <a:ln w="13462">
                <a:solidFill>
                  <a:schemeClr val="bg1"/>
                </a:solidFill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2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in the Production Phase</a:t>
            </a:r>
            <a:endParaRPr lang="en-US" dirty="0"/>
          </a:p>
        </p:txBody>
      </p:sp>
      <p:sp>
        <p:nvSpPr>
          <p:cNvPr id="181252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25450" y="1146175"/>
            <a:ext cx="8248650" cy="2133600"/>
          </a:xfrm>
          <a:noFill/>
          <a:ln/>
        </p:spPr>
        <p:txBody>
          <a:bodyPr/>
          <a:lstStyle/>
          <a:p>
            <a:pPr>
              <a:spcBef>
                <a:spcPct val="40000"/>
              </a:spcBef>
              <a:tabLst>
                <a:tab pos="579438" algn="l"/>
              </a:tabLst>
            </a:pP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should we manage the field so as to </a:t>
            </a: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maximize 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our </a:t>
            </a: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investments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>
              <a:spcBef>
                <a:spcPct val="40000"/>
              </a:spcBef>
              <a:tabLst>
                <a:tab pos="579438" algn="l"/>
              </a:tabLst>
            </a:pP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 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monitor how oil is being swept out of </a:t>
            </a: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reservoir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>
              <a:spcBef>
                <a:spcPct val="40000"/>
              </a:spcBef>
              <a:tabLst>
                <a:tab pos="579438" algn="l"/>
              </a:tabLst>
            </a:pP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about injection wells and </a:t>
            </a: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other enhanced recovery 	methods?</a:t>
            </a:r>
            <a:endParaRPr lang="en-US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40000"/>
              </a:spcBef>
              <a:tabLst>
                <a:tab pos="579438" algn="l"/>
              </a:tabLst>
            </a:pP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there more oil in the </a:t>
            </a: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vicinity, 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either at </a:t>
            </a: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deeper 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depths </a:t>
            </a: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nearby 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traps?</a:t>
            </a:r>
          </a:p>
          <a:p>
            <a:pPr>
              <a:spcBef>
                <a:spcPct val="40000"/>
              </a:spcBef>
              <a:tabLst>
                <a:tab pos="579438" algn="l"/>
              </a:tabLst>
            </a:pP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 we build </a:t>
            </a: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calibrate a field simulation model so we can 	test 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future recovery with </a:t>
            </a: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different 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drilling </a:t>
            </a:r>
            <a:r>
              <a:rPr lang="en-U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scenarios?</a:t>
            </a:r>
            <a:endParaRPr lang="en-US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53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Resolution Seismic Data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l="4346" t="13769" r="1275" b="7095"/>
          <a:stretch/>
        </p:blipFill>
        <p:spPr>
          <a:xfrm>
            <a:off x="4686300" y="2197100"/>
            <a:ext cx="3538848" cy="39345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/>
          <a:srcRect l="1080" t="12265" r="2940" b="6709"/>
          <a:stretch/>
        </p:blipFill>
        <p:spPr>
          <a:xfrm>
            <a:off x="850900" y="2197100"/>
            <a:ext cx="3538846" cy="3949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0100" y="6159500"/>
            <a:ext cx="68735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http://www.geoexpro.com/articles/2013/02/improved-resolution-and-penetration-with-broadband-3d</a:t>
            </a: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425450" y="1146175"/>
            <a:ext cx="82486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Bef>
                <a:spcPct val="40000"/>
              </a:spcBef>
              <a:buNone/>
              <a:tabLst>
                <a:tab pos="579438" algn="l"/>
              </a:tabLst>
            </a:pPr>
            <a:r>
              <a:rPr lang="en-US" sz="2200" kern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Once an asset has been discovered and the decision to develop the field has been made, often there is a reason to get better seismic data, either through reprocessing or reacquisition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410200" y="2222500"/>
            <a:ext cx="1981200" cy="1358900"/>
          </a:xfrm>
          <a:prstGeom prst="rect">
            <a:avLst/>
          </a:prstGeom>
          <a:noFill/>
          <a:ln w="57150" cap="flat" cmpd="sng" algn="ctr">
            <a:solidFill>
              <a:srgbClr val="FAFD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600200" y="2222500"/>
            <a:ext cx="1981200" cy="1358900"/>
          </a:xfrm>
          <a:prstGeom prst="rect">
            <a:avLst/>
          </a:prstGeom>
          <a:noFill/>
          <a:ln w="57150" cap="flat" cmpd="sng" algn="ctr">
            <a:solidFill>
              <a:srgbClr val="FAFD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0900" y="2197100"/>
            <a:ext cx="163576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Calibri" panose="020F0502020204030204" pitchFamily="34" charset="0"/>
              </a:rPr>
              <a:t>Exploration Stage Data</a:t>
            </a:r>
            <a:endParaRPr lang="en-US" sz="1200" b="1" dirty="0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6300" y="2197100"/>
            <a:ext cx="160826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Calibri" panose="020F0502020204030204" pitchFamily="34" charset="0"/>
              </a:rPr>
              <a:t>Production Stage Data</a:t>
            </a:r>
            <a:endParaRPr lang="en-US" sz="12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126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Resolution Seismic Data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l="16670" t="13769" r="24188" b="58643"/>
          <a:stretch/>
        </p:blipFill>
        <p:spPr>
          <a:xfrm>
            <a:off x="4768567" y="2319761"/>
            <a:ext cx="3930934" cy="31081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/>
          <a:srcRect l="14922" t="12265" r="24175" b="59336"/>
          <a:stretch/>
        </p:blipFill>
        <p:spPr>
          <a:xfrm>
            <a:off x="468384" y="2319761"/>
            <a:ext cx="3980375" cy="3136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0100" y="6159500"/>
            <a:ext cx="68735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http://www.geoexpro.com/articles/2013/02/improved-resolution-and-penetration-with-broadband-3d</a:t>
            </a: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425450" y="1146175"/>
            <a:ext cx="82486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Bef>
                <a:spcPct val="40000"/>
              </a:spcBef>
              <a:buNone/>
              <a:tabLst>
                <a:tab pos="579438" algn="l"/>
              </a:tabLst>
            </a:pPr>
            <a:r>
              <a:rPr lang="en-US" sz="2200" kern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Exploration data versus production-stage data. </a:t>
            </a:r>
            <a:r>
              <a:rPr lang="en-US" sz="2200" kern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en-US" sz="2200" kern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fluid contact is not seen in the section on the left but is apparent on the right. </a:t>
            </a:r>
            <a:r>
              <a:rPr lang="en-US" sz="2200" kern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US" sz="2200" kern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reservoir is blue to orange.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2319761"/>
            <a:ext cx="163576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Calibri" panose="020F0502020204030204" pitchFamily="34" charset="0"/>
              </a:rPr>
              <a:t>Exploration Stage Data</a:t>
            </a:r>
            <a:endParaRPr lang="en-US" sz="1200" b="1" dirty="0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9889" y="2319761"/>
            <a:ext cx="160826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Calibri" panose="020F0502020204030204" pitchFamily="34" charset="0"/>
              </a:rPr>
              <a:t>Production Stage Data</a:t>
            </a:r>
            <a:endParaRPr lang="en-US" sz="1200" b="1" dirty="0">
              <a:latin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" y="3183361"/>
            <a:ext cx="739305" cy="44627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Calibri" panose="020F0502020204030204" pitchFamily="34" charset="0"/>
              </a:rPr>
              <a:t>Top</a:t>
            </a:r>
          </a:p>
          <a:p>
            <a:pPr algn="ctr"/>
            <a:r>
              <a:rPr lang="en-US" sz="1050" b="1" dirty="0" smtClean="0">
                <a:latin typeface="Calibri" panose="020F0502020204030204" pitchFamily="34" charset="0"/>
              </a:rPr>
              <a:t>Reservoir</a:t>
            </a:r>
            <a:endParaRPr lang="en-US" sz="1200" b="1" dirty="0">
              <a:latin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67588" y="3272261"/>
            <a:ext cx="47641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Calibri" panose="020F0502020204030204" pitchFamily="34" charset="0"/>
              </a:rPr>
              <a:t>Flat </a:t>
            </a:r>
          </a:p>
          <a:p>
            <a:pPr algn="ctr"/>
            <a:r>
              <a:rPr lang="en-US" sz="1200" b="1" dirty="0" smtClean="0">
                <a:latin typeface="Calibri" panose="020F0502020204030204" pitchFamily="34" charset="0"/>
              </a:rPr>
              <a:t>Spot</a:t>
            </a:r>
            <a:endParaRPr lang="en-US" sz="1200" b="1" dirty="0">
              <a:latin typeface="Calibri" panose="020F050202020403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 bwMode="auto">
          <a:xfrm flipH="1">
            <a:off x="5146154" y="3493658"/>
            <a:ext cx="3207226" cy="3184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39261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High </a:t>
            </a:r>
            <a:r>
              <a:rPr lang="en-US" dirty="0" smtClean="0"/>
              <a:t>Resolution </a:t>
            </a:r>
            <a:r>
              <a:rPr lang="en-US" dirty="0" smtClean="0"/>
              <a:t>2D Lines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0913" y="6140296"/>
            <a:ext cx="79427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http://csegrecorder.com/articles/view/no-magic-from-5d-interpolation-on-a-coarse-3d-oilsands-dataset-case-history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9900" y="2219223"/>
            <a:ext cx="8470899" cy="3697389"/>
            <a:chOff x="1416255" y="1393723"/>
            <a:chExt cx="5804311" cy="369738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 cstate="print"/>
            <a:srcRect l="50992" t="2222" r="2913" b="1"/>
            <a:stretch/>
          </p:blipFill>
          <p:spPr>
            <a:xfrm>
              <a:off x="4366752" y="1393723"/>
              <a:ext cx="2853814" cy="369738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/>
            <a:srcRect l="1126" t="2287" r="53257"/>
            <a:stretch/>
          </p:blipFill>
          <p:spPr>
            <a:xfrm>
              <a:off x="1416255" y="1396181"/>
              <a:ext cx="2824316" cy="3694931"/>
            </a:xfrm>
            <a:prstGeom prst="rect">
              <a:avLst/>
            </a:prstGeom>
          </p:spPr>
        </p:pic>
      </p:grp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425450" y="1146175"/>
            <a:ext cx="82486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Bef>
                <a:spcPct val="40000"/>
              </a:spcBef>
              <a:buNone/>
              <a:tabLst>
                <a:tab pos="579438" algn="l"/>
              </a:tabLst>
            </a:pPr>
            <a:r>
              <a:rPr lang="en-US" sz="2200" kern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some cases, several high resolution lines may be shot to supplement existing 3D </a:t>
            </a:r>
            <a:r>
              <a:rPr lang="en-US" sz="2200" kern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data.</a:t>
            </a:r>
            <a:endParaRPr lang="en-US" sz="2200" kern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2197100"/>
            <a:ext cx="146418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Calibri" panose="020F0502020204030204" pitchFamily="34" charset="0"/>
              </a:rPr>
              <a:t>Exploration 3D Data</a:t>
            </a:r>
            <a:endParaRPr lang="en-US" sz="1200" b="1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9889" y="2197100"/>
            <a:ext cx="140269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Calibri" panose="020F0502020204030204" pitchFamily="34" charset="0"/>
              </a:rPr>
              <a:t>Production 2D Line</a:t>
            </a:r>
            <a:endParaRPr lang="en-US" sz="12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773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Reservoir Compartment Mapping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13187" y="2287849"/>
            <a:ext cx="4024313" cy="38208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" y="6159500"/>
            <a:ext cx="88825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https://www.researchgate.net/figure/240430676_fig2_Fig-2-Top-Barrow-reservoir-Base-Muderong-depth-structure-map-20-m-contours-Free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425450" y="1044575"/>
            <a:ext cx="82486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292100" indent="-292100">
              <a:lnSpc>
                <a:spcPct val="90000"/>
              </a:lnSpc>
              <a:spcBef>
                <a:spcPct val="40000"/>
              </a:spcBef>
              <a:tabLst>
                <a:tab pos="520700" algn="l"/>
              </a:tabLst>
            </a:pPr>
            <a:r>
              <a:rPr lang="en-US" sz="2200" kern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Existing, re-processed or re-acquired data is worked in much 	more detail for the reservoir interval(s)</a:t>
            </a:r>
          </a:p>
          <a:p>
            <a:pPr marL="292100" indent="-292100">
              <a:lnSpc>
                <a:spcPct val="90000"/>
              </a:lnSpc>
              <a:spcBef>
                <a:spcPct val="40000"/>
              </a:spcBef>
              <a:tabLst>
                <a:tab pos="520700" algn="l"/>
              </a:tabLst>
            </a:pPr>
            <a:r>
              <a:rPr lang="en-US" sz="2200" kern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Each compartment of the field is mapped and the impacts on 	production evaluated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98600" y="3187700"/>
            <a:ext cx="23391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Depth Structure Map</a:t>
            </a:r>
          </a:p>
          <a:p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C. I. = 20 m</a:t>
            </a:r>
            <a:endParaRPr lang="en-US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76370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68069</TotalTime>
  <Words>2389</Words>
  <Application>Microsoft Macintosh PowerPoint</Application>
  <PresentationFormat>On-screen Show (4:3)</PresentationFormat>
  <Paragraphs>266</Paragraphs>
  <Slides>19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Default Design</vt:lpstr>
      <vt:lpstr>Bitmap Image</vt:lpstr>
      <vt:lpstr>Petroleum Geology &amp; Geophysics</vt:lpstr>
      <vt:lpstr>An Asset’s Life Cycle</vt:lpstr>
      <vt:lpstr>Changes with Business Stage</vt:lpstr>
      <vt:lpstr>Phase 4</vt:lpstr>
      <vt:lpstr>Questions in the Production Phase</vt:lpstr>
      <vt:lpstr>High Resolution Seismic Data</vt:lpstr>
      <vt:lpstr>High Resolution Seismic Data</vt:lpstr>
      <vt:lpstr>Select High Resolution 2D Lines</vt:lpstr>
      <vt:lpstr>Reservoir Compartment Mapping</vt:lpstr>
      <vt:lpstr>Detailed Attribute Analysis</vt:lpstr>
      <vt:lpstr>Time-Lapse Seismic (aka 4D)</vt:lpstr>
      <vt:lpstr>Time-Lapse Seismic (aka 4D)</vt:lpstr>
      <vt:lpstr>Calibrated Reservoir Simulation</vt:lpstr>
      <vt:lpstr>A Geologic Model</vt:lpstr>
      <vt:lpstr>A Geologic Model</vt:lpstr>
      <vt:lpstr>Reservoir Simulation</vt:lpstr>
      <vt:lpstr>Let’s Fast Forward a Number of Years</vt:lpstr>
      <vt:lpstr>Using a Simulation</vt:lpstr>
      <vt:lpstr>Lecture 33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343</cp:revision>
  <cp:lastPrinted>2015-02-26T18:22:03Z</cp:lastPrinted>
  <dcterms:created xsi:type="dcterms:W3CDTF">2001-11-20T13:29:42Z</dcterms:created>
  <dcterms:modified xsi:type="dcterms:W3CDTF">2017-05-03T20:45:59Z</dcterms:modified>
</cp:coreProperties>
</file>