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9" r:id="rId2"/>
    <p:sldId id="354" r:id="rId3"/>
    <p:sldId id="358" r:id="rId4"/>
    <p:sldId id="368" r:id="rId5"/>
    <p:sldId id="376" r:id="rId6"/>
    <p:sldId id="369" r:id="rId7"/>
    <p:sldId id="370" r:id="rId8"/>
    <p:sldId id="371" r:id="rId9"/>
    <p:sldId id="372" r:id="rId10"/>
    <p:sldId id="378" r:id="rId11"/>
    <p:sldId id="379" r:id="rId12"/>
    <p:sldId id="380" r:id="rId13"/>
    <p:sldId id="381" r:id="rId14"/>
    <p:sldId id="382" r:id="rId15"/>
    <p:sldId id="383" r:id="rId16"/>
    <p:sldId id="384" r:id="rId17"/>
    <p:sldId id="377" r:id="rId18"/>
    <p:sldId id="349" r:id="rId19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D00"/>
    <a:srgbClr val="CFEFFD"/>
    <a:srgbClr val="000099"/>
    <a:srgbClr val="FF33CC"/>
    <a:srgbClr val="66FFFF"/>
    <a:srgbClr val="FFFFFF"/>
    <a:srgbClr val="FF6600"/>
    <a:srgbClr val="FFDCB9"/>
    <a:srgbClr val="009900"/>
    <a:srgbClr val="C59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88" autoAdjust="0"/>
    <p:restoredTop sz="75142" autoAdjust="0"/>
  </p:normalViewPr>
  <p:slideViewPr>
    <p:cSldViewPr snapToGrid="0">
      <p:cViewPr varScale="1">
        <p:scale>
          <a:sx n="108" d="100"/>
          <a:sy n="108" d="100"/>
        </p:scale>
        <p:origin x="-1120" y="-112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I’ll </a:t>
            </a:r>
            <a:r>
              <a:rPr lang="en-US" dirty="0" smtClean="0"/>
              <a:t>now review how we get: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</a:t>
            </a:r>
            <a:r>
              <a:rPr lang="en-US" dirty="0" smtClean="0"/>
              <a:t>the </a:t>
            </a:r>
            <a:r>
              <a:rPr lang="en-US" dirty="0" smtClean="0"/>
              <a:t>volume</a:t>
            </a:r>
            <a:r>
              <a:rPr lang="en-US" baseline="0" dirty="0" smtClean="0"/>
              <a:t> of gas in-place; in the reservoir rocks at reservoir conditions, and then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</a:t>
            </a:r>
            <a:r>
              <a:rPr lang="en-US" baseline="0" dirty="0" smtClean="0"/>
              <a:t>the </a:t>
            </a:r>
            <a:r>
              <a:rPr lang="en-US" baseline="0" dirty="0" smtClean="0"/>
              <a:t>volume of gas we expect to get to the surface at surface temperatures and </a:t>
            </a:r>
            <a:r>
              <a:rPr lang="en-US" baseline="0" dirty="0" smtClean="0"/>
              <a:t>pressures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100" dirty="0" smtClean="0">
                <a:latin typeface="Arial" panose="020B0604020202020204" pitchFamily="34" charset="0"/>
              </a:rPr>
              <a:t>This </a:t>
            </a:r>
            <a:r>
              <a:rPr lang="en-US" altLang="en-US" sz="1100" dirty="0" smtClean="0">
                <a:latin typeface="Arial" panose="020B0604020202020204" pitchFamily="34" charset="0"/>
              </a:rPr>
              <a:t>summarizes the process to get the gas in-</a:t>
            </a:r>
            <a:r>
              <a:rPr lang="en-US" altLang="en-US" sz="1100" dirty="0" smtClean="0">
                <a:latin typeface="Arial" panose="020B0604020202020204" pitchFamily="34" charset="0"/>
              </a:rPr>
              <a:t>place.</a:t>
            </a:r>
            <a:r>
              <a:rPr lang="en-US" altLang="en-US" sz="1100" baseline="0" dirty="0" smtClean="0">
                <a:latin typeface="Arial" panose="020B0604020202020204" pitchFamily="34" charset="0"/>
              </a:rPr>
              <a:t> </a:t>
            </a:r>
            <a:r>
              <a:rPr lang="en-US" altLang="en-US" sz="1100" dirty="0" smtClean="0">
                <a:latin typeface="Arial" panose="020B0604020202020204" pitchFamily="34" charset="0"/>
              </a:rPr>
              <a:t>The </a:t>
            </a:r>
            <a:r>
              <a:rPr lang="en-US" altLang="en-US" sz="1100" dirty="0" smtClean="0">
                <a:latin typeface="Arial" panose="020B0604020202020204" pitchFamily="34" charset="0"/>
              </a:rPr>
              <a:t>next several slides gives more details.</a:t>
            </a:r>
          </a:p>
          <a:p>
            <a:r>
              <a:rPr lang="en-US" altLang="en-US" sz="1100" dirty="0" smtClean="0">
                <a:latin typeface="Arial" panose="020B0604020202020204" pitchFamily="34" charset="0"/>
              </a:rPr>
              <a:t>   - Get the </a:t>
            </a:r>
            <a:r>
              <a:rPr lang="en-US" altLang="en-US" sz="1100" dirty="0" smtClean="0">
                <a:latin typeface="Arial" panose="020B0604020202020204" pitchFamily="34" charset="0"/>
              </a:rPr>
              <a:t>total </a:t>
            </a:r>
            <a:r>
              <a:rPr lang="en-US" altLang="en-US" sz="1100" dirty="0" smtClean="0">
                <a:latin typeface="Arial" panose="020B0604020202020204" pitchFamily="34" charset="0"/>
              </a:rPr>
              <a:t>rock volume,</a:t>
            </a:r>
          </a:p>
          <a:p>
            <a:r>
              <a:rPr lang="en-US" altLang="en-US" sz="1100" dirty="0" smtClean="0">
                <a:latin typeface="Arial" panose="020B0604020202020204" pitchFamily="34" charset="0"/>
              </a:rPr>
              <a:t>   - Get the</a:t>
            </a:r>
            <a:r>
              <a:rPr lang="en-US" altLang="en-US" sz="1100" baseline="0" dirty="0" smtClean="0">
                <a:latin typeface="Arial" panose="020B0604020202020204" pitchFamily="34" charset="0"/>
              </a:rPr>
              <a:t> reservoir sand volume,</a:t>
            </a:r>
          </a:p>
          <a:p>
            <a:r>
              <a:rPr lang="en-US" altLang="en-US" sz="1100" baseline="0" dirty="0" smtClean="0">
                <a:latin typeface="Arial" panose="020B0604020202020204" pitchFamily="34" charset="0"/>
              </a:rPr>
              <a:t>   - Get the net pore volume,</a:t>
            </a:r>
          </a:p>
          <a:p>
            <a:r>
              <a:rPr lang="en-US" altLang="en-US" sz="1100" baseline="0" dirty="0" smtClean="0">
                <a:latin typeface="Arial" panose="020B0604020202020204" pitchFamily="34" charset="0"/>
              </a:rPr>
              <a:t>   - Get the HC volume at reservoir conditions</a:t>
            </a:r>
          </a:p>
          <a:p>
            <a:endParaRPr lang="en-US" altLang="en-US" sz="11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9654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defRPr/>
            </a:pPr>
            <a:r>
              <a:rPr lang="en-US" sz="1100" dirty="0" smtClean="0"/>
              <a:t>To </a:t>
            </a:r>
            <a:r>
              <a:rPr lang="en-US" sz="1100" dirty="0" smtClean="0"/>
              <a:t>get the total rock volume:</a:t>
            </a:r>
          </a:p>
          <a:p>
            <a:pPr>
              <a:defRPr/>
            </a:pPr>
            <a:r>
              <a:rPr lang="en-US" sz="1100" dirty="0" smtClean="0"/>
              <a:t>   - we get the area of the field</a:t>
            </a:r>
          </a:p>
          <a:p>
            <a:pPr>
              <a:defRPr/>
            </a:pPr>
            <a:r>
              <a:rPr lang="en-US" sz="1100" dirty="0" smtClean="0"/>
              <a:t>   - we get an average thickness for the reservoir interval</a:t>
            </a:r>
          </a:p>
          <a:p>
            <a:pPr>
              <a:defRPr/>
            </a:pPr>
            <a:r>
              <a:rPr lang="en-US" sz="1100" dirty="0" smtClean="0"/>
              <a:t>   - area times thickness equals volume</a:t>
            </a:r>
          </a:p>
        </p:txBody>
      </p:sp>
    </p:spTree>
    <p:extLst>
      <p:ext uri="{BB962C8B-B14F-4D97-AF65-F5344CB8AC3E}">
        <p14:creationId xmlns:p14="http://schemas.microsoft.com/office/powerpoint/2010/main" val="843040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en-US" sz="1100" dirty="0" smtClean="0"/>
              <a:t>To</a:t>
            </a:r>
            <a:r>
              <a:rPr lang="en-US" sz="1100" baseline="0" dirty="0" smtClean="0"/>
              <a:t> </a:t>
            </a:r>
            <a:r>
              <a:rPr lang="en-US" sz="1100" baseline="0" dirty="0" smtClean="0"/>
              <a:t>get the reservoir rock volume:</a:t>
            </a:r>
          </a:p>
          <a:p>
            <a:r>
              <a:rPr lang="en-US" sz="1100" baseline="0" dirty="0" smtClean="0"/>
              <a:t>   - start with the total rock volume,</a:t>
            </a:r>
          </a:p>
          <a:p>
            <a:r>
              <a:rPr lang="en-US" sz="1100" baseline="0" dirty="0" smtClean="0"/>
              <a:t>   - estimate the net (reservoir) percent of the total, e.g., 75% of the total is good reservoir sand.</a:t>
            </a:r>
            <a:endParaRPr 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4136523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en-US" sz="1100" dirty="0" smtClean="0"/>
              <a:t>To</a:t>
            </a:r>
            <a:r>
              <a:rPr lang="en-US" sz="1100" baseline="0" dirty="0" smtClean="0"/>
              <a:t> </a:t>
            </a:r>
            <a:r>
              <a:rPr lang="en-US" sz="1100" baseline="0" dirty="0" smtClean="0"/>
              <a:t>get the pore volume:</a:t>
            </a:r>
          </a:p>
          <a:p>
            <a:r>
              <a:rPr lang="en-US" sz="1100" baseline="0" dirty="0" smtClean="0"/>
              <a:t>   - we start with the reservoir volume’</a:t>
            </a:r>
          </a:p>
          <a:p>
            <a:r>
              <a:rPr lang="en-US" sz="1100" baseline="0" dirty="0" smtClean="0"/>
              <a:t>   - we get a porosity value, (e.g., 17%)</a:t>
            </a:r>
          </a:p>
          <a:p>
            <a:r>
              <a:rPr lang="en-US" sz="1100" baseline="0" dirty="0" smtClean="0"/>
              <a:t>   - we multiply the two numbers.</a:t>
            </a:r>
          </a:p>
          <a:p>
            <a:r>
              <a:rPr lang="en-US" sz="1100" baseline="0" dirty="0" smtClean="0"/>
              <a:t>This is an estimate of the volume between sediment grains, where fluids can be.</a:t>
            </a:r>
            <a:endParaRPr 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41830427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en-US" sz="1100" dirty="0" smtClean="0"/>
              <a:t>Finally</a:t>
            </a:r>
            <a:r>
              <a:rPr lang="en-US" sz="1100" dirty="0" smtClean="0"/>
              <a:t>,</a:t>
            </a:r>
            <a:r>
              <a:rPr lang="en-US" sz="1100" baseline="0" dirty="0" smtClean="0"/>
              <a:t> we can get in-place </a:t>
            </a:r>
            <a:r>
              <a:rPr lang="en-US" sz="1100" baseline="0" dirty="0" smtClean="0"/>
              <a:t>hydrocarbon (HC) </a:t>
            </a:r>
            <a:r>
              <a:rPr lang="en-US" sz="1100" baseline="0" dirty="0" smtClean="0"/>
              <a:t>volume by using a value for HC saturation, e.g., 90%</a:t>
            </a:r>
            <a:r>
              <a:rPr lang="en-US" sz="1100" baseline="0" dirty="0" smtClean="0"/>
              <a:t>. This </a:t>
            </a:r>
            <a:r>
              <a:rPr lang="en-US" sz="1100" baseline="0" dirty="0" smtClean="0"/>
              <a:t>means 90% of the pore space has gas; 10% has water/</a:t>
            </a:r>
            <a:r>
              <a:rPr lang="en-US" sz="1100" baseline="0" dirty="0" smtClean="0"/>
              <a:t>brine. Net </a:t>
            </a:r>
            <a:r>
              <a:rPr lang="en-US" sz="1100" baseline="0" dirty="0" smtClean="0"/>
              <a:t>pore volume times HC saturation = in-place HC volume.</a:t>
            </a:r>
            <a:endParaRPr 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28902178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are more interested in the volume of gas we can get to the surface – and sell to make </a:t>
            </a:r>
            <a:r>
              <a:rPr lang="en-US" dirty="0" smtClean="0"/>
              <a:t>money.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are two </a:t>
            </a:r>
            <a:r>
              <a:rPr lang="en-US" dirty="0" smtClean="0"/>
              <a:t>(2) factors</a:t>
            </a:r>
            <a:r>
              <a:rPr lang="en-US" dirty="0" smtClean="0"/>
              <a:t>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the recovery efficiency,</a:t>
            </a:r>
            <a:r>
              <a:rPr lang="en-US" baseline="0" dirty="0" smtClean="0"/>
              <a:t> e.g., 50%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the gas volume expansion as it comes up to the surface and cools and depressurizes. 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</a:t>
            </a:r>
            <a:r>
              <a:rPr lang="en-US" dirty="0" smtClean="0"/>
              <a:t>is the calculation sheet that you have and will fill out as you do the exercise.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Ex-33b.18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Gives </a:t>
            </a:r>
            <a:r>
              <a:rPr lang="en-US" dirty="0" smtClean="0"/>
              <a:t>the objective – to get the volume of gas we hope to get to the surface and sell. </a:t>
            </a:r>
            <a:r>
              <a:rPr lang="en-US" dirty="0" smtClean="0"/>
              <a:t>The </a:t>
            </a:r>
            <a:r>
              <a:rPr lang="en-US" dirty="0" smtClean="0"/>
              <a:t>value of the gas we sell minus all the costs indicates how much profit our company makes, if any.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9726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6E55DD9-8AB5-4CCF-8F31-2682C8F9C945}" type="slidenum">
              <a:rPr lang="en-US" sz="1200" smtClean="0"/>
              <a:pPr/>
              <a:t>3</a:t>
            </a:fld>
            <a:endParaRPr lang="en-US" sz="1200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part of two </a:t>
            </a:r>
            <a:r>
              <a:rPr lang="en-US" dirty="0" smtClean="0"/>
              <a:t>(2) logs </a:t>
            </a:r>
            <a:r>
              <a:rPr lang="en-US" dirty="0" smtClean="0"/>
              <a:t>from the original well – the </a:t>
            </a:r>
            <a:r>
              <a:rPr lang="en-US" dirty="0" smtClean="0"/>
              <a:t>self-potential (SP) </a:t>
            </a:r>
            <a:r>
              <a:rPr lang="en-US" dirty="0" smtClean="0"/>
              <a:t>log on the left and the resistivity log on the </a:t>
            </a:r>
            <a:r>
              <a:rPr lang="en-US" dirty="0" smtClean="0"/>
              <a:t>right.</a:t>
            </a:r>
            <a:r>
              <a:rPr lang="en-US" baseline="0" dirty="0" smtClean="0"/>
              <a:t> </a:t>
            </a:r>
            <a:r>
              <a:rPr lang="en-US" dirty="0" smtClean="0"/>
              <a:t>SP</a:t>
            </a:r>
            <a:r>
              <a:rPr lang="en-US" baseline="0" dirty="0" smtClean="0"/>
              <a:t> </a:t>
            </a:r>
            <a:r>
              <a:rPr lang="en-US" baseline="0" dirty="0" smtClean="0"/>
              <a:t>is used to interpret sand content; the 12 m thick A-1 sand is colored </a:t>
            </a:r>
            <a:r>
              <a:rPr lang="en-US" baseline="0" dirty="0" smtClean="0"/>
              <a:t>yellow. Resistivity </a:t>
            </a:r>
            <a:r>
              <a:rPr lang="en-US" baseline="0" dirty="0" smtClean="0"/>
              <a:t>is used to detect HCs; the red indicates gas in the A-1 at this location.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43628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689012" indent="-265005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060018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84025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1908033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332040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756047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180055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604062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624185F-DFFF-4F0F-9DF0-A99910C8BC33}" type="slidenum">
              <a:rPr lang="en-US" sz="1100"/>
              <a:pPr/>
              <a:t>4</a:t>
            </a:fld>
            <a:endParaRPr lang="en-US" sz="1100" dirty="0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the way I enclose the high amplitudes that I </a:t>
            </a:r>
            <a:r>
              <a:rPr lang="en-US" dirty="0" smtClean="0"/>
              <a:t>mapped.</a:t>
            </a:r>
            <a:r>
              <a:rPr lang="en-US" baseline="0" dirty="0" smtClean="0"/>
              <a:t> </a:t>
            </a:r>
            <a:r>
              <a:rPr lang="en-US" dirty="0" smtClean="0"/>
              <a:t>To </a:t>
            </a:r>
            <a:r>
              <a:rPr lang="en-US" dirty="0" smtClean="0"/>
              <a:t>the ENE is a fluvial system that broadened, perhaps into a </a:t>
            </a:r>
            <a:r>
              <a:rPr lang="en-US" dirty="0" smtClean="0"/>
              <a:t>splay.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fault (brown) is down to the west and forms the SW boundary of the field.</a:t>
            </a:r>
          </a:p>
        </p:txBody>
      </p:sp>
    </p:spTree>
    <p:extLst>
      <p:ext uri="{BB962C8B-B14F-4D97-AF65-F5344CB8AC3E}">
        <p14:creationId xmlns:p14="http://schemas.microsoft.com/office/powerpoint/2010/main" val="829945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689012" indent="-265005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060018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84025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1908033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332040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756047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180055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604062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4B0FFCB-55B3-4A14-B5F4-51B6777296E7}" type="slidenum">
              <a:rPr lang="en-US" sz="1100"/>
              <a:pPr/>
              <a:t>5</a:t>
            </a:fld>
            <a:endParaRPr lang="en-US" sz="1100" dirty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Here </a:t>
            </a:r>
            <a:r>
              <a:rPr lang="en-US" dirty="0" smtClean="0"/>
              <a:t>is what can be done with a 3D survey and seismic interpretation </a:t>
            </a:r>
            <a:r>
              <a:rPr lang="en-US" dirty="0" smtClean="0"/>
              <a:t>software.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top reservoir was mapped throughout most of the larger </a:t>
            </a:r>
            <a:r>
              <a:rPr lang="en-US" dirty="0" smtClean="0"/>
              <a:t>area.</a:t>
            </a:r>
            <a:r>
              <a:rPr lang="en-US" baseline="0" dirty="0" smtClean="0"/>
              <a:t> </a:t>
            </a:r>
            <a:r>
              <a:rPr lang="en-US" dirty="0" smtClean="0"/>
              <a:t>Then, </a:t>
            </a:r>
            <a:r>
              <a:rPr lang="en-US" dirty="0" smtClean="0"/>
              <a:t>the amplitudes along this horizon were </a:t>
            </a:r>
            <a:r>
              <a:rPr lang="en-US" dirty="0" smtClean="0"/>
              <a:t>displayed.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range of amplitudes and color bar were adjusted so that areas with gas (known or interpreted) </a:t>
            </a:r>
            <a:r>
              <a:rPr lang="en-US" dirty="0" smtClean="0"/>
              <a:t>shown </a:t>
            </a:r>
            <a:r>
              <a:rPr lang="en-US" dirty="0" smtClean="0"/>
              <a:t>as orange-to-</a:t>
            </a:r>
            <a:r>
              <a:rPr lang="en-US" dirty="0" smtClean="0"/>
              <a:t>red.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is more detail for this area then one can get from several</a:t>
            </a:r>
            <a:r>
              <a:rPr lang="en-US" baseline="0" dirty="0" smtClean="0"/>
              <a:t> seismic </a:t>
            </a:r>
            <a:r>
              <a:rPr lang="en-US" baseline="0" dirty="0" smtClean="0"/>
              <a:t>lines. Now </a:t>
            </a:r>
            <a:r>
              <a:rPr lang="en-US" baseline="0" dirty="0" smtClean="0"/>
              <a:t>the</a:t>
            </a:r>
            <a:r>
              <a:rPr lang="en-US" dirty="0" smtClean="0"/>
              <a:t> splay to the west is more obvious.</a:t>
            </a:r>
          </a:p>
        </p:txBody>
      </p:sp>
    </p:spTree>
    <p:extLst>
      <p:ext uri="{BB962C8B-B14F-4D97-AF65-F5344CB8AC3E}">
        <p14:creationId xmlns:p14="http://schemas.microsoft.com/office/powerpoint/2010/main" val="2047083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689012" indent="-265005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060018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84025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1908033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332040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756047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180055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604062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4B0FFCB-55B3-4A14-B5F4-51B6777296E7}" type="slidenum">
              <a:rPr lang="en-US" sz="1100"/>
              <a:pPr/>
              <a:t>6</a:t>
            </a:fld>
            <a:endParaRPr lang="en-US" sz="1100" dirty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amplitude map from the previous slide has been superimposed by a square </a:t>
            </a:r>
            <a:r>
              <a:rPr lang="en-US" dirty="0" smtClean="0"/>
              <a:t>grid.</a:t>
            </a:r>
            <a:r>
              <a:rPr lang="en-US" baseline="0" dirty="0" smtClean="0"/>
              <a:t> </a:t>
            </a:r>
            <a:r>
              <a:rPr lang="en-US" dirty="0" smtClean="0"/>
              <a:t>Each </a:t>
            </a:r>
            <a:r>
              <a:rPr lang="en-US" dirty="0" smtClean="0"/>
              <a:t>red box is 200 m by 200 </a:t>
            </a:r>
            <a:r>
              <a:rPr lang="en-US" dirty="0" smtClean="0"/>
              <a:t>m.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can use this grid to get an estimate of the area of the field.</a:t>
            </a:r>
          </a:p>
        </p:txBody>
      </p:sp>
    </p:spTree>
    <p:extLst>
      <p:ext uri="{BB962C8B-B14F-4D97-AF65-F5344CB8AC3E}">
        <p14:creationId xmlns:p14="http://schemas.microsoft.com/office/powerpoint/2010/main" val="2047083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689012" indent="-265005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060018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84025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1908033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332040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756047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180055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604062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4B0FFCB-55B3-4A14-B5F4-51B6777296E7}" type="slidenum">
              <a:rPr lang="en-US" sz="1100"/>
              <a:pPr/>
              <a:t>7</a:t>
            </a:fld>
            <a:endParaRPr lang="en-US" sz="1100" dirty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Now </a:t>
            </a:r>
            <a:r>
              <a:rPr lang="en-US" dirty="0" smtClean="0"/>
              <a:t>the image has been changed into black and white.</a:t>
            </a:r>
          </a:p>
        </p:txBody>
      </p:sp>
    </p:spTree>
    <p:extLst>
      <p:ext uri="{BB962C8B-B14F-4D97-AF65-F5344CB8AC3E}">
        <p14:creationId xmlns:p14="http://schemas.microsoft.com/office/powerpoint/2010/main" val="2047083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689012" indent="-265005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060018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84025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1908033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332040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756047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180055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604062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4B0FFCB-55B3-4A14-B5F4-51B6777296E7}" type="slidenum">
              <a:rPr lang="en-US" sz="1100"/>
              <a:pPr/>
              <a:t>8</a:t>
            </a:fld>
            <a:endParaRPr lang="en-US" sz="1100" dirty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is a zoomed in image of the last </a:t>
            </a:r>
            <a:r>
              <a:rPr lang="en-US" dirty="0" smtClean="0"/>
              <a:t>slide.</a:t>
            </a:r>
            <a:r>
              <a:rPr lang="en-US" baseline="0" dirty="0" smtClean="0"/>
              <a:t> </a:t>
            </a:r>
            <a:r>
              <a:rPr lang="en-US" dirty="0" smtClean="0"/>
              <a:t>I </a:t>
            </a:r>
            <a:r>
              <a:rPr lang="en-US" dirty="0" smtClean="0"/>
              <a:t>used this image to draw</a:t>
            </a:r>
            <a:r>
              <a:rPr lang="en-US" baseline="0" dirty="0" smtClean="0"/>
              <a:t> a polygon around the high amplitudes, to approximate the extent of the field.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470833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689012" indent="-265005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060018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84025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1908033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332040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756047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180055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604062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4B0FFCB-55B3-4A14-B5F4-51B6777296E7}" type="slidenum">
              <a:rPr lang="en-US" sz="1100"/>
              <a:pPr/>
              <a:t>9</a:t>
            </a:fld>
            <a:endParaRPr lang="en-US" sz="1100" dirty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is the figure you get in the </a:t>
            </a:r>
            <a:r>
              <a:rPr lang="en-US" dirty="0" smtClean="0"/>
              <a:t>exercise.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columns “A” through “O.</a:t>
            </a:r>
            <a:r>
              <a:rPr lang="en-US" dirty="0" smtClean="0"/>
              <a:t>”</a:t>
            </a:r>
            <a:r>
              <a:rPr lang="en-US" baseline="0" dirty="0" smtClean="0"/>
              <a:t> </a:t>
            </a:r>
            <a:r>
              <a:rPr lang="en-US" dirty="0" smtClean="0"/>
              <a:t>I </a:t>
            </a:r>
            <a:r>
              <a:rPr lang="en-US" dirty="0" smtClean="0"/>
              <a:t>estimated to the nearest ¼ how many cells are within the polygon for columns</a:t>
            </a:r>
            <a:r>
              <a:rPr lang="en-US" baseline="0" dirty="0" smtClean="0"/>
              <a:t> A, B and </a:t>
            </a:r>
            <a:r>
              <a:rPr lang="en-US" baseline="0" dirty="0" smtClean="0"/>
              <a:t>C. The </a:t>
            </a:r>
            <a:r>
              <a:rPr lang="en-US" baseline="0" dirty="0" smtClean="0"/>
              <a:t>total for each column (in ¼ cells = 100m x 100m) is written near the </a:t>
            </a:r>
            <a:r>
              <a:rPr lang="en-US" baseline="0" dirty="0" smtClean="0"/>
              <a:t>bottom. You </a:t>
            </a:r>
            <a:r>
              <a:rPr lang="en-US" baseline="0" dirty="0" smtClean="0"/>
              <a:t>will be asked to total all the other columns.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1867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1" name="Picture 2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05134" y="181256"/>
            <a:ext cx="627063" cy="493712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33b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Recoverable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Gas from the A-1 Sand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28251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Volume of Recoverable</a:t>
            </a:r>
          </a:p>
          <a:p>
            <a:pPr algn="ctr"/>
            <a:r>
              <a:rPr lang="en-US" sz="3600" dirty="0" smtClean="0">
                <a:latin typeface="Comic Sans MS" pitchFamily="66" charset="0"/>
              </a:rPr>
              <a:t>Gas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5" y="4898919"/>
            <a:ext cx="8395691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 algn="just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an amplitude map for the A-1 sand to get the field’s area and then the volume of recoverable gas at the surface.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6" name="Picture 10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28" t="11442" r="17797" b="60377"/>
          <a:stretch>
            <a:fillRect/>
          </a:stretch>
        </p:blipFill>
        <p:spPr bwMode="auto">
          <a:xfrm>
            <a:off x="3484180" y="2238703"/>
            <a:ext cx="4319751" cy="2908271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Recoverable HC - Overview </a:t>
            </a:r>
          </a:p>
        </p:txBody>
      </p:sp>
      <p:sp>
        <p:nvSpPr>
          <p:cNvPr id="4100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spcBef>
                <a:spcPts val="1600"/>
              </a:spcBef>
            </a:pPr>
            <a:r>
              <a:rPr lang="en-US" altLang="en-US" sz="2400" dirty="0" smtClean="0"/>
              <a:t>Our ultimate goal is to know how much HC is in the reservoir and what portion we can produce, the estimated ultimate recovery (EUR)</a:t>
            </a:r>
          </a:p>
          <a:p>
            <a:pPr>
              <a:lnSpc>
                <a:spcPct val="90000"/>
              </a:lnSpc>
              <a:spcBef>
                <a:spcPts val="1600"/>
              </a:spcBef>
            </a:pPr>
            <a:r>
              <a:rPr lang="en-US" altLang="en-US" sz="2400" dirty="0" smtClean="0"/>
              <a:t>Our initial focus is on the amount of HC in-place</a:t>
            </a:r>
          </a:p>
          <a:p>
            <a:pPr algn="just">
              <a:lnSpc>
                <a:spcPct val="90000"/>
              </a:lnSpc>
              <a:spcBef>
                <a:spcPts val="1600"/>
              </a:spcBef>
            </a:pPr>
            <a:r>
              <a:rPr lang="en-US" altLang="en-US" sz="2400" dirty="0" smtClean="0"/>
              <a:t>It is beyond the scope of this course to estimate the portion that can be produced (typically about 15 to 45% for oil; can be higher for gas)</a:t>
            </a:r>
          </a:p>
        </p:txBody>
      </p:sp>
      <p:sp>
        <p:nvSpPr>
          <p:cNvPr id="183304" name="WordArt 8"/>
          <p:cNvSpPr>
            <a:spLocks noChangeArrowheads="1" noChangeShapeType="1" noTextEdit="1"/>
          </p:cNvSpPr>
          <p:nvPr/>
        </p:nvSpPr>
        <p:spPr bwMode="auto">
          <a:xfrm>
            <a:off x="1149350" y="4757738"/>
            <a:ext cx="6845300" cy="846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AFD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So how do we get HC </a:t>
            </a:r>
            <a:r>
              <a:rPr lang="en-US" sz="3600" i="1" kern="10" dirty="0" smtClean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AFD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In-Place?</a:t>
            </a:r>
            <a:endParaRPr lang="en-US" sz="3600" i="1" kern="10" dirty="0">
              <a:ln w="19050">
                <a:solidFill>
                  <a:srgbClr val="C00000"/>
                </a:solidFill>
                <a:round/>
                <a:headEnd/>
                <a:tailEnd/>
              </a:ln>
              <a:solidFill>
                <a:srgbClr val="FAFD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11416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Obtaining HC In-Place</a:t>
            </a:r>
          </a:p>
        </p:txBody>
      </p:sp>
      <p:sp>
        <p:nvSpPr>
          <p:cNvPr id="5124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 smtClean="0"/>
              <a:t>We start by estimating the total volume of rock</a:t>
            </a:r>
          </a:p>
          <a:p>
            <a:r>
              <a:rPr lang="en-US" altLang="en-US" sz="2400" dirty="0" smtClean="0"/>
              <a:t>Then we reduce the volume step-by-step until we get an estimate of the volume of HC in the reservoir – gas in the case of Barracouta</a:t>
            </a:r>
          </a:p>
        </p:txBody>
      </p:sp>
      <p:grpSp>
        <p:nvGrpSpPr>
          <p:cNvPr id="5125" name="Group 169"/>
          <p:cNvGrpSpPr>
            <a:grpSpLocks/>
          </p:cNvGrpSpPr>
          <p:nvPr/>
        </p:nvGrpSpPr>
        <p:grpSpPr bwMode="auto">
          <a:xfrm>
            <a:off x="955675" y="3806825"/>
            <a:ext cx="1250949" cy="2312988"/>
            <a:chOff x="602" y="2398"/>
            <a:chExt cx="788" cy="1457"/>
          </a:xfrm>
        </p:grpSpPr>
        <p:grpSp>
          <p:nvGrpSpPr>
            <p:cNvPr id="5220" name="Group 23"/>
            <p:cNvGrpSpPr>
              <a:grpSpLocks/>
            </p:cNvGrpSpPr>
            <p:nvPr/>
          </p:nvGrpSpPr>
          <p:grpSpPr bwMode="auto">
            <a:xfrm>
              <a:off x="642" y="2398"/>
              <a:ext cx="748" cy="1075"/>
              <a:chOff x="754" y="2458"/>
              <a:chExt cx="748" cy="1075"/>
            </a:xfrm>
          </p:grpSpPr>
          <p:sp>
            <p:nvSpPr>
              <p:cNvPr id="5222" name="Oval 10"/>
              <p:cNvSpPr>
                <a:spLocks noChangeArrowheads="1"/>
              </p:cNvSpPr>
              <p:nvPr/>
            </p:nvSpPr>
            <p:spPr bwMode="auto">
              <a:xfrm>
                <a:off x="754" y="2731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223" name="Oval 11"/>
              <p:cNvSpPr>
                <a:spLocks noChangeArrowheads="1"/>
              </p:cNvSpPr>
              <p:nvPr/>
            </p:nvSpPr>
            <p:spPr bwMode="auto">
              <a:xfrm>
                <a:off x="754" y="300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224" name="Oval 12"/>
              <p:cNvSpPr>
                <a:spLocks noChangeArrowheads="1"/>
              </p:cNvSpPr>
              <p:nvPr/>
            </p:nvSpPr>
            <p:spPr bwMode="auto">
              <a:xfrm>
                <a:off x="754" y="3277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225" name="Rectangle 13"/>
              <p:cNvSpPr>
                <a:spLocks noChangeArrowheads="1"/>
              </p:cNvSpPr>
              <p:nvPr/>
            </p:nvSpPr>
            <p:spPr bwMode="auto">
              <a:xfrm>
                <a:off x="806" y="2629"/>
                <a:ext cx="653" cy="782"/>
              </a:xfrm>
              <a:prstGeom prst="rect">
                <a:avLst/>
              </a:prstGeom>
              <a:solidFill>
                <a:srgbClr val="CC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226" name="Freeform 15"/>
              <p:cNvSpPr>
                <a:spLocks/>
              </p:cNvSpPr>
              <p:nvPr/>
            </p:nvSpPr>
            <p:spPr bwMode="auto">
              <a:xfrm>
                <a:off x="792" y="3189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27" name="Freeform 16"/>
              <p:cNvSpPr>
                <a:spLocks/>
              </p:cNvSpPr>
              <p:nvPr/>
            </p:nvSpPr>
            <p:spPr bwMode="auto">
              <a:xfrm>
                <a:off x="792" y="2910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28" name="Oval 9"/>
              <p:cNvSpPr>
                <a:spLocks noChangeArrowheads="1"/>
              </p:cNvSpPr>
              <p:nvPr/>
            </p:nvSpPr>
            <p:spPr bwMode="auto">
              <a:xfrm>
                <a:off x="754" y="2458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229" name="Line 17"/>
              <p:cNvSpPr>
                <a:spLocks noChangeShapeType="1"/>
              </p:cNvSpPr>
              <p:nvPr/>
            </p:nvSpPr>
            <p:spPr bwMode="auto">
              <a:xfrm>
                <a:off x="804" y="2664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30" name="Line 22"/>
              <p:cNvSpPr>
                <a:spLocks noChangeShapeType="1"/>
              </p:cNvSpPr>
              <p:nvPr/>
            </p:nvSpPr>
            <p:spPr bwMode="auto">
              <a:xfrm>
                <a:off x="1458" y="2655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5221" name="Text Box 24"/>
            <p:cNvSpPr txBox="1">
              <a:spLocks noChangeArrowheads="1"/>
            </p:cNvSpPr>
            <p:nvPr/>
          </p:nvSpPr>
          <p:spPr bwMode="auto">
            <a:xfrm>
              <a:off x="602" y="3525"/>
              <a:ext cx="78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Total Rock</a:t>
              </a:r>
            </a:p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Volume</a:t>
              </a:r>
            </a:p>
          </p:txBody>
        </p:sp>
      </p:grpSp>
      <p:sp>
        <p:nvSpPr>
          <p:cNvPr id="5126" name="Text Box 62"/>
          <p:cNvSpPr txBox="1">
            <a:spLocks noChangeArrowheads="1"/>
          </p:cNvSpPr>
          <p:nvPr/>
        </p:nvSpPr>
        <p:spPr bwMode="auto">
          <a:xfrm>
            <a:off x="3187717" y="5595938"/>
            <a:ext cx="11128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Res Sand</a:t>
            </a:r>
          </a:p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Volume</a:t>
            </a:r>
          </a:p>
        </p:txBody>
      </p:sp>
      <p:sp>
        <p:nvSpPr>
          <p:cNvPr id="5127" name="Oval 70"/>
          <p:cNvSpPr>
            <a:spLocks noChangeArrowheads="1"/>
          </p:cNvSpPr>
          <p:nvPr/>
        </p:nvSpPr>
        <p:spPr bwMode="auto">
          <a:xfrm>
            <a:off x="3151188" y="4240213"/>
            <a:ext cx="1187450" cy="406400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5128" name="Oval 71"/>
          <p:cNvSpPr>
            <a:spLocks noChangeArrowheads="1"/>
          </p:cNvSpPr>
          <p:nvPr/>
        </p:nvSpPr>
        <p:spPr bwMode="auto">
          <a:xfrm>
            <a:off x="3151188" y="4672013"/>
            <a:ext cx="1187450" cy="406400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5129" name="Oval 72"/>
          <p:cNvSpPr>
            <a:spLocks noChangeArrowheads="1"/>
          </p:cNvSpPr>
          <p:nvPr/>
        </p:nvSpPr>
        <p:spPr bwMode="auto">
          <a:xfrm>
            <a:off x="3151188" y="5106988"/>
            <a:ext cx="1187450" cy="396875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5130" name="Rectangle 73"/>
          <p:cNvSpPr>
            <a:spLocks noChangeArrowheads="1"/>
          </p:cNvSpPr>
          <p:nvPr/>
        </p:nvSpPr>
        <p:spPr bwMode="auto">
          <a:xfrm>
            <a:off x="3227388" y="4078288"/>
            <a:ext cx="1036637" cy="1241425"/>
          </a:xfrm>
          <a:prstGeom prst="rect">
            <a:avLst/>
          </a:prstGeom>
          <a:solidFill>
            <a:srgbClr val="CC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5131" name="Freeform 74"/>
          <p:cNvSpPr>
            <a:spLocks/>
          </p:cNvSpPr>
          <p:nvPr/>
        </p:nvSpPr>
        <p:spPr bwMode="auto">
          <a:xfrm>
            <a:off x="3211513" y="4524375"/>
            <a:ext cx="1066800" cy="123825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32" name="Oval 75"/>
          <p:cNvSpPr>
            <a:spLocks noChangeArrowheads="1"/>
          </p:cNvSpPr>
          <p:nvPr/>
        </p:nvSpPr>
        <p:spPr bwMode="auto">
          <a:xfrm>
            <a:off x="3151188" y="3806825"/>
            <a:ext cx="1187450" cy="406400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5133" name="Freeform 79"/>
          <p:cNvSpPr>
            <a:spLocks/>
          </p:cNvSpPr>
          <p:nvPr/>
        </p:nvSpPr>
        <p:spPr bwMode="auto">
          <a:xfrm>
            <a:off x="4254500" y="5245100"/>
            <a:ext cx="65088" cy="146050"/>
          </a:xfrm>
          <a:custGeom>
            <a:avLst/>
            <a:gdLst>
              <a:gd name="T0" fmla="*/ 2147483647 w 41"/>
              <a:gd name="T1" fmla="*/ 0 h 92"/>
              <a:gd name="T2" fmla="*/ 2147483647 w 41"/>
              <a:gd name="T3" fmla="*/ 2147483647 h 92"/>
              <a:gd name="T4" fmla="*/ 2147483647 w 41"/>
              <a:gd name="T5" fmla="*/ 2147483647 h 92"/>
              <a:gd name="T6" fmla="*/ 2147483647 w 41"/>
              <a:gd name="T7" fmla="*/ 2147483647 h 92"/>
              <a:gd name="T8" fmla="*/ 2147483647 w 41"/>
              <a:gd name="T9" fmla="*/ 2147483647 h 92"/>
              <a:gd name="T10" fmla="*/ 2147483647 w 41"/>
              <a:gd name="T11" fmla="*/ 2147483647 h 92"/>
              <a:gd name="T12" fmla="*/ 2147483647 w 41"/>
              <a:gd name="T13" fmla="*/ 2147483647 h 92"/>
              <a:gd name="T14" fmla="*/ 2147483647 w 41"/>
              <a:gd name="T15" fmla="*/ 2147483647 h 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"/>
              <a:gd name="T25" fmla="*/ 0 h 92"/>
              <a:gd name="T26" fmla="*/ 41 w 41"/>
              <a:gd name="T27" fmla="*/ 92 h 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" h="92">
                <a:moveTo>
                  <a:pt x="25" y="0"/>
                </a:moveTo>
                <a:cubicBezTo>
                  <a:pt x="29" y="6"/>
                  <a:pt x="34" y="13"/>
                  <a:pt x="37" y="18"/>
                </a:cubicBezTo>
                <a:cubicBezTo>
                  <a:pt x="40" y="23"/>
                  <a:pt x="41" y="26"/>
                  <a:pt x="41" y="32"/>
                </a:cubicBezTo>
                <a:cubicBezTo>
                  <a:pt x="41" y="38"/>
                  <a:pt x="38" y="49"/>
                  <a:pt x="35" y="56"/>
                </a:cubicBezTo>
                <a:cubicBezTo>
                  <a:pt x="32" y="63"/>
                  <a:pt x="29" y="71"/>
                  <a:pt x="23" y="76"/>
                </a:cubicBezTo>
                <a:cubicBezTo>
                  <a:pt x="17" y="81"/>
                  <a:pt x="2" y="92"/>
                  <a:pt x="1" y="88"/>
                </a:cubicBezTo>
                <a:cubicBezTo>
                  <a:pt x="0" y="84"/>
                  <a:pt x="13" y="62"/>
                  <a:pt x="15" y="52"/>
                </a:cubicBezTo>
                <a:cubicBezTo>
                  <a:pt x="17" y="42"/>
                  <a:pt x="16" y="36"/>
                  <a:pt x="15" y="30"/>
                </a:cubicBez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134" name="Freeform 80"/>
          <p:cNvSpPr>
            <a:spLocks/>
          </p:cNvSpPr>
          <p:nvPr/>
        </p:nvSpPr>
        <p:spPr bwMode="auto">
          <a:xfrm>
            <a:off x="3171825" y="5235575"/>
            <a:ext cx="55563" cy="147638"/>
          </a:xfrm>
          <a:custGeom>
            <a:avLst/>
            <a:gdLst>
              <a:gd name="T0" fmla="*/ 2147483647 w 35"/>
              <a:gd name="T1" fmla="*/ 0 h 93"/>
              <a:gd name="T2" fmla="*/ 2147483647 w 35"/>
              <a:gd name="T3" fmla="*/ 2147483647 h 93"/>
              <a:gd name="T4" fmla="*/ 2147483647 w 35"/>
              <a:gd name="T5" fmla="*/ 2147483647 h 93"/>
              <a:gd name="T6" fmla="*/ 2147483647 w 35"/>
              <a:gd name="T7" fmla="*/ 2147483647 h 93"/>
              <a:gd name="T8" fmla="*/ 2147483647 w 35"/>
              <a:gd name="T9" fmla="*/ 2147483647 h 93"/>
              <a:gd name="T10" fmla="*/ 2147483647 w 35"/>
              <a:gd name="T11" fmla="*/ 2147483647 h 93"/>
              <a:gd name="T12" fmla="*/ 2147483647 w 35"/>
              <a:gd name="T13" fmla="*/ 2147483647 h 93"/>
              <a:gd name="T14" fmla="*/ 2147483647 w 35"/>
              <a:gd name="T15" fmla="*/ 2147483647 h 9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"/>
              <a:gd name="T25" fmla="*/ 0 h 93"/>
              <a:gd name="T26" fmla="*/ 35 w 35"/>
              <a:gd name="T27" fmla="*/ 93 h 9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" h="93">
                <a:moveTo>
                  <a:pt x="29" y="0"/>
                </a:moveTo>
                <a:cubicBezTo>
                  <a:pt x="20" y="5"/>
                  <a:pt x="12" y="11"/>
                  <a:pt x="7" y="16"/>
                </a:cubicBezTo>
                <a:cubicBezTo>
                  <a:pt x="2" y="21"/>
                  <a:pt x="2" y="27"/>
                  <a:pt x="1" y="32"/>
                </a:cubicBezTo>
                <a:cubicBezTo>
                  <a:pt x="0" y="37"/>
                  <a:pt x="0" y="42"/>
                  <a:pt x="1" y="48"/>
                </a:cubicBezTo>
                <a:cubicBezTo>
                  <a:pt x="2" y="54"/>
                  <a:pt x="4" y="61"/>
                  <a:pt x="7" y="66"/>
                </a:cubicBezTo>
                <a:cubicBezTo>
                  <a:pt x="10" y="71"/>
                  <a:pt x="15" y="76"/>
                  <a:pt x="19" y="80"/>
                </a:cubicBezTo>
                <a:cubicBezTo>
                  <a:pt x="23" y="84"/>
                  <a:pt x="31" y="93"/>
                  <a:pt x="33" y="88"/>
                </a:cubicBezTo>
                <a:cubicBezTo>
                  <a:pt x="35" y="83"/>
                  <a:pt x="32" y="66"/>
                  <a:pt x="29" y="50"/>
                </a:cubicBez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135" name="Text Box 84"/>
          <p:cNvSpPr txBox="1">
            <a:spLocks noChangeArrowheads="1"/>
          </p:cNvSpPr>
          <p:nvPr/>
        </p:nvSpPr>
        <p:spPr bwMode="auto">
          <a:xfrm>
            <a:off x="3259138" y="5073650"/>
            <a:ext cx="984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bg1"/>
                </a:solidFill>
              </a:rPr>
              <a:t>Non-Res</a:t>
            </a:r>
          </a:p>
        </p:txBody>
      </p:sp>
      <p:sp>
        <p:nvSpPr>
          <p:cNvPr id="5136" name="Freeform 85"/>
          <p:cNvSpPr>
            <a:spLocks/>
          </p:cNvSpPr>
          <p:nvPr/>
        </p:nvSpPr>
        <p:spPr bwMode="auto">
          <a:xfrm>
            <a:off x="3221038" y="4425950"/>
            <a:ext cx="1055687" cy="581025"/>
          </a:xfrm>
          <a:custGeom>
            <a:avLst/>
            <a:gdLst>
              <a:gd name="T0" fmla="*/ 2147483647 w 665"/>
              <a:gd name="T1" fmla="*/ 2147483647 h 309"/>
              <a:gd name="T2" fmla="*/ 2147483647 w 665"/>
              <a:gd name="T3" fmla="*/ 2147483647 h 309"/>
              <a:gd name="T4" fmla="*/ 2147483647 w 665"/>
              <a:gd name="T5" fmla="*/ 2147483647 h 309"/>
              <a:gd name="T6" fmla="*/ 2147483647 w 665"/>
              <a:gd name="T7" fmla="*/ 2147483647 h 309"/>
              <a:gd name="T8" fmla="*/ 2147483647 w 665"/>
              <a:gd name="T9" fmla="*/ 2147483647 h 309"/>
              <a:gd name="T10" fmla="*/ 2147483647 w 665"/>
              <a:gd name="T11" fmla="*/ 2147483647 h 309"/>
              <a:gd name="T12" fmla="*/ 2147483647 w 665"/>
              <a:gd name="T13" fmla="*/ 2147483647 h 309"/>
              <a:gd name="T14" fmla="*/ 2147483647 w 665"/>
              <a:gd name="T15" fmla="*/ 2147483647 h 309"/>
              <a:gd name="T16" fmla="*/ 2147483647 w 665"/>
              <a:gd name="T17" fmla="*/ 2147483647 h 309"/>
              <a:gd name="T18" fmla="*/ 2147483647 w 665"/>
              <a:gd name="T19" fmla="*/ 2147483647 h 309"/>
              <a:gd name="T20" fmla="*/ 2147483647 w 665"/>
              <a:gd name="T21" fmla="*/ 2147483647 h 309"/>
              <a:gd name="T22" fmla="*/ 2147483647 w 665"/>
              <a:gd name="T23" fmla="*/ 2147483647 h 309"/>
              <a:gd name="T24" fmla="*/ 2147483647 w 665"/>
              <a:gd name="T25" fmla="*/ 2147483647 h 309"/>
              <a:gd name="T26" fmla="*/ 2147483647 w 665"/>
              <a:gd name="T27" fmla="*/ 2147483647 h 309"/>
              <a:gd name="T28" fmla="*/ 2147483647 w 665"/>
              <a:gd name="T29" fmla="*/ 2147483647 h 309"/>
              <a:gd name="T30" fmla="*/ 2147483647 w 665"/>
              <a:gd name="T31" fmla="*/ 2147483647 h 309"/>
              <a:gd name="T32" fmla="*/ 2147483647 w 665"/>
              <a:gd name="T33" fmla="*/ 2147483647 h 309"/>
              <a:gd name="T34" fmla="*/ 0 w 665"/>
              <a:gd name="T35" fmla="*/ 2147483647 h 3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65"/>
              <a:gd name="T55" fmla="*/ 0 h 309"/>
              <a:gd name="T56" fmla="*/ 665 w 665"/>
              <a:gd name="T57" fmla="*/ 309 h 30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65" h="309">
                <a:moveTo>
                  <a:pt x="6" y="14"/>
                </a:moveTo>
                <a:cubicBezTo>
                  <a:pt x="36" y="27"/>
                  <a:pt x="66" y="40"/>
                  <a:pt x="96" y="50"/>
                </a:cubicBezTo>
                <a:cubicBezTo>
                  <a:pt x="126" y="60"/>
                  <a:pt x="157" y="69"/>
                  <a:pt x="189" y="74"/>
                </a:cubicBezTo>
                <a:cubicBezTo>
                  <a:pt x="221" y="79"/>
                  <a:pt x="257" y="79"/>
                  <a:pt x="291" y="80"/>
                </a:cubicBezTo>
                <a:cubicBezTo>
                  <a:pt x="325" y="81"/>
                  <a:pt x="363" y="81"/>
                  <a:pt x="393" y="80"/>
                </a:cubicBezTo>
                <a:cubicBezTo>
                  <a:pt x="423" y="79"/>
                  <a:pt x="445" y="74"/>
                  <a:pt x="471" y="71"/>
                </a:cubicBezTo>
                <a:cubicBezTo>
                  <a:pt x="497" y="68"/>
                  <a:pt x="525" y="68"/>
                  <a:pt x="549" y="62"/>
                </a:cubicBezTo>
                <a:cubicBezTo>
                  <a:pt x="573" y="56"/>
                  <a:pt x="597" y="42"/>
                  <a:pt x="615" y="35"/>
                </a:cubicBezTo>
                <a:cubicBezTo>
                  <a:pt x="633" y="28"/>
                  <a:pt x="651" y="0"/>
                  <a:pt x="657" y="17"/>
                </a:cubicBezTo>
                <a:cubicBezTo>
                  <a:pt x="663" y="34"/>
                  <a:pt x="654" y="102"/>
                  <a:pt x="654" y="137"/>
                </a:cubicBezTo>
                <a:cubicBezTo>
                  <a:pt x="654" y="172"/>
                  <a:pt x="665" y="210"/>
                  <a:pt x="654" y="230"/>
                </a:cubicBezTo>
                <a:cubicBezTo>
                  <a:pt x="643" y="250"/>
                  <a:pt x="612" y="251"/>
                  <a:pt x="585" y="260"/>
                </a:cubicBezTo>
                <a:cubicBezTo>
                  <a:pt x="558" y="269"/>
                  <a:pt x="516" y="281"/>
                  <a:pt x="489" y="287"/>
                </a:cubicBezTo>
                <a:cubicBezTo>
                  <a:pt x="462" y="293"/>
                  <a:pt x="454" y="297"/>
                  <a:pt x="420" y="299"/>
                </a:cubicBezTo>
                <a:cubicBezTo>
                  <a:pt x="386" y="301"/>
                  <a:pt x="319" y="301"/>
                  <a:pt x="285" y="302"/>
                </a:cubicBezTo>
                <a:cubicBezTo>
                  <a:pt x="251" y="303"/>
                  <a:pt x="243" y="309"/>
                  <a:pt x="216" y="305"/>
                </a:cubicBezTo>
                <a:cubicBezTo>
                  <a:pt x="189" y="301"/>
                  <a:pt x="159" y="292"/>
                  <a:pt x="123" y="278"/>
                </a:cubicBezTo>
                <a:cubicBezTo>
                  <a:pt x="87" y="264"/>
                  <a:pt x="43" y="241"/>
                  <a:pt x="0" y="218"/>
                </a:cubicBezTo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137" name="Freeform 76"/>
          <p:cNvSpPr>
            <a:spLocks/>
          </p:cNvSpPr>
          <p:nvPr/>
        </p:nvSpPr>
        <p:spPr bwMode="auto">
          <a:xfrm>
            <a:off x="3227388" y="4838700"/>
            <a:ext cx="1085850" cy="681038"/>
          </a:xfrm>
          <a:custGeom>
            <a:avLst/>
            <a:gdLst>
              <a:gd name="T0" fmla="*/ 0 w 690"/>
              <a:gd name="T1" fmla="*/ 0 h 327"/>
              <a:gd name="T2" fmla="*/ 2147483647 w 690"/>
              <a:gd name="T3" fmla="*/ 2147483647 h 327"/>
              <a:gd name="T4" fmla="*/ 2147483647 w 690"/>
              <a:gd name="T5" fmla="*/ 2147483647 h 327"/>
              <a:gd name="T6" fmla="*/ 2147483647 w 690"/>
              <a:gd name="T7" fmla="*/ 2147483647 h 327"/>
              <a:gd name="T8" fmla="*/ 2147483647 w 690"/>
              <a:gd name="T9" fmla="*/ 2147483647 h 327"/>
              <a:gd name="T10" fmla="*/ 2147483647 w 690"/>
              <a:gd name="T11" fmla="*/ 2147483647 h 327"/>
              <a:gd name="T12" fmla="*/ 2147483647 w 690"/>
              <a:gd name="T13" fmla="*/ 2147483647 h 327"/>
              <a:gd name="T14" fmla="*/ 2147483647 w 690"/>
              <a:gd name="T15" fmla="*/ 2147483647 h 327"/>
              <a:gd name="T16" fmla="*/ 2147483647 w 690"/>
              <a:gd name="T17" fmla="*/ 2147483647 h 327"/>
              <a:gd name="T18" fmla="*/ 2147483647 w 690"/>
              <a:gd name="T19" fmla="*/ 2147483647 h 327"/>
              <a:gd name="T20" fmla="*/ 2147483647 w 690"/>
              <a:gd name="T21" fmla="*/ 2147483647 h 327"/>
              <a:gd name="T22" fmla="*/ 2147483647 w 690"/>
              <a:gd name="T23" fmla="*/ 2147483647 h 327"/>
              <a:gd name="T24" fmla="*/ 2147483647 w 690"/>
              <a:gd name="T25" fmla="*/ 2147483647 h 327"/>
              <a:gd name="T26" fmla="*/ 2147483647 w 690"/>
              <a:gd name="T27" fmla="*/ 2147483647 h 327"/>
              <a:gd name="T28" fmla="*/ 2147483647 w 690"/>
              <a:gd name="T29" fmla="*/ 2147483647 h 327"/>
              <a:gd name="T30" fmla="*/ 2147483647 w 690"/>
              <a:gd name="T31" fmla="*/ 2147483647 h 327"/>
              <a:gd name="T32" fmla="*/ 0 w 690"/>
              <a:gd name="T33" fmla="*/ 2147483647 h 32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690"/>
              <a:gd name="T52" fmla="*/ 0 h 327"/>
              <a:gd name="T53" fmla="*/ 690 w 690"/>
              <a:gd name="T54" fmla="*/ 327 h 32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690" h="327">
                <a:moveTo>
                  <a:pt x="0" y="0"/>
                </a:moveTo>
                <a:lnTo>
                  <a:pt x="96" y="39"/>
                </a:lnTo>
                <a:lnTo>
                  <a:pt x="204" y="66"/>
                </a:lnTo>
                <a:lnTo>
                  <a:pt x="306" y="78"/>
                </a:lnTo>
                <a:lnTo>
                  <a:pt x="432" y="69"/>
                </a:lnTo>
                <a:lnTo>
                  <a:pt x="546" y="51"/>
                </a:lnTo>
                <a:lnTo>
                  <a:pt x="654" y="6"/>
                </a:lnTo>
                <a:lnTo>
                  <a:pt x="654" y="147"/>
                </a:lnTo>
                <a:lnTo>
                  <a:pt x="672" y="162"/>
                </a:lnTo>
                <a:lnTo>
                  <a:pt x="690" y="204"/>
                </a:lnTo>
                <a:lnTo>
                  <a:pt x="654" y="264"/>
                </a:lnTo>
                <a:lnTo>
                  <a:pt x="558" y="303"/>
                </a:lnTo>
                <a:lnTo>
                  <a:pt x="420" y="327"/>
                </a:lnTo>
                <a:lnTo>
                  <a:pt x="291" y="327"/>
                </a:lnTo>
                <a:lnTo>
                  <a:pt x="123" y="306"/>
                </a:lnTo>
                <a:lnTo>
                  <a:pt x="15" y="270"/>
                </a:lnTo>
                <a:lnTo>
                  <a:pt x="0" y="255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138" name="Freeform 78"/>
          <p:cNvSpPr>
            <a:spLocks/>
          </p:cNvSpPr>
          <p:nvPr/>
        </p:nvSpPr>
        <p:spPr bwMode="auto">
          <a:xfrm>
            <a:off x="3221038" y="5381625"/>
            <a:ext cx="1066800" cy="123825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5139" name="Group 89"/>
          <p:cNvGrpSpPr>
            <a:grpSpLocks/>
          </p:cNvGrpSpPr>
          <p:nvPr/>
        </p:nvGrpSpPr>
        <p:grpSpPr bwMode="auto">
          <a:xfrm>
            <a:off x="3170238" y="4802188"/>
            <a:ext cx="1152525" cy="147637"/>
            <a:chOff x="1948" y="3088"/>
            <a:chExt cx="726" cy="93"/>
          </a:xfrm>
        </p:grpSpPr>
        <p:sp>
          <p:nvSpPr>
            <p:cNvPr id="5218" name="Freeform 90"/>
            <p:cNvSpPr>
              <a:spLocks/>
            </p:cNvSpPr>
            <p:nvPr/>
          </p:nvSpPr>
          <p:spPr bwMode="auto">
            <a:xfrm>
              <a:off x="1948" y="3088"/>
              <a:ext cx="35" cy="93"/>
            </a:xfrm>
            <a:custGeom>
              <a:avLst/>
              <a:gdLst>
                <a:gd name="T0" fmla="*/ 29 w 35"/>
                <a:gd name="T1" fmla="*/ 0 h 93"/>
                <a:gd name="T2" fmla="*/ 7 w 35"/>
                <a:gd name="T3" fmla="*/ 16 h 93"/>
                <a:gd name="T4" fmla="*/ 1 w 35"/>
                <a:gd name="T5" fmla="*/ 32 h 93"/>
                <a:gd name="T6" fmla="*/ 1 w 35"/>
                <a:gd name="T7" fmla="*/ 48 h 93"/>
                <a:gd name="T8" fmla="*/ 7 w 35"/>
                <a:gd name="T9" fmla="*/ 66 h 93"/>
                <a:gd name="T10" fmla="*/ 19 w 35"/>
                <a:gd name="T11" fmla="*/ 80 h 93"/>
                <a:gd name="T12" fmla="*/ 33 w 35"/>
                <a:gd name="T13" fmla="*/ 88 h 93"/>
                <a:gd name="T14" fmla="*/ 29 w 35"/>
                <a:gd name="T15" fmla="*/ 50 h 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93"/>
                <a:gd name="T26" fmla="*/ 35 w 35"/>
                <a:gd name="T27" fmla="*/ 93 h 9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93">
                  <a:moveTo>
                    <a:pt x="29" y="0"/>
                  </a:moveTo>
                  <a:cubicBezTo>
                    <a:pt x="20" y="5"/>
                    <a:pt x="12" y="11"/>
                    <a:pt x="7" y="16"/>
                  </a:cubicBezTo>
                  <a:cubicBezTo>
                    <a:pt x="2" y="21"/>
                    <a:pt x="2" y="27"/>
                    <a:pt x="1" y="32"/>
                  </a:cubicBezTo>
                  <a:cubicBezTo>
                    <a:pt x="0" y="37"/>
                    <a:pt x="0" y="42"/>
                    <a:pt x="1" y="48"/>
                  </a:cubicBezTo>
                  <a:cubicBezTo>
                    <a:pt x="2" y="54"/>
                    <a:pt x="4" y="61"/>
                    <a:pt x="7" y="66"/>
                  </a:cubicBezTo>
                  <a:cubicBezTo>
                    <a:pt x="10" y="71"/>
                    <a:pt x="15" y="76"/>
                    <a:pt x="19" y="80"/>
                  </a:cubicBezTo>
                  <a:cubicBezTo>
                    <a:pt x="23" y="84"/>
                    <a:pt x="31" y="93"/>
                    <a:pt x="33" y="88"/>
                  </a:cubicBezTo>
                  <a:cubicBezTo>
                    <a:pt x="35" y="83"/>
                    <a:pt x="32" y="66"/>
                    <a:pt x="29" y="50"/>
                  </a:cubicBez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19" name="Freeform 91"/>
            <p:cNvSpPr>
              <a:spLocks/>
            </p:cNvSpPr>
            <p:nvPr/>
          </p:nvSpPr>
          <p:spPr bwMode="auto">
            <a:xfrm>
              <a:off x="2633" y="3088"/>
              <a:ext cx="41" cy="92"/>
            </a:xfrm>
            <a:custGeom>
              <a:avLst/>
              <a:gdLst>
                <a:gd name="T0" fmla="*/ 25 w 41"/>
                <a:gd name="T1" fmla="*/ 0 h 92"/>
                <a:gd name="T2" fmla="*/ 37 w 41"/>
                <a:gd name="T3" fmla="*/ 18 h 92"/>
                <a:gd name="T4" fmla="*/ 41 w 41"/>
                <a:gd name="T5" fmla="*/ 32 h 92"/>
                <a:gd name="T6" fmla="*/ 35 w 41"/>
                <a:gd name="T7" fmla="*/ 56 h 92"/>
                <a:gd name="T8" fmla="*/ 23 w 41"/>
                <a:gd name="T9" fmla="*/ 76 h 92"/>
                <a:gd name="T10" fmla="*/ 1 w 41"/>
                <a:gd name="T11" fmla="*/ 88 h 92"/>
                <a:gd name="T12" fmla="*/ 15 w 41"/>
                <a:gd name="T13" fmla="*/ 52 h 92"/>
                <a:gd name="T14" fmla="*/ 15 w 41"/>
                <a:gd name="T15" fmla="*/ 30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"/>
                <a:gd name="T25" fmla="*/ 0 h 92"/>
                <a:gd name="T26" fmla="*/ 41 w 41"/>
                <a:gd name="T27" fmla="*/ 92 h 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" h="92">
                  <a:moveTo>
                    <a:pt x="25" y="0"/>
                  </a:moveTo>
                  <a:cubicBezTo>
                    <a:pt x="29" y="6"/>
                    <a:pt x="34" y="13"/>
                    <a:pt x="37" y="18"/>
                  </a:cubicBezTo>
                  <a:cubicBezTo>
                    <a:pt x="40" y="23"/>
                    <a:pt x="41" y="26"/>
                    <a:pt x="41" y="32"/>
                  </a:cubicBezTo>
                  <a:cubicBezTo>
                    <a:pt x="41" y="38"/>
                    <a:pt x="38" y="49"/>
                    <a:pt x="35" y="56"/>
                  </a:cubicBezTo>
                  <a:cubicBezTo>
                    <a:pt x="32" y="63"/>
                    <a:pt x="29" y="71"/>
                    <a:pt x="23" y="76"/>
                  </a:cubicBezTo>
                  <a:cubicBezTo>
                    <a:pt x="17" y="81"/>
                    <a:pt x="2" y="92"/>
                    <a:pt x="1" y="88"/>
                  </a:cubicBezTo>
                  <a:cubicBezTo>
                    <a:pt x="0" y="84"/>
                    <a:pt x="13" y="62"/>
                    <a:pt x="15" y="52"/>
                  </a:cubicBezTo>
                  <a:cubicBezTo>
                    <a:pt x="17" y="42"/>
                    <a:pt x="16" y="36"/>
                    <a:pt x="15" y="30"/>
                  </a:cubicBez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5140" name="Group 92"/>
          <p:cNvGrpSpPr>
            <a:grpSpLocks/>
          </p:cNvGrpSpPr>
          <p:nvPr/>
        </p:nvGrpSpPr>
        <p:grpSpPr bwMode="auto">
          <a:xfrm>
            <a:off x="3170238" y="4373563"/>
            <a:ext cx="1152525" cy="147637"/>
            <a:chOff x="1948" y="3088"/>
            <a:chExt cx="726" cy="93"/>
          </a:xfrm>
        </p:grpSpPr>
        <p:sp>
          <p:nvSpPr>
            <p:cNvPr id="5216" name="Freeform 93"/>
            <p:cNvSpPr>
              <a:spLocks/>
            </p:cNvSpPr>
            <p:nvPr/>
          </p:nvSpPr>
          <p:spPr bwMode="auto">
            <a:xfrm>
              <a:off x="1948" y="3088"/>
              <a:ext cx="35" cy="93"/>
            </a:xfrm>
            <a:custGeom>
              <a:avLst/>
              <a:gdLst>
                <a:gd name="T0" fmla="*/ 29 w 35"/>
                <a:gd name="T1" fmla="*/ 0 h 93"/>
                <a:gd name="T2" fmla="*/ 7 w 35"/>
                <a:gd name="T3" fmla="*/ 16 h 93"/>
                <a:gd name="T4" fmla="*/ 1 w 35"/>
                <a:gd name="T5" fmla="*/ 32 h 93"/>
                <a:gd name="T6" fmla="*/ 1 w 35"/>
                <a:gd name="T7" fmla="*/ 48 h 93"/>
                <a:gd name="T8" fmla="*/ 7 w 35"/>
                <a:gd name="T9" fmla="*/ 66 h 93"/>
                <a:gd name="T10" fmla="*/ 19 w 35"/>
                <a:gd name="T11" fmla="*/ 80 h 93"/>
                <a:gd name="T12" fmla="*/ 33 w 35"/>
                <a:gd name="T13" fmla="*/ 88 h 93"/>
                <a:gd name="T14" fmla="*/ 29 w 35"/>
                <a:gd name="T15" fmla="*/ 50 h 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93"/>
                <a:gd name="T26" fmla="*/ 35 w 35"/>
                <a:gd name="T27" fmla="*/ 93 h 9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93">
                  <a:moveTo>
                    <a:pt x="29" y="0"/>
                  </a:moveTo>
                  <a:cubicBezTo>
                    <a:pt x="20" y="5"/>
                    <a:pt x="12" y="11"/>
                    <a:pt x="7" y="16"/>
                  </a:cubicBezTo>
                  <a:cubicBezTo>
                    <a:pt x="2" y="21"/>
                    <a:pt x="2" y="27"/>
                    <a:pt x="1" y="32"/>
                  </a:cubicBezTo>
                  <a:cubicBezTo>
                    <a:pt x="0" y="37"/>
                    <a:pt x="0" y="42"/>
                    <a:pt x="1" y="48"/>
                  </a:cubicBezTo>
                  <a:cubicBezTo>
                    <a:pt x="2" y="54"/>
                    <a:pt x="4" y="61"/>
                    <a:pt x="7" y="66"/>
                  </a:cubicBezTo>
                  <a:cubicBezTo>
                    <a:pt x="10" y="71"/>
                    <a:pt x="15" y="76"/>
                    <a:pt x="19" y="80"/>
                  </a:cubicBezTo>
                  <a:cubicBezTo>
                    <a:pt x="23" y="84"/>
                    <a:pt x="31" y="93"/>
                    <a:pt x="33" y="88"/>
                  </a:cubicBezTo>
                  <a:cubicBezTo>
                    <a:pt x="35" y="83"/>
                    <a:pt x="32" y="66"/>
                    <a:pt x="29" y="5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17" name="Freeform 94"/>
            <p:cNvSpPr>
              <a:spLocks/>
            </p:cNvSpPr>
            <p:nvPr/>
          </p:nvSpPr>
          <p:spPr bwMode="auto">
            <a:xfrm>
              <a:off x="2633" y="3088"/>
              <a:ext cx="41" cy="92"/>
            </a:xfrm>
            <a:custGeom>
              <a:avLst/>
              <a:gdLst>
                <a:gd name="T0" fmla="*/ 25 w 41"/>
                <a:gd name="T1" fmla="*/ 0 h 92"/>
                <a:gd name="T2" fmla="*/ 37 w 41"/>
                <a:gd name="T3" fmla="*/ 18 h 92"/>
                <a:gd name="T4" fmla="*/ 41 w 41"/>
                <a:gd name="T5" fmla="*/ 32 h 92"/>
                <a:gd name="T6" fmla="*/ 35 w 41"/>
                <a:gd name="T7" fmla="*/ 56 h 92"/>
                <a:gd name="T8" fmla="*/ 23 w 41"/>
                <a:gd name="T9" fmla="*/ 76 h 92"/>
                <a:gd name="T10" fmla="*/ 1 w 41"/>
                <a:gd name="T11" fmla="*/ 88 h 92"/>
                <a:gd name="T12" fmla="*/ 15 w 41"/>
                <a:gd name="T13" fmla="*/ 52 h 92"/>
                <a:gd name="T14" fmla="*/ 15 w 41"/>
                <a:gd name="T15" fmla="*/ 30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"/>
                <a:gd name="T25" fmla="*/ 0 h 92"/>
                <a:gd name="T26" fmla="*/ 41 w 41"/>
                <a:gd name="T27" fmla="*/ 92 h 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" h="92">
                  <a:moveTo>
                    <a:pt x="25" y="0"/>
                  </a:moveTo>
                  <a:cubicBezTo>
                    <a:pt x="29" y="6"/>
                    <a:pt x="34" y="13"/>
                    <a:pt x="37" y="18"/>
                  </a:cubicBezTo>
                  <a:cubicBezTo>
                    <a:pt x="40" y="23"/>
                    <a:pt x="41" y="26"/>
                    <a:pt x="41" y="32"/>
                  </a:cubicBezTo>
                  <a:cubicBezTo>
                    <a:pt x="41" y="38"/>
                    <a:pt x="38" y="49"/>
                    <a:pt x="35" y="56"/>
                  </a:cubicBezTo>
                  <a:cubicBezTo>
                    <a:pt x="32" y="63"/>
                    <a:pt x="29" y="71"/>
                    <a:pt x="23" y="76"/>
                  </a:cubicBezTo>
                  <a:cubicBezTo>
                    <a:pt x="17" y="81"/>
                    <a:pt x="2" y="92"/>
                    <a:pt x="1" y="88"/>
                  </a:cubicBezTo>
                  <a:cubicBezTo>
                    <a:pt x="0" y="84"/>
                    <a:pt x="13" y="62"/>
                    <a:pt x="15" y="52"/>
                  </a:cubicBezTo>
                  <a:cubicBezTo>
                    <a:pt x="17" y="42"/>
                    <a:pt x="16" y="36"/>
                    <a:pt x="15" y="3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141" name="Line 81"/>
          <p:cNvSpPr>
            <a:spLocks noChangeShapeType="1"/>
          </p:cNvSpPr>
          <p:nvPr/>
        </p:nvSpPr>
        <p:spPr bwMode="auto">
          <a:xfrm>
            <a:off x="3230563" y="4133850"/>
            <a:ext cx="0" cy="1233488"/>
          </a:xfrm>
          <a:prstGeom prst="line">
            <a:avLst/>
          </a:prstGeom>
          <a:noFill/>
          <a:ln w="28575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42" name="Line 82"/>
          <p:cNvSpPr>
            <a:spLocks noChangeShapeType="1"/>
          </p:cNvSpPr>
          <p:nvPr/>
        </p:nvSpPr>
        <p:spPr bwMode="auto">
          <a:xfrm>
            <a:off x="4268788" y="4119563"/>
            <a:ext cx="0" cy="1233487"/>
          </a:xfrm>
          <a:prstGeom prst="line">
            <a:avLst/>
          </a:prstGeom>
          <a:noFill/>
          <a:ln w="28575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43" name="Text Box 95"/>
          <p:cNvSpPr txBox="1">
            <a:spLocks noChangeArrowheads="1"/>
          </p:cNvSpPr>
          <p:nvPr/>
        </p:nvSpPr>
        <p:spPr bwMode="auto">
          <a:xfrm>
            <a:off x="3275013" y="4573588"/>
            <a:ext cx="939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bg1"/>
                </a:solidFill>
              </a:rPr>
              <a:t>Non-Net</a:t>
            </a:r>
          </a:p>
        </p:txBody>
      </p:sp>
      <p:sp>
        <p:nvSpPr>
          <p:cNvPr id="5144" name="Text Box 96"/>
          <p:cNvSpPr txBox="1">
            <a:spLocks noChangeArrowheads="1"/>
          </p:cNvSpPr>
          <p:nvPr/>
        </p:nvSpPr>
        <p:spPr bwMode="auto">
          <a:xfrm>
            <a:off x="3252788" y="5049838"/>
            <a:ext cx="984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bg1"/>
                </a:solidFill>
              </a:rPr>
              <a:t>Non-Res</a:t>
            </a:r>
          </a:p>
        </p:txBody>
      </p:sp>
      <p:sp>
        <p:nvSpPr>
          <p:cNvPr id="5145" name="Freeform 77"/>
          <p:cNvSpPr>
            <a:spLocks/>
          </p:cNvSpPr>
          <p:nvPr/>
        </p:nvSpPr>
        <p:spPr bwMode="auto">
          <a:xfrm>
            <a:off x="3211513" y="4967288"/>
            <a:ext cx="1066800" cy="123825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5146" name="Group 172"/>
          <p:cNvGrpSpPr>
            <a:grpSpLocks/>
          </p:cNvGrpSpPr>
          <p:nvPr/>
        </p:nvGrpSpPr>
        <p:grpSpPr bwMode="auto">
          <a:xfrm>
            <a:off x="5284788" y="3806825"/>
            <a:ext cx="1187450" cy="2312988"/>
            <a:chOff x="3737" y="2398"/>
            <a:chExt cx="748" cy="1457"/>
          </a:xfrm>
        </p:grpSpPr>
        <p:sp>
          <p:nvSpPr>
            <p:cNvPr id="5186" name="Text Box 38"/>
            <p:cNvSpPr txBox="1">
              <a:spLocks noChangeArrowheads="1"/>
            </p:cNvSpPr>
            <p:nvPr/>
          </p:nvSpPr>
          <p:spPr bwMode="auto">
            <a:xfrm>
              <a:off x="3777" y="3525"/>
              <a:ext cx="66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Net Pore</a:t>
              </a:r>
            </a:p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Volume</a:t>
              </a:r>
            </a:p>
          </p:txBody>
        </p:sp>
        <p:grpSp>
          <p:nvGrpSpPr>
            <p:cNvPr id="5187" name="Group 131"/>
            <p:cNvGrpSpPr>
              <a:grpSpLocks/>
            </p:cNvGrpSpPr>
            <p:nvPr/>
          </p:nvGrpSpPr>
          <p:grpSpPr bwMode="auto">
            <a:xfrm>
              <a:off x="3737" y="2398"/>
              <a:ext cx="748" cy="1079"/>
              <a:chOff x="4308" y="2468"/>
              <a:chExt cx="748" cy="1079"/>
            </a:xfrm>
          </p:grpSpPr>
          <p:sp>
            <p:nvSpPr>
              <p:cNvPr id="5188" name="Oval 99"/>
              <p:cNvSpPr>
                <a:spLocks noChangeArrowheads="1"/>
              </p:cNvSpPr>
              <p:nvPr/>
            </p:nvSpPr>
            <p:spPr bwMode="auto">
              <a:xfrm>
                <a:off x="4308" y="2741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189" name="Oval 100"/>
              <p:cNvSpPr>
                <a:spLocks noChangeArrowheads="1"/>
              </p:cNvSpPr>
              <p:nvPr/>
            </p:nvSpPr>
            <p:spPr bwMode="auto">
              <a:xfrm>
                <a:off x="4308" y="301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190" name="Oval 101"/>
              <p:cNvSpPr>
                <a:spLocks noChangeArrowheads="1"/>
              </p:cNvSpPr>
              <p:nvPr/>
            </p:nvSpPr>
            <p:spPr bwMode="auto">
              <a:xfrm>
                <a:off x="4308" y="3287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191" name="Rectangle 102" descr="80%"/>
              <p:cNvSpPr>
                <a:spLocks noChangeArrowheads="1"/>
              </p:cNvSpPr>
              <p:nvPr/>
            </p:nvSpPr>
            <p:spPr bwMode="auto">
              <a:xfrm>
                <a:off x="4356" y="2639"/>
                <a:ext cx="653" cy="782"/>
              </a:xfrm>
              <a:prstGeom prst="rect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192" name="Freeform 103"/>
              <p:cNvSpPr>
                <a:spLocks/>
              </p:cNvSpPr>
              <p:nvPr/>
            </p:nvSpPr>
            <p:spPr bwMode="auto">
              <a:xfrm>
                <a:off x="4346" y="2920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93" name="Oval 104" descr="80%"/>
              <p:cNvSpPr>
                <a:spLocks noChangeArrowheads="1"/>
              </p:cNvSpPr>
              <p:nvPr/>
            </p:nvSpPr>
            <p:spPr bwMode="auto">
              <a:xfrm>
                <a:off x="4308" y="2468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194" name="Freeform 105"/>
              <p:cNvSpPr>
                <a:spLocks/>
              </p:cNvSpPr>
              <p:nvPr/>
            </p:nvSpPr>
            <p:spPr bwMode="auto">
              <a:xfrm>
                <a:off x="5003" y="3374"/>
                <a:ext cx="41" cy="92"/>
              </a:xfrm>
              <a:custGeom>
                <a:avLst/>
                <a:gdLst>
                  <a:gd name="T0" fmla="*/ 25 w 41"/>
                  <a:gd name="T1" fmla="*/ 0 h 92"/>
                  <a:gd name="T2" fmla="*/ 37 w 41"/>
                  <a:gd name="T3" fmla="*/ 18 h 92"/>
                  <a:gd name="T4" fmla="*/ 41 w 41"/>
                  <a:gd name="T5" fmla="*/ 32 h 92"/>
                  <a:gd name="T6" fmla="*/ 35 w 41"/>
                  <a:gd name="T7" fmla="*/ 56 h 92"/>
                  <a:gd name="T8" fmla="*/ 23 w 41"/>
                  <a:gd name="T9" fmla="*/ 76 h 92"/>
                  <a:gd name="T10" fmla="*/ 1 w 41"/>
                  <a:gd name="T11" fmla="*/ 88 h 92"/>
                  <a:gd name="T12" fmla="*/ 15 w 41"/>
                  <a:gd name="T13" fmla="*/ 52 h 92"/>
                  <a:gd name="T14" fmla="*/ 15 w 41"/>
                  <a:gd name="T15" fmla="*/ 30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1"/>
                  <a:gd name="T25" fmla="*/ 0 h 92"/>
                  <a:gd name="T26" fmla="*/ 41 w 41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95" name="Freeform 106"/>
              <p:cNvSpPr>
                <a:spLocks/>
              </p:cNvSpPr>
              <p:nvPr/>
            </p:nvSpPr>
            <p:spPr bwMode="auto">
              <a:xfrm>
                <a:off x="4321" y="3368"/>
                <a:ext cx="35" cy="93"/>
              </a:xfrm>
              <a:custGeom>
                <a:avLst/>
                <a:gdLst>
                  <a:gd name="T0" fmla="*/ 29 w 35"/>
                  <a:gd name="T1" fmla="*/ 0 h 93"/>
                  <a:gd name="T2" fmla="*/ 7 w 35"/>
                  <a:gd name="T3" fmla="*/ 16 h 93"/>
                  <a:gd name="T4" fmla="*/ 1 w 35"/>
                  <a:gd name="T5" fmla="*/ 32 h 93"/>
                  <a:gd name="T6" fmla="*/ 1 w 35"/>
                  <a:gd name="T7" fmla="*/ 48 h 93"/>
                  <a:gd name="T8" fmla="*/ 7 w 35"/>
                  <a:gd name="T9" fmla="*/ 66 h 93"/>
                  <a:gd name="T10" fmla="*/ 19 w 35"/>
                  <a:gd name="T11" fmla="*/ 80 h 93"/>
                  <a:gd name="T12" fmla="*/ 33 w 35"/>
                  <a:gd name="T13" fmla="*/ 88 h 93"/>
                  <a:gd name="T14" fmla="*/ 29 w 35"/>
                  <a:gd name="T15" fmla="*/ 50 h 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93"/>
                  <a:gd name="T26" fmla="*/ 35 w 35"/>
                  <a:gd name="T27" fmla="*/ 93 h 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96" name="Text Box 107"/>
              <p:cNvSpPr txBox="1">
                <a:spLocks noChangeArrowheads="1"/>
              </p:cNvSpPr>
              <p:nvPr/>
            </p:nvSpPr>
            <p:spPr bwMode="auto">
              <a:xfrm>
                <a:off x="4376" y="3266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5197" name="Freeform 108"/>
              <p:cNvSpPr>
                <a:spLocks/>
              </p:cNvSpPr>
              <p:nvPr/>
            </p:nvSpPr>
            <p:spPr bwMode="auto">
              <a:xfrm>
                <a:off x="4352" y="2858"/>
                <a:ext cx="665" cy="366"/>
              </a:xfrm>
              <a:custGeom>
                <a:avLst/>
                <a:gdLst>
                  <a:gd name="T0" fmla="*/ 6 w 665"/>
                  <a:gd name="T1" fmla="*/ 28 h 309"/>
                  <a:gd name="T2" fmla="*/ 96 w 665"/>
                  <a:gd name="T3" fmla="*/ 98 h 309"/>
                  <a:gd name="T4" fmla="*/ 189 w 665"/>
                  <a:gd name="T5" fmla="*/ 146 h 309"/>
                  <a:gd name="T6" fmla="*/ 291 w 665"/>
                  <a:gd name="T7" fmla="*/ 159 h 309"/>
                  <a:gd name="T8" fmla="*/ 393 w 665"/>
                  <a:gd name="T9" fmla="*/ 159 h 309"/>
                  <a:gd name="T10" fmla="*/ 471 w 665"/>
                  <a:gd name="T11" fmla="*/ 139 h 309"/>
                  <a:gd name="T12" fmla="*/ 549 w 665"/>
                  <a:gd name="T13" fmla="*/ 121 h 309"/>
                  <a:gd name="T14" fmla="*/ 615 w 665"/>
                  <a:gd name="T15" fmla="*/ 69 h 309"/>
                  <a:gd name="T16" fmla="*/ 657 w 665"/>
                  <a:gd name="T17" fmla="*/ 33 h 309"/>
                  <a:gd name="T18" fmla="*/ 654 w 665"/>
                  <a:gd name="T19" fmla="*/ 269 h 309"/>
                  <a:gd name="T20" fmla="*/ 654 w 665"/>
                  <a:gd name="T21" fmla="*/ 451 h 309"/>
                  <a:gd name="T22" fmla="*/ 585 w 665"/>
                  <a:gd name="T23" fmla="*/ 512 h 309"/>
                  <a:gd name="T24" fmla="*/ 489 w 665"/>
                  <a:gd name="T25" fmla="*/ 565 h 309"/>
                  <a:gd name="T26" fmla="*/ 420 w 665"/>
                  <a:gd name="T27" fmla="*/ 587 h 309"/>
                  <a:gd name="T28" fmla="*/ 285 w 665"/>
                  <a:gd name="T29" fmla="*/ 595 h 309"/>
                  <a:gd name="T30" fmla="*/ 216 w 665"/>
                  <a:gd name="T31" fmla="*/ 601 h 309"/>
                  <a:gd name="T32" fmla="*/ 123 w 665"/>
                  <a:gd name="T33" fmla="*/ 547 h 309"/>
                  <a:gd name="T34" fmla="*/ 0 w 665"/>
                  <a:gd name="T35" fmla="*/ 429 h 3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65"/>
                  <a:gd name="T55" fmla="*/ 0 h 309"/>
                  <a:gd name="T56" fmla="*/ 665 w 665"/>
                  <a:gd name="T57" fmla="*/ 309 h 3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98" name="Freeform 109"/>
              <p:cNvSpPr>
                <a:spLocks/>
              </p:cNvSpPr>
              <p:nvPr/>
            </p:nvSpPr>
            <p:spPr bwMode="auto">
              <a:xfrm>
                <a:off x="4356" y="3118"/>
                <a:ext cx="684" cy="429"/>
              </a:xfrm>
              <a:custGeom>
                <a:avLst/>
                <a:gdLst>
                  <a:gd name="T0" fmla="*/ 0 w 690"/>
                  <a:gd name="T1" fmla="*/ 0 h 327"/>
                  <a:gd name="T2" fmla="*/ 92 w 690"/>
                  <a:gd name="T3" fmla="*/ 115 h 327"/>
                  <a:gd name="T4" fmla="*/ 196 w 690"/>
                  <a:gd name="T5" fmla="*/ 197 h 327"/>
                  <a:gd name="T6" fmla="*/ 294 w 690"/>
                  <a:gd name="T7" fmla="*/ 231 h 327"/>
                  <a:gd name="T8" fmla="*/ 416 w 690"/>
                  <a:gd name="T9" fmla="*/ 205 h 327"/>
                  <a:gd name="T10" fmla="*/ 526 w 690"/>
                  <a:gd name="T11" fmla="*/ 151 h 327"/>
                  <a:gd name="T12" fmla="*/ 630 w 690"/>
                  <a:gd name="T13" fmla="*/ 17 h 327"/>
                  <a:gd name="T14" fmla="*/ 630 w 690"/>
                  <a:gd name="T15" fmla="*/ 436 h 327"/>
                  <a:gd name="T16" fmla="*/ 648 w 690"/>
                  <a:gd name="T17" fmla="*/ 480 h 327"/>
                  <a:gd name="T18" fmla="*/ 666 w 690"/>
                  <a:gd name="T19" fmla="*/ 606 h 327"/>
                  <a:gd name="T20" fmla="*/ 630 w 690"/>
                  <a:gd name="T21" fmla="*/ 782 h 327"/>
                  <a:gd name="T22" fmla="*/ 538 w 690"/>
                  <a:gd name="T23" fmla="*/ 899 h 327"/>
                  <a:gd name="T24" fmla="*/ 404 w 690"/>
                  <a:gd name="T25" fmla="*/ 970 h 327"/>
                  <a:gd name="T26" fmla="*/ 281 w 690"/>
                  <a:gd name="T27" fmla="*/ 970 h 327"/>
                  <a:gd name="T28" fmla="*/ 119 w 690"/>
                  <a:gd name="T29" fmla="*/ 905 h 327"/>
                  <a:gd name="T30" fmla="*/ 15 w 690"/>
                  <a:gd name="T31" fmla="*/ 799 h 327"/>
                  <a:gd name="T32" fmla="*/ 0 w 690"/>
                  <a:gd name="T33" fmla="*/ 756 h 3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90"/>
                  <a:gd name="T52" fmla="*/ 0 h 327"/>
                  <a:gd name="T53" fmla="*/ 690 w 690"/>
                  <a:gd name="T54" fmla="*/ 327 h 32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99" name="Freeform 110"/>
              <p:cNvSpPr>
                <a:spLocks/>
              </p:cNvSpPr>
              <p:nvPr/>
            </p:nvSpPr>
            <p:spPr bwMode="auto">
              <a:xfrm>
                <a:off x="4352" y="3460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200" name="Group 111"/>
              <p:cNvGrpSpPr>
                <a:grpSpLocks/>
              </p:cNvGrpSpPr>
              <p:nvPr/>
            </p:nvGrpSpPr>
            <p:grpSpPr bwMode="auto">
              <a:xfrm>
                <a:off x="4320" y="3095"/>
                <a:ext cx="726" cy="93"/>
                <a:chOff x="1948" y="3088"/>
                <a:chExt cx="726" cy="93"/>
              </a:xfrm>
            </p:grpSpPr>
            <p:sp>
              <p:nvSpPr>
                <p:cNvPr id="5214" name="Freeform 112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215" name="Freeform 113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201" name="Group 114"/>
              <p:cNvGrpSpPr>
                <a:grpSpLocks/>
              </p:cNvGrpSpPr>
              <p:nvPr/>
            </p:nvGrpSpPr>
            <p:grpSpPr bwMode="auto">
              <a:xfrm>
                <a:off x="4320" y="2825"/>
                <a:ext cx="726" cy="93"/>
                <a:chOff x="1948" y="3088"/>
                <a:chExt cx="726" cy="93"/>
              </a:xfrm>
            </p:grpSpPr>
            <p:sp>
              <p:nvSpPr>
                <p:cNvPr id="5212" name="Freeform 115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213" name="Freeform 116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202" name="Text Box 119"/>
              <p:cNvSpPr txBox="1">
                <a:spLocks noChangeArrowheads="1"/>
              </p:cNvSpPr>
              <p:nvPr/>
            </p:nvSpPr>
            <p:spPr bwMode="auto">
              <a:xfrm>
                <a:off x="4386" y="2951"/>
                <a:ext cx="5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Non-Net</a:t>
                </a:r>
              </a:p>
            </p:txBody>
          </p:sp>
          <p:sp>
            <p:nvSpPr>
              <p:cNvPr id="5203" name="Text Box 120"/>
              <p:cNvSpPr txBox="1">
                <a:spLocks noChangeArrowheads="1"/>
              </p:cNvSpPr>
              <p:nvPr/>
            </p:nvSpPr>
            <p:spPr bwMode="auto">
              <a:xfrm>
                <a:off x="4372" y="3251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5204" name="Freeform 121"/>
              <p:cNvSpPr>
                <a:spLocks/>
              </p:cNvSpPr>
              <p:nvPr/>
            </p:nvSpPr>
            <p:spPr bwMode="auto">
              <a:xfrm>
                <a:off x="4346" y="3199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05" name="Freeform 125" descr="20%"/>
              <p:cNvSpPr>
                <a:spLocks/>
              </p:cNvSpPr>
              <p:nvPr/>
            </p:nvSpPr>
            <p:spPr bwMode="auto">
              <a:xfrm>
                <a:off x="4323" y="2481"/>
                <a:ext cx="612" cy="477"/>
              </a:xfrm>
              <a:custGeom>
                <a:avLst/>
                <a:gdLst>
                  <a:gd name="T0" fmla="*/ 543 w 612"/>
                  <a:gd name="T1" fmla="*/ 456 h 477"/>
                  <a:gd name="T2" fmla="*/ 543 w 612"/>
                  <a:gd name="T3" fmla="*/ 222 h 477"/>
                  <a:gd name="T4" fmla="*/ 612 w 612"/>
                  <a:gd name="T5" fmla="*/ 30 h 477"/>
                  <a:gd name="T6" fmla="*/ 573 w 612"/>
                  <a:gd name="T7" fmla="*/ 18 h 477"/>
                  <a:gd name="T8" fmla="*/ 501 w 612"/>
                  <a:gd name="T9" fmla="*/ 9 h 477"/>
                  <a:gd name="T10" fmla="*/ 426 w 612"/>
                  <a:gd name="T11" fmla="*/ 0 h 477"/>
                  <a:gd name="T12" fmla="*/ 324 w 612"/>
                  <a:gd name="T13" fmla="*/ 0 h 477"/>
                  <a:gd name="T14" fmla="*/ 255 w 612"/>
                  <a:gd name="T15" fmla="*/ 3 h 477"/>
                  <a:gd name="T16" fmla="*/ 189 w 612"/>
                  <a:gd name="T17" fmla="*/ 9 h 477"/>
                  <a:gd name="T18" fmla="*/ 108 w 612"/>
                  <a:gd name="T19" fmla="*/ 24 h 477"/>
                  <a:gd name="T20" fmla="*/ 48 w 612"/>
                  <a:gd name="T21" fmla="*/ 57 h 477"/>
                  <a:gd name="T22" fmla="*/ 27 w 612"/>
                  <a:gd name="T23" fmla="*/ 66 h 477"/>
                  <a:gd name="T24" fmla="*/ 0 w 612"/>
                  <a:gd name="T25" fmla="*/ 99 h 477"/>
                  <a:gd name="T26" fmla="*/ 3 w 612"/>
                  <a:gd name="T27" fmla="*/ 120 h 477"/>
                  <a:gd name="T28" fmla="*/ 33 w 612"/>
                  <a:gd name="T29" fmla="*/ 165 h 477"/>
                  <a:gd name="T30" fmla="*/ 51 w 612"/>
                  <a:gd name="T31" fmla="*/ 174 h 477"/>
                  <a:gd name="T32" fmla="*/ 51 w 612"/>
                  <a:gd name="T33" fmla="*/ 216 h 477"/>
                  <a:gd name="T34" fmla="*/ 42 w 612"/>
                  <a:gd name="T35" fmla="*/ 402 h 477"/>
                  <a:gd name="T36" fmla="*/ 111 w 612"/>
                  <a:gd name="T37" fmla="*/ 429 h 477"/>
                  <a:gd name="T38" fmla="*/ 210 w 612"/>
                  <a:gd name="T39" fmla="*/ 465 h 477"/>
                  <a:gd name="T40" fmla="*/ 303 w 612"/>
                  <a:gd name="T41" fmla="*/ 474 h 477"/>
                  <a:gd name="T42" fmla="*/ 366 w 612"/>
                  <a:gd name="T43" fmla="*/ 474 h 477"/>
                  <a:gd name="T44" fmla="*/ 435 w 612"/>
                  <a:gd name="T45" fmla="*/ 477 h 477"/>
                  <a:gd name="T46" fmla="*/ 543 w 612"/>
                  <a:gd name="T47" fmla="*/ 456 h 4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12"/>
                  <a:gd name="T73" fmla="*/ 0 h 477"/>
                  <a:gd name="T74" fmla="*/ 612 w 612"/>
                  <a:gd name="T75" fmla="*/ 477 h 47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06" name="Freeform 126"/>
              <p:cNvSpPr>
                <a:spLocks/>
              </p:cNvSpPr>
              <p:nvPr/>
            </p:nvSpPr>
            <p:spPr bwMode="auto">
              <a:xfrm>
                <a:off x="4334" y="2650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07" name="Freeform 127"/>
              <p:cNvSpPr>
                <a:spLocks/>
              </p:cNvSpPr>
              <p:nvPr/>
            </p:nvSpPr>
            <p:spPr bwMode="auto">
              <a:xfrm flipV="1">
                <a:off x="4337" y="2470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08" name="Line 118"/>
              <p:cNvSpPr>
                <a:spLocks noChangeShapeType="1"/>
              </p:cNvSpPr>
              <p:nvPr/>
            </p:nvSpPr>
            <p:spPr bwMode="auto">
              <a:xfrm>
                <a:off x="5012" y="2665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09" name="Line 117"/>
              <p:cNvSpPr>
                <a:spLocks noChangeShapeType="1"/>
              </p:cNvSpPr>
              <p:nvPr/>
            </p:nvSpPr>
            <p:spPr bwMode="auto">
              <a:xfrm>
                <a:off x="4358" y="2674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10" name="Text Box 129"/>
              <p:cNvSpPr txBox="1">
                <a:spLocks noChangeArrowheads="1"/>
              </p:cNvSpPr>
              <p:nvPr/>
            </p:nvSpPr>
            <p:spPr bwMode="auto">
              <a:xfrm>
                <a:off x="4422" y="2574"/>
                <a:ext cx="36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/>
                  <a:t>Solid</a:t>
                </a:r>
              </a:p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/>
                  <a:t>Grains</a:t>
                </a:r>
              </a:p>
            </p:txBody>
          </p:sp>
          <p:sp>
            <p:nvSpPr>
              <p:cNvPr id="5211" name="Text Box 130"/>
              <p:cNvSpPr txBox="1">
                <a:spLocks noChangeArrowheads="1"/>
              </p:cNvSpPr>
              <p:nvPr/>
            </p:nvSpPr>
            <p:spPr bwMode="auto">
              <a:xfrm rot="-5400000">
                <a:off x="4744" y="2679"/>
                <a:ext cx="337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>
                    <a:solidFill>
                      <a:schemeClr val="bg1"/>
                    </a:solidFill>
                  </a:rPr>
                  <a:t>Pores</a:t>
                </a:r>
              </a:p>
            </p:txBody>
          </p:sp>
        </p:grpSp>
      </p:grpSp>
      <p:grpSp>
        <p:nvGrpSpPr>
          <p:cNvPr id="5147" name="Group 168"/>
          <p:cNvGrpSpPr>
            <a:grpSpLocks/>
          </p:cNvGrpSpPr>
          <p:nvPr/>
        </p:nvGrpSpPr>
        <p:grpSpPr bwMode="auto">
          <a:xfrm>
            <a:off x="7418388" y="3806825"/>
            <a:ext cx="1187450" cy="2312988"/>
            <a:chOff x="4673" y="2398"/>
            <a:chExt cx="748" cy="1457"/>
          </a:xfrm>
        </p:grpSpPr>
        <p:grpSp>
          <p:nvGrpSpPr>
            <p:cNvPr id="5152" name="Group 166"/>
            <p:cNvGrpSpPr>
              <a:grpSpLocks/>
            </p:cNvGrpSpPr>
            <p:nvPr/>
          </p:nvGrpSpPr>
          <p:grpSpPr bwMode="auto">
            <a:xfrm>
              <a:off x="4673" y="2398"/>
              <a:ext cx="748" cy="1079"/>
              <a:chOff x="5129" y="2490"/>
              <a:chExt cx="748" cy="1079"/>
            </a:xfrm>
          </p:grpSpPr>
          <p:sp>
            <p:nvSpPr>
              <p:cNvPr id="5154" name="Oval 133"/>
              <p:cNvSpPr>
                <a:spLocks noChangeArrowheads="1"/>
              </p:cNvSpPr>
              <p:nvPr/>
            </p:nvSpPr>
            <p:spPr bwMode="auto">
              <a:xfrm>
                <a:off x="5129" y="276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155" name="Oval 134"/>
              <p:cNvSpPr>
                <a:spLocks noChangeArrowheads="1"/>
              </p:cNvSpPr>
              <p:nvPr/>
            </p:nvSpPr>
            <p:spPr bwMode="auto">
              <a:xfrm>
                <a:off x="5129" y="3035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156" name="Oval 135"/>
              <p:cNvSpPr>
                <a:spLocks noChangeArrowheads="1"/>
              </p:cNvSpPr>
              <p:nvPr/>
            </p:nvSpPr>
            <p:spPr bwMode="auto">
              <a:xfrm>
                <a:off x="5129" y="3309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157" name="Rectangle 136"/>
              <p:cNvSpPr>
                <a:spLocks noChangeArrowheads="1"/>
              </p:cNvSpPr>
              <p:nvPr/>
            </p:nvSpPr>
            <p:spPr bwMode="auto">
              <a:xfrm>
                <a:off x="5177" y="2661"/>
                <a:ext cx="653" cy="78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158" name="Freeform 137"/>
              <p:cNvSpPr>
                <a:spLocks/>
              </p:cNvSpPr>
              <p:nvPr/>
            </p:nvSpPr>
            <p:spPr bwMode="auto">
              <a:xfrm>
                <a:off x="5167" y="294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59" name="Oval 138" descr="80%"/>
              <p:cNvSpPr>
                <a:spLocks noChangeArrowheads="1"/>
              </p:cNvSpPr>
              <p:nvPr/>
            </p:nvSpPr>
            <p:spPr bwMode="auto">
              <a:xfrm>
                <a:off x="5129" y="2490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5160" name="Freeform 139"/>
              <p:cNvSpPr>
                <a:spLocks/>
              </p:cNvSpPr>
              <p:nvPr/>
            </p:nvSpPr>
            <p:spPr bwMode="auto">
              <a:xfrm>
                <a:off x="5824" y="3396"/>
                <a:ext cx="41" cy="92"/>
              </a:xfrm>
              <a:custGeom>
                <a:avLst/>
                <a:gdLst>
                  <a:gd name="T0" fmla="*/ 25 w 41"/>
                  <a:gd name="T1" fmla="*/ 0 h 92"/>
                  <a:gd name="T2" fmla="*/ 37 w 41"/>
                  <a:gd name="T3" fmla="*/ 18 h 92"/>
                  <a:gd name="T4" fmla="*/ 41 w 41"/>
                  <a:gd name="T5" fmla="*/ 32 h 92"/>
                  <a:gd name="T6" fmla="*/ 35 w 41"/>
                  <a:gd name="T7" fmla="*/ 56 h 92"/>
                  <a:gd name="T8" fmla="*/ 23 w 41"/>
                  <a:gd name="T9" fmla="*/ 76 h 92"/>
                  <a:gd name="T10" fmla="*/ 1 w 41"/>
                  <a:gd name="T11" fmla="*/ 88 h 92"/>
                  <a:gd name="T12" fmla="*/ 15 w 41"/>
                  <a:gd name="T13" fmla="*/ 52 h 92"/>
                  <a:gd name="T14" fmla="*/ 15 w 41"/>
                  <a:gd name="T15" fmla="*/ 30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1"/>
                  <a:gd name="T25" fmla="*/ 0 h 92"/>
                  <a:gd name="T26" fmla="*/ 41 w 41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1" name="Freeform 140"/>
              <p:cNvSpPr>
                <a:spLocks/>
              </p:cNvSpPr>
              <p:nvPr/>
            </p:nvSpPr>
            <p:spPr bwMode="auto">
              <a:xfrm>
                <a:off x="5142" y="3390"/>
                <a:ext cx="35" cy="93"/>
              </a:xfrm>
              <a:custGeom>
                <a:avLst/>
                <a:gdLst>
                  <a:gd name="T0" fmla="*/ 29 w 35"/>
                  <a:gd name="T1" fmla="*/ 0 h 93"/>
                  <a:gd name="T2" fmla="*/ 7 w 35"/>
                  <a:gd name="T3" fmla="*/ 16 h 93"/>
                  <a:gd name="T4" fmla="*/ 1 w 35"/>
                  <a:gd name="T5" fmla="*/ 32 h 93"/>
                  <a:gd name="T6" fmla="*/ 1 w 35"/>
                  <a:gd name="T7" fmla="*/ 48 h 93"/>
                  <a:gd name="T8" fmla="*/ 7 w 35"/>
                  <a:gd name="T9" fmla="*/ 66 h 93"/>
                  <a:gd name="T10" fmla="*/ 19 w 35"/>
                  <a:gd name="T11" fmla="*/ 80 h 93"/>
                  <a:gd name="T12" fmla="*/ 33 w 35"/>
                  <a:gd name="T13" fmla="*/ 88 h 93"/>
                  <a:gd name="T14" fmla="*/ 29 w 35"/>
                  <a:gd name="T15" fmla="*/ 50 h 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93"/>
                  <a:gd name="T26" fmla="*/ 35 w 35"/>
                  <a:gd name="T27" fmla="*/ 93 h 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2" name="Text Box 141"/>
              <p:cNvSpPr txBox="1">
                <a:spLocks noChangeArrowheads="1"/>
              </p:cNvSpPr>
              <p:nvPr/>
            </p:nvSpPr>
            <p:spPr bwMode="auto">
              <a:xfrm>
                <a:off x="5197" y="3288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5163" name="Freeform 142"/>
              <p:cNvSpPr>
                <a:spLocks/>
              </p:cNvSpPr>
              <p:nvPr/>
            </p:nvSpPr>
            <p:spPr bwMode="auto">
              <a:xfrm>
                <a:off x="5173" y="2880"/>
                <a:ext cx="665" cy="366"/>
              </a:xfrm>
              <a:custGeom>
                <a:avLst/>
                <a:gdLst>
                  <a:gd name="T0" fmla="*/ 6 w 665"/>
                  <a:gd name="T1" fmla="*/ 28 h 309"/>
                  <a:gd name="T2" fmla="*/ 96 w 665"/>
                  <a:gd name="T3" fmla="*/ 98 h 309"/>
                  <a:gd name="T4" fmla="*/ 189 w 665"/>
                  <a:gd name="T5" fmla="*/ 146 h 309"/>
                  <a:gd name="T6" fmla="*/ 291 w 665"/>
                  <a:gd name="T7" fmla="*/ 159 h 309"/>
                  <a:gd name="T8" fmla="*/ 393 w 665"/>
                  <a:gd name="T9" fmla="*/ 159 h 309"/>
                  <a:gd name="T10" fmla="*/ 471 w 665"/>
                  <a:gd name="T11" fmla="*/ 139 h 309"/>
                  <a:gd name="T12" fmla="*/ 549 w 665"/>
                  <a:gd name="T13" fmla="*/ 121 h 309"/>
                  <a:gd name="T14" fmla="*/ 615 w 665"/>
                  <a:gd name="T15" fmla="*/ 69 h 309"/>
                  <a:gd name="T16" fmla="*/ 657 w 665"/>
                  <a:gd name="T17" fmla="*/ 33 h 309"/>
                  <a:gd name="T18" fmla="*/ 654 w 665"/>
                  <a:gd name="T19" fmla="*/ 269 h 309"/>
                  <a:gd name="T20" fmla="*/ 654 w 665"/>
                  <a:gd name="T21" fmla="*/ 451 h 309"/>
                  <a:gd name="T22" fmla="*/ 585 w 665"/>
                  <a:gd name="T23" fmla="*/ 512 h 309"/>
                  <a:gd name="T24" fmla="*/ 489 w 665"/>
                  <a:gd name="T25" fmla="*/ 565 h 309"/>
                  <a:gd name="T26" fmla="*/ 420 w 665"/>
                  <a:gd name="T27" fmla="*/ 587 h 309"/>
                  <a:gd name="T28" fmla="*/ 285 w 665"/>
                  <a:gd name="T29" fmla="*/ 595 h 309"/>
                  <a:gd name="T30" fmla="*/ 216 w 665"/>
                  <a:gd name="T31" fmla="*/ 601 h 309"/>
                  <a:gd name="T32" fmla="*/ 123 w 665"/>
                  <a:gd name="T33" fmla="*/ 547 h 309"/>
                  <a:gd name="T34" fmla="*/ 0 w 665"/>
                  <a:gd name="T35" fmla="*/ 429 h 3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65"/>
                  <a:gd name="T55" fmla="*/ 0 h 309"/>
                  <a:gd name="T56" fmla="*/ 665 w 665"/>
                  <a:gd name="T57" fmla="*/ 309 h 3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4" name="Freeform 143"/>
              <p:cNvSpPr>
                <a:spLocks/>
              </p:cNvSpPr>
              <p:nvPr/>
            </p:nvSpPr>
            <p:spPr bwMode="auto">
              <a:xfrm>
                <a:off x="5177" y="3140"/>
                <a:ext cx="684" cy="429"/>
              </a:xfrm>
              <a:custGeom>
                <a:avLst/>
                <a:gdLst>
                  <a:gd name="T0" fmla="*/ 0 w 690"/>
                  <a:gd name="T1" fmla="*/ 0 h 327"/>
                  <a:gd name="T2" fmla="*/ 92 w 690"/>
                  <a:gd name="T3" fmla="*/ 115 h 327"/>
                  <a:gd name="T4" fmla="*/ 196 w 690"/>
                  <a:gd name="T5" fmla="*/ 197 h 327"/>
                  <a:gd name="T6" fmla="*/ 294 w 690"/>
                  <a:gd name="T7" fmla="*/ 231 h 327"/>
                  <a:gd name="T8" fmla="*/ 416 w 690"/>
                  <a:gd name="T9" fmla="*/ 205 h 327"/>
                  <a:gd name="T10" fmla="*/ 526 w 690"/>
                  <a:gd name="T11" fmla="*/ 151 h 327"/>
                  <a:gd name="T12" fmla="*/ 630 w 690"/>
                  <a:gd name="T13" fmla="*/ 17 h 327"/>
                  <a:gd name="T14" fmla="*/ 630 w 690"/>
                  <a:gd name="T15" fmla="*/ 436 h 327"/>
                  <a:gd name="T16" fmla="*/ 648 w 690"/>
                  <a:gd name="T17" fmla="*/ 480 h 327"/>
                  <a:gd name="T18" fmla="*/ 666 w 690"/>
                  <a:gd name="T19" fmla="*/ 606 h 327"/>
                  <a:gd name="T20" fmla="*/ 630 w 690"/>
                  <a:gd name="T21" fmla="*/ 782 h 327"/>
                  <a:gd name="T22" fmla="*/ 538 w 690"/>
                  <a:gd name="T23" fmla="*/ 899 h 327"/>
                  <a:gd name="T24" fmla="*/ 404 w 690"/>
                  <a:gd name="T25" fmla="*/ 970 h 327"/>
                  <a:gd name="T26" fmla="*/ 281 w 690"/>
                  <a:gd name="T27" fmla="*/ 970 h 327"/>
                  <a:gd name="T28" fmla="*/ 119 w 690"/>
                  <a:gd name="T29" fmla="*/ 905 h 327"/>
                  <a:gd name="T30" fmla="*/ 15 w 690"/>
                  <a:gd name="T31" fmla="*/ 799 h 327"/>
                  <a:gd name="T32" fmla="*/ 0 w 690"/>
                  <a:gd name="T33" fmla="*/ 756 h 3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90"/>
                  <a:gd name="T52" fmla="*/ 0 h 327"/>
                  <a:gd name="T53" fmla="*/ 690 w 690"/>
                  <a:gd name="T54" fmla="*/ 327 h 32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5" name="Freeform 144"/>
              <p:cNvSpPr>
                <a:spLocks/>
              </p:cNvSpPr>
              <p:nvPr/>
            </p:nvSpPr>
            <p:spPr bwMode="auto">
              <a:xfrm>
                <a:off x="5173" y="348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166" name="Group 145"/>
              <p:cNvGrpSpPr>
                <a:grpSpLocks/>
              </p:cNvGrpSpPr>
              <p:nvPr/>
            </p:nvGrpSpPr>
            <p:grpSpPr bwMode="auto">
              <a:xfrm>
                <a:off x="5141" y="3117"/>
                <a:ext cx="726" cy="93"/>
                <a:chOff x="1948" y="3088"/>
                <a:chExt cx="726" cy="93"/>
              </a:xfrm>
            </p:grpSpPr>
            <p:sp>
              <p:nvSpPr>
                <p:cNvPr id="5184" name="Freeform 146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85" name="Freeform 147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167" name="Group 148"/>
              <p:cNvGrpSpPr>
                <a:grpSpLocks/>
              </p:cNvGrpSpPr>
              <p:nvPr/>
            </p:nvGrpSpPr>
            <p:grpSpPr bwMode="auto">
              <a:xfrm>
                <a:off x="5141" y="2847"/>
                <a:ext cx="726" cy="93"/>
                <a:chOff x="1948" y="3088"/>
                <a:chExt cx="726" cy="93"/>
              </a:xfrm>
            </p:grpSpPr>
            <p:sp>
              <p:nvSpPr>
                <p:cNvPr id="5182" name="Freeform 149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83" name="Freeform 150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168" name="Text Box 151"/>
              <p:cNvSpPr txBox="1">
                <a:spLocks noChangeArrowheads="1"/>
              </p:cNvSpPr>
              <p:nvPr/>
            </p:nvSpPr>
            <p:spPr bwMode="auto">
              <a:xfrm>
                <a:off x="5207" y="2973"/>
                <a:ext cx="5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Non-Net</a:t>
                </a:r>
              </a:p>
            </p:txBody>
          </p:sp>
          <p:sp>
            <p:nvSpPr>
              <p:cNvPr id="5169" name="Text Box 152"/>
              <p:cNvSpPr txBox="1">
                <a:spLocks noChangeArrowheads="1"/>
              </p:cNvSpPr>
              <p:nvPr/>
            </p:nvSpPr>
            <p:spPr bwMode="auto">
              <a:xfrm>
                <a:off x="5193" y="3273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5170" name="Freeform 153"/>
              <p:cNvSpPr>
                <a:spLocks/>
              </p:cNvSpPr>
              <p:nvPr/>
            </p:nvSpPr>
            <p:spPr bwMode="auto">
              <a:xfrm>
                <a:off x="5167" y="3221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1" name="Freeform 154" descr="20%"/>
              <p:cNvSpPr>
                <a:spLocks/>
              </p:cNvSpPr>
              <p:nvPr/>
            </p:nvSpPr>
            <p:spPr bwMode="auto">
              <a:xfrm>
                <a:off x="5144" y="2503"/>
                <a:ext cx="612" cy="477"/>
              </a:xfrm>
              <a:custGeom>
                <a:avLst/>
                <a:gdLst>
                  <a:gd name="T0" fmla="*/ 543 w 612"/>
                  <a:gd name="T1" fmla="*/ 456 h 477"/>
                  <a:gd name="T2" fmla="*/ 543 w 612"/>
                  <a:gd name="T3" fmla="*/ 222 h 477"/>
                  <a:gd name="T4" fmla="*/ 612 w 612"/>
                  <a:gd name="T5" fmla="*/ 30 h 477"/>
                  <a:gd name="T6" fmla="*/ 573 w 612"/>
                  <a:gd name="T7" fmla="*/ 18 h 477"/>
                  <a:gd name="T8" fmla="*/ 501 w 612"/>
                  <a:gd name="T9" fmla="*/ 9 h 477"/>
                  <a:gd name="T10" fmla="*/ 426 w 612"/>
                  <a:gd name="T11" fmla="*/ 0 h 477"/>
                  <a:gd name="T12" fmla="*/ 324 w 612"/>
                  <a:gd name="T13" fmla="*/ 0 h 477"/>
                  <a:gd name="T14" fmla="*/ 255 w 612"/>
                  <a:gd name="T15" fmla="*/ 3 h 477"/>
                  <a:gd name="T16" fmla="*/ 189 w 612"/>
                  <a:gd name="T17" fmla="*/ 9 h 477"/>
                  <a:gd name="T18" fmla="*/ 108 w 612"/>
                  <a:gd name="T19" fmla="*/ 24 h 477"/>
                  <a:gd name="T20" fmla="*/ 48 w 612"/>
                  <a:gd name="T21" fmla="*/ 57 h 477"/>
                  <a:gd name="T22" fmla="*/ 27 w 612"/>
                  <a:gd name="T23" fmla="*/ 66 h 477"/>
                  <a:gd name="T24" fmla="*/ 0 w 612"/>
                  <a:gd name="T25" fmla="*/ 99 h 477"/>
                  <a:gd name="T26" fmla="*/ 3 w 612"/>
                  <a:gd name="T27" fmla="*/ 120 h 477"/>
                  <a:gd name="T28" fmla="*/ 33 w 612"/>
                  <a:gd name="T29" fmla="*/ 165 h 477"/>
                  <a:gd name="T30" fmla="*/ 51 w 612"/>
                  <a:gd name="T31" fmla="*/ 174 h 477"/>
                  <a:gd name="T32" fmla="*/ 51 w 612"/>
                  <a:gd name="T33" fmla="*/ 216 h 477"/>
                  <a:gd name="T34" fmla="*/ 42 w 612"/>
                  <a:gd name="T35" fmla="*/ 402 h 477"/>
                  <a:gd name="T36" fmla="*/ 111 w 612"/>
                  <a:gd name="T37" fmla="*/ 429 h 477"/>
                  <a:gd name="T38" fmla="*/ 210 w 612"/>
                  <a:gd name="T39" fmla="*/ 465 h 477"/>
                  <a:gd name="T40" fmla="*/ 303 w 612"/>
                  <a:gd name="T41" fmla="*/ 474 h 477"/>
                  <a:gd name="T42" fmla="*/ 366 w 612"/>
                  <a:gd name="T43" fmla="*/ 474 h 477"/>
                  <a:gd name="T44" fmla="*/ 435 w 612"/>
                  <a:gd name="T45" fmla="*/ 477 h 477"/>
                  <a:gd name="T46" fmla="*/ 543 w 612"/>
                  <a:gd name="T47" fmla="*/ 456 h 4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12"/>
                  <a:gd name="T73" fmla="*/ 0 h 477"/>
                  <a:gd name="T74" fmla="*/ 612 w 612"/>
                  <a:gd name="T75" fmla="*/ 477 h 47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2" name="Freeform 155"/>
              <p:cNvSpPr>
                <a:spLocks/>
              </p:cNvSpPr>
              <p:nvPr/>
            </p:nvSpPr>
            <p:spPr bwMode="auto">
              <a:xfrm>
                <a:off x="5155" y="267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3" name="Freeform 156"/>
              <p:cNvSpPr>
                <a:spLocks/>
              </p:cNvSpPr>
              <p:nvPr/>
            </p:nvSpPr>
            <p:spPr bwMode="auto">
              <a:xfrm flipV="1">
                <a:off x="5158" y="249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4" name="Line 157"/>
              <p:cNvSpPr>
                <a:spLocks noChangeShapeType="1"/>
              </p:cNvSpPr>
              <p:nvPr/>
            </p:nvSpPr>
            <p:spPr bwMode="auto">
              <a:xfrm>
                <a:off x="5833" y="2687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5" name="Line 158"/>
              <p:cNvSpPr>
                <a:spLocks noChangeShapeType="1"/>
              </p:cNvSpPr>
              <p:nvPr/>
            </p:nvSpPr>
            <p:spPr bwMode="auto">
              <a:xfrm>
                <a:off x="5179" y="2696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6" name="Text Box 159"/>
              <p:cNvSpPr txBox="1">
                <a:spLocks noChangeArrowheads="1"/>
              </p:cNvSpPr>
              <p:nvPr/>
            </p:nvSpPr>
            <p:spPr bwMode="auto">
              <a:xfrm>
                <a:off x="5243" y="2596"/>
                <a:ext cx="36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/>
                  <a:t>Solid</a:t>
                </a:r>
              </a:p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/>
                  <a:t>Grains</a:t>
                </a:r>
              </a:p>
            </p:txBody>
          </p:sp>
          <p:sp>
            <p:nvSpPr>
              <p:cNvPr id="5177" name="Freeform 161"/>
              <p:cNvSpPr>
                <a:spLocks/>
              </p:cNvSpPr>
              <p:nvPr/>
            </p:nvSpPr>
            <p:spPr bwMode="auto">
              <a:xfrm>
                <a:off x="5691" y="2541"/>
                <a:ext cx="182" cy="174"/>
              </a:xfrm>
              <a:custGeom>
                <a:avLst/>
                <a:gdLst>
                  <a:gd name="T0" fmla="*/ 60 w 182"/>
                  <a:gd name="T1" fmla="*/ 0 h 174"/>
                  <a:gd name="T2" fmla="*/ 108 w 182"/>
                  <a:gd name="T3" fmla="*/ 15 h 174"/>
                  <a:gd name="T4" fmla="*/ 150 w 182"/>
                  <a:gd name="T5" fmla="*/ 36 h 174"/>
                  <a:gd name="T6" fmla="*/ 177 w 182"/>
                  <a:gd name="T7" fmla="*/ 66 h 174"/>
                  <a:gd name="T8" fmla="*/ 177 w 182"/>
                  <a:gd name="T9" fmla="*/ 99 h 174"/>
                  <a:gd name="T10" fmla="*/ 147 w 182"/>
                  <a:gd name="T11" fmla="*/ 126 h 174"/>
                  <a:gd name="T12" fmla="*/ 102 w 182"/>
                  <a:gd name="T13" fmla="*/ 147 h 174"/>
                  <a:gd name="T14" fmla="*/ 60 w 182"/>
                  <a:gd name="T15" fmla="*/ 162 h 174"/>
                  <a:gd name="T16" fmla="*/ 0 w 182"/>
                  <a:gd name="T17" fmla="*/ 174 h 1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174"/>
                  <a:gd name="T29" fmla="*/ 182 w 182"/>
                  <a:gd name="T30" fmla="*/ 174 h 17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174">
                    <a:moveTo>
                      <a:pt x="60" y="0"/>
                    </a:moveTo>
                    <a:cubicBezTo>
                      <a:pt x="76" y="4"/>
                      <a:pt x="93" y="9"/>
                      <a:pt x="108" y="15"/>
                    </a:cubicBezTo>
                    <a:cubicBezTo>
                      <a:pt x="123" y="21"/>
                      <a:pt x="139" y="27"/>
                      <a:pt x="150" y="36"/>
                    </a:cubicBezTo>
                    <a:cubicBezTo>
                      <a:pt x="161" y="45"/>
                      <a:pt x="173" y="55"/>
                      <a:pt x="177" y="66"/>
                    </a:cubicBezTo>
                    <a:cubicBezTo>
                      <a:pt x="181" y="77"/>
                      <a:pt x="182" y="89"/>
                      <a:pt x="177" y="99"/>
                    </a:cubicBezTo>
                    <a:cubicBezTo>
                      <a:pt x="172" y="109"/>
                      <a:pt x="159" y="118"/>
                      <a:pt x="147" y="126"/>
                    </a:cubicBezTo>
                    <a:cubicBezTo>
                      <a:pt x="135" y="134"/>
                      <a:pt x="116" y="141"/>
                      <a:pt x="102" y="147"/>
                    </a:cubicBezTo>
                    <a:cubicBezTo>
                      <a:pt x="88" y="153"/>
                      <a:pt x="77" y="158"/>
                      <a:pt x="60" y="162"/>
                    </a:cubicBezTo>
                    <a:cubicBezTo>
                      <a:pt x="43" y="166"/>
                      <a:pt x="21" y="170"/>
                      <a:pt x="0" y="174"/>
                    </a:cubicBezTo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8" name="Freeform 162"/>
              <p:cNvSpPr>
                <a:spLocks/>
              </p:cNvSpPr>
              <p:nvPr/>
            </p:nvSpPr>
            <p:spPr bwMode="auto">
              <a:xfrm>
                <a:off x="5691" y="2697"/>
                <a:ext cx="141" cy="78"/>
              </a:xfrm>
              <a:custGeom>
                <a:avLst/>
                <a:gdLst>
                  <a:gd name="T0" fmla="*/ 0 w 141"/>
                  <a:gd name="T1" fmla="*/ 16 h 96"/>
                  <a:gd name="T2" fmla="*/ 3 w 141"/>
                  <a:gd name="T3" fmla="*/ 41 h 96"/>
                  <a:gd name="T4" fmla="*/ 57 w 141"/>
                  <a:gd name="T5" fmla="*/ 39 h 96"/>
                  <a:gd name="T6" fmla="*/ 96 w 141"/>
                  <a:gd name="T7" fmla="*/ 37 h 96"/>
                  <a:gd name="T8" fmla="*/ 114 w 141"/>
                  <a:gd name="T9" fmla="*/ 36 h 96"/>
                  <a:gd name="T10" fmla="*/ 135 w 141"/>
                  <a:gd name="T11" fmla="*/ 27 h 96"/>
                  <a:gd name="T12" fmla="*/ 141 w 141"/>
                  <a:gd name="T13" fmla="*/ 0 h 96"/>
                  <a:gd name="T14" fmla="*/ 120 w 141"/>
                  <a:gd name="T15" fmla="*/ 4 h 96"/>
                  <a:gd name="T16" fmla="*/ 81 w 141"/>
                  <a:gd name="T17" fmla="*/ 9 h 96"/>
                  <a:gd name="T18" fmla="*/ 57 w 141"/>
                  <a:gd name="T19" fmla="*/ 11 h 96"/>
                  <a:gd name="T20" fmla="*/ 33 w 141"/>
                  <a:gd name="T21" fmla="*/ 11 h 96"/>
                  <a:gd name="T22" fmla="*/ 0 w 141"/>
                  <a:gd name="T23" fmla="*/ 16 h 9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1"/>
                  <a:gd name="T37" fmla="*/ 0 h 96"/>
                  <a:gd name="T38" fmla="*/ 141 w 141"/>
                  <a:gd name="T39" fmla="*/ 96 h 9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1" h="96">
                    <a:moveTo>
                      <a:pt x="0" y="36"/>
                    </a:moveTo>
                    <a:lnTo>
                      <a:pt x="3" y="96"/>
                    </a:lnTo>
                    <a:lnTo>
                      <a:pt x="57" y="90"/>
                    </a:lnTo>
                    <a:lnTo>
                      <a:pt x="96" y="84"/>
                    </a:lnTo>
                    <a:lnTo>
                      <a:pt x="114" y="81"/>
                    </a:lnTo>
                    <a:lnTo>
                      <a:pt x="135" y="63"/>
                    </a:lnTo>
                    <a:lnTo>
                      <a:pt x="141" y="0"/>
                    </a:lnTo>
                    <a:lnTo>
                      <a:pt x="120" y="9"/>
                    </a:lnTo>
                    <a:lnTo>
                      <a:pt x="81" y="21"/>
                    </a:lnTo>
                    <a:lnTo>
                      <a:pt x="57" y="24"/>
                    </a:lnTo>
                    <a:lnTo>
                      <a:pt x="33" y="24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99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9" name="Freeform 163"/>
              <p:cNvSpPr>
                <a:spLocks/>
              </p:cNvSpPr>
              <p:nvPr/>
            </p:nvSpPr>
            <p:spPr bwMode="auto">
              <a:xfrm>
                <a:off x="5176" y="267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80" name="Text Box 164"/>
              <p:cNvSpPr txBox="1">
                <a:spLocks noChangeArrowheads="1"/>
              </p:cNvSpPr>
              <p:nvPr/>
            </p:nvSpPr>
            <p:spPr bwMode="auto">
              <a:xfrm>
                <a:off x="5642" y="2792"/>
                <a:ext cx="22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700" b="1" dirty="0">
                    <a:solidFill>
                      <a:schemeClr val="bg1"/>
                    </a:solidFill>
                  </a:rPr>
                  <a:t>Gas</a:t>
                </a:r>
              </a:p>
            </p:txBody>
          </p:sp>
          <p:sp>
            <p:nvSpPr>
              <p:cNvPr id="5181" name="Text Box 165"/>
              <p:cNvSpPr txBox="1">
                <a:spLocks noChangeArrowheads="1"/>
              </p:cNvSpPr>
              <p:nvPr/>
            </p:nvSpPr>
            <p:spPr bwMode="auto">
              <a:xfrm rot="-3099456">
                <a:off x="5639" y="2576"/>
                <a:ext cx="27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700" b="1" dirty="0">
                    <a:solidFill>
                      <a:schemeClr val="bg1"/>
                    </a:solidFill>
                  </a:rPr>
                  <a:t>Water</a:t>
                </a:r>
              </a:p>
            </p:txBody>
          </p:sp>
        </p:grpSp>
        <p:sp>
          <p:nvSpPr>
            <p:cNvPr id="5153" name="Text Box 167"/>
            <p:cNvSpPr txBox="1">
              <a:spLocks noChangeArrowheads="1"/>
            </p:cNvSpPr>
            <p:nvPr/>
          </p:nvSpPr>
          <p:spPr bwMode="auto">
            <a:xfrm>
              <a:off x="4750" y="3525"/>
              <a:ext cx="59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HC</a:t>
              </a:r>
            </a:p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Volume</a:t>
              </a:r>
            </a:p>
          </p:txBody>
        </p:sp>
      </p:grpSp>
      <p:sp>
        <p:nvSpPr>
          <p:cNvPr id="5148" name="Freeform 173"/>
          <p:cNvSpPr>
            <a:spLocks/>
          </p:cNvSpPr>
          <p:nvPr/>
        </p:nvSpPr>
        <p:spPr bwMode="auto">
          <a:xfrm>
            <a:off x="3190875" y="4525963"/>
            <a:ext cx="1066800" cy="123825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49" name="Freeform 174"/>
          <p:cNvSpPr>
            <a:spLocks/>
          </p:cNvSpPr>
          <p:nvPr/>
        </p:nvSpPr>
        <p:spPr bwMode="auto">
          <a:xfrm>
            <a:off x="5334000" y="4530725"/>
            <a:ext cx="1066800" cy="123825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50" name="Freeform 175"/>
          <p:cNvSpPr>
            <a:spLocks/>
          </p:cNvSpPr>
          <p:nvPr/>
        </p:nvSpPr>
        <p:spPr bwMode="auto">
          <a:xfrm>
            <a:off x="7462838" y="4530725"/>
            <a:ext cx="1066800" cy="123825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51" name="Text Box 95"/>
          <p:cNvSpPr txBox="1">
            <a:spLocks noChangeArrowheads="1"/>
          </p:cNvSpPr>
          <p:nvPr/>
        </p:nvSpPr>
        <p:spPr bwMode="auto">
          <a:xfrm>
            <a:off x="3221038" y="4210050"/>
            <a:ext cx="10874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solidFill>
                  <a:schemeClr val="bg1"/>
                </a:solidFill>
              </a:rPr>
              <a:t>RESERVOIR</a:t>
            </a:r>
          </a:p>
        </p:txBody>
      </p:sp>
    </p:spTree>
    <p:extLst>
      <p:ext uri="{BB962C8B-B14F-4D97-AF65-F5344CB8AC3E}">
        <p14:creationId xmlns:p14="http://schemas.microsoft.com/office/powerpoint/2010/main" val="368336177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Total Rock Volume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idx="1"/>
          </p:nvPr>
        </p:nvSpPr>
        <p:spPr>
          <a:xfrm>
            <a:off x="463375" y="1137003"/>
            <a:ext cx="6061604" cy="3694113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50000"/>
              </a:spcBef>
              <a:buFontTx/>
              <a:buNone/>
              <a:tabLst>
                <a:tab pos="1143000" algn="l"/>
              </a:tabLst>
            </a:pPr>
            <a:r>
              <a:rPr lang="en-US" altLang="en-US" sz="2800" dirty="0" smtClean="0"/>
              <a:t>A first approximation:</a:t>
            </a:r>
          </a:p>
          <a:p>
            <a:pPr lvl="1">
              <a:lnSpc>
                <a:spcPct val="95000"/>
              </a:lnSpc>
              <a:spcBef>
                <a:spcPct val="50000"/>
              </a:spcBef>
              <a:tabLst>
                <a:tab pos="1143000" algn="l"/>
              </a:tabLst>
            </a:pPr>
            <a:r>
              <a:rPr lang="en-US" altLang="en-US" sz="2400" dirty="0" smtClean="0"/>
              <a:t>Map the areal extent of the trap 	(planimeter) </a:t>
            </a:r>
          </a:p>
          <a:p>
            <a:pPr lvl="1">
              <a:lnSpc>
                <a:spcPct val="95000"/>
              </a:lnSpc>
              <a:spcBef>
                <a:spcPct val="50000"/>
              </a:spcBef>
              <a:tabLst>
                <a:tab pos="1143000" algn="l"/>
              </a:tabLst>
            </a:pPr>
            <a:r>
              <a:rPr lang="en-US" altLang="en-US" sz="2400" dirty="0" smtClean="0"/>
              <a:t>Estimate how far down dip the HCs 	extend </a:t>
            </a:r>
          </a:p>
          <a:p>
            <a:pPr lvl="1">
              <a:lnSpc>
                <a:spcPct val="95000"/>
              </a:lnSpc>
              <a:spcBef>
                <a:spcPct val="50000"/>
              </a:spcBef>
              <a:tabLst>
                <a:tab pos="1143000" algn="l"/>
              </a:tabLst>
            </a:pPr>
            <a:r>
              <a:rPr lang="en-US" altLang="en-US" sz="2400" dirty="0" smtClean="0"/>
              <a:t>Convert the isochron map (ms) to an 	isochore map (m or ft) using 	velocity data from the well</a:t>
            </a:r>
          </a:p>
          <a:p>
            <a:pPr lvl="1">
              <a:lnSpc>
                <a:spcPct val="95000"/>
              </a:lnSpc>
              <a:spcBef>
                <a:spcPct val="30000"/>
              </a:spcBef>
              <a:tabLst>
                <a:tab pos="1143000" algn="l"/>
              </a:tabLst>
            </a:pPr>
            <a:r>
              <a:rPr lang="en-US" altLang="en-US" sz="2400" dirty="0" smtClean="0"/>
              <a:t>Combine the HC extent and the 	thickness to get a total rock 	volume (km</a:t>
            </a:r>
            <a:r>
              <a:rPr lang="en-US" altLang="en-US" sz="2400" baseline="30000" dirty="0" smtClean="0"/>
              <a:t>3 </a:t>
            </a:r>
            <a:r>
              <a:rPr lang="en-US" altLang="en-US" sz="2400" dirty="0" smtClean="0"/>
              <a:t>or acre/ft)</a:t>
            </a:r>
          </a:p>
        </p:txBody>
      </p:sp>
      <p:grpSp>
        <p:nvGrpSpPr>
          <p:cNvPr id="6149" name="Group 5"/>
          <p:cNvGrpSpPr>
            <a:grpSpLocks/>
          </p:cNvGrpSpPr>
          <p:nvPr/>
        </p:nvGrpSpPr>
        <p:grpSpPr bwMode="auto">
          <a:xfrm>
            <a:off x="7361238" y="1555750"/>
            <a:ext cx="1187450" cy="1706563"/>
            <a:chOff x="754" y="2458"/>
            <a:chExt cx="748" cy="1075"/>
          </a:xfrm>
        </p:grpSpPr>
        <p:sp>
          <p:nvSpPr>
            <p:cNvPr id="6154" name="Oval 6"/>
            <p:cNvSpPr>
              <a:spLocks noChangeArrowheads="1"/>
            </p:cNvSpPr>
            <p:nvPr/>
          </p:nvSpPr>
          <p:spPr bwMode="auto">
            <a:xfrm>
              <a:off x="754" y="2731"/>
              <a:ext cx="748" cy="256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155" name="Oval 7"/>
            <p:cNvSpPr>
              <a:spLocks noChangeArrowheads="1"/>
            </p:cNvSpPr>
            <p:nvPr/>
          </p:nvSpPr>
          <p:spPr bwMode="auto">
            <a:xfrm>
              <a:off x="754" y="3003"/>
              <a:ext cx="748" cy="256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156" name="Oval 8"/>
            <p:cNvSpPr>
              <a:spLocks noChangeArrowheads="1"/>
            </p:cNvSpPr>
            <p:nvPr/>
          </p:nvSpPr>
          <p:spPr bwMode="auto">
            <a:xfrm>
              <a:off x="754" y="3277"/>
              <a:ext cx="748" cy="256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157" name="Rectangle 9"/>
            <p:cNvSpPr>
              <a:spLocks noChangeArrowheads="1"/>
            </p:cNvSpPr>
            <p:nvPr/>
          </p:nvSpPr>
          <p:spPr bwMode="auto">
            <a:xfrm>
              <a:off x="806" y="2629"/>
              <a:ext cx="653" cy="782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158" name="Freeform 10"/>
            <p:cNvSpPr>
              <a:spLocks/>
            </p:cNvSpPr>
            <p:nvPr/>
          </p:nvSpPr>
          <p:spPr bwMode="auto">
            <a:xfrm>
              <a:off x="792" y="3189"/>
              <a:ext cx="672" cy="78"/>
            </a:xfrm>
            <a:custGeom>
              <a:avLst/>
              <a:gdLst>
                <a:gd name="T0" fmla="*/ 0 w 672"/>
                <a:gd name="T1" fmla="*/ 0 h 78"/>
                <a:gd name="T2" fmla="*/ 81 w 672"/>
                <a:gd name="T3" fmla="*/ 36 h 78"/>
                <a:gd name="T4" fmla="*/ 183 w 672"/>
                <a:gd name="T5" fmla="*/ 66 h 78"/>
                <a:gd name="T6" fmla="*/ 285 w 672"/>
                <a:gd name="T7" fmla="*/ 75 h 78"/>
                <a:gd name="T8" fmla="*/ 423 w 672"/>
                <a:gd name="T9" fmla="*/ 75 h 78"/>
                <a:gd name="T10" fmla="*/ 537 w 672"/>
                <a:gd name="T11" fmla="*/ 57 h 78"/>
                <a:gd name="T12" fmla="*/ 672 w 672"/>
                <a:gd name="T13" fmla="*/ 12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2"/>
                <a:gd name="T22" fmla="*/ 0 h 78"/>
                <a:gd name="T23" fmla="*/ 672 w 672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59" name="Freeform 11"/>
            <p:cNvSpPr>
              <a:spLocks/>
            </p:cNvSpPr>
            <p:nvPr/>
          </p:nvSpPr>
          <p:spPr bwMode="auto">
            <a:xfrm>
              <a:off x="792" y="2910"/>
              <a:ext cx="672" cy="78"/>
            </a:xfrm>
            <a:custGeom>
              <a:avLst/>
              <a:gdLst>
                <a:gd name="T0" fmla="*/ 0 w 672"/>
                <a:gd name="T1" fmla="*/ 0 h 78"/>
                <a:gd name="T2" fmla="*/ 81 w 672"/>
                <a:gd name="T3" fmla="*/ 36 h 78"/>
                <a:gd name="T4" fmla="*/ 183 w 672"/>
                <a:gd name="T5" fmla="*/ 66 h 78"/>
                <a:gd name="T6" fmla="*/ 285 w 672"/>
                <a:gd name="T7" fmla="*/ 75 h 78"/>
                <a:gd name="T8" fmla="*/ 423 w 672"/>
                <a:gd name="T9" fmla="*/ 75 h 78"/>
                <a:gd name="T10" fmla="*/ 537 w 672"/>
                <a:gd name="T11" fmla="*/ 57 h 78"/>
                <a:gd name="T12" fmla="*/ 672 w 672"/>
                <a:gd name="T13" fmla="*/ 12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2"/>
                <a:gd name="T22" fmla="*/ 0 h 78"/>
                <a:gd name="T23" fmla="*/ 672 w 672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0" name="Oval 12"/>
            <p:cNvSpPr>
              <a:spLocks noChangeArrowheads="1"/>
            </p:cNvSpPr>
            <p:nvPr/>
          </p:nvSpPr>
          <p:spPr bwMode="auto">
            <a:xfrm>
              <a:off x="754" y="2458"/>
              <a:ext cx="748" cy="256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6161" name="Line 13"/>
            <p:cNvSpPr>
              <a:spLocks noChangeShapeType="1"/>
            </p:cNvSpPr>
            <p:nvPr/>
          </p:nvSpPr>
          <p:spPr bwMode="auto">
            <a:xfrm>
              <a:off x="804" y="2664"/>
              <a:ext cx="0" cy="777"/>
            </a:xfrm>
            <a:prstGeom prst="line">
              <a:avLst/>
            </a:prstGeom>
            <a:noFill/>
            <a:ln w="28575">
              <a:solidFill>
                <a:srgbClr val="724C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62" name="Line 14"/>
            <p:cNvSpPr>
              <a:spLocks noChangeShapeType="1"/>
            </p:cNvSpPr>
            <p:nvPr/>
          </p:nvSpPr>
          <p:spPr bwMode="auto">
            <a:xfrm>
              <a:off x="1458" y="2655"/>
              <a:ext cx="0" cy="777"/>
            </a:xfrm>
            <a:prstGeom prst="line">
              <a:avLst/>
            </a:prstGeom>
            <a:noFill/>
            <a:ln w="28575">
              <a:solidFill>
                <a:srgbClr val="724C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150" name="Text Box 15"/>
          <p:cNvSpPr txBox="1">
            <a:spLocks noChangeArrowheads="1"/>
          </p:cNvSpPr>
          <p:nvPr/>
        </p:nvSpPr>
        <p:spPr bwMode="auto">
          <a:xfrm>
            <a:off x="7297119" y="3344863"/>
            <a:ext cx="12442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Total Rock</a:t>
            </a:r>
          </a:p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Volume</a:t>
            </a:r>
          </a:p>
        </p:txBody>
      </p:sp>
      <p:grpSp>
        <p:nvGrpSpPr>
          <p:cNvPr id="6151" name="Group 18"/>
          <p:cNvGrpSpPr>
            <a:grpSpLocks/>
          </p:cNvGrpSpPr>
          <p:nvPr/>
        </p:nvGrpSpPr>
        <p:grpSpPr bwMode="auto">
          <a:xfrm>
            <a:off x="7104066" y="4267200"/>
            <a:ext cx="1797051" cy="1570038"/>
            <a:chOff x="4475" y="2688"/>
            <a:chExt cx="1132" cy="989"/>
          </a:xfrm>
        </p:grpSpPr>
        <p:sp>
          <p:nvSpPr>
            <p:cNvPr id="6152" name="Text Box 16"/>
            <p:cNvSpPr txBox="1">
              <a:spLocks noChangeArrowheads="1"/>
            </p:cNvSpPr>
            <p:nvPr/>
          </p:nvSpPr>
          <p:spPr bwMode="auto">
            <a:xfrm>
              <a:off x="4475" y="2688"/>
              <a:ext cx="1132" cy="98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b="1" dirty="0">
                  <a:latin typeface="+mn-lt"/>
                </a:rPr>
                <a:t>Field Area</a:t>
              </a:r>
            </a:p>
            <a:p>
              <a:pPr algn="ctr" eaLnBrk="1" hangingPunct="1"/>
              <a:r>
                <a:rPr lang="en-US" altLang="en-US" sz="1600" b="1" dirty="0">
                  <a:latin typeface="+mn-lt"/>
                </a:rPr>
                <a:t>*</a:t>
              </a:r>
            </a:p>
            <a:p>
              <a:pPr algn="ctr" eaLnBrk="1" hangingPunct="1"/>
              <a:r>
                <a:rPr lang="en-US" altLang="en-US" sz="1600" b="1" dirty="0">
                  <a:latin typeface="+mn-lt"/>
                </a:rPr>
                <a:t>Aver. Thickness</a:t>
              </a:r>
            </a:p>
            <a:p>
              <a:pPr algn="ctr" eaLnBrk="1" hangingPunct="1"/>
              <a:endParaRPr lang="en-US" altLang="en-US" sz="1600" b="1" dirty="0">
                <a:latin typeface="+mn-lt"/>
              </a:endParaRPr>
            </a:p>
            <a:p>
              <a:pPr algn="ctr" eaLnBrk="1" hangingPunct="1"/>
              <a:endParaRPr lang="en-US" altLang="en-US" sz="1600" b="1" dirty="0">
                <a:latin typeface="+mn-lt"/>
              </a:endParaRPr>
            </a:p>
            <a:p>
              <a:pPr algn="ctr" eaLnBrk="1" hangingPunct="1"/>
              <a:r>
                <a:rPr lang="en-US" altLang="en-US" sz="1600" b="1" dirty="0">
                  <a:latin typeface="+mn-lt"/>
                </a:rPr>
                <a:t>Total Rock Vol.</a:t>
              </a:r>
            </a:p>
          </p:txBody>
        </p:sp>
        <p:sp>
          <p:nvSpPr>
            <p:cNvPr id="6153" name="Line 17"/>
            <p:cNvSpPr>
              <a:spLocks noChangeShapeType="1"/>
            </p:cNvSpPr>
            <p:nvPr/>
          </p:nvSpPr>
          <p:spPr bwMode="auto">
            <a:xfrm>
              <a:off x="5042" y="3205"/>
              <a:ext cx="0" cy="23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600" b="1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400862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Reservoir Rock Volume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idx="1"/>
          </p:nvPr>
        </p:nvSpPr>
        <p:spPr>
          <a:xfrm>
            <a:off x="463374" y="1351492"/>
            <a:ext cx="6298670" cy="3694113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1143000" algn="l"/>
              </a:tabLst>
            </a:pPr>
            <a:r>
              <a:rPr lang="en-US" altLang="en-US" sz="2800" dirty="0" smtClean="0"/>
              <a:t>A first approximation: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400" dirty="0" smtClean="0"/>
              <a:t>Start with the total rock volume </a:t>
            </a:r>
          </a:p>
          <a:p>
            <a:pPr lvl="1" algn="just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400" dirty="0" smtClean="0"/>
              <a:t>Estimate the net-to-gross for the 	reservoir interval (good sands versus 	waste rock)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400" dirty="0" smtClean="0"/>
              <a:t>Net-to-gross often varies by the 	environments of deposition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400" dirty="0" smtClean="0"/>
              <a:t>For our field:</a:t>
            </a:r>
          </a:p>
          <a:p>
            <a:pPr lvl="2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000" dirty="0" smtClean="0"/>
              <a:t>N/G = 75%</a:t>
            </a:r>
          </a:p>
        </p:txBody>
      </p:sp>
      <p:grpSp>
        <p:nvGrpSpPr>
          <p:cNvPr id="7171" name="Group 37"/>
          <p:cNvGrpSpPr>
            <a:grpSpLocks/>
          </p:cNvGrpSpPr>
          <p:nvPr/>
        </p:nvGrpSpPr>
        <p:grpSpPr bwMode="auto">
          <a:xfrm>
            <a:off x="7358063" y="1536700"/>
            <a:ext cx="1187450" cy="2312988"/>
            <a:chOff x="2682" y="2398"/>
            <a:chExt cx="748" cy="1457"/>
          </a:xfrm>
        </p:grpSpPr>
        <p:sp>
          <p:nvSpPr>
            <p:cNvPr id="7178" name="Text Box 38"/>
            <p:cNvSpPr txBox="1">
              <a:spLocks noChangeArrowheads="1"/>
            </p:cNvSpPr>
            <p:nvPr/>
          </p:nvSpPr>
          <p:spPr bwMode="auto">
            <a:xfrm>
              <a:off x="2705" y="3525"/>
              <a:ext cx="70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Res Sand</a:t>
              </a:r>
            </a:p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Volume</a:t>
              </a:r>
            </a:p>
          </p:txBody>
        </p:sp>
        <p:grpSp>
          <p:nvGrpSpPr>
            <p:cNvPr id="7179" name="Group 39"/>
            <p:cNvGrpSpPr>
              <a:grpSpLocks/>
            </p:cNvGrpSpPr>
            <p:nvPr/>
          </p:nvGrpSpPr>
          <p:grpSpPr bwMode="auto">
            <a:xfrm>
              <a:off x="2682" y="2398"/>
              <a:ext cx="748" cy="1079"/>
              <a:chOff x="2682" y="2398"/>
              <a:chExt cx="748" cy="1079"/>
            </a:xfrm>
          </p:grpSpPr>
          <p:sp>
            <p:nvSpPr>
              <p:cNvPr id="7180" name="Oval 40"/>
              <p:cNvSpPr>
                <a:spLocks noChangeArrowheads="1"/>
              </p:cNvSpPr>
              <p:nvPr/>
            </p:nvSpPr>
            <p:spPr bwMode="auto">
              <a:xfrm>
                <a:off x="2682" y="2671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7181" name="Oval 41"/>
              <p:cNvSpPr>
                <a:spLocks noChangeArrowheads="1"/>
              </p:cNvSpPr>
              <p:nvPr/>
            </p:nvSpPr>
            <p:spPr bwMode="auto">
              <a:xfrm>
                <a:off x="2682" y="294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7182" name="Oval 42"/>
              <p:cNvSpPr>
                <a:spLocks noChangeArrowheads="1"/>
              </p:cNvSpPr>
              <p:nvPr/>
            </p:nvSpPr>
            <p:spPr bwMode="auto">
              <a:xfrm>
                <a:off x="2682" y="3217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7183" name="Rectangle 43"/>
              <p:cNvSpPr>
                <a:spLocks noChangeArrowheads="1"/>
              </p:cNvSpPr>
              <p:nvPr/>
            </p:nvSpPr>
            <p:spPr bwMode="auto">
              <a:xfrm>
                <a:off x="2730" y="2569"/>
                <a:ext cx="653" cy="782"/>
              </a:xfrm>
              <a:prstGeom prst="rect">
                <a:avLst/>
              </a:prstGeom>
              <a:solidFill>
                <a:srgbClr val="CC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7184" name="Freeform 44"/>
              <p:cNvSpPr>
                <a:spLocks/>
              </p:cNvSpPr>
              <p:nvPr/>
            </p:nvSpPr>
            <p:spPr bwMode="auto">
              <a:xfrm>
                <a:off x="2720" y="2850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5" name="Oval 45"/>
              <p:cNvSpPr>
                <a:spLocks noChangeArrowheads="1"/>
              </p:cNvSpPr>
              <p:nvPr/>
            </p:nvSpPr>
            <p:spPr bwMode="auto">
              <a:xfrm>
                <a:off x="2682" y="2398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7186" name="Freeform 46"/>
              <p:cNvSpPr>
                <a:spLocks/>
              </p:cNvSpPr>
              <p:nvPr/>
            </p:nvSpPr>
            <p:spPr bwMode="auto">
              <a:xfrm>
                <a:off x="3377" y="3304"/>
                <a:ext cx="41" cy="92"/>
              </a:xfrm>
              <a:custGeom>
                <a:avLst/>
                <a:gdLst>
                  <a:gd name="T0" fmla="*/ 25 w 41"/>
                  <a:gd name="T1" fmla="*/ 0 h 92"/>
                  <a:gd name="T2" fmla="*/ 37 w 41"/>
                  <a:gd name="T3" fmla="*/ 18 h 92"/>
                  <a:gd name="T4" fmla="*/ 41 w 41"/>
                  <a:gd name="T5" fmla="*/ 32 h 92"/>
                  <a:gd name="T6" fmla="*/ 35 w 41"/>
                  <a:gd name="T7" fmla="*/ 56 h 92"/>
                  <a:gd name="T8" fmla="*/ 23 w 41"/>
                  <a:gd name="T9" fmla="*/ 76 h 92"/>
                  <a:gd name="T10" fmla="*/ 1 w 41"/>
                  <a:gd name="T11" fmla="*/ 88 h 92"/>
                  <a:gd name="T12" fmla="*/ 15 w 41"/>
                  <a:gd name="T13" fmla="*/ 52 h 92"/>
                  <a:gd name="T14" fmla="*/ 15 w 41"/>
                  <a:gd name="T15" fmla="*/ 30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1"/>
                  <a:gd name="T25" fmla="*/ 0 h 92"/>
                  <a:gd name="T26" fmla="*/ 41 w 41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7" name="Freeform 47"/>
              <p:cNvSpPr>
                <a:spLocks/>
              </p:cNvSpPr>
              <p:nvPr/>
            </p:nvSpPr>
            <p:spPr bwMode="auto">
              <a:xfrm>
                <a:off x="2695" y="3298"/>
                <a:ext cx="35" cy="93"/>
              </a:xfrm>
              <a:custGeom>
                <a:avLst/>
                <a:gdLst>
                  <a:gd name="T0" fmla="*/ 29 w 35"/>
                  <a:gd name="T1" fmla="*/ 0 h 93"/>
                  <a:gd name="T2" fmla="*/ 7 w 35"/>
                  <a:gd name="T3" fmla="*/ 16 h 93"/>
                  <a:gd name="T4" fmla="*/ 1 w 35"/>
                  <a:gd name="T5" fmla="*/ 32 h 93"/>
                  <a:gd name="T6" fmla="*/ 1 w 35"/>
                  <a:gd name="T7" fmla="*/ 48 h 93"/>
                  <a:gd name="T8" fmla="*/ 7 w 35"/>
                  <a:gd name="T9" fmla="*/ 66 h 93"/>
                  <a:gd name="T10" fmla="*/ 19 w 35"/>
                  <a:gd name="T11" fmla="*/ 80 h 93"/>
                  <a:gd name="T12" fmla="*/ 33 w 35"/>
                  <a:gd name="T13" fmla="*/ 88 h 93"/>
                  <a:gd name="T14" fmla="*/ 29 w 35"/>
                  <a:gd name="T15" fmla="*/ 50 h 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93"/>
                  <a:gd name="T26" fmla="*/ 35 w 35"/>
                  <a:gd name="T27" fmla="*/ 93 h 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8" name="Text Box 48"/>
              <p:cNvSpPr txBox="1">
                <a:spLocks noChangeArrowheads="1"/>
              </p:cNvSpPr>
              <p:nvPr/>
            </p:nvSpPr>
            <p:spPr bwMode="auto">
              <a:xfrm>
                <a:off x="2750" y="3196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7189" name="Freeform 49"/>
              <p:cNvSpPr>
                <a:spLocks/>
              </p:cNvSpPr>
              <p:nvPr/>
            </p:nvSpPr>
            <p:spPr bwMode="auto">
              <a:xfrm>
                <a:off x="2726" y="2788"/>
                <a:ext cx="665" cy="366"/>
              </a:xfrm>
              <a:custGeom>
                <a:avLst/>
                <a:gdLst>
                  <a:gd name="T0" fmla="*/ 6 w 665"/>
                  <a:gd name="T1" fmla="*/ 28 h 309"/>
                  <a:gd name="T2" fmla="*/ 96 w 665"/>
                  <a:gd name="T3" fmla="*/ 98 h 309"/>
                  <a:gd name="T4" fmla="*/ 189 w 665"/>
                  <a:gd name="T5" fmla="*/ 146 h 309"/>
                  <a:gd name="T6" fmla="*/ 291 w 665"/>
                  <a:gd name="T7" fmla="*/ 159 h 309"/>
                  <a:gd name="T8" fmla="*/ 393 w 665"/>
                  <a:gd name="T9" fmla="*/ 159 h 309"/>
                  <a:gd name="T10" fmla="*/ 471 w 665"/>
                  <a:gd name="T11" fmla="*/ 139 h 309"/>
                  <a:gd name="T12" fmla="*/ 549 w 665"/>
                  <a:gd name="T13" fmla="*/ 121 h 309"/>
                  <a:gd name="T14" fmla="*/ 615 w 665"/>
                  <a:gd name="T15" fmla="*/ 69 h 309"/>
                  <a:gd name="T16" fmla="*/ 657 w 665"/>
                  <a:gd name="T17" fmla="*/ 33 h 309"/>
                  <a:gd name="T18" fmla="*/ 654 w 665"/>
                  <a:gd name="T19" fmla="*/ 269 h 309"/>
                  <a:gd name="T20" fmla="*/ 654 w 665"/>
                  <a:gd name="T21" fmla="*/ 451 h 309"/>
                  <a:gd name="T22" fmla="*/ 585 w 665"/>
                  <a:gd name="T23" fmla="*/ 512 h 309"/>
                  <a:gd name="T24" fmla="*/ 489 w 665"/>
                  <a:gd name="T25" fmla="*/ 565 h 309"/>
                  <a:gd name="T26" fmla="*/ 420 w 665"/>
                  <a:gd name="T27" fmla="*/ 587 h 309"/>
                  <a:gd name="T28" fmla="*/ 285 w 665"/>
                  <a:gd name="T29" fmla="*/ 595 h 309"/>
                  <a:gd name="T30" fmla="*/ 216 w 665"/>
                  <a:gd name="T31" fmla="*/ 601 h 309"/>
                  <a:gd name="T32" fmla="*/ 123 w 665"/>
                  <a:gd name="T33" fmla="*/ 547 h 309"/>
                  <a:gd name="T34" fmla="*/ 0 w 665"/>
                  <a:gd name="T35" fmla="*/ 429 h 3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65"/>
                  <a:gd name="T55" fmla="*/ 0 h 309"/>
                  <a:gd name="T56" fmla="*/ 665 w 665"/>
                  <a:gd name="T57" fmla="*/ 309 h 3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0" name="Freeform 50"/>
              <p:cNvSpPr>
                <a:spLocks/>
              </p:cNvSpPr>
              <p:nvPr/>
            </p:nvSpPr>
            <p:spPr bwMode="auto">
              <a:xfrm>
                <a:off x="2730" y="3048"/>
                <a:ext cx="684" cy="429"/>
              </a:xfrm>
              <a:custGeom>
                <a:avLst/>
                <a:gdLst>
                  <a:gd name="T0" fmla="*/ 0 w 690"/>
                  <a:gd name="T1" fmla="*/ 0 h 327"/>
                  <a:gd name="T2" fmla="*/ 92 w 690"/>
                  <a:gd name="T3" fmla="*/ 115 h 327"/>
                  <a:gd name="T4" fmla="*/ 196 w 690"/>
                  <a:gd name="T5" fmla="*/ 197 h 327"/>
                  <a:gd name="T6" fmla="*/ 294 w 690"/>
                  <a:gd name="T7" fmla="*/ 231 h 327"/>
                  <a:gd name="T8" fmla="*/ 416 w 690"/>
                  <a:gd name="T9" fmla="*/ 205 h 327"/>
                  <a:gd name="T10" fmla="*/ 526 w 690"/>
                  <a:gd name="T11" fmla="*/ 151 h 327"/>
                  <a:gd name="T12" fmla="*/ 630 w 690"/>
                  <a:gd name="T13" fmla="*/ 17 h 327"/>
                  <a:gd name="T14" fmla="*/ 630 w 690"/>
                  <a:gd name="T15" fmla="*/ 436 h 327"/>
                  <a:gd name="T16" fmla="*/ 648 w 690"/>
                  <a:gd name="T17" fmla="*/ 480 h 327"/>
                  <a:gd name="T18" fmla="*/ 666 w 690"/>
                  <a:gd name="T19" fmla="*/ 606 h 327"/>
                  <a:gd name="T20" fmla="*/ 630 w 690"/>
                  <a:gd name="T21" fmla="*/ 782 h 327"/>
                  <a:gd name="T22" fmla="*/ 538 w 690"/>
                  <a:gd name="T23" fmla="*/ 899 h 327"/>
                  <a:gd name="T24" fmla="*/ 404 w 690"/>
                  <a:gd name="T25" fmla="*/ 970 h 327"/>
                  <a:gd name="T26" fmla="*/ 281 w 690"/>
                  <a:gd name="T27" fmla="*/ 970 h 327"/>
                  <a:gd name="T28" fmla="*/ 119 w 690"/>
                  <a:gd name="T29" fmla="*/ 905 h 327"/>
                  <a:gd name="T30" fmla="*/ 15 w 690"/>
                  <a:gd name="T31" fmla="*/ 799 h 327"/>
                  <a:gd name="T32" fmla="*/ 0 w 690"/>
                  <a:gd name="T33" fmla="*/ 756 h 3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90"/>
                  <a:gd name="T52" fmla="*/ 0 h 327"/>
                  <a:gd name="T53" fmla="*/ 690 w 690"/>
                  <a:gd name="T54" fmla="*/ 327 h 32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1" name="Freeform 51"/>
              <p:cNvSpPr>
                <a:spLocks/>
              </p:cNvSpPr>
              <p:nvPr/>
            </p:nvSpPr>
            <p:spPr bwMode="auto">
              <a:xfrm>
                <a:off x="2726" y="3390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7192" name="Group 52"/>
              <p:cNvGrpSpPr>
                <a:grpSpLocks/>
              </p:cNvGrpSpPr>
              <p:nvPr/>
            </p:nvGrpSpPr>
            <p:grpSpPr bwMode="auto">
              <a:xfrm>
                <a:off x="2694" y="3025"/>
                <a:ext cx="726" cy="93"/>
                <a:chOff x="1948" y="3088"/>
                <a:chExt cx="726" cy="93"/>
              </a:xfrm>
            </p:grpSpPr>
            <p:sp>
              <p:nvSpPr>
                <p:cNvPr id="7201" name="Freeform 53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02" name="Freeform 54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7193" name="Group 55"/>
              <p:cNvGrpSpPr>
                <a:grpSpLocks/>
              </p:cNvGrpSpPr>
              <p:nvPr/>
            </p:nvGrpSpPr>
            <p:grpSpPr bwMode="auto">
              <a:xfrm>
                <a:off x="2694" y="2755"/>
                <a:ext cx="726" cy="93"/>
                <a:chOff x="1948" y="3088"/>
                <a:chExt cx="726" cy="93"/>
              </a:xfrm>
            </p:grpSpPr>
            <p:sp>
              <p:nvSpPr>
                <p:cNvPr id="7199" name="Freeform 56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200" name="Freeform 57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7194" name="Line 58"/>
              <p:cNvSpPr>
                <a:spLocks noChangeShapeType="1"/>
              </p:cNvSpPr>
              <p:nvPr/>
            </p:nvSpPr>
            <p:spPr bwMode="auto">
              <a:xfrm>
                <a:off x="2732" y="2604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5" name="Line 59"/>
              <p:cNvSpPr>
                <a:spLocks noChangeShapeType="1"/>
              </p:cNvSpPr>
              <p:nvPr/>
            </p:nvSpPr>
            <p:spPr bwMode="auto">
              <a:xfrm>
                <a:off x="3386" y="2595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6" name="Text Box 60"/>
              <p:cNvSpPr txBox="1">
                <a:spLocks noChangeArrowheads="1"/>
              </p:cNvSpPr>
              <p:nvPr/>
            </p:nvSpPr>
            <p:spPr bwMode="auto">
              <a:xfrm>
                <a:off x="2760" y="2881"/>
                <a:ext cx="5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Non-Net</a:t>
                </a:r>
              </a:p>
            </p:txBody>
          </p:sp>
          <p:sp>
            <p:nvSpPr>
              <p:cNvPr id="7197" name="Text Box 61"/>
              <p:cNvSpPr txBox="1">
                <a:spLocks noChangeArrowheads="1"/>
              </p:cNvSpPr>
              <p:nvPr/>
            </p:nvSpPr>
            <p:spPr bwMode="auto">
              <a:xfrm>
                <a:off x="2746" y="3181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7198" name="Freeform 62"/>
              <p:cNvSpPr>
                <a:spLocks/>
              </p:cNvSpPr>
              <p:nvPr/>
            </p:nvSpPr>
            <p:spPr bwMode="auto">
              <a:xfrm>
                <a:off x="2720" y="3129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7174" name="Text Box 16"/>
          <p:cNvSpPr txBox="1">
            <a:spLocks noChangeArrowheads="1"/>
          </p:cNvSpPr>
          <p:nvPr/>
        </p:nvSpPr>
        <p:spPr bwMode="auto">
          <a:xfrm>
            <a:off x="7180079" y="4267200"/>
            <a:ext cx="1646606" cy="156966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>
                <a:latin typeface="+mn-lt"/>
              </a:rPr>
              <a:t>Total Rx Vol.</a:t>
            </a:r>
          </a:p>
          <a:p>
            <a:pPr algn="ctr" eaLnBrk="1" hangingPunct="1"/>
            <a:r>
              <a:rPr lang="en-US" altLang="en-US" sz="1600" b="1" dirty="0">
                <a:latin typeface="+mn-lt"/>
              </a:rPr>
              <a:t>*</a:t>
            </a:r>
          </a:p>
          <a:p>
            <a:pPr algn="ctr" eaLnBrk="1" hangingPunct="1"/>
            <a:r>
              <a:rPr lang="en-US" altLang="en-US" sz="1600" b="1" dirty="0">
                <a:latin typeface="+mn-lt"/>
              </a:rPr>
              <a:t>Net-to-Gross</a:t>
            </a:r>
          </a:p>
          <a:p>
            <a:pPr algn="ctr" eaLnBrk="1" hangingPunct="1"/>
            <a:endParaRPr lang="en-US" altLang="en-US" sz="1600" b="1" dirty="0">
              <a:latin typeface="+mn-lt"/>
            </a:endParaRPr>
          </a:p>
          <a:p>
            <a:pPr algn="ctr" eaLnBrk="1" hangingPunct="1"/>
            <a:endParaRPr lang="en-US" altLang="en-US" sz="1600" b="1" dirty="0">
              <a:latin typeface="+mn-lt"/>
            </a:endParaRPr>
          </a:p>
          <a:p>
            <a:pPr algn="ctr" eaLnBrk="1" hangingPunct="1"/>
            <a:r>
              <a:rPr lang="en-US" altLang="en-US" sz="1600" b="1" dirty="0">
                <a:latin typeface="+mn-lt"/>
              </a:rPr>
              <a:t>Res. Rock Vol.</a:t>
            </a:r>
          </a:p>
        </p:txBody>
      </p:sp>
      <p:sp>
        <p:nvSpPr>
          <p:cNvPr id="7175" name="Line 17"/>
          <p:cNvSpPr>
            <a:spLocks noChangeShapeType="1"/>
          </p:cNvSpPr>
          <p:nvPr/>
        </p:nvSpPr>
        <p:spPr bwMode="auto">
          <a:xfrm>
            <a:off x="8004175" y="5085467"/>
            <a:ext cx="0" cy="3651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76" name="Freeform 63"/>
          <p:cNvSpPr>
            <a:spLocks/>
          </p:cNvSpPr>
          <p:nvPr/>
        </p:nvSpPr>
        <p:spPr bwMode="auto">
          <a:xfrm>
            <a:off x="7405688" y="2254250"/>
            <a:ext cx="1066800" cy="123825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77" name="Freeform 64"/>
          <p:cNvSpPr>
            <a:spLocks/>
          </p:cNvSpPr>
          <p:nvPr/>
        </p:nvSpPr>
        <p:spPr bwMode="auto">
          <a:xfrm>
            <a:off x="7439025" y="2173288"/>
            <a:ext cx="1019175" cy="138112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48849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Pore Volume</a:t>
            </a:r>
          </a:p>
        </p:txBody>
      </p:sp>
      <p:sp>
        <p:nvSpPr>
          <p:cNvPr id="8197" name="Rectangle 22"/>
          <p:cNvSpPr>
            <a:spLocks noGrp="1" noChangeArrowheads="1"/>
          </p:cNvSpPr>
          <p:nvPr>
            <p:ph idx="1"/>
          </p:nvPr>
        </p:nvSpPr>
        <p:spPr>
          <a:xfrm>
            <a:off x="497241" y="1216025"/>
            <a:ext cx="6332537" cy="3694113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1143000" algn="l"/>
              </a:tabLst>
            </a:pPr>
            <a:r>
              <a:rPr lang="en-US" altLang="en-US" sz="2800" dirty="0" smtClean="0"/>
              <a:t>A first approximation: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400" dirty="0" smtClean="0"/>
              <a:t>Start with the reservoir sand volume 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400" dirty="0" smtClean="0"/>
              <a:t>Use a porosity value (percentage of 	volume that represents the pore 	space)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400" dirty="0" smtClean="0"/>
              <a:t>Porosity often varies by the 	environments of deposition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400" dirty="0" smtClean="0"/>
              <a:t>For our field:</a:t>
            </a:r>
          </a:p>
          <a:p>
            <a:pPr lvl="2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l-GR" altLang="en-US" sz="2000" dirty="0" smtClean="0"/>
              <a:t>Φ</a:t>
            </a:r>
            <a:r>
              <a:rPr lang="en-US" altLang="en-US" sz="2000" dirty="0" smtClean="0"/>
              <a:t> = 17%</a:t>
            </a:r>
          </a:p>
        </p:txBody>
      </p:sp>
      <p:grpSp>
        <p:nvGrpSpPr>
          <p:cNvPr id="8195" name="Group 25"/>
          <p:cNvGrpSpPr>
            <a:grpSpLocks/>
          </p:cNvGrpSpPr>
          <p:nvPr/>
        </p:nvGrpSpPr>
        <p:grpSpPr bwMode="auto">
          <a:xfrm>
            <a:off x="7342188" y="1536700"/>
            <a:ext cx="1187450" cy="2312988"/>
            <a:chOff x="3737" y="2398"/>
            <a:chExt cx="748" cy="1457"/>
          </a:xfrm>
        </p:grpSpPr>
        <p:sp>
          <p:nvSpPr>
            <p:cNvPr id="8202" name="Text Box 26"/>
            <p:cNvSpPr txBox="1">
              <a:spLocks noChangeArrowheads="1"/>
            </p:cNvSpPr>
            <p:nvPr/>
          </p:nvSpPr>
          <p:spPr bwMode="auto">
            <a:xfrm>
              <a:off x="3777" y="3525"/>
              <a:ext cx="66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Net Pore</a:t>
              </a:r>
            </a:p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Volume</a:t>
              </a:r>
            </a:p>
          </p:txBody>
        </p:sp>
        <p:grpSp>
          <p:nvGrpSpPr>
            <p:cNvPr id="8203" name="Group 27"/>
            <p:cNvGrpSpPr>
              <a:grpSpLocks/>
            </p:cNvGrpSpPr>
            <p:nvPr/>
          </p:nvGrpSpPr>
          <p:grpSpPr bwMode="auto">
            <a:xfrm>
              <a:off x="3737" y="2398"/>
              <a:ext cx="748" cy="1079"/>
              <a:chOff x="4308" y="2468"/>
              <a:chExt cx="748" cy="1079"/>
            </a:xfrm>
          </p:grpSpPr>
          <p:sp>
            <p:nvSpPr>
              <p:cNvPr id="8204" name="Oval 28"/>
              <p:cNvSpPr>
                <a:spLocks noChangeArrowheads="1"/>
              </p:cNvSpPr>
              <p:nvPr/>
            </p:nvSpPr>
            <p:spPr bwMode="auto">
              <a:xfrm>
                <a:off x="4308" y="2741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8205" name="Oval 29"/>
              <p:cNvSpPr>
                <a:spLocks noChangeArrowheads="1"/>
              </p:cNvSpPr>
              <p:nvPr/>
            </p:nvSpPr>
            <p:spPr bwMode="auto">
              <a:xfrm>
                <a:off x="4308" y="301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8206" name="Oval 30"/>
              <p:cNvSpPr>
                <a:spLocks noChangeArrowheads="1"/>
              </p:cNvSpPr>
              <p:nvPr/>
            </p:nvSpPr>
            <p:spPr bwMode="auto">
              <a:xfrm>
                <a:off x="4308" y="3287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8207" name="Rectangle 31" descr="80%"/>
              <p:cNvSpPr>
                <a:spLocks noChangeArrowheads="1"/>
              </p:cNvSpPr>
              <p:nvPr/>
            </p:nvSpPr>
            <p:spPr bwMode="auto">
              <a:xfrm>
                <a:off x="4356" y="2639"/>
                <a:ext cx="653" cy="782"/>
              </a:xfrm>
              <a:prstGeom prst="rect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8208" name="Freeform 32"/>
              <p:cNvSpPr>
                <a:spLocks/>
              </p:cNvSpPr>
              <p:nvPr/>
            </p:nvSpPr>
            <p:spPr bwMode="auto">
              <a:xfrm>
                <a:off x="4346" y="2920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09" name="Oval 33" descr="80%"/>
              <p:cNvSpPr>
                <a:spLocks noChangeArrowheads="1"/>
              </p:cNvSpPr>
              <p:nvPr/>
            </p:nvSpPr>
            <p:spPr bwMode="auto">
              <a:xfrm>
                <a:off x="4308" y="2468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8210" name="Freeform 34"/>
              <p:cNvSpPr>
                <a:spLocks/>
              </p:cNvSpPr>
              <p:nvPr/>
            </p:nvSpPr>
            <p:spPr bwMode="auto">
              <a:xfrm>
                <a:off x="5003" y="3374"/>
                <a:ext cx="41" cy="92"/>
              </a:xfrm>
              <a:custGeom>
                <a:avLst/>
                <a:gdLst>
                  <a:gd name="T0" fmla="*/ 25 w 41"/>
                  <a:gd name="T1" fmla="*/ 0 h 92"/>
                  <a:gd name="T2" fmla="*/ 37 w 41"/>
                  <a:gd name="T3" fmla="*/ 18 h 92"/>
                  <a:gd name="T4" fmla="*/ 41 w 41"/>
                  <a:gd name="T5" fmla="*/ 32 h 92"/>
                  <a:gd name="T6" fmla="*/ 35 w 41"/>
                  <a:gd name="T7" fmla="*/ 56 h 92"/>
                  <a:gd name="T8" fmla="*/ 23 w 41"/>
                  <a:gd name="T9" fmla="*/ 76 h 92"/>
                  <a:gd name="T10" fmla="*/ 1 w 41"/>
                  <a:gd name="T11" fmla="*/ 88 h 92"/>
                  <a:gd name="T12" fmla="*/ 15 w 41"/>
                  <a:gd name="T13" fmla="*/ 52 h 92"/>
                  <a:gd name="T14" fmla="*/ 15 w 41"/>
                  <a:gd name="T15" fmla="*/ 30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1"/>
                  <a:gd name="T25" fmla="*/ 0 h 92"/>
                  <a:gd name="T26" fmla="*/ 41 w 41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11" name="Freeform 35"/>
              <p:cNvSpPr>
                <a:spLocks/>
              </p:cNvSpPr>
              <p:nvPr/>
            </p:nvSpPr>
            <p:spPr bwMode="auto">
              <a:xfrm>
                <a:off x="4321" y="3368"/>
                <a:ext cx="35" cy="93"/>
              </a:xfrm>
              <a:custGeom>
                <a:avLst/>
                <a:gdLst>
                  <a:gd name="T0" fmla="*/ 29 w 35"/>
                  <a:gd name="T1" fmla="*/ 0 h 93"/>
                  <a:gd name="T2" fmla="*/ 7 w 35"/>
                  <a:gd name="T3" fmla="*/ 16 h 93"/>
                  <a:gd name="T4" fmla="*/ 1 w 35"/>
                  <a:gd name="T5" fmla="*/ 32 h 93"/>
                  <a:gd name="T6" fmla="*/ 1 w 35"/>
                  <a:gd name="T7" fmla="*/ 48 h 93"/>
                  <a:gd name="T8" fmla="*/ 7 w 35"/>
                  <a:gd name="T9" fmla="*/ 66 h 93"/>
                  <a:gd name="T10" fmla="*/ 19 w 35"/>
                  <a:gd name="T11" fmla="*/ 80 h 93"/>
                  <a:gd name="T12" fmla="*/ 33 w 35"/>
                  <a:gd name="T13" fmla="*/ 88 h 93"/>
                  <a:gd name="T14" fmla="*/ 29 w 35"/>
                  <a:gd name="T15" fmla="*/ 50 h 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93"/>
                  <a:gd name="T26" fmla="*/ 35 w 35"/>
                  <a:gd name="T27" fmla="*/ 93 h 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12" name="Text Box 36"/>
              <p:cNvSpPr txBox="1">
                <a:spLocks noChangeArrowheads="1"/>
              </p:cNvSpPr>
              <p:nvPr/>
            </p:nvSpPr>
            <p:spPr bwMode="auto">
              <a:xfrm>
                <a:off x="4376" y="3266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8213" name="Freeform 37"/>
              <p:cNvSpPr>
                <a:spLocks/>
              </p:cNvSpPr>
              <p:nvPr/>
            </p:nvSpPr>
            <p:spPr bwMode="auto">
              <a:xfrm>
                <a:off x="4352" y="2858"/>
                <a:ext cx="665" cy="366"/>
              </a:xfrm>
              <a:custGeom>
                <a:avLst/>
                <a:gdLst>
                  <a:gd name="T0" fmla="*/ 6 w 665"/>
                  <a:gd name="T1" fmla="*/ 28 h 309"/>
                  <a:gd name="T2" fmla="*/ 96 w 665"/>
                  <a:gd name="T3" fmla="*/ 98 h 309"/>
                  <a:gd name="T4" fmla="*/ 189 w 665"/>
                  <a:gd name="T5" fmla="*/ 146 h 309"/>
                  <a:gd name="T6" fmla="*/ 291 w 665"/>
                  <a:gd name="T7" fmla="*/ 159 h 309"/>
                  <a:gd name="T8" fmla="*/ 393 w 665"/>
                  <a:gd name="T9" fmla="*/ 159 h 309"/>
                  <a:gd name="T10" fmla="*/ 471 w 665"/>
                  <a:gd name="T11" fmla="*/ 139 h 309"/>
                  <a:gd name="T12" fmla="*/ 549 w 665"/>
                  <a:gd name="T13" fmla="*/ 121 h 309"/>
                  <a:gd name="T14" fmla="*/ 615 w 665"/>
                  <a:gd name="T15" fmla="*/ 69 h 309"/>
                  <a:gd name="T16" fmla="*/ 657 w 665"/>
                  <a:gd name="T17" fmla="*/ 33 h 309"/>
                  <a:gd name="T18" fmla="*/ 654 w 665"/>
                  <a:gd name="T19" fmla="*/ 269 h 309"/>
                  <a:gd name="T20" fmla="*/ 654 w 665"/>
                  <a:gd name="T21" fmla="*/ 451 h 309"/>
                  <a:gd name="T22" fmla="*/ 585 w 665"/>
                  <a:gd name="T23" fmla="*/ 512 h 309"/>
                  <a:gd name="T24" fmla="*/ 489 w 665"/>
                  <a:gd name="T25" fmla="*/ 565 h 309"/>
                  <a:gd name="T26" fmla="*/ 420 w 665"/>
                  <a:gd name="T27" fmla="*/ 587 h 309"/>
                  <a:gd name="T28" fmla="*/ 285 w 665"/>
                  <a:gd name="T29" fmla="*/ 595 h 309"/>
                  <a:gd name="T30" fmla="*/ 216 w 665"/>
                  <a:gd name="T31" fmla="*/ 601 h 309"/>
                  <a:gd name="T32" fmla="*/ 123 w 665"/>
                  <a:gd name="T33" fmla="*/ 547 h 309"/>
                  <a:gd name="T34" fmla="*/ 0 w 665"/>
                  <a:gd name="T35" fmla="*/ 429 h 3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65"/>
                  <a:gd name="T55" fmla="*/ 0 h 309"/>
                  <a:gd name="T56" fmla="*/ 665 w 665"/>
                  <a:gd name="T57" fmla="*/ 309 h 3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14" name="Freeform 38"/>
              <p:cNvSpPr>
                <a:spLocks/>
              </p:cNvSpPr>
              <p:nvPr/>
            </p:nvSpPr>
            <p:spPr bwMode="auto">
              <a:xfrm>
                <a:off x="4356" y="3118"/>
                <a:ext cx="684" cy="429"/>
              </a:xfrm>
              <a:custGeom>
                <a:avLst/>
                <a:gdLst>
                  <a:gd name="T0" fmla="*/ 0 w 690"/>
                  <a:gd name="T1" fmla="*/ 0 h 327"/>
                  <a:gd name="T2" fmla="*/ 92 w 690"/>
                  <a:gd name="T3" fmla="*/ 115 h 327"/>
                  <a:gd name="T4" fmla="*/ 196 w 690"/>
                  <a:gd name="T5" fmla="*/ 197 h 327"/>
                  <a:gd name="T6" fmla="*/ 294 w 690"/>
                  <a:gd name="T7" fmla="*/ 231 h 327"/>
                  <a:gd name="T8" fmla="*/ 416 w 690"/>
                  <a:gd name="T9" fmla="*/ 205 h 327"/>
                  <a:gd name="T10" fmla="*/ 526 w 690"/>
                  <a:gd name="T11" fmla="*/ 151 h 327"/>
                  <a:gd name="T12" fmla="*/ 630 w 690"/>
                  <a:gd name="T13" fmla="*/ 17 h 327"/>
                  <a:gd name="T14" fmla="*/ 630 w 690"/>
                  <a:gd name="T15" fmla="*/ 436 h 327"/>
                  <a:gd name="T16" fmla="*/ 648 w 690"/>
                  <a:gd name="T17" fmla="*/ 480 h 327"/>
                  <a:gd name="T18" fmla="*/ 666 w 690"/>
                  <a:gd name="T19" fmla="*/ 606 h 327"/>
                  <a:gd name="T20" fmla="*/ 630 w 690"/>
                  <a:gd name="T21" fmla="*/ 782 h 327"/>
                  <a:gd name="T22" fmla="*/ 538 w 690"/>
                  <a:gd name="T23" fmla="*/ 899 h 327"/>
                  <a:gd name="T24" fmla="*/ 404 w 690"/>
                  <a:gd name="T25" fmla="*/ 970 h 327"/>
                  <a:gd name="T26" fmla="*/ 281 w 690"/>
                  <a:gd name="T27" fmla="*/ 970 h 327"/>
                  <a:gd name="T28" fmla="*/ 119 w 690"/>
                  <a:gd name="T29" fmla="*/ 905 h 327"/>
                  <a:gd name="T30" fmla="*/ 15 w 690"/>
                  <a:gd name="T31" fmla="*/ 799 h 327"/>
                  <a:gd name="T32" fmla="*/ 0 w 690"/>
                  <a:gd name="T33" fmla="*/ 756 h 3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90"/>
                  <a:gd name="T52" fmla="*/ 0 h 327"/>
                  <a:gd name="T53" fmla="*/ 690 w 690"/>
                  <a:gd name="T54" fmla="*/ 327 h 32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15" name="Freeform 39"/>
              <p:cNvSpPr>
                <a:spLocks/>
              </p:cNvSpPr>
              <p:nvPr/>
            </p:nvSpPr>
            <p:spPr bwMode="auto">
              <a:xfrm>
                <a:off x="4352" y="3460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8216" name="Group 40"/>
              <p:cNvGrpSpPr>
                <a:grpSpLocks/>
              </p:cNvGrpSpPr>
              <p:nvPr/>
            </p:nvGrpSpPr>
            <p:grpSpPr bwMode="auto">
              <a:xfrm>
                <a:off x="4320" y="3095"/>
                <a:ext cx="726" cy="93"/>
                <a:chOff x="1948" y="3088"/>
                <a:chExt cx="726" cy="93"/>
              </a:xfrm>
            </p:grpSpPr>
            <p:sp>
              <p:nvSpPr>
                <p:cNvPr id="8230" name="Freeform 41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31" name="Freeform 42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8217" name="Group 43"/>
              <p:cNvGrpSpPr>
                <a:grpSpLocks/>
              </p:cNvGrpSpPr>
              <p:nvPr/>
            </p:nvGrpSpPr>
            <p:grpSpPr bwMode="auto">
              <a:xfrm>
                <a:off x="4320" y="2825"/>
                <a:ext cx="726" cy="93"/>
                <a:chOff x="1948" y="3088"/>
                <a:chExt cx="726" cy="93"/>
              </a:xfrm>
            </p:grpSpPr>
            <p:sp>
              <p:nvSpPr>
                <p:cNvPr id="8228" name="Freeform 44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9" name="Freeform 45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8" name="Text Box 46"/>
              <p:cNvSpPr txBox="1">
                <a:spLocks noChangeArrowheads="1"/>
              </p:cNvSpPr>
              <p:nvPr/>
            </p:nvSpPr>
            <p:spPr bwMode="auto">
              <a:xfrm>
                <a:off x="4386" y="2951"/>
                <a:ext cx="5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Non-Net</a:t>
                </a:r>
              </a:p>
            </p:txBody>
          </p:sp>
          <p:sp>
            <p:nvSpPr>
              <p:cNvPr id="8219" name="Text Box 47"/>
              <p:cNvSpPr txBox="1">
                <a:spLocks noChangeArrowheads="1"/>
              </p:cNvSpPr>
              <p:nvPr/>
            </p:nvSpPr>
            <p:spPr bwMode="auto">
              <a:xfrm>
                <a:off x="4372" y="3251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8220" name="Freeform 48"/>
              <p:cNvSpPr>
                <a:spLocks/>
              </p:cNvSpPr>
              <p:nvPr/>
            </p:nvSpPr>
            <p:spPr bwMode="auto">
              <a:xfrm>
                <a:off x="4346" y="3199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1" name="Freeform 49" descr="20%"/>
              <p:cNvSpPr>
                <a:spLocks/>
              </p:cNvSpPr>
              <p:nvPr/>
            </p:nvSpPr>
            <p:spPr bwMode="auto">
              <a:xfrm>
                <a:off x="4323" y="2481"/>
                <a:ext cx="612" cy="477"/>
              </a:xfrm>
              <a:custGeom>
                <a:avLst/>
                <a:gdLst>
                  <a:gd name="T0" fmla="*/ 543 w 612"/>
                  <a:gd name="T1" fmla="*/ 456 h 477"/>
                  <a:gd name="T2" fmla="*/ 543 w 612"/>
                  <a:gd name="T3" fmla="*/ 222 h 477"/>
                  <a:gd name="T4" fmla="*/ 612 w 612"/>
                  <a:gd name="T5" fmla="*/ 30 h 477"/>
                  <a:gd name="T6" fmla="*/ 573 w 612"/>
                  <a:gd name="T7" fmla="*/ 18 h 477"/>
                  <a:gd name="T8" fmla="*/ 501 w 612"/>
                  <a:gd name="T9" fmla="*/ 9 h 477"/>
                  <a:gd name="T10" fmla="*/ 426 w 612"/>
                  <a:gd name="T11" fmla="*/ 0 h 477"/>
                  <a:gd name="T12" fmla="*/ 324 w 612"/>
                  <a:gd name="T13" fmla="*/ 0 h 477"/>
                  <a:gd name="T14" fmla="*/ 255 w 612"/>
                  <a:gd name="T15" fmla="*/ 3 h 477"/>
                  <a:gd name="T16" fmla="*/ 189 w 612"/>
                  <a:gd name="T17" fmla="*/ 9 h 477"/>
                  <a:gd name="T18" fmla="*/ 108 w 612"/>
                  <a:gd name="T19" fmla="*/ 24 h 477"/>
                  <a:gd name="T20" fmla="*/ 48 w 612"/>
                  <a:gd name="T21" fmla="*/ 57 h 477"/>
                  <a:gd name="T22" fmla="*/ 27 w 612"/>
                  <a:gd name="T23" fmla="*/ 66 h 477"/>
                  <a:gd name="T24" fmla="*/ 0 w 612"/>
                  <a:gd name="T25" fmla="*/ 99 h 477"/>
                  <a:gd name="T26" fmla="*/ 3 w 612"/>
                  <a:gd name="T27" fmla="*/ 120 h 477"/>
                  <a:gd name="T28" fmla="*/ 33 w 612"/>
                  <a:gd name="T29" fmla="*/ 165 h 477"/>
                  <a:gd name="T30" fmla="*/ 51 w 612"/>
                  <a:gd name="T31" fmla="*/ 174 h 477"/>
                  <a:gd name="T32" fmla="*/ 51 w 612"/>
                  <a:gd name="T33" fmla="*/ 216 h 477"/>
                  <a:gd name="T34" fmla="*/ 42 w 612"/>
                  <a:gd name="T35" fmla="*/ 402 h 477"/>
                  <a:gd name="T36" fmla="*/ 111 w 612"/>
                  <a:gd name="T37" fmla="*/ 429 h 477"/>
                  <a:gd name="T38" fmla="*/ 210 w 612"/>
                  <a:gd name="T39" fmla="*/ 465 h 477"/>
                  <a:gd name="T40" fmla="*/ 303 w 612"/>
                  <a:gd name="T41" fmla="*/ 474 h 477"/>
                  <a:gd name="T42" fmla="*/ 366 w 612"/>
                  <a:gd name="T43" fmla="*/ 474 h 477"/>
                  <a:gd name="T44" fmla="*/ 435 w 612"/>
                  <a:gd name="T45" fmla="*/ 477 h 477"/>
                  <a:gd name="T46" fmla="*/ 543 w 612"/>
                  <a:gd name="T47" fmla="*/ 456 h 4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12"/>
                  <a:gd name="T73" fmla="*/ 0 h 477"/>
                  <a:gd name="T74" fmla="*/ 612 w 612"/>
                  <a:gd name="T75" fmla="*/ 477 h 47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2" name="Freeform 50"/>
              <p:cNvSpPr>
                <a:spLocks/>
              </p:cNvSpPr>
              <p:nvPr/>
            </p:nvSpPr>
            <p:spPr bwMode="auto">
              <a:xfrm>
                <a:off x="4334" y="2650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3" name="Freeform 51"/>
              <p:cNvSpPr>
                <a:spLocks/>
              </p:cNvSpPr>
              <p:nvPr/>
            </p:nvSpPr>
            <p:spPr bwMode="auto">
              <a:xfrm flipV="1">
                <a:off x="4337" y="2470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4" name="Line 52"/>
              <p:cNvSpPr>
                <a:spLocks noChangeShapeType="1"/>
              </p:cNvSpPr>
              <p:nvPr/>
            </p:nvSpPr>
            <p:spPr bwMode="auto">
              <a:xfrm>
                <a:off x="5012" y="2665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5" name="Line 53"/>
              <p:cNvSpPr>
                <a:spLocks noChangeShapeType="1"/>
              </p:cNvSpPr>
              <p:nvPr/>
            </p:nvSpPr>
            <p:spPr bwMode="auto">
              <a:xfrm>
                <a:off x="4358" y="2674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26" name="Text Box 54"/>
              <p:cNvSpPr txBox="1">
                <a:spLocks noChangeArrowheads="1"/>
              </p:cNvSpPr>
              <p:nvPr/>
            </p:nvSpPr>
            <p:spPr bwMode="auto">
              <a:xfrm>
                <a:off x="4422" y="2574"/>
                <a:ext cx="36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/>
                  <a:t>Solid</a:t>
                </a:r>
              </a:p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/>
                  <a:t>Grains</a:t>
                </a:r>
              </a:p>
            </p:txBody>
          </p:sp>
          <p:sp>
            <p:nvSpPr>
              <p:cNvPr id="8227" name="Text Box 55"/>
              <p:cNvSpPr txBox="1">
                <a:spLocks noChangeArrowheads="1"/>
              </p:cNvSpPr>
              <p:nvPr/>
            </p:nvSpPr>
            <p:spPr bwMode="auto">
              <a:xfrm rot="-5400000">
                <a:off x="4744" y="2679"/>
                <a:ext cx="337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>
                    <a:solidFill>
                      <a:schemeClr val="bg1"/>
                    </a:solidFill>
                  </a:rPr>
                  <a:t>Pores</a:t>
                </a:r>
              </a:p>
            </p:txBody>
          </p:sp>
        </p:grpSp>
      </p:grpSp>
      <p:sp>
        <p:nvSpPr>
          <p:cNvPr id="8198" name="Text Box 23"/>
          <p:cNvSpPr txBox="1">
            <a:spLocks noChangeArrowheads="1"/>
          </p:cNvSpPr>
          <p:nvPr/>
        </p:nvSpPr>
        <p:spPr bwMode="auto">
          <a:xfrm>
            <a:off x="7263596" y="4267200"/>
            <a:ext cx="1479571" cy="156966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>
                <a:latin typeface="+mn-lt"/>
              </a:rPr>
              <a:t>Res. Sand Vol.</a:t>
            </a:r>
          </a:p>
          <a:p>
            <a:pPr algn="ctr" eaLnBrk="1" hangingPunct="1"/>
            <a:r>
              <a:rPr lang="en-US" altLang="en-US" sz="1600" dirty="0">
                <a:latin typeface="+mn-lt"/>
              </a:rPr>
              <a:t>*</a:t>
            </a:r>
          </a:p>
          <a:p>
            <a:pPr algn="ctr" eaLnBrk="1" hangingPunct="1"/>
            <a:r>
              <a:rPr lang="en-US" altLang="en-US" sz="1600" dirty="0">
                <a:latin typeface="+mn-lt"/>
              </a:rPr>
              <a:t>Porosity</a:t>
            </a:r>
          </a:p>
          <a:p>
            <a:pPr algn="ctr" eaLnBrk="1" hangingPunct="1"/>
            <a:endParaRPr lang="en-US" altLang="en-US" sz="1600" dirty="0">
              <a:latin typeface="+mn-lt"/>
            </a:endParaRPr>
          </a:p>
          <a:p>
            <a:pPr algn="ctr" eaLnBrk="1" hangingPunct="1"/>
            <a:endParaRPr lang="en-US" altLang="en-US" sz="1600" dirty="0">
              <a:latin typeface="+mn-lt"/>
            </a:endParaRPr>
          </a:p>
          <a:p>
            <a:pPr algn="ctr" eaLnBrk="1" hangingPunct="1"/>
            <a:r>
              <a:rPr lang="en-US" altLang="en-US" sz="1600" dirty="0">
                <a:latin typeface="+mn-lt"/>
              </a:rPr>
              <a:t>Pore Volume</a:t>
            </a:r>
          </a:p>
        </p:txBody>
      </p:sp>
      <p:sp>
        <p:nvSpPr>
          <p:cNvPr id="8199" name="Line 24"/>
          <p:cNvSpPr>
            <a:spLocks noChangeShapeType="1"/>
          </p:cNvSpPr>
          <p:nvPr/>
        </p:nvSpPr>
        <p:spPr bwMode="auto">
          <a:xfrm>
            <a:off x="8004175" y="5130623"/>
            <a:ext cx="0" cy="3651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0" name="Freeform 56"/>
          <p:cNvSpPr>
            <a:spLocks/>
          </p:cNvSpPr>
          <p:nvPr/>
        </p:nvSpPr>
        <p:spPr bwMode="auto">
          <a:xfrm>
            <a:off x="7391400" y="2259013"/>
            <a:ext cx="1066800" cy="123825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1" name="Freeform 57"/>
          <p:cNvSpPr>
            <a:spLocks/>
          </p:cNvSpPr>
          <p:nvPr/>
        </p:nvSpPr>
        <p:spPr bwMode="auto">
          <a:xfrm>
            <a:off x="7424738" y="2178050"/>
            <a:ext cx="1019175" cy="138113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26542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Hydrocarbon Volume</a:t>
            </a:r>
          </a:p>
        </p:txBody>
      </p:sp>
      <p:sp>
        <p:nvSpPr>
          <p:cNvPr id="9222" name="Rectangle 34"/>
          <p:cNvSpPr>
            <a:spLocks noGrp="1" noChangeArrowheads="1"/>
          </p:cNvSpPr>
          <p:nvPr>
            <p:ph idx="1"/>
          </p:nvPr>
        </p:nvSpPr>
        <p:spPr>
          <a:xfrm>
            <a:off x="576263" y="1520825"/>
            <a:ext cx="6490581" cy="3694113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1143000" algn="l"/>
              </a:tabLst>
            </a:pPr>
            <a:r>
              <a:rPr lang="en-US" altLang="en-US" sz="2800" dirty="0" smtClean="0"/>
              <a:t>A first approximation: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400" dirty="0" smtClean="0"/>
              <a:t>Start with the net pore volume 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400" dirty="0" smtClean="0"/>
              <a:t>Use a HC saturation value (e.g. 80% HC 	saturation means 80% of the pore 	space contains HCs, the other 20% 	has irreducible water)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altLang="en-US" sz="2400" dirty="0" smtClean="0"/>
              <a:t>For this field, we will assume a HC 	saturation of 90%</a:t>
            </a:r>
          </a:p>
        </p:txBody>
      </p:sp>
      <p:grpSp>
        <p:nvGrpSpPr>
          <p:cNvPr id="9219" name="Group 39"/>
          <p:cNvGrpSpPr>
            <a:grpSpLocks/>
          </p:cNvGrpSpPr>
          <p:nvPr/>
        </p:nvGrpSpPr>
        <p:grpSpPr bwMode="auto">
          <a:xfrm>
            <a:off x="7326313" y="1536700"/>
            <a:ext cx="1187450" cy="2312988"/>
            <a:chOff x="4673" y="2398"/>
            <a:chExt cx="748" cy="1457"/>
          </a:xfrm>
        </p:grpSpPr>
        <p:grpSp>
          <p:nvGrpSpPr>
            <p:cNvPr id="9227" name="Group 40"/>
            <p:cNvGrpSpPr>
              <a:grpSpLocks/>
            </p:cNvGrpSpPr>
            <p:nvPr/>
          </p:nvGrpSpPr>
          <p:grpSpPr bwMode="auto">
            <a:xfrm>
              <a:off x="4673" y="2398"/>
              <a:ext cx="748" cy="1079"/>
              <a:chOff x="5129" y="2490"/>
              <a:chExt cx="748" cy="1079"/>
            </a:xfrm>
          </p:grpSpPr>
          <p:sp>
            <p:nvSpPr>
              <p:cNvPr id="9229" name="Oval 41"/>
              <p:cNvSpPr>
                <a:spLocks noChangeArrowheads="1"/>
              </p:cNvSpPr>
              <p:nvPr/>
            </p:nvSpPr>
            <p:spPr bwMode="auto">
              <a:xfrm>
                <a:off x="5129" y="276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230" name="Oval 42"/>
              <p:cNvSpPr>
                <a:spLocks noChangeArrowheads="1"/>
              </p:cNvSpPr>
              <p:nvPr/>
            </p:nvSpPr>
            <p:spPr bwMode="auto">
              <a:xfrm>
                <a:off x="5129" y="3035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231" name="Oval 43"/>
              <p:cNvSpPr>
                <a:spLocks noChangeArrowheads="1"/>
              </p:cNvSpPr>
              <p:nvPr/>
            </p:nvSpPr>
            <p:spPr bwMode="auto">
              <a:xfrm>
                <a:off x="5129" y="3309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232" name="Rectangle 44"/>
              <p:cNvSpPr>
                <a:spLocks noChangeArrowheads="1"/>
              </p:cNvSpPr>
              <p:nvPr/>
            </p:nvSpPr>
            <p:spPr bwMode="auto">
              <a:xfrm>
                <a:off x="5177" y="2661"/>
                <a:ext cx="653" cy="78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233" name="Freeform 45"/>
              <p:cNvSpPr>
                <a:spLocks/>
              </p:cNvSpPr>
              <p:nvPr/>
            </p:nvSpPr>
            <p:spPr bwMode="auto">
              <a:xfrm>
                <a:off x="5167" y="294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34" name="Oval 46" descr="80%"/>
              <p:cNvSpPr>
                <a:spLocks noChangeArrowheads="1"/>
              </p:cNvSpPr>
              <p:nvPr/>
            </p:nvSpPr>
            <p:spPr bwMode="auto">
              <a:xfrm>
                <a:off x="5129" y="2490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9235" name="Freeform 47"/>
              <p:cNvSpPr>
                <a:spLocks/>
              </p:cNvSpPr>
              <p:nvPr/>
            </p:nvSpPr>
            <p:spPr bwMode="auto">
              <a:xfrm>
                <a:off x="5824" y="3396"/>
                <a:ext cx="41" cy="92"/>
              </a:xfrm>
              <a:custGeom>
                <a:avLst/>
                <a:gdLst>
                  <a:gd name="T0" fmla="*/ 25 w 41"/>
                  <a:gd name="T1" fmla="*/ 0 h 92"/>
                  <a:gd name="T2" fmla="*/ 37 w 41"/>
                  <a:gd name="T3" fmla="*/ 18 h 92"/>
                  <a:gd name="T4" fmla="*/ 41 w 41"/>
                  <a:gd name="T5" fmla="*/ 32 h 92"/>
                  <a:gd name="T6" fmla="*/ 35 w 41"/>
                  <a:gd name="T7" fmla="*/ 56 h 92"/>
                  <a:gd name="T8" fmla="*/ 23 w 41"/>
                  <a:gd name="T9" fmla="*/ 76 h 92"/>
                  <a:gd name="T10" fmla="*/ 1 w 41"/>
                  <a:gd name="T11" fmla="*/ 88 h 92"/>
                  <a:gd name="T12" fmla="*/ 15 w 41"/>
                  <a:gd name="T13" fmla="*/ 52 h 92"/>
                  <a:gd name="T14" fmla="*/ 15 w 41"/>
                  <a:gd name="T15" fmla="*/ 30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1"/>
                  <a:gd name="T25" fmla="*/ 0 h 92"/>
                  <a:gd name="T26" fmla="*/ 41 w 41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36" name="Freeform 48"/>
              <p:cNvSpPr>
                <a:spLocks/>
              </p:cNvSpPr>
              <p:nvPr/>
            </p:nvSpPr>
            <p:spPr bwMode="auto">
              <a:xfrm>
                <a:off x="5142" y="3390"/>
                <a:ext cx="35" cy="93"/>
              </a:xfrm>
              <a:custGeom>
                <a:avLst/>
                <a:gdLst>
                  <a:gd name="T0" fmla="*/ 29 w 35"/>
                  <a:gd name="T1" fmla="*/ 0 h 93"/>
                  <a:gd name="T2" fmla="*/ 7 w 35"/>
                  <a:gd name="T3" fmla="*/ 16 h 93"/>
                  <a:gd name="T4" fmla="*/ 1 w 35"/>
                  <a:gd name="T5" fmla="*/ 32 h 93"/>
                  <a:gd name="T6" fmla="*/ 1 w 35"/>
                  <a:gd name="T7" fmla="*/ 48 h 93"/>
                  <a:gd name="T8" fmla="*/ 7 w 35"/>
                  <a:gd name="T9" fmla="*/ 66 h 93"/>
                  <a:gd name="T10" fmla="*/ 19 w 35"/>
                  <a:gd name="T11" fmla="*/ 80 h 93"/>
                  <a:gd name="T12" fmla="*/ 33 w 35"/>
                  <a:gd name="T13" fmla="*/ 88 h 93"/>
                  <a:gd name="T14" fmla="*/ 29 w 35"/>
                  <a:gd name="T15" fmla="*/ 50 h 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93"/>
                  <a:gd name="T26" fmla="*/ 35 w 35"/>
                  <a:gd name="T27" fmla="*/ 93 h 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37" name="Text Box 49"/>
              <p:cNvSpPr txBox="1">
                <a:spLocks noChangeArrowheads="1"/>
              </p:cNvSpPr>
              <p:nvPr/>
            </p:nvSpPr>
            <p:spPr bwMode="auto">
              <a:xfrm>
                <a:off x="5197" y="3288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9238" name="Freeform 50"/>
              <p:cNvSpPr>
                <a:spLocks/>
              </p:cNvSpPr>
              <p:nvPr/>
            </p:nvSpPr>
            <p:spPr bwMode="auto">
              <a:xfrm>
                <a:off x="5173" y="2880"/>
                <a:ext cx="665" cy="366"/>
              </a:xfrm>
              <a:custGeom>
                <a:avLst/>
                <a:gdLst>
                  <a:gd name="T0" fmla="*/ 6 w 665"/>
                  <a:gd name="T1" fmla="*/ 28 h 309"/>
                  <a:gd name="T2" fmla="*/ 96 w 665"/>
                  <a:gd name="T3" fmla="*/ 98 h 309"/>
                  <a:gd name="T4" fmla="*/ 189 w 665"/>
                  <a:gd name="T5" fmla="*/ 146 h 309"/>
                  <a:gd name="T6" fmla="*/ 291 w 665"/>
                  <a:gd name="T7" fmla="*/ 159 h 309"/>
                  <a:gd name="T8" fmla="*/ 393 w 665"/>
                  <a:gd name="T9" fmla="*/ 159 h 309"/>
                  <a:gd name="T10" fmla="*/ 471 w 665"/>
                  <a:gd name="T11" fmla="*/ 139 h 309"/>
                  <a:gd name="T12" fmla="*/ 549 w 665"/>
                  <a:gd name="T13" fmla="*/ 121 h 309"/>
                  <a:gd name="T14" fmla="*/ 615 w 665"/>
                  <a:gd name="T15" fmla="*/ 69 h 309"/>
                  <a:gd name="T16" fmla="*/ 657 w 665"/>
                  <a:gd name="T17" fmla="*/ 33 h 309"/>
                  <a:gd name="T18" fmla="*/ 654 w 665"/>
                  <a:gd name="T19" fmla="*/ 269 h 309"/>
                  <a:gd name="T20" fmla="*/ 654 w 665"/>
                  <a:gd name="T21" fmla="*/ 451 h 309"/>
                  <a:gd name="T22" fmla="*/ 585 w 665"/>
                  <a:gd name="T23" fmla="*/ 512 h 309"/>
                  <a:gd name="T24" fmla="*/ 489 w 665"/>
                  <a:gd name="T25" fmla="*/ 565 h 309"/>
                  <a:gd name="T26" fmla="*/ 420 w 665"/>
                  <a:gd name="T27" fmla="*/ 587 h 309"/>
                  <a:gd name="T28" fmla="*/ 285 w 665"/>
                  <a:gd name="T29" fmla="*/ 595 h 309"/>
                  <a:gd name="T30" fmla="*/ 216 w 665"/>
                  <a:gd name="T31" fmla="*/ 601 h 309"/>
                  <a:gd name="T32" fmla="*/ 123 w 665"/>
                  <a:gd name="T33" fmla="*/ 547 h 309"/>
                  <a:gd name="T34" fmla="*/ 0 w 665"/>
                  <a:gd name="T35" fmla="*/ 429 h 3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65"/>
                  <a:gd name="T55" fmla="*/ 0 h 309"/>
                  <a:gd name="T56" fmla="*/ 665 w 665"/>
                  <a:gd name="T57" fmla="*/ 309 h 3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39" name="Freeform 51"/>
              <p:cNvSpPr>
                <a:spLocks/>
              </p:cNvSpPr>
              <p:nvPr/>
            </p:nvSpPr>
            <p:spPr bwMode="auto">
              <a:xfrm>
                <a:off x="5177" y="3140"/>
                <a:ext cx="684" cy="429"/>
              </a:xfrm>
              <a:custGeom>
                <a:avLst/>
                <a:gdLst>
                  <a:gd name="T0" fmla="*/ 0 w 690"/>
                  <a:gd name="T1" fmla="*/ 0 h 327"/>
                  <a:gd name="T2" fmla="*/ 92 w 690"/>
                  <a:gd name="T3" fmla="*/ 115 h 327"/>
                  <a:gd name="T4" fmla="*/ 196 w 690"/>
                  <a:gd name="T5" fmla="*/ 197 h 327"/>
                  <a:gd name="T6" fmla="*/ 294 w 690"/>
                  <a:gd name="T7" fmla="*/ 231 h 327"/>
                  <a:gd name="T8" fmla="*/ 416 w 690"/>
                  <a:gd name="T9" fmla="*/ 205 h 327"/>
                  <a:gd name="T10" fmla="*/ 526 w 690"/>
                  <a:gd name="T11" fmla="*/ 151 h 327"/>
                  <a:gd name="T12" fmla="*/ 630 w 690"/>
                  <a:gd name="T13" fmla="*/ 17 h 327"/>
                  <a:gd name="T14" fmla="*/ 630 w 690"/>
                  <a:gd name="T15" fmla="*/ 436 h 327"/>
                  <a:gd name="T16" fmla="*/ 648 w 690"/>
                  <a:gd name="T17" fmla="*/ 480 h 327"/>
                  <a:gd name="T18" fmla="*/ 666 w 690"/>
                  <a:gd name="T19" fmla="*/ 606 h 327"/>
                  <a:gd name="T20" fmla="*/ 630 w 690"/>
                  <a:gd name="T21" fmla="*/ 782 h 327"/>
                  <a:gd name="T22" fmla="*/ 538 w 690"/>
                  <a:gd name="T23" fmla="*/ 899 h 327"/>
                  <a:gd name="T24" fmla="*/ 404 w 690"/>
                  <a:gd name="T25" fmla="*/ 970 h 327"/>
                  <a:gd name="T26" fmla="*/ 281 w 690"/>
                  <a:gd name="T27" fmla="*/ 970 h 327"/>
                  <a:gd name="T28" fmla="*/ 119 w 690"/>
                  <a:gd name="T29" fmla="*/ 905 h 327"/>
                  <a:gd name="T30" fmla="*/ 15 w 690"/>
                  <a:gd name="T31" fmla="*/ 799 h 327"/>
                  <a:gd name="T32" fmla="*/ 0 w 690"/>
                  <a:gd name="T33" fmla="*/ 756 h 3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90"/>
                  <a:gd name="T52" fmla="*/ 0 h 327"/>
                  <a:gd name="T53" fmla="*/ 690 w 690"/>
                  <a:gd name="T54" fmla="*/ 327 h 32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40" name="Freeform 52"/>
              <p:cNvSpPr>
                <a:spLocks/>
              </p:cNvSpPr>
              <p:nvPr/>
            </p:nvSpPr>
            <p:spPr bwMode="auto">
              <a:xfrm>
                <a:off x="5173" y="348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9241" name="Group 53"/>
              <p:cNvGrpSpPr>
                <a:grpSpLocks/>
              </p:cNvGrpSpPr>
              <p:nvPr/>
            </p:nvGrpSpPr>
            <p:grpSpPr bwMode="auto">
              <a:xfrm>
                <a:off x="5141" y="3117"/>
                <a:ext cx="726" cy="93"/>
                <a:chOff x="1948" y="3088"/>
                <a:chExt cx="726" cy="93"/>
              </a:xfrm>
            </p:grpSpPr>
            <p:sp>
              <p:nvSpPr>
                <p:cNvPr id="9259" name="Freeform 54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60" name="Freeform 55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9242" name="Group 56"/>
              <p:cNvGrpSpPr>
                <a:grpSpLocks/>
              </p:cNvGrpSpPr>
              <p:nvPr/>
            </p:nvGrpSpPr>
            <p:grpSpPr bwMode="auto">
              <a:xfrm>
                <a:off x="5141" y="2847"/>
                <a:ext cx="726" cy="93"/>
                <a:chOff x="1948" y="3088"/>
                <a:chExt cx="726" cy="93"/>
              </a:xfrm>
            </p:grpSpPr>
            <p:sp>
              <p:nvSpPr>
                <p:cNvPr id="9257" name="Freeform 57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9258" name="Freeform 58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9243" name="Text Box 59"/>
              <p:cNvSpPr txBox="1">
                <a:spLocks noChangeArrowheads="1"/>
              </p:cNvSpPr>
              <p:nvPr/>
            </p:nvSpPr>
            <p:spPr bwMode="auto">
              <a:xfrm>
                <a:off x="5207" y="2973"/>
                <a:ext cx="5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Non-Net</a:t>
                </a:r>
              </a:p>
            </p:txBody>
          </p:sp>
          <p:sp>
            <p:nvSpPr>
              <p:cNvPr id="9244" name="Text Box 60"/>
              <p:cNvSpPr txBox="1">
                <a:spLocks noChangeArrowheads="1"/>
              </p:cNvSpPr>
              <p:nvPr/>
            </p:nvSpPr>
            <p:spPr bwMode="auto">
              <a:xfrm>
                <a:off x="5193" y="3273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9245" name="Freeform 61"/>
              <p:cNvSpPr>
                <a:spLocks/>
              </p:cNvSpPr>
              <p:nvPr/>
            </p:nvSpPr>
            <p:spPr bwMode="auto">
              <a:xfrm>
                <a:off x="5167" y="3221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46" name="Freeform 62" descr="20%"/>
              <p:cNvSpPr>
                <a:spLocks/>
              </p:cNvSpPr>
              <p:nvPr/>
            </p:nvSpPr>
            <p:spPr bwMode="auto">
              <a:xfrm>
                <a:off x="5144" y="2503"/>
                <a:ext cx="612" cy="477"/>
              </a:xfrm>
              <a:custGeom>
                <a:avLst/>
                <a:gdLst>
                  <a:gd name="T0" fmla="*/ 543 w 612"/>
                  <a:gd name="T1" fmla="*/ 456 h 477"/>
                  <a:gd name="T2" fmla="*/ 543 w 612"/>
                  <a:gd name="T3" fmla="*/ 222 h 477"/>
                  <a:gd name="T4" fmla="*/ 612 w 612"/>
                  <a:gd name="T5" fmla="*/ 30 h 477"/>
                  <a:gd name="T6" fmla="*/ 573 w 612"/>
                  <a:gd name="T7" fmla="*/ 18 h 477"/>
                  <a:gd name="T8" fmla="*/ 501 w 612"/>
                  <a:gd name="T9" fmla="*/ 9 h 477"/>
                  <a:gd name="T10" fmla="*/ 426 w 612"/>
                  <a:gd name="T11" fmla="*/ 0 h 477"/>
                  <a:gd name="T12" fmla="*/ 324 w 612"/>
                  <a:gd name="T13" fmla="*/ 0 h 477"/>
                  <a:gd name="T14" fmla="*/ 255 w 612"/>
                  <a:gd name="T15" fmla="*/ 3 h 477"/>
                  <a:gd name="T16" fmla="*/ 189 w 612"/>
                  <a:gd name="T17" fmla="*/ 9 h 477"/>
                  <a:gd name="T18" fmla="*/ 108 w 612"/>
                  <a:gd name="T19" fmla="*/ 24 h 477"/>
                  <a:gd name="T20" fmla="*/ 48 w 612"/>
                  <a:gd name="T21" fmla="*/ 57 h 477"/>
                  <a:gd name="T22" fmla="*/ 27 w 612"/>
                  <a:gd name="T23" fmla="*/ 66 h 477"/>
                  <a:gd name="T24" fmla="*/ 0 w 612"/>
                  <a:gd name="T25" fmla="*/ 99 h 477"/>
                  <a:gd name="T26" fmla="*/ 3 w 612"/>
                  <a:gd name="T27" fmla="*/ 120 h 477"/>
                  <a:gd name="T28" fmla="*/ 33 w 612"/>
                  <a:gd name="T29" fmla="*/ 165 h 477"/>
                  <a:gd name="T30" fmla="*/ 51 w 612"/>
                  <a:gd name="T31" fmla="*/ 174 h 477"/>
                  <a:gd name="T32" fmla="*/ 51 w 612"/>
                  <a:gd name="T33" fmla="*/ 216 h 477"/>
                  <a:gd name="T34" fmla="*/ 42 w 612"/>
                  <a:gd name="T35" fmla="*/ 402 h 477"/>
                  <a:gd name="T36" fmla="*/ 111 w 612"/>
                  <a:gd name="T37" fmla="*/ 429 h 477"/>
                  <a:gd name="T38" fmla="*/ 210 w 612"/>
                  <a:gd name="T39" fmla="*/ 465 h 477"/>
                  <a:gd name="T40" fmla="*/ 303 w 612"/>
                  <a:gd name="T41" fmla="*/ 474 h 477"/>
                  <a:gd name="T42" fmla="*/ 366 w 612"/>
                  <a:gd name="T43" fmla="*/ 474 h 477"/>
                  <a:gd name="T44" fmla="*/ 435 w 612"/>
                  <a:gd name="T45" fmla="*/ 477 h 477"/>
                  <a:gd name="T46" fmla="*/ 543 w 612"/>
                  <a:gd name="T47" fmla="*/ 456 h 4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12"/>
                  <a:gd name="T73" fmla="*/ 0 h 477"/>
                  <a:gd name="T74" fmla="*/ 612 w 612"/>
                  <a:gd name="T75" fmla="*/ 477 h 47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47" name="Freeform 63"/>
              <p:cNvSpPr>
                <a:spLocks/>
              </p:cNvSpPr>
              <p:nvPr/>
            </p:nvSpPr>
            <p:spPr bwMode="auto">
              <a:xfrm>
                <a:off x="5155" y="267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48" name="Freeform 64"/>
              <p:cNvSpPr>
                <a:spLocks/>
              </p:cNvSpPr>
              <p:nvPr/>
            </p:nvSpPr>
            <p:spPr bwMode="auto">
              <a:xfrm flipV="1">
                <a:off x="5158" y="249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49" name="Line 65"/>
              <p:cNvSpPr>
                <a:spLocks noChangeShapeType="1"/>
              </p:cNvSpPr>
              <p:nvPr/>
            </p:nvSpPr>
            <p:spPr bwMode="auto">
              <a:xfrm>
                <a:off x="5833" y="2687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0" name="Line 66"/>
              <p:cNvSpPr>
                <a:spLocks noChangeShapeType="1"/>
              </p:cNvSpPr>
              <p:nvPr/>
            </p:nvSpPr>
            <p:spPr bwMode="auto">
              <a:xfrm>
                <a:off x="5179" y="2696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1" name="Text Box 67"/>
              <p:cNvSpPr txBox="1">
                <a:spLocks noChangeArrowheads="1"/>
              </p:cNvSpPr>
              <p:nvPr/>
            </p:nvSpPr>
            <p:spPr bwMode="auto">
              <a:xfrm>
                <a:off x="5243" y="2596"/>
                <a:ext cx="36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/>
                  <a:t>Solid</a:t>
                </a:r>
              </a:p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/>
                  <a:t>Grains</a:t>
                </a:r>
              </a:p>
            </p:txBody>
          </p:sp>
          <p:sp>
            <p:nvSpPr>
              <p:cNvPr id="9252" name="Freeform 68"/>
              <p:cNvSpPr>
                <a:spLocks/>
              </p:cNvSpPr>
              <p:nvPr/>
            </p:nvSpPr>
            <p:spPr bwMode="auto">
              <a:xfrm>
                <a:off x="5691" y="2541"/>
                <a:ext cx="182" cy="174"/>
              </a:xfrm>
              <a:custGeom>
                <a:avLst/>
                <a:gdLst>
                  <a:gd name="T0" fmla="*/ 60 w 182"/>
                  <a:gd name="T1" fmla="*/ 0 h 174"/>
                  <a:gd name="T2" fmla="*/ 108 w 182"/>
                  <a:gd name="T3" fmla="*/ 15 h 174"/>
                  <a:gd name="T4" fmla="*/ 150 w 182"/>
                  <a:gd name="T5" fmla="*/ 36 h 174"/>
                  <a:gd name="T6" fmla="*/ 177 w 182"/>
                  <a:gd name="T7" fmla="*/ 66 h 174"/>
                  <a:gd name="T8" fmla="*/ 177 w 182"/>
                  <a:gd name="T9" fmla="*/ 99 h 174"/>
                  <a:gd name="T10" fmla="*/ 147 w 182"/>
                  <a:gd name="T11" fmla="*/ 126 h 174"/>
                  <a:gd name="T12" fmla="*/ 102 w 182"/>
                  <a:gd name="T13" fmla="*/ 147 h 174"/>
                  <a:gd name="T14" fmla="*/ 60 w 182"/>
                  <a:gd name="T15" fmla="*/ 162 h 174"/>
                  <a:gd name="T16" fmla="*/ 0 w 182"/>
                  <a:gd name="T17" fmla="*/ 174 h 1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174"/>
                  <a:gd name="T29" fmla="*/ 182 w 182"/>
                  <a:gd name="T30" fmla="*/ 174 h 17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174">
                    <a:moveTo>
                      <a:pt x="60" y="0"/>
                    </a:moveTo>
                    <a:cubicBezTo>
                      <a:pt x="76" y="4"/>
                      <a:pt x="93" y="9"/>
                      <a:pt x="108" y="15"/>
                    </a:cubicBezTo>
                    <a:cubicBezTo>
                      <a:pt x="123" y="21"/>
                      <a:pt x="139" y="27"/>
                      <a:pt x="150" y="36"/>
                    </a:cubicBezTo>
                    <a:cubicBezTo>
                      <a:pt x="161" y="45"/>
                      <a:pt x="173" y="55"/>
                      <a:pt x="177" y="66"/>
                    </a:cubicBezTo>
                    <a:cubicBezTo>
                      <a:pt x="181" y="77"/>
                      <a:pt x="182" y="89"/>
                      <a:pt x="177" y="99"/>
                    </a:cubicBezTo>
                    <a:cubicBezTo>
                      <a:pt x="172" y="109"/>
                      <a:pt x="159" y="118"/>
                      <a:pt x="147" y="126"/>
                    </a:cubicBezTo>
                    <a:cubicBezTo>
                      <a:pt x="135" y="134"/>
                      <a:pt x="116" y="141"/>
                      <a:pt x="102" y="147"/>
                    </a:cubicBezTo>
                    <a:cubicBezTo>
                      <a:pt x="88" y="153"/>
                      <a:pt x="77" y="158"/>
                      <a:pt x="60" y="162"/>
                    </a:cubicBezTo>
                    <a:cubicBezTo>
                      <a:pt x="43" y="166"/>
                      <a:pt x="21" y="170"/>
                      <a:pt x="0" y="174"/>
                    </a:cubicBezTo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3" name="Freeform 69"/>
              <p:cNvSpPr>
                <a:spLocks/>
              </p:cNvSpPr>
              <p:nvPr/>
            </p:nvSpPr>
            <p:spPr bwMode="auto">
              <a:xfrm>
                <a:off x="5691" y="2697"/>
                <a:ext cx="141" cy="78"/>
              </a:xfrm>
              <a:custGeom>
                <a:avLst/>
                <a:gdLst>
                  <a:gd name="T0" fmla="*/ 0 w 141"/>
                  <a:gd name="T1" fmla="*/ 16 h 96"/>
                  <a:gd name="T2" fmla="*/ 3 w 141"/>
                  <a:gd name="T3" fmla="*/ 41 h 96"/>
                  <a:gd name="T4" fmla="*/ 57 w 141"/>
                  <a:gd name="T5" fmla="*/ 39 h 96"/>
                  <a:gd name="T6" fmla="*/ 96 w 141"/>
                  <a:gd name="T7" fmla="*/ 37 h 96"/>
                  <a:gd name="T8" fmla="*/ 114 w 141"/>
                  <a:gd name="T9" fmla="*/ 36 h 96"/>
                  <a:gd name="T10" fmla="*/ 135 w 141"/>
                  <a:gd name="T11" fmla="*/ 27 h 96"/>
                  <a:gd name="T12" fmla="*/ 141 w 141"/>
                  <a:gd name="T13" fmla="*/ 0 h 96"/>
                  <a:gd name="T14" fmla="*/ 120 w 141"/>
                  <a:gd name="T15" fmla="*/ 4 h 96"/>
                  <a:gd name="T16" fmla="*/ 81 w 141"/>
                  <a:gd name="T17" fmla="*/ 9 h 96"/>
                  <a:gd name="T18" fmla="*/ 57 w 141"/>
                  <a:gd name="T19" fmla="*/ 11 h 96"/>
                  <a:gd name="T20" fmla="*/ 33 w 141"/>
                  <a:gd name="T21" fmla="*/ 11 h 96"/>
                  <a:gd name="T22" fmla="*/ 0 w 141"/>
                  <a:gd name="T23" fmla="*/ 16 h 9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1"/>
                  <a:gd name="T37" fmla="*/ 0 h 96"/>
                  <a:gd name="T38" fmla="*/ 141 w 141"/>
                  <a:gd name="T39" fmla="*/ 96 h 9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1" h="96">
                    <a:moveTo>
                      <a:pt x="0" y="36"/>
                    </a:moveTo>
                    <a:lnTo>
                      <a:pt x="3" y="96"/>
                    </a:lnTo>
                    <a:lnTo>
                      <a:pt x="57" y="90"/>
                    </a:lnTo>
                    <a:lnTo>
                      <a:pt x="96" y="84"/>
                    </a:lnTo>
                    <a:lnTo>
                      <a:pt x="114" y="81"/>
                    </a:lnTo>
                    <a:lnTo>
                      <a:pt x="135" y="63"/>
                    </a:lnTo>
                    <a:lnTo>
                      <a:pt x="141" y="0"/>
                    </a:lnTo>
                    <a:lnTo>
                      <a:pt x="120" y="9"/>
                    </a:lnTo>
                    <a:lnTo>
                      <a:pt x="81" y="21"/>
                    </a:lnTo>
                    <a:lnTo>
                      <a:pt x="57" y="24"/>
                    </a:lnTo>
                    <a:lnTo>
                      <a:pt x="33" y="24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99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4" name="Freeform 70"/>
              <p:cNvSpPr>
                <a:spLocks/>
              </p:cNvSpPr>
              <p:nvPr/>
            </p:nvSpPr>
            <p:spPr bwMode="auto">
              <a:xfrm>
                <a:off x="5176" y="267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255" name="Text Box 71"/>
              <p:cNvSpPr txBox="1">
                <a:spLocks noChangeArrowheads="1"/>
              </p:cNvSpPr>
              <p:nvPr/>
            </p:nvSpPr>
            <p:spPr bwMode="auto">
              <a:xfrm>
                <a:off x="5642" y="2792"/>
                <a:ext cx="22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700" b="1" dirty="0">
                    <a:solidFill>
                      <a:schemeClr val="bg1"/>
                    </a:solidFill>
                  </a:rPr>
                  <a:t>Gas</a:t>
                </a:r>
              </a:p>
            </p:txBody>
          </p:sp>
          <p:sp>
            <p:nvSpPr>
              <p:cNvPr id="9256" name="Text Box 72"/>
              <p:cNvSpPr txBox="1">
                <a:spLocks noChangeArrowheads="1"/>
              </p:cNvSpPr>
              <p:nvPr/>
            </p:nvSpPr>
            <p:spPr bwMode="auto">
              <a:xfrm rot="-3099456">
                <a:off x="5639" y="2576"/>
                <a:ext cx="27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700" b="1" dirty="0">
                    <a:solidFill>
                      <a:schemeClr val="bg1"/>
                    </a:solidFill>
                  </a:rPr>
                  <a:t>Water</a:t>
                </a:r>
              </a:p>
            </p:txBody>
          </p:sp>
        </p:grpSp>
        <p:sp>
          <p:nvSpPr>
            <p:cNvPr id="9228" name="Text Box 73"/>
            <p:cNvSpPr txBox="1">
              <a:spLocks noChangeArrowheads="1"/>
            </p:cNvSpPr>
            <p:nvPr/>
          </p:nvSpPr>
          <p:spPr bwMode="auto">
            <a:xfrm>
              <a:off x="4750" y="3525"/>
              <a:ext cx="59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HC</a:t>
              </a:r>
            </a:p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Volume</a:t>
              </a:r>
            </a:p>
          </p:txBody>
        </p:sp>
      </p:grpSp>
      <p:sp>
        <p:nvSpPr>
          <p:cNvPr id="9220" name="Freeform 74"/>
          <p:cNvSpPr>
            <a:spLocks/>
          </p:cNvSpPr>
          <p:nvPr/>
        </p:nvSpPr>
        <p:spPr bwMode="auto">
          <a:xfrm>
            <a:off x="7370763" y="2260600"/>
            <a:ext cx="1066800" cy="123825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3" name="Text Box 35"/>
          <p:cNvSpPr txBox="1">
            <a:spLocks noChangeArrowheads="1"/>
          </p:cNvSpPr>
          <p:nvPr/>
        </p:nvSpPr>
        <p:spPr bwMode="auto">
          <a:xfrm>
            <a:off x="7286839" y="4267200"/>
            <a:ext cx="1433085" cy="156966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>
                <a:latin typeface="+mn-lt"/>
              </a:rPr>
              <a:t>Net Pore Vol.</a:t>
            </a:r>
          </a:p>
          <a:p>
            <a:pPr algn="ctr" eaLnBrk="1" hangingPunct="1"/>
            <a:r>
              <a:rPr lang="en-US" altLang="en-US" sz="1600" dirty="0">
                <a:latin typeface="+mn-lt"/>
              </a:rPr>
              <a:t>*</a:t>
            </a:r>
          </a:p>
          <a:p>
            <a:pPr algn="ctr" eaLnBrk="1" hangingPunct="1"/>
            <a:r>
              <a:rPr lang="en-US" altLang="en-US" sz="1600" dirty="0">
                <a:latin typeface="+mn-lt"/>
              </a:rPr>
              <a:t>HC Saturation</a:t>
            </a:r>
          </a:p>
          <a:p>
            <a:pPr algn="ctr" eaLnBrk="1" hangingPunct="1"/>
            <a:endParaRPr lang="en-US" altLang="en-US" sz="1600" dirty="0">
              <a:latin typeface="+mn-lt"/>
            </a:endParaRPr>
          </a:p>
          <a:p>
            <a:pPr algn="ctr" eaLnBrk="1" hangingPunct="1"/>
            <a:endParaRPr lang="en-US" altLang="en-US" sz="1600" dirty="0">
              <a:latin typeface="+mn-lt"/>
            </a:endParaRPr>
          </a:p>
          <a:p>
            <a:pPr algn="ctr" eaLnBrk="1" hangingPunct="1"/>
            <a:r>
              <a:rPr lang="en-US" altLang="en-US" sz="1600" dirty="0">
                <a:latin typeface="+mn-lt"/>
              </a:rPr>
              <a:t>HC Volume</a:t>
            </a:r>
          </a:p>
        </p:txBody>
      </p:sp>
      <p:sp>
        <p:nvSpPr>
          <p:cNvPr id="9224" name="Line 36"/>
          <p:cNvSpPr>
            <a:spLocks noChangeShapeType="1"/>
          </p:cNvSpPr>
          <p:nvPr/>
        </p:nvSpPr>
        <p:spPr bwMode="auto">
          <a:xfrm>
            <a:off x="8004175" y="5119334"/>
            <a:ext cx="0" cy="3651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5" name="Freeform 37"/>
          <p:cNvSpPr>
            <a:spLocks/>
          </p:cNvSpPr>
          <p:nvPr/>
        </p:nvSpPr>
        <p:spPr bwMode="auto">
          <a:xfrm>
            <a:off x="7391400" y="2259013"/>
            <a:ext cx="1066800" cy="123825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6" name="Freeform 38"/>
          <p:cNvSpPr>
            <a:spLocks/>
          </p:cNvSpPr>
          <p:nvPr/>
        </p:nvSpPr>
        <p:spPr bwMode="auto">
          <a:xfrm>
            <a:off x="7424738" y="2178050"/>
            <a:ext cx="1019175" cy="138113"/>
          </a:xfrm>
          <a:custGeom>
            <a:avLst/>
            <a:gdLst>
              <a:gd name="T0" fmla="*/ 0 w 672"/>
              <a:gd name="T1" fmla="*/ 0 h 78"/>
              <a:gd name="T2" fmla="*/ 2147483647 w 672"/>
              <a:gd name="T3" fmla="*/ 2147483647 h 78"/>
              <a:gd name="T4" fmla="*/ 2147483647 w 672"/>
              <a:gd name="T5" fmla="*/ 2147483647 h 78"/>
              <a:gd name="T6" fmla="*/ 2147483647 w 672"/>
              <a:gd name="T7" fmla="*/ 2147483647 h 78"/>
              <a:gd name="T8" fmla="*/ 2147483647 w 672"/>
              <a:gd name="T9" fmla="*/ 2147483647 h 78"/>
              <a:gd name="T10" fmla="*/ 2147483647 w 672"/>
              <a:gd name="T11" fmla="*/ 2147483647 h 78"/>
              <a:gd name="T12" fmla="*/ 2147483647 w 672"/>
              <a:gd name="T13" fmla="*/ 2147483647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2"/>
              <a:gd name="T22" fmla="*/ 0 h 78"/>
              <a:gd name="T23" fmla="*/ 672 w 672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39276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Recoverable HC</a:t>
            </a:r>
          </a:p>
        </p:txBody>
      </p:sp>
      <p:sp>
        <p:nvSpPr>
          <p:cNvPr id="10244" name="Rectangle 41"/>
          <p:cNvSpPr>
            <a:spLocks noGrp="1" noChangeArrowheads="1"/>
          </p:cNvSpPr>
          <p:nvPr>
            <p:ph idx="1"/>
          </p:nvPr>
        </p:nvSpPr>
        <p:spPr>
          <a:xfrm>
            <a:off x="440796" y="1249892"/>
            <a:ext cx="4898848" cy="3694113"/>
          </a:xfrm>
          <a:noFill/>
        </p:spPr>
        <p:txBody>
          <a:bodyPr/>
          <a:lstStyle/>
          <a:p>
            <a:pPr algn="just">
              <a:lnSpc>
                <a:spcPct val="95000"/>
              </a:lnSpc>
              <a:spcBef>
                <a:spcPct val="55000"/>
              </a:spcBef>
              <a:buFontTx/>
              <a:buNone/>
              <a:tabLst>
                <a:tab pos="1143000" algn="l"/>
              </a:tabLst>
            </a:pPr>
            <a:r>
              <a:rPr lang="en-US" altLang="en-US" sz="2200" dirty="0" smtClean="0"/>
              <a:t>We need a recovery efficiency to go from HC in-place to recoverable HC</a:t>
            </a:r>
          </a:p>
          <a:p>
            <a:pPr>
              <a:lnSpc>
                <a:spcPct val="95000"/>
              </a:lnSpc>
              <a:spcBef>
                <a:spcPct val="55000"/>
              </a:spcBef>
              <a:buFontTx/>
              <a:buNone/>
              <a:tabLst>
                <a:tab pos="1143000" algn="l"/>
              </a:tabLst>
            </a:pPr>
            <a:r>
              <a:rPr lang="en-US" altLang="en-US" sz="2200" dirty="0" smtClean="0"/>
              <a:t>We will assume a 50% recovery efficiency</a:t>
            </a:r>
          </a:p>
          <a:p>
            <a:pPr algn="just">
              <a:lnSpc>
                <a:spcPct val="95000"/>
              </a:lnSpc>
              <a:spcBef>
                <a:spcPct val="55000"/>
              </a:spcBef>
              <a:buFontTx/>
              <a:buNone/>
              <a:tabLst>
                <a:tab pos="1143000" algn="l"/>
              </a:tabLst>
            </a:pPr>
            <a:r>
              <a:rPr lang="en-US" altLang="en-US" sz="2200" dirty="0" smtClean="0"/>
              <a:t>Many factors go into the recovery efficiency, in particular, how effective the reservoir’s “plumbing” is, which is related to permeability</a:t>
            </a:r>
          </a:p>
          <a:p>
            <a:pPr algn="just">
              <a:lnSpc>
                <a:spcPct val="95000"/>
              </a:lnSpc>
              <a:spcBef>
                <a:spcPct val="55000"/>
              </a:spcBef>
              <a:buFontTx/>
              <a:buNone/>
              <a:tabLst>
                <a:tab pos="1143000" algn="l"/>
              </a:tabLst>
            </a:pPr>
            <a:r>
              <a:rPr lang="en-US" altLang="en-US" sz="2200" dirty="0" smtClean="0"/>
              <a:t>There is also a volumetric expansion due to the drop in Temperature &amp; Pressure </a:t>
            </a:r>
          </a:p>
        </p:txBody>
      </p:sp>
      <p:sp>
        <p:nvSpPr>
          <p:cNvPr id="10245" name="Text Box 56"/>
          <p:cNvSpPr txBox="1">
            <a:spLocks noChangeArrowheads="1"/>
          </p:cNvSpPr>
          <p:nvPr/>
        </p:nvSpPr>
        <p:spPr bwMode="auto">
          <a:xfrm>
            <a:off x="7203528" y="4171950"/>
            <a:ext cx="1721945" cy="200054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>
                <a:latin typeface="+mn-lt"/>
              </a:rPr>
              <a:t>In-Place HC </a:t>
            </a:r>
          </a:p>
          <a:p>
            <a:pPr algn="ctr" eaLnBrk="1" hangingPunct="1"/>
            <a:r>
              <a:rPr lang="en-US" altLang="en-US" sz="1600" b="1" dirty="0">
                <a:latin typeface="+mn-lt"/>
              </a:rPr>
              <a:t>*</a:t>
            </a:r>
          </a:p>
          <a:p>
            <a:pPr algn="ctr" eaLnBrk="1" hangingPunct="1"/>
            <a:r>
              <a:rPr lang="en-US" altLang="en-US" sz="1600" b="1" dirty="0">
                <a:latin typeface="+mn-lt"/>
              </a:rPr>
              <a:t>Expan. Factor</a:t>
            </a:r>
          </a:p>
          <a:p>
            <a:pPr algn="ctr" eaLnBrk="1" hangingPunct="1"/>
            <a:r>
              <a:rPr lang="en-US" altLang="en-US" sz="1600" b="1" dirty="0" smtClean="0">
                <a:latin typeface="+mn-lt"/>
              </a:rPr>
              <a:t>*</a:t>
            </a:r>
            <a:endParaRPr lang="en-US" altLang="en-US" sz="1600" b="1" dirty="0">
              <a:latin typeface="+mn-lt"/>
            </a:endParaRPr>
          </a:p>
          <a:p>
            <a:pPr algn="ctr" eaLnBrk="1" hangingPunct="1"/>
            <a:r>
              <a:rPr lang="en-US" altLang="en-US" sz="1600" b="1" dirty="0">
                <a:latin typeface="+mn-lt"/>
              </a:rPr>
              <a:t>Recovery Eff.</a:t>
            </a:r>
          </a:p>
          <a:p>
            <a:pPr algn="ctr" eaLnBrk="1" hangingPunct="1"/>
            <a:r>
              <a:rPr lang="en-US" altLang="en-US" sz="2000" b="1" dirty="0">
                <a:latin typeface="+mn-lt"/>
              </a:rPr>
              <a:t>  </a:t>
            </a:r>
            <a:r>
              <a:rPr lang="en-US" altLang="en-US" sz="2800" b="1" dirty="0" smtClean="0">
                <a:latin typeface="+mn-lt"/>
              </a:rPr>
              <a:t>  </a:t>
            </a:r>
            <a:endParaRPr lang="en-US" altLang="en-US" sz="2000" b="1" dirty="0">
              <a:latin typeface="+mn-lt"/>
            </a:endParaRPr>
          </a:p>
          <a:p>
            <a:pPr algn="ctr" eaLnBrk="1" hangingPunct="1"/>
            <a:r>
              <a:rPr lang="en-US" altLang="en-US" sz="1600" b="1" dirty="0">
                <a:latin typeface="+mn-lt"/>
              </a:rPr>
              <a:t>Recoverable V.</a:t>
            </a:r>
          </a:p>
        </p:txBody>
      </p:sp>
      <p:sp>
        <p:nvSpPr>
          <p:cNvPr id="10246" name="Line 57"/>
          <p:cNvSpPr>
            <a:spLocks noChangeShapeType="1"/>
          </p:cNvSpPr>
          <p:nvPr/>
        </p:nvSpPr>
        <p:spPr bwMode="auto">
          <a:xfrm>
            <a:off x="8008055" y="5503157"/>
            <a:ext cx="0" cy="3651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10247" name="Group 58"/>
          <p:cNvGrpSpPr>
            <a:grpSpLocks/>
          </p:cNvGrpSpPr>
          <p:nvPr/>
        </p:nvGrpSpPr>
        <p:grpSpPr bwMode="auto">
          <a:xfrm>
            <a:off x="5743575" y="4084638"/>
            <a:ext cx="1187450" cy="2312987"/>
            <a:chOff x="3618" y="2573"/>
            <a:chExt cx="748" cy="1457"/>
          </a:xfrm>
        </p:grpSpPr>
        <p:grpSp>
          <p:nvGrpSpPr>
            <p:cNvPr id="10253" name="Group 59"/>
            <p:cNvGrpSpPr>
              <a:grpSpLocks/>
            </p:cNvGrpSpPr>
            <p:nvPr/>
          </p:nvGrpSpPr>
          <p:grpSpPr bwMode="auto">
            <a:xfrm>
              <a:off x="3618" y="2573"/>
              <a:ext cx="748" cy="1079"/>
              <a:chOff x="5129" y="2490"/>
              <a:chExt cx="748" cy="1079"/>
            </a:xfrm>
          </p:grpSpPr>
          <p:sp>
            <p:nvSpPr>
              <p:cNvPr id="10258" name="Oval 60"/>
              <p:cNvSpPr>
                <a:spLocks noChangeArrowheads="1"/>
              </p:cNvSpPr>
              <p:nvPr/>
            </p:nvSpPr>
            <p:spPr bwMode="auto">
              <a:xfrm>
                <a:off x="5129" y="276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10259" name="Oval 61"/>
              <p:cNvSpPr>
                <a:spLocks noChangeArrowheads="1"/>
              </p:cNvSpPr>
              <p:nvPr/>
            </p:nvSpPr>
            <p:spPr bwMode="auto">
              <a:xfrm>
                <a:off x="5129" y="3035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10260" name="Oval 62"/>
              <p:cNvSpPr>
                <a:spLocks noChangeArrowheads="1"/>
              </p:cNvSpPr>
              <p:nvPr/>
            </p:nvSpPr>
            <p:spPr bwMode="auto">
              <a:xfrm>
                <a:off x="5129" y="3309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10261" name="Rectangle 63"/>
              <p:cNvSpPr>
                <a:spLocks noChangeArrowheads="1"/>
              </p:cNvSpPr>
              <p:nvPr/>
            </p:nvSpPr>
            <p:spPr bwMode="auto">
              <a:xfrm>
                <a:off x="5177" y="2661"/>
                <a:ext cx="653" cy="78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10262" name="Freeform 64"/>
              <p:cNvSpPr>
                <a:spLocks/>
              </p:cNvSpPr>
              <p:nvPr/>
            </p:nvSpPr>
            <p:spPr bwMode="auto">
              <a:xfrm>
                <a:off x="5167" y="294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3" name="Oval 65" descr="80%"/>
              <p:cNvSpPr>
                <a:spLocks noChangeArrowheads="1"/>
              </p:cNvSpPr>
              <p:nvPr/>
            </p:nvSpPr>
            <p:spPr bwMode="auto">
              <a:xfrm>
                <a:off x="5129" y="2490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10264" name="Freeform 66"/>
              <p:cNvSpPr>
                <a:spLocks/>
              </p:cNvSpPr>
              <p:nvPr/>
            </p:nvSpPr>
            <p:spPr bwMode="auto">
              <a:xfrm>
                <a:off x="5824" y="3396"/>
                <a:ext cx="41" cy="92"/>
              </a:xfrm>
              <a:custGeom>
                <a:avLst/>
                <a:gdLst>
                  <a:gd name="T0" fmla="*/ 25 w 41"/>
                  <a:gd name="T1" fmla="*/ 0 h 92"/>
                  <a:gd name="T2" fmla="*/ 37 w 41"/>
                  <a:gd name="T3" fmla="*/ 18 h 92"/>
                  <a:gd name="T4" fmla="*/ 41 w 41"/>
                  <a:gd name="T5" fmla="*/ 32 h 92"/>
                  <a:gd name="T6" fmla="*/ 35 w 41"/>
                  <a:gd name="T7" fmla="*/ 56 h 92"/>
                  <a:gd name="T8" fmla="*/ 23 w 41"/>
                  <a:gd name="T9" fmla="*/ 76 h 92"/>
                  <a:gd name="T10" fmla="*/ 1 w 41"/>
                  <a:gd name="T11" fmla="*/ 88 h 92"/>
                  <a:gd name="T12" fmla="*/ 15 w 41"/>
                  <a:gd name="T13" fmla="*/ 52 h 92"/>
                  <a:gd name="T14" fmla="*/ 15 w 41"/>
                  <a:gd name="T15" fmla="*/ 30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1"/>
                  <a:gd name="T25" fmla="*/ 0 h 92"/>
                  <a:gd name="T26" fmla="*/ 41 w 41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5" name="Freeform 67"/>
              <p:cNvSpPr>
                <a:spLocks/>
              </p:cNvSpPr>
              <p:nvPr/>
            </p:nvSpPr>
            <p:spPr bwMode="auto">
              <a:xfrm>
                <a:off x="5142" y="3390"/>
                <a:ext cx="35" cy="93"/>
              </a:xfrm>
              <a:custGeom>
                <a:avLst/>
                <a:gdLst>
                  <a:gd name="T0" fmla="*/ 29 w 35"/>
                  <a:gd name="T1" fmla="*/ 0 h 93"/>
                  <a:gd name="T2" fmla="*/ 7 w 35"/>
                  <a:gd name="T3" fmla="*/ 16 h 93"/>
                  <a:gd name="T4" fmla="*/ 1 w 35"/>
                  <a:gd name="T5" fmla="*/ 32 h 93"/>
                  <a:gd name="T6" fmla="*/ 1 w 35"/>
                  <a:gd name="T7" fmla="*/ 48 h 93"/>
                  <a:gd name="T8" fmla="*/ 7 w 35"/>
                  <a:gd name="T9" fmla="*/ 66 h 93"/>
                  <a:gd name="T10" fmla="*/ 19 w 35"/>
                  <a:gd name="T11" fmla="*/ 80 h 93"/>
                  <a:gd name="T12" fmla="*/ 33 w 35"/>
                  <a:gd name="T13" fmla="*/ 88 h 93"/>
                  <a:gd name="T14" fmla="*/ 29 w 35"/>
                  <a:gd name="T15" fmla="*/ 50 h 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93"/>
                  <a:gd name="T26" fmla="*/ 35 w 35"/>
                  <a:gd name="T27" fmla="*/ 93 h 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6" name="Text Box 68"/>
              <p:cNvSpPr txBox="1">
                <a:spLocks noChangeArrowheads="1"/>
              </p:cNvSpPr>
              <p:nvPr/>
            </p:nvSpPr>
            <p:spPr bwMode="auto">
              <a:xfrm>
                <a:off x="5197" y="3288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10267" name="Freeform 69"/>
              <p:cNvSpPr>
                <a:spLocks/>
              </p:cNvSpPr>
              <p:nvPr/>
            </p:nvSpPr>
            <p:spPr bwMode="auto">
              <a:xfrm>
                <a:off x="5173" y="2880"/>
                <a:ext cx="665" cy="366"/>
              </a:xfrm>
              <a:custGeom>
                <a:avLst/>
                <a:gdLst>
                  <a:gd name="T0" fmla="*/ 6 w 665"/>
                  <a:gd name="T1" fmla="*/ 28 h 309"/>
                  <a:gd name="T2" fmla="*/ 96 w 665"/>
                  <a:gd name="T3" fmla="*/ 98 h 309"/>
                  <a:gd name="T4" fmla="*/ 189 w 665"/>
                  <a:gd name="T5" fmla="*/ 146 h 309"/>
                  <a:gd name="T6" fmla="*/ 291 w 665"/>
                  <a:gd name="T7" fmla="*/ 159 h 309"/>
                  <a:gd name="T8" fmla="*/ 393 w 665"/>
                  <a:gd name="T9" fmla="*/ 159 h 309"/>
                  <a:gd name="T10" fmla="*/ 471 w 665"/>
                  <a:gd name="T11" fmla="*/ 139 h 309"/>
                  <a:gd name="T12" fmla="*/ 549 w 665"/>
                  <a:gd name="T13" fmla="*/ 121 h 309"/>
                  <a:gd name="T14" fmla="*/ 615 w 665"/>
                  <a:gd name="T15" fmla="*/ 69 h 309"/>
                  <a:gd name="T16" fmla="*/ 657 w 665"/>
                  <a:gd name="T17" fmla="*/ 33 h 309"/>
                  <a:gd name="T18" fmla="*/ 654 w 665"/>
                  <a:gd name="T19" fmla="*/ 269 h 309"/>
                  <a:gd name="T20" fmla="*/ 654 w 665"/>
                  <a:gd name="T21" fmla="*/ 451 h 309"/>
                  <a:gd name="T22" fmla="*/ 585 w 665"/>
                  <a:gd name="T23" fmla="*/ 512 h 309"/>
                  <a:gd name="T24" fmla="*/ 489 w 665"/>
                  <a:gd name="T25" fmla="*/ 565 h 309"/>
                  <a:gd name="T26" fmla="*/ 420 w 665"/>
                  <a:gd name="T27" fmla="*/ 587 h 309"/>
                  <a:gd name="T28" fmla="*/ 285 w 665"/>
                  <a:gd name="T29" fmla="*/ 595 h 309"/>
                  <a:gd name="T30" fmla="*/ 216 w 665"/>
                  <a:gd name="T31" fmla="*/ 601 h 309"/>
                  <a:gd name="T32" fmla="*/ 123 w 665"/>
                  <a:gd name="T33" fmla="*/ 547 h 309"/>
                  <a:gd name="T34" fmla="*/ 0 w 665"/>
                  <a:gd name="T35" fmla="*/ 429 h 3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65"/>
                  <a:gd name="T55" fmla="*/ 0 h 309"/>
                  <a:gd name="T56" fmla="*/ 665 w 665"/>
                  <a:gd name="T57" fmla="*/ 309 h 3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8" name="Freeform 70"/>
              <p:cNvSpPr>
                <a:spLocks/>
              </p:cNvSpPr>
              <p:nvPr/>
            </p:nvSpPr>
            <p:spPr bwMode="auto">
              <a:xfrm>
                <a:off x="5177" y="3140"/>
                <a:ext cx="684" cy="429"/>
              </a:xfrm>
              <a:custGeom>
                <a:avLst/>
                <a:gdLst>
                  <a:gd name="T0" fmla="*/ 0 w 690"/>
                  <a:gd name="T1" fmla="*/ 0 h 327"/>
                  <a:gd name="T2" fmla="*/ 92 w 690"/>
                  <a:gd name="T3" fmla="*/ 115 h 327"/>
                  <a:gd name="T4" fmla="*/ 196 w 690"/>
                  <a:gd name="T5" fmla="*/ 197 h 327"/>
                  <a:gd name="T6" fmla="*/ 294 w 690"/>
                  <a:gd name="T7" fmla="*/ 231 h 327"/>
                  <a:gd name="T8" fmla="*/ 416 w 690"/>
                  <a:gd name="T9" fmla="*/ 205 h 327"/>
                  <a:gd name="T10" fmla="*/ 526 w 690"/>
                  <a:gd name="T11" fmla="*/ 151 h 327"/>
                  <a:gd name="T12" fmla="*/ 630 w 690"/>
                  <a:gd name="T13" fmla="*/ 17 h 327"/>
                  <a:gd name="T14" fmla="*/ 630 w 690"/>
                  <a:gd name="T15" fmla="*/ 436 h 327"/>
                  <a:gd name="T16" fmla="*/ 648 w 690"/>
                  <a:gd name="T17" fmla="*/ 480 h 327"/>
                  <a:gd name="T18" fmla="*/ 666 w 690"/>
                  <a:gd name="T19" fmla="*/ 606 h 327"/>
                  <a:gd name="T20" fmla="*/ 630 w 690"/>
                  <a:gd name="T21" fmla="*/ 782 h 327"/>
                  <a:gd name="T22" fmla="*/ 538 w 690"/>
                  <a:gd name="T23" fmla="*/ 899 h 327"/>
                  <a:gd name="T24" fmla="*/ 404 w 690"/>
                  <a:gd name="T25" fmla="*/ 970 h 327"/>
                  <a:gd name="T26" fmla="*/ 281 w 690"/>
                  <a:gd name="T27" fmla="*/ 970 h 327"/>
                  <a:gd name="T28" fmla="*/ 119 w 690"/>
                  <a:gd name="T29" fmla="*/ 905 h 327"/>
                  <a:gd name="T30" fmla="*/ 15 w 690"/>
                  <a:gd name="T31" fmla="*/ 799 h 327"/>
                  <a:gd name="T32" fmla="*/ 0 w 690"/>
                  <a:gd name="T33" fmla="*/ 756 h 3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90"/>
                  <a:gd name="T52" fmla="*/ 0 h 327"/>
                  <a:gd name="T53" fmla="*/ 690 w 690"/>
                  <a:gd name="T54" fmla="*/ 327 h 32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69" name="Freeform 71"/>
              <p:cNvSpPr>
                <a:spLocks/>
              </p:cNvSpPr>
              <p:nvPr/>
            </p:nvSpPr>
            <p:spPr bwMode="auto">
              <a:xfrm>
                <a:off x="5173" y="348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0270" name="Group 72"/>
              <p:cNvGrpSpPr>
                <a:grpSpLocks/>
              </p:cNvGrpSpPr>
              <p:nvPr/>
            </p:nvGrpSpPr>
            <p:grpSpPr bwMode="auto">
              <a:xfrm>
                <a:off x="5141" y="3117"/>
                <a:ext cx="726" cy="93"/>
                <a:chOff x="1948" y="3088"/>
                <a:chExt cx="726" cy="93"/>
              </a:xfrm>
            </p:grpSpPr>
            <p:sp>
              <p:nvSpPr>
                <p:cNvPr id="10288" name="Freeform 73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89" name="Freeform 74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71" name="Group 75"/>
              <p:cNvGrpSpPr>
                <a:grpSpLocks/>
              </p:cNvGrpSpPr>
              <p:nvPr/>
            </p:nvGrpSpPr>
            <p:grpSpPr bwMode="auto">
              <a:xfrm>
                <a:off x="5141" y="2847"/>
                <a:ext cx="726" cy="93"/>
                <a:chOff x="1948" y="3088"/>
                <a:chExt cx="726" cy="93"/>
              </a:xfrm>
            </p:grpSpPr>
            <p:sp>
              <p:nvSpPr>
                <p:cNvPr id="10286" name="Freeform 76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>
                    <a:gd name="T0" fmla="*/ 29 w 35"/>
                    <a:gd name="T1" fmla="*/ 0 h 93"/>
                    <a:gd name="T2" fmla="*/ 7 w 35"/>
                    <a:gd name="T3" fmla="*/ 16 h 93"/>
                    <a:gd name="T4" fmla="*/ 1 w 35"/>
                    <a:gd name="T5" fmla="*/ 32 h 93"/>
                    <a:gd name="T6" fmla="*/ 1 w 35"/>
                    <a:gd name="T7" fmla="*/ 48 h 93"/>
                    <a:gd name="T8" fmla="*/ 7 w 35"/>
                    <a:gd name="T9" fmla="*/ 66 h 93"/>
                    <a:gd name="T10" fmla="*/ 19 w 35"/>
                    <a:gd name="T11" fmla="*/ 80 h 93"/>
                    <a:gd name="T12" fmla="*/ 33 w 35"/>
                    <a:gd name="T13" fmla="*/ 88 h 93"/>
                    <a:gd name="T14" fmla="*/ 29 w 35"/>
                    <a:gd name="T15" fmla="*/ 50 h 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93"/>
                    <a:gd name="T26" fmla="*/ 35 w 35"/>
                    <a:gd name="T27" fmla="*/ 93 h 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87" name="Freeform 77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>
                    <a:gd name="T0" fmla="*/ 25 w 41"/>
                    <a:gd name="T1" fmla="*/ 0 h 92"/>
                    <a:gd name="T2" fmla="*/ 37 w 41"/>
                    <a:gd name="T3" fmla="*/ 18 h 92"/>
                    <a:gd name="T4" fmla="*/ 41 w 41"/>
                    <a:gd name="T5" fmla="*/ 32 h 92"/>
                    <a:gd name="T6" fmla="*/ 35 w 41"/>
                    <a:gd name="T7" fmla="*/ 56 h 92"/>
                    <a:gd name="T8" fmla="*/ 23 w 41"/>
                    <a:gd name="T9" fmla="*/ 76 h 92"/>
                    <a:gd name="T10" fmla="*/ 1 w 41"/>
                    <a:gd name="T11" fmla="*/ 88 h 92"/>
                    <a:gd name="T12" fmla="*/ 15 w 41"/>
                    <a:gd name="T13" fmla="*/ 52 h 92"/>
                    <a:gd name="T14" fmla="*/ 15 w 41"/>
                    <a:gd name="T15" fmla="*/ 30 h 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92"/>
                    <a:gd name="T26" fmla="*/ 41 w 41"/>
                    <a:gd name="T27" fmla="*/ 92 h 9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0272" name="Text Box 78"/>
              <p:cNvSpPr txBox="1">
                <a:spLocks noChangeArrowheads="1"/>
              </p:cNvSpPr>
              <p:nvPr/>
            </p:nvSpPr>
            <p:spPr bwMode="auto">
              <a:xfrm>
                <a:off x="5207" y="2973"/>
                <a:ext cx="5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Non-Net</a:t>
                </a:r>
              </a:p>
            </p:txBody>
          </p:sp>
          <p:sp>
            <p:nvSpPr>
              <p:cNvPr id="10273" name="Text Box 79"/>
              <p:cNvSpPr txBox="1">
                <a:spLocks noChangeArrowheads="1"/>
              </p:cNvSpPr>
              <p:nvPr/>
            </p:nvSpPr>
            <p:spPr bwMode="auto">
              <a:xfrm>
                <a:off x="5193" y="3273"/>
                <a:ext cx="62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10274" name="Freeform 80"/>
              <p:cNvSpPr>
                <a:spLocks/>
              </p:cNvSpPr>
              <p:nvPr/>
            </p:nvSpPr>
            <p:spPr bwMode="auto">
              <a:xfrm>
                <a:off x="5167" y="3221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75" name="Freeform 81" descr="20%"/>
              <p:cNvSpPr>
                <a:spLocks/>
              </p:cNvSpPr>
              <p:nvPr/>
            </p:nvSpPr>
            <p:spPr bwMode="auto">
              <a:xfrm>
                <a:off x="5144" y="2503"/>
                <a:ext cx="612" cy="477"/>
              </a:xfrm>
              <a:custGeom>
                <a:avLst/>
                <a:gdLst>
                  <a:gd name="T0" fmla="*/ 543 w 612"/>
                  <a:gd name="T1" fmla="*/ 456 h 477"/>
                  <a:gd name="T2" fmla="*/ 543 w 612"/>
                  <a:gd name="T3" fmla="*/ 222 h 477"/>
                  <a:gd name="T4" fmla="*/ 612 w 612"/>
                  <a:gd name="T5" fmla="*/ 30 h 477"/>
                  <a:gd name="T6" fmla="*/ 573 w 612"/>
                  <a:gd name="T7" fmla="*/ 18 h 477"/>
                  <a:gd name="T8" fmla="*/ 501 w 612"/>
                  <a:gd name="T9" fmla="*/ 9 h 477"/>
                  <a:gd name="T10" fmla="*/ 426 w 612"/>
                  <a:gd name="T11" fmla="*/ 0 h 477"/>
                  <a:gd name="T12" fmla="*/ 324 w 612"/>
                  <a:gd name="T13" fmla="*/ 0 h 477"/>
                  <a:gd name="T14" fmla="*/ 255 w 612"/>
                  <a:gd name="T15" fmla="*/ 3 h 477"/>
                  <a:gd name="T16" fmla="*/ 189 w 612"/>
                  <a:gd name="T17" fmla="*/ 9 h 477"/>
                  <a:gd name="T18" fmla="*/ 108 w 612"/>
                  <a:gd name="T19" fmla="*/ 24 h 477"/>
                  <a:gd name="T20" fmla="*/ 48 w 612"/>
                  <a:gd name="T21" fmla="*/ 57 h 477"/>
                  <a:gd name="T22" fmla="*/ 27 w 612"/>
                  <a:gd name="T23" fmla="*/ 66 h 477"/>
                  <a:gd name="T24" fmla="*/ 0 w 612"/>
                  <a:gd name="T25" fmla="*/ 99 h 477"/>
                  <a:gd name="T26" fmla="*/ 3 w 612"/>
                  <a:gd name="T27" fmla="*/ 120 h 477"/>
                  <a:gd name="T28" fmla="*/ 33 w 612"/>
                  <a:gd name="T29" fmla="*/ 165 h 477"/>
                  <a:gd name="T30" fmla="*/ 51 w 612"/>
                  <a:gd name="T31" fmla="*/ 174 h 477"/>
                  <a:gd name="T32" fmla="*/ 51 w 612"/>
                  <a:gd name="T33" fmla="*/ 216 h 477"/>
                  <a:gd name="T34" fmla="*/ 42 w 612"/>
                  <a:gd name="T35" fmla="*/ 402 h 477"/>
                  <a:gd name="T36" fmla="*/ 111 w 612"/>
                  <a:gd name="T37" fmla="*/ 429 h 477"/>
                  <a:gd name="T38" fmla="*/ 210 w 612"/>
                  <a:gd name="T39" fmla="*/ 465 h 477"/>
                  <a:gd name="T40" fmla="*/ 303 w 612"/>
                  <a:gd name="T41" fmla="*/ 474 h 477"/>
                  <a:gd name="T42" fmla="*/ 366 w 612"/>
                  <a:gd name="T43" fmla="*/ 474 h 477"/>
                  <a:gd name="T44" fmla="*/ 435 w 612"/>
                  <a:gd name="T45" fmla="*/ 477 h 477"/>
                  <a:gd name="T46" fmla="*/ 543 w 612"/>
                  <a:gd name="T47" fmla="*/ 456 h 4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12"/>
                  <a:gd name="T73" fmla="*/ 0 h 477"/>
                  <a:gd name="T74" fmla="*/ 612 w 612"/>
                  <a:gd name="T75" fmla="*/ 477 h 47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76" name="Freeform 82"/>
              <p:cNvSpPr>
                <a:spLocks/>
              </p:cNvSpPr>
              <p:nvPr/>
            </p:nvSpPr>
            <p:spPr bwMode="auto">
              <a:xfrm>
                <a:off x="5155" y="267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77" name="Freeform 83"/>
              <p:cNvSpPr>
                <a:spLocks/>
              </p:cNvSpPr>
              <p:nvPr/>
            </p:nvSpPr>
            <p:spPr bwMode="auto">
              <a:xfrm flipV="1">
                <a:off x="5158" y="249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78" name="Line 84"/>
              <p:cNvSpPr>
                <a:spLocks noChangeShapeType="1"/>
              </p:cNvSpPr>
              <p:nvPr/>
            </p:nvSpPr>
            <p:spPr bwMode="auto">
              <a:xfrm>
                <a:off x="5833" y="2687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79" name="Line 85"/>
              <p:cNvSpPr>
                <a:spLocks noChangeShapeType="1"/>
              </p:cNvSpPr>
              <p:nvPr/>
            </p:nvSpPr>
            <p:spPr bwMode="auto">
              <a:xfrm>
                <a:off x="5179" y="2696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80" name="Text Box 86"/>
              <p:cNvSpPr txBox="1">
                <a:spLocks noChangeArrowheads="1"/>
              </p:cNvSpPr>
              <p:nvPr/>
            </p:nvSpPr>
            <p:spPr bwMode="auto">
              <a:xfrm>
                <a:off x="5243" y="2596"/>
                <a:ext cx="36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/>
                  <a:t>Solid</a:t>
                </a:r>
              </a:p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en-US" sz="1000" b="1" dirty="0"/>
                  <a:t>Grains</a:t>
                </a:r>
              </a:p>
            </p:txBody>
          </p:sp>
          <p:sp>
            <p:nvSpPr>
              <p:cNvPr id="10281" name="Freeform 87"/>
              <p:cNvSpPr>
                <a:spLocks/>
              </p:cNvSpPr>
              <p:nvPr/>
            </p:nvSpPr>
            <p:spPr bwMode="auto">
              <a:xfrm>
                <a:off x="5691" y="2541"/>
                <a:ext cx="182" cy="174"/>
              </a:xfrm>
              <a:custGeom>
                <a:avLst/>
                <a:gdLst>
                  <a:gd name="T0" fmla="*/ 60 w 182"/>
                  <a:gd name="T1" fmla="*/ 0 h 174"/>
                  <a:gd name="T2" fmla="*/ 108 w 182"/>
                  <a:gd name="T3" fmla="*/ 15 h 174"/>
                  <a:gd name="T4" fmla="*/ 150 w 182"/>
                  <a:gd name="T5" fmla="*/ 36 h 174"/>
                  <a:gd name="T6" fmla="*/ 177 w 182"/>
                  <a:gd name="T7" fmla="*/ 66 h 174"/>
                  <a:gd name="T8" fmla="*/ 177 w 182"/>
                  <a:gd name="T9" fmla="*/ 99 h 174"/>
                  <a:gd name="T10" fmla="*/ 147 w 182"/>
                  <a:gd name="T11" fmla="*/ 126 h 174"/>
                  <a:gd name="T12" fmla="*/ 102 w 182"/>
                  <a:gd name="T13" fmla="*/ 147 h 174"/>
                  <a:gd name="T14" fmla="*/ 60 w 182"/>
                  <a:gd name="T15" fmla="*/ 162 h 174"/>
                  <a:gd name="T16" fmla="*/ 0 w 182"/>
                  <a:gd name="T17" fmla="*/ 174 h 1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2"/>
                  <a:gd name="T28" fmla="*/ 0 h 174"/>
                  <a:gd name="T29" fmla="*/ 182 w 182"/>
                  <a:gd name="T30" fmla="*/ 174 h 17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2" h="174">
                    <a:moveTo>
                      <a:pt x="60" y="0"/>
                    </a:moveTo>
                    <a:cubicBezTo>
                      <a:pt x="76" y="4"/>
                      <a:pt x="93" y="9"/>
                      <a:pt x="108" y="15"/>
                    </a:cubicBezTo>
                    <a:cubicBezTo>
                      <a:pt x="123" y="21"/>
                      <a:pt x="139" y="27"/>
                      <a:pt x="150" y="36"/>
                    </a:cubicBezTo>
                    <a:cubicBezTo>
                      <a:pt x="161" y="45"/>
                      <a:pt x="173" y="55"/>
                      <a:pt x="177" y="66"/>
                    </a:cubicBezTo>
                    <a:cubicBezTo>
                      <a:pt x="181" y="77"/>
                      <a:pt x="182" y="89"/>
                      <a:pt x="177" y="99"/>
                    </a:cubicBezTo>
                    <a:cubicBezTo>
                      <a:pt x="172" y="109"/>
                      <a:pt x="159" y="118"/>
                      <a:pt x="147" y="126"/>
                    </a:cubicBezTo>
                    <a:cubicBezTo>
                      <a:pt x="135" y="134"/>
                      <a:pt x="116" y="141"/>
                      <a:pt x="102" y="147"/>
                    </a:cubicBezTo>
                    <a:cubicBezTo>
                      <a:pt x="88" y="153"/>
                      <a:pt x="77" y="158"/>
                      <a:pt x="60" y="162"/>
                    </a:cubicBezTo>
                    <a:cubicBezTo>
                      <a:pt x="43" y="166"/>
                      <a:pt x="21" y="170"/>
                      <a:pt x="0" y="174"/>
                    </a:cubicBezTo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82" name="Freeform 88"/>
              <p:cNvSpPr>
                <a:spLocks/>
              </p:cNvSpPr>
              <p:nvPr/>
            </p:nvSpPr>
            <p:spPr bwMode="auto">
              <a:xfrm>
                <a:off x="5691" y="2697"/>
                <a:ext cx="141" cy="78"/>
              </a:xfrm>
              <a:custGeom>
                <a:avLst/>
                <a:gdLst>
                  <a:gd name="T0" fmla="*/ 0 w 141"/>
                  <a:gd name="T1" fmla="*/ 16 h 96"/>
                  <a:gd name="T2" fmla="*/ 3 w 141"/>
                  <a:gd name="T3" fmla="*/ 41 h 96"/>
                  <a:gd name="T4" fmla="*/ 57 w 141"/>
                  <a:gd name="T5" fmla="*/ 39 h 96"/>
                  <a:gd name="T6" fmla="*/ 96 w 141"/>
                  <a:gd name="T7" fmla="*/ 37 h 96"/>
                  <a:gd name="T8" fmla="*/ 114 w 141"/>
                  <a:gd name="T9" fmla="*/ 36 h 96"/>
                  <a:gd name="T10" fmla="*/ 135 w 141"/>
                  <a:gd name="T11" fmla="*/ 27 h 96"/>
                  <a:gd name="T12" fmla="*/ 141 w 141"/>
                  <a:gd name="T13" fmla="*/ 0 h 96"/>
                  <a:gd name="T14" fmla="*/ 120 w 141"/>
                  <a:gd name="T15" fmla="*/ 4 h 96"/>
                  <a:gd name="T16" fmla="*/ 81 w 141"/>
                  <a:gd name="T17" fmla="*/ 9 h 96"/>
                  <a:gd name="T18" fmla="*/ 57 w 141"/>
                  <a:gd name="T19" fmla="*/ 11 h 96"/>
                  <a:gd name="T20" fmla="*/ 33 w 141"/>
                  <a:gd name="T21" fmla="*/ 11 h 96"/>
                  <a:gd name="T22" fmla="*/ 0 w 141"/>
                  <a:gd name="T23" fmla="*/ 16 h 9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1"/>
                  <a:gd name="T37" fmla="*/ 0 h 96"/>
                  <a:gd name="T38" fmla="*/ 141 w 141"/>
                  <a:gd name="T39" fmla="*/ 96 h 9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1" h="96">
                    <a:moveTo>
                      <a:pt x="0" y="36"/>
                    </a:moveTo>
                    <a:lnTo>
                      <a:pt x="3" y="96"/>
                    </a:lnTo>
                    <a:lnTo>
                      <a:pt x="57" y="90"/>
                    </a:lnTo>
                    <a:lnTo>
                      <a:pt x="96" y="84"/>
                    </a:lnTo>
                    <a:lnTo>
                      <a:pt x="114" y="81"/>
                    </a:lnTo>
                    <a:lnTo>
                      <a:pt x="135" y="63"/>
                    </a:lnTo>
                    <a:lnTo>
                      <a:pt x="141" y="0"/>
                    </a:lnTo>
                    <a:lnTo>
                      <a:pt x="120" y="9"/>
                    </a:lnTo>
                    <a:lnTo>
                      <a:pt x="81" y="21"/>
                    </a:lnTo>
                    <a:lnTo>
                      <a:pt x="57" y="24"/>
                    </a:lnTo>
                    <a:lnTo>
                      <a:pt x="33" y="24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99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83" name="Freeform 89"/>
              <p:cNvSpPr>
                <a:spLocks/>
              </p:cNvSpPr>
              <p:nvPr/>
            </p:nvSpPr>
            <p:spPr bwMode="auto">
              <a:xfrm>
                <a:off x="5176" y="2672"/>
                <a:ext cx="672" cy="78"/>
              </a:xfrm>
              <a:custGeom>
                <a:avLst/>
                <a:gdLst>
                  <a:gd name="T0" fmla="*/ 0 w 672"/>
                  <a:gd name="T1" fmla="*/ 0 h 78"/>
                  <a:gd name="T2" fmla="*/ 81 w 672"/>
                  <a:gd name="T3" fmla="*/ 36 h 78"/>
                  <a:gd name="T4" fmla="*/ 183 w 672"/>
                  <a:gd name="T5" fmla="*/ 66 h 78"/>
                  <a:gd name="T6" fmla="*/ 285 w 672"/>
                  <a:gd name="T7" fmla="*/ 75 h 78"/>
                  <a:gd name="T8" fmla="*/ 423 w 672"/>
                  <a:gd name="T9" fmla="*/ 75 h 78"/>
                  <a:gd name="T10" fmla="*/ 537 w 672"/>
                  <a:gd name="T11" fmla="*/ 57 h 78"/>
                  <a:gd name="T12" fmla="*/ 672 w 672"/>
                  <a:gd name="T13" fmla="*/ 1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78"/>
                  <a:gd name="T23" fmla="*/ 672 w 672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84" name="Text Box 90"/>
              <p:cNvSpPr txBox="1">
                <a:spLocks noChangeArrowheads="1"/>
              </p:cNvSpPr>
              <p:nvPr/>
            </p:nvSpPr>
            <p:spPr bwMode="auto">
              <a:xfrm>
                <a:off x="5642" y="2792"/>
                <a:ext cx="22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700" b="1" dirty="0">
                    <a:solidFill>
                      <a:schemeClr val="bg1"/>
                    </a:solidFill>
                  </a:rPr>
                  <a:t>Gas</a:t>
                </a:r>
              </a:p>
            </p:txBody>
          </p:sp>
          <p:sp>
            <p:nvSpPr>
              <p:cNvPr id="10285" name="Text Box 91"/>
              <p:cNvSpPr txBox="1">
                <a:spLocks noChangeArrowheads="1"/>
              </p:cNvSpPr>
              <p:nvPr/>
            </p:nvSpPr>
            <p:spPr bwMode="auto">
              <a:xfrm rot="-3099456">
                <a:off x="5639" y="2576"/>
                <a:ext cx="27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700" b="1" dirty="0">
                    <a:solidFill>
                      <a:schemeClr val="bg1"/>
                    </a:solidFill>
                  </a:rPr>
                  <a:t>Water</a:t>
                </a:r>
              </a:p>
            </p:txBody>
          </p:sp>
        </p:grpSp>
        <p:sp>
          <p:nvSpPr>
            <p:cNvPr id="10254" name="Text Box 92"/>
            <p:cNvSpPr txBox="1">
              <a:spLocks noChangeArrowheads="1"/>
            </p:cNvSpPr>
            <p:nvPr/>
          </p:nvSpPr>
          <p:spPr bwMode="auto">
            <a:xfrm>
              <a:off x="3695" y="3700"/>
              <a:ext cx="59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HC</a:t>
              </a:r>
            </a:p>
            <a:p>
              <a:pPr algn="ctr" eaLnBrk="1" hangingPunct="1"/>
              <a:r>
                <a:rPr lang="en-US" altLang="en-US" sz="1400" b="1" dirty="0">
                  <a:latin typeface="Verdana" panose="020B0604030504040204" pitchFamily="34" charset="0"/>
                </a:rPr>
                <a:t>Volume</a:t>
              </a:r>
            </a:p>
          </p:txBody>
        </p:sp>
        <p:sp>
          <p:nvSpPr>
            <p:cNvPr id="10255" name="Freeform 93"/>
            <p:cNvSpPr>
              <a:spLocks/>
            </p:cNvSpPr>
            <p:nvPr/>
          </p:nvSpPr>
          <p:spPr bwMode="auto">
            <a:xfrm>
              <a:off x="3646" y="3029"/>
              <a:ext cx="672" cy="78"/>
            </a:xfrm>
            <a:custGeom>
              <a:avLst/>
              <a:gdLst>
                <a:gd name="T0" fmla="*/ 0 w 672"/>
                <a:gd name="T1" fmla="*/ 0 h 78"/>
                <a:gd name="T2" fmla="*/ 81 w 672"/>
                <a:gd name="T3" fmla="*/ 36 h 78"/>
                <a:gd name="T4" fmla="*/ 183 w 672"/>
                <a:gd name="T5" fmla="*/ 66 h 78"/>
                <a:gd name="T6" fmla="*/ 285 w 672"/>
                <a:gd name="T7" fmla="*/ 75 h 78"/>
                <a:gd name="T8" fmla="*/ 423 w 672"/>
                <a:gd name="T9" fmla="*/ 75 h 78"/>
                <a:gd name="T10" fmla="*/ 537 w 672"/>
                <a:gd name="T11" fmla="*/ 57 h 78"/>
                <a:gd name="T12" fmla="*/ 672 w 672"/>
                <a:gd name="T13" fmla="*/ 12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2"/>
                <a:gd name="T22" fmla="*/ 0 h 78"/>
                <a:gd name="T23" fmla="*/ 672 w 672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56" name="Freeform 94"/>
            <p:cNvSpPr>
              <a:spLocks/>
            </p:cNvSpPr>
            <p:nvPr/>
          </p:nvSpPr>
          <p:spPr bwMode="auto">
            <a:xfrm>
              <a:off x="3659" y="3028"/>
              <a:ext cx="672" cy="78"/>
            </a:xfrm>
            <a:custGeom>
              <a:avLst/>
              <a:gdLst>
                <a:gd name="T0" fmla="*/ 0 w 672"/>
                <a:gd name="T1" fmla="*/ 0 h 78"/>
                <a:gd name="T2" fmla="*/ 81 w 672"/>
                <a:gd name="T3" fmla="*/ 36 h 78"/>
                <a:gd name="T4" fmla="*/ 183 w 672"/>
                <a:gd name="T5" fmla="*/ 66 h 78"/>
                <a:gd name="T6" fmla="*/ 285 w 672"/>
                <a:gd name="T7" fmla="*/ 75 h 78"/>
                <a:gd name="T8" fmla="*/ 423 w 672"/>
                <a:gd name="T9" fmla="*/ 75 h 78"/>
                <a:gd name="T10" fmla="*/ 537 w 672"/>
                <a:gd name="T11" fmla="*/ 57 h 78"/>
                <a:gd name="T12" fmla="*/ 672 w 672"/>
                <a:gd name="T13" fmla="*/ 12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2"/>
                <a:gd name="T22" fmla="*/ 0 h 78"/>
                <a:gd name="T23" fmla="*/ 672 w 672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57" name="Freeform 95"/>
            <p:cNvSpPr>
              <a:spLocks/>
            </p:cNvSpPr>
            <p:nvPr/>
          </p:nvSpPr>
          <p:spPr bwMode="auto">
            <a:xfrm>
              <a:off x="3680" y="2977"/>
              <a:ext cx="642" cy="87"/>
            </a:xfrm>
            <a:custGeom>
              <a:avLst/>
              <a:gdLst>
                <a:gd name="T0" fmla="*/ 0 w 672"/>
                <a:gd name="T1" fmla="*/ 0 h 78"/>
                <a:gd name="T2" fmla="*/ 68 w 672"/>
                <a:gd name="T3" fmla="*/ 56 h 78"/>
                <a:gd name="T4" fmla="*/ 153 w 672"/>
                <a:gd name="T5" fmla="*/ 104 h 78"/>
                <a:gd name="T6" fmla="*/ 237 w 672"/>
                <a:gd name="T7" fmla="*/ 117 h 78"/>
                <a:gd name="T8" fmla="*/ 353 w 672"/>
                <a:gd name="T9" fmla="*/ 117 h 78"/>
                <a:gd name="T10" fmla="*/ 447 w 672"/>
                <a:gd name="T11" fmla="*/ 88 h 78"/>
                <a:gd name="T12" fmla="*/ 560 w 672"/>
                <a:gd name="T13" fmla="*/ 19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2"/>
                <a:gd name="T22" fmla="*/ 0 h 78"/>
                <a:gd name="T23" fmla="*/ 672 w 672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pic>
        <p:nvPicPr>
          <p:cNvPr id="10248" name="Picture 96"/>
          <p:cNvPicPr>
            <a:picLocks noChangeAspect="1" noChangeArrowheads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6" t="34891" r="46117" b="14870"/>
          <a:stretch>
            <a:fillRect/>
          </a:stretch>
        </p:blipFill>
        <p:spPr bwMode="auto">
          <a:xfrm>
            <a:off x="6635750" y="1473200"/>
            <a:ext cx="160020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 Box 97"/>
          <p:cNvSpPr txBox="1">
            <a:spLocks noChangeArrowheads="1"/>
          </p:cNvSpPr>
          <p:nvPr/>
        </p:nvSpPr>
        <p:spPr bwMode="auto">
          <a:xfrm>
            <a:off x="5842319" y="3551238"/>
            <a:ext cx="1050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 smtClean="0">
                <a:latin typeface="Verdana" panose="020B0604030504040204" pitchFamily="34" charset="0"/>
              </a:rPr>
              <a:t>In-Place</a:t>
            </a:r>
            <a:endParaRPr lang="en-US" altLang="en-US" sz="1400" b="1" dirty="0">
              <a:latin typeface="Verdana" panose="020B0604030504040204" pitchFamily="34" charset="0"/>
            </a:endParaRPr>
          </a:p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at Depth</a:t>
            </a:r>
          </a:p>
        </p:txBody>
      </p:sp>
      <p:sp>
        <p:nvSpPr>
          <p:cNvPr id="10250" name="Text Box 98"/>
          <p:cNvSpPr txBox="1">
            <a:spLocks noChangeArrowheads="1"/>
          </p:cNvSpPr>
          <p:nvPr/>
        </p:nvSpPr>
        <p:spPr bwMode="auto">
          <a:xfrm>
            <a:off x="7589226" y="2578100"/>
            <a:ext cx="12426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Recovered</a:t>
            </a:r>
          </a:p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at Surface</a:t>
            </a:r>
          </a:p>
        </p:txBody>
      </p:sp>
      <p:sp>
        <p:nvSpPr>
          <p:cNvPr id="10251" name="Text Box 99"/>
          <p:cNvSpPr txBox="1">
            <a:spLocks noChangeArrowheads="1"/>
          </p:cNvSpPr>
          <p:nvPr/>
        </p:nvSpPr>
        <p:spPr bwMode="auto">
          <a:xfrm>
            <a:off x="7067550" y="3344863"/>
            <a:ext cx="1220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Verdana" panose="020B0604030504040204" pitchFamily="34" charset="0"/>
              </a:rPr>
              <a:t>      Gas</a:t>
            </a:r>
          </a:p>
          <a:p>
            <a:pPr eaLnBrk="1" hangingPunct="1"/>
            <a:r>
              <a:rPr lang="en-US" altLang="en-US" sz="1400" b="1" dirty="0">
                <a:latin typeface="Verdana" panose="020B0604030504040204" pitchFamily="34" charset="0"/>
              </a:rPr>
              <a:t>Expansion</a:t>
            </a:r>
          </a:p>
        </p:txBody>
      </p:sp>
      <p:sp>
        <p:nvSpPr>
          <p:cNvPr id="10252" name="Freeform 100"/>
          <p:cNvSpPr>
            <a:spLocks/>
          </p:cNvSpPr>
          <p:nvPr/>
        </p:nvSpPr>
        <p:spPr bwMode="auto">
          <a:xfrm>
            <a:off x="6765925" y="2193925"/>
            <a:ext cx="698500" cy="2271713"/>
          </a:xfrm>
          <a:custGeom>
            <a:avLst/>
            <a:gdLst>
              <a:gd name="T0" fmla="*/ 2147483647 w 440"/>
              <a:gd name="T1" fmla="*/ 0 h 1431"/>
              <a:gd name="T2" fmla="*/ 2147483647 w 440"/>
              <a:gd name="T3" fmla="*/ 2147483647 h 1431"/>
              <a:gd name="T4" fmla="*/ 2147483647 w 440"/>
              <a:gd name="T5" fmla="*/ 2147483647 h 1431"/>
              <a:gd name="T6" fmla="*/ 2147483647 w 440"/>
              <a:gd name="T7" fmla="*/ 2147483647 h 1431"/>
              <a:gd name="T8" fmla="*/ 2147483647 w 440"/>
              <a:gd name="T9" fmla="*/ 2147483647 h 1431"/>
              <a:gd name="T10" fmla="*/ 2147483647 w 440"/>
              <a:gd name="T11" fmla="*/ 2147483647 h 1431"/>
              <a:gd name="T12" fmla="*/ 2147483647 w 440"/>
              <a:gd name="T13" fmla="*/ 2147483647 h 1431"/>
              <a:gd name="T14" fmla="*/ 0 w 440"/>
              <a:gd name="T15" fmla="*/ 2147483647 h 14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40"/>
              <a:gd name="T25" fmla="*/ 0 h 1431"/>
              <a:gd name="T26" fmla="*/ 440 w 440"/>
              <a:gd name="T27" fmla="*/ 1431 h 143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40" h="1431">
                <a:moveTo>
                  <a:pt x="432" y="0"/>
                </a:moveTo>
                <a:cubicBezTo>
                  <a:pt x="433" y="213"/>
                  <a:pt x="434" y="427"/>
                  <a:pt x="432" y="557"/>
                </a:cubicBezTo>
                <a:cubicBezTo>
                  <a:pt x="430" y="687"/>
                  <a:pt x="440" y="728"/>
                  <a:pt x="423" y="778"/>
                </a:cubicBezTo>
                <a:cubicBezTo>
                  <a:pt x="406" y="828"/>
                  <a:pt x="365" y="831"/>
                  <a:pt x="327" y="855"/>
                </a:cubicBezTo>
                <a:cubicBezTo>
                  <a:pt x="289" y="879"/>
                  <a:pt x="229" y="890"/>
                  <a:pt x="192" y="922"/>
                </a:cubicBezTo>
                <a:cubicBezTo>
                  <a:pt x="155" y="954"/>
                  <a:pt x="130" y="1005"/>
                  <a:pt x="106" y="1047"/>
                </a:cubicBezTo>
                <a:cubicBezTo>
                  <a:pt x="82" y="1089"/>
                  <a:pt x="66" y="1108"/>
                  <a:pt x="48" y="1172"/>
                </a:cubicBezTo>
                <a:cubicBezTo>
                  <a:pt x="30" y="1236"/>
                  <a:pt x="15" y="1333"/>
                  <a:pt x="0" y="1431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96299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Procedure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577186"/>
              </p:ext>
            </p:extLst>
          </p:nvPr>
        </p:nvGraphicFramePr>
        <p:xfrm>
          <a:off x="1783644" y="1411116"/>
          <a:ext cx="6254045" cy="45381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1156"/>
                <a:gridCol w="5192889"/>
              </a:tblGrid>
              <a:tr h="494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Step 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Get the Area in "blocks"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4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Step 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smtClean="0">
                          <a:effectLst/>
                        </a:rPr>
                        <a:t>Get the Area </a:t>
                      </a:r>
                      <a:r>
                        <a:rPr lang="en-US" sz="1600" b="1" u="none" strike="noStrike" dirty="0">
                          <a:effectLst/>
                        </a:rPr>
                        <a:t>in km</a:t>
                      </a:r>
                      <a:r>
                        <a:rPr lang="en-US" sz="1600" b="1" u="none" strike="noStrike" baseline="30000" dirty="0">
                          <a:effectLst/>
                        </a:rPr>
                        <a:t>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4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Step 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Enter the Average Thickness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4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Step 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Multiply N/G by Porosity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4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Step 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Multiply by HC Saturation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94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Step 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Get the Gas Volume at Reservoir Conditions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4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Step 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Assume a Recovery Efficiency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94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Step 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Get a Gas Volume at Surface Conditions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4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Step 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Convert from m</a:t>
                      </a:r>
                      <a:r>
                        <a:rPr lang="en-US" sz="1600" b="1" u="none" strike="noStrike" baseline="30000" dirty="0">
                          <a:effectLst/>
                        </a:rPr>
                        <a:t>3</a:t>
                      </a:r>
                      <a:r>
                        <a:rPr lang="en-US" sz="1600" b="1" u="none" strike="noStrike" dirty="0">
                          <a:effectLst/>
                        </a:rPr>
                        <a:t> to ft</a:t>
                      </a:r>
                      <a:r>
                        <a:rPr lang="en-US" sz="1600" b="1" u="none" strike="noStrike" baseline="30000" dirty="0">
                          <a:effectLst/>
                        </a:rPr>
                        <a:t>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8076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33b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 smtClean="0"/>
              <a:t>Exercise 33b</a:t>
            </a:r>
            <a:endParaRPr lang="en-US" altLang="en-US" dirty="0" smtClean="0"/>
          </a:p>
        </p:txBody>
      </p:sp>
      <p:sp>
        <p:nvSpPr>
          <p:cNvPr id="5124" name="Content Placeholder 2"/>
          <p:cNvSpPr>
            <a:spLocks noGrp="1"/>
          </p:cNvSpPr>
          <p:nvPr>
            <p:ph idx="4294967295"/>
          </p:nvPr>
        </p:nvSpPr>
        <p:spPr>
          <a:xfrm>
            <a:off x="547512" y="1072220"/>
            <a:ext cx="8229600" cy="598923"/>
          </a:xfrm>
        </p:spPr>
        <p:txBody>
          <a:bodyPr/>
          <a:lstStyle/>
          <a:p>
            <a:pPr marL="609600" indent="-609600"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b="1" dirty="0" smtClean="0"/>
              <a:t>Introduction</a:t>
            </a:r>
          </a:p>
        </p:txBody>
      </p:sp>
      <p:sp>
        <p:nvSpPr>
          <p:cNvPr id="5125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3E1D808-A426-4CC7-9B2B-BB736CA4760A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2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47512" y="1702860"/>
            <a:ext cx="8065911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36538" marR="0" lvl="0" indent="-236538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1700"/>
              </a:spcAft>
              <a:buClrTx/>
              <a:buSzTx/>
              <a:buFontTx/>
              <a:buNone/>
              <a:tabLst>
                <a:tab pos="521970" algn="l"/>
              </a:tabLst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In Exercise 33a, you mapped the extent of the gas-filled A-1 sand with 11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 lines. 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Now 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Times New Roman"/>
                <a:cs typeface="+mn-cs"/>
              </a:rPr>
              <a:t>you will use a map based on all the 3D seismic data showing the amplitude at the top of the A-1 sand.</a:t>
            </a:r>
          </a:p>
          <a:p>
            <a:pPr marL="236538" marR="0" lvl="0" indent="-236538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1700"/>
              </a:spcAft>
              <a:buClrTx/>
              <a:buSzTx/>
              <a:buFontTx/>
              <a:buNone/>
              <a:tabLst>
                <a:tab pos="521970" algn="l"/>
              </a:tabLst>
              <a:defRPr/>
            </a:pPr>
            <a:r>
              <a:rPr lang="en-US" sz="2000" kern="0" dirty="0" smtClean="0">
                <a:latin typeface="+mn-lt"/>
                <a:ea typeface="Times New Roman"/>
              </a:rPr>
              <a:t>First you will estimate the area of this gas field. </a:t>
            </a:r>
            <a:r>
              <a:rPr lang="en-US" sz="2000" kern="0" dirty="0" smtClean="0">
                <a:latin typeface="+mn-lt"/>
                <a:ea typeface="Times New Roman"/>
              </a:rPr>
              <a:t>Then </a:t>
            </a:r>
            <a:r>
              <a:rPr lang="en-US" sz="2000" kern="0" dirty="0" smtClean="0">
                <a:latin typeface="+mn-lt"/>
                <a:ea typeface="Times New Roman"/>
              </a:rPr>
              <a:t>you will use data, mainly from the logs from the original well, to estimate the volume of gas that could be recovered from this reservoir interval.</a:t>
            </a:r>
          </a:p>
          <a:p>
            <a:pPr marL="236538" indent="-236538" algn="just">
              <a:lnSpc>
                <a:spcPct val="90000"/>
              </a:lnSpc>
              <a:spcBef>
                <a:spcPts val="0"/>
              </a:spcBef>
              <a:spcAft>
                <a:spcPts val="1700"/>
              </a:spcAft>
              <a:tabLst>
                <a:tab pos="521970" algn="l"/>
              </a:tabLst>
            </a:pPr>
            <a:r>
              <a:rPr kumimoji="0" lang="en-US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recoverable gas volume and a prediction of future gas prices gives us a value for the</a:t>
            </a:r>
            <a:r>
              <a:rPr kumimoji="0" lang="en-US" alt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A-1 </a:t>
            </a:r>
            <a:r>
              <a:rPr lang="en-US" sz="2000" kern="0" dirty="0" smtClean="0">
                <a:solidFill>
                  <a:srgbClr val="000000"/>
                </a:solidFill>
                <a:latin typeface="Tahoma"/>
                <a:ea typeface="Times New Roman"/>
              </a:rPr>
              <a:t>reservoir interval in dollars.</a:t>
            </a:r>
            <a:endParaRPr kumimoji="0" lang="en-US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4132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915988" y="1136650"/>
            <a:ext cx="24622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500" b="1" dirty="0">
                <a:latin typeface="Arial" pitchFamily="34" charset="0"/>
                <a:cs typeface="Arial" pitchFamily="34" charset="0"/>
              </a:rPr>
              <a:t>Self Potential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  <a:cs typeface="Arial" pitchFamily="34" charset="0"/>
              </a:rPr>
              <a:t>(millivolts)</a:t>
            </a:r>
          </a:p>
        </p:txBody>
      </p:sp>
      <p:pic>
        <p:nvPicPr>
          <p:cNvPr id="4099" name="Picture 6" descr="Slide 1 black and white"/>
          <p:cNvPicPr>
            <a:picLocks noChangeAspect="1" noChangeArrowheads="1"/>
          </p:cNvPicPr>
          <p:nvPr/>
        </p:nvPicPr>
        <p:blipFill>
          <a:blip r:embed="rId3" cstate="print">
            <a:lum bright="-6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4" t="30911" r="38536" b="53032"/>
          <a:stretch>
            <a:fillRect/>
          </a:stretch>
        </p:blipFill>
        <p:spPr bwMode="auto">
          <a:xfrm>
            <a:off x="1323975" y="1676400"/>
            <a:ext cx="6203950" cy="4700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 Box 8"/>
          <p:cNvSpPr txBox="1">
            <a:spLocks noChangeArrowheads="1"/>
          </p:cNvSpPr>
          <p:nvPr/>
        </p:nvSpPr>
        <p:spPr bwMode="auto">
          <a:xfrm>
            <a:off x="4816475" y="1136650"/>
            <a:ext cx="24622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500" b="1" dirty="0">
                <a:latin typeface="Arial" pitchFamily="34" charset="0"/>
                <a:cs typeface="Arial" pitchFamily="34" charset="0"/>
              </a:rPr>
              <a:t>Resistivity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  <a:cs typeface="Arial" pitchFamily="34" charset="0"/>
              </a:rPr>
              <a:t>(ohm-meters)</a:t>
            </a:r>
          </a:p>
        </p:txBody>
      </p:sp>
      <p:sp>
        <p:nvSpPr>
          <p:cNvPr id="4101" name="Text Box 9"/>
          <p:cNvSpPr txBox="1">
            <a:spLocks noChangeArrowheads="1"/>
          </p:cNvSpPr>
          <p:nvPr/>
        </p:nvSpPr>
        <p:spPr bwMode="auto">
          <a:xfrm rot="1532">
            <a:off x="1138238" y="1357313"/>
            <a:ext cx="26939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b="1" dirty="0">
                <a:latin typeface="Arial" pitchFamily="34" charset="0"/>
                <a:cs typeface="Arial" pitchFamily="34" charset="0"/>
              </a:rPr>
              <a:t>50                               100</a:t>
            </a:r>
          </a:p>
        </p:txBody>
      </p:sp>
      <p:sp>
        <p:nvSpPr>
          <p:cNvPr id="4102" name="Text Box 10"/>
          <p:cNvSpPr txBox="1">
            <a:spLocks noChangeArrowheads="1"/>
          </p:cNvSpPr>
          <p:nvPr/>
        </p:nvSpPr>
        <p:spPr bwMode="auto">
          <a:xfrm rot="1532">
            <a:off x="4837113" y="1357313"/>
            <a:ext cx="29146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b="1" dirty="0">
                <a:latin typeface="Arial" pitchFamily="34" charset="0"/>
                <a:cs typeface="Arial" pitchFamily="34" charset="0"/>
              </a:rPr>
              <a:t> .2                                          1000</a:t>
            </a:r>
          </a:p>
        </p:txBody>
      </p:sp>
      <p:sp>
        <p:nvSpPr>
          <p:cNvPr id="4103" name="Text Box 11"/>
          <p:cNvSpPr txBox="1">
            <a:spLocks noChangeArrowheads="1"/>
          </p:cNvSpPr>
          <p:nvPr/>
        </p:nvSpPr>
        <p:spPr bwMode="auto">
          <a:xfrm>
            <a:off x="2760663" y="1136650"/>
            <a:ext cx="188118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500" b="1" dirty="0">
                <a:latin typeface="Arial" pitchFamily="34" charset="0"/>
                <a:cs typeface="Arial" pitchFamily="34" charset="0"/>
              </a:rPr>
              <a:t>Depth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  <a:cs typeface="Arial" pitchFamily="34" charset="0"/>
              </a:rPr>
              <a:t>Feet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Text Box 13"/>
          <p:cNvSpPr txBox="1">
            <a:spLocks noChangeAspect="1" noChangeArrowheads="1"/>
          </p:cNvSpPr>
          <p:nvPr/>
        </p:nvSpPr>
        <p:spPr bwMode="auto">
          <a:xfrm>
            <a:off x="7054850" y="3813175"/>
            <a:ext cx="1366838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2000" b="1" dirty="0">
                <a:solidFill>
                  <a:srgbClr val="FF0000"/>
                </a:solidFill>
                <a:latin typeface="Comic Sans MS" pitchFamily="66" charset="0"/>
              </a:rPr>
              <a:t>A-1 Gas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Comic Sans MS" pitchFamily="66" charset="0"/>
              </a:rPr>
              <a:t> Sand</a:t>
            </a:r>
          </a:p>
        </p:txBody>
      </p:sp>
      <p:sp>
        <p:nvSpPr>
          <p:cNvPr id="4105" name="Line 14"/>
          <p:cNvSpPr>
            <a:spLocks noChangeShapeType="1"/>
          </p:cNvSpPr>
          <p:nvPr/>
        </p:nvSpPr>
        <p:spPr bwMode="auto">
          <a:xfrm>
            <a:off x="3303588" y="3813175"/>
            <a:ext cx="0" cy="6826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06" name="Freeform 16"/>
          <p:cNvSpPr>
            <a:spLocks/>
          </p:cNvSpPr>
          <p:nvPr/>
        </p:nvSpPr>
        <p:spPr bwMode="auto">
          <a:xfrm>
            <a:off x="1757363" y="3806825"/>
            <a:ext cx="1481137" cy="658813"/>
          </a:xfrm>
          <a:custGeom>
            <a:avLst/>
            <a:gdLst>
              <a:gd name="T0" fmla="*/ 2147483647 w 941"/>
              <a:gd name="T1" fmla="*/ 0 h 422"/>
              <a:gd name="T2" fmla="*/ 2147483647 w 941"/>
              <a:gd name="T3" fmla="*/ 0 h 422"/>
              <a:gd name="T4" fmla="*/ 2147483647 w 941"/>
              <a:gd name="T5" fmla="*/ 2147483647 h 422"/>
              <a:gd name="T6" fmla="*/ 2147483647 w 941"/>
              <a:gd name="T7" fmla="*/ 2147483647 h 422"/>
              <a:gd name="T8" fmla="*/ 2147483647 w 941"/>
              <a:gd name="T9" fmla="*/ 2147483647 h 422"/>
              <a:gd name="T10" fmla="*/ 2147483647 w 941"/>
              <a:gd name="T11" fmla="*/ 2147483647 h 422"/>
              <a:gd name="T12" fmla="*/ 2147483647 w 941"/>
              <a:gd name="T13" fmla="*/ 2147483647 h 422"/>
              <a:gd name="T14" fmla="*/ 2147483647 w 941"/>
              <a:gd name="T15" fmla="*/ 2147483647 h 422"/>
              <a:gd name="T16" fmla="*/ 2147483647 w 941"/>
              <a:gd name="T17" fmla="*/ 2147483647 h 422"/>
              <a:gd name="T18" fmla="*/ 2147483647 w 941"/>
              <a:gd name="T19" fmla="*/ 2147483647 h 422"/>
              <a:gd name="T20" fmla="*/ 0 w 941"/>
              <a:gd name="T21" fmla="*/ 2147483647 h 422"/>
              <a:gd name="T22" fmla="*/ 2147483647 w 941"/>
              <a:gd name="T23" fmla="*/ 2147483647 h 422"/>
              <a:gd name="T24" fmla="*/ 2147483647 w 941"/>
              <a:gd name="T25" fmla="*/ 2147483647 h 422"/>
              <a:gd name="T26" fmla="*/ 2147483647 w 941"/>
              <a:gd name="T27" fmla="*/ 2147483647 h 422"/>
              <a:gd name="T28" fmla="*/ 2147483647 w 941"/>
              <a:gd name="T29" fmla="*/ 2147483647 h 42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41"/>
              <a:gd name="T46" fmla="*/ 0 h 422"/>
              <a:gd name="T47" fmla="*/ 941 w 941"/>
              <a:gd name="T48" fmla="*/ 422 h 42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41" h="422">
                <a:moveTo>
                  <a:pt x="941" y="0"/>
                </a:moveTo>
                <a:lnTo>
                  <a:pt x="528" y="0"/>
                </a:lnTo>
                <a:lnTo>
                  <a:pt x="585" y="10"/>
                </a:lnTo>
                <a:lnTo>
                  <a:pt x="509" y="48"/>
                </a:lnTo>
                <a:lnTo>
                  <a:pt x="432" y="67"/>
                </a:lnTo>
                <a:lnTo>
                  <a:pt x="345" y="106"/>
                </a:lnTo>
                <a:lnTo>
                  <a:pt x="288" y="125"/>
                </a:lnTo>
                <a:lnTo>
                  <a:pt x="307" y="192"/>
                </a:lnTo>
                <a:lnTo>
                  <a:pt x="240" y="192"/>
                </a:lnTo>
                <a:lnTo>
                  <a:pt x="77" y="221"/>
                </a:lnTo>
                <a:lnTo>
                  <a:pt x="0" y="259"/>
                </a:lnTo>
                <a:lnTo>
                  <a:pt x="9" y="336"/>
                </a:lnTo>
                <a:lnTo>
                  <a:pt x="38" y="413"/>
                </a:lnTo>
                <a:lnTo>
                  <a:pt x="249" y="422"/>
                </a:lnTo>
                <a:lnTo>
                  <a:pt x="941" y="422"/>
                </a:lnTo>
              </a:path>
            </a:pathLst>
          </a:custGeom>
          <a:solidFill>
            <a:srgbClr val="FFFF66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07" name="Text Box 15"/>
          <p:cNvSpPr txBox="1">
            <a:spLocks noChangeArrowheads="1"/>
          </p:cNvSpPr>
          <p:nvPr/>
        </p:nvSpPr>
        <p:spPr bwMode="auto">
          <a:xfrm>
            <a:off x="2501900" y="3789363"/>
            <a:ext cx="757238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en-US" b="1" dirty="0">
                <a:latin typeface="Narkisim" pitchFamily="34" charset="-79"/>
                <a:cs typeface="Narkisim" pitchFamily="34" charset="-79"/>
              </a:rPr>
              <a:t>40 ft</a:t>
            </a:r>
          </a:p>
          <a:p>
            <a:pPr>
              <a:lnSpc>
                <a:spcPct val="85000"/>
              </a:lnSpc>
            </a:pPr>
            <a:r>
              <a:rPr lang="en-US" b="1" dirty="0">
                <a:latin typeface="Narkisim" pitchFamily="34" charset="-79"/>
                <a:cs typeface="Narkisim" pitchFamily="34" charset="-79"/>
              </a:rPr>
              <a:t>12 m</a:t>
            </a:r>
          </a:p>
        </p:txBody>
      </p:sp>
      <p:sp>
        <p:nvSpPr>
          <p:cNvPr id="4110" name="Freeform 16"/>
          <p:cNvSpPr>
            <a:spLocks/>
          </p:cNvSpPr>
          <p:nvPr/>
        </p:nvSpPr>
        <p:spPr bwMode="auto">
          <a:xfrm>
            <a:off x="5054600" y="3810000"/>
            <a:ext cx="1412875" cy="679450"/>
          </a:xfrm>
          <a:custGeom>
            <a:avLst/>
            <a:gdLst>
              <a:gd name="T0" fmla="*/ 6350 w 1412875"/>
              <a:gd name="T1" fmla="*/ 0 h 679450"/>
              <a:gd name="T2" fmla="*/ 758825 w 1412875"/>
              <a:gd name="T3" fmla="*/ 3175 h 679450"/>
              <a:gd name="T4" fmla="*/ 923925 w 1412875"/>
              <a:gd name="T5" fmla="*/ 31750 h 679450"/>
              <a:gd name="T6" fmla="*/ 1076325 w 1412875"/>
              <a:gd name="T7" fmla="*/ 47625 h 679450"/>
              <a:gd name="T8" fmla="*/ 1196975 w 1412875"/>
              <a:gd name="T9" fmla="*/ 63500 h 679450"/>
              <a:gd name="T10" fmla="*/ 1260475 w 1412875"/>
              <a:gd name="T11" fmla="*/ 88900 h 679450"/>
              <a:gd name="T12" fmla="*/ 1323975 w 1412875"/>
              <a:gd name="T13" fmla="*/ 123825 h 679450"/>
              <a:gd name="T14" fmla="*/ 1273175 w 1412875"/>
              <a:gd name="T15" fmla="*/ 168275 h 679450"/>
              <a:gd name="T16" fmla="*/ 1193800 w 1412875"/>
              <a:gd name="T17" fmla="*/ 193675 h 679450"/>
              <a:gd name="T18" fmla="*/ 1108075 w 1412875"/>
              <a:gd name="T19" fmla="*/ 219075 h 679450"/>
              <a:gd name="T20" fmla="*/ 993775 w 1412875"/>
              <a:gd name="T21" fmla="*/ 247650 h 679450"/>
              <a:gd name="T22" fmla="*/ 942975 w 1412875"/>
              <a:gd name="T23" fmla="*/ 266700 h 679450"/>
              <a:gd name="T24" fmla="*/ 901700 w 1412875"/>
              <a:gd name="T25" fmla="*/ 292100 h 679450"/>
              <a:gd name="T26" fmla="*/ 917575 w 1412875"/>
              <a:gd name="T27" fmla="*/ 314325 h 679450"/>
              <a:gd name="T28" fmla="*/ 1016000 w 1412875"/>
              <a:gd name="T29" fmla="*/ 323850 h 679450"/>
              <a:gd name="T30" fmla="*/ 1114425 w 1412875"/>
              <a:gd name="T31" fmla="*/ 333375 h 679450"/>
              <a:gd name="T32" fmla="*/ 1257300 w 1412875"/>
              <a:gd name="T33" fmla="*/ 330200 h 679450"/>
              <a:gd name="T34" fmla="*/ 1304925 w 1412875"/>
              <a:gd name="T35" fmla="*/ 330200 h 679450"/>
              <a:gd name="T36" fmla="*/ 1346200 w 1412875"/>
              <a:gd name="T37" fmla="*/ 336550 h 679450"/>
              <a:gd name="T38" fmla="*/ 1412875 w 1412875"/>
              <a:gd name="T39" fmla="*/ 361950 h 679450"/>
              <a:gd name="T40" fmla="*/ 1317625 w 1412875"/>
              <a:gd name="T41" fmla="*/ 381000 h 679450"/>
              <a:gd name="T42" fmla="*/ 1104900 w 1412875"/>
              <a:gd name="T43" fmla="*/ 415925 h 679450"/>
              <a:gd name="T44" fmla="*/ 955675 w 1412875"/>
              <a:gd name="T45" fmla="*/ 422275 h 679450"/>
              <a:gd name="T46" fmla="*/ 860425 w 1412875"/>
              <a:gd name="T47" fmla="*/ 438150 h 679450"/>
              <a:gd name="T48" fmla="*/ 777875 w 1412875"/>
              <a:gd name="T49" fmla="*/ 466725 h 679450"/>
              <a:gd name="T50" fmla="*/ 739775 w 1412875"/>
              <a:gd name="T51" fmla="*/ 501650 h 679450"/>
              <a:gd name="T52" fmla="*/ 644525 w 1412875"/>
              <a:gd name="T53" fmla="*/ 539750 h 679450"/>
              <a:gd name="T54" fmla="*/ 577850 w 1412875"/>
              <a:gd name="T55" fmla="*/ 565150 h 679450"/>
              <a:gd name="T56" fmla="*/ 454025 w 1412875"/>
              <a:gd name="T57" fmla="*/ 565150 h 679450"/>
              <a:gd name="T58" fmla="*/ 342900 w 1412875"/>
              <a:gd name="T59" fmla="*/ 590550 h 679450"/>
              <a:gd name="T60" fmla="*/ 295275 w 1412875"/>
              <a:gd name="T61" fmla="*/ 619125 h 679450"/>
              <a:gd name="T62" fmla="*/ 177800 w 1412875"/>
              <a:gd name="T63" fmla="*/ 679450 h 679450"/>
              <a:gd name="T64" fmla="*/ 0 w 1412875"/>
              <a:gd name="T65" fmla="*/ 669925 h 6794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12875"/>
              <a:gd name="T100" fmla="*/ 0 h 679450"/>
              <a:gd name="T101" fmla="*/ 1412875 w 1412875"/>
              <a:gd name="T102" fmla="*/ 679450 h 6794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12875" h="679450">
                <a:moveTo>
                  <a:pt x="6350" y="0"/>
                </a:moveTo>
                <a:lnTo>
                  <a:pt x="758825" y="3175"/>
                </a:lnTo>
                <a:lnTo>
                  <a:pt x="923925" y="31750"/>
                </a:lnTo>
                <a:lnTo>
                  <a:pt x="1076325" y="47625"/>
                </a:lnTo>
                <a:lnTo>
                  <a:pt x="1196975" y="63500"/>
                </a:lnTo>
                <a:lnTo>
                  <a:pt x="1260475" y="88900"/>
                </a:lnTo>
                <a:lnTo>
                  <a:pt x="1323975" y="123825"/>
                </a:lnTo>
                <a:lnTo>
                  <a:pt x="1273175" y="168275"/>
                </a:lnTo>
                <a:lnTo>
                  <a:pt x="1193800" y="193675"/>
                </a:lnTo>
                <a:lnTo>
                  <a:pt x="1108075" y="219075"/>
                </a:lnTo>
                <a:lnTo>
                  <a:pt x="993775" y="247650"/>
                </a:lnTo>
                <a:lnTo>
                  <a:pt x="942975" y="266700"/>
                </a:lnTo>
                <a:lnTo>
                  <a:pt x="901700" y="292100"/>
                </a:lnTo>
                <a:lnTo>
                  <a:pt x="917575" y="314325"/>
                </a:lnTo>
                <a:lnTo>
                  <a:pt x="1016000" y="323850"/>
                </a:lnTo>
                <a:lnTo>
                  <a:pt x="1114425" y="333375"/>
                </a:lnTo>
                <a:lnTo>
                  <a:pt x="1257300" y="330200"/>
                </a:lnTo>
                <a:lnTo>
                  <a:pt x="1304925" y="330200"/>
                </a:lnTo>
                <a:lnTo>
                  <a:pt x="1346200" y="336550"/>
                </a:lnTo>
                <a:lnTo>
                  <a:pt x="1412875" y="361950"/>
                </a:lnTo>
                <a:lnTo>
                  <a:pt x="1317625" y="381000"/>
                </a:lnTo>
                <a:lnTo>
                  <a:pt x="1104900" y="415925"/>
                </a:lnTo>
                <a:lnTo>
                  <a:pt x="955675" y="422275"/>
                </a:lnTo>
                <a:lnTo>
                  <a:pt x="860425" y="438150"/>
                </a:lnTo>
                <a:lnTo>
                  <a:pt x="777875" y="466725"/>
                </a:lnTo>
                <a:lnTo>
                  <a:pt x="739775" y="501650"/>
                </a:lnTo>
                <a:lnTo>
                  <a:pt x="644525" y="539750"/>
                </a:lnTo>
                <a:lnTo>
                  <a:pt x="577850" y="565150"/>
                </a:lnTo>
                <a:lnTo>
                  <a:pt x="454025" y="565150"/>
                </a:lnTo>
                <a:lnTo>
                  <a:pt x="342900" y="590550"/>
                </a:lnTo>
                <a:lnTo>
                  <a:pt x="295275" y="619125"/>
                </a:lnTo>
                <a:lnTo>
                  <a:pt x="177800" y="679450"/>
                </a:lnTo>
                <a:lnTo>
                  <a:pt x="0" y="669925"/>
                </a:lnTo>
              </a:path>
            </a:pathLst>
          </a:cu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Well Logs Give Important Parameters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049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8" t="9750" r="30684" b="56895"/>
          <a:stretch>
            <a:fillRect/>
          </a:stretch>
        </p:blipFill>
        <p:spPr bwMode="auto">
          <a:xfrm>
            <a:off x="2222500" y="1220788"/>
            <a:ext cx="4724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Oval 5"/>
          <p:cNvSpPr>
            <a:spLocks noChangeArrowheads="1"/>
          </p:cNvSpPr>
          <p:nvPr/>
        </p:nvSpPr>
        <p:spPr bwMode="auto">
          <a:xfrm>
            <a:off x="4889500" y="3498850"/>
            <a:ext cx="206375" cy="1825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6" name="Rectangle 7"/>
          <p:cNvSpPr>
            <a:spLocks noChangeArrowheads="1"/>
          </p:cNvSpPr>
          <p:nvPr/>
        </p:nvSpPr>
        <p:spPr bwMode="auto">
          <a:xfrm>
            <a:off x="2222500" y="1216025"/>
            <a:ext cx="4746625" cy="46037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7" name="Line 8"/>
          <p:cNvSpPr>
            <a:spLocks noChangeShapeType="1"/>
          </p:cNvSpPr>
          <p:nvPr/>
        </p:nvSpPr>
        <p:spPr bwMode="auto">
          <a:xfrm>
            <a:off x="2222500" y="3559175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8" name="Line 9"/>
          <p:cNvSpPr>
            <a:spLocks noChangeShapeType="1"/>
          </p:cNvSpPr>
          <p:nvPr/>
        </p:nvSpPr>
        <p:spPr bwMode="auto">
          <a:xfrm>
            <a:off x="2222500" y="1981200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9" name="Line 10"/>
          <p:cNvSpPr>
            <a:spLocks noChangeShapeType="1"/>
          </p:cNvSpPr>
          <p:nvPr/>
        </p:nvSpPr>
        <p:spPr bwMode="auto">
          <a:xfrm>
            <a:off x="2222500" y="2506663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0" name="Line 11"/>
          <p:cNvSpPr>
            <a:spLocks noChangeShapeType="1"/>
          </p:cNvSpPr>
          <p:nvPr/>
        </p:nvSpPr>
        <p:spPr bwMode="auto">
          <a:xfrm>
            <a:off x="2236788" y="3033713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1" name="Line 12"/>
          <p:cNvSpPr>
            <a:spLocks noChangeShapeType="1"/>
          </p:cNvSpPr>
          <p:nvPr/>
        </p:nvSpPr>
        <p:spPr bwMode="auto">
          <a:xfrm>
            <a:off x="2222500" y="4086225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2" name="Line 13"/>
          <p:cNvSpPr>
            <a:spLocks noChangeShapeType="1"/>
          </p:cNvSpPr>
          <p:nvPr/>
        </p:nvSpPr>
        <p:spPr bwMode="auto">
          <a:xfrm>
            <a:off x="2222500" y="4613275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3" name="Text Box 14"/>
          <p:cNvSpPr txBox="1">
            <a:spLocks noChangeArrowheads="1"/>
          </p:cNvSpPr>
          <p:nvPr/>
        </p:nvSpPr>
        <p:spPr bwMode="auto">
          <a:xfrm>
            <a:off x="1536700" y="39624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820</a:t>
            </a:r>
          </a:p>
        </p:txBody>
      </p:sp>
      <p:sp>
        <p:nvSpPr>
          <p:cNvPr id="3084" name="Text Box 16"/>
          <p:cNvSpPr txBox="1">
            <a:spLocks noChangeArrowheads="1"/>
          </p:cNvSpPr>
          <p:nvPr/>
        </p:nvSpPr>
        <p:spPr bwMode="auto">
          <a:xfrm>
            <a:off x="1536700" y="1828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900</a:t>
            </a:r>
          </a:p>
        </p:txBody>
      </p:sp>
      <p:sp>
        <p:nvSpPr>
          <p:cNvPr id="3085" name="Text Box 17"/>
          <p:cNvSpPr txBox="1">
            <a:spLocks noChangeArrowheads="1"/>
          </p:cNvSpPr>
          <p:nvPr/>
        </p:nvSpPr>
        <p:spPr bwMode="auto">
          <a:xfrm>
            <a:off x="1536700" y="2971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860</a:t>
            </a:r>
          </a:p>
        </p:txBody>
      </p:sp>
      <p:sp>
        <p:nvSpPr>
          <p:cNvPr id="3086" name="Text Box 18"/>
          <p:cNvSpPr txBox="1">
            <a:spLocks noChangeArrowheads="1"/>
          </p:cNvSpPr>
          <p:nvPr/>
        </p:nvSpPr>
        <p:spPr bwMode="auto">
          <a:xfrm>
            <a:off x="1536700" y="34591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840</a:t>
            </a:r>
          </a:p>
        </p:txBody>
      </p:sp>
      <p:sp>
        <p:nvSpPr>
          <p:cNvPr id="3087" name="Text Box 19"/>
          <p:cNvSpPr txBox="1">
            <a:spLocks noChangeArrowheads="1"/>
          </p:cNvSpPr>
          <p:nvPr/>
        </p:nvSpPr>
        <p:spPr bwMode="auto">
          <a:xfrm>
            <a:off x="1536700" y="44958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800</a:t>
            </a:r>
          </a:p>
        </p:txBody>
      </p:sp>
      <p:sp>
        <p:nvSpPr>
          <p:cNvPr id="3088" name="Text Box 20"/>
          <p:cNvSpPr txBox="1">
            <a:spLocks noChangeArrowheads="1"/>
          </p:cNvSpPr>
          <p:nvPr/>
        </p:nvSpPr>
        <p:spPr bwMode="auto">
          <a:xfrm>
            <a:off x="1536700" y="2362200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880</a:t>
            </a:r>
          </a:p>
        </p:txBody>
      </p:sp>
      <p:sp>
        <p:nvSpPr>
          <p:cNvPr id="3089" name="Line 22"/>
          <p:cNvSpPr>
            <a:spLocks noChangeShapeType="1"/>
          </p:cNvSpPr>
          <p:nvPr/>
        </p:nvSpPr>
        <p:spPr bwMode="auto">
          <a:xfrm>
            <a:off x="2247900" y="1220788"/>
            <a:ext cx="4724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90" name="Line 23"/>
          <p:cNvSpPr>
            <a:spLocks noChangeShapeType="1"/>
          </p:cNvSpPr>
          <p:nvPr/>
        </p:nvSpPr>
        <p:spPr bwMode="auto">
          <a:xfrm>
            <a:off x="5340350" y="122078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91" name="Line 24"/>
          <p:cNvSpPr>
            <a:spLocks noChangeShapeType="1"/>
          </p:cNvSpPr>
          <p:nvPr/>
        </p:nvSpPr>
        <p:spPr bwMode="auto">
          <a:xfrm>
            <a:off x="4814888" y="122078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92" name="Line 25"/>
          <p:cNvSpPr>
            <a:spLocks noChangeShapeType="1"/>
          </p:cNvSpPr>
          <p:nvPr/>
        </p:nvSpPr>
        <p:spPr bwMode="auto">
          <a:xfrm>
            <a:off x="5867400" y="122078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93" name="Text Box 26"/>
          <p:cNvSpPr txBox="1">
            <a:spLocks noChangeArrowheads="1"/>
          </p:cNvSpPr>
          <p:nvPr/>
        </p:nvSpPr>
        <p:spPr bwMode="auto">
          <a:xfrm>
            <a:off x="48768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480</a:t>
            </a:r>
          </a:p>
        </p:txBody>
      </p:sp>
      <p:sp>
        <p:nvSpPr>
          <p:cNvPr id="3094" name="Text Box 27"/>
          <p:cNvSpPr txBox="1">
            <a:spLocks noChangeArrowheads="1"/>
          </p:cNvSpPr>
          <p:nvPr/>
        </p:nvSpPr>
        <p:spPr bwMode="auto">
          <a:xfrm>
            <a:off x="44196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460</a:t>
            </a:r>
          </a:p>
        </p:txBody>
      </p:sp>
      <p:sp>
        <p:nvSpPr>
          <p:cNvPr id="3095" name="Text Box 28"/>
          <p:cNvSpPr txBox="1">
            <a:spLocks noChangeArrowheads="1"/>
          </p:cNvSpPr>
          <p:nvPr/>
        </p:nvSpPr>
        <p:spPr bwMode="auto">
          <a:xfrm>
            <a:off x="55245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500</a:t>
            </a:r>
          </a:p>
        </p:txBody>
      </p:sp>
      <p:sp>
        <p:nvSpPr>
          <p:cNvPr id="3097" name="Line 30"/>
          <p:cNvSpPr>
            <a:spLocks noChangeShapeType="1"/>
          </p:cNvSpPr>
          <p:nvPr/>
        </p:nvSpPr>
        <p:spPr bwMode="auto">
          <a:xfrm>
            <a:off x="4289425" y="1220788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99" name="Text Box 33"/>
          <p:cNvSpPr txBox="1">
            <a:spLocks noChangeArrowheads="1"/>
          </p:cNvSpPr>
          <p:nvPr/>
        </p:nvSpPr>
        <p:spPr bwMode="auto">
          <a:xfrm>
            <a:off x="38100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440</a:t>
            </a:r>
          </a:p>
        </p:txBody>
      </p:sp>
      <p:sp>
        <p:nvSpPr>
          <p:cNvPr id="3100" name="Text Box 34"/>
          <p:cNvSpPr txBox="1">
            <a:spLocks noChangeArrowheads="1"/>
          </p:cNvSpPr>
          <p:nvPr/>
        </p:nvSpPr>
        <p:spPr bwMode="auto">
          <a:xfrm>
            <a:off x="5029200" y="3306763"/>
            <a:ext cx="914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Well</a:t>
            </a:r>
          </a:p>
        </p:txBody>
      </p:sp>
      <p:sp>
        <p:nvSpPr>
          <p:cNvPr id="3101" name="Text Box 35"/>
          <p:cNvSpPr txBox="1">
            <a:spLocks noChangeArrowheads="1"/>
          </p:cNvSpPr>
          <p:nvPr/>
        </p:nvSpPr>
        <p:spPr bwMode="auto">
          <a:xfrm>
            <a:off x="3352800" y="5895975"/>
            <a:ext cx="838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b="1" dirty="0">
                <a:latin typeface="Arial" pitchFamily="34" charset="0"/>
              </a:rPr>
              <a:t>420</a:t>
            </a:r>
          </a:p>
        </p:txBody>
      </p:sp>
      <p:sp>
        <p:nvSpPr>
          <p:cNvPr id="3102" name="Line 36"/>
          <p:cNvSpPr>
            <a:spLocks noChangeShapeType="1"/>
          </p:cNvSpPr>
          <p:nvPr/>
        </p:nvSpPr>
        <p:spPr bwMode="auto">
          <a:xfrm>
            <a:off x="3763963" y="1219200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3" name="Line 44"/>
          <p:cNvSpPr>
            <a:spLocks noChangeShapeType="1"/>
          </p:cNvSpPr>
          <p:nvPr/>
        </p:nvSpPr>
        <p:spPr bwMode="auto">
          <a:xfrm>
            <a:off x="3597275" y="3048000"/>
            <a:ext cx="3108325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4" name="Line 45"/>
          <p:cNvSpPr>
            <a:spLocks noChangeShapeType="1"/>
          </p:cNvSpPr>
          <p:nvPr/>
        </p:nvSpPr>
        <p:spPr bwMode="auto">
          <a:xfrm>
            <a:off x="4343400" y="3581400"/>
            <a:ext cx="1876425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5" name="Line 46"/>
          <p:cNvSpPr>
            <a:spLocks noChangeShapeType="1"/>
          </p:cNvSpPr>
          <p:nvPr/>
        </p:nvSpPr>
        <p:spPr bwMode="auto">
          <a:xfrm>
            <a:off x="3733800" y="2514600"/>
            <a:ext cx="1700213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6" name="Line 47"/>
          <p:cNvSpPr>
            <a:spLocks noChangeShapeType="1"/>
          </p:cNvSpPr>
          <p:nvPr/>
        </p:nvSpPr>
        <p:spPr bwMode="auto">
          <a:xfrm>
            <a:off x="4267200" y="2209800"/>
            <a:ext cx="0" cy="12954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7" name="Line 48"/>
          <p:cNvSpPr>
            <a:spLocks noChangeShapeType="1"/>
          </p:cNvSpPr>
          <p:nvPr/>
        </p:nvSpPr>
        <p:spPr bwMode="auto">
          <a:xfrm>
            <a:off x="4800600" y="1905000"/>
            <a:ext cx="0" cy="19812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8" name="Line 49"/>
          <p:cNvSpPr>
            <a:spLocks noChangeShapeType="1"/>
          </p:cNvSpPr>
          <p:nvPr/>
        </p:nvSpPr>
        <p:spPr bwMode="auto">
          <a:xfrm>
            <a:off x="3778250" y="2514600"/>
            <a:ext cx="0" cy="7620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09" name="Line 50"/>
          <p:cNvSpPr>
            <a:spLocks noChangeShapeType="1"/>
          </p:cNvSpPr>
          <p:nvPr/>
        </p:nvSpPr>
        <p:spPr bwMode="auto">
          <a:xfrm>
            <a:off x="5334000" y="2438400"/>
            <a:ext cx="0" cy="19050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10" name="Line 51"/>
          <p:cNvSpPr>
            <a:spLocks noChangeShapeType="1"/>
          </p:cNvSpPr>
          <p:nvPr/>
        </p:nvSpPr>
        <p:spPr bwMode="auto">
          <a:xfrm>
            <a:off x="5867400" y="2743200"/>
            <a:ext cx="0" cy="20574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11" name="Line 52"/>
          <p:cNvSpPr>
            <a:spLocks noChangeShapeType="1"/>
          </p:cNvSpPr>
          <p:nvPr/>
        </p:nvSpPr>
        <p:spPr bwMode="auto">
          <a:xfrm>
            <a:off x="6921500" y="1255713"/>
            <a:ext cx="0" cy="457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14" name="Line 55"/>
          <p:cNvSpPr>
            <a:spLocks noChangeShapeType="1"/>
          </p:cNvSpPr>
          <p:nvPr/>
        </p:nvSpPr>
        <p:spPr bwMode="auto">
          <a:xfrm>
            <a:off x="5105400" y="4089400"/>
            <a:ext cx="1463675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15" name="Line 56"/>
          <p:cNvSpPr>
            <a:spLocks noChangeShapeType="1"/>
          </p:cNvSpPr>
          <p:nvPr/>
        </p:nvSpPr>
        <p:spPr bwMode="auto">
          <a:xfrm>
            <a:off x="5667375" y="4606925"/>
            <a:ext cx="827088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16" name="Freeform 57"/>
          <p:cNvSpPr>
            <a:spLocks/>
          </p:cNvSpPr>
          <p:nvPr/>
        </p:nvSpPr>
        <p:spPr bwMode="auto">
          <a:xfrm>
            <a:off x="3573463" y="1811338"/>
            <a:ext cx="3389312" cy="3516312"/>
          </a:xfrm>
          <a:custGeom>
            <a:avLst/>
            <a:gdLst>
              <a:gd name="T0" fmla="*/ 2147483647 w 2135"/>
              <a:gd name="T1" fmla="*/ 2147483647 h 2215"/>
              <a:gd name="T2" fmla="*/ 2147483647 w 2135"/>
              <a:gd name="T3" fmla="*/ 2147483647 h 2215"/>
              <a:gd name="T4" fmla="*/ 2147483647 w 2135"/>
              <a:gd name="T5" fmla="*/ 2147483647 h 2215"/>
              <a:gd name="T6" fmla="*/ 2147483647 w 2135"/>
              <a:gd name="T7" fmla="*/ 2147483647 h 2215"/>
              <a:gd name="T8" fmla="*/ 0 w 2135"/>
              <a:gd name="T9" fmla="*/ 2147483647 h 2215"/>
              <a:gd name="T10" fmla="*/ 2147483647 w 2135"/>
              <a:gd name="T11" fmla="*/ 2147483647 h 2215"/>
              <a:gd name="T12" fmla="*/ 2147483647 w 2135"/>
              <a:gd name="T13" fmla="*/ 2147483647 h 2215"/>
              <a:gd name="T14" fmla="*/ 2147483647 w 2135"/>
              <a:gd name="T15" fmla="*/ 2147483647 h 2215"/>
              <a:gd name="T16" fmla="*/ 2147483647 w 2135"/>
              <a:gd name="T17" fmla="*/ 2147483647 h 2215"/>
              <a:gd name="T18" fmla="*/ 2147483647 w 2135"/>
              <a:gd name="T19" fmla="*/ 2147483647 h 2215"/>
              <a:gd name="T20" fmla="*/ 2147483647 w 2135"/>
              <a:gd name="T21" fmla="*/ 2147483647 h 2215"/>
              <a:gd name="T22" fmla="*/ 2147483647 w 2135"/>
              <a:gd name="T23" fmla="*/ 2147483647 h 2215"/>
              <a:gd name="T24" fmla="*/ 2147483647 w 2135"/>
              <a:gd name="T25" fmla="*/ 2147483647 h 2215"/>
              <a:gd name="T26" fmla="*/ 2147483647 w 2135"/>
              <a:gd name="T27" fmla="*/ 2147483647 h 2215"/>
              <a:gd name="T28" fmla="*/ 2147483647 w 2135"/>
              <a:gd name="T29" fmla="*/ 2147483647 h 2215"/>
              <a:gd name="T30" fmla="*/ 2147483647 w 2135"/>
              <a:gd name="T31" fmla="*/ 2147483647 h 2215"/>
              <a:gd name="T32" fmla="*/ 2147483647 w 2135"/>
              <a:gd name="T33" fmla="*/ 2147483647 h 2215"/>
              <a:gd name="T34" fmla="*/ 2147483647 w 2135"/>
              <a:gd name="T35" fmla="*/ 2147483647 h 2215"/>
              <a:gd name="T36" fmla="*/ 2147483647 w 2135"/>
              <a:gd name="T37" fmla="*/ 2147483647 h 2215"/>
              <a:gd name="T38" fmla="*/ 2147483647 w 2135"/>
              <a:gd name="T39" fmla="*/ 2147483647 h 2215"/>
              <a:gd name="T40" fmla="*/ 2147483647 w 2135"/>
              <a:gd name="T41" fmla="*/ 2147483647 h 2215"/>
              <a:gd name="T42" fmla="*/ 2147483647 w 2135"/>
              <a:gd name="T43" fmla="*/ 2147483647 h 2215"/>
              <a:gd name="T44" fmla="*/ 2147483647 w 2135"/>
              <a:gd name="T45" fmla="*/ 0 h 2215"/>
              <a:gd name="T46" fmla="*/ 2147483647 w 2135"/>
              <a:gd name="T47" fmla="*/ 2147483647 h 2215"/>
              <a:gd name="T48" fmla="*/ 2147483647 w 2135"/>
              <a:gd name="T49" fmla="*/ 2147483647 h 2215"/>
              <a:gd name="T50" fmla="*/ 2147483647 w 2135"/>
              <a:gd name="T51" fmla="*/ 2147483647 h 2215"/>
              <a:gd name="T52" fmla="*/ 2147483647 w 2135"/>
              <a:gd name="T53" fmla="*/ 2147483647 h 2215"/>
              <a:gd name="T54" fmla="*/ 2147483647 w 2135"/>
              <a:gd name="T55" fmla="*/ 2147483647 h 2215"/>
              <a:gd name="T56" fmla="*/ 2147483647 w 2135"/>
              <a:gd name="T57" fmla="*/ 2147483647 h 2215"/>
              <a:gd name="T58" fmla="*/ 2147483647 w 2135"/>
              <a:gd name="T59" fmla="*/ 2147483647 h 2215"/>
              <a:gd name="T60" fmla="*/ 2147483647 w 2135"/>
              <a:gd name="T61" fmla="*/ 2147483647 h 2215"/>
              <a:gd name="T62" fmla="*/ 2147483647 w 2135"/>
              <a:gd name="T63" fmla="*/ 2147483647 h 2215"/>
              <a:gd name="T64" fmla="*/ 2147483647 w 2135"/>
              <a:gd name="T65" fmla="*/ 2147483647 h 2215"/>
              <a:gd name="T66" fmla="*/ 2147483647 w 2135"/>
              <a:gd name="T67" fmla="*/ 2147483647 h 2215"/>
              <a:gd name="T68" fmla="*/ 2147483647 w 2135"/>
              <a:gd name="T69" fmla="*/ 2147483647 h 2215"/>
              <a:gd name="T70" fmla="*/ 2147483647 w 2135"/>
              <a:gd name="T71" fmla="*/ 2147483647 h 221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135"/>
              <a:gd name="T109" fmla="*/ 0 h 2215"/>
              <a:gd name="T110" fmla="*/ 2135 w 2135"/>
              <a:gd name="T111" fmla="*/ 2215 h 221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135" h="2215">
                <a:moveTo>
                  <a:pt x="772" y="48"/>
                </a:moveTo>
                <a:lnTo>
                  <a:pt x="481" y="207"/>
                </a:lnTo>
                <a:lnTo>
                  <a:pt x="291" y="339"/>
                </a:lnTo>
                <a:lnTo>
                  <a:pt x="101" y="439"/>
                </a:lnTo>
                <a:lnTo>
                  <a:pt x="0" y="682"/>
                </a:lnTo>
                <a:lnTo>
                  <a:pt x="11" y="846"/>
                </a:lnTo>
                <a:lnTo>
                  <a:pt x="354" y="1026"/>
                </a:lnTo>
                <a:lnTo>
                  <a:pt x="719" y="1253"/>
                </a:lnTo>
                <a:lnTo>
                  <a:pt x="994" y="1443"/>
                </a:lnTo>
                <a:lnTo>
                  <a:pt x="1173" y="1654"/>
                </a:lnTo>
                <a:lnTo>
                  <a:pt x="1364" y="1813"/>
                </a:lnTo>
                <a:lnTo>
                  <a:pt x="1490" y="1919"/>
                </a:lnTo>
                <a:lnTo>
                  <a:pt x="1681" y="2215"/>
                </a:lnTo>
                <a:lnTo>
                  <a:pt x="1744" y="1956"/>
                </a:lnTo>
                <a:lnTo>
                  <a:pt x="1839" y="1707"/>
                </a:lnTo>
                <a:lnTo>
                  <a:pt x="1897" y="1396"/>
                </a:lnTo>
                <a:lnTo>
                  <a:pt x="1855" y="1269"/>
                </a:lnTo>
                <a:lnTo>
                  <a:pt x="1675" y="1147"/>
                </a:lnTo>
                <a:lnTo>
                  <a:pt x="1654" y="1063"/>
                </a:lnTo>
                <a:lnTo>
                  <a:pt x="1760" y="920"/>
                </a:lnTo>
                <a:lnTo>
                  <a:pt x="1998" y="772"/>
                </a:lnTo>
                <a:lnTo>
                  <a:pt x="2135" y="640"/>
                </a:lnTo>
                <a:lnTo>
                  <a:pt x="2124" y="0"/>
                </a:lnTo>
                <a:lnTo>
                  <a:pt x="2024" y="117"/>
                </a:lnTo>
                <a:lnTo>
                  <a:pt x="1744" y="323"/>
                </a:lnTo>
                <a:lnTo>
                  <a:pt x="1654" y="439"/>
                </a:lnTo>
                <a:lnTo>
                  <a:pt x="1628" y="518"/>
                </a:lnTo>
                <a:lnTo>
                  <a:pt x="1464" y="613"/>
                </a:lnTo>
                <a:lnTo>
                  <a:pt x="1279" y="603"/>
                </a:lnTo>
                <a:lnTo>
                  <a:pt x="1179" y="534"/>
                </a:lnTo>
                <a:lnTo>
                  <a:pt x="1184" y="397"/>
                </a:lnTo>
                <a:lnTo>
                  <a:pt x="1046" y="349"/>
                </a:lnTo>
                <a:lnTo>
                  <a:pt x="899" y="228"/>
                </a:lnTo>
                <a:lnTo>
                  <a:pt x="867" y="133"/>
                </a:lnTo>
                <a:lnTo>
                  <a:pt x="835" y="80"/>
                </a:lnTo>
                <a:lnTo>
                  <a:pt x="772" y="48"/>
                </a:lnTo>
                <a:close/>
              </a:path>
            </a:pathLst>
          </a:custGeom>
          <a:solidFill>
            <a:srgbClr val="FF00FF">
              <a:alpha val="30196"/>
            </a:srgbClr>
          </a:solidFill>
          <a:ln w="19050" cmpd="sng">
            <a:solidFill>
              <a:srgbClr val="D60093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117" name="Line 60"/>
          <p:cNvSpPr>
            <a:spLocks noChangeShapeType="1"/>
          </p:cNvSpPr>
          <p:nvPr/>
        </p:nvSpPr>
        <p:spPr bwMode="auto">
          <a:xfrm>
            <a:off x="6191250" y="2506663"/>
            <a:ext cx="738188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18" name="Line 61"/>
          <p:cNvSpPr>
            <a:spLocks noChangeShapeType="1"/>
          </p:cNvSpPr>
          <p:nvPr/>
        </p:nvSpPr>
        <p:spPr bwMode="auto">
          <a:xfrm>
            <a:off x="6717907" y="1991902"/>
            <a:ext cx="260350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00440" cy="381000"/>
          </a:xfrm>
        </p:spPr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A-1 Sand Anomalous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Amp.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Manuel</a:t>
            </a:r>
            <a:endParaRPr lang="en-US" dirty="0"/>
          </a:p>
        </p:txBody>
      </p:sp>
      <p:sp>
        <p:nvSpPr>
          <p:cNvPr id="3121" name="TextBox 64"/>
          <p:cNvSpPr txBox="1">
            <a:spLocks noChangeArrowheads="1"/>
          </p:cNvSpPr>
          <p:nvPr/>
        </p:nvSpPr>
        <p:spPr bwMode="auto">
          <a:xfrm>
            <a:off x="7573963" y="5759450"/>
            <a:ext cx="5937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>
                <a:latin typeface="Arial" pitchFamily="34" charset="0"/>
                <a:cs typeface="Arial" pitchFamily="34" charset="0"/>
              </a:rPr>
              <a:t>1 km</a:t>
            </a:r>
          </a:p>
        </p:txBody>
      </p:sp>
      <p:grpSp>
        <p:nvGrpSpPr>
          <p:cNvPr id="3" name="Group 71"/>
          <p:cNvGrpSpPr>
            <a:grpSpLocks/>
          </p:cNvGrpSpPr>
          <p:nvPr/>
        </p:nvGrpSpPr>
        <p:grpSpPr bwMode="auto">
          <a:xfrm>
            <a:off x="7351713" y="5634038"/>
            <a:ext cx="1036637" cy="144462"/>
            <a:chOff x="1211541" y="6254044"/>
            <a:chExt cx="1036688" cy="145602"/>
          </a:xfrm>
        </p:grpSpPr>
        <p:sp>
          <p:nvSpPr>
            <p:cNvPr id="3123" name="Rectangle 62"/>
            <p:cNvSpPr>
              <a:spLocks noChangeAspect="1"/>
            </p:cNvSpPr>
            <p:nvPr/>
          </p:nvSpPr>
          <p:spPr bwMode="auto">
            <a:xfrm>
              <a:off x="1213039" y="6254044"/>
              <a:ext cx="1033290" cy="145602"/>
            </a:xfrm>
            <a:prstGeom prst="rect">
              <a:avLst/>
            </a:prstGeom>
            <a:solidFill>
              <a:srgbClr val="FFFF00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24" name="Rectangle 69"/>
            <p:cNvSpPr>
              <a:spLocks/>
            </p:cNvSpPr>
            <p:nvPr/>
          </p:nvSpPr>
          <p:spPr bwMode="auto">
            <a:xfrm>
              <a:off x="1731584" y="6254044"/>
              <a:ext cx="516645" cy="145602"/>
            </a:xfrm>
            <a:prstGeom prst="rect">
              <a:avLst/>
            </a:prstGeom>
            <a:solidFill>
              <a:srgbClr val="FF0000">
                <a:alpha val="98038"/>
              </a:srgbClr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25" name="Rectangle 70"/>
            <p:cNvSpPr>
              <a:spLocks/>
            </p:cNvSpPr>
            <p:nvPr/>
          </p:nvSpPr>
          <p:spPr bwMode="auto">
            <a:xfrm>
              <a:off x="1211541" y="6254044"/>
              <a:ext cx="258323" cy="145602"/>
            </a:xfrm>
            <a:prstGeom prst="rect">
              <a:avLst/>
            </a:prstGeom>
            <a:solidFill>
              <a:srgbClr val="FF0000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45787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69" t="8605" r="17797" b="56547"/>
          <a:stretch>
            <a:fillRect/>
          </a:stretch>
        </p:blipFill>
        <p:spPr bwMode="auto">
          <a:xfrm>
            <a:off x="754486" y="1382153"/>
            <a:ext cx="6297660" cy="481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A-1 Sand Anomalous Amplitude </a:t>
            </a:r>
            <a:endParaRPr lang="en-US" dirty="0"/>
          </a:p>
        </p:txBody>
      </p:sp>
      <p:grpSp>
        <p:nvGrpSpPr>
          <p:cNvPr id="3" name="Group 21"/>
          <p:cNvGrpSpPr/>
          <p:nvPr/>
        </p:nvGrpSpPr>
        <p:grpSpPr>
          <a:xfrm>
            <a:off x="7677826" y="1599967"/>
            <a:ext cx="1351597" cy="1585913"/>
            <a:chOff x="1102519" y="846931"/>
            <a:chExt cx="1351597" cy="1585913"/>
          </a:xfrm>
        </p:grpSpPr>
        <p:pic>
          <p:nvPicPr>
            <p:cNvPr id="4102" name="Picture 1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67" t="92075" r="78934" b="5641"/>
            <a:stretch>
              <a:fillRect/>
            </a:stretch>
          </p:blipFill>
          <p:spPr bwMode="auto">
            <a:xfrm rot="16200000">
              <a:off x="425450" y="1524000"/>
              <a:ext cx="15859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103" name="Straight Connector 73"/>
            <p:cNvCxnSpPr>
              <a:cxnSpLocks noChangeShapeType="1"/>
            </p:cNvCxnSpPr>
            <p:nvPr/>
          </p:nvCxnSpPr>
          <p:spPr bwMode="auto">
            <a:xfrm rot="16200000">
              <a:off x="1177927" y="2151065"/>
              <a:ext cx="522287" cy="0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04" name="TextBox 84"/>
            <p:cNvSpPr txBox="1">
              <a:spLocks noChangeArrowheads="1"/>
            </p:cNvSpPr>
            <p:nvPr/>
          </p:nvSpPr>
          <p:spPr bwMode="auto">
            <a:xfrm>
              <a:off x="1535274" y="1958975"/>
              <a:ext cx="918842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sz="1200" b="1" dirty="0">
                  <a:latin typeface="Arial" pitchFamily="34" charset="0"/>
                  <a:cs typeface="Arial" pitchFamily="34" charset="0"/>
                </a:rPr>
                <a:t>Gas </a:t>
              </a:r>
            </a:p>
            <a:p>
              <a:pPr algn="ctr">
                <a:lnSpc>
                  <a:spcPct val="80000"/>
                </a:lnSpc>
              </a:pPr>
              <a:r>
                <a:rPr lang="en-US" sz="1200" b="1" dirty="0">
                  <a:latin typeface="Arial" pitchFamily="34" charset="0"/>
                  <a:cs typeface="Arial" pitchFamily="34" charset="0"/>
                </a:rPr>
                <a:t>Response</a:t>
              </a:r>
            </a:p>
          </p:txBody>
        </p:sp>
      </p:grpSp>
      <p:grpSp>
        <p:nvGrpSpPr>
          <p:cNvPr id="4" name="Group 18"/>
          <p:cNvGrpSpPr/>
          <p:nvPr/>
        </p:nvGrpSpPr>
        <p:grpSpPr>
          <a:xfrm>
            <a:off x="7621634" y="5242902"/>
            <a:ext cx="1036637" cy="431800"/>
            <a:chOff x="7351713" y="5634038"/>
            <a:chExt cx="1036637" cy="431800"/>
          </a:xfrm>
        </p:grpSpPr>
        <p:sp>
          <p:nvSpPr>
            <p:cNvPr id="14" name="TextBox 64"/>
            <p:cNvSpPr txBox="1">
              <a:spLocks noChangeArrowheads="1"/>
            </p:cNvSpPr>
            <p:nvPr/>
          </p:nvSpPr>
          <p:spPr bwMode="auto">
            <a:xfrm>
              <a:off x="7573963" y="5759450"/>
              <a:ext cx="593725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1400" b="1" dirty="0">
                  <a:latin typeface="Arial" pitchFamily="34" charset="0"/>
                  <a:cs typeface="Arial" pitchFamily="34" charset="0"/>
                </a:rPr>
                <a:t>1 km</a:t>
              </a:r>
            </a:p>
          </p:txBody>
        </p:sp>
        <p:grpSp>
          <p:nvGrpSpPr>
            <p:cNvPr id="5" name="Group 71"/>
            <p:cNvGrpSpPr>
              <a:grpSpLocks/>
            </p:cNvGrpSpPr>
            <p:nvPr/>
          </p:nvGrpSpPr>
          <p:grpSpPr bwMode="auto">
            <a:xfrm>
              <a:off x="7351713" y="5634038"/>
              <a:ext cx="1036637" cy="144462"/>
              <a:chOff x="1211541" y="6254044"/>
              <a:chExt cx="1036688" cy="145602"/>
            </a:xfrm>
          </p:grpSpPr>
          <p:sp>
            <p:nvSpPr>
              <p:cNvPr id="16" name="Rectangle 62"/>
              <p:cNvSpPr>
                <a:spLocks noChangeAspect="1"/>
              </p:cNvSpPr>
              <p:nvPr/>
            </p:nvSpPr>
            <p:spPr bwMode="auto">
              <a:xfrm>
                <a:off x="1213039" y="6254044"/>
                <a:ext cx="1033290" cy="145602"/>
              </a:xfrm>
              <a:prstGeom prst="rect">
                <a:avLst/>
              </a:prstGeom>
              <a:solidFill>
                <a:srgbClr val="FFFF00"/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" name="Rectangle 69"/>
              <p:cNvSpPr>
                <a:spLocks/>
              </p:cNvSpPr>
              <p:nvPr/>
            </p:nvSpPr>
            <p:spPr bwMode="auto">
              <a:xfrm>
                <a:off x="1731584" y="6254044"/>
                <a:ext cx="516645" cy="145602"/>
              </a:xfrm>
              <a:prstGeom prst="rect">
                <a:avLst/>
              </a:prstGeom>
              <a:solidFill>
                <a:srgbClr val="FF0000">
                  <a:alpha val="98038"/>
                </a:srgbClr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" name="Rectangle 70"/>
              <p:cNvSpPr>
                <a:spLocks/>
              </p:cNvSpPr>
              <p:nvPr/>
            </p:nvSpPr>
            <p:spPr bwMode="auto">
              <a:xfrm>
                <a:off x="1211541" y="6254044"/>
                <a:ext cx="258323" cy="145602"/>
              </a:xfrm>
              <a:prstGeom prst="rect">
                <a:avLst/>
              </a:prstGeom>
              <a:solidFill>
                <a:srgbClr val="FF0000"/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9252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69" t="8605" r="17797" b="56547"/>
          <a:stretch>
            <a:fillRect/>
          </a:stretch>
        </p:blipFill>
        <p:spPr bwMode="auto">
          <a:xfrm>
            <a:off x="754486" y="1382153"/>
            <a:ext cx="6297660" cy="481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A-1 Sand Anomalous Amplitude </a:t>
            </a:r>
            <a:endParaRPr lang="en-US" dirty="0"/>
          </a:p>
        </p:txBody>
      </p:sp>
      <p:grpSp>
        <p:nvGrpSpPr>
          <p:cNvPr id="3" name="Group 21"/>
          <p:cNvGrpSpPr/>
          <p:nvPr/>
        </p:nvGrpSpPr>
        <p:grpSpPr>
          <a:xfrm>
            <a:off x="7677826" y="1599967"/>
            <a:ext cx="1351597" cy="1585913"/>
            <a:chOff x="1102519" y="846931"/>
            <a:chExt cx="1351597" cy="1585913"/>
          </a:xfrm>
        </p:grpSpPr>
        <p:pic>
          <p:nvPicPr>
            <p:cNvPr id="4102" name="Picture 1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67" t="92075" r="78934" b="5641"/>
            <a:stretch>
              <a:fillRect/>
            </a:stretch>
          </p:blipFill>
          <p:spPr bwMode="auto">
            <a:xfrm rot="16200000">
              <a:off x="425450" y="1524000"/>
              <a:ext cx="15859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103" name="Straight Connector 73"/>
            <p:cNvCxnSpPr>
              <a:cxnSpLocks noChangeShapeType="1"/>
            </p:cNvCxnSpPr>
            <p:nvPr/>
          </p:nvCxnSpPr>
          <p:spPr bwMode="auto">
            <a:xfrm rot="16200000">
              <a:off x="1177927" y="2151065"/>
              <a:ext cx="522287" cy="0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04" name="TextBox 84"/>
            <p:cNvSpPr txBox="1">
              <a:spLocks noChangeArrowheads="1"/>
            </p:cNvSpPr>
            <p:nvPr/>
          </p:nvSpPr>
          <p:spPr bwMode="auto">
            <a:xfrm>
              <a:off x="1535274" y="1958975"/>
              <a:ext cx="918842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sz="1200" b="1" dirty="0">
                  <a:latin typeface="Arial" pitchFamily="34" charset="0"/>
                  <a:cs typeface="Arial" pitchFamily="34" charset="0"/>
                </a:rPr>
                <a:t>Gas </a:t>
              </a:r>
            </a:p>
            <a:p>
              <a:pPr algn="ctr">
                <a:lnSpc>
                  <a:spcPct val="80000"/>
                </a:lnSpc>
              </a:pPr>
              <a:r>
                <a:rPr lang="en-US" sz="1200" b="1" dirty="0">
                  <a:latin typeface="Arial" pitchFamily="34" charset="0"/>
                  <a:cs typeface="Arial" pitchFamily="34" charset="0"/>
                </a:rPr>
                <a:t>Response</a:t>
              </a:r>
            </a:p>
          </p:txBody>
        </p:sp>
      </p:grpSp>
      <p:grpSp>
        <p:nvGrpSpPr>
          <p:cNvPr id="4" name="Group 18"/>
          <p:cNvGrpSpPr/>
          <p:nvPr/>
        </p:nvGrpSpPr>
        <p:grpSpPr>
          <a:xfrm>
            <a:off x="7621634" y="5242902"/>
            <a:ext cx="1036637" cy="431800"/>
            <a:chOff x="7351713" y="5634038"/>
            <a:chExt cx="1036637" cy="431800"/>
          </a:xfrm>
        </p:grpSpPr>
        <p:sp>
          <p:nvSpPr>
            <p:cNvPr id="14" name="TextBox 64"/>
            <p:cNvSpPr txBox="1">
              <a:spLocks noChangeArrowheads="1"/>
            </p:cNvSpPr>
            <p:nvPr/>
          </p:nvSpPr>
          <p:spPr bwMode="auto">
            <a:xfrm>
              <a:off x="7573963" y="5759450"/>
              <a:ext cx="593725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1400" b="1" dirty="0">
                  <a:latin typeface="Arial" pitchFamily="34" charset="0"/>
                  <a:cs typeface="Arial" pitchFamily="34" charset="0"/>
                </a:rPr>
                <a:t>1 km</a:t>
              </a:r>
            </a:p>
          </p:txBody>
        </p:sp>
        <p:grpSp>
          <p:nvGrpSpPr>
            <p:cNvPr id="5" name="Group 71"/>
            <p:cNvGrpSpPr>
              <a:grpSpLocks/>
            </p:cNvGrpSpPr>
            <p:nvPr/>
          </p:nvGrpSpPr>
          <p:grpSpPr bwMode="auto">
            <a:xfrm>
              <a:off x="7351713" y="5634038"/>
              <a:ext cx="1036637" cy="144462"/>
              <a:chOff x="1211541" y="6254044"/>
              <a:chExt cx="1036688" cy="145602"/>
            </a:xfrm>
          </p:grpSpPr>
          <p:sp>
            <p:nvSpPr>
              <p:cNvPr id="16" name="Rectangle 62"/>
              <p:cNvSpPr>
                <a:spLocks noChangeAspect="1"/>
              </p:cNvSpPr>
              <p:nvPr/>
            </p:nvSpPr>
            <p:spPr bwMode="auto">
              <a:xfrm>
                <a:off x="1213039" y="6254044"/>
                <a:ext cx="1033290" cy="145602"/>
              </a:xfrm>
              <a:prstGeom prst="rect">
                <a:avLst/>
              </a:prstGeom>
              <a:solidFill>
                <a:srgbClr val="FFFF00"/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" name="Rectangle 69"/>
              <p:cNvSpPr>
                <a:spLocks/>
              </p:cNvSpPr>
              <p:nvPr/>
            </p:nvSpPr>
            <p:spPr bwMode="auto">
              <a:xfrm>
                <a:off x="1731584" y="6254044"/>
                <a:ext cx="516645" cy="145602"/>
              </a:xfrm>
              <a:prstGeom prst="rect">
                <a:avLst/>
              </a:prstGeom>
              <a:solidFill>
                <a:srgbClr val="FF0000">
                  <a:alpha val="98038"/>
                </a:srgbClr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" name="Rectangle 70"/>
              <p:cNvSpPr>
                <a:spLocks/>
              </p:cNvSpPr>
              <p:nvPr/>
            </p:nvSpPr>
            <p:spPr bwMode="auto">
              <a:xfrm>
                <a:off x="1211541" y="6254044"/>
                <a:ext cx="258323" cy="145602"/>
              </a:xfrm>
              <a:prstGeom prst="rect">
                <a:avLst/>
              </a:prstGeom>
              <a:solidFill>
                <a:srgbClr val="FF0000"/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grpSp>
        <p:nvGrpSpPr>
          <p:cNvPr id="6" name="Group 22"/>
          <p:cNvGrpSpPr/>
          <p:nvPr/>
        </p:nvGrpSpPr>
        <p:grpSpPr>
          <a:xfrm>
            <a:off x="1537095" y="1406174"/>
            <a:ext cx="4590057" cy="4504435"/>
            <a:chOff x="6551387" y="1753490"/>
            <a:chExt cx="4416774" cy="1724025"/>
          </a:xfrm>
        </p:grpSpPr>
        <p:cxnSp>
          <p:nvCxnSpPr>
            <p:cNvPr id="24" name="Straight Connector 23"/>
            <p:cNvCxnSpPr/>
            <p:nvPr/>
          </p:nvCxnSpPr>
          <p:spPr bwMode="auto">
            <a:xfrm>
              <a:off x="655138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Straight Connector 24"/>
            <p:cNvCxnSpPr/>
            <p:nvPr/>
          </p:nvCxnSpPr>
          <p:spPr bwMode="auto">
            <a:xfrm>
              <a:off x="675214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695291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755519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775595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795672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815748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835824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735443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Straight Connector 32"/>
            <p:cNvCxnSpPr/>
            <p:nvPr/>
          </p:nvCxnSpPr>
          <p:spPr bwMode="auto">
            <a:xfrm>
              <a:off x="715367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896053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916129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936205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Straight Connector 36"/>
            <p:cNvCxnSpPr/>
            <p:nvPr/>
          </p:nvCxnSpPr>
          <p:spPr bwMode="auto">
            <a:xfrm>
              <a:off x="956281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Straight Connector 37"/>
            <p:cNvCxnSpPr/>
            <p:nvPr/>
          </p:nvCxnSpPr>
          <p:spPr bwMode="auto">
            <a:xfrm>
              <a:off x="976357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" name="Straight Connector 38"/>
            <p:cNvCxnSpPr/>
            <p:nvPr/>
          </p:nvCxnSpPr>
          <p:spPr bwMode="auto">
            <a:xfrm>
              <a:off x="875976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0" name="Straight Connector 39"/>
            <p:cNvCxnSpPr/>
            <p:nvPr/>
          </p:nvCxnSpPr>
          <p:spPr bwMode="auto">
            <a:xfrm>
              <a:off x="855900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Straight Connector 40"/>
            <p:cNvCxnSpPr/>
            <p:nvPr/>
          </p:nvCxnSpPr>
          <p:spPr bwMode="auto">
            <a:xfrm>
              <a:off x="1016510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" name="Straight Connector 41"/>
            <p:cNvCxnSpPr/>
            <p:nvPr/>
          </p:nvCxnSpPr>
          <p:spPr bwMode="auto">
            <a:xfrm>
              <a:off x="1036586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Straight Connector 42"/>
            <p:cNvCxnSpPr/>
            <p:nvPr/>
          </p:nvCxnSpPr>
          <p:spPr bwMode="auto">
            <a:xfrm>
              <a:off x="1056662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Straight Connector 43"/>
            <p:cNvCxnSpPr/>
            <p:nvPr/>
          </p:nvCxnSpPr>
          <p:spPr bwMode="auto">
            <a:xfrm>
              <a:off x="1076738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5" name="Straight Connector 44"/>
            <p:cNvCxnSpPr/>
            <p:nvPr/>
          </p:nvCxnSpPr>
          <p:spPr bwMode="auto">
            <a:xfrm>
              <a:off x="1096816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6" name="Straight Connector 45"/>
            <p:cNvCxnSpPr/>
            <p:nvPr/>
          </p:nvCxnSpPr>
          <p:spPr bwMode="auto">
            <a:xfrm>
              <a:off x="996434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7" name="Group 46"/>
          <p:cNvGrpSpPr/>
          <p:nvPr/>
        </p:nvGrpSpPr>
        <p:grpSpPr>
          <a:xfrm rot="5400000">
            <a:off x="1637305" y="1438979"/>
            <a:ext cx="4381408" cy="4504435"/>
            <a:chOff x="6551387" y="1753490"/>
            <a:chExt cx="4216002" cy="1724025"/>
          </a:xfrm>
        </p:grpSpPr>
        <p:cxnSp>
          <p:nvCxnSpPr>
            <p:cNvPr id="48" name="Straight Connector 47"/>
            <p:cNvCxnSpPr/>
            <p:nvPr/>
          </p:nvCxnSpPr>
          <p:spPr bwMode="auto">
            <a:xfrm>
              <a:off x="655138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Straight Connector 48"/>
            <p:cNvCxnSpPr/>
            <p:nvPr/>
          </p:nvCxnSpPr>
          <p:spPr bwMode="auto">
            <a:xfrm>
              <a:off x="675214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0" name="Straight Connector 49"/>
            <p:cNvCxnSpPr/>
            <p:nvPr/>
          </p:nvCxnSpPr>
          <p:spPr bwMode="auto">
            <a:xfrm>
              <a:off x="695291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" name="Straight Connector 50"/>
            <p:cNvCxnSpPr/>
            <p:nvPr/>
          </p:nvCxnSpPr>
          <p:spPr bwMode="auto">
            <a:xfrm>
              <a:off x="755519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" name="Straight Connector 51"/>
            <p:cNvCxnSpPr/>
            <p:nvPr/>
          </p:nvCxnSpPr>
          <p:spPr bwMode="auto">
            <a:xfrm>
              <a:off x="775595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Straight Connector 52"/>
            <p:cNvCxnSpPr/>
            <p:nvPr/>
          </p:nvCxnSpPr>
          <p:spPr bwMode="auto">
            <a:xfrm>
              <a:off x="795672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4" name="Straight Connector 53"/>
            <p:cNvCxnSpPr/>
            <p:nvPr/>
          </p:nvCxnSpPr>
          <p:spPr bwMode="auto">
            <a:xfrm>
              <a:off x="815748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835824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735443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715367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896053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916129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936205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956281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976357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875976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855900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1016510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1036586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1056662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1076738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996434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9" name="TextBox 68"/>
          <p:cNvSpPr txBox="1"/>
          <p:nvPr/>
        </p:nvSpPr>
        <p:spPr>
          <a:xfrm>
            <a:off x="7236668" y="3805739"/>
            <a:ext cx="1588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Each square</a:t>
            </a:r>
          </a:p>
          <a:p>
            <a:pPr algn="ctr"/>
            <a:r>
              <a:rPr lang="en-US" sz="1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200x200 </a:t>
            </a:r>
            <a:r>
              <a:rPr lang="en-US" sz="1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endParaRPr lang="en-US" sz="18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252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"/>
          <p:cNvPicPr preferRelativeResize="0">
            <a:picLocks noChangeAspect="1" noChangeArrowheads="1"/>
          </p:cNvPicPr>
          <p:nvPr/>
        </p:nvPicPr>
        <p:blipFill>
          <a:blip r:embed="rId3" cstate="print">
            <a:grayscl/>
            <a:lum contrast="6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69" t="8605" r="17797" b="56547"/>
          <a:stretch>
            <a:fillRect/>
          </a:stretch>
        </p:blipFill>
        <p:spPr bwMode="auto">
          <a:xfrm>
            <a:off x="754486" y="1382153"/>
            <a:ext cx="6297660" cy="481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A-1 Sand Anomalous Amplitude </a:t>
            </a:r>
            <a:endParaRPr lang="en-US" dirty="0"/>
          </a:p>
        </p:txBody>
      </p:sp>
      <p:grpSp>
        <p:nvGrpSpPr>
          <p:cNvPr id="6" name="Group 22"/>
          <p:cNvGrpSpPr/>
          <p:nvPr/>
        </p:nvGrpSpPr>
        <p:grpSpPr>
          <a:xfrm>
            <a:off x="1537095" y="1406174"/>
            <a:ext cx="4590057" cy="4504435"/>
            <a:chOff x="6551387" y="1753490"/>
            <a:chExt cx="4416774" cy="1724025"/>
          </a:xfrm>
        </p:grpSpPr>
        <p:cxnSp>
          <p:nvCxnSpPr>
            <p:cNvPr id="24" name="Straight Connector 23"/>
            <p:cNvCxnSpPr/>
            <p:nvPr/>
          </p:nvCxnSpPr>
          <p:spPr bwMode="auto">
            <a:xfrm>
              <a:off x="655138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Straight Connector 24"/>
            <p:cNvCxnSpPr/>
            <p:nvPr/>
          </p:nvCxnSpPr>
          <p:spPr bwMode="auto">
            <a:xfrm>
              <a:off x="675214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695291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755519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775595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795672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815748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835824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735443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Straight Connector 32"/>
            <p:cNvCxnSpPr/>
            <p:nvPr/>
          </p:nvCxnSpPr>
          <p:spPr bwMode="auto">
            <a:xfrm>
              <a:off x="715367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896053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Straight Connector 34"/>
            <p:cNvCxnSpPr/>
            <p:nvPr/>
          </p:nvCxnSpPr>
          <p:spPr bwMode="auto">
            <a:xfrm>
              <a:off x="916129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936205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Straight Connector 36"/>
            <p:cNvCxnSpPr/>
            <p:nvPr/>
          </p:nvCxnSpPr>
          <p:spPr bwMode="auto">
            <a:xfrm>
              <a:off x="956281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Straight Connector 37"/>
            <p:cNvCxnSpPr/>
            <p:nvPr/>
          </p:nvCxnSpPr>
          <p:spPr bwMode="auto">
            <a:xfrm>
              <a:off x="976357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" name="Straight Connector 38"/>
            <p:cNvCxnSpPr/>
            <p:nvPr/>
          </p:nvCxnSpPr>
          <p:spPr bwMode="auto">
            <a:xfrm>
              <a:off x="875976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0" name="Straight Connector 39"/>
            <p:cNvCxnSpPr/>
            <p:nvPr/>
          </p:nvCxnSpPr>
          <p:spPr bwMode="auto">
            <a:xfrm>
              <a:off x="855900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Straight Connector 40"/>
            <p:cNvCxnSpPr/>
            <p:nvPr/>
          </p:nvCxnSpPr>
          <p:spPr bwMode="auto">
            <a:xfrm>
              <a:off x="1016510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" name="Straight Connector 41"/>
            <p:cNvCxnSpPr/>
            <p:nvPr/>
          </p:nvCxnSpPr>
          <p:spPr bwMode="auto">
            <a:xfrm>
              <a:off x="1036586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Straight Connector 42"/>
            <p:cNvCxnSpPr/>
            <p:nvPr/>
          </p:nvCxnSpPr>
          <p:spPr bwMode="auto">
            <a:xfrm>
              <a:off x="1056662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Straight Connector 43"/>
            <p:cNvCxnSpPr/>
            <p:nvPr/>
          </p:nvCxnSpPr>
          <p:spPr bwMode="auto">
            <a:xfrm>
              <a:off x="1076738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5" name="Straight Connector 44"/>
            <p:cNvCxnSpPr/>
            <p:nvPr/>
          </p:nvCxnSpPr>
          <p:spPr bwMode="auto">
            <a:xfrm>
              <a:off x="1096816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6" name="Straight Connector 45"/>
            <p:cNvCxnSpPr/>
            <p:nvPr/>
          </p:nvCxnSpPr>
          <p:spPr bwMode="auto">
            <a:xfrm>
              <a:off x="996434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7" name="Group 46"/>
          <p:cNvGrpSpPr/>
          <p:nvPr/>
        </p:nvGrpSpPr>
        <p:grpSpPr>
          <a:xfrm rot="5400000">
            <a:off x="1637305" y="1438979"/>
            <a:ext cx="4381408" cy="4504435"/>
            <a:chOff x="6551387" y="1753490"/>
            <a:chExt cx="4216002" cy="1724025"/>
          </a:xfrm>
        </p:grpSpPr>
        <p:cxnSp>
          <p:nvCxnSpPr>
            <p:cNvPr id="48" name="Straight Connector 47"/>
            <p:cNvCxnSpPr/>
            <p:nvPr/>
          </p:nvCxnSpPr>
          <p:spPr bwMode="auto">
            <a:xfrm>
              <a:off x="655138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Straight Connector 48"/>
            <p:cNvCxnSpPr/>
            <p:nvPr/>
          </p:nvCxnSpPr>
          <p:spPr bwMode="auto">
            <a:xfrm>
              <a:off x="675214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0" name="Straight Connector 49"/>
            <p:cNvCxnSpPr/>
            <p:nvPr/>
          </p:nvCxnSpPr>
          <p:spPr bwMode="auto">
            <a:xfrm>
              <a:off x="695291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" name="Straight Connector 50"/>
            <p:cNvCxnSpPr/>
            <p:nvPr/>
          </p:nvCxnSpPr>
          <p:spPr bwMode="auto">
            <a:xfrm>
              <a:off x="755519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" name="Straight Connector 51"/>
            <p:cNvCxnSpPr/>
            <p:nvPr/>
          </p:nvCxnSpPr>
          <p:spPr bwMode="auto">
            <a:xfrm>
              <a:off x="775595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Straight Connector 52"/>
            <p:cNvCxnSpPr/>
            <p:nvPr/>
          </p:nvCxnSpPr>
          <p:spPr bwMode="auto">
            <a:xfrm>
              <a:off x="795672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4" name="Straight Connector 53"/>
            <p:cNvCxnSpPr/>
            <p:nvPr/>
          </p:nvCxnSpPr>
          <p:spPr bwMode="auto">
            <a:xfrm>
              <a:off x="815748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835824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Straight Connector 55"/>
            <p:cNvCxnSpPr/>
            <p:nvPr/>
          </p:nvCxnSpPr>
          <p:spPr bwMode="auto">
            <a:xfrm>
              <a:off x="735443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715367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896053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916129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936205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956281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976357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875976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855900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10165103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10365865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" name="Straight Connector 66"/>
            <p:cNvCxnSpPr/>
            <p:nvPr/>
          </p:nvCxnSpPr>
          <p:spPr bwMode="auto">
            <a:xfrm>
              <a:off x="10566627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10767389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9964341" y="1753490"/>
              <a:ext cx="0" cy="17240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84" name="Straight Connector 73"/>
          <p:cNvCxnSpPr>
            <a:cxnSpLocks noChangeShapeType="1"/>
          </p:cNvCxnSpPr>
          <p:nvPr/>
        </p:nvCxnSpPr>
        <p:spPr bwMode="auto">
          <a:xfrm flipV="1">
            <a:off x="8014378" y="2821206"/>
            <a:ext cx="0" cy="344039"/>
          </a:xfrm>
          <a:prstGeom prst="line">
            <a:avLst/>
          </a:prstGeom>
          <a:noFill/>
          <a:ln w="571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8006574" y="2842020"/>
            <a:ext cx="918842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  Gas 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200" b="1" dirty="0">
                <a:latin typeface="Arial" pitchFamily="34" charset="0"/>
                <a:cs typeface="Arial" pitchFamily="34" charset="0"/>
              </a:rPr>
              <a:t>Response</a:t>
            </a:r>
          </a:p>
        </p:txBody>
      </p:sp>
      <p:grpSp>
        <p:nvGrpSpPr>
          <p:cNvPr id="86" name="Group 18"/>
          <p:cNvGrpSpPr/>
          <p:nvPr/>
        </p:nvGrpSpPr>
        <p:grpSpPr>
          <a:xfrm>
            <a:off x="7621634" y="5242902"/>
            <a:ext cx="1036637" cy="431800"/>
            <a:chOff x="7351713" y="5634038"/>
            <a:chExt cx="1036637" cy="431800"/>
          </a:xfrm>
        </p:grpSpPr>
        <p:sp>
          <p:nvSpPr>
            <p:cNvPr id="87" name="TextBox 64"/>
            <p:cNvSpPr txBox="1">
              <a:spLocks noChangeArrowheads="1"/>
            </p:cNvSpPr>
            <p:nvPr/>
          </p:nvSpPr>
          <p:spPr bwMode="auto">
            <a:xfrm>
              <a:off x="7573963" y="5759450"/>
              <a:ext cx="593725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1400" b="1" dirty="0">
                  <a:latin typeface="Arial" pitchFamily="34" charset="0"/>
                  <a:cs typeface="Arial" pitchFamily="34" charset="0"/>
                </a:rPr>
                <a:t>1 km</a:t>
              </a:r>
            </a:p>
          </p:txBody>
        </p:sp>
        <p:grpSp>
          <p:nvGrpSpPr>
            <p:cNvPr id="88" name="Group 71"/>
            <p:cNvGrpSpPr>
              <a:grpSpLocks/>
            </p:cNvGrpSpPr>
            <p:nvPr/>
          </p:nvGrpSpPr>
          <p:grpSpPr bwMode="auto">
            <a:xfrm>
              <a:off x="7351713" y="5634038"/>
              <a:ext cx="1036637" cy="144462"/>
              <a:chOff x="1211541" y="6254044"/>
              <a:chExt cx="1036688" cy="145602"/>
            </a:xfrm>
          </p:grpSpPr>
          <p:sp>
            <p:nvSpPr>
              <p:cNvPr id="89" name="Rectangle 62"/>
              <p:cNvSpPr>
                <a:spLocks noChangeAspect="1"/>
              </p:cNvSpPr>
              <p:nvPr/>
            </p:nvSpPr>
            <p:spPr bwMode="auto">
              <a:xfrm>
                <a:off x="1213039" y="6254044"/>
                <a:ext cx="1033290" cy="145602"/>
              </a:xfrm>
              <a:prstGeom prst="rect">
                <a:avLst/>
              </a:prstGeom>
              <a:solidFill>
                <a:srgbClr val="FFFF00"/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0" name="Rectangle 69"/>
              <p:cNvSpPr>
                <a:spLocks/>
              </p:cNvSpPr>
              <p:nvPr/>
            </p:nvSpPr>
            <p:spPr bwMode="auto">
              <a:xfrm>
                <a:off x="1731584" y="6254044"/>
                <a:ext cx="516645" cy="145602"/>
              </a:xfrm>
              <a:prstGeom prst="rect">
                <a:avLst/>
              </a:prstGeom>
              <a:solidFill>
                <a:srgbClr val="FF0000">
                  <a:alpha val="98038"/>
                </a:srgbClr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1" name="Rectangle 70"/>
              <p:cNvSpPr>
                <a:spLocks/>
              </p:cNvSpPr>
              <p:nvPr/>
            </p:nvSpPr>
            <p:spPr bwMode="auto">
              <a:xfrm>
                <a:off x="1211541" y="6254044"/>
                <a:ext cx="258323" cy="145602"/>
              </a:xfrm>
              <a:prstGeom prst="rect">
                <a:avLst/>
              </a:prstGeom>
              <a:solidFill>
                <a:srgbClr val="FF0000"/>
              </a:solidFill>
              <a:ln w="1270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92" name="TextBox 91"/>
          <p:cNvSpPr txBox="1"/>
          <p:nvPr/>
        </p:nvSpPr>
        <p:spPr>
          <a:xfrm>
            <a:off x="7236668" y="3805739"/>
            <a:ext cx="1588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Each square</a:t>
            </a:r>
          </a:p>
          <a:p>
            <a:pPr algn="ctr"/>
            <a:r>
              <a:rPr lang="en-US" sz="1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200x200 </a:t>
            </a:r>
            <a:r>
              <a:rPr lang="en-US" sz="1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endParaRPr lang="en-US" sz="18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3" name="Picture 10"/>
          <p:cNvPicPr preferRelativeResize="0">
            <a:picLocks noChangeAspect="1" noChangeArrowheads="1"/>
          </p:cNvPicPr>
          <p:nvPr/>
        </p:nvPicPr>
        <p:blipFill rotWithShape="1">
          <a:blip r:embed="rId3" cstate="print">
            <a:grayscl/>
            <a:lum contrast="6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2" t="91926" r="67235" b="5572"/>
          <a:stretch/>
        </p:blipFill>
        <p:spPr bwMode="auto">
          <a:xfrm rot="16200000">
            <a:off x="6996896" y="2239699"/>
            <a:ext cx="1597307" cy="243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9252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A-1 Sand Anomalous Amplitude </a:t>
            </a:r>
            <a:endParaRPr lang="en-US" dirty="0"/>
          </a:p>
        </p:txBody>
      </p:sp>
      <p:pic>
        <p:nvPicPr>
          <p:cNvPr id="4098" name="Picture 10"/>
          <p:cNvPicPr preferRelativeResize="0">
            <a:picLocks noChangeAspect="1" noChangeArrowheads="1"/>
          </p:cNvPicPr>
          <p:nvPr/>
        </p:nvPicPr>
        <p:blipFill>
          <a:blip r:embed="rId3" cstate="print">
            <a:grayscl/>
            <a:lum contrast="6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6" t="16308" r="26469" b="63302"/>
          <a:stretch>
            <a:fillRect/>
          </a:stretch>
        </p:blipFill>
        <p:spPr bwMode="auto">
          <a:xfrm>
            <a:off x="1398494" y="1211026"/>
            <a:ext cx="6795247" cy="507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Freeform 44"/>
          <p:cNvSpPr/>
          <p:nvPr/>
        </p:nvSpPr>
        <p:spPr bwMode="auto">
          <a:xfrm>
            <a:off x="1436914" y="2948084"/>
            <a:ext cx="4120738" cy="3289465"/>
          </a:xfrm>
          <a:custGeom>
            <a:avLst/>
            <a:gdLst>
              <a:gd name="connsiteX0" fmla="*/ 23751 w 4120738"/>
              <a:gd name="connsiteY0" fmla="*/ 0 h 3289465"/>
              <a:gd name="connsiteX1" fmla="*/ 712520 w 4120738"/>
              <a:gd name="connsiteY1" fmla="*/ 403761 h 3289465"/>
              <a:gd name="connsiteX2" fmla="*/ 1353787 w 4120738"/>
              <a:gd name="connsiteY2" fmla="*/ 783771 h 3289465"/>
              <a:gd name="connsiteX3" fmla="*/ 1828800 w 4120738"/>
              <a:gd name="connsiteY3" fmla="*/ 1116280 h 3289465"/>
              <a:gd name="connsiteX4" fmla="*/ 2363190 w 4120738"/>
              <a:gd name="connsiteY4" fmla="*/ 1496291 h 3289465"/>
              <a:gd name="connsiteX5" fmla="*/ 2933205 w 4120738"/>
              <a:gd name="connsiteY5" fmla="*/ 1959428 h 3289465"/>
              <a:gd name="connsiteX6" fmla="*/ 3241964 w 4120738"/>
              <a:gd name="connsiteY6" fmla="*/ 2410691 h 3289465"/>
              <a:gd name="connsiteX7" fmla="*/ 3526972 w 4120738"/>
              <a:gd name="connsiteY7" fmla="*/ 2660072 h 3289465"/>
              <a:gd name="connsiteX8" fmla="*/ 3788229 w 4120738"/>
              <a:gd name="connsiteY8" fmla="*/ 2921330 h 3289465"/>
              <a:gd name="connsiteX9" fmla="*/ 3883231 w 4120738"/>
              <a:gd name="connsiteY9" fmla="*/ 3040083 h 3289465"/>
              <a:gd name="connsiteX10" fmla="*/ 4120738 w 4120738"/>
              <a:gd name="connsiteY10" fmla="*/ 3289465 h 3289465"/>
              <a:gd name="connsiteX11" fmla="*/ 3835730 w 4120738"/>
              <a:gd name="connsiteY11" fmla="*/ 3289465 h 3289465"/>
              <a:gd name="connsiteX12" fmla="*/ 3633850 w 4120738"/>
              <a:gd name="connsiteY12" fmla="*/ 3135085 h 3289465"/>
              <a:gd name="connsiteX13" fmla="*/ 3028208 w 4120738"/>
              <a:gd name="connsiteY13" fmla="*/ 2624447 h 3289465"/>
              <a:gd name="connsiteX14" fmla="*/ 2766951 w 4120738"/>
              <a:gd name="connsiteY14" fmla="*/ 2398815 h 3289465"/>
              <a:gd name="connsiteX15" fmla="*/ 2505694 w 4120738"/>
              <a:gd name="connsiteY15" fmla="*/ 2149434 h 3289465"/>
              <a:gd name="connsiteX16" fmla="*/ 2280063 w 4120738"/>
              <a:gd name="connsiteY16" fmla="*/ 1900052 h 3289465"/>
              <a:gd name="connsiteX17" fmla="*/ 1828800 w 4120738"/>
              <a:gd name="connsiteY17" fmla="*/ 1579418 h 3289465"/>
              <a:gd name="connsiteX18" fmla="*/ 1508167 w 4120738"/>
              <a:gd name="connsiteY18" fmla="*/ 1318161 h 3289465"/>
              <a:gd name="connsiteX19" fmla="*/ 1187533 w 4120738"/>
              <a:gd name="connsiteY19" fmla="*/ 1045028 h 3289465"/>
              <a:gd name="connsiteX20" fmla="*/ 736270 w 4120738"/>
              <a:gd name="connsiteY20" fmla="*/ 783771 h 3289465"/>
              <a:gd name="connsiteX21" fmla="*/ 0 w 4120738"/>
              <a:gd name="connsiteY21" fmla="*/ 368135 h 328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20738" h="3289465">
                <a:moveTo>
                  <a:pt x="23751" y="0"/>
                </a:moveTo>
                <a:lnTo>
                  <a:pt x="712520" y="403761"/>
                </a:lnTo>
                <a:lnTo>
                  <a:pt x="1353787" y="783771"/>
                </a:lnTo>
                <a:lnTo>
                  <a:pt x="1828800" y="1116280"/>
                </a:lnTo>
                <a:lnTo>
                  <a:pt x="2363190" y="1496291"/>
                </a:lnTo>
                <a:lnTo>
                  <a:pt x="2933205" y="1959428"/>
                </a:lnTo>
                <a:lnTo>
                  <a:pt x="3241964" y="2410691"/>
                </a:lnTo>
                <a:lnTo>
                  <a:pt x="3526972" y="2660072"/>
                </a:lnTo>
                <a:lnTo>
                  <a:pt x="3788229" y="2921330"/>
                </a:lnTo>
                <a:lnTo>
                  <a:pt x="3883231" y="3040083"/>
                </a:lnTo>
                <a:lnTo>
                  <a:pt x="4120738" y="3289465"/>
                </a:lnTo>
                <a:lnTo>
                  <a:pt x="3835730" y="3289465"/>
                </a:lnTo>
                <a:lnTo>
                  <a:pt x="3633850" y="3135085"/>
                </a:lnTo>
                <a:lnTo>
                  <a:pt x="3028208" y="2624447"/>
                </a:lnTo>
                <a:lnTo>
                  <a:pt x="2766951" y="2398815"/>
                </a:lnTo>
                <a:lnTo>
                  <a:pt x="2505694" y="2149434"/>
                </a:lnTo>
                <a:lnTo>
                  <a:pt x="2280063" y="1900052"/>
                </a:lnTo>
                <a:lnTo>
                  <a:pt x="1828800" y="1579418"/>
                </a:lnTo>
                <a:lnTo>
                  <a:pt x="1508167" y="1318161"/>
                </a:lnTo>
                <a:lnTo>
                  <a:pt x="1187533" y="1045028"/>
                </a:lnTo>
                <a:lnTo>
                  <a:pt x="736270" y="783771"/>
                </a:lnTo>
                <a:lnTo>
                  <a:pt x="0" y="368135"/>
                </a:lnTo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7" name="Straight Connector 26"/>
          <p:cNvCxnSpPr/>
          <p:nvPr/>
        </p:nvCxnSpPr>
        <p:spPr bwMode="auto">
          <a:xfrm>
            <a:off x="2265917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27"/>
          <p:cNvCxnSpPr/>
          <p:nvPr/>
        </p:nvCxnSpPr>
        <p:spPr bwMode="auto">
          <a:xfrm>
            <a:off x="2641467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/>
          <p:cNvCxnSpPr/>
          <p:nvPr/>
        </p:nvCxnSpPr>
        <p:spPr bwMode="auto">
          <a:xfrm>
            <a:off x="3017016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/>
          <p:cNvCxnSpPr/>
          <p:nvPr/>
        </p:nvCxnSpPr>
        <p:spPr bwMode="auto">
          <a:xfrm>
            <a:off x="3392565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Connector 30"/>
          <p:cNvCxnSpPr/>
          <p:nvPr/>
        </p:nvCxnSpPr>
        <p:spPr bwMode="auto">
          <a:xfrm>
            <a:off x="3768115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Connector 31"/>
          <p:cNvCxnSpPr/>
          <p:nvPr/>
        </p:nvCxnSpPr>
        <p:spPr bwMode="auto">
          <a:xfrm>
            <a:off x="1890368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Straight Connector 32"/>
          <p:cNvCxnSpPr/>
          <p:nvPr/>
        </p:nvCxnSpPr>
        <p:spPr bwMode="auto">
          <a:xfrm>
            <a:off x="1514819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33"/>
          <p:cNvCxnSpPr/>
          <p:nvPr/>
        </p:nvCxnSpPr>
        <p:spPr bwMode="auto">
          <a:xfrm>
            <a:off x="4894762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Connector 34"/>
          <p:cNvCxnSpPr/>
          <p:nvPr/>
        </p:nvCxnSpPr>
        <p:spPr bwMode="auto">
          <a:xfrm>
            <a:off x="5270312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Straight Connector 35"/>
          <p:cNvCxnSpPr/>
          <p:nvPr/>
        </p:nvCxnSpPr>
        <p:spPr bwMode="auto">
          <a:xfrm>
            <a:off x="5645861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Straight Connector 36"/>
          <p:cNvCxnSpPr/>
          <p:nvPr/>
        </p:nvCxnSpPr>
        <p:spPr bwMode="auto">
          <a:xfrm>
            <a:off x="6021410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Straight Connector 37"/>
          <p:cNvCxnSpPr/>
          <p:nvPr/>
        </p:nvCxnSpPr>
        <p:spPr bwMode="auto">
          <a:xfrm>
            <a:off x="6396960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Connector 38"/>
          <p:cNvCxnSpPr/>
          <p:nvPr/>
        </p:nvCxnSpPr>
        <p:spPr bwMode="auto">
          <a:xfrm>
            <a:off x="4519213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>
            <a:off x="4143664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Straight Connector 40"/>
          <p:cNvCxnSpPr/>
          <p:nvPr/>
        </p:nvCxnSpPr>
        <p:spPr bwMode="auto">
          <a:xfrm>
            <a:off x="7148058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Straight Connector 41"/>
          <p:cNvCxnSpPr/>
          <p:nvPr/>
        </p:nvCxnSpPr>
        <p:spPr bwMode="auto">
          <a:xfrm>
            <a:off x="7523607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Straight Connector 42"/>
          <p:cNvCxnSpPr/>
          <p:nvPr/>
        </p:nvCxnSpPr>
        <p:spPr bwMode="auto">
          <a:xfrm>
            <a:off x="7899157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>
            <a:off x="6772509" y="108552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Straight Connector 50"/>
          <p:cNvCxnSpPr/>
          <p:nvPr/>
        </p:nvCxnSpPr>
        <p:spPr bwMode="auto">
          <a:xfrm rot="5400000">
            <a:off x="4849907" y="-2191994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Straight Connector 51"/>
          <p:cNvCxnSpPr/>
          <p:nvPr/>
        </p:nvCxnSpPr>
        <p:spPr bwMode="auto">
          <a:xfrm rot="5400000">
            <a:off x="4849907" y="-1816445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Straight Connector 52"/>
          <p:cNvCxnSpPr/>
          <p:nvPr/>
        </p:nvCxnSpPr>
        <p:spPr bwMode="auto">
          <a:xfrm rot="5400000">
            <a:off x="4849907" y="-1440895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Connector 53"/>
          <p:cNvCxnSpPr/>
          <p:nvPr/>
        </p:nvCxnSpPr>
        <p:spPr bwMode="auto">
          <a:xfrm rot="5400000">
            <a:off x="4849907" y="-1065346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Straight Connector 54"/>
          <p:cNvCxnSpPr/>
          <p:nvPr/>
        </p:nvCxnSpPr>
        <p:spPr bwMode="auto">
          <a:xfrm rot="5400000">
            <a:off x="4849907" y="-689797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 rot="5400000">
            <a:off x="4849907" y="436852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 rot="5400000">
            <a:off x="4849907" y="812401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 rot="5400000">
            <a:off x="4849907" y="1187950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 rot="5400000">
            <a:off x="4849907" y="1563500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 rot="5400000">
            <a:off x="4849907" y="1939049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 rot="5400000">
            <a:off x="4849907" y="61303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 rot="5400000">
            <a:off x="4849907" y="-314248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 rot="5400000">
            <a:off x="4849907" y="2690147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 rot="5400000">
            <a:off x="4849907" y="2314598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" name="TextBox 43"/>
          <p:cNvSpPr txBox="1"/>
          <p:nvPr/>
        </p:nvSpPr>
        <p:spPr>
          <a:xfrm>
            <a:off x="207733" y="4703499"/>
            <a:ext cx="1588897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Each square</a:t>
            </a:r>
          </a:p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200x200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252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 bwMode="auto">
          <a:xfrm>
            <a:off x="1338605" y="1213429"/>
            <a:ext cx="6815581" cy="509047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A-1 Sand Anomalous Amplitude </a:t>
            </a:r>
            <a:endParaRPr lang="en-US" dirty="0"/>
          </a:p>
        </p:txBody>
      </p:sp>
      <p:grpSp>
        <p:nvGrpSpPr>
          <p:cNvPr id="3" name="Group 48"/>
          <p:cNvGrpSpPr/>
          <p:nvPr/>
        </p:nvGrpSpPr>
        <p:grpSpPr>
          <a:xfrm>
            <a:off x="1502903" y="1513873"/>
            <a:ext cx="6283639" cy="4667114"/>
            <a:chOff x="1436914" y="1686185"/>
            <a:chExt cx="6283639" cy="4667114"/>
          </a:xfrm>
        </p:grpSpPr>
        <p:grpSp>
          <p:nvGrpSpPr>
            <p:cNvPr id="4" name="Group 46"/>
            <p:cNvGrpSpPr/>
            <p:nvPr/>
          </p:nvGrpSpPr>
          <p:grpSpPr>
            <a:xfrm>
              <a:off x="2354586" y="1686185"/>
              <a:ext cx="5365967" cy="3914669"/>
              <a:chOff x="2354586" y="1686185"/>
              <a:chExt cx="5365967" cy="3914669"/>
            </a:xfrm>
          </p:grpSpPr>
          <p:sp>
            <p:nvSpPr>
              <p:cNvPr id="8" name="Freeform 7"/>
              <p:cNvSpPr/>
              <p:nvPr/>
            </p:nvSpPr>
            <p:spPr bwMode="auto">
              <a:xfrm>
                <a:off x="4468305" y="2611225"/>
                <a:ext cx="2017336" cy="1197204"/>
              </a:xfrm>
              <a:custGeom>
                <a:avLst/>
                <a:gdLst>
                  <a:gd name="connsiteX0" fmla="*/ 0 w 2017336"/>
                  <a:gd name="connsiteY0" fmla="*/ 1197204 h 1197204"/>
                  <a:gd name="connsiteX1" fmla="*/ 263951 w 2017336"/>
                  <a:gd name="connsiteY1" fmla="*/ 999241 h 1197204"/>
                  <a:gd name="connsiteX2" fmla="*/ 518474 w 2017336"/>
                  <a:gd name="connsiteY2" fmla="*/ 688156 h 1197204"/>
                  <a:gd name="connsiteX3" fmla="*/ 1055802 w 2017336"/>
                  <a:gd name="connsiteY3" fmla="*/ 565608 h 1197204"/>
                  <a:gd name="connsiteX4" fmla="*/ 1272619 w 2017336"/>
                  <a:gd name="connsiteY4" fmla="*/ 358218 h 1197204"/>
                  <a:gd name="connsiteX5" fmla="*/ 1442301 w 2017336"/>
                  <a:gd name="connsiteY5" fmla="*/ 339365 h 1197204"/>
                  <a:gd name="connsiteX6" fmla="*/ 1706252 w 2017336"/>
                  <a:gd name="connsiteY6" fmla="*/ 0 h 1197204"/>
                  <a:gd name="connsiteX7" fmla="*/ 1847654 w 2017336"/>
                  <a:gd name="connsiteY7" fmla="*/ 141402 h 1197204"/>
                  <a:gd name="connsiteX8" fmla="*/ 2017336 w 2017336"/>
                  <a:gd name="connsiteY8" fmla="*/ 65987 h 1197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7336" h="1197204">
                    <a:moveTo>
                      <a:pt x="0" y="1197204"/>
                    </a:moveTo>
                    <a:lnTo>
                      <a:pt x="263951" y="999241"/>
                    </a:lnTo>
                    <a:lnTo>
                      <a:pt x="518474" y="688156"/>
                    </a:lnTo>
                    <a:lnTo>
                      <a:pt x="1055802" y="565608"/>
                    </a:lnTo>
                    <a:lnTo>
                      <a:pt x="1272619" y="358218"/>
                    </a:lnTo>
                    <a:lnTo>
                      <a:pt x="1442301" y="339365"/>
                    </a:lnTo>
                    <a:lnTo>
                      <a:pt x="1706252" y="0"/>
                    </a:lnTo>
                    <a:lnTo>
                      <a:pt x="1847654" y="141402"/>
                    </a:lnTo>
                    <a:lnTo>
                      <a:pt x="2017336" y="65987"/>
                    </a:ln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6325386" y="2168165"/>
                <a:ext cx="688156" cy="575035"/>
              </a:xfrm>
              <a:custGeom>
                <a:avLst/>
                <a:gdLst>
                  <a:gd name="connsiteX0" fmla="*/ 0 w 688156"/>
                  <a:gd name="connsiteY0" fmla="*/ 575035 h 575035"/>
                  <a:gd name="connsiteX1" fmla="*/ 160255 w 688156"/>
                  <a:gd name="connsiteY1" fmla="*/ 499621 h 575035"/>
                  <a:gd name="connsiteX2" fmla="*/ 179109 w 688156"/>
                  <a:gd name="connsiteY2" fmla="*/ 263950 h 575035"/>
                  <a:gd name="connsiteX3" fmla="*/ 386499 w 688156"/>
                  <a:gd name="connsiteY3" fmla="*/ 188536 h 575035"/>
                  <a:gd name="connsiteX4" fmla="*/ 584461 w 688156"/>
                  <a:gd name="connsiteY4" fmla="*/ 0 h 575035"/>
                  <a:gd name="connsiteX5" fmla="*/ 688156 w 688156"/>
                  <a:gd name="connsiteY5" fmla="*/ 0 h 575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8156" h="575035">
                    <a:moveTo>
                      <a:pt x="0" y="575035"/>
                    </a:moveTo>
                    <a:lnTo>
                      <a:pt x="160255" y="499621"/>
                    </a:lnTo>
                    <a:lnTo>
                      <a:pt x="179109" y="263950"/>
                    </a:lnTo>
                    <a:lnTo>
                      <a:pt x="386499" y="188536"/>
                    </a:lnTo>
                    <a:lnTo>
                      <a:pt x="584461" y="0"/>
                    </a:lnTo>
                    <a:lnTo>
                      <a:pt x="688156" y="0"/>
                    </a:ln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7013542" y="1875934"/>
                <a:ext cx="358219" cy="273377"/>
              </a:xfrm>
              <a:custGeom>
                <a:avLst/>
                <a:gdLst>
                  <a:gd name="connsiteX0" fmla="*/ 0 w 358219"/>
                  <a:gd name="connsiteY0" fmla="*/ 273377 h 273377"/>
                  <a:gd name="connsiteX1" fmla="*/ 131976 w 358219"/>
                  <a:gd name="connsiteY1" fmla="*/ 131975 h 273377"/>
                  <a:gd name="connsiteX2" fmla="*/ 273378 w 358219"/>
                  <a:gd name="connsiteY2" fmla="*/ 37707 h 273377"/>
                  <a:gd name="connsiteX3" fmla="*/ 358219 w 358219"/>
                  <a:gd name="connsiteY3" fmla="*/ 0 h 27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8219" h="273377">
                    <a:moveTo>
                      <a:pt x="0" y="273377"/>
                    </a:moveTo>
                    <a:cubicBezTo>
                      <a:pt x="43206" y="222315"/>
                      <a:pt x="86413" y="171253"/>
                      <a:pt x="131976" y="131975"/>
                    </a:cubicBezTo>
                    <a:cubicBezTo>
                      <a:pt x="177539" y="92697"/>
                      <a:pt x="235671" y="59703"/>
                      <a:pt x="273378" y="37707"/>
                    </a:cubicBezTo>
                    <a:cubicBezTo>
                      <a:pt x="311085" y="15711"/>
                      <a:pt x="334652" y="7855"/>
                      <a:pt x="358219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 bwMode="auto">
              <a:xfrm>
                <a:off x="7428322" y="1686185"/>
                <a:ext cx="273377" cy="142615"/>
              </a:xfrm>
              <a:custGeom>
                <a:avLst/>
                <a:gdLst>
                  <a:gd name="connsiteX0" fmla="*/ 0 w 273377"/>
                  <a:gd name="connsiteY0" fmla="*/ 142615 h 142615"/>
                  <a:gd name="connsiteX1" fmla="*/ 169682 w 273377"/>
                  <a:gd name="connsiteY1" fmla="*/ 1213 h 142615"/>
                  <a:gd name="connsiteX2" fmla="*/ 273377 w 273377"/>
                  <a:gd name="connsiteY2" fmla="*/ 86054 h 14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377" h="142615">
                    <a:moveTo>
                      <a:pt x="0" y="142615"/>
                    </a:moveTo>
                    <a:cubicBezTo>
                      <a:pt x="62059" y="76627"/>
                      <a:pt x="124119" y="10640"/>
                      <a:pt x="169682" y="1213"/>
                    </a:cubicBezTo>
                    <a:cubicBezTo>
                      <a:pt x="215245" y="-8214"/>
                      <a:pt x="244311" y="38920"/>
                      <a:pt x="273377" y="86054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2705493" y="2300140"/>
                <a:ext cx="1150070" cy="169854"/>
              </a:xfrm>
              <a:custGeom>
                <a:avLst/>
                <a:gdLst>
                  <a:gd name="connsiteX0" fmla="*/ 0 w 1150070"/>
                  <a:gd name="connsiteY0" fmla="*/ 0 h 169854"/>
                  <a:gd name="connsiteX1" fmla="*/ 358218 w 1150070"/>
                  <a:gd name="connsiteY1" fmla="*/ 103695 h 169854"/>
                  <a:gd name="connsiteX2" fmla="*/ 584462 w 1150070"/>
                  <a:gd name="connsiteY2" fmla="*/ 169683 h 169854"/>
                  <a:gd name="connsiteX3" fmla="*/ 829559 w 1150070"/>
                  <a:gd name="connsiteY3" fmla="*/ 122549 h 169854"/>
                  <a:gd name="connsiteX4" fmla="*/ 1150070 w 1150070"/>
                  <a:gd name="connsiteY4" fmla="*/ 113122 h 169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0070" h="169854">
                    <a:moveTo>
                      <a:pt x="0" y="0"/>
                    </a:moveTo>
                    <a:lnTo>
                      <a:pt x="358218" y="103695"/>
                    </a:lnTo>
                    <a:cubicBezTo>
                      <a:pt x="455628" y="131975"/>
                      <a:pt x="505905" y="166541"/>
                      <a:pt x="584462" y="169683"/>
                    </a:cubicBezTo>
                    <a:cubicBezTo>
                      <a:pt x="663019" y="172825"/>
                      <a:pt x="735291" y="131976"/>
                      <a:pt x="829559" y="122549"/>
                    </a:cubicBezTo>
                    <a:cubicBezTo>
                      <a:pt x="923827" y="113122"/>
                      <a:pt x="1036948" y="113122"/>
                      <a:pt x="1150070" y="113122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3959258" y="2413262"/>
                <a:ext cx="546754" cy="1404594"/>
              </a:xfrm>
              <a:custGeom>
                <a:avLst/>
                <a:gdLst>
                  <a:gd name="connsiteX0" fmla="*/ 0 w 546754"/>
                  <a:gd name="connsiteY0" fmla="*/ 0 h 1404594"/>
                  <a:gd name="connsiteX1" fmla="*/ 179109 w 546754"/>
                  <a:gd name="connsiteY1" fmla="*/ 320511 h 1404594"/>
                  <a:gd name="connsiteX2" fmla="*/ 188536 w 546754"/>
                  <a:gd name="connsiteY2" fmla="*/ 631596 h 1404594"/>
                  <a:gd name="connsiteX3" fmla="*/ 273377 w 546754"/>
                  <a:gd name="connsiteY3" fmla="*/ 933253 h 1404594"/>
                  <a:gd name="connsiteX4" fmla="*/ 433633 w 546754"/>
                  <a:gd name="connsiteY4" fmla="*/ 1150070 h 1404594"/>
                  <a:gd name="connsiteX5" fmla="*/ 480767 w 546754"/>
                  <a:gd name="connsiteY5" fmla="*/ 1263192 h 1404594"/>
                  <a:gd name="connsiteX6" fmla="*/ 471340 w 546754"/>
                  <a:gd name="connsiteY6" fmla="*/ 1376313 h 1404594"/>
                  <a:gd name="connsiteX7" fmla="*/ 546754 w 546754"/>
                  <a:gd name="connsiteY7" fmla="*/ 1404594 h 1404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754" h="1404594">
                    <a:moveTo>
                      <a:pt x="0" y="0"/>
                    </a:moveTo>
                    <a:cubicBezTo>
                      <a:pt x="73843" y="107622"/>
                      <a:pt x="147686" y="215245"/>
                      <a:pt x="179109" y="320511"/>
                    </a:cubicBezTo>
                    <a:cubicBezTo>
                      <a:pt x="210532" y="425777"/>
                      <a:pt x="172825" y="529472"/>
                      <a:pt x="188536" y="631596"/>
                    </a:cubicBezTo>
                    <a:cubicBezTo>
                      <a:pt x="204247" y="733720"/>
                      <a:pt x="232528" y="846841"/>
                      <a:pt x="273377" y="933253"/>
                    </a:cubicBezTo>
                    <a:cubicBezTo>
                      <a:pt x="314226" y="1019665"/>
                      <a:pt x="399068" y="1095080"/>
                      <a:pt x="433633" y="1150070"/>
                    </a:cubicBezTo>
                    <a:cubicBezTo>
                      <a:pt x="468198" y="1205060"/>
                      <a:pt x="474483" y="1225485"/>
                      <a:pt x="480767" y="1263192"/>
                    </a:cubicBezTo>
                    <a:cubicBezTo>
                      <a:pt x="487051" y="1300899"/>
                      <a:pt x="460342" y="1352746"/>
                      <a:pt x="471340" y="1376313"/>
                    </a:cubicBezTo>
                    <a:cubicBezTo>
                      <a:pt x="482338" y="1399880"/>
                      <a:pt x="514546" y="1402237"/>
                      <a:pt x="546754" y="1404594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2639505" y="3770722"/>
                <a:ext cx="3035431" cy="1830132"/>
              </a:xfrm>
              <a:custGeom>
                <a:avLst/>
                <a:gdLst>
                  <a:gd name="connsiteX0" fmla="*/ 0 w 3035431"/>
                  <a:gd name="connsiteY0" fmla="*/ 0 h 1830132"/>
                  <a:gd name="connsiteX1" fmla="*/ 725864 w 3035431"/>
                  <a:gd name="connsiteY1" fmla="*/ 480767 h 1830132"/>
                  <a:gd name="connsiteX2" fmla="*/ 1432874 w 3035431"/>
                  <a:gd name="connsiteY2" fmla="*/ 1027521 h 1830132"/>
                  <a:gd name="connsiteX3" fmla="*/ 2158738 w 3035431"/>
                  <a:gd name="connsiteY3" fmla="*/ 1791092 h 1830132"/>
                  <a:gd name="connsiteX4" fmla="*/ 2394408 w 3035431"/>
                  <a:gd name="connsiteY4" fmla="*/ 1715678 h 1830132"/>
                  <a:gd name="connsiteX5" fmla="*/ 2611225 w 3035431"/>
                  <a:gd name="connsiteY5" fmla="*/ 1687398 h 1830132"/>
                  <a:gd name="connsiteX6" fmla="*/ 2865749 w 3035431"/>
                  <a:gd name="connsiteY6" fmla="*/ 1517715 h 1830132"/>
                  <a:gd name="connsiteX7" fmla="*/ 3035431 w 3035431"/>
                  <a:gd name="connsiteY7" fmla="*/ 1414020 h 1830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35431" h="1830132">
                    <a:moveTo>
                      <a:pt x="0" y="0"/>
                    </a:moveTo>
                    <a:cubicBezTo>
                      <a:pt x="243526" y="154757"/>
                      <a:pt x="487052" y="309514"/>
                      <a:pt x="725864" y="480767"/>
                    </a:cubicBezTo>
                    <a:cubicBezTo>
                      <a:pt x="964676" y="652020"/>
                      <a:pt x="1194062" y="809133"/>
                      <a:pt x="1432874" y="1027521"/>
                    </a:cubicBezTo>
                    <a:cubicBezTo>
                      <a:pt x="1671686" y="1245909"/>
                      <a:pt x="1998482" y="1676399"/>
                      <a:pt x="2158738" y="1791092"/>
                    </a:cubicBezTo>
                    <a:cubicBezTo>
                      <a:pt x="2318994" y="1905785"/>
                      <a:pt x="2318994" y="1732960"/>
                      <a:pt x="2394408" y="1715678"/>
                    </a:cubicBezTo>
                    <a:cubicBezTo>
                      <a:pt x="2469822" y="1698396"/>
                      <a:pt x="2532668" y="1720392"/>
                      <a:pt x="2611225" y="1687398"/>
                    </a:cubicBezTo>
                    <a:cubicBezTo>
                      <a:pt x="2689782" y="1654404"/>
                      <a:pt x="2795048" y="1563278"/>
                      <a:pt x="2865749" y="1517715"/>
                    </a:cubicBezTo>
                    <a:cubicBezTo>
                      <a:pt x="2936450" y="1472152"/>
                      <a:pt x="2985940" y="1443086"/>
                      <a:pt x="3035431" y="141402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7306071" y="1819373"/>
                <a:ext cx="414482" cy="1300899"/>
              </a:xfrm>
              <a:custGeom>
                <a:avLst/>
                <a:gdLst>
                  <a:gd name="connsiteX0" fmla="*/ 414482 w 414482"/>
                  <a:gd name="connsiteY0" fmla="*/ 0 h 1300899"/>
                  <a:gd name="connsiteX1" fmla="*/ 386201 w 414482"/>
                  <a:gd name="connsiteY1" fmla="*/ 273378 h 1300899"/>
                  <a:gd name="connsiteX2" fmla="*/ 301360 w 414482"/>
                  <a:gd name="connsiteY2" fmla="*/ 556182 h 1300899"/>
                  <a:gd name="connsiteX3" fmla="*/ 27983 w 414482"/>
                  <a:gd name="connsiteY3" fmla="*/ 801279 h 1300899"/>
                  <a:gd name="connsiteX4" fmla="*/ 18556 w 414482"/>
                  <a:gd name="connsiteY4" fmla="*/ 1046375 h 1300899"/>
                  <a:gd name="connsiteX5" fmla="*/ 112824 w 414482"/>
                  <a:gd name="connsiteY5" fmla="*/ 1300899 h 130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4482" h="1300899">
                    <a:moveTo>
                      <a:pt x="414482" y="0"/>
                    </a:moveTo>
                    <a:cubicBezTo>
                      <a:pt x="409768" y="90340"/>
                      <a:pt x="405055" y="180681"/>
                      <a:pt x="386201" y="273378"/>
                    </a:cubicBezTo>
                    <a:cubicBezTo>
                      <a:pt x="367347" y="366075"/>
                      <a:pt x="361063" y="468199"/>
                      <a:pt x="301360" y="556182"/>
                    </a:cubicBezTo>
                    <a:cubicBezTo>
                      <a:pt x="241657" y="644165"/>
                      <a:pt x="75117" y="719580"/>
                      <a:pt x="27983" y="801279"/>
                    </a:cubicBezTo>
                    <a:cubicBezTo>
                      <a:pt x="-19151" y="882978"/>
                      <a:pt x="4416" y="963105"/>
                      <a:pt x="18556" y="1046375"/>
                    </a:cubicBezTo>
                    <a:cubicBezTo>
                      <a:pt x="32696" y="1129645"/>
                      <a:pt x="72760" y="1215272"/>
                      <a:pt x="112824" y="1300899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9" name="Freeform 18"/>
              <p:cNvSpPr/>
              <p:nvPr/>
            </p:nvSpPr>
            <p:spPr bwMode="auto">
              <a:xfrm>
                <a:off x="5722070" y="4703975"/>
                <a:ext cx="124007" cy="461914"/>
              </a:xfrm>
              <a:custGeom>
                <a:avLst/>
                <a:gdLst>
                  <a:gd name="connsiteX0" fmla="*/ 0 w 124007"/>
                  <a:gd name="connsiteY0" fmla="*/ 461914 h 461914"/>
                  <a:gd name="connsiteX1" fmla="*/ 113122 w 124007"/>
                  <a:gd name="connsiteY1" fmla="*/ 245097 h 461914"/>
                  <a:gd name="connsiteX2" fmla="*/ 113122 w 124007"/>
                  <a:gd name="connsiteY2" fmla="*/ 0 h 461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007" h="461914">
                    <a:moveTo>
                      <a:pt x="0" y="461914"/>
                    </a:moveTo>
                    <a:cubicBezTo>
                      <a:pt x="47134" y="391998"/>
                      <a:pt x="94268" y="322083"/>
                      <a:pt x="113122" y="245097"/>
                    </a:cubicBezTo>
                    <a:cubicBezTo>
                      <a:pt x="131976" y="168111"/>
                      <a:pt x="122549" y="84055"/>
                      <a:pt x="113122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5844619" y="3355942"/>
                <a:ext cx="1498861" cy="1263192"/>
              </a:xfrm>
              <a:custGeom>
                <a:avLst/>
                <a:gdLst>
                  <a:gd name="connsiteX0" fmla="*/ 0 w 1498861"/>
                  <a:gd name="connsiteY0" fmla="*/ 1263192 h 1263192"/>
                  <a:gd name="connsiteX1" fmla="*/ 122548 w 1498861"/>
                  <a:gd name="connsiteY1" fmla="*/ 1055802 h 1263192"/>
                  <a:gd name="connsiteX2" fmla="*/ 433633 w 1498861"/>
                  <a:gd name="connsiteY2" fmla="*/ 697584 h 1263192"/>
                  <a:gd name="connsiteX3" fmla="*/ 857839 w 1498861"/>
                  <a:gd name="connsiteY3" fmla="*/ 329938 h 1263192"/>
                  <a:gd name="connsiteX4" fmla="*/ 1225484 w 1498861"/>
                  <a:gd name="connsiteY4" fmla="*/ 113122 h 1263192"/>
                  <a:gd name="connsiteX5" fmla="*/ 1498861 w 1498861"/>
                  <a:gd name="connsiteY5" fmla="*/ 0 h 1263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861" h="1263192">
                    <a:moveTo>
                      <a:pt x="0" y="1263192"/>
                    </a:moveTo>
                    <a:cubicBezTo>
                      <a:pt x="25138" y="1206631"/>
                      <a:pt x="50276" y="1150070"/>
                      <a:pt x="122548" y="1055802"/>
                    </a:cubicBezTo>
                    <a:cubicBezTo>
                      <a:pt x="194820" y="961534"/>
                      <a:pt x="311085" y="818561"/>
                      <a:pt x="433633" y="697584"/>
                    </a:cubicBezTo>
                    <a:cubicBezTo>
                      <a:pt x="556181" y="576607"/>
                      <a:pt x="725864" y="427348"/>
                      <a:pt x="857839" y="329938"/>
                    </a:cubicBezTo>
                    <a:cubicBezTo>
                      <a:pt x="989814" y="232528"/>
                      <a:pt x="1118647" y="168112"/>
                      <a:pt x="1225484" y="113122"/>
                    </a:cubicBezTo>
                    <a:cubicBezTo>
                      <a:pt x="1332321" y="58132"/>
                      <a:pt x="1415591" y="29066"/>
                      <a:pt x="1498861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2477542" y="2300140"/>
                <a:ext cx="312792" cy="716437"/>
              </a:xfrm>
              <a:custGeom>
                <a:avLst/>
                <a:gdLst>
                  <a:gd name="connsiteX0" fmla="*/ 227951 w 312792"/>
                  <a:gd name="connsiteY0" fmla="*/ 0 h 716437"/>
                  <a:gd name="connsiteX1" fmla="*/ 86549 w 312792"/>
                  <a:gd name="connsiteY1" fmla="*/ 56561 h 716437"/>
                  <a:gd name="connsiteX2" fmla="*/ 1707 w 312792"/>
                  <a:gd name="connsiteY2" fmla="*/ 320512 h 716437"/>
                  <a:gd name="connsiteX3" fmla="*/ 161963 w 312792"/>
                  <a:gd name="connsiteY3" fmla="*/ 461914 h 716437"/>
                  <a:gd name="connsiteX4" fmla="*/ 275085 w 312792"/>
                  <a:gd name="connsiteY4" fmla="*/ 499621 h 716437"/>
                  <a:gd name="connsiteX5" fmla="*/ 312792 w 312792"/>
                  <a:gd name="connsiteY5" fmla="*/ 716437 h 71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792" h="716437">
                    <a:moveTo>
                      <a:pt x="227951" y="0"/>
                    </a:moveTo>
                    <a:cubicBezTo>
                      <a:pt x="176103" y="1571"/>
                      <a:pt x="124256" y="3142"/>
                      <a:pt x="86549" y="56561"/>
                    </a:cubicBezTo>
                    <a:cubicBezTo>
                      <a:pt x="48842" y="109980"/>
                      <a:pt x="-10862" y="252953"/>
                      <a:pt x="1707" y="320512"/>
                    </a:cubicBezTo>
                    <a:cubicBezTo>
                      <a:pt x="14276" y="388071"/>
                      <a:pt x="116400" y="432063"/>
                      <a:pt x="161963" y="461914"/>
                    </a:cubicBezTo>
                    <a:cubicBezTo>
                      <a:pt x="207526" y="491766"/>
                      <a:pt x="249947" y="457201"/>
                      <a:pt x="275085" y="499621"/>
                    </a:cubicBezTo>
                    <a:cubicBezTo>
                      <a:pt x="300223" y="542041"/>
                      <a:pt x="306507" y="629239"/>
                      <a:pt x="312792" y="716437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7334054" y="3101419"/>
                <a:ext cx="94268" cy="235670"/>
              </a:xfrm>
              <a:custGeom>
                <a:avLst/>
                <a:gdLst>
                  <a:gd name="connsiteX0" fmla="*/ 94268 w 94268"/>
                  <a:gd name="connsiteY0" fmla="*/ 0 h 235670"/>
                  <a:gd name="connsiteX1" fmla="*/ 56560 w 94268"/>
                  <a:gd name="connsiteY1" fmla="*/ 103694 h 235670"/>
                  <a:gd name="connsiteX2" fmla="*/ 0 w 94268"/>
                  <a:gd name="connsiteY2" fmla="*/ 235670 h 235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268" h="235670">
                    <a:moveTo>
                      <a:pt x="94268" y="0"/>
                    </a:moveTo>
                    <a:cubicBezTo>
                      <a:pt x="83269" y="32208"/>
                      <a:pt x="72271" y="64416"/>
                      <a:pt x="56560" y="103694"/>
                    </a:cubicBezTo>
                    <a:cubicBezTo>
                      <a:pt x="40849" y="142972"/>
                      <a:pt x="0" y="235670"/>
                      <a:pt x="0" y="23567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2526384" y="3091992"/>
                <a:ext cx="281540" cy="198182"/>
              </a:xfrm>
              <a:custGeom>
                <a:avLst/>
                <a:gdLst>
                  <a:gd name="connsiteX0" fmla="*/ 273377 w 281540"/>
                  <a:gd name="connsiteY0" fmla="*/ 0 h 198182"/>
                  <a:gd name="connsiteX1" fmla="*/ 273377 w 281540"/>
                  <a:gd name="connsiteY1" fmla="*/ 160255 h 198182"/>
                  <a:gd name="connsiteX2" fmla="*/ 188536 w 281540"/>
                  <a:gd name="connsiteY2" fmla="*/ 197963 h 198182"/>
                  <a:gd name="connsiteX3" fmla="*/ 0 w 281540"/>
                  <a:gd name="connsiteY3" fmla="*/ 150829 h 19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540" h="198182">
                    <a:moveTo>
                      <a:pt x="273377" y="0"/>
                    </a:moveTo>
                    <a:cubicBezTo>
                      <a:pt x="280447" y="63630"/>
                      <a:pt x="287517" y="127261"/>
                      <a:pt x="273377" y="160255"/>
                    </a:cubicBezTo>
                    <a:cubicBezTo>
                      <a:pt x="259237" y="193249"/>
                      <a:pt x="234099" y="199534"/>
                      <a:pt x="188536" y="197963"/>
                    </a:cubicBezTo>
                    <a:cubicBezTo>
                      <a:pt x="142973" y="196392"/>
                      <a:pt x="71486" y="173610"/>
                      <a:pt x="0" y="150829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2366128" y="3289955"/>
                <a:ext cx="292231" cy="499620"/>
              </a:xfrm>
              <a:custGeom>
                <a:avLst/>
                <a:gdLst>
                  <a:gd name="connsiteX0" fmla="*/ 292231 w 292231"/>
                  <a:gd name="connsiteY0" fmla="*/ 499620 h 499620"/>
                  <a:gd name="connsiteX1" fmla="*/ 122548 w 292231"/>
                  <a:gd name="connsiteY1" fmla="*/ 301657 h 499620"/>
                  <a:gd name="connsiteX2" fmla="*/ 28280 w 292231"/>
                  <a:gd name="connsiteY2" fmla="*/ 131975 h 499620"/>
                  <a:gd name="connsiteX3" fmla="*/ 0 w 292231"/>
                  <a:gd name="connsiteY3" fmla="*/ 0 h 499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231" h="499620">
                    <a:moveTo>
                      <a:pt x="292231" y="499620"/>
                    </a:moveTo>
                    <a:cubicBezTo>
                      <a:pt x="229385" y="431275"/>
                      <a:pt x="166540" y="362931"/>
                      <a:pt x="122548" y="301657"/>
                    </a:cubicBezTo>
                    <a:cubicBezTo>
                      <a:pt x="78556" y="240383"/>
                      <a:pt x="48705" y="182251"/>
                      <a:pt x="28280" y="131975"/>
                    </a:cubicBezTo>
                    <a:cubicBezTo>
                      <a:pt x="7855" y="81699"/>
                      <a:pt x="3927" y="40849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2354586" y="3211099"/>
                <a:ext cx="152478" cy="64664"/>
              </a:xfrm>
              <a:custGeom>
                <a:avLst/>
                <a:gdLst>
                  <a:gd name="connsiteX0" fmla="*/ 152478 w 152478"/>
                  <a:gd name="connsiteY0" fmla="*/ 9398 h 64664"/>
                  <a:gd name="connsiteX1" fmla="*/ 16825 w 152478"/>
                  <a:gd name="connsiteY1" fmla="*/ 4374 h 64664"/>
                  <a:gd name="connsiteX2" fmla="*/ 6777 w 152478"/>
                  <a:gd name="connsiteY2" fmla="*/ 64664 h 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78" h="64664">
                    <a:moveTo>
                      <a:pt x="152478" y="9398"/>
                    </a:moveTo>
                    <a:cubicBezTo>
                      <a:pt x="96793" y="2280"/>
                      <a:pt x="41108" y="-4837"/>
                      <a:pt x="16825" y="4374"/>
                    </a:cubicBezTo>
                    <a:cubicBezTo>
                      <a:pt x="-7458" y="13585"/>
                      <a:pt x="-341" y="39124"/>
                      <a:pt x="6777" y="64664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71" name="Freeform 70"/>
            <p:cNvSpPr/>
            <p:nvPr/>
          </p:nvSpPr>
          <p:spPr bwMode="auto">
            <a:xfrm>
              <a:off x="1436914" y="3063834"/>
              <a:ext cx="4120738" cy="3289465"/>
            </a:xfrm>
            <a:custGeom>
              <a:avLst/>
              <a:gdLst>
                <a:gd name="connsiteX0" fmla="*/ 23751 w 4120738"/>
                <a:gd name="connsiteY0" fmla="*/ 0 h 3289465"/>
                <a:gd name="connsiteX1" fmla="*/ 712520 w 4120738"/>
                <a:gd name="connsiteY1" fmla="*/ 403761 h 3289465"/>
                <a:gd name="connsiteX2" fmla="*/ 1353787 w 4120738"/>
                <a:gd name="connsiteY2" fmla="*/ 783771 h 3289465"/>
                <a:gd name="connsiteX3" fmla="*/ 1828800 w 4120738"/>
                <a:gd name="connsiteY3" fmla="*/ 1116280 h 3289465"/>
                <a:gd name="connsiteX4" fmla="*/ 2363190 w 4120738"/>
                <a:gd name="connsiteY4" fmla="*/ 1496291 h 3289465"/>
                <a:gd name="connsiteX5" fmla="*/ 2933205 w 4120738"/>
                <a:gd name="connsiteY5" fmla="*/ 1959428 h 3289465"/>
                <a:gd name="connsiteX6" fmla="*/ 3241964 w 4120738"/>
                <a:gd name="connsiteY6" fmla="*/ 2410691 h 3289465"/>
                <a:gd name="connsiteX7" fmla="*/ 3526972 w 4120738"/>
                <a:gd name="connsiteY7" fmla="*/ 2660072 h 3289465"/>
                <a:gd name="connsiteX8" fmla="*/ 3788229 w 4120738"/>
                <a:gd name="connsiteY8" fmla="*/ 2921330 h 3289465"/>
                <a:gd name="connsiteX9" fmla="*/ 3883231 w 4120738"/>
                <a:gd name="connsiteY9" fmla="*/ 3040083 h 3289465"/>
                <a:gd name="connsiteX10" fmla="*/ 4120738 w 4120738"/>
                <a:gd name="connsiteY10" fmla="*/ 3289465 h 3289465"/>
                <a:gd name="connsiteX11" fmla="*/ 3835730 w 4120738"/>
                <a:gd name="connsiteY11" fmla="*/ 3289465 h 3289465"/>
                <a:gd name="connsiteX12" fmla="*/ 3633850 w 4120738"/>
                <a:gd name="connsiteY12" fmla="*/ 3135085 h 3289465"/>
                <a:gd name="connsiteX13" fmla="*/ 3028208 w 4120738"/>
                <a:gd name="connsiteY13" fmla="*/ 2624447 h 3289465"/>
                <a:gd name="connsiteX14" fmla="*/ 2766951 w 4120738"/>
                <a:gd name="connsiteY14" fmla="*/ 2398815 h 3289465"/>
                <a:gd name="connsiteX15" fmla="*/ 2505694 w 4120738"/>
                <a:gd name="connsiteY15" fmla="*/ 2149434 h 3289465"/>
                <a:gd name="connsiteX16" fmla="*/ 2280063 w 4120738"/>
                <a:gd name="connsiteY16" fmla="*/ 1900052 h 3289465"/>
                <a:gd name="connsiteX17" fmla="*/ 1828800 w 4120738"/>
                <a:gd name="connsiteY17" fmla="*/ 1579418 h 3289465"/>
                <a:gd name="connsiteX18" fmla="*/ 1508167 w 4120738"/>
                <a:gd name="connsiteY18" fmla="*/ 1318161 h 3289465"/>
                <a:gd name="connsiteX19" fmla="*/ 1187533 w 4120738"/>
                <a:gd name="connsiteY19" fmla="*/ 1045028 h 3289465"/>
                <a:gd name="connsiteX20" fmla="*/ 736270 w 4120738"/>
                <a:gd name="connsiteY20" fmla="*/ 783771 h 3289465"/>
                <a:gd name="connsiteX21" fmla="*/ 0 w 4120738"/>
                <a:gd name="connsiteY21" fmla="*/ 368135 h 328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20738" h="3289465">
                  <a:moveTo>
                    <a:pt x="23751" y="0"/>
                  </a:moveTo>
                  <a:lnTo>
                    <a:pt x="712520" y="403761"/>
                  </a:lnTo>
                  <a:lnTo>
                    <a:pt x="1353787" y="783771"/>
                  </a:lnTo>
                  <a:lnTo>
                    <a:pt x="1828800" y="1116280"/>
                  </a:lnTo>
                  <a:lnTo>
                    <a:pt x="2363190" y="1496291"/>
                  </a:lnTo>
                  <a:lnTo>
                    <a:pt x="2933205" y="1959428"/>
                  </a:lnTo>
                  <a:lnTo>
                    <a:pt x="3241964" y="2410691"/>
                  </a:lnTo>
                  <a:lnTo>
                    <a:pt x="3526972" y="2660072"/>
                  </a:lnTo>
                  <a:lnTo>
                    <a:pt x="3788229" y="2921330"/>
                  </a:lnTo>
                  <a:lnTo>
                    <a:pt x="3883231" y="3040083"/>
                  </a:lnTo>
                  <a:lnTo>
                    <a:pt x="4120738" y="3289465"/>
                  </a:lnTo>
                  <a:lnTo>
                    <a:pt x="3835730" y="3289465"/>
                  </a:lnTo>
                  <a:lnTo>
                    <a:pt x="3633850" y="3135085"/>
                  </a:lnTo>
                  <a:lnTo>
                    <a:pt x="3028208" y="2624447"/>
                  </a:lnTo>
                  <a:lnTo>
                    <a:pt x="2766951" y="2398815"/>
                  </a:lnTo>
                  <a:lnTo>
                    <a:pt x="2505694" y="2149434"/>
                  </a:lnTo>
                  <a:lnTo>
                    <a:pt x="2280063" y="1900052"/>
                  </a:lnTo>
                  <a:lnTo>
                    <a:pt x="1828800" y="1579418"/>
                  </a:lnTo>
                  <a:lnTo>
                    <a:pt x="1508167" y="1318161"/>
                  </a:lnTo>
                  <a:lnTo>
                    <a:pt x="1187533" y="1045028"/>
                  </a:lnTo>
                  <a:lnTo>
                    <a:pt x="736270" y="783771"/>
                  </a:lnTo>
                  <a:lnTo>
                    <a:pt x="0" y="368135"/>
                  </a:lnTo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5" name="Group 55"/>
          <p:cNvGrpSpPr/>
          <p:nvPr/>
        </p:nvGrpSpPr>
        <p:grpSpPr>
          <a:xfrm>
            <a:off x="1495965" y="1085521"/>
            <a:ext cx="6384338" cy="5271247"/>
            <a:chOff x="1514819" y="1201271"/>
            <a:chExt cx="6384338" cy="5271247"/>
          </a:xfrm>
        </p:grpSpPr>
        <p:cxnSp>
          <p:nvCxnSpPr>
            <p:cNvPr id="72" name="Straight Connector 71"/>
            <p:cNvCxnSpPr/>
            <p:nvPr/>
          </p:nvCxnSpPr>
          <p:spPr bwMode="auto">
            <a:xfrm>
              <a:off x="2265917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2641467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3017016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3392565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3768115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1890368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1514819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894762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5270312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5645861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6021410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6396960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519213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143664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7148058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7523607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7899157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6772509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" name="Group 49"/>
          <p:cNvGrpSpPr/>
          <p:nvPr/>
        </p:nvGrpSpPr>
        <p:grpSpPr>
          <a:xfrm>
            <a:off x="1272989" y="1347216"/>
            <a:ext cx="7153836" cy="4882141"/>
            <a:chOff x="1272989" y="1500674"/>
            <a:chExt cx="7153836" cy="4882141"/>
          </a:xfrm>
        </p:grpSpPr>
        <p:cxnSp>
          <p:nvCxnSpPr>
            <p:cNvPr id="90" name="Straight Connector 89"/>
            <p:cNvCxnSpPr/>
            <p:nvPr/>
          </p:nvCxnSpPr>
          <p:spPr bwMode="auto">
            <a:xfrm rot="5400000">
              <a:off x="4849907" y="-2076244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Straight Connector 90"/>
            <p:cNvCxnSpPr/>
            <p:nvPr/>
          </p:nvCxnSpPr>
          <p:spPr bwMode="auto">
            <a:xfrm rot="5400000">
              <a:off x="4849907" y="-1700695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2" name="Straight Connector 91"/>
            <p:cNvCxnSpPr/>
            <p:nvPr/>
          </p:nvCxnSpPr>
          <p:spPr bwMode="auto">
            <a:xfrm rot="5400000">
              <a:off x="4849907" y="-1325145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3" name="Straight Connector 92"/>
            <p:cNvCxnSpPr/>
            <p:nvPr/>
          </p:nvCxnSpPr>
          <p:spPr bwMode="auto">
            <a:xfrm rot="5400000">
              <a:off x="4849907" y="-949596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4" name="Straight Connector 93"/>
            <p:cNvCxnSpPr/>
            <p:nvPr/>
          </p:nvCxnSpPr>
          <p:spPr bwMode="auto">
            <a:xfrm rot="5400000">
              <a:off x="4849907" y="-574047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5" name="Straight Connector 94"/>
            <p:cNvCxnSpPr/>
            <p:nvPr/>
          </p:nvCxnSpPr>
          <p:spPr bwMode="auto">
            <a:xfrm rot="5400000">
              <a:off x="4849907" y="552602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6" name="Straight Connector 95"/>
            <p:cNvCxnSpPr/>
            <p:nvPr/>
          </p:nvCxnSpPr>
          <p:spPr bwMode="auto">
            <a:xfrm rot="5400000">
              <a:off x="4849907" y="928151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7" name="Straight Connector 96"/>
            <p:cNvCxnSpPr/>
            <p:nvPr/>
          </p:nvCxnSpPr>
          <p:spPr bwMode="auto">
            <a:xfrm rot="5400000">
              <a:off x="4849907" y="1303700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8" name="Straight Connector 97"/>
            <p:cNvCxnSpPr/>
            <p:nvPr/>
          </p:nvCxnSpPr>
          <p:spPr bwMode="auto">
            <a:xfrm rot="5400000">
              <a:off x="4849907" y="1679250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9" name="Straight Connector 98"/>
            <p:cNvCxnSpPr/>
            <p:nvPr/>
          </p:nvCxnSpPr>
          <p:spPr bwMode="auto">
            <a:xfrm rot="5400000">
              <a:off x="4849907" y="2054799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0" name="Straight Connector 99"/>
            <p:cNvCxnSpPr/>
            <p:nvPr/>
          </p:nvCxnSpPr>
          <p:spPr bwMode="auto">
            <a:xfrm rot="5400000">
              <a:off x="4849907" y="177053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1" name="Straight Connector 100"/>
            <p:cNvCxnSpPr/>
            <p:nvPr/>
          </p:nvCxnSpPr>
          <p:spPr bwMode="auto">
            <a:xfrm rot="5400000">
              <a:off x="4849907" y="-198498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2" name="Straight Connector 101"/>
            <p:cNvCxnSpPr/>
            <p:nvPr/>
          </p:nvCxnSpPr>
          <p:spPr bwMode="auto">
            <a:xfrm rot="5400000">
              <a:off x="4849907" y="2805897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" name="Straight Connector 102"/>
            <p:cNvCxnSpPr/>
            <p:nvPr/>
          </p:nvCxnSpPr>
          <p:spPr bwMode="auto">
            <a:xfrm rot="5400000">
              <a:off x="4849907" y="2430348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15" name="TextBox 114"/>
          <p:cNvSpPr txBox="1"/>
          <p:nvPr/>
        </p:nvSpPr>
        <p:spPr>
          <a:xfrm>
            <a:off x="6418739" y="891448"/>
            <a:ext cx="27924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786457" y="891448"/>
            <a:ext cx="31290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187837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571580" y="891448"/>
            <a:ext cx="30489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304913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688661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072409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3456157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839905" y="891448"/>
            <a:ext cx="28725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215637" y="891448"/>
            <a:ext cx="27924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583355" y="891448"/>
            <a:ext cx="30489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948441" y="91972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360469" y="891448"/>
            <a:ext cx="22794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676891" y="891448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034991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43237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7551165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94065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31358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605944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17823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80530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56772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68651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19479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82186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344893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552339" y="5917505"/>
            <a:ext cx="62690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Totals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062402" y="5917904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2689472" y="5917904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2316542" y="5917904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309005" y="3010808"/>
            <a:ext cx="341080" cy="3182166"/>
            <a:chOff x="2309005" y="3010808"/>
            <a:chExt cx="341080" cy="3182166"/>
          </a:xfrm>
        </p:grpSpPr>
        <p:grpSp>
          <p:nvGrpSpPr>
            <p:cNvPr id="7" name="Group 6"/>
            <p:cNvGrpSpPr/>
            <p:nvPr/>
          </p:nvGrpSpPr>
          <p:grpSpPr>
            <a:xfrm>
              <a:off x="2344131" y="3010808"/>
              <a:ext cx="305954" cy="458001"/>
              <a:chOff x="2344131" y="3010808"/>
              <a:chExt cx="305954" cy="458001"/>
            </a:xfrm>
          </p:grpSpPr>
          <p:sp>
            <p:nvSpPr>
              <p:cNvPr id="104" name="Rectangle 103"/>
              <p:cNvSpPr>
                <a:spLocks noChangeAspect="1"/>
              </p:cNvSpPr>
              <p:nvPr/>
            </p:nvSpPr>
            <p:spPr bwMode="auto">
              <a:xfrm>
                <a:off x="2421056" y="3252884"/>
                <a:ext cx="172193" cy="172193"/>
              </a:xfrm>
              <a:prstGeom prst="rect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 bwMode="auto">
              <a:xfrm>
                <a:off x="2407201" y="3072775"/>
                <a:ext cx="172193" cy="172193"/>
              </a:xfrm>
              <a:prstGeom prst="rect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59" name="TextBox 158"/>
              <p:cNvSpPr txBox="1"/>
              <p:nvPr/>
            </p:nvSpPr>
            <p:spPr>
              <a:xfrm>
                <a:off x="2370841" y="3207199"/>
                <a:ext cx="27924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00"/>
                    </a:solidFill>
                    <a:latin typeface="Arial Black" panose="020B0A04020102020204" pitchFamily="34" charset="0"/>
                  </a:rPr>
                  <a:t>1</a:t>
                </a:r>
                <a:endParaRPr lang="en-US" sz="1100" dirty="0">
                  <a:solidFill>
                    <a:srgbClr val="FFFF0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60" name="TextBox 159"/>
              <p:cNvSpPr txBox="1"/>
              <p:nvPr/>
            </p:nvSpPr>
            <p:spPr>
              <a:xfrm>
                <a:off x="2344131" y="3010808"/>
                <a:ext cx="27924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00"/>
                    </a:solidFill>
                    <a:latin typeface="Arial Black" panose="020B0A04020102020204" pitchFamily="34" charset="0"/>
                  </a:rPr>
                  <a:t>1</a:t>
                </a:r>
                <a:endParaRPr lang="en-US" sz="1100" dirty="0">
                  <a:solidFill>
                    <a:srgbClr val="FFFF00"/>
                  </a:solidFill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2309005" y="5915975"/>
              <a:ext cx="269626" cy="276999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571953" y="2122749"/>
            <a:ext cx="463059" cy="4070225"/>
            <a:chOff x="2571953" y="2122749"/>
            <a:chExt cx="463059" cy="4070225"/>
          </a:xfrm>
        </p:grpSpPr>
        <p:sp>
          <p:nvSpPr>
            <p:cNvPr id="107" name="Rectangle 106"/>
            <p:cNvSpPr/>
            <p:nvPr/>
          </p:nvSpPr>
          <p:spPr bwMode="auto">
            <a:xfrm>
              <a:off x="2636791" y="3238457"/>
              <a:ext cx="344385" cy="34438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0" name="Rectangle 109"/>
            <p:cNvSpPr/>
            <p:nvPr/>
          </p:nvSpPr>
          <p:spPr bwMode="auto">
            <a:xfrm>
              <a:off x="2632833" y="2122749"/>
              <a:ext cx="344385" cy="34438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5" name="Freeform 144"/>
            <p:cNvSpPr/>
            <p:nvPr/>
          </p:nvSpPr>
          <p:spPr bwMode="auto">
            <a:xfrm flipH="1">
              <a:off x="2593948" y="2826989"/>
              <a:ext cx="377072" cy="386499"/>
            </a:xfrm>
            <a:custGeom>
              <a:avLst/>
              <a:gdLst>
                <a:gd name="connsiteX0" fmla="*/ 9426 w 377072"/>
                <a:gd name="connsiteY0" fmla="*/ 0 h 386499"/>
                <a:gd name="connsiteX1" fmla="*/ 377072 w 377072"/>
                <a:gd name="connsiteY1" fmla="*/ 386499 h 386499"/>
                <a:gd name="connsiteX2" fmla="*/ 0 w 377072"/>
                <a:gd name="connsiteY2" fmla="*/ 386499 h 386499"/>
                <a:gd name="connsiteX3" fmla="*/ 9426 w 377072"/>
                <a:gd name="connsiteY3" fmla="*/ 0 h 38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072" h="386499">
                  <a:moveTo>
                    <a:pt x="9426" y="0"/>
                  </a:moveTo>
                  <a:lnTo>
                    <a:pt x="377072" y="386499"/>
                  </a:lnTo>
                  <a:lnTo>
                    <a:pt x="0" y="386499"/>
                  </a:lnTo>
                  <a:lnTo>
                    <a:pt x="9426" y="0"/>
                  </a:lnTo>
                  <a:close/>
                </a:path>
              </a:pathLst>
            </a:cu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6" name="Rectangle 145"/>
            <p:cNvSpPr>
              <a:spLocks noChangeAspect="1"/>
            </p:cNvSpPr>
            <p:nvPr/>
          </p:nvSpPr>
          <p:spPr bwMode="auto">
            <a:xfrm>
              <a:off x="2808841" y="3615694"/>
              <a:ext cx="172193" cy="172193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7" name="Freeform 146"/>
            <p:cNvSpPr/>
            <p:nvPr/>
          </p:nvSpPr>
          <p:spPr bwMode="auto">
            <a:xfrm rot="16200000" flipH="1">
              <a:off x="2576667" y="2479770"/>
              <a:ext cx="377072" cy="386499"/>
            </a:xfrm>
            <a:custGeom>
              <a:avLst/>
              <a:gdLst>
                <a:gd name="connsiteX0" fmla="*/ 9426 w 377072"/>
                <a:gd name="connsiteY0" fmla="*/ 0 h 386499"/>
                <a:gd name="connsiteX1" fmla="*/ 377072 w 377072"/>
                <a:gd name="connsiteY1" fmla="*/ 386499 h 386499"/>
                <a:gd name="connsiteX2" fmla="*/ 0 w 377072"/>
                <a:gd name="connsiteY2" fmla="*/ 386499 h 386499"/>
                <a:gd name="connsiteX3" fmla="*/ 9426 w 377072"/>
                <a:gd name="connsiteY3" fmla="*/ 0 h 38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072" h="386499">
                  <a:moveTo>
                    <a:pt x="9426" y="0"/>
                  </a:moveTo>
                  <a:lnTo>
                    <a:pt x="377072" y="386499"/>
                  </a:lnTo>
                  <a:lnTo>
                    <a:pt x="0" y="386499"/>
                  </a:lnTo>
                  <a:lnTo>
                    <a:pt x="9426" y="0"/>
                  </a:lnTo>
                  <a:close/>
                </a:path>
              </a:pathLst>
            </a:cu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658358" y="2174963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4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755768" y="3573273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rgbClr val="FFFF00"/>
                  </a:solidFill>
                  <a:latin typeface="Arial Black" panose="020B0A04020102020204" pitchFamily="34" charset="0"/>
                </a:rPr>
                <a:t>1</a:t>
              </a:r>
              <a:endParaRPr lang="en-US" sz="1100" dirty="0">
                <a:solidFill>
                  <a:srgbClr val="FFFF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2655215" y="3274757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4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2692922" y="2944820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2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2685067" y="2475051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2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640276" y="5915975"/>
              <a:ext cx="354584" cy="276999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13</a:t>
              </a:r>
              <a:endParaRPr lang="en-US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964735" y="2240952"/>
            <a:ext cx="423205" cy="3952022"/>
            <a:chOff x="2964735" y="2240952"/>
            <a:chExt cx="423205" cy="3952022"/>
          </a:xfrm>
        </p:grpSpPr>
        <p:sp>
          <p:nvSpPr>
            <p:cNvPr id="106" name="Rectangle 105"/>
            <p:cNvSpPr/>
            <p:nvPr/>
          </p:nvSpPr>
          <p:spPr bwMode="auto">
            <a:xfrm>
              <a:off x="3013883" y="2494741"/>
              <a:ext cx="344385" cy="34438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8" name="Rectangle 107"/>
            <p:cNvSpPr/>
            <p:nvPr/>
          </p:nvSpPr>
          <p:spPr bwMode="auto">
            <a:xfrm>
              <a:off x="3002947" y="3252883"/>
              <a:ext cx="344385" cy="34438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9" name="Rectangle 108"/>
            <p:cNvSpPr/>
            <p:nvPr/>
          </p:nvSpPr>
          <p:spPr bwMode="auto">
            <a:xfrm>
              <a:off x="3003886" y="2866833"/>
              <a:ext cx="344385" cy="34438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3" name="Rectangle 112"/>
            <p:cNvSpPr>
              <a:spLocks/>
            </p:cNvSpPr>
            <p:nvPr/>
          </p:nvSpPr>
          <p:spPr bwMode="auto">
            <a:xfrm>
              <a:off x="3008885" y="2285411"/>
              <a:ext cx="344385" cy="172193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4" name="Freeform 113"/>
            <p:cNvSpPr/>
            <p:nvPr/>
          </p:nvSpPr>
          <p:spPr bwMode="auto">
            <a:xfrm rot="16200000" flipH="1">
              <a:off x="2969449" y="3598416"/>
              <a:ext cx="377072" cy="386499"/>
            </a:xfrm>
            <a:custGeom>
              <a:avLst/>
              <a:gdLst>
                <a:gd name="connsiteX0" fmla="*/ 9426 w 377072"/>
                <a:gd name="connsiteY0" fmla="*/ 0 h 386499"/>
                <a:gd name="connsiteX1" fmla="*/ 377072 w 377072"/>
                <a:gd name="connsiteY1" fmla="*/ 386499 h 386499"/>
                <a:gd name="connsiteX2" fmla="*/ 0 w 377072"/>
                <a:gd name="connsiteY2" fmla="*/ 386499 h 386499"/>
                <a:gd name="connsiteX3" fmla="*/ 9426 w 377072"/>
                <a:gd name="connsiteY3" fmla="*/ 0 h 38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072" h="386499">
                  <a:moveTo>
                    <a:pt x="9426" y="0"/>
                  </a:moveTo>
                  <a:lnTo>
                    <a:pt x="377072" y="386499"/>
                  </a:lnTo>
                  <a:lnTo>
                    <a:pt x="0" y="386499"/>
                  </a:lnTo>
                  <a:lnTo>
                    <a:pt x="9426" y="0"/>
                  </a:lnTo>
                  <a:close/>
                </a:path>
              </a:pathLst>
            </a:cu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087277" y="3584271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2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3033859" y="3266902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4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3026003" y="2900828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4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3037001" y="2534754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4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3054283" y="2240952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2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033356" y="5915975"/>
              <a:ext cx="354584" cy="276999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16</a:t>
              </a:r>
              <a:endParaRPr lang="en-US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62" name="TextBox 161"/>
          <p:cNvSpPr txBox="1"/>
          <p:nvPr/>
        </p:nvSpPr>
        <p:spPr>
          <a:xfrm>
            <a:off x="192336" y="4297095"/>
            <a:ext cx="1588897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Each square</a:t>
            </a:r>
          </a:p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200x200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227057" y="5002651"/>
            <a:ext cx="1493806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Each unit</a:t>
            </a:r>
          </a:p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100x100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356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37541</TotalTime>
  <Words>1635</Words>
  <Application>Microsoft Macintosh PowerPoint</Application>
  <PresentationFormat>On-screen Show (4:3)</PresentationFormat>
  <Paragraphs>312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Default Design</vt:lpstr>
      <vt:lpstr>Exercise 33b</vt:lpstr>
      <vt:lpstr>Exercise 33b</vt:lpstr>
      <vt:lpstr>Well Logs Give Important Parameters</vt:lpstr>
      <vt:lpstr>A-1 Sand Anomalous Amp. - Manuel</vt:lpstr>
      <vt:lpstr>A-1 Sand Anomalous Amplitude </vt:lpstr>
      <vt:lpstr>A-1 Sand Anomalous Amplitude </vt:lpstr>
      <vt:lpstr>A-1 Sand Anomalous Amplitude </vt:lpstr>
      <vt:lpstr>A-1 Sand Anomalous Amplitude </vt:lpstr>
      <vt:lpstr>A-1 Sand Anomalous Amplitude </vt:lpstr>
      <vt:lpstr>Recoverable HC - Overview </vt:lpstr>
      <vt:lpstr>Obtaining HC In-Place</vt:lpstr>
      <vt:lpstr>Total Rock Volume</vt:lpstr>
      <vt:lpstr>Reservoir Rock Volume</vt:lpstr>
      <vt:lpstr>Pore Volume</vt:lpstr>
      <vt:lpstr>Hydrocarbon Volume</vt:lpstr>
      <vt:lpstr>Recoverable HC</vt:lpstr>
      <vt:lpstr>Procedure</vt:lpstr>
      <vt:lpstr>Exercise 33b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384</cp:revision>
  <cp:lastPrinted>2015-01-27T13:39:19Z</cp:lastPrinted>
  <dcterms:created xsi:type="dcterms:W3CDTF">2001-11-20T13:29:42Z</dcterms:created>
  <dcterms:modified xsi:type="dcterms:W3CDTF">2017-07-18T14:37:38Z</dcterms:modified>
</cp:coreProperties>
</file>