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9" r:id="rId2"/>
    <p:sldId id="364" r:id="rId3"/>
    <p:sldId id="377" r:id="rId4"/>
    <p:sldId id="378" r:id="rId5"/>
    <p:sldId id="373" r:id="rId6"/>
    <p:sldId id="374" r:id="rId7"/>
    <p:sldId id="379" r:id="rId8"/>
    <p:sldId id="380" r:id="rId9"/>
    <p:sldId id="381" r:id="rId10"/>
    <p:sldId id="382" r:id="rId11"/>
    <p:sldId id="358" r:id="rId12"/>
    <p:sldId id="360" r:id="rId13"/>
    <p:sldId id="383" r:id="rId14"/>
    <p:sldId id="384" r:id="rId15"/>
    <p:sldId id="349" r:id="rId16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8">
          <p15:clr>
            <a:srgbClr val="A4A3A4"/>
          </p15:clr>
        </p15:guide>
        <p15:guide id="2" pos="292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FF99"/>
    <a:srgbClr val="4D4D4D"/>
    <a:srgbClr val="343434"/>
    <a:srgbClr val="FF00FF"/>
    <a:srgbClr val="FFCA08"/>
    <a:srgbClr val="66FFFF"/>
    <a:srgbClr val="FAFD00"/>
    <a:srgbClr val="FFFFC5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80186" autoAdjust="0"/>
  </p:normalViewPr>
  <p:slideViewPr>
    <p:cSldViewPr snapToGrid="0">
      <p:cViewPr varScale="1">
        <p:scale>
          <a:sx n="79" d="100"/>
          <a:sy n="79" d="100"/>
        </p:scale>
        <p:origin x="-1960" y="-112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-4764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01EAC7-9897-4586-9E07-FFBD98F5107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9336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4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94DD63B-0505-4AEB-91D7-C2524166C2F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504389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Title </a:t>
            </a:r>
            <a:r>
              <a:rPr lang="en-US" altLang="en-US" dirty="0" smtClean="0"/>
              <a:t>slide with an image</a:t>
            </a: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6F576C-CDCA-4056-B7EC-741CB14AC1A1}" type="slidenum">
              <a:rPr lang="en-US" altLang="en-US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04196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blow-up</a:t>
            </a:r>
            <a:r>
              <a:rPr lang="en-US" baseline="0" dirty="0" smtClean="0"/>
              <a:t> of the upper Latrobe. The red horizon = TOL, top of Latrobe unconformity. It is slightly deeper than the exploration TOL. It is on a +/-  zero-crossing (black on white). Orange is the top of reservoir, TCC = top of course </a:t>
            </a:r>
            <a:r>
              <a:rPr lang="en-US" baseline="0" dirty="0" err="1" smtClean="0"/>
              <a:t>clastics</a:t>
            </a:r>
            <a:r>
              <a:rPr lang="en-US" baseline="0" dirty="0" smtClean="0"/>
              <a:t>. It is centered in the trough (max negative number). Gold is on the -/+ zero-crossing (white on black). Green is in the next deepest trough at the well (max negative number).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16512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This </a:t>
            </a:r>
            <a:r>
              <a:rPr lang="en-US" altLang="en-US" dirty="0" smtClean="0"/>
              <a:t>slide shows the criteria for the upper </a:t>
            </a:r>
            <a:r>
              <a:rPr lang="en-US" altLang="en-US" dirty="0" smtClean="0"/>
              <a:t>four (4) </a:t>
            </a:r>
            <a:r>
              <a:rPr lang="en-US" altLang="en-US" dirty="0" smtClean="0"/>
              <a:t>horizons mapped in detail during the development</a:t>
            </a:r>
            <a:r>
              <a:rPr lang="en-US" altLang="en-US" baseline="0" dirty="0" smtClean="0"/>
              <a:t> </a:t>
            </a:r>
            <a:r>
              <a:rPr lang="en-US" altLang="en-US" baseline="0" dirty="0" smtClean="0"/>
              <a:t>phase: red</a:t>
            </a:r>
            <a:r>
              <a:rPr lang="en-US" altLang="en-US" baseline="0" dirty="0" smtClean="0"/>
              <a:t>, </a:t>
            </a:r>
            <a:r>
              <a:rPr lang="en-US" altLang="en-US" baseline="0" dirty="0" smtClean="0"/>
              <a:t>orange</a:t>
            </a:r>
            <a:r>
              <a:rPr lang="en-US" altLang="en-US" baseline="0" dirty="0" smtClean="0"/>
              <a:t>, </a:t>
            </a:r>
            <a:r>
              <a:rPr lang="en-US" altLang="en-US" baseline="0" dirty="0" smtClean="0"/>
              <a:t>gold</a:t>
            </a:r>
            <a:r>
              <a:rPr lang="en-US" altLang="en-US" baseline="0" dirty="0" smtClean="0"/>
              <a:t>, </a:t>
            </a:r>
            <a:r>
              <a:rPr lang="en-US" altLang="en-US" baseline="0" dirty="0" smtClean="0"/>
              <a:t>green</a:t>
            </a:r>
            <a:r>
              <a:rPr lang="en-US" altLang="en-US" baseline="0" dirty="0" smtClean="0"/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baseline="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aseline="0" dirty="0" smtClean="0"/>
              <a:t>Students will be mapping these in the exercise.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070175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This </a:t>
            </a:r>
            <a:r>
              <a:rPr lang="en-US" altLang="en-US" dirty="0" smtClean="0"/>
              <a:t>slide shows the criteria for the lower </a:t>
            </a:r>
            <a:r>
              <a:rPr lang="en-US" altLang="en-US" dirty="0" smtClean="0"/>
              <a:t>three (3) </a:t>
            </a:r>
            <a:r>
              <a:rPr lang="en-US" altLang="en-US" dirty="0" smtClean="0"/>
              <a:t>horizons mapped in detail during the development</a:t>
            </a:r>
            <a:r>
              <a:rPr lang="en-US" altLang="en-US" baseline="0" dirty="0" smtClean="0"/>
              <a:t> </a:t>
            </a:r>
            <a:r>
              <a:rPr lang="en-US" altLang="en-US" baseline="0" dirty="0" smtClean="0"/>
              <a:t>phase: pink</a:t>
            </a:r>
            <a:r>
              <a:rPr lang="en-US" altLang="en-US" baseline="0" dirty="0" smtClean="0"/>
              <a:t>, </a:t>
            </a:r>
            <a:r>
              <a:rPr lang="en-US" altLang="en-US" baseline="0" dirty="0" smtClean="0"/>
              <a:t>magenta</a:t>
            </a:r>
            <a:r>
              <a:rPr lang="en-US" altLang="en-US" baseline="0" dirty="0" smtClean="0"/>
              <a:t>, </a:t>
            </a:r>
            <a:r>
              <a:rPr lang="en-US" altLang="en-US" baseline="0" dirty="0" smtClean="0"/>
              <a:t>cobalt </a:t>
            </a:r>
            <a:r>
              <a:rPr lang="en-US" altLang="en-US" baseline="0" dirty="0" smtClean="0"/>
              <a:t>(blue)</a:t>
            </a:r>
            <a:r>
              <a:rPr lang="en-US" altLang="en-US" baseline="0" dirty="0" smtClean="0"/>
              <a:t>. Students </a:t>
            </a:r>
            <a:r>
              <a:rPr lang="en-US" altLang="en-US" baseline="0" dirty="0" smtClean="0"/>
              <a:t>will be mapping these in the exercise.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821371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Over part of the anticline, some of the Upper Latrobe</a:t>
            </a:r>
            <a:r>
              <a:rPr lang="en-US" baseline="0" dirty="0" smtClean="0"/>
              <a:t> has been eroded away. </a:t>
            </a:r>
            <a:r>
              <a:rPr lang="en-US" baseline="0" dirty="0" err="1" smtClean="0"/>
              <a:t>Crossline</a:t>
            </a:r>
            <a:r>
              <a:rPr lang="en-US" baseline="0" dirty="0" smtClean="0"/>
              <a:t> 3441 shows an example. The interval from gold to green stays about the same thickness. I interpret that the unconformity (red) has removed all of the red to orange and orange to gold sediments on the right side of this section. I’ve marked where I think the orange and gold horizons end with small “x”s.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185199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zoomed in view of the area of erosion of the top of the Latrobe </a:t>
            </a:r>
            <a:r>
              <a:rPr lang="en-US" smtClean="0"/>
              <a:t>Fm.</a:t>
            </a:r>
            <a:r>
              <a:rPr lang="en-US" baseline="0" smtClean="0"/>
              <a:t> </a:t>
            </a:r>
            <a:r>
              <a:rPr lang="en-US" smtClean="0"/>
              <a:t>The</a:t>
            </a:r>
            <a:r>
              <a:rPr lang="en-US" baseline="0" smtClean="0"/>
              <a:t> </a:t>
            </a:r>
            <a:r>
              <a:rPr lang="en-US" baseline="0" dirty="0" smtClean="0"/>
              <a:t>small “x”s are where I stopped mapping the orange and gold horizons.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474936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 smtClean="0"/>
              <a:t>Slide 32.15</a:t>
            </a:r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20602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Going </a:t>
            </a:r>
            <a:r>
              <a:rPr lang="en-US" dirty="0" smtClean="0"/>
              <a:t>to the next level …...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03312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 only might the seismic data be less than adequate, the horizons interpreted during exploration may need to be reworked.</a:t>
            </a:r>
            <a:r>
              <a:rPr lang="en-US" baseline="0" dirty="0" smtClean="0"/>
              <a:t> </a:t>
            </a:r>
            <a:r>
              <a:rPr lang="en-US" dirty="0" smtClean="0"/>
              <a:t>Well data gives us detailed information on the stratigraphy at the well locations.</a:t>
            </a:r>
            <a:r>
              <a:rPr lang="en-US" baseline="0" dirty="0" smtClean="0"/>
              <a:t> </a:t>
            </a:r>
            <a:r>
              <a:rPr lang="en-US" dirty="0" smtClean="0"/>
              <a:t>Those learnings can be applied to the seismic horizon mapping.</a:t>
            </a:r>
            <a:r>
              <a:rPr lang="en-US" baseline="0" dirty="0" smtClean="0"/>
              <a:t> </a:t>
            </a:r>
            <a:r>
              <a:rPr lang="en-US" dirty="0" smtClean="0"/>
              <a:t>We use well-seismic ties to define how</a:t>
            </a:r>
            <a:r>
              <a:rPr lang="en-US" baseline="0" dirty="0" smtClean="0"/>
              <a:t> the key horizons in the wells should be mapped on the seismic data.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31620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25953B-791E-4E89-BB25-87F2C5B7A724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21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Here are a few questions that geoscientists would need to answer during the development phase.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530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Our </a:t>
            </a:r>
            <a:r>
              <a:rPr lang="en-US" dirty="0" smtClean="0"/>
              <a:t>main reservoir was deposited during a time of an overall </a:t>
            </a:r>
            <a:r>
              <a:rPr lang="en-US" dirty="0" smtClean="0"/>
              <a:t>transgression.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basin was subsiding rapidly, so much so that sedimentation could not keep </a:t>
            </a:r>
            <a:r>
              <a:rPr lang="en-US" dirty="0" smtClean="0"/>
              <a:t>pace.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facies “bands” shifted</a:t>
            </a:r>
            <a:r>
              <a:rPr lang="en-US" baseline="0" dirty="0" smtClean="0"/>
              <a:t> further updip towards the continent (northwest, to the left on this slide).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62673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This is </a:t>
            </a:r>
            <a:r>
              <a:rPr lang="en-US" altLang="en-US" dirty="0" smtClean="0"/>
              <a:t>a stratigraphic</a:t>
            </a:r>
            <a:r>
              <a:rPr lang="en-US" altLang="en-US" baseline="0" dirty="0" smtClean="0"/>
              <a:t> chart for the </a:t>
            </a:r>
            <a:r>
              <a:rPr lang="en-US" altLang="en-US" baseline="0" dirty="0" err="1" smtClean="0"/>
              <a:t>Gippsland</a:t>
            </a:r>
            <a:r>
              <a:rPr lang="en-US" altLang="en-US" baseline="0" dirty="0" smtClean="0"/>
              <a:t> </a:t>
            </a:r>
            <a:r>
              <a:rPr lang="en-US" altLang="en-US" baseline="0" dirty="0" smtClean="0"/>
              <a:t>Basin. The </a:t>
            </a:r>
            <a:r>
              <a:rPr lang="en-US" altLang="en-US" baseline="0" dirty="0" smtClean="0"/>
              <a:t>relative position of the Barracouta Field is </a:t>
            </a:r>
            <a:r>
              <a:rPr lang="en-US" altLang="en-US" baseline="0" dirty="0" smtClean="0"/>
              <a:t>indicated. The </a:t>
            </a:r>
            <a:r>
              <a:rPr lang="en-US" altLang="en-US" baseline="0" dirty="0" smtClean="0"/>
              <a:t>Latrobe Fm is the fluvial (orange) and nearshore (yellow) sedimentary </a:t>
            </a:r>
            <a:r>
              <a:rPr lang="en-US" altLang="en-US" baseline="0" dirty="0" smtClean="0"/>
              <a:t>rocks. The </a:t>
            </a:r>
            <a:r>
              <a:rPr lang="en-US" altLang="en-US" baseline="0" dirty="0" smtClean="0"/>
              <a:t>Gunard Fm is offshore silts and clays (outer shelf)</a:t>
            </a:r>
            <a:r>
              <a:rPr lang="en-US" altLang="en-US" baseline="0" dirty="0" smtClean="0"/>
              <a:t>. On </a:t>
            </a:r>
            <a:r>
              <a:rPr lang="en-US" altLang="en-US" baseline="0" dirty="0" smtClean="0"/>
              <a:t>top of the TOL unconformity lies the deep water shales of the Lakes Entrance Fm.</a:t>
            </a:r>
            <a:endParaRPr lang="en-US" altLang="en-US" dirty="0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E4FC26C-CC49-4B54-BC5F-D7AB7D992B58}" type="slidenum">
              <a:rPr lang="en-US" altLang="en-US"/>
              <a:pPr eaLnBrk="1" hangingPunct="1"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80999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just"/>
            <a:r>
              <a:rPr lang="en-US" dirty="0" smtClean="0">
                <a:latin typeface="Arial" pitchFamily="34" charset="0"/>
              </a:rPr>
              <a:t>The wells at Barracouta revealed this </a:t>
            </a:r>
            <a:r>
              <a:rPr lang="en-US" dirty="0" smtClean="0">
                <a:latin typeface="Arial" pitchFamily="34" charset="0"/>
              </a:rPr>
              <a:t>stratigraphy.</a:t>
            </a:r>
            <a:r>
              <a:rPr lang="en-US" baseline="0" dirty="0" smtClean="0">
                <a:latin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</a:rPr>
              <a:t>The </a:t>
            </a:r>
            <a:r>
              <a:rPr lang="en-US" dirty="0" smtClean="0">
                <a:latin typeface="Arial" pitchFamily="34" charset="0"/>
              </a:rPr>
              <a:t>reservoir consists of updip fluvial sands (Barracouta Fm) and marginal marine/beach sands (Kingfish Fm)</a:t>
            </a:r>
            <a:r>
              <a:rPr lang="en-US" dirty="0" smtClean="0">
                <a:latin typeface="Arial" pitchFamily="34" charset="0"/>
              </a:rPr>
              <a:t>.</a:t>
            </a:r>
            <a:r>
              <a:rPr lang="en-US" baseline="0" dirty="0" smtClean="0">
                <a:latin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</a:rPr>
              <a:t>Downdip</a:t>
            </a:r>
            <a:r>
              <a:rPr lang="en-US" dirty="0" smtClean="0">
                <a:latin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</a:rPr>
              <a:t>of these</a:t>
            </a:r>
            <a:r>
              <a:rPr lang="en-US" baseline="0" dirty="0" smtClean="0">
                <a:latin typeface="Arial" pitchFamily="34" charset="0"/>
              </a:rPr>
              <a:t> sands are shelfal mudstones (Gunard Fm). Since this was a period of a major marine transgression, the uppermost part of the Latrobe for the Barracouta Field is about 15 m of the Gunard </a:t>
            </a:r>
            <a:r>
              <a:rPr lang="en-US" baseline="0" dirty="0" err="1" smtClean="0">
                <a:latin typeface="Arial" pitchFamily="34" charset="0"/>
              </a:rPr>
              <a:t>silty-shales</a:t>
            </a:r>
            <a:r>
              <a:rPr lang="en-US" baseline="0" dirty="0" smtClean="0">
                <a:latin typeface="Arial" pitchFamily="34" charset="0"/>
              </a:rPr>
              <a:t>. This is capped by the Top of </a:t>
            </a:r>
            <a:r>
              <a:rPr lang="en-US" baseline="0" dirty="0" smtClean="0">
                <a:latin typeface="Arial" pitchFamily="34" charset="0"/>
              </a:rPr>
              <a:t>Latrobe </a:t>
            </a:r>
            <a:r>
              <a:rPr lang="en-US" baseline="0" dirty="0" smtClean="0">
                <a:latin typeface="Arial" pitchFamily="34" charset="0"/>
              </a:rPr>
              <a:t>(TOL) unconformity. Above the unconformity is the Lake Entrance deeper marine </a:t>
            </a:r>
            <a:r>
              <a:rPr lang="en-US" baseline="0" dirty="0" err="1" smtClean="0">
                <a:latin typeface="Arial" pitchFamily="34" charset="0"/>
              </a:rPr>
              <a:t>shales</a:t>
            </a:r>
            <a:r>
              <a:rPr lang="en-US" baseline="0" dirty="0" smtClean="0">
                <a:latin typeface="Arial" pitchFamily="34" charset="0"/>
              </a:rPr>
              <a:t>. Thus, the well geologist defined the TOL as the Lake Entrance/</a:t>
            </a:r>
            <a:r>
              <a:rPr lang="en-US" baseline="0" dirty="0" err="1" smtClean="0">
                <a:latin typeface="Arial" pitchFamily="34" charset="0"/>
              </a:rPr>
              <a:t>Gunard</a:t>
            </a:r>
            <a:r>
              <a:rPr lang="en-US" baseline="0" dirty="0" smtClean="0">
                <a:latin typeface="Arial" pitchFamily="34" charset="0"/>
              </a:rPr>
              <a:t> boundary. They defined a Top of Course Clastics (TCC) marker at the Gunard/Barracouta-Kingfish boundary.</a:t>
            </a:r>
            <a:endParaRPr lang="en-US" dirty="0" smtClean="0">
              <a:latin typeface="Arial" pitchFamily="34" charset="0"/>
            </a:endParaRPr>
          </a:p>
        </p:txBody>
      </p:sp>
      <p:sp>
        <p:nvSpPr>
          <p:cNvPr id="81924" name="Slide Number Placeholder 3"/>
          <p:cNvSpPr txBox="1">
            <a:spLocks noGrp="1"/>
          </p:cNvSpPr>
          <p:nvPr/>
        </p:nvSpPr>
        <p:spPr bwMode="auto">
          <a:xfrm>
            <a:off x="5265809" y="6658663"/>
            <a:ext cx="4028440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B1C5F94-0C72-45A1-AAF2-DE0E6E5F8097}" type="slidenum">
              <a:rPr lang="en-US" sz="1200"/>
              <a:pPr algn="r"/>
              <a:t>7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804958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slide shows the N-S line that intersects Bar-1 with the synthetic (modeled) trace.</a:t>
            </a:r>
            <a:r>
              <a:rPr lang="en-US" baseline="0" dirty="0" smtClean="0"/>
              <a:t> </a:t>
            </a:r>
            <a:r>
              <a:rPr lang="en-US" dirty="0" smtClean="0"/>
              <a:t>The exploration top (green) and base (red) of the target reservoir zone are</a:t>
            </a:r>
            <a:r>
              <a:rPr lang="en-US" baseline="0" dirty="0" smtClean="0"/>
              <a:t> shown.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978942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slide shows seven (7) horizons that were defined based on the well logs,</a:t>
            </a:r>
            <a:r>
              <a:rPr lang="en-US" baseline="0" dirty="0" smtClean="0"/>
              <a:t> transferred to the seismic section, and then mapped around the field. Top to bottom – red, orange, gold, green, pink, magenta, blue. N.B</a:t>
            </a:r>
            <a:r>
              <a:rPr lang="en-US" baseline="0" dirty="0" smtClean="0"/>
              <a:t>. </a:t>
            </a:r>
            <a:r>
              <a:rPr lang="en-US" baseline="0" dirty="0" smtClean="0"/>
              <a:t>Red is just below the thick, dashed green (exploration top reservoir). More on the detailed horizons on the next slides.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41490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2" y="463325"/>
            <a:ext cx="6066970" cy="4286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53375" y="6429375"/>
            <a:ext cx="792163" cy="3413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DB353E21-8C0C-44DB-90B6-E7B4EB27CE5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36356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53375" y="6429375"/>
            <a:ext cx="792163" cy="3413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1784D0A7-8583-4B0B-B8B6-0F1759FFFFB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7999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588375" y="6516688"/>
            <a:ext cx="792163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9D7D7F8C-BA51-465C-8D3A-FA859ADB1239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6688"/>
            <a:ext cx="11271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2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grpSp>
        <p:nvGrpSpPr>
          <p:cNvPr id="4106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10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66576" y="1385032"/>
              <a:ext cx="641852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Detailed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Stratigraphy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grpSp>
        <p:nvGrpSpPr>
          <p:cNvPr id="6" name="Group 28"/>
          <p:cNvGrpSpPr>
            <a:grpSpLocks/>
          </p:cNvGrpSpPr>
          <p:nvPr/>
        </p:nvGrpSpPr>
        <p:grpSpPr bwMode="auto">
          <a:xfrm>
            <a:off x="1253009" y="2167680"/>
            <a:ext cx="6488076" cy="3694502"/>
            <a:chOff x="2887" y="1287"/>
            <a:chExt cx="1087" cy="1785"/>
          </a:xfrm>
        </p:grpSpPr>
        <p:pic>
          <p:nvPicPr>
            <p:cNvPr id="7" name="Picture 2"/>
            <p:cNvPicPr>
              <a:picLocks noChangeArrowheads="1"/>
            </p:cNvPicPr>
            <p:nvPr/>
          </p:nvPicPr>
          <p:blipFill>
            <a:blip r:embed="rId3" cstate="print"/>
            <a:srcRect l="72145" t="20427" r="17216" b="62915"/>
            <a:stretch>
              <a:fillRect/>
            </a:stretch>
          </p:blipFill>
          <p:spPr bwMode="auto">
            <a:xfrm>
              <a:off x="2887" y="1287"/>
              <a:ext cx="1087" cy="1785"/>
            </a:xfrm>
            <a:prstGeom prst="rect">
              <a:avLst/>
            </a:prstGeom>
            <a:noFill/>
            <a:ln w="38100">
              <a:solidFill>
                <a:srgbClr val="FF00FF"/>
              </a:solidFill>
              <a:miter lim="800000"/>
              <a:headEnd/>
              <a:tailEnd/>
            </a:ln>
          </p:spPr>
        </p:pic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2887" y="1618"/>
              <a:ext cx="1081" cy="484"/>
            </a:xfrm>
            <a:custGeom>
              <a:avLst/>
              <a:gdLst>
                <a:gd name="T0" fmla="*/ 0 w 1008"/>
                <a:gd name="T1" fmla="*/ 24 h 484"/>
                <a:gd name="T2" fmla="*/ 220 w 1008"/>
                <a:gd name="T3" fmla="*/ 24 h 484"/>
                <a:gd name="T4" fmla="*/ 470 w 1008"/>
                <a:gd name="T5" fmla="*/ 168 h 484"/>
                <a:gd name="T6" fmla="*/ 672 w 1008"/>
                <a:gd name="T7" fmla="*/ 360 h 484"/>
                <a:gd name="T8" fmla="*/ 806 w 1008"/>
                <a:gd name="T9" fmla="*/ 427 h 484"/>
                <a:gd name="T10" fmla="*/ 1008 w 1008"/>
                <a:gd name="T11" fmla="*/ 484 h 4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08"/>
                <a:gd name="T19" fmla="*/ 0 h 484"/>
                <a:gd name="T20" fmla="*/ 1008 w 1008"/>
                <a:gd name="T21" fmla="*/ 484 h 4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08" h="484">
                  <a:moveTo>
                    <a:pt x="0" y="24"/>
                  </a:moveTo>
                  <a:cubicBezTo>
                    <a:pt x="71" y="12"/>
                    <a:pt x="142" y="0"/>
                    <a:pt x="220" y="24"/>
                  </a:cubicBezTo>
                  <a:cubicBezTo>
                    <a:pt x="298" y="48"/>
                    <a:pt x="395" y="112"/>
                    <a:pt x="470" y="168"/>
                  </a:cubicBezTo>
                  <a:cubicBezTo>
                    <a:pt x="545" y="224"/>
                    <a:pt x="616" y="317"/>
                    <a:pt x="672" y="360"/>
                  </a:cubicBezTo>
                  <a:cubicBezTo>
                    <a:pt x="728" y="403"/>
                    <a:pt x="750" y="406"/>
                    <a:pt x="806" y="427"/>
                  </a:cubicBezTo>
                  <a:cubicBezTo>
                    <a:pt x="862" y="448"/>
                    <a:pt x="935" y="466"/>
                    <a:pt x="1008" y="484"/>
                  </a:cubicBezTo>
                </a:path>
              </a:pathLst>
            </a:custGeom>
            <a:noFill/>
            <a:ln w="76200" cap="flat" cmpd="sng">
              <a:solidFill>
                <a:srgbClr val="00FF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" name="Text Box 33"/>
          <p:cNvSpPr txBox="1">
            <a:spLocks noChangeArrowheads="1"/>
          </p:cNvSpPr>
          <p:nvPr/>
        </p:nvSpPr>
        <p:spPr bwMode="auto">
          <a:xfrm>
            <a:off x="1257770" y="6025019"/>
            <a:ext cx="1197331" cy="276999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358900"/>
            <a:r>
              <a:rPr lang="en-US" sz="1200" b="1" dirty="0">
                <a:latin typeface="Verdana" pitchFamily="34" charset="0"/>
              </a:rPr>
              <a:t>Inline 1915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of Reservoir</a:t>
            </a:r>
          </a:p>
        </p:txBody>
      </p:sp>
      <p:sp>
        <p:nvSpPr>
          <p:cNvPr id="11269" name="Text Box 10"/>
          <p:cNvSpPr txBox="1">
            <a:spLocks noChangeArrowheads="1"/>
          </p:cNvSpPr>
          <p:nvPr/>
        </p:nvSpPr>
        <p:spPr bwMode="auto">
          <a:xfrm>
            <a:off x="6213310" y="2447994"/>
            <a:ext cx="2768707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Top </a:t>
            </a:r>
            <a:r>
              <a:rPr lang="en-US" sz="2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Latrobe Uncon.</a:t>
            </a:r>
            <a:endParaRPr lang="en-US" sz="20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270" name="Text Box 11"/>
          <p:cNvSpPr txBox="1">
            <a:spLocks noChangeArrowheads="1"/>
          </p:cNvSpPr>
          <p:nvPr/>
        </p:nvSpPr>
        <p:spPr bwMode="auto">
          <a:xfrm>
            <a:off x="6216513" y="3961075"/>
            <a:ext cx="283443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FF99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291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Top Course Clastics </a:t>
            </a:r>
          </a:p>
        </p:txBody>
      </p:sp>
      <p:sp>
        <p:nvSpPr>
          <p:cNvPr id="11271" name="Text Box 12"/>
          <p:cNvSpPr txBox="1">
            <a:spLocks noChangeArrowheads="1"/>
          </p:cNvSpPr>
          <p:nvPr/>
        </p:nvSpPr>
        <p:spPr bwMode="auto">
          <a:xfrm>
            <a:off x="6249763" y="5175513"/>
            <a:ext cx="2497800" cy="400110"/>
          </a:xfrm>
          <a:prstGeom prst="rect">
            <a:avLst/>
          </a:prstGeom>
          <a:solidFill>
            <a:srgbClr val="FFFFFF"/>
          </a:solidFill>
          <a:ln w="38100">
            <a:solidFill>
              <a:srgbClr val="FFCC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CC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Gold Sequence B.</a:t>
            </a:r>
          </a:p>
        </p:txBody>
      </p:sp>
      <p:sp>
        <p:nvSpPr>
          <p:cNvPr id="11272" name="Line 14"/>
          <p:cNvSpPr>
            <a:spLocks noChangeShapeType="1"/>
          </p:cNvSpPr>
          <p:nvPr/>
        </p:nvSpPr>
        <p:spPr bwMode="auto">
          <a:xfrm flipH="1">
            <a:off x="5198838" y="2767275"/>
            <a:ext cx="1033462" cy="1079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73" name="Line 15"/>
          <p:cNvSpPr>
            <a:spLocks noChangeShapeType="1"/>
          </p:cNvSpPr>
          <p:nvPr/>
        </p:nvSpPr>
        <p:spPr bwMode="auto">
          <a:xfrm flipH="1" flipV="1">
            <a:off x="5182963" y="4135700"/>
            <a:ext cx="1049337" cy="63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74" name="Line 16"/>
          <p:cNvSpPr>
            <a:spLocks noChangeShapeType="1"/>
          </p:cNvSpPr>
          <p:nvPr/>
        </p:nvSpPr>
        <p:spPr bwMode="auto">
          <a:xfrm flipH="1" flipV="1">
            <a:off x="5136925" y="4456375"/>
            <a:ext cx="1096963" cy="8842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75" name="Text Box 22"/>
          <p:cNvSpPr txBox="1">
            <a:spLocks noChangeArrowheads="1"/>
          </p:cNvSpPr>
          <p:nvPr/>
        </p:nvSpPr>
        <p:spPr bwMode="auto">
          <a:xfrm>
            <a:off x="6554563" y="1538550"/>
            <a:ext cx="2241319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00FF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Exploration TOL</a:t>
            </a: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388713" y="1516325"/>
            <a:ext cx="4727575" cy="4219575"/>
            <a:chOff x="2887" y="1287"/>
            <a:chExt cx="1087" cy="1785"/>
          </a:xfrm>
        </p:grpSpPr>
        <p:pic>
          <p:nvPicPr>
            <p:cNvPr id="11283" name="Picture 2"/>
            <p:cNvPicPr>
              <a:picLocks noChangeArrowheads="1"/>
            </p:cNvPicPr>
            <p:nvPr/>
          </p:nvPicPr>
          <p:blipFill>
            <a:blip r:embed="rId3" cstate="print"/>
            <a:srcRect l="72145" t="20427" r="17216" b="62915"/>
            <a:stretch>
              <a:fillRect/>
            </a:stretch>
          </p:blipFill>
          <p:spPr bwMode="auto">
            <a:xfrm>
              <a:off x="2887" y="1287"/>
              <a:ext cx="1087" cy="1785"/>
            </a:xfrm>
            <a:prstGeom prst="rect">
              <a:avLst/>
            </a:prstGeom>
            <a:noFill/>
            <a:ln w="38100">
              <a:solidFill>
                <a:srgbClr val="FF00FF"/>
              </a:solidFill>
              <a:miter lim="800000"/>
              <a:headEnd/>
              <a:tailEnd/>
            </a:ln>
          </p:spPr>
        </p:pic>
        <p:sp>
          <p:nvSpPr>
            <p:cNvPr id="11284" name="Freeform 23"/>
            <p:cNvSpPr>
              <a:spLocks/>
            </p:cNvSpPr>
            <p:nvPr/>
          </p:nvSpPr>
          <p:spPr bwMode="auto">
            <a:xfrm>
              <a:off x="2938" y="1618"/>
              <a:ext cx="1008" cy="484"/>
            </a:xfrm>
            <a:custGeom>
              <a:avLst/>
              <a:gdLst>
                <a:gd name="T0" fmla="*/ 0 w 1008"/>
                <a:gd name="T1" fmla="*/ 24 h 484"/>
                <a:gd name="T2" fmla="*/ 220 w 1008"/>
                <a:gd name="T3" fmla="*/ 24 h 484"/>
                <a:gd name="T4" fmla="*/ 470 w 1008"/>
                <a:gd name="T5" fmla="*/ 168 h 484"/>
                <a:gd name="T6" fmla="*/ 672 w 1008"/>
                <a:gd name="T7" fmla="*/ 360 h 484"/>
                <a:gd name="T8" fmla="*/ 806 w 1008"/>
                <a:gd name="T9" fmla="*/ 427 h 484"/>
                <a:gd name="T10" fmla="*/ 1008 w 1008"/>
                <a:gd name="T11" fmla="*/ 484 h 4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08"/>
                <a:gd name="T19" fmla="*/ 0 h 484"/>
                <a:gd name="T20" fmla="*/ 1008 w 1008"/>
                <a:gd name="T21" fmla="*/ 484 h 4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08" h="484">
                  <a:moveTo>
                    <a:pt x="0" y="24"/>
                  </a:moveTo>
                  <a:cubicBezTo>
                    <a:pt x="71" y="12"/>
                    <a:pt x="142" y="0"/>
                    <a:pt x="220" y="24"/>
                  </a:cubicBezTo>
                  <a:cubicBezTo>
                    <a:pt x="298" y="48"/>
                    <a:pt x="395" y="112"/>
                    <a:pt x="470" y="168"/>
                  </a:cubicBezTo>
                  <a:cubicBezTo>
                    <a:pt x="545" y="224"/>
                    <a:pt x="616" y="317"/>
                    <a:pt x="672" y="360"/>
                  </a:cubicBezTo>
                  <a:cubicBezTo>
                    <a:pt x="728" y="403"/>
                    <a:pt x="750" y="406"/>
                    <a:pt x="806" y="427"/>
                  </a:cubicBezTo>
                  <a:cubicBezTo>
                    <a:pt x="862" y="448"/>
                    <a:pt x="935" y="466"/>
                    <a:pt x="1008" y="484"/>
                  </a:cubicBezTo>
                </a:path>
              </a:pathLst>
            </a:custGeom>
            <a:noFill/>
            <a:ln w="76200" cap="flat" cmpd="sng">
              <a:solidFill>
                <a:srgbClr val="00FF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1277" name="Line 24"/>
          <p:cNvSpPr>
            <a:spLocks noChangeShapeType="1"/>
          </p:cNvSpPr>
          <p:nvPr/>
        </p:nvSpPr>
        <p:spPr bwMode="auto">
          <a:xfrm flipH="1">
            <a:off x="4755925" y="1821125"/>
            <a:ext cx="1689100" cy="1554163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78" name="WordArt 29"/>
          <p:cNvSpPr>
            <a:spLocks noChangeArrowheads="1" noChangeShapeType="1" noTextEdit="1"/>
          </p:cNvSpPr>
          <p:nvPr/>
        </p:nvSpPr>
        <p:spPr bwMode="auto">
          <a:xfrm>
            <a:off x="6400575" y="3273688"/>
            <a:ext cx="152400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Gunard Fm</a:t>
            </a:r>
          </a:p>
        </p:txBody>
      </p:sp>
      <p:sp>
        <p:nvSpPr>
          <p:cNvPr id="11279" name="WordArt 30"/>
          <p:cNvSpPr>
            <a:spLocks noChangeArrowheads="1" noChangeShapeType="1" noTextEdit="1"/>
          </p:cNvSpPr>
          <p:nvPr/>
        </p:nvSpPr>
        <p:spPr bwMode="auto">
          <a:xfrm>
            <a:off x="6400575" y="5635888"/>
            <a:ext cx="152400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Top of a Coal</a:t>
            </a:r>
          </a:p>
        </p:txBody>
      </p:sp>
      <p:sp>
        <p:nvSpPr>
          <p:cNvPr id="11280" name="WordArt 31"/>
          <p:cNvSpPr>
            <a:spLocks noChangeArrowheads="1" noChangeShapeType="1" noTextEdit="1"/>
          </p:cNvSpPr>
          <p:nvPr/>
        </p:nvSpPr>
        <p:spPr bwMode="auto">
          <a:xfrm>
            <a:off x="6400575" y="4556388"/>
            <a:ext cx="152400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Up. Reservoir</a:t>
            </a:r>
          </a:p>
        </p:txBody>
      </p:sp>
      <p:sp>
        <p:nvSpPr>
          <p:cNvPr id="11281" name="Text Box 32"/>
          <p:cNvSpPr txBox="1">
            <a:spLocks noChangeArrowheads="1"/>
          </p:cNvSpPr>
          <p:nvPr/>
        </p:nvSpPr>
        <p:spPr bwMode="auto">
          <a:xfrm>
            <a:off x="5070338" y="3872175"/>
            <a:ext cx="11782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15 meters</a:t>
            </a:r>
          </a:p>
        </p:txBody>
      </p:sp>
      <p:sp>
        <p:nvSpPr>
          <p:cNvPr id="11282" name="Text Box 33"/>
          <p:cNvSpPr txBox="1">
            <a:spLocks noChangeArrowheads="1"/>
          </p:cNvSpPr>
          <p:nvPr/>
        </p:nvSpPr>
        <p:spPr bwMode="auto">
          <a:xfrm>
            <a:off x="393475" y="5435863"/>
            <a:ext cx="1182688" cy="28416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200" b="1" dirty="0">
                <a:latin typeface="Verdana" pitchFamily="34" charset="0"/>
              </a:rPr>
              <a:t>Inline 1915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438150" y="5997575"/>
            <a:ext cx="1692275" cy="314324"/>
          </a:xfrm>
          <a:prstGeom prst="rect">
            <a:avLst/>
          </a:prstGeom>
          <a:solidFill>
            <a:schemeClr val="tx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 rotWithShape="1">
          <a:blip r:embed="rId4" cstate="print"/>
          <a:srcRect l="3165" t="16565" r="2473" b="15602"/>
          <a:stretch/>
        </p:blipFill>
        <p:spPr bwMode="auto">
          <a:xfrm>
            <a:off x="532606" y="6071394"/>
            <a:ext cx="1514475" cy="169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4296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Mapping Horizons – Part 1</a:t>
            </a:r>
          </a:p>
        </p:txBody>
      </p:sp>
      <p:pic>
        <p:nvPicPr>
          <p:cNvPr id="82960" name="Picture 16"/>
          <p:cNvPicPr>
            <a:picLocks noGrp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45" t="20427" r="17216" b="62915"/>
          <a:stretch>
            <a:fillRect/>
          </a:stretch>
        </p:blipFill>
        <p:spPr>
          <a:xfrm>
            <a:off x="4058433" y="2043113"/>
            <a:ext cx="2242158" cy="2833687"/>
          </a:xfrm>
          <a:noFill/>
          <a:ln w="3810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2956" name="Group 12"/>
          <p:cNvGrpSpPr>
            <a:grpSpLocks/>
          </p:cNvGrpSpPr>
          <p:nvPr/>
        </p:nvGrpSpPr>
        <p:grpSpPr bwMode="auto">
          <a:xfrm>
            <a:off x="316413" y="1633538"/>
            <a:ext cx="3705225" cy="4519612"/>
            <a:chOff x="1727" y="1087"/>
            <a:chExt cx="1950" cy="2050"/>
          </a:xfrm>
        </p:grpSpPr>
        <p:pic>
          <p:nvPicPr>
            <p:cNvPr id="82949" name="Picture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375" b="23877"/>
            <a:stretch>
              <a:fillRect/>
            </a:stretch>
          </p:blipFill>
          <p:spPr bwMode="auto">
            <a:xfrm>
              <a:off x="1882" y="1087"/>
              <a:ext cx="1795" cy="2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2955" name="Picture 1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7" r="96660" b="23877"/>
            <a:stretch>
              <a:fillRect/>
            </a:stretch>
          </p:blipFill>
          <p:spPr bwMode="auto">
            <a:xfrm>
              <a:off x="1727" y="1087"/>
              <a:ext cx="174" cy="2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82961" name="Picture 1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" r="96660" b="23877"/>
          <a:stretch>
            <a:fillRect/>
          </a:stretch>
        </p:blipFill>
        <p:spPr bwMode="auto">
          <a:xfrm>
            <a:off x="303887" y="1646064"/>
            <a:ext cx="330200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957" name="Text Box 13"/>
          <p:cNvSpPr txBox="1">
            <a:spLocks noChangeArrowheads="1"/>
          </p:cNvSpPr>
          <p:nvPr/>
        </p:nvSpPr>
        <p:spPr bwMode="auto">
          <a:xfrm>
            <a:off x="1179513" y="1728788"/>
            <a:ext cx="1511300" cy="314325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Barracouta-1</a:t>
            </a:r>
          </a:p>
        </p:txBody>
      </p:sp>
      <p:sp>
        <p:nvSpPr>
          <p:cNvPr id="82965" name="Text Box 21"/>
          <p:cNvSpPr txBox="1">
            <a:spLocks noChangeArrowheads="1"/>
          </p:cNvSpPr>
          <p:nvPr/>
        </p:nvSpPr>
        <p:spPr bwMode="auto">
          <a:xfrm>
            <a:off x="6953250" y="2709863"/>
            <a:ext cx="829458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TOL </a:t>
            </a:r>
          </a:p>
        </p:txBody>
      </p:sp>
      <p:sp>
        <p:nvSpPr>
          <p:cNvPr id="82966" name="Text Box 22"/>
          <p:cNvSpPr txBox="1">
            <a:spLocks noChangeArrowheads="1"/>
          </p:cNvSpPr>
          <p:nvPr/>
        </p:nvSpPr>
        <p:spPr bwMode="auto">
          <a:xfrm>
            <a:off x="6953250" y="3328988"/>
            <a:ext cx="854721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 dirty="0">
                <a:solidFill>
                  <a:srgbClr val="F291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TCC </a:t>
            </a:r>
          </a:p>
        </p:txBody>
      </p:sp>
      <p:sp>
        <p:nvSpPr>
          <p:cNvPr id="82967" name="Text Box 23"/>
          <p:cNvSpPr txBox="1">
            <a:spLocks noChangeArrowheads="1"/>
          </p:cNvSpPr>
          <p:nvPr/>
        </p:nvSpPr>
        <p:spPr bwMode="auto">
          <a:xfrm>
            <a:off x="6953250" y="3949700"/>
            <a:ext cx="838691" cy="400110"/>
          </a:xfrm>
          <a:prstGeom prst="rect">
            <a:avLst/>
          </a:prstGeom>
          <a:solidFill>
            <a:srgbClr val="FFFFFF"/>
          </a:solidFill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 dirty="0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Gold</a:t>
            </a:r>
          </a:p>
        </p:txBody>
      </p:sp>
      <p:sp>
        <p:nvSpPr>
          <p:cNvPr id="82968" name="Text Box 24"/>
          <p:cNvSpPr txBox="1">
            <a:spLocks noChangeArrowheads="1"/>
          </p:cNvSpPr>
          <p:nvPr/>
        </p:nvSpPr>
        <p:spPr bwMode="auto">
          <a:xfrm>
            <a:off x="6953250" y="4570413"/>
            <a:ext cx="925253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 dirty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</a:t>
            </a:r>
          </a:p>
        </p:txBody>
      </p:sp>
      <p:sp>
        <p:nvSpPr>
          <p:cNvPr id="82969" name="Line 25"/>
          <p:cNvSpPr>
            <a:spLocks noChangeShapeType="1"/>
          </p:cNvSpPr>
          <p:nvPr/>
        </p:nvSpPr>
        <p:spPr bwMode="auto">
          <a:xfrm flipH="1">
            <a:off x="6359525" y="2911475"/>
            <a:ext cx="501650" cy="7000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970" name="Line 26"/>
          <p:cNvSpPr>
            <a:spLocks noChangeShapeType="1"/>
          </p:cNvSpPr>
          <p:nvPr/>
        </p:nvSpPr>
        <p:spPr bwMode="auto">
          <a:xfrm flipH="1">
            <a:off x="6389688" y="3505200"/>
            <a:ext cx="531812" cy="273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971" name="Line 27"/>
          <p:cNvSpPr>
            <a:spLocks noChangeShapeType="1"/>
          </p:cNvSpPr>
          <p:nvPr/>
        </p:nvSpPr>
        <p:spPr bwMode="auto">
          <a:xfrm flipH="1" flipV="1">
            <a:off x="6389688" y="4067175"/>
            <a:ext cx="531812" cy="777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972" name="Line 28"/>
          <p:cNvSpPr>
            <a:spLocks noChangeShapeType="1"/>
          </p:cNvSpPr>
          <p:nvPr/>
        </p:nvSpPr>
        <p:spPr bwMode="auto">
          <a:xfrm flipH="1" flipV="1">
            <a:off x="6403975" y="4632325"/>
            <a:ext cx="517525" cy="1079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973" name="Text Box 29"/>
          <p:cNvSpPr txBox="1">
            <a:spLocks noChangeArrowheads="1"/>
          </p:cNvSpPr>
          <p:nvPr/>
        </p:nvSpPr>
        <p:spPr bwMode="auto">
          <a:xfrm>
            <a:off x="7974730" y="2724150"/>
            <a:ext cx="1015021" cy="307777"/>
          </a:xfrm>
          <a:prstGeom prst="rect">
            <a:avLst/>
          </a:prstGeom>
          <a:solidFill>
            <a:srgbClr val="FFFFFF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+/- Zero-X</a:t>
            </a:r>
          </a:p>
        </p:txBody>
      </p:sp>
      <p:sp>
        <p:nvSpPr>
          <p:cNvPr id="82976" name="Text Box 32"/>
          <p:cNvSpPr txBox="1">
            <a:spLocks noChangeArrowheads="1"/>
          </p:cNvSpPr>
          <p:nvPr/>
        </p:nvSpPr>
        <p:spPr bwMode="auto">
          <a:xfrm>
            <a:off x="7974730" y="3963988"/>
            <a:ext cx="1015021" cy="307777"/>
          </a:xfrm>
          <a:prstGeom prst="rect">
            <a:avLst/>
          </a:prstGeom>
          <a:solidFill>
            <a:srgbClr val="FFFFFF"/>
          </a:solidFill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-/+ Zero-X</a:t>
            </a:r>
          </a:p>
        </p:txBody>
      </p:sp>
      <p:sp>
        <p:nvSpPr>
          <p:cNvPr id="82977" name="Text Box 33"/>
          <p:cNvSpPr txBox="1">
            <a:spLocks noChangeArrowheads="1"/>
          </p:cNvSpPr>
          <p:nvPr/>
        </p:nvSpPr>
        <p:spPr bwMode="auto">
          <a:xfrm>
            <a:off x="7974730" y="4584700"/>
            <a:ext cx="971741" cy="307777"/>
          </a:xfrm>
          <a:prstGeom prst="rect">
            <a:avLst/>
          </a:prstGeom>
          <a:solidFill>
            <a:srgbClr val="FFFFFF"/>
          </a:solidFill>
          <a:ln w="38100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Minimum</a:t>
            </a:r>
          </a:p>
        </p:txBody>
      </p:sp>
      <p:sp>
        <p:nvSpPr>
          <p:cNvPr id="82978" name="Text Box 34"/>
          <p:cNvSpPr txBox="1">
            <a:spLocks noChangeArrowheads="1"/>
          </p:cNvSpPr>
          <p:nvPr/>
        </p:nvSpPr>
        <p:spPr bwMode="auto">
          <a:xfrm>
            <a:off x="7974730" y="3343275"/>
            <a:ext cx="971741" cy="307777"/>
          </a:xfrm>
          <a:prstGeom prst="rect">
            <a:avLst/>
          </a:prstGeom>
          <a:solidFill>
            <a:srgbClr val="FFFFFF"/>
          </a:solidFill>
          <a:ln w="3810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Minimum</a:t>
            </a:r>
          </a:p>
        </p:txBody>
      </p:sp>
      <p:sp>
        <p:nvSpPr>
          <p:cNvPr id="82979" name="Text Box 35"/>
          <p:cNvSpPr txBox="1">
            <a:spLocks noChangeArrowheads="1"/>
          </p:cNvSpPr>
          <p:nvPr/>
        </p:nvSpPr>
        <p:spPr bwMode="auto">
          <a:xfrm>
            <a:off x="6770688" y="1638300"/>
            <a:ext cx="2174185" cy="400110"/>
          </a:xfrm>
          <a:prstGeom prst="rect">
            <a:avLst/>
          </a:prstGeom>
          <a:solidFill>
            <a:schemeClr val="tx1"/>
          </a:solidFill>
          <a:ln w="38100">
            <a:solidFill>
              <a:srgbClr val="66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 dirty="0">
                <a:solidFill>
                  <a:srgbClr val="66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Exploration TOL</a:t>
            </a:r>
          </a:p>
        </p:txBody>
      </p:sp>
      <p:sp>
        <p:nvSpPr>
          <p:cNvPr id="82980" name="Freeform 36"/>
          <p:cNvSpPr>
            <a:spLocks/>
          </p:cNvSpPr>
          <p:nvPr/>
        </p:nvSpPr>
        <p:spPr bwMode="auto">
          <a:xfrm>
            <a:off x="4185070" y="2568575"/>
            <a:ext cx="2079205" cy="768350"/>
          </a:xfrm>
          <a:custGeom>
            <a:avLst/>
            <a:gdLst>
              <a:gd name="T0" fmla="*/ 0 w 1008"/>
              <a:gd name="T1" fmla="*/ 24 h 484"/>
              <a:gd name="T2" fmla="*/ 220 w 1008"/>
              <a:gd name="T3" fmla="*/ 24 h 484"/>
              <a:gd name="T4" fmla="*/ 470 w 1008"/>
              <a:gd name="T5" fmla="*/ 168 h 484"/>
              <a:gd name="T6" fmla="*/ 672 w 1008"/>
              <a:gd name="T7" fmla="*/ 360 h 484"/>
              <a:gd name="T8" fmla="*/ 806 w 1008"/>
              <a:gd name="T9" fmla="*/ 427 h 484"/>
              <a:gd name="T10" fmla="*/ 1008 w 1008"/>
              <a:gd name="T11" fmla="*/ 48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8" h="484">
                <a:moveTo>
                  <a:pt x="0" y="24"/>
                </a:moveTo>
                <a:cubicBezTo>
                  <a:pt x="71" y="12"/>
                  <a:pt x="142" y="0"/>
                  <a:pt x="220" y="24"/>
                </a:cubicBezTo>
                <a:cubicBezTo>
                  <a:pt x="298" y="48"/>
                  <a:pt x="395" y="112"/>
                  <a:pt x="470" y="168"/>
                </a:cubicBezTo>
                <a:cubicBezTo>
                  <a:pt x="545" y="224"/>
                  <a:pt x="616" y="317"/>
                  <a:pt x="672" y="360"/>
                </a:cubicBezTo>
                <a:cubicBezTo>
                  <a:pt x="728" y="403"/>
                  <a:pt x="750" y="406"/>
                  <a:pt x="806" y="427"/>
                </a:cubicBezTo>
                <a:cubicBezTo>
                  <a:pt x="862" y="448"/>
                  <a:pt x="935" y="466"/>
                  <a:pt x="1008" y="484"/>
                </a:cubicBezTo>
              </a:path>
            </a:pathLst>
          </a:custGeom>
          <a:noFill/>
          <a:ln w="76200" cap="flat" cmpd="sng">
            <a:solidFill>
              <a:srgbClr val="66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981" name="Line 37"/>
          <p:cNvSpPr>
            <a:spLocks noChangeShapeType="1"/>
          </p:cNvSpPr>
          <p:nvPr/>
        </p:nvSpPr>
        <p:spPr bwMode="auto">
          <a:xfrm flipH="1">
            <a:off x="6191250" y="2073275"/>
            <a:ext cx="546100" cy="12334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982" name="Freeform 38"/>
          <p:cNvSpPr>
            <a:spLocks/>
          </p:cNvSpPr>
          <p:nvPr/>
        </p:nvSpPr>
        <p:spPr bwMode="auto">
          <a:xfrm>
            <a:off x="806450" y="3009900"/>
            <a:ext cx="3060700" cy="571500"/>
          </a:xfrm>
          <a:custGeom>
            <a:avLst/>
            <a:gdLst>
              <a:gd name="T0" fmla="*/ 0 w 1928"/>
              <a:gd name="T1" fmla="*/ 20 h 360"/>
              <a:gd name="T2" fmla="*/ 232 w 1928"/>
              <a:gd name="T3" fmla="*/ 4 h 360"/>
              <a:gd name="T4" fmla="*/ 424 w 1928"/>
              <a:gd name="T5" fmla="*/ 4 h 360"/>
              <a:gd name="T6" fmla="*/ 588 w 1928"/>
              <a:gd name="T7" fmla="*/ 28 h 360"/>
              <a:gd name="T8" fmla="*/ 696 w 1928"/>
              <a:gd name="T9" fmla="*/ 72 h 360"/>
              <a:gd name="T10" fmla="*/ 808 w 1928"/>
              <a:gd name="T11" fmla="*/ 136 h 360"/>
              <a:gd name="T12" fmla="*/ 1008 w 1928"/>
              <a:gd name="T13" fmla="*/ 184 h 360"/>
              <a:gd name="T14" fmla="*/ 1176 w 1928"/>
              <a:gd name="T15" fmla="*/ 220 h 360"/>
              <a:gd name="T16" fmla="*/ 1236 w 1928"/>
              <a:gd name="T17" fmla="*/ 220 h 360"/>
              <a:gd name="T18" fmla="*/ 1340 w 1928"/>
              <a:gd name="T19" fmla="*/ 244 h 360"/>
              <a:gd name="T20" fmla="*/ 1504 w 1928"/>
              <a:gd name="T21" fmla="*/ 284 h 360"/>
              <a:gd name="T22" fmla="*/ 1736 w 1928"/>
              <a:gd name="T23" fmla="*/ 344 h 360"/>
              <a:gd name="T24" fmla="*/ 1928 w 1928"/>
              <a:gd name="T25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28" h="360">
                <a:moveTo>
                  <a:pt x="0" y="20"/>
                </a:moveTo>
                <a:cubicBezTo>
                  <a:pt x="80" y="13"/>
                  <a:pt x="161" y="7"/>
                  <a:pt x="232" y="4"/>
                </a:cubicBezTo>
                <a:cubicBezTo>
                  <a:pt x="303" y="1"/>
                  <a:pt x="365" y="0"/>
                  <a:pt x="424" y="4"/>
                </a:cubicBezTo>
                <a:cubicBezTo>
                  <a:pt x="483" y="8"/>
                  <a:pt x="543" y="17"/>
                  <a:pt x="588" y="28"/>
                </a:cubicBezTo>
                <a:cubicBezTo>
                  <a:pt x="633" y="39"/>
                  <a:pt x="659" y="54"/>
                  <a:pt x="696" y="72"/>
                </a:cubicBezTo>
                <a:cubicBezTo>
                  <a:pt x="733" y="90"/>
                  <a:pt x="756" y="117"/>
                  <a:pt x="808" y="136"/>
                </a:cubicBezTo>
                <a:cubicBezTo>
                  <a:pt x="860" y="155"/>
                  <a:pt x="947" y="170"/>
                  <a:pt x="1008" y="184"/>
                </a:cubicBezTo>
                <a:cubicBezTo>
                  <a:pt x="1069" y="198"/>
                  <a:pt x="1138" y="214"/>
                  <a:pt x="1176" y="220"/>
                </a:cubicBezTo>
                <a:cubicBezTo>
                  <a:pt x="1214" y="226"/>
                  <a:pt x="1209" y="216"/>
                  <a:pt x="1236" y="220"/>
                </a:cubicBezTo>
                <a:cubicBezTo>
                  <a:pt x="1263" y="224"/>
                  <a:pt x="1295" y="233"/>
                  <a:pt x="1340" y="244"/>
                </a:cubicBezTo>
                <a:cubicBezTo>
                  <a:pt x="1385" y="255"/>
                  <a:pt x="1438" y="267"/>
                  <a:pt x="1504" y="284"/>
                </a:cubicBezTo>
                <a:cubicBezTo>
                  <a:pt x="1570" y="301"/>
                  <a:pt x="1665" y="331"/>
                  <a:pt x="1736" y="344"/>
                </a:cubicBezTo>
                <a:cubicBezTo>
                  <a:pt x="1807" y="357"/>
                  <a:pt x="1867" y="358"/>
                  <a:pt x="1928" y="360"/>
                </a:cubicBezTo>
              </a:path>
            </a:pathLst>
          </a:custGeom>
          <a:noFill/>
          <a:ln w="28575" cap="flat" cmpd="sng">
            <a:solidFill>
              <a:srgbClr val="66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958" name="Rectangle 14"/>
          <p:cNvSpPr>
            <a:spLocks noChangeArrowheads="1"/>
          </p:cNvSpPr>
          <p:nvPr/>
        </p:nvSpPr>
        <p:spPr bwMode="auto">
          <a:xfrm>
            <a:off x="1278438" y="2849563"/>
            <a:ext cx="1036638" cy="9906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2983" name="Text Box 39"/>
          <p:cNvSpPr txBox="1">
            <a:spLocks noChangeArrowheads="1"/>
          </p:cNvSpPr>
          <p:nvPr/>
        </p:nvSpPr>
        <p:spPr bwMode="auto">
          <a:xfrm>
            <a:off x="7054850" y="4968875"/>
            <a:ext cx="1335622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Not a Log Marker</a:t>
            </a:r>
          </a:p>
        </p:txBody>
      </p:sp>
      <p:sp>
        <p:nvSpPr>
          <p:cNvPr id="82986" name="Text Box 42"/>
          <p:cNvSpPr txBox="1">
            <a:spLocks noChangeArrowheads="1"/>
          </p:cNvSpPr>
          <p:nvPr/>
        </p:nvSpPr>
        <p:spPr bwMode="auto">
          <a:xfrm>
            <a:off x="306888" y="5884863"/>
            <a:ext cx="1182688" cy="28416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Inline 1915</a:t>
            </a:r>
          </a:p>
        </p:txBody>
      </p:sp>
      <p:sp>
        <p:nvSpPr>
          <p:cNvPr id="82987" name="Freeform 43"/>
          <p:cNvSpPr>
            <a:spLocks/>
          </p:cNvSpPr>
          <p:nvPr/>
        </p:nvSpPr>
        <p:spPr bwMode="auto">
          <a:xfrm>
            <a:off x="762000" y="4341813"/>
            <a:ext cx="3078163" cy="641350"/>
          </a:xfrm>
          <a:custGeom>
            <a:avLst/>
            <a:gdLst>
              <a:gd name="T0" fmla="*/ 0 w 1939"/>
              <a:gd name="T1" fmla="*/ 30 h 404"/>
              <a:gd name="T2" fmla="*/ 298 w 1939"/>
              <a:gd name="T3" fmla="*/ 1 h 404"/>
              <a:gd name="T4" fmla="*/ 451 w 1939"/>
              <a:gd name="T5" fmla="*/ 39 h 404"/>
              <a:gd name="T6" fmla="*/ 595 w 1939"/>
              <a:gd name="T7" fmla="*/ 97 h 404"/>
              <a:gd name="T8" fmla="*/ 710 w 1939"/>
              <a:gd name="T9" fmla="*/ 164 h 404"/>
              <a:gd name="T10" fmla="*/ 912 w 1939"/>
              <a:gd name="T11" fmla="*/ 231 h 404"/>
              <a:gd name="T12" fmla="*/ 1152 w 1939"/>
              <a:gd name="T13" fmla="*/ 270 h 404"/>
              <a:gd name="T14" fmla="*/ 1229 w 1939"/>
              <a:gd name="T15" fmla="*/ 289 h 404"/>
              <a:gd name="T16" fmla="*/ 1411 w 1939"/>
              <a:gd name="T17" fmla="*/ 318 h 404"/>
              <a:gd name="T18" fmla="*/ 1555 w 1939"/>
              <a:gd name="T19" fmla="*/ 337 h 404"/>
              <a:gd name="T20" fmla="*/ 1642 w 1939"/>
              <a:gd name="T21" fmla="*/ 347 h 404"/>
              <a:gd name="T22" fmla="*/ 1728 w 1939"/>
              <a:gd name="T23" fmla="*/ 395 h 404"/>
              <a:gd name="T24" fmla="*/ 1939 w 1939"/>
              <a:gd name="T25" fmla="*/ 404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39" h="404">
                <a:moveTo>
                  <a:pt x="0" y="30"/>
                </a:moveTo>
                <a:cubicBezTo>
                  <a:pt x="111" y="15"/>
                  <a:pt x="223" y="0"/>
                  <a:pt x="298" y="1"/>
                </a:cubicBezTo>
                <a:cubicBezTo>
                  <a:pt x="373" y="2"/>
                  <a:pt x="401" y="23"/>
                  <a:pt x="451" y="39"/>
                </a:cubicBezTo>
                <a:cubicBezTo>
                  <a:pt x="501" y="55"/>
                  <a:pt x="552" y="76"/>
                  <a:pt x="595" y="97"/>
                </a:cubicBezTo>
                <a:cubicBezTo>
                  <a:pt x="638" y="118"/>
                  <a:pt x="657" y="142"/>
                  <a:pt x="710" y="164"/>
                </a:cubicBezTo>
                <a:cubicBezTo>
                  <a:pt x="763" y="186"/>
                  <a:pt x="838" y="213"/>
                  <a:pt x="912" y="231"/>
                </a:cubicBezTo>
                <a:cubicBezTo>
                  <a:pt x="986" y="249"/>
                  <a:pt x="1099" y="260"/>
                  <a:pt x="1152" y="270"/>
                </a:cubicBezTo>
                <a:cubicBezTo>
                  <a:pt x="1205" y="280"/>
                  <a:pt x="1186" y="281"/>
                  <a:pt x="1229" y="289"/>
                </a:cubicBezTo>
                <a:cubicBezTo>
                  <a:pt x="1272" y="297"/>
                  <a:pt x="1357" y="310"/>
                  <a:pt x="1411" y="318"/>
                </a:cubicBezTo>
                <a:cubicBezTo>
                  <a:pt x="1465" y="326"/>
                  <a:pt x="1516" y="332"/>
                  <a:pt x="1555" y="337"/>
                </a:cubicBezTo>
                <a:cubicBezTo>
                  <a:pt x="1594" y="342"/>
                  <a:pt x="1613" y="337"/>
                  <a:pt x="1642" y="347"/>
                </a:cubicBezTo>
                <a:cubicBezTo>
                  <a:pt x="1671" y="357"/>
                  <a:pt x="1679" y="386"/>
                  <a:pt x="1728" y="395"/>
                </a:cubicBezTo>
                <a:cubicBezTo>
                  <a:pt x="1777" y="404"/>
                  <a:pt x="1858" y="404"/>
                  <a:pt x="1939" y="404"/>
                </a:cubicBezTo>
              </a:path>
            </a:pathLst>
          </a:custGeom>
          <a:noFill/>
          <a:ln w="38100" cap="flat" cmpd="sng">
            <a:solidFill>
              <a:srgbClr val="FFCC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5340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Mapping Horizons – Part 2</a:t>
            </a:r>
          </a:p>
        </p:txBody>
      </p:sp>
      <p:pic>
        <p:nvPicPr>
          <p:cNvPr id="88069" name="Picture 5"/>
          <p:cNvPicPr>
            <a:picLocks noGrp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0" t="36711" r="17651" b="35161"/>
          <a:stretch>
            <a:fillRect/>
          </a:stretch>
        </p:blipFill>
        <p:spPr>
          <a:xfrm>
            <a:off x="4060744" y="2016299"/>
            <a:ext cx="2252374" cy="2859088"/>
          </a:xfrm>
          <a:noFill/>
          <a:ln w="3810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093" name="Picture 2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75" b="23877"/>
          <a:stretch>
            <a:fillRect/>
          </a:stretch>
        </p:blipFill>
        <p:spPr bwMode="auto">
          <a:xfrm>
            <a:off x="577459" y="1617663"/>
            <a:ext cx="3409950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070" name="Picture 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" r="96660" b="23877"/>
          <a:stretch>
            <a:fillRect/>
          </a:stretch>
        </p:blipFill>
        <p:spPr bwMode="auto">
          <a:xfrm>
            <a:off x="266309" y="1633538"/>
            <a:ext cx="330200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071" name="Picture 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" r="96660" b="23877"/>
          <a:stretch>
            <a:fillRect/>
          </a:stretch>
        </p:blipFill>
        <p:spPr bwMode="auto">
          <a:xfrm>
            <a:off x="266309" y="1633538"/>
            <a:ext cx="330200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8072" name="Text Box 8"/>
          <p:cNvSpPr txBox="1">
            <a:spLocks noChangeArrowheads="1"/>
          </p:cNvSpPr>
          <p:nvPr/>
        </p:nvSpPr>
        <p:spPr bwMode="auto">
          <a:xfrm>
            <a:off x="979097" y="1728788"/>
            <a:ext cx="1511300" cy="314325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Barracouta-1</a:t>
            </a:r>
          </a:p>
        </p:txBody>
      </p:sp>
      <p:sp>
        <p:nvSpPr>
          <p:cNvPr id="88074" name="Text Box 10"/>
          <p:cNvSpPr txBox="1">
            <a:spLocks noChangeArrowheads="1"/>
          </p:cNvSpPr>
          <p:nvPr/>
        </p:nvSpPr>
        <p:spPr bwMode="auto">
          <a:xfrm>
            <a:off x="6921500" y="2116138"/>
            <a:ext cx="938077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FF66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 dirty="0">
                <a:solidFill>
                  <a:srgbClr val="FF66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Pink  </a:t>
            </a:r>
          </a:p>
        </p:txBody>
      </p:sp>
      <p:sp>
        <p:nvSpPr>
          <p:cNvPr id="88077" name="Text Box 13"/>
          <p:cNvSpPr txBox="1">
            <a:spLocks noChangeArrowheads="1"/>
          </p:cNvSpPr>
          <p:nvPr/>
        </p:nvSpPr>
        <p:spPr bwMode="auto">
          <a:xfrm>
            <a:off x="6921500" y="4713288"/>
            <a:ext cx="982961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Cobalt</a:t>
            </a:r>
          </a:p>
        </p:txBody>
      </p:sp>
      <p:sp>
        <p:nvSpPr>
          <p:cNvPr id="88078" name="Line 14"/>
          <p:cNvSpPr>
            <a:spLocks noChangeShapeType="1"/>
          </p:cNvSpPr>
          <p:nvPr/>
        </p:nvSpPr>
        <p:spPr bwMode="auto">
          <a:xfrm flipH="1">
            <a:off x="6359525" y="2332038"/>
            <a:ext cx="517525" cy="5016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079" name="Line 15"/>
          <p:cNvSpPr>
            <a:spLocks noChangeShapeType="1"/>
          </p:cNvSpPr>
          <p:nvPr/>
        </p:nvSpPr>
        <p:spPr bwMode="auto">
          <a:xfrm flipH="1">
            <a:off x="6389688" y="3613150"/>
            <a:ext cx="531812" cy="273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081" name="Line 17"/>
          <p:cNvSpPr>
            <a:spLocks noChangeShapeType="1"/>
          </p:cNvSpPr>
          <p:nvPr/>
        </p:nvSpPr>
        <p:spPr bwMode="auto">
          <a:xfrm flipH="1" flipV="1">
            <a:off x="6403975" y="4814888"/>
            <a:ext cx="517525" cy="1079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082" name="Text Box 18"/>
          <p:cNvSpPr txBox="1">
            <a:spLocks noChangeArrowheads="1"/>
          </p:cNvSpPr>
          <p:nvPr/>
        </p:nvSpPr>
        <p:spPr bwMode="auto">
          <a:xfrm>
            <a:off x="7987256" y="2130425"/>
            <a:ext cx="971741" cy="307777"/>
          </a:xfrm>
          <a:prstGeom prst="rect">
            <a:avLst/>
          </a:prstGeom>
          <a:solidFill>
            <a:srgbClr val="FFFFFF"/>
          </a:solidFill>
          <a:ln w="38100">
            <a:solidFill>
              <a:srgbClr val="FF66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Minimum</a:t>
            </a:r>
          </a:p>
        </p:txBody>
      </p:sp>
      <p:sp>
        <p:nvSpPr>
          <p:cNvPr id="88084" name="Text Box 20"/>
          <p:cNvSpPr txBox="1">
            <a:spLocks noChangeArrowheads="1"/>
          </p:cNvSpPr>
          <p:nvPr/>
        </p:nvSpPr>
        <p:spPr bwMode="auto">
          <a:xfrm>
            <a:off x="7987256" y="4727575"/>
            <a:ext cx="971741" cy="307777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Minimum</a:t>
            </a:r>
          </a:p>
        </p:txBody>
      </p:sp>
      <p:sp>
        <p:nvSpPr>
          <p:cNvPr id="88085" name="Text Box 21"/>
          <p:cNvSpPr txBox="1">
            <a:spLocks noChangeArrowheads="1"/>
          </p:cNvSpPr>
          <p:nvPr/>
        </p:nvSpPr>
        <p:spPr bwMode="auto">
          <a:xfrm>
            <a:off x="7987256" y="3343275"/>
            <a:ext cx="971741" cy="307777"/>
          </a:xfrm>
          <a:prstGeom prst="rect">
            <a:avLst/>
          </a:prstGeom>
          <a:solidFill>
            <a:srgbClr val="FFFFFF"/>
          </a:solidFill>
          <a:ln w="38100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Minimum</a:t>
            </a:r>
          </a:p>
        </p:txBody>
      </p:sp>
      <p:sp>
        <p:nvSpPr>
          <p:cNvPr id="88089" name="Freeform 25"/>
          <p:cNvSpPr>
            <a:spLocks/>
          </p:cNvSpPr>
          <p:nvPr/>
        </p:nvSpPr>
        <p:spPr bwMode="auto">
          <a:xfrm>
            <a:off x="606034" y="3009900"/>
            <a:ext cx="3060700" cy="571500"/>
          </a:xfrm>
          <a:custGeom>
            <a:avLst/>
            <a:gdLst>
              <a:gd name="T0" fmla="*/ 0 w 1928"/>
              <a:gd name="T1" fmla="*/ 20 h 360"/>
              <a:gd name="T2" fmla="*/ 232 w 1928"/>
              <a:gd name="T3" fmla="*/ 4 h 360"/>
              <a:gd name="T4" fmla="*/ 424 w 1928"/>
              <a:gd name="T5" fmla="*/ 4 h 360"/>
              <a:gd name="T6" fmla="*/ 588 w 1928"/>
              <a:gd name="T7" fmla="*/ 28 h 360"/>
              <a:gd name="T8" fmla="*/ 696 w 1928"/>
              <a:gd name="T9" fmla="*/ 72 h 360"/>
              <a:gd name="T10" fmla="*/ 808 w 1928"/>
              <a:gd name="T11" fmla="*/ 136 h 360"/>
              <a:gd name="T12" fmla="*/ 1008 w 1928"/>
              <a:gd name="T13" fmla="*/ 184 h 360"/>
              <a:gd name="T14" fmla="*/ 1176 w 1928"/>
              <a:gd name="T15" fmla="*/ 220 h 360"/>
              <a:gd name="T16" fmla="*/ 1236 w 1928"/>
              <a:gd name="T17" fmla="*/ 220 h 360"/>
              <a:gd name="T18" fmla="*/ 1340 w 1928"/>
              <a:gd name="T19" fmla="*/ 244 h 360"/>
              <a:gd name="T20" fmla="*/ 1504 w 1928"/>
              <a:gd name="T21" fmla="*/ 284 h 360"/>
              <a:gd name="T22" fmla="*/ 1736 w 1928"/>
              <a:gd name="T23" fmla="*/ 344 h 360"/>
              <a:gd name="T24" fmla="*/ 1928 w 1928"/>
              <a:gd name="T25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28" h="360">
                <a:moveTo>
                  <a:pt x="0" y="20"/>
                </a:moveTo>
                <a:cubicBezTo>
                  <a:pt x="80" y="13"/>
                  <a:pt x="161" y="7"/>
                  <a:pt x="232" y="4"/>
                </a:cubicBezTo>
                <a:cubicBezTo>
                  <a:pt x="303" y="1"/>
                  <a:pt x="365" y="0"/>
                  <a:pt x="424" y="4"/>
                </a:cubicBezTo>
                <a:cubicBezTo>
                  <a:pt x="483" y="8"/>
                  <a:pt x="543" y="17"/>
                  <a:pt x="588" y="28"/>
                </a:cubicBezTo>
                <a:cubicBezTo>
                  <a:pt x="633" y="39"/>
                  <a:pt x="659" y="54"/>
                  <a:pt x="696" y="72"/>
                </a:cubicBezTo>
                <a:cubicBezTo>
                  <a:pt x="733" y="90"/>
                  <a:pt x="756" y="117"/>
                  <a:pt x="808" y="136"/>
                </a:cubicBezTo>
                <a:cubicBezTo>
                  <a:pt x="860" y="155"/>
                  <a:pt x="947" y="170"/>
                  <a:pt x="1008" y="184"/>
                </a:cubicBezTo>
                <a:cubicBezTo>
                  <a:pt x="1069" y="198"/>
                  <a:pt x="1138" y="214"/>
                  <a:pt x="1176" y="220"/>
                </a:cubicBezTo>
                <a:cubicBezTo>
                  <a:pt x="1214" y="226"/>
                  <a:pt x="1209" y="216"/>
                  <a:pt x="1236" y="220"/>
                </a:cubicBezTo>
                <a:cubicBezTo>
                  <a:pt x="1263" y="224"/>
                  <a:pt x="1295" y="233"/>
                  <a:pt x="1340" y="244"/>
                </a:cubicBezTo>
                <a:cubicBezTo>
                  <a:pt x="1385" y="255"/>
                  <a:pt x="1438" y="267"/>
                  <a:pt x="1504" y="284"/>
                </a:cubicBezTo>
                <a:cubicBezTo>
                  <a:pt x="1570" y="301"/>
                  <a:pt x="1665" y="331"/>
                  <a:pt x="1736" y="344"/>
                </a:cubicBezTo>
                <a:cubicBezTo>
                  <a:pt x="1807" y="357"/>
                  <a:pt x="1867" y="358"/>
                  <a:pt x="1928" y="360"/>
                </a:cubicBezTo>
              </a:path>
            </a:pathLst>
          </a:custGeom>
          <a:noFill/>
          <a:ln w="28575" cap="flat" cmpd="sng">
            <a:solidFill>
              <a:srgbClr val="66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8090" name="Rectangle 26"/>
          <p:cNvSpPr>
            <a:spLocks noChangeArrowheads="1"/>
          </p:cNvSpPr>
          <p:nvPr/>
        </p:nvSpPr>
        <p:spPr bwMode="auto">
          <a:xfrm>
            <a:off x="1212459" y="3824288"/>
            <a:ext cx="1036638" cy="1646237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8095" name="Text Box 31"/>
          <p:cNvSpPr txBox="1">
            <a:spLocks noChangeArrowheads="1"/>
          </p:cNvSpPr>
          <p:nvPr/>
        </p:nvSpPr>
        <p:spPr bwMode="auto">
          <a:xfrm>
            <a:off x="6854825" y="2536825"/>
            <a:ext cx="194636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Base of Primary Reservoir</a:t>
            </a:r>
          </a:p>
        </p:txBody>
      </p:sp>
      <p:sp>
        <p:nvSpPr>
          <p:cNvPr id="88096" name="Text Box 32"/>
          <p:cNvSpPr txBox="1">
            <a:spLocks noChangeArrowheads="1"/>
          </p:cNvSpPr>
          <p:nvPr/>
        </p:nvSpPr>
        <p:spPr bwMode="auto">
          <a:xfrm>
            <a:off x="256784" y="5884863"/>
            <a:ext cx="1182688" cy="28416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Inline 1915</a:t>
            </a:r>
          </a:p>
        </p:txBody>
      </p:sp>
      <p:sp>
        <p:nvSpPr>
          <p:cNvPr id="88097" name="Freeform 33"/>
          <p:cNvSpPr>
            <a:spLocks/>
          </p:cNvSpPr>
          <p:nvPr/>
        </p:nvSpPr>
        <p:spPr bwMode="auto">
          <a:xfrm>
            <a:off x="561584" y="4341813"/>
            <a:ext cx="3078163" cy="641350"/>
          </a:xfrm>
          <a:custGeom>
            <a:avLst/>
            <a:gdLst>
              <a:gd name="T0" fmla="*/ 0 w 1939"/>
              <a:gd name="T1" fmla="*/ 30 h 404"/>
              <a:gd name="T2" fmla="*/ 298 w 1939"/>
              <a:gd name="T3" fmla="*/ 1 h 404"/>
              <a:gd name="T4" fmla="*/ 451 w 1939"/>
              <a:gd name="T5" fmla="*/ 39 h 404"/>
              <a:gd name="T6" fmla="*/ 595 w 1939"/>
              <a:gd name="T7" fmla="*/ 97 h 404"/>
              <a:gd name="T8" fmla="*/ 710 w 1939"/>
              <a:gd name="T9" fmla="*/ 164 h 404"/>
              <a:gd name="T10" fmla="*/ 912 w 1939"/>
              <a:gd name="T11" fmla="*/ 231 h 404"/>
              <a:gd name="T12" fmla="*/ 1152 w 1939"/>
              <a:gd name="T13" fmla="*/ 270 h 404"/>
              <a:gd name="T14" fmla="*/ 1229 w 1939"/>
              <a:gd name="T15" fmla="*/ 289 h 404"/>
              <a:gd name="T16" fmla="*/ 1411 w 1939"/>
              <a:gd name="T17" fmla="*/ 318 h 404"/>
              <a:gd name="T18" fmla="*/ 1555 w 1939"/>
              <a:gd name="T19" fmla="*/ 337 h 404"/>
              <a:gd name="T20" fmla="*/ 1642 w 1939"/>
              <a:gd name="T21" fmla="*/ 347 h 404"/>
              <a:gd name="T22" fmla="*/ 1728 w 1939"/>
              <a:gd name="T23" fmla="*/ 395 h 404"/>
              <a:gd name="T24" fmla="*/ 1939 w 1939"/>
              <a:gd name="T25" fmla="*/ 404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39" h="404">
                <a:moveTo>
                  <a:pt x="0" y="30"/>
                </a:moveTo>
                <a:cubicBezTo>
                  <a:pt x="111" y="15"/>
                  <a:pt x="223" y="0"/>
                  <a:pt x="298" y="1"/>
                </a:cubicBezTo>
                <a:cubicBezTo>
                  <a:pt x="373" y="2"/>
                  <a:pt x="401" y="23"/>
                  <a:pt x="451" y="39"/>
                </a:cubicBezTo>
                <a:cubicBezTo>
                  <a:pt x="501" y="55"/>
                  <a:pt x="552" y="76"/>
                  <a:pt x="595" y="97"/>
                </a:cubicBezTo>
                <a:cubicBezTo>
                  <a:pt x="638" y="118"/>
                  <a:pt x="657" y="142"/>
                  <a:pt x="710" y="164"/>
                </a:cubicBezTo>
                <a:cubicBezTo>
                  <a:pt x="763" y="186"/>
                  <a:pt x="838" y="213"/>
                  <a:pt x="912" y="231"/>
                </a:cubicBezTo>
                <a:cubicBezTo>
                  <a:pt x="986" y="249"/>
                  <a:pt x="1099" y="260"/>
                  <a:pt x="1152" y="270"/>
                </a:cubicBezTo>
                <a:cubicBezTo>
                  <a:pt x="1205" y="280"/>
                  <a:pt x="1186" y="281"/>
                  <a:pt x="1229" y="289"/>
                </a:cubicBezTo>
                <a:cubicBezTo>
                  <a:pt x="1272" y="297"/>
                  <a:pt x="1357" y="310"/>
                  <a:pt x="1411" y="318"/>
                </a:cubicBezTo>
                <a:cubicBezTo>
                  <a:pt x="1465" y="326"/>
                  <a:pt x="1516" y="332"/>
                  <a:pt x="1555" y="337"/>
                </a:cubicBezTo>
                <a:cubicBezTo>
                  <a:pt x="1594" y="342"/>
                  <a:pt x="1613" y="337"/>
                  <a:pt x="1642" y="347"/>
                </a:cubicBezTo>
                <a:cubicBezTo>
                  <a:pt x="1671" y="357"/>
                  <a:pt x="1679" y="386"/>
                  <a:pt x="1728" y="395"/>
                </a:cubicBezTo>
                <a:cubicBezTo>
                  <a:pt x="1777" y="404"/>
                  <a:pt x="1858" y="404"/>
                  <a:pt x="1939" y="404"/>
                </a:cubicBezTo>
              </a:path>
            </a:pathLst>
          </a:custGeom>
          <a:noFill/>
          <a:ln w="38100" cap="flat" cmpd="sng">
            <a:solidFill>
              <a:srgbClr val="FFCC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8098" name="Freeform 34"/>
          <p:cNvSpPr>
            <a:spLocks/>
          </p:cNvSpPr>
          <p:nvPr/>
        </p:nvSpPr>
        <p:spPr bwMode="auto">
          <a:xfrm>
            <a:off x="4058433" y="2989437"/>
            <a:ext cx="2265123" cy="625475"/>
          </a:xfrm>
          <a:custGeom>
            <a:avLst/>
            <a:gdLst>
              <a:gd name="T0" fmla="*/ 0 w 1066"/>
              <a:gd name="T1" fmla="*/ 0 h 394"/>
              <a:gd name="T2" fmla="*/ 250 w 1066"/>
              <a:gd name="T3" fmla="*/ 67 h 394"/>
              <a:gd name="T4" fmla="*/ 490 w 1066"/>
              <a:gd name="T5" fmla="*/ 211 h 394"/>
              <a:gd name="T6" fmla="*/ 672 w 1066"/>
              <a:gd name="T7" fmla="*/ 269 h 394"/>
              <a:gd name="T8" fmla="*/ 1066 w 1066"/>
              <a:gd name="T9" fmla="*/ 394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6" h="394">
                <a:moveTo>
                  <a:pt x="0" y="0"/>
                </a:moveTo>
                <a:cubicBezTo>
                  <a:pt x="84" y="16"/>
                  <a:pt x="168" y="32"/>
                  <a:pt x="250" y="67"/>
                </a:cubicBezTo>
                <a:cubicBezTo>
                  <a:pt x="332" y="102"/>
                  <a:pt x="420" y="177"/>
                  <a:pt x="490" y="211"/>
                </a:cubicBezTo>
                <a:cubicBezTo>
                  <a:pt x="560" y="245"/>
                  <a:pt x="576" y="239"/>
                  <a:pt x="672" y="269"/>
                </a:cubicBezTo>
                <a:cubicBezTo>
                  <a:pt x="768" y="299"/>
                  <a:pt x="917" y="346"/>
                  <a:pt x="1066" y="394"/>
                </a:cubicBezTo>
              </a:path>
            </a:pathLst>
          </a:custGeom>
          <a:noFill/>
          <a:ln w="57150" cap="flat" cmpd="sng">
            <a:solidFill>
              <a:srgbClr val="FFCC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8075" name="Text Box 11"/>
          <p:cNvSpPr txBox="1">
            <a:spLocks noChangeArrowheads="1"/>
          </p:cNvSpPr>
          <p:nvPr/>
        </p:nvSpPr>
        <p:spPr bwMode="auto">
          <a:xfrm>
            <a:off x="6688183" y="3328988"/>
            <a:ext cx="1230706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20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Magenta</a:t>
            </a:r>
            <a:endParaRPr lang="en-US" altLang="en-US" sz="2000" b="1" dirty="0">
              <a:solidFill>
                <a:srgbClr val="FF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054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Erosion at TOL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944563" y="1447800"/>
            <a:ext cx="7434262" cy="4718050"/>
            <a:chOff x="2524" y="1008"/>
            <a:chExt cx="2495" cy="2073"/>
          </a:xfrm>
        </p:grpSpPr>
        <p:pic>
          <p:nvPicPr>
            <p:cNvPr id="1332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46249" b="27289"/>
            <a:stretch>
              <a:fillRect/>
            </a:stretch>
          </p:blipFill>
          <p:spPr bwMode="auto">
            <a:xfrm>
              <a:off x="2676" y="1008"/>
              <a:ext cx="2343" cy="2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3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 l="-23" r="96237" b="27289"/>
            <a:stretch>
              <a:fillRect/>
            </a:stretch>
          </p:blipFill>
          <p:spPr bwMode="auto">
            <a:xfrm>
              <a:off x="2524" y="1008"/>
              <a:ext cx="165" cy="2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319" name="Text Box 13"/>
          <p:cNvSpPr txBox="1">
            <a:spLocks noChangeArrowheads="1"/>
          </p:cNvSpPr>
          <p:nvPr/>
        </p:nvSpPr>
        <p:spPr bwMode="auto">
          <a:xfrm>
            <a:off x="930275" y="5915025"/>
            <a:ext cx="1108075" cy="28416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200" b="1" dirty="0">
                <a:latin typeface="Verdana" pitchFamily="34" charset="0"/>
              </a:rPr>
              <a:t>Xline 3441</a:t>
            </a:r>
          </a:p>
        </p:txBody>
      </p:sp>
      <p:sp>
        <p:nvSpPr>
          <p:cNvPr id="13320" name="TextBox 9"/>
          <p:cNvSpPr txBox="1">
            <a:spLocks noChangeArrowheads="1"/>
          </p:cNvSpPr>
          <p:nvPr/>
        </p:nvSpPr>
        <p:spPr bwMode="auto">
          <a:xfrm>
            <a:off x="6330950" y="3001963"/>
            <a:ext cx="2776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</a:t>
            </a:r>
          </a:p>
        </p:txBody>
      </p:sp>
      <p:sp>
        <p:nvSpPr>
          <p:cNvPr id="13321" name="TextBox 10"/>
          <p:cNvSpPr txBox="1">
            <a:spLocks noChangeArrowheads="1"/>
          </p:cNvSpPr>
          <p:nvPr/>
        </p:nvSpPr>
        <p:spPr bwMode="auto">
          <a:xfrm>
            <a:off x="6483350" y="3054350"/>
            <a:ext cx="2776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3835400" y="1714500"/>
            <a:ext cx="4064000" cy="24257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318" name="Text Box 11"/>
          <p:cNvSpPr txBox="1">
            <a:spLocks noChangeArrowheads="1"/>
          </p:cNvSpPr>
          <p:nvPr/>
        </p:nvSpPr>
        <p:spPr bwMode="auto">
          <a:xfrm>
            <a:off x="3511550" y="1531938"/>
            <a:ext cx="1511300" cy="314325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Verdana" pitchFamily="34" charset="0"/>
              </a:rPr>
              <a:t>Barracouta-1</a:t>
            </a:r>
          </a:p>
        </p:txBody>
      </p:sp>
      <p:sp>
        <p:nvSpPr>
          <p:cNvPr id="13317" name="Text Box 10"/>
          <p:cNvSpPr txBox="1">
            <a:spLocks noChangeArrowheads="1"/>
          </p:cNvSpPr>
          <p:nvPr/>
        </p:nvSpPr>
        <p:spPr bwMode="auto">
          <a:xfrm>
            <a:off x="6594475" y="1028700"/>
            <a:ext cx="2311338" cy="13234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Erosional Cut</a:t>
            </a:r>
          </a:p>
          <a:p>
            <a:pPr marL="228600" lvl="1" indent="-106363">
              <a:buFontTx/>
              <a:buChar char="•"/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Gunard Fm</a:t>
            </a:r>
          </a:p>
          <a:p>
            <a:pPr marL="228600" lvl="1" indent="-106363">
              <a:buFontTx/>
              <a:buChar char="•"/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Upper Reservoir</a:t>
            </a:r>
          </a:p>
          <a:p>
            <a:pPr marL="228600" lvl="1" indent="-106363">
              <a:buFontTx/>
              <a:buChar char="•"/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Upper Coal</a:t>
            </a:r>
          </a:p>
        </p:txBody>
      </p:sp>
    </p:spTree>
    <p:extLst>
      <p:ext uri="{BB962C8B-B14F-4D97-AF65-F5344CB8AC3E}">
        <p14:creationId xmlns:p14="http://schemas.microsoft.com/office/powerpoint/2010/main" val="1374423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Erosion at TOL</a:t>
            </a:r>
          </a:p>
        </p:txBody>
      </p:sp>
      <p:sp>
        <p:nvSpPr>
          <p:cNvPr id="13319" name="Text Box 13"/>
          <p:cNvSpPr txBox="1">
            <a:spLocks noChangeArrowheads="1"/>
          </p:cNvSpPr>
          <p:nvPr/>
        </p:nvSpPr>
        <p:spPr bwMode="auto">
          <a:xfrm>
            <a:off x="930275" y="5915025"/>
            <a:ext cx="1108075" cy="28416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200" b="1" dirty="0">
                <a:latin typeface="Verdana" pitchFamily="34" charset="0"/>
              </a:rPr>
              <a:t>Xline 3441</a:t>
            </a:r>
          </a:p>
        </p:txBody>
      </p:sp>
      <p:pic>
        <p:nvPicPr>
          <p:cNvPr id="13322" name="Picture 4"/>
          <p:cNvPicPr>
            <a:picLocks noChangeAspect="1" noChangeArrowheads="1"/>
          </p:cNvPicPr>
          <p:nvPr/>
        </p:nvPicPr>
        <p:blipFill rotWithShape="1">
          <a:blip r:embed="rId3" cstate="print"/>
          <a:srcRect l="65116" r="367" b="58702"/>
          <a:stretch/>
        </p:blipFill>
        <p:spPr bwMode="auto">
          <a:xfrm>
            <a:off x="656188" y="1130300"/>
            <a:ext cx="7840113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Box 9"/>
          <p:cNvSpPr txBox="1">
            <a:spLocks noChangeArrowheads="1"/>
          </p:cNvSpPr>
          <p:nvPr/>
        </p:nvSpPr>
        <p:spPr bwMode="auto">
          <a:xfrm>
            <a:off x="5132575" y="3956585"/>
            <a:ext cx="2776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</a:t>
            </a:r>
          </a:p>
        </p:txBody>
      </p:sp>
      <p:sp>
        <p:nvSpPr>
          <p:cNvPr id="13321" name="TextBox 10"/>
          <p:cNvSpPr txBox="1">
            <a:spLocks noChangeArrowheads="1"/>
          </p:cNvSpPr>
          <p:nvPr/>
        </p:nvSpPr>
        <p:spPr bwMode="auto">
          <a:xfrm>
            <a:off x="5693782" y="4065535"/>
            <a:ext cx="2776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</a:t>
            </a:r>
          </a:p>
        </p:txBody>
      </p:sp>
      <p:sp>
        <p:nvSpPr>
          <p:cNvPr id="13318" name="Text Box 11"/>
          <p:cNvSpPr txBox="1">
            <a:spLocks noChangeArrowheads="1"/>
          </p:cNvSpPr>
          <p:nvPr/>
        </p:nvSpPr>
        <p:spPr bwMode="auto">
          <a:xfrm>
            <a:off x="1250950" y="1404938"/>
            <a:ext cx="1511300" cy="314325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Verdana" pitchFamily="34" charset="0"/>
              </a:rPr>
              <a:t>Barracouta-1</a:t>
            </a:r>
          </a:p>
        </p:txBody>
      </p:sp>
      <p:sp>
        <p:nvSpPr>
          <p:cNvPr id="13317" name="Text Box 10"/>
          <p:cNvSpPr txBox="1">
            <a:spLocks noChangeArrowheads="1"/>
          </p:cNvSpPr>
          <p:nvPr/>
        </p:nvSpPr>
        <p:spPr bwMode="auto">
          <a:xfrm>
            <a:off x="5172075" y="1765300"/>
            <a:ext cx="2311338" cy="13234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Erosional Cut</a:t>
            </a:r>
          </a:p>
          <a:p>
            <a:pPr marL="228600" lvl="1" indent="-106363">
              <a:buFontTx/>
              <a:buChar char="•"/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Gunard Fm</a:t>
            </a:r>
          </a:p>
          <a:p>
            <a:pPr marL="228600" lvl="1" indent="-106363">
              <a:buFontTx/>
              <a:buChar char="•"/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Upper Reservoir</a:t>
            </a:r>
          </a:p>
          <a:p>
            <a:pPr marL="228600" lvl="1" indent="-106363">
              <a:buFontTx/>
              <a:buChar char="•"/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Upper Coal</a:t>
            </a:r>
          </a:p>
        </p:txBody>
      </p:sp>
      <p:sp>
        <p:nvSpPr>
          <p:cNvPr id="4" name="Freeform 3"/>
          <p:cNvSpPr/>
          <p:nvPr/>
        </p:nvSpPr>
        <p:spPr bwMode="auto">
          <a:xfrm>
            <a:off x="5313054" y="4201138"/>
            <a:ext cx="455033" cy="28504"/>
          </a:xfrm>
          <a:custGeom>
            <a:avLst/>
            <a:gdLst>
              <a:gd name="connsiteX0" fmla="*/ 0 w 455033"/>
              <a:gd name="connsiteY0" fmla="*/ 2502 h 28504"/>
              <a:gd name="connsiteX1" fmla="*/ 173346 w 455033"/>
              <a:gd name="connsiteY1" fmla="*/ 2502 h 28504"/>
              <a:gd name="connsiteX2" fmla="*/ 455033 w 455033"/>
              <a:gd name="connsiteY2" fmla="*/ 28504 h 28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5033" h="28504">
                <a:moveTo>
                  <a:pt x="0" y="2502"/>
                </a:moveTo>
                <a:cubicBezTo>
                  <a:pt x="48753" y="335"/>
                  <a:pt x="97507" y="-1832"/>
                  <a:pt x="173346" y="2502"/>
                </a:cubicBezTo>
                <a:cubicBezTo>
                  <a:pt x="249185" y="6836"/>
                  <a:pt x="352109" y="17670"/>
                  <a:pt x="455033" y="28504"/>
                </a:cubicBezTo>
              </a:path>
            </a:pathLst>
          </a:custGeom>
          <a:noFill/>
          <a:ln w="38100" cap="flat" cmpd="sng" algn="ctr">
            <a:solidFill>
              <a:srgbClr val="FFCA08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948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Lecture 32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rgbClr val="3333CC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Going to the Next Level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06747" y="1101355"/>
            <a:ext cx="8048321" cy="3694112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35000"/>
              </a:spcBef>
              <a:tabLst>
                <a:tab pos="579438" algn="l"/>
              </a:tabLst>
            </a:pPr>
            <a:r>
              <a:rPr lang="en-US" sz="2400" dirty="0" smtClean="0"/>
              <a:t>We are ready to plan the development of this field</a:t>
            </a:r>
          </a:p>
          <a:p>
            <a:pPr>
              <a:lnSpc>
                <a:spcPct val="95000"/>
              </a:lnSpc>
              <a:spcBef>
                <a:spcPct val="35000"/>
              </a:spcBef>
              <a:tabLst>
                <a:tab pos="579438" algn="l"/>
              </a:tabLst>
            </a:pPr>
            <a:r>
              <a:rPr lang="en-US" sz="2400" dirty="0" smtClean="0"/>
              <a:t>Since this is an offshore field, this means something 	like one or more platforms</a:t>
            </a:r>
          </a:p>
          <a:p>
            <a:pPr>
              <a:lnSpc>
                <a:spcPct val="95000"/>
              </a:lnSpc>
              <a:spcBef>
                <a:spcPct val="35000"/>
              </a:spcBef>
              <a:tabLst>
                <a:tab pos="579438" algn="l"/>
              </a:tabLst>
            </a:pPr>
            <a:r>
              <a:rPr lang="en-US" sz="2400" dirty="0" smtClean="0"/>
              <a:t>We are faced we many questions, some related to 	geoscience and others related to other specialties 	(engineering, economics, legal, finance, etc.)</a:t>
            </a:r>
          </a:p>
          <a:p>
            <a:pPr>
              <a:lnSpc>
                <a:spcPct val="95000"/>
              </a:lnSpc>
              <a:spcBef>
                <a:spcPct val="35000"/>
              </a:spcBef>
              <a:tabLst>
                <a:tab pos="579438" algn="l"/>
              </a:tabLst>
            </a:pPr>
            <a:r>
              <a:rPr lang="en-US" sz="2400" dirty="0" smtClean="0"/>
              <a:t>One main difference between exploration and 	development is the scale of analysis:</a:t>
            </a:r>
          </a:p>
          <a:p>
            <a:pPr lvl="1">
              <a:lnSpc>
                <a:spcPct val="95000"/>
              </a:lnSpc>
              <a:spcBef>
                <a:spcPct val="35000"/>
              </a:spcBef>
              <a:tabLst>
                <a:tab pos="579438" algn="l"/>
              </a:tabLst>
            </a:pPr>
            <a:r>
              <a:rPr lang="en-US" sz="2000" dirty="0" smtClean="0"/>
              <a:t>Exploration looks at a range of stratigraphic intervals over 	one block to an entire basin</a:t>
            </a:r>
          </a:p>
          <a:p>
            <a:pPr lvl="1">
              <a:lnSpc>
                <a:spcPct val="95000"/>
              </a:lnSpc>
              <a:spcBef>
                <a:spcPct val="35000"/>
              </a:spcBef>
              <a:tabLst>
                <a:tab pos="579438" algn="l"/>
              </a:tabLst>
            </a:pPr>
            <a:r>
              <a:rPr lang="en-US" sz="2000" dirty="0" smtClean="0"/>
              <a:t>Development knows the stratigraphic interval(s) and works a much more limited area</a:t>
            </a:r>
          </a:p>
          <a:p>
            <a:pPr lvl="1">
              <a:lnSpc>
                <a:spcPct val="95000"/>
              </a:lnSpc>
              <a:spcBef>
                <a:spcPct val="35000"/>
              </a:spcBef>
              <a:tabLst>
                <a:tab pos="579438" algn="l"/>
              </a:tabLst>
            </a:pPr>
            <a:r>
              <a:rPr lang="en-US" sz="2000" dirty="0" smtClean="0"/>
              <a:t>Development geoscientists have to be much more detail-	oriented</a:t>
            </a:r>
          </a:p>
        </p:txBody>
      </p:sp>
    </p:spTree>
    <p:extLst>
      <p:ext uri="{BB962C8B-B14F-4D97-AF65-F5344CB8AC3E}">
        <p14:creationId xmlns:p14="http://schemas.microsoft.com/office/powerpoint/2010/main" val="4261774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 Quite Good Enough</a:t>
            </a:r>
          </a:p>
        </p:txBody>
      </p:sp>
      <p:sp>
        <p:nvSpPr>
          <p:cNvPr id="4100" name="Text Box 441"/>
          <p:cNvSpPr txBox="1">
            <a:spLocks noChangeArrowheads="1"/>
          </p:cNvSpPr>
          <p:nvPr/>
        </p:nvSpPr>
        <p:spPr bwMode="auto">
          <a:xfrm>
            <a:off x="446077" y="1167524"/>
            <a:ext cx="8135006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8925" indent="-288925" algn="just">
              <a:lnSpc>
                <a:spcPct val="95000"/>
              </a:lnSpc>
              <a:buFont typeface="Arial" charset="0"/>
              <a:buChar char="•"/>
              <a:tabLst>
                <a:tab pos="517525" algn="l"/>
              </a:tabLst>
            </a:pPr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exploration seismic 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horizons </a:t>
            </a:r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were good enough to evaluate the basin’s HC systems and to locate a successful wildcat well </a:t>
            </a:r>
          </a:p>
          <a:p>
            <a:pPr marL="288925" indent="-288925">
              <a:lnSpc>
                <a:spcPct val="95000"/>
              </a:lnSpc>
              <a:spcBef>
                <a:spcPts val="1200"/>
              </a:spcBef>
              <a:buFont typeface="Arial" charset="0"/>
              <a:buChar char="•"/>
              <a:tabLst>
                <a:tab pos="517525" algn="l"/>
              </a:tabLst>
            </a:pPr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These 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horizons established a </a:t>
            </a:r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basin-scale stratigraphic 	framework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8925" indent="-288925">
              <a:lnSpc>
                <a:spcPct val="95000"/>
              </a:lnSpc>
              <a:spcBef>
                <a:spcPts val="1200"/>
              </a:spcBef>
              <a:buFont typeface="Arial" charset="0"/>
              <a:buChar char="•"/>
              <a:tabLst>
                <a:tab pos="517525" algn="l"/>
              </a:tabLst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Now we have </a:t>
            </a:r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drilled a total of five (5) wells and verified the presence of an economic HC accumulation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8925" indent="-288925">
              <a:lnSpc>
                <a:spcPct val="95000"/>
              </a:lnSpc>
              <a:spcBef>
                <a:spcPts val="1200"/>
              </a:spcBef>
              <a:buFont typeface="Arial" charset="0"/>
              <a:buChar char="•"/>
              <a:tabLst>
                <a:tab pos="517525" algn="l"/>
              </a:tabLst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need more stratigraphic detail if we are </a:t>
            </a:r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to:</a:t>
            </a:r>
          </a:p>
          <a:p>
            <a:pPr marL="746125" lvl="1" indent="-288925">
              <a:lnSpc>
                <a:spcPct val="95000"/>
              </a:lnSpc>
              <a:spcBef>
                <a:spcPts val="1200"/>
              </a:spcBef>
              <a:buFont typeface="Calibri" pitchFamily="34" charset="0"/>
              <a:buChar char="–"/>
            </a:pPr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Move this newly discovered field into production</a:t>
            </a:r>
          </a:p>
          <a:p>
            <a:pPr marL="746125" lvl="1" indent="-288925">
              <a:lnSpc>
                <a:spcPct val="95000"/>
              </a:lnSpc>
              <a:spcBef>
                <a:spcPts val="1200"/>
              </a:spcBef>
              <a:buFont typeface="Calibri" pitchFamily="34" charset="0"/>
              <a:buChar char="–"/>
            </a:pPr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Develop and produce this field efficiently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707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in the Field Development Phase</a:t>
            </a:r>
            <a:endParaRPr lang="en-US" dirty="0"/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4975" y="1146175"/>
            <a:ext cx="8340725" cy="2133600"/>
          </a:xfrm>
        </p:spPr>
        <p:txBody>
          <a:bodyPr/>
          <a:lstStyle/>
          <a:p>
            <a:pPr>
              <a:spcBef>
                <a:spcPct val="40000"/>
              </a:spcBef>
              <a:tabLst>
                <a:tab pos="579438" algn="l"/>
              </a:tabLst>
            </a:pP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 we refine our picture of the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distribution of oil/gas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Barracouta?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40000"/>
              </a:spcBef>
              <a:tabLst>
                <a:tab pos="579438" algn="l"/>
              </a:tabLst>
            </a:pP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the reservoir a single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unit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 is it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segmented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(separate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compartments to be drained)?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40000"/>
              </a:spcBef>
              <a:tabLst>
                <a:tab pos="579438" algn="l"/>
              </a:tabLst>
            </a:pP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 many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wells should we drill and where?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40000"/>
              </a:spcBef>
              <a:tabLst>
                <a:tab pos="579438" algn="l"/>
              </a:tabLst>
            </a:pP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sort of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facilities, e.g., platform(s),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will we need?</a:t>
            </a:r>
          </a:p>
          <a:p>
            <a:pPr>
              <a:spcBef>
                <a:spcPct val="40000"/>
              </a:spcBef>
              <a:tabLst>
                <a:tab pos="579438" algn="l"/>
              </a:tabLst>
            </a:pP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 can we speed-up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time until the first barrel of oil 	is produced?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40000"/>
              </a:spcBef>
              <a:tabLst>
                <a:tab pos="579438" algn="l"/>
              </a:tabLst>
            </a:pP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uncertainties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still remain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04048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 Marine Transgression</a:t>
            </a:r>
          </a:p>
        </p:txBody>
      </p:sp>
      <p:sp>
        <p:nvSpPr>
          <p:cNvPr id="23555" name="Slide Number Placeholder 2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4619D3E1-A474-4261-9F73-EAD2C13CCF1F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5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grpSp>
        <p:nvGrpSpPr>
          <p:cNvPr id="23556" name="Group 16"/>
          <p:cNvGrpSpPr>
            <a:grpSpLocks/>
          </p:cNvGrpSpPr>
          <p:nvPr/>
        </p:nvGrpSpPr>
        <p:grpSpPr bwMode="auto">
          <a:xfrm>
            <a:off x="1147763" y="1417638"/>
            <a:ext cx="6824662" cy="1027112"/>
            <a:chOff x="1147764" y="1508760"/>
            <a:chExt cx="6824666" cy="1127760"/>
          </a:xfrm>
        </p:grpSpPr>
        <p:sp>
          <p:nvSpPr>
            <p:cNvPr id="7" name="Rectangle 6"/>
            <p:cNvSpPr/>
            <p:nvPr/>
          </p:nvSpPr>
          <p:spPr>
            <a:xfrm>
              <a:off x="1158876" y="1508760"/>
              <a:ext cx="6796092" cy="96042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47764" y="1721413"/>
              <a:ext cx="6824666" cy="381730"/>
            </a:xfrm>
            <a:custGeom>
              <a:avLst/>
              <a:gdLst>
                <a:gd name="connsiteX0" fmla="*/ 30480 w 6842760"/>
                <a:gd name="connsiteY0" fmla="*/ 0 h 381000"/>
                <a:gd name="connsiteX1" fmla="*/ 3901440 w 6842760"/>
                <a:gd name="connsiteY1" fmla="*/ 0 h 381000"/>
                <a:gd name="connsiteX2" fmla="*/ 6812280 w 6842760"/>
                <a:gd name="connsiteY2" fmla="*/ 91440 h 381000"/>
                <a:gd name="connsiteX3" fmla="*/ 6842760 w 6842760"/>
                <a:gd name="connsiteY3" fmla="*/ 350520 h 381000"/>
                <a:gd name="connsiteX4" fmla="*/ 0 w 6842760"/>
                <a:gd name="connsiteY4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2760" h="381000">
                  <a:moveTo>
                    <a:pt x="30480" y="0"/>
                  </a:moveTo>
                  <a:lnTo>
                    <a:pt x="3901440" y="0"/>
                  </a:lnTo>
                  <a:lnTo>
                    <a:pt x="6812280" y="91440"/>
                  </a:lnTo>
                  <a:lnTo>
                    <a:pt x="6842760" y="350520"/>
                  </a:lnTo>
                  <a:lnTo>
                    <a:pt x="0" y="381000"/>
                  </a:lnTo>
                </a:path>
              </a:pathLst>
            </a:custGeom>
            <a:solidFill>
              <a:srgbClr val="B68406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58876" y="2073512"/>
              <a:ext cx="6796092" cy="563008"/>
            </a:xfrm>
            <a:prstGeom prst="rect">
              <a:avLst/>
            </a:prstGeom>
            <a:solidFill>
              <a:srgbClr val="B68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158876" y="1508760"/>
              <a:ext cx="6796092" cy="1127760"/>
            </a:xfrm>
            <a:prstGeom prst="rect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108327" y="2012504"/>
              <a:ext cx="2970215" cy="3381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600" b="1" dirty="0">
                  <a:solidFill>
                    <a:srgbClr val="FFFF00"/>
                  </a:solidFill>
                  <a:latin typeface="+mj-lt"/>
                </a:rPr>
                <a:t>Fluvial Rocks with Coals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rot="5400000">
              <a:off x="1682615" y="1837405"/>
              <a:ext cx="198709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rot="5400000">
              <a:off x="6912034" y="1974235"/>
              <a:ext cx="318980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Freeform 25"/>
          <p:cNvSpPr/>
          <p:nvPr/>
        </p:nvSpPr>
        <p:spPr>
          <a:xfrm>
            <a:off x="1219200" y="1598613"/>
            <a:ext cx="6689725" cy="96837"/>
          </a:xfrm>
          <a:custGeom>
            <a:avLst/>
            <a:gdLst>
              <a:gd name="connsiteX0" fmla="*/ 0 w 6690360"/>
              <a:gd name="connsiteY0" fmla="*/ 0 h 106680"/>
              <a:gd name="connsiteX1" fmla="*/ 1158240 w 6690360"/>
              <a:gd name="connsiteY1" fmla="*/ 0 h 106680"/>
              <a:gd name="connsiteX2" fmla="*/ 3154680 w 6690360"/>
              <a:gd name="connsiteY2" fmla="*/ 30480 h 106680"/>
              <a:gd name="connsiteX3" fmla="*/ 4419600 w 6690360"/>
              <a:gd name="connsiteY3" fmla="*/ 15240 h 106680"/>
              <a:gd name="connsiteX4" fmla="*/ 6690360 w 6690360"/>
              <a:gd name="connsiteY4" fmla="*/ 106680 h 106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0360" h="106680">
                <a:moveTo>
                  <a:pt x="0" y="0"/>
                </a:moveTo>
                <a:lnTo>
                  <a:pt x="1158240" y="0"/>
                </a:lnTo>
                <a:lnTo>
                  <a:pt x="3154680" y="30480"/>
                </a:lnTo>
                <a:cubicBezTo>
                  <a:pt x="3698240" y="33020"/>
                  <a:pt x="3830320" y="2540"/>
                  <a:pt x="4419600" y="15240"/>
                </a:cubicBezTo>
                <a:cubicBezTo>
                  <a:pt x="5008880" y="27940"/>
                  <a:pt x="5849620" y="67310"/>
                  <a:pt x="6690360" y="106680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147763" y="2586038"/>
            <a:ext cx="6797675" cy="8747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2" name="Freeform 31"/>
          <p:cNvSpPr/>
          <p:nvPr/>
        </p:nvSpPr>
        <p:spPr>
          <a:xfrm>
            <a:off x="5989638" y="2921000"/>
            <a:ext cx="1933575" cy="312738"/>
          </a:xfrm>
          <a:custGeom>
            <a:avLst/>
            <a:gdLst>
              <a:gd name="connsiteX0" fmla="*/ 742950 w 1933575"/>
              <a:gd name="connsiteY0" fmla="*/ 9525 h 342900"/>
              <a:gd name="connsiteX1" fmla="*/ 1933575 w 1933575"/>
              <a:gd name="connsiteY1" fmla="*/ 9525 h 342900"/>
              <a:gd name="connsiteX2" fmla="*/ 1924050 w 1933575"/>
              <a:gd name="connsiteY2" fmla="*/ 342900 h 342900"/>
              <a:gd name="connsiteX3" fmla="*/ 647700 w 1933575"/>
              <a:gd name="connsiteY3" fmla="*/ 209550 h 342900"/>
              <a:gd name="connsiteX4" fmla="*/ 9525 w 1933575"/>
              <a:gd name="connsiteY4" fmla="*/ 200025 h 342900"/>
              <a:gd name="connsiteX5" fmla="*/ 0 w 1933575"/>
              <a:gd name="connsiteY5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3575" h="342900">
                <a:moveTo>
                  <a:pt x="742950" y="9525"/>
                </a:moveTo>
                <a:lnTo>
                  <a:pt x="1933575" y="9525"/>
                </a:lnTo>
                <a:lnTo>
                  <a:pt x="1924050" y="342900"/>
                </a:lnTo>
                <a:lnTo>
                  <a:pt x="647700" y="209550"/>
                </a:lnTo>
                <a:lnTo>
                  <a:pt x="9525" y="200025"/>
                </a:lnTo>
                <a:lnTo>
                  <a:pt x="0" y="0"/>
                </a:lnTo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1" name="Freeform 30"/>
          <p:cNvSpPr/>
          <p:nvPr/>
        </p:nvSpPr>
        <p:spPr>
          <a:xfrm>
            <a:off x="1160463" y="2798763"/>
            <a:ext cx="5600700" cy="287337"/>
          </a:xfrm>
          <a:custGeom>
            <a:avLst/>
            <a:gdLst>
              <a:gd name="connsiteX0" fmla="*/ 28575 w 5600700"/>
              <a:gd name="connsiteY0" fmla="*/ 0 h 304800"/>
              <a:gd name="connsiteX1" fmla="*/ 723900 w 5600700"/>
              <a:gd name="connsiteY1" fmla="*/ 9525 h 304800"/>
              <a:gd name="connsiteX2" fmla="*/ 1619250 w 5600700"/>
              <a:gd name="connsiteY2" fmla="*/ 9525 h 304800"/>
              <a:gd name="connsiteX3" fmla="*/ 2762250 w 5600700"/>
              <a:gd name="connsiteY3" fmla="*/ 57150 h 304800"/>
              <a:gd name="connsiteX4" fmla="*/ 3676650 w 5600700"/>
              <a:gd name="connsiteY4" fmla="*/ 76200 h 304800"/>
              <a:gd name="connsiteX5" fmla="*/ 4733925 w 5600700"/>
              <a:gd name="connsiteY5" fmla="*/ 114300 h 304800"/>
              <a:gd name="connsiteX6" fmla="*/ 5600700 w 5600700"/>
              <a:gd name="connsiteY6" fmla="*/ 133350 h 304800"/>
              <a:gd name="connsiteX7" fmla="*/ 5286375 w 5600700"/>
              <a:gd name="connsiteY7" fmla="*/ 200025 h 304800"/>
              <a:gd name="connsiteX8" fmla="*/ 5286375 w 5600700"/>
              <a:gd name="connsiteY8" fmla="*/ 200025 h 304800"/>
              <a:gd name="connsiteX9" fmla="*/ 5448300 w 5600700"/>
              <a:gd name="connsiteY9" fmla="*/ 238125 h 304800"/>
              <a:gd name="connsiteX10" fmla="*/ 5019675 w 5600700"/>
              <a:gd name="connsiteY10" fmla="*/ 228600 h 304800"/>
              <a:gd name="connsiteX11" fmla="*/ 5124450 w 5600700"/>
              <a:gd name="connsiteY11" fmla="*/ 285750 h 304800"/>
              <a:gd name="connsiteX12" fmla="*/ 4857750 w 5600700"/>
              <a:gd name="connsiteY12" fmla="*/ 247650 h 304800"/>
              <a:gd name="connsiteX13" fmla="*/ 4391025 w 5600700"/>
              <a:gd name="connsiteY13" fmla="*/ 228600 h 304800"/>
              <a:gd name="connsiteX14" fmla="*/ 3952875 w 5600700"/>
              <a:gd name="connsiteY14" fmla="*/ 247650 h 304800"/>
              <a:gd name="connsiteX15" fmla="*/ 3600450 w 5600700"/>
              <a:gd name="connsiteY15" fmla="*/ 276225 h 304800"/>
              <a:gd name="connsiteX16" fmla="*/ 3305175 w 5600700"/>
              <a:gd name="connsiteY16" fmla="*/ 304800 h 304800"/>
              <a:gd name="connsiteX17" fmla="*/ 2524125 w 5600700"/>
              <a:gd name="connsiteY17" fmla="*/ 276225 h 304800"/>
              <a:gd name="connsiteX18" fmla="*/ 1428750 w 5600700"/>
              <a:gd name="connsiteY18" fmla="*/ 209550 h 304800"/>
              <a:gd name="connsiteX19" fmla="*/ 0 w 5600700"/>
              <a:gd name="connsiteY19" fmla="*/ 219075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00700" h="304800">
                <a:moveTo>
                  <a:pt x="28575" y="0"/>
                </a:moveTo>
                <a:lnTo>
                  <a:pt x="723900" y="9525"/>
                </a:lnTo>
                <a:lnTo>
                  <a:pt x="1619250" y="9525"/>
                </a:lnTo>
                <a:lnTo>
                  <a:pt x="2762250" y="57150"/>
                </a:lnTo>
                <a:lnTo>
                  <a:pt x="3676650" y="76200"/>
                </a:lnTo>
                <a:lnTo>
                  <a:pt x="4733925" y="114300"/>
                </a:lnTo>
                <a:lnTo>
                  <a:pt x="5600700" y="133350"/>
                </a:lnTo>
                <a:lnTo>
                  <a:pt x="5286375" y="200025"/>
                </a:lnTo>
                <a:lnTo>
                  <a:pt x="5286375" y="200025"/>
                </a:lnTo>
                <a:lnTo>
                  <a:pt x="5448300" y="238125"/>
                </a:lnTo>
                <a:lnTo>
                  <a:pt x="5019675" y="228600"/>
                </a:lnTo>
                <a:lnTo>
                  <a:pt x="5124450" y="285750"/>
                </a:lnTo>
                <a:lnTo>
                  <a:pt x="4857750" y="247650"/>
                </a:lnTo>
                <a:lnTo>
                  <a:pt x="4391025" y="228600"/>
                </a:lnTo>
                <a:lnTo>
                  <a:pt x="3952875" y="247650"/>
                </a:lnTo>
                <a:lnTo>
                  <a:pt x="3600450" y="276225"/>
                </a:lnTo>
                <a:lnTo>
                  <a:pt x="3305175" y="304800"/>
                </a:lnTo>
                <a:lnTo>
                  <a:pt x="2524125" y="276225"/>
                </a:lnTo>
                <a:lnTo>
                  <a:pt x="1428750" y="209550"/>
                </a:lnTo>
                <a:lnTo>
                  <a:pt x="0" y="219075"/>
                </a:lnTo>
              </a:path>
            </a:pathLst>
          </a:custGeom>
          <a:solidFill>
            <a:srgbClr val="B68406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9" name="Freeform 28"/>
          <p:cNvSpPr/>
          <p:nvPr/>
        </p:nvSpPr>
        <p:spPr>
          <a:xfrm>
            <a:off x="1160463" y="2963863"/>
            <a:ext cx="6772275" cy="635000"/>
          </a:xfrm>
          <a:custGeom>
            <a:avLst/>
            <a:gdLst>
              <a:gd name="connsiteX0" fmla="*/ 0 w 6772275"/>
              <a:gd name="connsiteY0" fmla="*/ 0 h 695325"/>
              <a:gd name="connsiteX1" fmla="*/ 895350 w 6772275"/>
              <a:gd name="connsiteY1" fmla="*/ 28575 h 695325"/>
              <a:gd name="connsiteX2" fmla="*/ 1619250 w 6772275"/>
              <a:gd name="connsiteY2" fmla="*/ 38100 h 695325"/>
              <a:gd name="connsiteX3" fmla="*/ 2609850 w 6772275"/>
              <a:gd name="connsiteY3" fmla="*/ 85725 h 695325"/>
              <a:gd name="connsiteX4" fmla="*/ 3276600 w 6772275"/>
              <a:gd name="connsiteY4" fmla="*/ 85725 h 695325"/>
              <a:gd name="connsiteX5" fmla="*/ 3838575 w 6772275"/>
              <a:gd name="connsiteY5" fmla="*/ 76200 h 695325"/>
              <a:gd name="connsiteX6" fmla="*/ 4238625 w 6772275"/>
              <a:gd name="connsiteY6" fmla="*/ 47625 h 695325"/>
              <a:gd name="connsiteX7" fmla="*/ 4752975 w 6772275"/>
              <a:gd name="connsiteY7" fmla="*/ 76200 h 695325"/>
              <a:gd name="connsiteX8" fmla="*/ 5715000 w 6772275"/>
              <a:gd name="connsiteY8" fmla="*/ 171450 h 695325"/>
              <a:gd name="connsiteX9" fmla="*/ 6772275 w 6772275"/>
              <a:gd name="connsiteY9" fmla="*/ 285750 h 695325"/>
              <a:gd name="connsiteX10" fmla="*/ 6753225 w 6772275"/>
              <a:gd name="connsiteY10" fmla="*/ 695325 h 695325"/>
              <a:gd name="connsiteX11" fmla="*/ 0 w 6772275"/>
              <a:gd name="connsiteY11" fmla="*/ 666750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72275" h="695325">
                <a:moveTo>
                  <a:pt x="0" y="0"/>
                </a:moveTo>
                <a:lnTo>
                  <a:pt x="895350" y="28575"/>
                </a:lnTo>
                <a:lnTo>
                  <a:pt x="1619250" y="38100"/>
                </a:lnTo>
                <a:lnTo>
                  <a:pt x="2609850" y="85725"/>
                </a:lnTo>
                <a:lnTo>
                  <a:pt x="3276600" y="85725"/>
                </a:lnTo>
                <a:lnTo>
                  <a:pt x="3838575" y="76200"/>
                </a:lnTo>
                <a:lnTo>
                  <a:pt x="4238625" y="47625"/>
                </a:lnTo>
                <a:lnTo>
                  <a:pt x="4752975" y="76200"/>
                </a:lnTo>
                <a:lnTo>
                  <a:pt x="5715000" y="171450"/>
                </a:lnTo>
                <a:lnTo>
                  <a:pt x="6772275" y="285750"/>
                </a:lnTo>
                <a:lnTo>
                  <a:pt x="6753225" y="695325"/>
                </a:lnTo>
                <a:lnTo>
                  <a:pt x="0" y="666750"/>
                </a:lnTo>
              </a:path>
            </a:pathLst>
          </a:custGeom>
          <a:solidFill>
            <a:srgbClr val="B68406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147763" y="3267075"/>
            <a:ext cx="6797675" cy="346075"/>
          </a:xfrm>
          <a:prstGeom prst="rect">
            <a:avLst/>
          </a:prstGeom>
          <a:solidFill>
            <a:srgbClr val="B68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147763" y="2586038"/>
            <a:ext cx="6797675" cy="10271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3098800" y="3141663"/>
            <a:ext cx="296862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+mj-lt"/>
              </a:rPr>
              <a:t>Fluvial Rocks with Coals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rot="5400000">
            <a:off x="1681956" y="2885282"/>
            <a:ext cx="180975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6915944" y="3078956"/>
            <a:ext cx="29210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26"/>
          <p:cNvSpPr/>
          <p:nvPr/>
        </p:nvSpPr>
        <p:spPr>
          <a:xfrm>
            <a:off x="1177925" y="2974975"/>
            <a:ext cx="6691313" cy="249238"/>
          </a:xfrm>
          <a:custGeom>
            <a:avLst/>
            <a:gdLst>
              <a:gd name="connsiteX0" fmla="*/ 0 w 6690360"/>
              <a:gd name="connsiteY0" fmla="*/ 0 h 106680"/>
              <a:gd name="connsiteX1" fmla="*/ 1158240 w 6690360"/>
              <a:gd name="connsiteY1" fmla="*/ 0 h 106680"/>
              <a:gd name="connsiteX2" fmla="*/ 3154680 w 6690360"/>
              <a:gd name="connsiteY2" fmla="*/ 30480 h 106680"/>
              <a:gd name="connsiteX3" fmla="*/ 4419600 w 6690360"/>
              <a:gd name="connsiteY3" fmla="*/ 15240 h 106680"/>
              <a:gd name="connsiteX4" fmla="*/ 6690360 w 6690360"/>
              <a:gd name="connsiteY4" fmla="*/ 106680 h 106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0360" h="106680">
                <a:moveTo>
                  <a:pt x="0" y="0"/>
                </a:moveTo>
                <a:lnTo>
                  <a:pt x="1158240" y="0"/>
                </a:lnTo>
                <a:lnTo>
                  <a:pt x="3154680" y="30480"/>
                </a:lnTo>
                <a:cubicBezTo>
                  <a:pt x="3698240" y="33020"/>
                  <a:pt x="3830320" y="2540"/>
                  <a:pt x="4419600" y="15240"/>
                </a:cubicBezTo>
                <a:cubicBezTo>
                  <a:pt x="5008880" y="27940"/>
                  <a:pt x="5849620" y="67310"/>
                  <a:pt x="6690360" y="106680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" name="Freeform 29"/>
          <p:cNvSpPr/>
          <p:nvPr/>
        </p:nvSpPr>
        <p:spPr>
          <a:xfrm>
            <a:off x="1169988" y="2782888"/>
            <a:ext cx="6734175" cy="134937"/>
          </a:xfrm>
          <a:custGeom>
            <a:avLst/>
            <a:gdLst>
              <a:gd name="connsiteX0" fmla="*/ 0 w 6734175"/>
              <a:gd name="connsiteY0" fmla="*/ 17462 h 147637"/>
              <a:gd name="connsiteX1" fmla="*/ 1228725 w 6734175"/>
              <a:gd name="connsiteY1" fmla="*/ 7937 h 147637"/>
              <a:gd name="connsiteX2" fmla="*/ 3000375 w 6734175"/>
              <a:gd name="connsiteY2" fmla="*/ 65087 h 147637"/>
              <a:gd name="connsiteX3" fmla="*/ 4276725 w 6734175"/>
              <a:gd name="connsiteY3" fmla="*/ 103187 h 147637"/>
              <a:gd name="connsiteX4" fmla="*/ 5210175 w 6734175"/>
              <a:gd name="connsiteY4" fmla="*/ 141287 h 147637"/>
              <a:gd name="connsiteX5" fmla="*/ 6734175 w 6734175"/>
              <a:gd name="connsiteY5" fmla="*/ 141287 h 147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34175" h="147637">
                <a:moveTo>
                  <a:pt x="0" y="17462"/>
                </a:moveTo>
                <a:cubicBezTo>
                  <a:pt x="364331" y="8731"/>
                  <a:pt x="728663" y="0"/>
                  <a:pt x="1228725" y="7937"/>
                </a:cubicBezTo>
                <a:cubicBezTo>
                  <a:pt x="1728787" y="15874"/>
                  <a:pt x="3000375" y="65087"/>
                  <a:pt x="3000375" y="65087"/>
                </a:cubicBezTo>
                <a:lnTo>
                  <a:pt x="4276725" y="103187"/>
                </a:lnTo>
                <a:cubicBezTo>
                  <a:pt x="4645025" y="115887"/>
                  <a:pt x="4800600" y="134937"/>
                  <a:pt x="5210175" y="141287"/>
                </a:cubicBezTo>
                <a:cubicBezTo>
                  <a:pt x="5619750" y="147637"/>
                  <a:pt x="6176962" y="144462"/>
                  <a:pt x="6734175" y="141287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870075" y="2740025"/>
            <a:ext cx="1506538" cy="306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FFFF00"/>
                </a:solidFill>
                <a:latin typeface="+mj-lt"/>
              </a:rPr>
              <a:t>Fluvial Rocks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708775" y="2871788"/>
            <a:ext cx="1231900" cy="2809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Nearshore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7763" y="3754438"/>
            <a:ext cx="6797675" cy="10731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2" name="Freeform 71"/>
          <p:cNvSpPr/>
          <p:nvPr/>
        </p:nvSpPr>
        <p:spPr>
          <a:xfrm>
            <a:off x="2751138" y="4029075"/>
            <a:ext cx="3429000" cy="338138"/>
          </a:xfrm>
          <a:custGeom>
            <a:avLst/>
            <a:gdLst>
              <a:gd name="connsiteX0" fmla="*/ 971550 w 3429000"/>
              <a:gd name="connsiteY0" fmla="*/ 19050 h 371475"/>
              <a:gd name="connsiteX1" fmla="*/ 1495425 w 3429000"/>
              <a:gd name="connsiteY1" fmla="*/ 66675 h 371475"/>
              <a:gd name="connsiteX2" fmla="*/ 2247900 w 3429000"/>
              <a:gd name="connsiteY2" fmla="*/ 85725 h 371475"/>
              <a:gd name="connsiteX3" fmla="*/ 3343275 w 3429000"/>
              <a:gd name="connsiteY3" fmla="*/ 76200 h 371475"/>
              <a:gd name="connsiteX4" fmla="*/ 3429000 w 3429000"/>
              <a:gd name="connsiteY4" fmla="*/ 371475 h 371475"/>
              <a:gd name="connsiteX5" fmla="*/ 1771650 w 3429000"/>
              <a:gd name="connsiteY5" fmla="*/ 285750 h 371475"/>
              <a:gd name="connsiteX6" fmla="*/ 0 w 3429000"/>
              <a:gd name="connsiteY6" fmla="*/ 219075 h 371475"/>
              <a:gd name="connsiteX7" fmla="*/ 9525 w 3429000"/>
              <a:gd name="connsiteY7" fmla="*/ 9525 h 371475"/>
              <a:gd name="connsiteX8" fmla="*/ 371475 w 3429000"/>
              <a:gd name="connsiteY8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29000" h="371475">
                <a:moveTo>
                  <a:pt x="971550" y="19050"/>
                </a:moveTo>
                <a:lnTo>
                  <a:pt x="1495425" y="66675"/>
                </a:lnTo>
                <a:lnTo>
                  <a:pt x="2247900" y="85725"/>
                </a:lnTo>
                <a:lnTo>
                  <a:pt x="3343275" y="76200"/>
                </a:lnTo>
                <a:lnTo>
                  <a:pt x="3429000" y="371475"/>
                </a:lnTo>
                <a:lnTo>
                  <a:pt x="1771650" y="285750"/>
                </a:lnTo>
                <a:lnTo>
                  <a:pt x="0" y="219075"/>
                </a:lnTo>
                <a:lnTo>
                  <a:pt x="9525" y="9525"/>
                </a:lnTo>
                <a:lnTo>
                  <a:pt x="371475" y="0"/>
                </a:lnTo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5" name="Freeform 54"/>
          <p:cNvSpPr/>
          <p:nvPr/>
        </p:nvSpPr>
        <p:spPr>
          <a:xfrm>
            <a:off x="5980113" y="4097338"/>
            <a:ext cx="1933575" cy="730250"/>
          </a:xfrm>
          <a:custGeom>
            <a:avLst/>
            <a:gdLst>
              <a:gd name="connsiteX0" fmla="*/ 742950 w 1933575"/>
              <a:gd name="connsiteY0" fmla="*/ 9525 h 342900"/>
              <a:gd name="connsiteX1" fmla="*/ 1933575 w 1933575"/>
              <a:gd name="connsiteY1" fmla="*/ 9525 h 342900"/>
              <a:gd name="connsiteX2" fmla="*/ 1924050 w 1933575"/>
              <a:gd name="connsiteY2" fmla="*/ 342900 h 342900"/>
              <a:gd name="connsiteX3" fmla="*/ 647700 w 1933575"/>
              <a:gd name="connsiteY3" fmla="*/ 209550 h 342900"/>
              <a:gd name="connsiteX4" fmla="*/ 9525 w 1933575"/>
              <a:gd name="connsiteY4" fmla="*/ 200025 h 342900"/>
              <a:gd name="connsiteX5" fmla="*/ 0 w 1933575"/>
              <a:gd name="connsiteY5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3575" h="342900">
                <a:moveTo>
                  <a:pt x="742950" y="9525"/>
                </a:moveTo>
                <a:lnTo>
                  <a:pt x="1933575" y="9525"/>
                </a:lnTo>
                <a:lnTo>
                  <a:pt x="1924050" y="342900"/>
                </a:lnTo>
                <a:lnTo>
                  <a:pt x="647700" y="209550"/>
                </a:lnTo>
                <a:lnTo>
                  <a:pt x="9525" y="200025"/>
                </a:lnTo>
                <a:lnTo>
                  <a:pt x="0" y="0"/>
                </a:lnTo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6" name="Freeform 55"/>
          <p:cNvSpPr/>
          <p:nvPr/>
        </p:nvSpPr>
        <p:spPr>
          <a:xfrm>
            <a:off x="1160463" y="4254500"/>
            <a:ext cx="5600700" cy="285750"/>
          </a:xfrm>
          <a:custGeom>
            <a:avLst/>
            <a:gdLst>
              <a:gd name="connsiteX0" fmla="*/ 28575 w 5600700"/>
              <a:gd name="connsiteY0" fmla="*/ 0 h 304800"/>
              <a:gd name="connsiteX1" fmla="*/ 723900 w 5600700"/>
              <a:gd name="connsiteY1" fmla="*/ 9525 h 304800"/>
              <a:gd name="connsiteX2" fmla="*/ 1619250 w 5600700"/>
              <a:gd name="connsiteY2" fmla="*/ 9525 h 304800"/>
              <a:gd name="connsiteX3" fmla="*/ 2762250 w 5600700"/>
              <a:gd name="connsiteY3" fmla="*/ 57150 h 304800"/>
              <a:gd name="connsiteX4" fmla="*/ 3676650 w 5600700"/>
              <a:gd name="connsiteY4" fmla="*/ 76200 h 304800"/>
              <a:gd name="connsiteX5" fmla="*/ 4733925 w 5600700"/>
              <a:gd name="connsiteY5" fmla="*/ 114300 h 304800"/>
              <a:gd name="connsiteX6" fmla="*/ 5600700 w 5600700"/>
              <a:gd name="connsiteY6" fmla="*/ 133350 h 304800"/>
              <a:gd name="connsiteX7" fmla="*/ 5286375 w 5600700"/>
              <a:gd name="connsiteY7" fmla="*/ 200025 h 304800"/>
              <a:gd name="connsiteX8" fmla="*/ 5286375 w 5600700"/>
              <a:gd name="connsiteY8" fmla="*/ 200025 h 304800"/>
              <a:gd name="connsiteX9" fmla="*/ 5448300 w 5600700"/>
              <a:gd name="connsiteY9" fmla="*/ 238125 h 304800"/>
              <a:gd name="connsiteX10" fmla="*/ 5019675 w 5600700"/>
              <a:gd name="connsiteY10" fmla="*/ 228600 h 304800"/>
              <a:gd name="connsiteX11" fmla="*/ 5124450 w 5600700"/>
              <a:gd name="connsiteY11" fmla="*/ 285750 h 304800"/>
              <a:gd name="connsiteX12" fmla="*/ 4857750 w 5600700"/>
              <a:gd name="connsiteY12" fmla="*/ 247650 h 304800"/>
              <a:gd name="connsiteX13" fmla="*/ 4391025 w 5600700"/>
              <a:gd name="connsiteY13" fmla="*/ 228600 h 304800"/>
              <a:gd name="connsiteX14" fmla="*/ 3952875 w 5600700"/>
              <a:gd name="connsiteY14" fmla="*/ 247650 h 304800"/>
              <a:gd name="connsiteX15" fmla="*/ 3600450 w 5600700"/>
              <a:gd name="connsiteY15" fmla="*/ 276225 h 304800"/>
              <a:gd name="connsiteX16" fmla="*/ 3305175 w 5600700"/>
              <a:gd name="connsiteY16" fmla="*/ 304800 h 304800"/>
              <a:gd name="connsiteX17" fmla="*/ 2524125 w 5600700"/>
              <a:gd name="connsiteY17" fmla="*/ 276225 h 304800"/>
              <a:gd name="connsiteX18" fmla="*/ 1428750 w 5600700"/>
              <a:gd name="connsiteY18" fmla="*/ 209550 h 304800"/>
              <a:gd name="connsiteX19" fmla="*/ 0 w 5600700"/>
              <a:gd name="connsiteY19" fmla="*/ 219075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00700" h="304800">
                <a:moveTo>
                  <a:pt x="28575" y="0"/>
                </a:moveTo>
                <a:lnTo>
                  <a:pt x="723900" y="9525"/>
                </a:lnTo>
                <a:lnTo>
                  <a:pt x="1619250" y="9525"/>
                </a:lnTo>
                <a:lnTo>
                  <a:pt x="2762250" y="57150"/>
                </a:lnTo>
                <a:lnTo>
                  <a:pt x="3676650" y="76200"/>
                </a:lnTo>
                <a:lnTo>
                  <a:pt x="4733925" y="114300"/>
                </a:lnTo>
                <a:lnTo>
                  <a:pt x="5600700" y="133350"/>
                </a:lnTo>
                <a:lnTo>
                  <a:pt x="5286375" y="200025"/>
                </a:lnTo>
                <a:lnTo>
                  <a:pt x="5286375" y="200025"/>
                </a:lnTo>
                <a:lnTo>
                  <a:pt x="5448300" y="238125"/>
                </a:lnTo>
                <a:lnTo>
                  <a:pt x="5019675" y="228600"/>
                </a:lnTo>
                <a:lnTo>
                  <a:pt x="5124450" y="285750"/>
                </a:lnTo>
                <a:lnTo>
                  <a:pt x="4857750" y="247650"/>
                </a:lnTo>
                <a:lnTo>
                  <a:pt x="4391025" y="228600"/>
                </a:lnTo>
                <a:lnTo>
                  <a:pt x="3952875" y="247650"/>
                </a:lnTo>
                <a:lnTo>
                  <a:pt x="3600450" y="276225"/>
                </a:lnTo>
                <a:lnTo>
                  <a:pt x="3305175" y="304800"/>
                </a:lnTo>
                <a:lnTo>
                  <a:pt x="2524125" y="276225"/>
                </a:lnTo>
                <a:lnTo>
                  <a:pt x="1428750" y="209550"/>
                </a:lnTo>
                <a:lnTo>
                  <a:pt x="0" y="219075"/>
                </a:lnTo>
              </a:path>
            </a:pathLst>
          </a:custGeom>
          <a:solidFill>
            <a:srgbClr val="B68406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1" name="Freeform 70"/>
          <p:cNvSpPr/>
          <p:nvPr/>
        </p:nvSpPr>
        <p:spPr>
          <a:xfrm>
            <a:off x="1179513" y="3967163"/>
            <a:ext cx="6696075" cy="885825"/>
          </a:xfrm>
          <a:custGeom>
            <a:avLst/>
            <a:gdLst>
              <a:gd name="connsiteX0" fmla="*/ 47625 w 6696075"/>
              <a:gd name="connsiteY0" fmla="*/ 0 h 971550"/>
              <a:gd name="connsiteX1" fmla="*/ 914400 w 6696075"/>
              <a:gd name="connsiteY1" fmla="*/ 19050 h 971550"/>
              <a:gd name="connsiteX2" fmla="*/ 1828800 w 6696075"/>
              <a:gd name="connsiteY2" fmla="*/ 57150 h 971550"/>
              <a:gd name="connsiteX3" fmla="*/ 2295525 w 6696075"/>
              <a:gd name="connsiteY3" fmla="*/ 85725 h 971550"/>
              <a:gd name="connsiteX4" fmla="*/ 2724150 w 6696075"/>
              <a:gd name="connsiteY4" fmla="*/ 114300 h 971550"/>
              <a:gd name="connsiteX5" fmla="*/ 2143125 w 6696075"/>
              <a:gd name="connsiteY5" fmla="*/ 123825 h 971550"/>
              <a:gd name="connsiteX6" fmla="*/ 2343150 w 6696075"/>
              <a:gd name="connsiteY6" fmla="*/ 171450 h 971550"/>
              <a:gd name="connsiteX7" fmla="*/ 1733550 w 6696075"/>
              <a:gd name="connsiteY7" fmla="*/ 161925 h 971550"/>
              <a:gd name="connsiteX8" fmla="*/ 1905000 w 6696075"/>
              <a:gd name="connsiteY8" fmla="*/ 238125 h 971550"/>
              <a:gd name="connsiteX9" fmla="*/ 2466975 w 6696075"/>
              <a:gd name="connsiteY9" fmla="*/ 276225 h 971550"/>
              <a:gd name="connsiteX10" fmla="*/ 3038475 w 6696075"/>
              <a:gd name="connsiteY10" fmla="*/ 304800 h 971550"/>
              <a:gd name="connsiteX11" fmla="*/ 3514725 w 6696075"/>
              <a:gd name="connsiteY11" fmla="*/ 361950 h 971550"/>
              <a:gd name="connsiteX12" fmla="*/ 3924300 w 6696075"/>
              <a:gd name="connsiteY12" fmla="*/ 361950 h 971550"/>
              <a:gd name="connsiteX13" fmla="*/ 4429125 w 6696075"/>
              <a:gd name="connsiteY13" fmla="*/ 381000 h 971550"/>
              <a:gd name="connsiteX14" fmla="*/ 4743450 w 6696075"/>
              <a:gd name="connsiteY14" fmla="*/ 409575 h 971550"/>
              <a:gd name="connsiteX15" fmla="*/ 5048250 w 6696075"/>
              <a:gd name="connsiteY15" fmla="*/ 438150 h 971550"/>
              <a:gd name="connsiteX16" fmla="*/ 5305425 w 6696075"/>
              <a:gd name="connsiteY16" fmla="*/ 457200 h 971550"/>
              <a:gd name="connsiteX17" fmla="*/ 4876800 w 6696075"/>
              <a:gd name="connsiteY17" fmla="*/ 533400 h 971550"/>
              <a:gd name="connsiteX18" fmla="*/ 5095875 w 6696075"/>
              <a:gd name="connsiteY18" fmla="*/ 590550 h 971550"/>
              <a:gd name="connsiteX19" fmla="*/ 5600700 w 6696075"/>
              <a:gd name="connsiteY19" fmla="*/ 704850 h 971550"/>
              <a:gd name="connsiteX20" fmla="*/ 6143625 w 6696075"/>
              <a:gd name="connsiteY20" fmla="*/ 828675 h 971550"/>
              <a:gd name="connsiteX21" fmla="*/ 6696075 w 6696075"/>
              <a:gd name="connsiteY21" fmla="*/ 942975 h 971550"/>
              <a:gd name="connsiteX22" fmla="*/ 0 w 6696075"/>
              <a:gd name="connsiteY22" fmla="*/ 971550 h 971550"/>
              <a:gd name="connsiteX23" fmla="*/ 0 w 6696075"/>
              <a:gd name="connsiteY23" fmla="*/ 47625 h 97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696075" h="971550">
                <a:moveTo>
                  <a:pt x="47625" y="0"/>
                </a:moveTo>
                <a:lnTo>
                  <a:pt x="914400" y="19050"/>
                </a:lnTo>
                <a:lnTo>
                  <a:pt x="1828800" y="57150"/>
                </a:lnTo>
                <a:lnTo>
                  <a:pt x="2295525" y="85725"/>
                </a:lnTo>
                <a:lnTo>
                  <a:pt x="2724150" y="114300"/>
                </a:lnTo>
                <a:lnTo>
                  <a:pt x="2143125" y="123825"/>
                </a:lnTo>
                <a:lnTo>
                  <a:pt x="2343150" y="171450"/>
                </a:lnTo>
                <a:lnTo>
                  <a:pt x="1733550" y="161925"/>
                </a:lnTo>
                <a:lnTo>
                  <a:pt x="1905000" y="238125"/>
                </a:lnTo>
                <a:lnTo>
                  <a:pt x="2466975" y="276225"/>
                </a:lnTo>
                <a:lnTo>
                  <a:pt x="3038475" y="304800"/>
                </a:lnTo>
                <a:lnTo>
                  <a:pt x="3514725" y="361950"/>
                </a:lnTo>
                <a:lnTo>
                  <a:pt x="3924300" y="361950"/>
                </a:lnTo>
                <a:lnTo>
                  <a:pt x="4429125" y="381000"/>
                </a:lnTo>
                <a:lnTo>
                  <a:pt x="4743450" y="409575"/>
                </a:lnTo>
                <a:lnTo>
                  <a:pt x="5048250" y="438150"/>
                </a:lnTo>
                <a:lnTo>
                  <a:pt x="5305425" y="457200"/>
                </a:lnTo>
                <a:lnTo>
                  <a:pt x="4876800" y="533400"/>
                </a:lnTo>
                <a:lnTo>
                  <a:pt x="5095875" y="590550"/>
                </a:lnTo>
                <a:lnTo>
                  <a:pt x="5600700" y="704850"/>
                </a:lnTo>
                <a:lnTo>
                  <a:pt x="6143625" y="828675"/>
                </a:lnTo>
                <a:lnTo>
                  <a:pt x="6696075" y="942975"/>
                </a:lnTo>
                <a:lnTo>
                  <a:pt x="0" y="971550"/>
                </a:lnTo>
                <a:lnTo>
                  <a:pt x="0" y="47625"/>
                </a:lnTo>
              </a:path>
            </a:pathLst>
          </a:custGeom>
          <a:solidFill>
            <a:srgbClr val="B68406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9" name="Rectangle 58"/>
          <p:cNvSpPr/>
          <p:nvPr/>
        </p:nvSpPr>
        <p:spPr>
          <a:xfrm>
            <a:off x="1147763" y="3754438"/>
            <a:ext cx="6797675" cy="113347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2270125" y="4492625"/>
            <a:ext cx="296862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+mj-lt"/>
              </a:rPr>
              <a:t>Fluvial Rocks with Coals</a:t>
            </a:r>
          </a:p>
        </p:txBody>
      </p:sp>
      <p:sp>
        <p:nvSpPr>
          <p:cNvPr id="63" name="Freeform 62"/>
          <p:cNvSpPr/>
          <p:nvPr/>
        </p:nvSpPr>
        <p:spPr>
          <a:xfrm>
            <a:off x="1177925" y="4343400"/>
            <a:ext cx="6691313" cy="474663"/>
          </a:xfrm>
          <a:custGeom>
            <a:avLst/>
            <a:gdLst>
              <a:gd name="connsiteX0" fmla="*/ 0 w 6690360"/>
              <a:gd name="connsiteY0" fmla="*/ 0 h 106680"/>
              <a:gd name="connsiteX1" fmla="*/ 1158240 w 6690360"/>
              <a:gd name="connsiteY1" fmla="*/ 0 h 106680"/>
              <a:gd name="connsiteX2" fmla="*/ 3154680 w 6690360"/>
              <a:gd name="connsiteY2" fmla="*/ 30480 h 106680"/>
              <a:gd name="connsiteX3" fmla="*/ 4419600 w 6690360"/>
              <a:gd name="connsiteY3" fmla="*/ 15240 h 106680"/>
              <a:gd name="connsiteX4" fmla="*/ 6690360 w 6690360"/>
              <a:gd name="connsiteY4" fmla="*/ 106680 h 106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0360" h="106680">
                <a:moveTo>
                  <a:pt x="0" y="0"/>
                </a:moveTo>
                <a:lnTo>
                  <a:pt x="1158240" y="0"/>
                </a:lnTo>
                <a:lnTo>
                  <a:pt x="3154680" y="30480"/>
                </a:lnTo>
                <a:cubicBezTo>
                  <a:pt x="3698240" y="33020"/>
                  <a:pt x="3830320" y="2540"/>
                  <a:pt x="4419600" y="15240"/>
                </a:cubicBezTo>
                <a:cubicBezTo>
                  <a:pt x="5008880" y="27940"/>
                  <a:pt x="5849620" y="67310"/>
                  <a:pt x="6690360" y="106680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1327150" y="4100513"/>
            <a:ext cx="1506538" cy="2809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FFFF00"/>
                </a:solidFill>
                <a:latin typeface="+mj-lt"/>
              </a:rPr>
              <a:t>Fluvial Rocks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661150" y="4387850"/>
            <a:ext cx="1231900" cy="2809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Nearshore</a:t>
            </a:r>
          </a:p>
        </p:txBody>
      </p:sp>
      <p:cxnSp>
        <p:nvCxnSpPr>
          <p:cNvPr id="67" name="Straight Arrow Connector 66"/>
          <p:cNvCxnSpPr/>
          <p:nvPr/>
        </p:nvCxnSpPr>
        <p:spPr>
          <a:xfrm rot="5400000">
            <a:off x="1691481" y="4053682"/>
            <a:ext cx="180975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rot="5400000">
            <a:off x="6926262" y="4256088"/>
            <a:ext cx="290513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Freeform 68"/>
          <p:cNvSpPr/>
          <p:nvPr/>
        </p:nvSpPr>
        <p:spPr>
          <a:xfrm>
            <a:off x="1198563" y="4130675"/>
            <a:ext cx="6705600" cy="384175"/>
          </a:xfrm>
          <a:custGeom>
            <a:avLst/>
            <a:gdLst>
              <a:gd name="connsiteX0" fmla="*/ 0 w 6705600"/>
              <a:gd name="connsiteY0" fmla="*/ 39687 h 420687"/>
              <a:gd name="connsiteX1" fmla="*/ 733425 w 6705600"/>
              <a:gd name="connsiteY1" fmla="*/ 1587 h 420687"/>
              <a:gd name="connsiteX2" fmla="*/ 1562100 w 6705600"/>
              <a:gd name="connsiteY2" fmla="*/ 30162 h 420687"/>
              <a:gd name="connsiteX3" fmla="*/ 2466975 w 6705600"/>
              <a:gd name="connsiteY3" fmla="*/ 77787 h 420687"/>
              <a:gd name="connsiteX4" fmla="*/ 3228975 w 6705600"/>
              <a:gd name="connsiteY4" fmla="*/ 134937 h 420687"/>
              <a:gd name="connsiteX5" fmla="*/ 3952875 w 6705600"/>
              <a:gd name="connsiteY5" fmla="*/ 163512 h 420687"/>
              <a:gd name="connsiteX6" fmla="*/ 4324350 w 6705600"/>
              <a:gd name="connsiteY6" fmla="*/ 182562 h 420687"/>
              <a:gd name="connsiteX7" fmla="*/ 4886325 w 6705600"/>
              <a:gd name="connsiteY7" fmla="*/ 230187 h 420687"/>
              <a:gd name="connsiteX8" fmla="*/ 5429250 w 6705600"/>
              <a:gd name="connsiteY8" fmla="*/ 268287 h 420687"/>
              <a:gd name="connsiteX9" fmla="*/ 5848350 w 6705600"/>
              <a:gd name="connsiteY9" fmla="*/ 315912 h 420687"/>
              <a:gd name="connsiteX10" fmla="*/ 6286500 w 6705600"/>
              <a:gd name="connsiteY10" fmla="*/ 363537 h 420687"/>
              <a:gd name="connsiteX11" fmla="*/ 6705600 w 6705600"/>
              <a:gd name="connsiteY11" fmla="*/ 420687 h 420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05600" h="420687">
                <a:moveTo>
                  <a:pt x="0" y="39687"/>
                </a:moveTo>
                <a:cubicBezTo>
                  <a:pt x="236537" y="21430"/>
                  <a:pt x="473075" y="3174"/>
                  <a:pt x="733425" y="1587"/>
                </a:cubicBezTo>
                <a:cubicBezTo>
                  <a:pt x="993775" y="0"/>
                  <a:pt x="1562100" y="30162"/>
                  <a:pt x="1562100" y="30162"/>
                </a:cubicBezTo>
                <a:lnTo>
                  <a:pt x="2466975" y="77787"/>
                </a:lnTo>
                <a:cubicBezTo>
                  <a:pt x="2744787" y="95249"/>
                  <a:pt x="2981325" y="120650"/>
                  <a:pt x="3228975" y="134937"/>
                </a:cubicBezTo>
                <a:cubicBezTo>
                  <a:pt x="3476625" y="149224"/>
                  <a:pt x="3952875" y="163512"/>
                  <a:pt x="3952875" y="163512"/>
                </a:cubicBezTo>
                <a:cubicBezTo>
                  <a:pt x="4135437" y="171449"/>
                  <a:pt x="4168775" y="171450"/>
                  <a:pt x="4324350" y="182562"/>
                </a:cubicBezTo>
                <a:cubicBezTo>
                  <a:pt x="4479925" y="193674"/>
                  <a:pt x="4886325" y="230187"/>
                  <a:pt x="4886325" y="230187"/>
                </a:cubicBezTo>
                <a:lnTo>
                  <a:pt x="5429250" y="268287"/>
                </a:lnTo>
                <a:cubicBezTo>
                  <a:pt x="5589588" y="282575"/>
                  <a:pt x="5848350" y="315912"/>
                  <a:pt x="5848350" y="315912"/>
                </a:cubicBezTo>
                <a:lnTo>
                  <a:pt x="6286500" y="363537"/>
                </a:lnTo>
                <a:cubicBezTo>
                  <a:pt x="6429375" y="380999"/>
                  <a:pt x="6567487" y="400843"/>
                  <a:pt x="6705600" y="420687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0" name="Freeform 69"/>
          <p:cNvSpPr/>
          <p:nvPr/>
        </p:nvSpPr>
        <p:spPr>
          <a:xfrm>
            <a:off x="1189038" y="3967163"/>
            <a:ext cx="6715125" cy="147637"/>
          </a:xfrm>
          <a:custGeom>
            <a:avLst/>
            <a:gdLst>
              <a:gd name="connsiteX0" fmla="*/ 0 w 6715125"/>
              <a:gd name="connsiteY0" fmla="*/ 0 h 161925"/>
              <a:gd name="connsiteX1" fmla="*/ 914400 w 6715125"/>
              <a:gd name="connsiteY1" fmla="*/ 9525 h 161925"/>
              <a:gd name="connsiteX2" fmla="*/ 2190750 w 6715125"/>
              <a:gd name="connsiteY2" fmla="*/ 57150 h 161925"/>
              <a:gd name="connsiteX3" fmla="*/ 3448050 w 6715125"/>
              <a:gd name="connsiteY3" fmla="*/ 133350 h 161925"/>
              <a:gd name="connsiteX4" fmla="*/ 6715125 w 6715125"/>
              <a:gd name="connsiteY4" fmla="*/ 16192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25" h="161925">
                <a:moveTo>
                  <a:pt x="0" y="0"/>
                </a:moveTo>
                <a:cubicBezTo>
                  <a:pt x="274637" y="0"/>
                  <a:pt x="549275" y="0"/>
                  <a:pt x="914400" y="9525"/>
                </a:cubicBezTo>
                <a:cubicBezTo>
                  <a:pt x="1279525" y="19050"/>
                  <a:pt x="1768475" y="36512"/>
                  <a:pt x="2190750" y="57150"/>
                </a:cubicBezTo>
                <a:cubicBezTo>
                  <a:pt x="2613025" y="77788"/>
                  <a:pt x="2693988" y="115888"/>
                  <a:pt x="3448050" y="133350"/>
                </a:cubicBezTo>
                <a:cubicBezTo>
                  <a:pt x="4202112" y="150812"/>
                  <a:pt x="5458618" y="156368"/>
                  <a:pt x="6715125" y="161925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022850" y="4046538"/>
            <a:ext cx="1900238" cy="2809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Nearshore Sands</a:t>
            </a:r>
          </a:p>
        </p:txBody>
      </p:sp>
      <p:sp>
        <p:nvSpPr>
          <p:cNvPr id="76" name="Rectangle 75"/>
          <p:cNvSpPr/>
          <p:nvPr/>
        </p:nvSpPr>
        <p:spPr>
          <a:xfrm>
            <a:off x="1147763" y="5027613"/>
            <a:ext cx="6797675" cy="14652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1" name="Rectangle 100"/>
          <p:cNvSpPr/>
          <p:nvPr/>
        </p:nvSpPr>
        <p:spPr>
          <a:xfrm>
            <a:off x="1160463" y="5224463"/>
            <a:ext cx="85725" cy="1241425"/>
          </a:xfrm>
          <a:prstGeom prst="rect">
            <a:avLst/>
          </a:prstGeom>
          <a:solidFill>
            <a:srgbClr val="B68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8" name="Rectangle 97"/>
          <p:cNvSpPr/>
          <p:nvPr/>
        </p:nvSpPr>
        <p:spPr>
          <a:xfrm>
            <a:off x="6999288" y="5329238"/>
            <a:ext cx="914400" cy="833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0" name="Freeform 99"/>
          <p:cNvSpPr/>
          <p:nvPr/>
        </p:nvSpPr>
        <p:spPr>
          <a:xfrm>
            <a:off x="5818188" y="5337175"/>
            <a:ext cx="2095500" cy="347663"/>
          </a:xfrm>
          <a:custGeom>
            <a:avLst/>
            <a:gdLst>
              <a:gd name="connsiteX0" fmla="*/ 1666875 w 2095500"/>
              <a:gd name="connsiteY0" fmla="*/ 95250 h 381000"/>
              <a:gd name="connsiteX1" fmla="*/ 1762125 w 2095500"/>
              <a:gd name="connsiteY1" fmla="*/ 142875 h 381000"/>
              <a:gd name="connsiteX2" fmla="*/ 2095500 w 2095500"/>
              <a:gd name="connsiteY2" fmla="*/ 180975 h 381000"/>
              <a:gd name="connsiteX3" fmla="*/ 2095500 w 2095500"/>
              <a:gd name="connsiteY3" fmla="*/ 381000 h 381000"/>
              <a:gd name="connsiteX4" fmla="*/ 0 w 2095500"/>
              <a:gd name="connsiteY4" fmla="*/ 342900 h 381000"/>
              <a:gd name="connsiteX5" fmla="*/ 247650 w 2095500"/>
              <a:gd name="connsiteY5" fmla="*/ 114300 h 381000"/>
              <a:gd name="connsiteX6" fmla="*/ 457200 w 2095500"/>
              <a:gd name="connsiteY6" fmla="*/ 0 h 381000"/>
              <a:gd name="connsiteX7" fmla="*/ 1066800 w 2095500"/>
              <a:gd name="connsiteY7" fmla="*/ 0 h 381000"/>
              <a:gd name="connsiteX8" fmla="*/ 1371600 w 2095500"/>
              <a:gd name="connsiteY8" fmla="*/ 19050 h 381000"/>
              <a:gd name="connsiteX9" fmla="*/ 1600200 w 2095500"/>
              <a:gd name="connsiteY9" fmla="*/ 5715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95500" h="381000">
                <a:moveTo>
                  <a:pt x="1666875" y="95250"/>
                </a:moveTo>
                <a:lnTo>
                  <a:pt x="1762125" y="142875"/>
                </a:lnTo>
                <a:lnTo>
                  <a:pt x="2095500" y="180975"/>
                </a:lnTo>
                <a:lnTo>
                  <a:pt x="2095500" y="381000"/>
                </a:lnTo>
                <a:lnTo>
                  <a:pt x="0" y="342900"/>
                </a:lnTo>
                <a:lnTo>
                  <a:pt x="247650" y="114300"/>
                </a:lnTo>
                <a:lnTo>
                  <a:pt x="457200" y="0"/>
                </a:lnTo>
                <a:lnTo>
                  <a:pt x="1066800" y="0"/>
                </a:lnTo>
                <a:lnTo>
                  <a:pt x="1371600" y="19050"/>
                </a:lnTo>
                <a:lnTo>
                  <a:pt x="1600200" y="5715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7" name="Freeform 76"/>
          <p:cNvSpPr/>
          <p:nvPr/>
        </p:nvSpPr>
        <p:spPr>
          <a:xfrm>
            <a:off x="2751138" y="5510213"/>
            <a:ext cx="3429000" cy="339725"/>
          </a:xfrm>
          <a:custGeom>
            <a:avLst/>
            <a:gdLst>
              <a:gd name="connsiteX0" fmla="*/ 971550 w 3429000"/>
              <a:gd name="connsiteY0" fmla="*/ 19050 h 371475"/>
              <a:gd name="connsiteX1" fmla="*/ 1495425 w 3429000"/>
              <a:gd name="connsiteY1" fmla="*/ 66675 h 371475"/>
              <a:gd name="connsiteX2" fmla="*/ 2247900 w 3429000"/>
              <a:gd name="connsiteY2" fmla="*/ 85725 h 371475"/>
              <a:gd name="connsiteX3" fmla="*/ 3343275 w 3429000"/>
              <a:gd name="connsiteY3" fmla="*/ 76200 h 371475"/>
              <a:gd name="connsiteX4" fmla="*/ 3429000 w 3429000"/>
              <a:gd name="connsiteY4" fmla="*/ 371475 h 371475"/>
              <a:gd name="connsiteX5" fmla="*/ 1771650 w 3429000"/>
              <a:gd name="connsiteY5" fmla="*/ 285750 h 371475"/>
              <a:gd name="connsiteX6" fmla="*/ 0 w 3429000"/>
              <a:gd name="connsiteY6" fmla="*/ 219075 h 371475"/>
              <a:gd name="connsiteX7" fmla="*/ 9525 w 3429000"/>
              <a:gd name="connsiteY7" fmla="*/ 9525 h 371475"/>
              <a:gd name="connsiteX8" fmla="*/ 371475 w 3429000"/>
              <a:gd name="connsiteY8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29000" h="371475">
                <a:moveTo>
                  <a:pt x="971550" y="19050"/>
                </a:moveTo>
                <a:lnTo>
                  <a:pt x="1495425" y="66675"/>
                </a:lnTo>
                <a:lnTo>
                  <a:pt x="2247900" y="85725"/>
                </a:lnTo>
                <a:lnTo>
                  <a:pt x="3343275" y="76200"/>
                </a:lnTo>
                <a:lnTo>
                  <a:pt x="3429000" y="371475"/>
                </a:lnTo>
                <a:lnTo>
                  <a:pt x="1771650" y="285750"/>
                </a:lnTo>
                <a:lnTo>
                  <a:pt x="0" y="219075"/>
                </a:lnTo>
                <a:lnTo>
                  <a:pt x="9525" y="9525"/>
                </a:lnTo>
                <a:lnTo>
                  <a:pt x="371475" y="0"/>
                </a:lnTo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8" name="Freeform 77"/>
          <p:cNvSpPr/>
          <p:nvPr/>
        </p:nvSpPr>
        <p:spPr>
          <a:xfrm>
            <a:off x="5999163" y="5745163"/>
            <a:ext cx="1933575" cy="730250"/>
          </a:xfrm>
          <a:custGeom>
            <a:avLst/>
            <a:gdLst>
              <a:gd name="connsiteX0" fmla="*/ 742950 w 1933575"/>
              <a:gd name="connsiteY0" fmla="*/ 9525 h 342900"/>
              <a:gd name="connsiteX1" fmla="*/ 1933575 w 1933575"/>
              <a:gd name="connsiteY1" fmla="*/ 9525 h 342900"/>
              <a:gd name="connsiteX2" fmla="*/ 1924050 w 1933575"/>
              <a:gd name="connsiteY2" fmla="*/ 342900 h 342900"/>
              <a:gd name="connsiteX3" fmla="*/ 647700 w 1933575"/>
              <a:gd name="connsiteY3" fmla="*/ 209550 h 342900"/>
              <a:gd name="connsiteX4" fmla="*/ 9525 w 1933575"/>
              <a:gd name="connsiteY4" fmla="*/ 200025 h 342900"/>
              <a:gd name="connsiteX5" fmla="*/ 0 w 1933575"/>
              <a:gd name="connsiteY5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3575" h="342900">
                <a:moveTo>
                  <a:pt x="742950" y="9525"/>
                </a:moveTo>
                <a:lnTo>
                  <a:pt x="1933575" y="9525"/>
                </a:lnTo>
                <a:lnTo>
                  <a:pt x="1924050" y="342900"/>
                </a:lnTo>
                <a:lnTo>
                  <a:pt x="647700" y="209550"/>
                </a:lnTo>
                <a:lnTo>
                  <a:pt x="9525" y="200025"/>
                </a:lnTo>
                <a:lnTo>
                  <a:pt x="0" y="0"/>
                </a:lnTo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7" name="Freeform 96"/>
          <p:cNvSpPr/>
          <p:nvPr/>
        </p:nvSpPr>
        <p:spPr>
          <a:xfrm>
            <a:off x="1179513" y="5232400"/>
            <a:ext cx="6743700" cy="755650"/>
          </a:xfrm>
          <a:custGeom>
            <a:avLst/>
            <a:gdLst>
              <a:gd name="connsiteX0" fmla="*/ 152400 w 6705600"/>
              <a:gd name="connsiteY0" fmla="*/ 0 h 828675"/>
              <a:gd name="connsiteX1" fmla="*/ 647700 w 6705600"/>
              <a:gd name="connsiteY1" fmla="*/ 57150 h 828675"/>
              <a:gd name="connsiteX2" fmla="*/ 2524125 w 6705600"/>
              <a:gd name="connsiteY2" fmla="*/ 76200 h 828675"/>
              <a:gd name="connsiteX3" fmla="*/ 4333875 w 6705600"/>
              <a:gd name="connsiteY3" fmla="*/ 95250 h 828675"/>
              <a:gd name="connsiteX4" fmla="*/ 5105400 w 6705600"/>
              <a:gd name="connsiteY4" fmla="*/ 85725 h 828675"/>
              <a:gd name="connsiteX5" fmla="*/ 5695950 w 6705600"/>
              <a:gd name="connsiteY5" fmla="*/ 114300 h 828675"/>
              <a:gd name="connsiteX6" fmla="*/ 5886450 w 6705600"/>
              <a:gd name="connsiteY6" fmla="*/ 114300 h 828675"/>
              <a:gd name="connsiteX7" fmla="*/ 6153150 w 6705600"/>
              <a:gd name="connsiteY7" fmla="*/ 152400 h 828675"/>
              <a:gd name="connsiteX8" fmla="*/ 6324600 w 6705600"/>
              <a:gd name="connsiteY8" fmla="*/ 228600 h 828675"/>
              <a:gd name="connsiteX9" fmla="*/ 5572125 w 6705600"/>
              <a:gd name="connsiteY9" fmla="*/ 219075 h 828675"/>
              <a:gd name="connsiteX10" fmla="*/ 5667375 w 6705600"/>
              <a:gd name="connsiteY10" fmla="*/ 295275 h 828675"/>
              <a:gd name="connsiteX11" fmla="*/ 5019675 w 6705600"/>
              <a:gd name="connsiteY11" fmla="*/ 304800 h 828675"/>
              <a:gd name="connsiteX12" fmla="*/ 5133975 w 6705600"/>
              <a:gd name="connsiteY12" fmla="*/ 381000 h 828675"/>
              <a:gd name="connsiteX13" fmla="*/ 4552950 w 6705600"/>
              <a:gd name="connsiteY13" fmla="*/ 409575 h 828675"/>
              <a:gd name="connsiteX14" fmla="*/ 4610100 w 6705600"/>
              <a:gd name="connsiteY14" fmla="*/ 466725 h 828675"/>
              <a:gd name="connsiteX15" fmla="*/ 5276850 w 6705600"/>
              <a:gd name="connsiteY15" fmla="*/ 466725 h 828675"/>
              <a:gd name="connsiteX16" fmla="*/ 5972175 w 6705600"/>
              <a:gd name="connsiteY16" fmla="*/ 476250 h 828675"/>
              <a:gd name="connsiteX17" fmla="*/ 6686550 w 6705600"/>
              <a:gd name="connsiteY17" fmla="*/ 495300 h 828675"/>
              <a:gd name="connsiteX18" fmla="*/ 6705600 w 6705600"/>
              <a:gd name="connsiteY18" fmla="*/ 828675 h 828675"/>
              <a:gd name="connsiteX19" fmla="*/ 4733925 w 6705600"/>
              <a:gd name="connsiteY19" fmla="*/ 723900 h 828675"/>
              <a:gd name="connsiteX20" fmla="*/ 2514600 w 6705600"/>
              <a:gd name="connsiteY20" fmla="*/ 428625 h 828675"/>
              <a:gd name="connsiteX21" fmla="*/ 1162050 w 6705600"/>
              <a:gd name="connsiteY21" fmla="*/ 304800 h 828675"/>
              <a:gd name="connsiteX22" fmla="*/ 0 w 6705600"/>
              <a:gd name="connsiteY22" fmla="*/ 257175 h 82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705600" h="828675">
                <a:moveTo>
                  <a:pt x="152400" y="0"/>
                </a:moveTo>
                <a:lnTo>
                  <a:pt x="647700" y="57150"/>
                </a:lnTo>
                <a:lnTo>
                  <a:pt x="2524125" y="76200"/>
                </a:lnTo>
                <a:lnTo>
                  <a:pt x="4333875" y="95250"/>
                </a:lnTo>
                <a:lnTo>
                  <a:pt x="5105400" y="85725"/>
                </a:lnTo>
                <a:lnTo>
                  <a:pt x="5695950" y="114300"/>
                </a:lnTo>
                <a:lnTo>
                  <a:pt x="5886450" y="114300"/>
                </a:lnTo>
                <a:lnTo>
                  <a:pt x="6153150" y="152400"/>
                </a:lnTo>
                <a:lnTo>
                  <a:pt x="6324600" y="228600"/>
                </a:lnTo>
                <a:lnTo>
                  <a:pt x="5572125" y="219075"/>
                </a:lnTo>
                <a:lnTo>
                  <a:pt x="5667375" y="295275"/>
                </a:lnTo>
                <a:lnTo>
                  <a:pt x="5019675" y="304800"/>
                </a:lnTo>
                <a:lnTo>
                  <a:pt x="5133975" y="381000"/>
                </a:lnTo>
                <a:lnTo>
                  <a:pt x="4552950" y="409575"/>
                </a:lnTo>
                <a:lnTo>
                  <a:pt x="4610100" y="466725"/>
                </a:lnTo>
                <a:lnTo>
                  <a:pt x="5276850" y="466725"/>
                </a:lnTo>
                <a:lnTo>
                  <a:pt x="5972175" y="476250"/>
                </a:lnTo>
                <a:lnTo>
                  <a:pt x="6686550" y="495300"/>
                </a:lnTo>
                <a:lnTo>
                  <a:pt x="6705600" y="828675"/>
                </a:lnTo>
                <a:lnTo>
                  <a:pt x="4733925" y="723900"/>
                </a:lnTo>
                <a:lnTo>
                  <a:pt x="2514600" y="428625"/>
                </a:lnTo>
                <a:lnTo>
                  <a:pt x="1162050" y="304800"/>
                </a:lnTo>
                <a:lnTo>
                  <a:pt x="0" y="257175"/>
                </a:lnTo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6" name="Freeform 95"/>
          <p:cNvSpPr/>
          <p:nvPr/>
        </p:nvSpPr>
        <p:spPr>
          <a:xfrm>
            <a:off x="1179513" y="5232400"/>
            <a:ext cx="6610350" cy="1233488"/>
          </a:xfrm>
          <a:custGeom>
            <a:avLst/>
            <a:gdLst>
              <a:gd name="connsiteX0" fmla="*/ 38100 w 6610350"/>
              <a:gd name="connsiteY0" fmla="*/ 0 h 1352550"/>
              <a:gd name="connsiteX1" fmla="*/ 342900 w 6610350"/>
              <a:gd name="connsiteY1" fmla="*/ 47625 h 1352550"/>
              <a:gd name="connsiteX2" fmla="*/ 85725 w 6610350"/>
              <a:gd name="connsiteY2" fmla="*/ 85725 h 1352550"/>
              <a:gd name="connsiteX3" fmla="*/ 171450 w 6610350"/>
              <a:gd name="connsiteY3" fmla="*/ 133350 h 1352550"/>
              <a:gd name="connsiteX4" fmla="*/ 19050 w 6610350"/>
              <a:gd name="connsiteY4" fmla="*/ 171450 h 1352550"/>
              <a:gd name="connsiteX5" fmla="*/ 285750 w 6610350"/>
              <a:gd name="connsiteY5" fmla="*/ 200025 h 1352550"/>
              <a:gd name="connsiteX6" fmla="*/ 838200 w 6610350"/>
              <a:gd name="connsiteY6" fmla="*/ 209550 h 1352550"/>
              <a:gd name="connsiteX7" fmla="*/ 1333500 w 6610350"/>
              <a:gd name="connsiteY7" fmla="*/ 238125 h 1352550"/>
              <a:gd name="connsiteX8" fmla="*/ 1590675 w 6610350"/>
              <a:gd name="connsiteY8" fmla="*/ 257175 h 1352550"/>
              <a:gd name="connsiteX9" fmla="*/ 2095500 w 6610350"/>
              <a:gd name="connsiteY9" fmla="*/ 276225 h 1352550"/>
              <a:gd name="connsiteX10" fmla="*/ 2486025 w 6610350"/>
              <a:gd name="connsiteY10" fmla="*/ 333375 h 1352550"/>
              <a:gd name="connsiteX11" fmla="*/ 2124075 w 6610350"/>
              <a:gd name="connsiteY11" fmla="*/ 352425 h 1352550"/>
              <a:gd name="connsiteX12" fmla="*/ 2286000 w 6610350"/>
              <a:gd name="connsiteY12" fmla="*/ 419100 h 1352550"/>
              <a:gd name="connsiteX13" fmla="*/ 1762125 w 6610350"/>
              <a:gd name="connsiteY13" fmla="*/ 409575 h 1352550"/>
              <a:gd name="connsiteX14" fmla="*/ 1781175 w 6610350"/>
              <a:gd name="connsiteY14" fmla="*/ 428625 h 1352550"/>
              <a:gd name="connsiteX15" fmla="*/ 2505075 w 6610350"/>
              <a:gd name="connsiteY15" fmla="*/ 495300 h 1352550"/>
              <a:gd name="connsiteX16" fmla="*/ 3152775 w 6610350"/>
              <a:gd name="connsiteY16" fmla="*/ 552450 h 1352550"/>
              <a:gd name="connsiteX17" fmla="*/ 3724275 w 6610350"/>
              <a:gd name="connsiteY17" fmla="*/ 600075 h 1352550"/>
              <a:gd name="connsiteX18" fmla="*/ 4200525 w 6610350"/>
              <a:gd name="connsiteY18" fmla="*/ 619125 h 1352550"/>
              <a:gd name="connsiteX19" fmla="*/ 4552950 w 6610350"/>
              <a:gd name="connsiteY19" fmla="*/ 638175 h 1352550"/>
              <a:gd name="connsiteX20" fmla="*/ 5076825 w 6610350"/>
              <a:gd name="connsiteY20" fmla="*/ 685800 h 1352550"/>
              <a:gd name="connsiteX21" fmla="*/ 5505450 w 6610350"/>
              <a:gd name="connsiteY21" fmla="*/ 742950 h 1352550"/>
              <a:gd name="connsiteX22" fmla="*/ 5267325 w 6610350"/>
              <a:gd name="connsiteY22" fmla="*/ 781050 h 1352550"/>
              <a:gd name="connsiteX23" fmla="*/ 5391150 w 6610350"/>
              <a:gd name="connsiteY23" fmla="*/ 809625 h 1352550"/>
              <a:gd name="connsiteX24" fmla="*/ 5105400 w 6610350"/>
              <a:gd name="connsiteY24" fmla="*/ 828675 h 1352550"/>
              <a:gd name="connsiteX25" fmla="*/ 5162550 w 6610350"/>
              <a:gd name="connsiteY25" fmla="*/ 895350 h 1352550"/>
              <a:gd name="connsiteX26" fmla="*/ 5686425 w 6610350"/>
              <a:gd name="connsiteY26" fmla="*/ 1057275 h 1352550"/>
              <a:gd name="connsiteX27" fmla="*/ 6096000 w 6610350"/>
              <a:gd name="connsiteY27" fmla="*/ 1181100 h 1352550"/>
              <a:gd name="connsiteX28" fmla="*/ 6610350 w 6610350"/>
              <a:gd name="connsiteY28" fmla="*/ 1352550 h 1352550"/>
              <a:gd name="connsiteX29" fmla="*/ 0 w 6610350"/>
              <a:gd name="connsiteY29" fmla="*/ 1343025 h 135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610350" h="1352550">
                <a:moveTo>
                  <a:pt x="38100" y="0"/>
                </a:moveTo>
                <a:lnTo>
                  <a:pt x="342900" y="47625"/>
                </a:lnTo>
                <a:lnTo>
                  <a:pt x="85725" y="85725"/>
                </a:lnTo>
                <a:lnTo>
                  <a:pt x="171450" y="133350"/>
                </a:lnTo>
                <a:lnTo>
                  <a:pt x="19050" y="171450"/>
                </a:lnTo>
                <a:lnTo>
                  <a:pt x="285750" y="200025"/>
                </a:lnTo>
                <a:lnTo>
                  <a:pt x="838200" y="209550"/>
                </a:lnTo>
                <a:lnTo>
                  <a:pt x="1333500" y="238125"/>
                </a:lnTo>
                <a:lnTo>
                  <a:pt x="1590675" y="257175"/>
                </a:lnTo>
                <a:lnTo>
                  <a:pt x="2095500" y="276225"/>
                </a:lnTo>
                <a:lnTo>
                  <a:pt x="2486025" y="333375"/>
                </a:lnTo>
                <a:lnTo>
                  <a:pt x="2124075" y="352425"/>
                </a:lnTo>
                <a:lnTo>
                  <a:pt x="2286000" y="419100"/>
                </a:lnTo>
                <a:lnTo>
                  <a:pt x="1762125" y="409575"/>
                </a:lnTo>
                <a:lnTo>
                  <a:pt x="1781175" y="428625"/>
                </a:lnTo>
                <a:lnTo>
                  <a:pt x="2505075" y="495300"/>
                </a:lnTo>
                <a:lnTo>
                  <a:pt x="3152775" y="552450"/>
                </a:lnTo>
                <a:lnTo>
                  <a:pt x="3724275" y="600075"/>
                </a:lnTo>
                <a:lnTo>
                  <a:pt x="4200525" y="619125"/>
                </a:lnTo>
                <a:lnTo>
                  <a:pt x="4552950" y="638175"/>
                </a:lnTo>
                <a:lnTo>
                  <a:pt x="5076825" y="685800"/>
                </a:lnTo>
                <a:lnTo>
                  <a:pt x="5505450" y="742950"/>
                </a:lnTo>
                <a:lnTo>
                  <a:pt x="5267325" y="781050"/>
                </a:lnTo>
                <a:lnTo>
                  <a:pt x="5391150" y="809625"/>
                </a:lnTo>
                <a:lnTo>
                  <a:pt x="5105400" y="828675"/>
                </a:lnTo>
                <a:lnTo>
                  <a:pt x="5162550" y="895350"/>
                </a:lnTo>
                <a:lnTo>
                  <a:pt x="5686425" y="1057275"/>
                </a:lnTo>
                <a:lnTo>
                  <a:pt x="6096000" y="1181100"/>
                </a:lnTo>
                <a:lnTo>
                  <a:pt x="6610350" y="1352550"/>
                </a:lnTo>
                <a:lnTo>
                  <a:pt x="0" y="1343025"/>
                </a:lnTo>
              </a:path>
            </a:pathLst>
          </a:custGeom>
          <a:solidFill>
            <a:srgbClr val="B68406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1" name="Rectangle 80"/>
          <p:cNvSpPr/>
          <p:nvPr/>
        </p:nvSpPr>
        <p:spPr>
          <a:xfrm>
            <a:off x="1147763" y="5027613"/>
            <a:ext cx="6797675" cy="1455737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2136775" y="6061075"/>
            <a:ext cx="2968625" cy="309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FFFF00"/>
                </a:solidFill>
                <a:latin typeface="+mj-lt"/>
              </a:rPr>
              <a:t>Fluvial Rocks with Coals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317625" y="5538788"/>
            <a:ext cx="1506538" cy="2809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FFFF00"/>
                </a:solidFill>
                <a:latin typeface="+mj-lt"/>
              </a:rPr>
              <a:t>Fluvial Rocks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661150" y="5929313"/>
            <a:ext cx="1231900" cy="279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Nearshore</a:t>
            </a:r>
          </a:p>
        </p:txBody>
      </p:sp>
      <p:sp>
        <p:nvSpPr>
          <p:cNvPr id="88" name="Freeform 87"/>
          <p:cNvSpPr/>
          <p:nvPr/>
        </p:nvSpPr>
        <p:spPr>
          <a:xfrm>
            <a:off x="1198563" y="5578475"/>
            <a:ext cx="6705600" cy="488950"/>
          </a:xfrm>
          <a:custGeom>
            <a:avLst/>
            <a:gdLst>
              <a:gd name="connsiteX0" fmla="*/ 0 w 6705600"/>
              <a:gd name="connsiteY0" fmla="*/ 39687 h 420687"/>
              <a:gd name="connsiteX1" fmla="*/ 733425 w 6705600"/>
              <a:gd name="connsiteY1" fmla="*/ 1587 h 420687"/>
              <a:gd name="connsiteX2" fmla="*/ 1562100 w 6705600"/>
              <a:gd name="connsiteY2" fmla="*/ 30162 h 420687"/>
              <a:gd name="connsiteX3" fmla="*/ 2466975 w 6705600"/>
              <a:gd name="connsiteY3" fmla="*/ 77787 h 420687"/>
              <a:gd name="connsiteX4" fmla="*/ 3228975 w 6705600"/>
              <a:gd name="connsiteY4" fmla="*/ 134937 h 420687"/>
              <a:gd name="connsiteX5" fmla="*/ 3952875 w 6705600"/>
              <a:gd name="connsiteY5" fmla="*/ 163512 h 420687"/>
              <a:gd name="connsiteX6" fmla="*/ 4324350 w 6705600"/>
              <a:gd name="connsiteY6" fmla="*/ 182562 h 420687"/>
              <a:gd name="connsiteX7" fmla="*/ 4886325 w 6705600"/>
              <a:gd name="connsiteY7" fmla="*/ 230187 h 420687"/>
              <a:gd name="connsiteX8" fmla="*/ 5429250 w 6705600"/>
              <a:gd name="connsiteY8" fmla="*/ 268287 h 420687"/>
              <a:gd name="connsiteX9" fmla="*/ 5848350 w 6705600"/>
              <a:gd name="connsiteY9" fmla="*/ 315912 h 420687"/>
              <a:gd name="connsiteX10" fmla="*/ 6286500 w 6705600"/>
              <a:gd name="connsiteY10" fmla="*/ 363537 h 420687"/>
              <a:gd name="connsiteX11" fmla="*/ 6705600 w 6705600"/>
              <a:gd name="connsiteY11" fmla="*/ 420687 h 420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05600" h="420687">
                <a:moveTo>
                  <a:pt x="0" y="39687"/>
                </a:moveTo>
                <a:cubicBezTo>
                  <a:pt x="236537" y="21430"/>
                  <a:pt x="473075" y="3174"/>
                  <a:pt x="733425" y="1587"/>
                </a:cubicBezTo>
                <a:cubicBezTo>
                  <a:pt x="993775" y="0"/>
                  <a:pt x="1562100" y="30162"/>
                  <a:pt x="1562100" y="30162"/>
                </a:cubicBezTo>
                <a:lnTo>
                  <a:pt x="2466975" y="77787"/>
                </a:lnTo>
                <a:cubicBezTo>
                  <a:pt x="2744787" y="95249"/>
                  <a:pt x="2981325" y="120650"/>
                  <a:pt x="3228975" y="134937"/>
                </a:cubicBezTo>
                <a:cubicBezTo>
                  <a:pt x="3476625" y="149224"/>
                  <a:pt x="3952875" y="163512"/>
                  <a:pt x="3952875" y="163512"/>
                </a:cubicBezTo>
                <a:cubicBezTo>
                  <a:pt x="4135437" y="171449"/>
                  <a:pt x="4168775" y="171450"/>
                  <a:pt x="4324350" y="182562"/>
                </a:cubicBezTo>
                <a:cubicBezTo>
                  <a:pt x="4479925" y="193674"/>
                  <a:pt x="4886325" y="230187"/>
                  <a:pt x="4886325" y="230187"/>
                </a:cubicBezTo>
                <a:lnTo>
                  <a:pt x="5429250" y="268287"/>
                </a:lnTo>
                <a:cubicBezTo>
                  <a:pt x="5589588" y="282575"/>
                  <a:pt x="5848350" y="315912"/>
                  <a:pt x="5848350" y="315912"/>
                </a:cubicBezTo>
                <a:lnTo>
                  <a:pt x="6286500" y="363537"/>
                </a:lnTo>
                <a:cubicBezTo>
                  <a:pt x="6429375" y="380999"/>
                  <a:pt x="6567487" y="400843"/>
                  <a:pt x="6705600" y="420687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9" name="Freeform 88"/>
          <p:cNvSpPr/>
          <p:nvPr/>
        </p:nvSpPr>
        <p:spPr>
          <a:xfrm>
            <a:off x="1189038" y="5407025"/>
            <a:ext cx="6715125" cy="260350"/>
          </a:xfrm>
          <a:custGeom>
            <a:avLst/>
            <a:gdLst>
              <a:gd name="connsiteX0" fmla="*/ 0 w 6715125"/>
              <a:gd name="connsiteY0" fmla="*/ 0 h 161925"/>
              <a:gd name="connsiteX1" fmla="*/ 914400 w 6715125"/>
              <a:gd name="connsiteY1" fmla="*/ 9525 h 161925"/>
              <a:gd name="connsiteX2" fmla="*/ 2190750 w 6715125"/>
              <a:gd name="connsiteY2" fmla="*/ 57150 h 161925"/>
              <a:gd name="connsiteX3" fmla="*/ 3448050 w 6715125"/>
              <a:gd name="connsiteY3" fmla="*/ 133350 h 161925"/>
              <a:gd name="connsiteX4" fmla="*/ 6715125 w 6715125"/>
              <a:gd name="connsiteY4" fmla="*/ 16192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25" h="161925">
                <a:moveTo>
                  <a:pt x="0" y="0"/>
                </a:moveTo>
                <a:cubicBezTo>
                  <a:pt x="274637" y="0"/>
                  <a:pt x="549275" y="0"/>
                  <a:pt x="914400" y="9525"/>
                </a:cubicBezTo>
                <a:cubicBezTo>
                  <a:pt x="1279525" y="19050"/>
                  <a:pt x="1768475" y="36512"/>
                  <a:pt x="2190750" y="57150"/>
                </a:cubicBezTo>
                <a:cubicBezTo>
                  <a:pt x="2613025" y="77788"/>
                  <a:pt x="2693988" y="115888"/>
                  <a:pt x="3448050" y="133350"/>
                </a:cubicBezTo>
                <a:cubicBezTo>
                  <a:pt x="4202112" y="150812"/>
                  <a:pt x="5458618" y="156368"/>
                  <a:pt x="6715125" y="161925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0" name="TextBox 89"/>
          <p:cNvSpPr txBox="1"/>
          <p:nvPr/>
        </p:nvSpPr>
        <p:spPr>
          <a:xfrm>
            <a:off x="3775075" y="5275263"/>
            <a:ext cx="1900238" cy="2809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Nearshore Sands</a:t>
            </a:r>
          </a:p>
        </p:txBody>
      </p:sp>
      <p:sp>
        <p:nvSpPr>
          <p:cNvPr id="95" name="Freeform 94"/>
          <p:cNvSpPr/>
          <p:nvPr/>
        </p:nvSpPr>
        <p:spPr>
          <a:xfrm>
            <a:off x="1217613" y="5232400"/>
            <a:ext cx="6696075" cy="269875"/>
          </a:xfrm>
          <a:custGeom>
            <a:avLst/>
            <a:gdLst>
              <a:gd name="connsiteX0" fmla="*/ 0 w 6696075"/>
              <a:gd name="connsiteY0" fmla="*/ 0 h 295275"/>
              <a:gd name="connsiteX1" fmla="*/ 561975 w 6696075"/>
              <a:gd name="connsiteY1" fmla="*/ 38100 h 295275"/>
              <a:gd name="connsiteX2" fmla="*/ 5419725 w 6696075"/>
              <a:gd name="connsiteY2" fmla="*/ 95250 h 295275"/>
              <a:gd name="connsiteX3" fmla="*/ 6343650 w 6696075"/>
              <a:gd name="connsiteY3" fmla="*/ 238125 h 295275"/>
              <a:gd name="connsiteX4" fmla="*/ 6686550 w 6696075"/>
              <a:gd name="connsiteY4" fmla="*/ 295275 h 295275"/>
              <a:gd name="connsiteX5" fmla="*/ 6686550 w 6696075"/>
              <a:gd name="connsiteY5" fmla="*/ 295275 h 295275"/>
              <a:gd name="connsiteX6" fmla="*/ 6696075 w 6696075"/>
              <a:gd name="connsiteY6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6075" h="295275">
                <a:moveTo>
                  <a:pt x="0" y="0"/>
                </a:moveTo>
                <a:lnTo>
                  <a:pt x="561975" y="38100"/>
                </a:lnTo>
                <a:lnTo>
                  <a:pt x="5419725" y="95250"/>
                </a:lnTo>
                <a:cubicBezTo>
                  <a:pt x="6383338" y="128588"/>
                  <a:pt x="6343650" y="238125"/>
                  <a:pt x="6343650" y="238125"/>
                </a:cubicBezTo>
                <a:lnTo>
                  <a:pt x="6686550" y="295275"/>
                </a:lnTo>
                <a:lnTo>
                  <a:pt x="6686550" y="295275"/>
                </a:lnTo>
                <a:lnTo>
                  <a:pt x="6696075" y="295275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2" name="Freeform 101"/>
          <p:cNvSpPr/>
          <p:nvPr/>
        </p:nvSpPr>
        <p:spPr>
          <a:xfrm>
            <a:off x="1216025" y="5791200"/>
            <a:ext cx="6691313" cy="701675"/>
          </a:xfrm>
          <a:custGeom>
            <a:avLst/>
            <a:gdLst>
              <a:gd name="connsiteX0" fmla="*/ 0 w 6690360"/>
              <a:gd name="connsiteY0" fmla="*/ 0 h 106680"/>
              <a:gd name="connsiteX1" fmla="*/ 1158240 w 6690360"/>
              <a:gd name="connsiteY1" fmla="*/ 0 h 106680"/>
              <a:gd name="connsiteX2" fmla="*/ 3154680 w 6690360"/>
              <a:gd name="connsiteY2" fmla="*/ 30480 h 106680"/>
              <a:gd name="connsiteX3" fmla="*/ 4419600 w 6690360"/>
              <a:gd name="connsiteY3" fmla="*/ 15240 h 106680"/>
              <a:gd name="connsiteX4" fmla="*/ 6690360 w 6690360"/>
              <a:gd name="connsiteY4" fmla="*/ 106680 h 106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0360" h="106680">
                <a:moveTo>
                  <a:pt x="0" y="0"/>
                </a:moveTo>
                <a:lnTo>
                  <a:pt x="1158240" y="0"/>
                </a:lnTo>
                <a:lnTo>
                  <a:pt x="3154680" y="30480"/>
                </a:lnTo>
                <a:cubicBezTo>
                  <a:pt x="3698240" y="33020"/>
                  <a:pt x="3830320" y="2540"/>
                  <a:pt x="4419600" y="15240"/>
                </a:cubicBezTo>
                <a:cubicBezTo>
                  <a:pt x="5008880" y="27940"/>
                  <a:pt x="5849620" y="67310"/>
                  <a:pt x="6690360" y="106680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4" name="TextBox 103"/>
          <p:cNvSpPr txBox="1"/>
          <p:nvPr/>
        </p:nvSpPr>
        <p:spPr>
          <a:xfrm>
            <a:off x="6756400" y="5427663"/>
            <a:ext cx="1052513" cy="2809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Offshore</a:t>
            </a:r>
          </a:p>
        </p:txBody>
      </p:sp>
    </p:spTree>
    <p:extLst>
      <p:ext uri="{BB962C8B-B14F-4D97-AF65-F5344CB8AC3E}">
        <p14:creationId xmlns:p14="http://schemas.microsoft.com/office/powerpoint/2010/main" val="1729151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Basin Stratigraphy</a:t>
            </a:r>
          </a:p>
        </p:txBody>
      </p:sp>
      <p:pic>
        <p:nvPicPr>
          <p:cNvPr id="24586" name="Picture 5" descr="http://pubs.usgs.gov/of/1999/ofr-99-0050/OF99-50Q/figure2.jpg"/>
          <p:cNvPicPr>
            <a:picLocks noChangeAspect="1" noChangeArrowheads="1"/>
          </p:cNvPicPr>
          <p:nvPr/>
        </p:nvPicPr>
        <p:blipFill>
          <a:blip r:embed="rId3">
            <a:lum bright="-2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1" t="15453" r="25215" b="62846"/>
          <a:stretch>
            <a:fillRect/>
          </a:stretch>
        </p:blipFill>
        <p:spPr bwMode="auto">
          <a:xfrm>
            <a:off x="3390183" y="1303905"/>
            <a:ext cx="4852987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7" name="Picture 5" descr="http://pubs.usgs.gov/of/1999/ofr-99-0050/OF99-50Q/figure2.jpg"/>
          <p:cNvPicPr>
            <a:picLocks noChangeAspect="1" noChangeArrowheads="1"/>
          </p:cNvPicPr>
          <p:nvPr/>
        </p:nvPicPr>
        <p:blipFill>
          <a:blip r:embed="rId3">
            <a:lum bright="-2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" t="15453" r="72469" b="62605"/>
          <a:stretch>
            <a:fillRect/>
          </a:stretch>
        </p:blipFill>
        <p:spPr bwMode="auto">
          <a:xfrm>
            <a:off x="902570" y="1303905"/>
            <a:ext cx="2524125" cy="424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5" name="Freeform 19"/>
          <p:cNvSpPr>
            <a:spLocks/>
          </p:cNvSpPr>
          <p:nvPr/>
        </p:nvSpPr>
        <p:spPr bwMode="auto">
          <a:xfrm>
            <a:off x="3423520" y="1315017"/>
            <a:ext cx="2381250" cy="1739900"/>
          </a:xfrm>
          <a:custGeom>
            <a:avLst/>
            <a:gdLst>
              <a:gd name="T0" fmla="*/ 0 w 1500"/>
              <a:gd name="T1" fmla="*/ 0 h 930"/>
              <a:gd name="T2" fmla="*/ 537 w 1500"/>
              <a:gd name="T3" fmla="*/ 66 h 930"/>
              <a:gd name="T4" fmla="*/ 522 w 1500"/>
              <a:gd name="T5" fmla="*/ 276 h 930"/>
              <a:gd name="T6" fmla="*/ 654 w 1500"/>
              <a:gd name="T7" fmla="*/ 432 h 930"/>
              <a:gd name="T8" fmla="*/ 618 w 1500"/>
              <a:gd name="T9" fmla="*/ 450 h 930"/>
              <a:gd name="T10" fmla="*/ 537 w 1500"/>
              <a:gd name="T11" fmla="*/ 450 h 930"/>
              <a:gd name="T12" fmla="*/ 543 w 1500"/>
              <a:gd name="T13" fmla="*/ 510 h 930"/>
              <a:gd name="T14" fmla="*/ 615 w 1500"/>
              <a:gd name="T15" fmla="*/ 474 h 930"/>
              <a:gd name="T16" fmla="*/ 723 w 1500"/>
              <a:gd name="T17" fmla="*/ 525 h 930"/>
              <a:gd name="T18" fmla="*/ 825 w 1500"/>
              <a:gd name="T19" fmla="*/ 504 h 930"/>
              <a:gd name="T20" fmla="*/ 999 w 1500"/>
              <a:gd name="T21" fmla="*/ 540 h 930"/>
              <a:gd name="T22" fmla="*/ 1062 w 1500"/>
              <a:gd name="T23" fmla="*/ 528 h 930"/>
              <a:gd name="T24" fmla="*/ 1116 w 1500"/>
              <a:gd name="T25" fmla="*/ 588 h 930"/>
              <a:gd name="T26" fmla="*/ 1056 w 1500"/>
              <a:gd name="T27" fmla="*/ 591 h 930"/>
              <a:gd name="T28" fmla="*/ 966 w 1500"/>
              <a:gd name="T29" fmla="*/ 591 h 930"/>
              <a:gd name="T30" fmla="*/ 900 w 1500"/>
              <a:gd name="T31" fmla="*/ 621 h 930"/>
              <a:gd name="T32" fmla="*/ 792 w 1500"/>
              <a:gd name="T33" fmla="*/ 627 h 930"/>
              <a:gd name="T34" fmla="*/ 711 w 1500"/>
              <a:gd name="T35" fmla="*/ 678 h 930"/>
              <a:gd name="T36" fmla="*/ 762 w 1500"/>
              <a:gd name="T37" fmla="*/ 681 h 930"/>
              <a:gd name="T38" fmla="*/ 855 w 1500"/>
              <a:gd name="T39" fmla="*/ 666 h 930"/>
              <a:gd name="T40" fmla="*/ 939 w 1500"/>
              <a:gd name="T41" fmla="*/ 717 h 930"/>
              <a:gd name="T42" fmla="*/ 1026 w 1500"/>
              <a:gd name="T43" fmla="*/ 702 h 930"/>
              <a:gd name="T44" fmla="*/ 1107 w 1500"/>
              <a:gd name="T45" fmla="*/ 702 h 930"/>
              <a:gd name="T46" fmla="*/ 1218 w 1500"/>
              <a:gd name="T47" fmla="*/ 738 h 930"/>
              <a:gd name="T48" fmla="*/ 1341 w 1500"/>
              <a:gd name="T49" fmla="*/ 723 h 930"/>
              <a:gd name="T50" fmla="*/ 1416 w 1500"/>
              <a:gd name="T51" fmla="*/ 777 h 930"/>
              <a:gd name="T52" fmla="*/ 1353 w 1500"/>
              <a:gd name="T53" fmla="*/ 777 h 930"/>
              <a:gd name="T54" fmla="*/ 1269 w 1500"/>
              <a:gd name="T55" fmla="*/ 792 h 930"/>
              <a:gd name="T56" fmla="*/ 1218 w 1500"/>
              <a:gd name="T57" fmla="*/ 792 h 930"/>
              <a:gd name="T58" fmla="*/ 1113 w 1500"/>
              <a:gd name="T59" fmla="*/ 810 h 930"/>
              <a:gd name="T60" fmla="*/ 1059 w 1500"/>
              <a:gd name="T61" fmla="*/ 831 h 930"/>
              <a:gd name="T62" fmla="*/ 1146 w 1500"/>
              <a:gd name="T63" fmla="*/ 849 h 930"/>
              <a:gd name="T64" fmla="*/ 1251 w 1500"/>
              <a:gd name="T65" fmla="*/ 879 h 930"/>
              <a:gd name="T66" fmla="*/ 1344 w 1500"/>
              <a:gd name="T67" fmla="*/ 894 h 930"/>
              <a:gd name="T68" fmla="*/ 1404 w 1500"/>
              <a:gd name="T69" fmla="*/ 873 h 930"/>
              <a:gd name="T70" fmla="*/ 1485 w 1500"/>
              <a:gd name="T71" fmla="*/ 906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00" h="930">
                <a:moveTo>
                  <a:pt x="0" y="927"/>
                </a:moveTo>
                <a:lnTo>
                  <a:pt x="0" y="0"/>
                </a:lnTo>
                <a:lnTo>
                  <a:pt x="651" y="0"/>
                </a:lnTo>
                <a:lnTo>
                  <a:pt x="537" y="66"/>
                </a:lnTo>
                <a:lnTo>
                  <a:pt x="789" y="180"/>
                </a:lnTo>
                <a:lnTo>
                  <a:pt x="522" y="276"/>
                </a:lnTo>
                <a:lnTo>
                  <a:pt x="663" y="390"/>
                </a:lnTo>
                <a:lnTo>
                  <a:pt x="654" y="432"/>
                </a:lnTo>
                <a:lnTo>
                  <a:pt x="639" y="402"/>
                </a:lnTo>
                <a:lnTo>
                  <a:pt x="618" y="450"/>
                </a:lnTo>
                <a:lnTo>
                  <a:pt x="576" y="429"/>
                </a:lnTo>
                <a:lnTo>
                  <a:pt x="537" y="450"/>
                </a:lnTo>
                <a:lnTo>
                  <a:pt x="519" y="489"/>
                </a:lnTo>
                <a:lnTo>
                  <a:pt x="543" y="510"/>
                </a:lnTo>
                <a:lnTo>
                  <a:pt x="582" y="492"/>
                </a:lnTo>
                <a:lnTo>
                  <a:pt x="615" y="474"/>
                </a:lnTo>
                <a:lnTo>
                  <a:pt x="636" y="474"/>
                </a:lnTo>
                <a:lnTo>
                  <a:pt x="723" y="525"/>
                </a:lnTo>
                <a:lnTo>
                  <a:pt x="762" y="513"/>
                </a:lnTo>
                <a:lnTo>
                  <a:pt x="825" y="504"/>
                </a:lnTo>
                <a:lnTo>
                  <a:pt x="936" y="561"/>
                </a:lnTo>
                <a:lnTo>
                  <a:pt x="999" y="540"/>
                </a:lnTo>
                <a:lnTo>
                  <a:pt x="1032" y="528"/>
                </a:lnTo>
                <a:lnTo>
                  <a:pt x="1062" y="528"/>
                </a:lnTo>
                <a:lnTo>
                  <a:pt x="1086" y="552"/>
                </a:lnTo>
                <a:lnTo>
                  <a:pt x="1116" y="588"/>
                </a:lnTo>
                <a:lnTo>
                  <a:pt x="1095" y="606"/>
                </a:lnTo>
                <a:lnTo>
                  <a:pt x="1056" y="591"/>
                </a:lnTo>
                <a:lnTo>
                  <a:pt x="1008" y="573"/>
                </a:lnTo>
                <a:lnTo>
                  <a:pt x="966" y="591"/>
                </a:lnTo>
                <a:lnTo>
                  <a:pt x="936" y="636"/>
                </a:lnTo>
                <a:lnTo>
                  <a:pt x="900" y="621"/>
                </a:lnTo>
                <a:lnTo>
                  <a:pt x="873" y="612"/>
                </a:lnTo>
                <a:lnTo>
                  <a:pt x="792" y="627"/>
                </a:lnTo>
                <a:lnTo>
                  <a:pt x="732" y="642"/>
                </a:lnTo>
                <a:lnTo>
                  <a:pt x="711" y="678"/>
                </a:lnTo>
                <a:lnTo>
                  <a:pt x="726" y="696"/>
                </a:lnTo>
                <a:lnTo>
                  <a:pt x="762" y="681"/>
                </a:lnTo>
                <a:lnTo>
                  <a:pt x="816" y="672"/>
                </a:lnTo>
                <a:lnTo>
                  <a:pt x="855" y="666"/>
                </a:lnTo>
                <a:lnTo>
                  <a:pt x="891" y="681"/>
                </a:lnTo>
                <a:lnTo>
                  <a:pt x="939" y="717"/>
                </a:lnTo>
                <a:lnTo>
                  <a:pt x="984" y="717"/>
                </a:lnTo>
                <a:lnTo>
                  <a:pt x="1026" y="702"/>
                </a:lnTo>
                <a:lnTo>
                  <a:pt x="1059" y="699"/>
                </a:lnTo>
                <a:lnTo>
                  <a:pt x="1107" y="702"/>
                </a:lnTo>
                <a:lnTo>
                  <a:pt x="1164" y="744"/>
                </a:lnTo>
                <a:lnTo>
                  <a:pt x="1218" y="738"/>
                </a:lnTo>
                <a:lnTo>
                  <a:pt x="1284" y="735"/>
                </a:lnTo>
                <a:lnTo>
                  <a:pt x="1341" y="723"/>
                </a:lnTo>
                <a:lnTo>
                  <a:pt x="1380" y="744"/>
                </a:lnTo>
                <a:lnTo>
                  <a:pt x="1416" y="777"/>
                </a:lnTo>
                <a:lnTo>
                  <a:pt x="1383" y="786"/>
                </a:lnTo>
                <a:lnTo>
                  <a:pt x="1353" y="777"/>
                </a:lnTo>
                <a:lnTo>
                  <a:pt x="1320" y="771"/>
                </a:lnTo>
                <a:lnTo>
                  <a:pt x="1269" y="792"/>
                </a:lnTo>
                <a:lnTo>
                  <a:pt x="1248" y="813"/>
                </a:lnTo>
                <a:lnTo>
                  <a:pt x="1218" y="792"/>
                </a:lnTo>
                <a:lnTo>
                  <a:pt x="1167" y="792"/>
                </a:lnTo>
                <a:lnTo>
                  <a:pt x="1113" y="810"/>
                </a:lnTo>
                <a:lnTo>
                  <a:pt x="1077" y="813"/>
                </a:lnTo>
                <a:lnTo>
                  <a:pt x="1059" y="831"/>
                </a:lnTo>
                <a:lnTo>
                  <a:pt x="1095" y="870"/>
                </a:lnTo>
                <a:lnTo>
                  <a:pt x="1146" y="849"/>
                </a:lnTo>
                <a:lnTo>
                  <a:pt x="1185" y="834"/>
                </a:lnTo>
                <a:lnTo>
                  <a:pt x="1251" y="879"/>
                </a:lnTo>
                <a:lnTo>
                  <a:pt x="1293" y="897"/>
                </a:lnTo>
                <a:lnTo>
                  <a:pt x="1344" y="894"/>
                </a:lnTo>
                <a:lnTo>
                  <a:pt x="1380" y="891"/>
                </a:lnTo>
                <a:lnTo>
                  <a:pt x="1404" y="873"/>
                </a:lnTo>
                <a:lnTo>
                  <a:pt x="1452" y="876"/>
                </a:lnTo>
                <a:lnTo>
                  <a:pt x="1485" y="906"/>
                </a:lnTo>
                <a:lnTo>
                  <a:pt x="1500" y="930"/>
                </a:lnTo>
              </a:path>
            </a:pathLst>
          </a:custGeom>
          <a:solidFill>
            <a:srgbClr val="FF9933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594" name="Freeform 18"/>
          <p:cNvSpPr>
            <a:spLocks/>
          </p:cNvSpPr>
          <p:nvPr/>
        </p:nvSpPr>
        <p:spPr bwMode="auto">
          <a:xfrm>
            <a:off x="6933483" y="4139180"/>
            <a:ext cx="1071562" cy="1363662"/>
          </a:xfrm>
          <a:custGeom>
            <a:avLst/>
            <a:gdLst>
              <a:gd name="T0" fmla="*/ 6 w 675"/>
              <a:gd name="T1" fmla="*/ 0 h 729"/>
              <a:gd name="T2" fmla="*/ 75 w 675"/>
              <a:gd name="T3" fmla="*/ 48 h 729"/>
              <a:gd name="T4" fmla="*/ 84 w 675"/>
              <a:gd name="T5" fmla="*/ 96 h 729"/>
              <a:gd name="T6" fmla="*/ 114 w 675"/>
              <a:gd name="T7" fmla="*/ 138 h 729"/>
              <a:gd name="T8" fmla="*/ 201 w 675"/>
              <a:gd name="T9" fmla="*/ 168 h 729"/>
              <a:gd name="T10" fmla="*/ 222 w 675"/>
              <a:gd name="T11" fmla="*/ 201 h 729"/>
              <a:gd name="T12" fmla="*/ 246 w 675"/>
              <a:gd name="T13" fmla="*/ 276 h 729"/>
              <a:gd name="T14" fmla="*/ 285 w 675"/>
              <a:gd name="T15" fmla="*/ 294 h 729"/>
              <a:gd name="T16" fmla="*/ 306 w 675"/>
              <a:gd name="T17" fmla="*/ 306 h 729"/>
              <a:gd name="T18" fmla="*/ 336 w 675"/>
              <a:gd name="T19" fmla="*/ 381 h 729"/>
              <a:gd name="T20" fmla="*/ 381 w 675"/>
              <a:gd name="T21" fmla="*/ 435 h 729"/>
              <a:gd name="T22" fmla="*/ 444 w 675"/>
              <a:gd name="T23" fmla="*/ 453 h 729"/>
              <a:gd name="T24" fmla="*/ 495 w 675"/>
              <a:gd name="T25" fmla="*/ 537 h 729"/>
              <a:gd name="T26" fmla="*/ 519 w 675"/>
              <a:gd name="T27" fmla="*/ 582 h 729"/>
              <a:gd name="T28" fmla="*/ 579 w 675"/>
              <a:gd name="T29" fmla="*/ 615 h 729"/>
              <a:gd name="T30" fmla="*/ 606 w 675"/>
              <a:gd name="T31" fmla="*/ 645 h 729"/>
              <a:gd name="T32" fmla="*/ 609 w 675"/>
              <a:gd name="T33" fmla="*/ 675 h 729"/>
              <a:gd name="T34" fmla="*/ 618 w 675"/>
              <a:gd name="T35" fmla="*/ 681 h 729"/>
              <a:gd name="T36" fmla="*/ 675 w 675"/>
              <a:gd name="T37" fmla="*/ 729 h 729"/>
              <a:gd name="T38" fmla="*/ 0 w 675"/>
              <a:gd name="T39" fmla="*/ 729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75" h="729">
                <a:moveTo>
                  <a:pt x="6" y="0"/>
                </a:moveTo>
                <a:lnTo>
                  <a:pt x="75" y="48"/>
                </a:lnTo>
                <a:lnTo>
                  <a:pt x="84" y="96"/>
                </a:lnTo>
                <a:lnTo>
                  <a:pt x="114" y="138"/>
                </a:lnTo>
                <a:lnTo>
                  <a:pt x="201" y="168"/>
                </a:lnTo>
                <a:lnTo>
                  <a:pt x="222" y="201"/>
                </a:lnTo>
                <a:lnTo>
                  <a:pt x="246" y="276"/>
                </a:lnTo>
                <a:lnTo>
                  <a:pt x="285" y="294"/>
                </a:lnTo>
                <a:lnTo>
                  <a:pt x="306" y="306"/>
                </a:lnTo>
                <a:lnTo>
                  <a:pt x="336" y="381"/>
                </a:lnTo>
                <a:lnTo>
                  <a:pt x="381" y="435"/>
                </a:lnTo>
                <a:lnTo>
                  <a:pt x="444" y="453"/>
                </a:lnTo>
                <a:lnTo>
                  <a:pt x="495" y="537"/>
                </a:lnTo>
                <a:lnTo>
                  <a:pt x="519" y="582"/>
                </a:lnTo>
                <a:lnTo>
                  <a:pt x="579" y="615"/>
                </a:lnTo>
                <a:cubicBezTo>
                  <a:pt x="588" y="625"/>
                  <a:pt x="600" y="633"/>
                  <a:pt x="606" y="645"/>
                </a:cubicBezTo>
                <a:cubicBezTo>
                  <a:pt x="610" y="654"/>
                  <a:pt x="606" y="665"/>
                  <a:pt x="609" y="675"/>
                </a:cubicBezTo>
                <a:cubicBezTo>
                  <a:pt x="610" y="678"/>
                  <a:pt x="618" y="681"/>
                  <a:pt x="618" y="681"/>
                </a:cubicBezTo>
                <a:lnTo>
                  <a:pt x="675" y="729"/>
                </a:lnTo>
                <a:lnTo>
                  <a:pt x="0" y="729"/>
                </a:lnTo>
              </a:path>
            </a:pathLst>
          </a:custGeom>
          <a:solidFill>
            <a:srgbClr val="FF9933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593" name="Freeform 17"/>
          <p:cNvSpPr>
            <a:spLocks/>
          </p:cNvSpPr>
          <p:nvPr/>
        </p:nvSpPr>
        <p:spPr bwMode="auto">
          <a:xfrm>
            <a:off x="3413995" y="3026342"/>
            <a:ext cx="3543300" cy="2465388"/>
          </a:xfrm>
          <a:custGeom>
            <a:avLst/>
            <a:gdLst>
              <a:gd name="T0" fmla="*/ 1566 w 2232"/>
              <a:gd name="T1" fmla="*/ 21 h 1317"/>
              <a:gd name="T2" fmla="*/ 1692 w 2232"/>
              <a:gd name="T3" fmla="*/ 9 h 1317"/>
              <a:gd name="T4" fmla="*/ 1779 w 2232"/>
              <a:gd name="T5" fmla="*/ 54 h 1317"/>
              <a:gd name="T6" fmla="*/ 1668 w 2232"/>
              <a:gd name="T7" fmla="*/ 57 h 1317"/>
              <a:gd name="T8" fmla="*/ 1566 w 2232"/>
              <a:gd name="T9" fmla="*/ 90 h 1317"/>
              <a:gd name="T10" fmla="*/ 1455 w 2232"/>
              <a:gd name="T11" fmla="*/ 78 h 1317"/>
              <a:gd name="T12" fmla="*/ 1443 w 2232"/>
              <a:gd name="T13" fmla="*/ 138 h 1317"/>
              <a:gd name="T14" fmla="*/ 1587 w 2232"/>
              <a:gd name="T15" fmla="*/ 171 h 1317"/>
              <a:gd name="T16" fmla="*/ 1698 w 2232"/>
              <a:gd name="T17" fmla="*/ 165 h 1317"/>
              <a:gd name="T18" fmla="*/ 1869 w 2232"/>
              <a:gd name="T19" fmla="*/ 174 h 1317"/>
              <a:gd name="T20" fmla="*/ 1971 w 2232"/>
              <a:gd name="T21" fmla="*/ 237 h 1317"/>
              <a:gd name="T22" fmla="*/ 1860 w 2232"/>
              <a:gd name="T23" fmla="*/ 204 h 1317"/>
              <a:gd name="T24" fmla="*/ 1731 w 2232"/>
              <a:gd name="T25" fmla="*/ 240 h 1317"/>
              <a:gd name="T26" fmla="*/ 1599 w 2232"/>
              <a:gd name="T27" fmla="*/ 246 h 1317"/>
              <a:gd name="T28" fmla="*/ 1530 w 2232"/>
              <a:gd name="T29" fmla="*/ 303 h 1317"/>
              <a:gd name="T30" fmla="*/ 1641 w 2232"/>
              <a:gd name="T31" fmla="*/ 288 h 1317"/>
              <a:gd name="T32" fmla="*/ 1803 w 2232"/>
              <a:gd name="T33" fmla="*/ 345 h 1317"/>
              <a:gd name="T34" fmla="*/ 1944 w 2232"/>
              <a:gd name="T35" fmla="*/ 360 h 1317"/>
              <a:gd name="T36" fmla="*/ 2121 w 2232"/>
              <a:gd name="T37" fmla="*/ 375 h 1317"/>
              <a:gd name="T38" fmla="*/ 2115 w 2232"/>
              <a:gd name="T39" fmla="*/ 411 h 1317"/>
              <a:gd name="T40" fmla="*/ 2019 w 2232"/>
              <a:gd name="T41" fmla="*/ 444 h 1317"/>
              <a:gd name="T42" fmla="*/ 1908 w 2232"/>
              <a:gd name="T43" fmla="*/ 477 h 1317"/>
              <a:gd name="T44" fmla="*/ 1875 w 2232"/>
              <a:gd name="T45" fmla="*/ 492 h 1317"/>
              <a:gd name="T46" fmla="*/ 1995 w 2232"/>
              <a:gd name="T47" fmla="*/ 507 h 1317"/>
              <a:gd name="T48" fmla="*/ 2076 w 2232"/>
              <a:gd name="T49" fmla="*/ 537 h 1317"/>
              <a:gd name="T50" fmla="*/ 2187 w 2232"/>
              <a:gd name="T51" fmla="*/ 564 h 1317"/>
              <a:gd name="T52" fmla="*/ 2223 w 2232"/>
              <a:gd name="T53" fmla="*/ 630 h 1317"/>
              <a:gd name="T54" fmla="*/ 819 w 2232"/>
              <a:gd name="T55" fmla="*/ 1317 h 1317"/>
              <a:gd name="T56" fmla="*/ 1008 w 2232"/>
              <a:gd name="T57" fmla="*/ 1290 h 1317"/>
              <a:gd name="T58" fmla="*/ 1179 w 2232"/>
              <a:gd name="T59" fmla="*/ 1296 h 1317"/>
              <a:gd name="T60" fmla="*/ 1218 w 2232"/>
              <a:gd name="T61" fmla="*/ 1233 h 1317"/>
              <a:gd name="T62" fmla="*/ 1149 w 2232"/>
              <a:gd name="T63" fmla="*/ 1140 h 1317"/>
              <a:gd name="T64" fmla="*/ 846 w 2232"/>
              <a:gd name="T65" fmla="*/ 1149 h 1317"/>
              <a:gd name="T66" fmla="*/ 636 w 2232"/>
              <a:gd name="T67" fmla="*/ 1272 h 1317"/>
              <a:gd name="T68" fmla="*/ 588 w 2232"/>
              <a:gd name="T69" fmla="*/ 1275 h 1317"/>
              <a:gd name="T70" fmla="*/ 564 w 2232"/>
              <a:gd name="T71" fmla="*/ 1179 h 1317"/>
              <a:gd name="T72" fmla="*/ 489 w 2232"/>
              <a:gd name="T73" fmla="*/ 1104 h 1317"/>
              <a:gd name="T74" fmla="*/ 483 w 2232"/>
              <a:gd name="T75" fmla="*/ 1002 h 1317"/>
              <a:gd name="T76" fmla="*/ 420 w 2232"/>
              <a:gd name="T77" fmla="*/ 858 h 1317"/>
              <a:gd name="T78" fmla="*/ 336 w 2232"/>
              <a:gd name="T79" fmla="*/ 777 h 1317"/>
              <a:gd name="T80" fmla="*/ 288 w 2232"/>
              <a:gd name="T81" fmla="*/ 663 h 1317"/>
              <a:gd name="T82" fmla="*/ 225 w 2232"/>
              <a:gd name="T83" fmla="*/ 522 h 1317"/>
              <a:gd name="T84" fmla="*/ 177 w 2232"/>
              <a:gd name="T85" fmla="*/ 387 h 1317"/>
              <a:gd name="T86" fmla="*/ 99 w 2232"/>
              <a:gd name="T87" fmla="*/ 297 h 1317"/>
              <a:gd name="T88" fmla="*/ 84 w 2232"/>
              <a:gd name="T89" fmla="*/ 207 h 1317"/>
              <a:gd name="T90" fmla="*/ 6 w 2232"/>
              <a:gd name="T91" fmla="*/ 138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32" h="1317">
                <a:moveTo>
                  <a:pt x="0" y="15"/>
                </a:moveTo>
                <a:lnTo>
                  <a:pt x="1515" y="15"/>
                </a:lnTo>
                <a:lnTo>
                  <a:pt x="1566" y="21"/>
                </a:lnTo>
                <a:lnTo>
                  <a:pt x="1611" y="0"/>
                </a:lnTo>
                <a:lnTo>
                  <a:pt x="1635" y="0"/>
                </a:lnTo>
                <a:lnTo>
                  <a:pt x="1692" y="9"/>
                </a:lnTo>
                <a:lnTo>
                  <a:pt x="1725" y="15"/>
                </a:lnTo>
                <a:lnTo>
                  <a:pt x="1761" y="39"/>
                </a:lnTo>
                <a:lnTo>
                  <a:pt x="1779" y="54"/>
                </a:lnTo>
                <a:lnTo>
                  <a:pt x="1755" y="66"/>
                </a:lnTo>
                <a:lnTo>
                  <a:pt x="1734" y="57"/>
                </a:lnTo>
                <a:lnTo>
                  <a:pt x="1668" y="57"/>
                </a:lnTo>
                <a:lnTo>
                  <a:pt x="1632" y="57"/>
                </a:lnTo>
                <a:lnTo>
                  <a:pt x="1584" y="90"/>
                </a:lnTo>
                <a:lnTo>
                  <a:pt x="1566" y="90"/>
                </a:lnTo>
                <a:lnTo>
                  <a:pt x="1536" y="72"/>
                </a:lnTo>
                <a:lnTo>
                  <a:pt x="1503" y="72"/>
                </a:lnTo>
                <a:lnTo>
                  <a:pt x="1455" y="78"/>
                </a:lnTo>
                <a:lnTo>
                  <a:pt x="1386" y="123"/>
                </a:lnTo>
                <a:lnTo>
                  <a:pt x="1374" y="156"/>
                </a:lnTo>
                <a:lnTo>
                  <a:pt x="1443" y="138"/>
                </a:lnTo>
                <a:lnTo>
                  <a:pt x="1473" y="132"/>
                </a:lnTo>
                <a:lnTo>
                  <a:pt x="1512" y="141"/>
                </a:lnTo>
                <a:lnTo>
                  <a:pt x="1587" y="171"/>
                </a:lnTo>
                <a:lnTo>
                  <a:pt x="1638" y="162"/>
                </a:lnTo>
                <a:lnTo>
                  <a:pt x="1674" y="159"/>
                </a:lnTo>
                <a:lnTo>
                  <a:pt x="1698" y="165"/>
                </a:lnTo>
                <a:lnTo>
                  <a:pt x="1749" y="189"/>
                </a:lnTo>
                <a:lnTo>
                  <a:pt x="1791" y="186"/>
                </a:lnTo>
                <a:lnTo>
                  <a:pt x="1869" y="174"/>
                </a:lnTo>
                <a:lnTo>
                  <a:pt x="1920" y="195"/>
                </a:lnTo>
                <a:lnTo>
                  <a:pt x="1956" y="213"/>
                </a:lnTo>
                <a:lnTo>
                  <a:pt x="1971" y="237"/>
                </a:lnTo>
                <a:lnTo>
                  <a:pt x="1911" y="243"/>
                </a:lnTo>
                <a:lnTo>
                  <a:pt x="1887" y="216"/>
                </a:lnTo>
                <a:lnTo>
                  <a:pt x="1860" y="204"/>
                </a:lnTo>
                <a:lnTo>
                  <a:pt x="1800" y="252"/>
                </a:lnTo>
                <a:lnTo>
                  <a:pt x="1764" y="252"/>
                </a:lnTo>
                <a:lnTo>
                  <a:pt x="1731" y="240"/>
                </a:lnTo>
                <a:lnTo>
                  <a:pt x="1695" y="240"/>
                </a:lnTo>
                <a:lnTo>
                  <a:pt x="1650" y="243"/>
                </a:lnTo>
                <a:lnTo>
                  <a:pt x="1599" y="246"/>
                </a:lnTo>
                <a:lnTo>
                  <a:pt x="1560" y="255"/>
                </a:lnTo>
                <a:lnTo>
                  <a:pt x="1542" y="273"/>
                </a:lnTo>
                <a:lnTo>
                  <a:pt x="1530" y="303"/>
                </a:lnTo>
                <a:lnTo>
                  <a:pt x="1575" y="306"/>
                </a:lnTo>
                <a:lnTo>
                  <a:pt x="1602" y="291"/>
                </a:lnTo>
                <a:lnTo>
                  <a:pt x="1641" y="288"/>
                </a:lnTo>
                <a:lnTo>
                  <a:pt x="1683" y="306"/>
                </a:lnTo>
                <a:lnTo>
                  <a:pt x="1746" y="348"/>
                </a:lnTo>
                <a:lnTo>
                  <a:pt x="1803" y="345"/>
                </a:lnTo>
                <a:lnTo>
                  <a:pt x="1848" y="339"/>
                </a:lnTo>
                <a:lnTo>
                  <a:pt x="1890" y="336"/>
                </a:lnTo>
                <a:lnTo>
                  <a:pt x="1944" y="360"/>
                </a:lnTo>
                <a:lnTo>
                  <a:pt x="1992" y="381"/>
                </a:lnTo>
                <a:lnTo>
                  <a:pt x="2043" y="369"/>
                </a:lnTo>
                <a:lnTo>
                  <a:pt x="2121" y="375"/>
                </a:lnTo>
                <a:lnTo>
                  <a:pt x="2151" y="384"/>
                </a:lnTo>
                <a:lnTo>
                  <a:pt x="2157" y="405"/>
                </a:lnTo>
                <a:lnTo>
                  <a:pt x="2115" y="411"/>
                </a:lnTo>
                <a:lnTo>
                  <a:pt x="2085" y="405"/>
                </a:lnTo>
                <a:lnTo>
                  <a:pt x="2049" y="435"/>
                </a:lnTo>
                <a:lnTo>
                  <a:pt x="2019" y="444"/>
                </a:lnTo>
                <a:lnTo>
                  <a:pt x="2001" y="432"/>
                </a:lnTo>
                <a:lnTo>
                  <a:pt x="1968" y="429"/>
                </a:lnTo>
                <a:lnTo>
                  <a:pt x="1908" y="477"/>
                </a:lnTo>
                <a:lnTo>
                  <a:pt x="1872" y="453"/>
                </a:lnTo>
                <a:lnTo>
                  <a:pt x="1836" y="450"/>
                </a:lnTo>
                <a:lnTo>
                  <a:pt x="1875" y="492"/>
                </a:lnTo>
                <a:lnTo>
                  <a:pt x="1914" y="510"/>
                </a:lnTo>
                <a:lnTo>
                  <a:pt x="1968" y="510"/>
                </a:lnTo>
                <a:lnTo>
                  <a:pt x="1995" y="507"/>
                </a:lnTo>
                <a:lnTo>
                  <a:pt x="2037" y="501"/>
                </a:lnTo>
                <a:lnTo>
                  <a:pt x="2049" y="525"/>
                </a:lnTo>
                <a:lnTo>
                  <a:pt x="2076" y="537"/>
                </a:lnTo>
                <a:lnTo>
                  <a:pt x="2118" y="525"/>
                </a:lnTo>
                <a:lnTo>
                  <a:pt x="2142" y="528"/>
                </a:lnTo>
                <a:lnTo>
                  <a:pt x="2187" y="564"/>
                </a:lnTo>
                <a:lnTo>
                  <a:pt x="2214" y="585"/>
                </a:lnTo>
                <a:lnTo>
                  <a:pt x="2232" y="603"/>
                </a:lnTo>
                <a:lnTo>
                  <a:pt x="2223" y="630"/>
                </a:lnTo>
                <a:lnTo>
                  <a:pt x="2220" y="666"/>
                </a:lnTo>
                <a:lnTo>
                  <a:pt x="2220" y="1317"/>
                </a:lnTo>
                <a:lnTo>
                  <a:pt x="819" y="1317"/>
                </a:lnTo>
                <a:lnTo>
                  <a:pt x="888" y="1278"/>
                </a:lnTo>
                <a:lnTo>
                  <a:pt x="939" y="1284"/>
                </a:lnTo>
                <a:lnTo>
                  <a:pt x="1008" y="1290"/>
                </a:lnTo>
                <a:lnTo>
                  <a:pt x="1050" y="1293"/>
                </a:lnTo>
                <a:lnTo>
                  <a:pt x="1128" y="1296"/>
                </a:lnTo>
                <a:lnTo>
                  <a:pt x="1179" y="1296"/>
                </a:lnTo>
                <a:lnTo>
                  <a:pt x="1203" y="1293"/>
                </a:lnTo>
                <a:lnTo>
                  <a:pt x="1221" y="1254"/>
                </a:lnTo>
                <a:lnTo>
                  <a:pt x="1218" y="1233"/>
                </a:lnTo>
                <a:lnTo>
                  <a:pt x="1203" y="1203"/>
                </a:lnTo>
                <a:lnTo>
                  <a:pt x="1182" y="1161"/>
                </a:lnTo>
                <a:lnTo>
                  <a:pt x="1149" y="1140"/>
                </a:lnTo>
                <a:lnTo>
                  <a:pt x="1059" y="1146"/>
                </a:lnTo>
                <a:lnTo>
                  <a:pt x="948" y="1149"/>
                </a:lnTo>
                <a:lnTo>
                  <a:pt x="846" y="1149"/>
                </a:lnTo>
                <a:lnTo>
                  <a:pt x="804" y="1149"/>
                </a:lnTo>
                <a:lnTo>
                  <a:pt x="642" y="1254"/>
                </a:lnTo>
                <a:lnTo>
                  <a:pt x="636" y="1272"/>
                </a:lnTo>
                <a:lnTo>
                  <a:pt x="639" y="1308"/>
                </a:lnTo>
                <a:lnTo>
                  <a:pt x="612" y="1308"/>
                </a:lnTo>
                <a:lnTo>
                  <a:pt x="588" y="1275"/>
                </a:lnTo>
                <a:lnTo>
                  <a:pt x="567" y="1236"/>
                </a:lnTo>
                <a:lnTo>
                  <a:pt x="570" y="1212"/>
                </a:lnTo>
                <a:lnTo>
                  <a:pt x="564" y="1179"/>
                </a:lnTo>
                <a:lnTo>
                  <a:pt x="546" y="1155"/>
                </a:lnTo>
                <a:lnTo>
                  <a:pt x="516" y="1134"/>
                </a:lnTo>
                <a:lnTo>
                  <a:pt x="489" y="1104"/>
                </a:lnTo>
                <a:lnTo>
                  <a:pt x="492" y="1068"/>
                </a:lnTo>
                <a:lnTo>
                  <a:pt x="501" y="1023"/>
                </a:lnTo>
                <a:lnTo>
                  <a:pt x="483" y="1002"/>
                </a:lnTo>
                <a:lnTo>
                  <a:pt x="414" y="954"/>
                </a:lnTo>
                <a:lnTo>
                  <a:pt x="414" y="918"/>
                </a:lnTo>
                <a:lnTo>
                  <a:pt x="420" y="858"/>
                </a:lnTo>
                <a:lnTo>
                  <a:pt x="396" y="837"/>
                </a:lnTo>
                <a:lnTo>
                  <a:pt x="363" y="807"/>
                </a:lnTo>
                <a:lnTo>
                  <a:pt x="336" y="777"/>
                </a:lnTo>
                <a:lnTo>
                  <a:pt x="345" y="720"/>
                </a:lnTo>
                <a:lnTo>
                  <a:pt x="345" y="687"/>
                </a:lnTo>
                <a:lnTo>
                  <a:pt x="288" y="663"/>
                </a:lnTo>
                <a:lnTo>
                  <a:pt x="261" y="633"/>
                </a:lnTo>
                <a:lnTo>
                  <a:pt x="258" y="546"/>
                </a:lnTo>
                <a:lnTo>
                  <a:pt x="225" y="522"/>
                </a:lnTo>
                <a:lnTo>
                  <a:pt x="201" y="489"/>
                </a:lnTo>
                <a:lnTo>
                  <a:pt x="177" y="468"/>
                </a:lnTo>
                <a:lnTo>
                  <a:pt x="177" y="387"/>
                </a:lnTo>
                <a:lnTo>
                  <a:pt x="159" y="357"/>
                </a:lnTo>
                <a:lnTo>
                  <a:pt x="120" y="333"/>
                </a:lnTo>
                <a:lnTo>
                  <a:pt x="99" y="297"/>
                </a:lnTo>
                <a:lnTo>
                  <a:pt x="126" y="258"/>
                </a:lnTo>
                <a:lnTo>
                  <a:pt x="108" y="234"/>
                </a:lnTo>
                <a:lnTo>
                  <a:pt x="84" y="207"/>
                </a:lnTo>
                <a:lnTo>
                  <a:pt x="45" y="180"/>
                </a:lnTo>
                <a:lnTo>
                  <a:pt x="21" y="156"/>
                </a:lnTo>
                <a:lnTo>
                  <a:pt x="6" y="138"/>
                </a:lnTo>
              </a:path>
            </a:pathLst>
          </a:custGeom>
          <a:solidFill>
            <a:srgbClr val="FF9933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>
          <a:xfrm>
            <a:off x="5820645" y="1807142"/>
            <a:ext cx="2362200" cy="3698875"/>
          </a:xfrm>
          <a:custGeom>
            <a:avLst/>
            <a:gdLst>
              <a:gd name="connsiteX0" fmla="*/ 2362200 w 2362200"/>
              <a:gd name="connsiteY0" fmla="*/ 0 h 3139440"/>
              <a:gd name="connsiteX1" fmla="*/ 1996440 w 2362200"/>
              <a:gd name="connsiteY1" fmla="*/ 91440 h 3139440"/>
              <a:gd name="connsiteX2" fmla="*/ 2194560 w 2362200"/>
              <a:gd name="connsiteY2" fmla="*/ 213360 h 3139440"/>
              <a:gd name="connsiteX3" fmla="*/ 1767840 w 2362200"/>
              <a:gd name="connsiteY3" fmla="*/ 320040 h 3139440"/>
              <a:gd name="connsiteX4" fmla="*/ 2011680 w 2362200"/>
              <a:gd name="connsiteY4" fmla="*/ 441960 h 3139440"/>
              <a:gd name="connsiteX5" fmla="*/ 1676400 w 2362200"/>
              <a:gd name="connsiteY5" fmla="*/ 533400 h 3139440"/>
              <a:gd name="connsiteX6" fmla="*/ 1752600 w 2362200"/>
              <a:gd name="connsiteY6" fmla="*/ 624840 h 3139440"/>
              <a:gd name="connsiteX7" fmla="*/ 0 w 2362200"/>
              <a:gd name="connsiteY7" fmla="*/ 640080 h 3139440"/>
              <a:gd name="connsiteX8" fmla="*/ 76200 w 2362200"/>
              <a:gd name="connsiteY8" fmla="*/ 685800 h 3139440"/>
              <a:gd name="connsiteX9" fmla="*/ 76200 w 2362200"/>
              <a:gd name="connsiteY9" fmla="*/ 685800 h 3139440"/>
              <a:gd name="connsiteX10" fmla="*/ 259080 w 2362200"/>
              <a:gd name="connsiteY10" fmla="*/ 701040 h 3139440"/>
              <a:gd name="connsiteX11" fmla="*/ 441960 w 2362200"/>
              <a:gd name="connsiteY11" fmla="*/ 716280 h 3139440"/>
              <a:gd name="connsiteX12" fmla="*/ 274320 w 2362200"/>
              <a:gd name="connsiteY12" fmla="*/ 807720 h 3139440"/>
              <a:gd name="connsiteX13" fmla="*/ 137160 w 2362200"/>
              <a:gd name="connsiteY13" fmla="*/ 853440 h 3139440"/>
              <a:gd name="connsiteX14" fmla="*/ 289560 w 2362200"/>
              <a:gd name="connsiteY14" fmla="*/ 914400 h 3139440"/>
              <a:gd name="connsiteX15" fmla="*/ 289560 w 2362200"/>
              <a:gd name="connsiteY15" fmla="*/ 914400 h 3139440"/>
              <a:gd name="connsiteX16" fmla="*/ 518160 w 2362200"/>
              <a:gd name="connsiteY16" fmla="*/ 929640 h 3139440"/>
              <a:gd name="connsiteX17" fmla="*/ 518160 w 2362200"/>
              <a:gd name="connsiteY17" fmla="*/ 929640 h 3139440"/>
              <a:gd name="connsiteX18" fmla="*/ 701040 w 2362200"/>
              <a:gd name="connsiteY18" fmla="*/ 960120 h 3139440"/>
              <a:gd name="connsiteX19" fmla="*/ 792480 w 2362200"/>
              <a:gd name="connsiteY19" fmla="*/ 1005840 h 3139440"/>
              <a:gd name="connsiteX20" fmla="*/ 929640 w 2362200"/>
              <a:gd name="connsiteY20" fmla="*/ 1036320 h 3139440"/>
              <a:gd name="connsiteX21" fmla="*/ 868680 w 2362200"/>
              <a:gd name="connsiteY21" fmla="*/ 1097280 h 3139440"/>
              <a:gd name="connsiteX22" fmla="*/ 716280 w 2362200"/>
              <a:gd name="connsiteY22" fmla="*/ 1097280 h 3139440"/>
              <a:gd name="connsiteX23" fmla="*/ 594360 w 2362200"/>
              <a:gd name="connsiteY23" fmla="*/ 1097280 h 3139440"/>
              <a:gd name="connsiteX24" fmla="*/ 548640 w 2362200"/>
              <a:gd name="connsiteY24" fmla="*/ 1127760 h 3139440"/>
              <a:gd name="connsiteX25" fmla="*/ 548640 w 2362200"/>
              <a:gd name="connsiteY25" fmla="*/ 1127760 h 3139440"/>
              <a:gd name="connsiteX26" fmla="*/ 685800 w 2362200"/>
              <a:gd name="connsiteY26" fmla="*/ 1203960 h 3139440"/>
              <a:gd name="connsiteX27" fmla="*/ 807720 w 2362200"/>
              <a:gd name="connsiteY27" fmla="*/ 1264920 h 3139440"/>
              <a:gd name="connsiteX28" fmla="*/ 1066800 w 2362200"/>
              <a:gd name="connsiteY28" fmla="*/ 1280160 h 3139440"/>
              <a:gd name="connsiteX29" fmla="*/ 1097280 w 2362200"/>
              <a:gd name="connsiteY29" fmla="*/ 1325880 h 3139440"/>
              <a:gd name="connsiteX30" fmla="*/ 1310640 w 2362200"/>
              <a:gd name="connsiteY30" fmla="*/ 1356360 h 3139440"/>
              <a:gd name="connsiteX31" fmla="*/ 1264920 w 2362200"/>
              <a:gd name="connsiteY31" fmla="*/ 1417320 h 3139440"/>
              <a:gd name="connsiteX32" fmla="*/ 1112520 w 2362200"/>
              <a:gd name="connsiteY32" fmla="*/ 1447800 h 3139440"/>
              <a:gd name="connsiteX33" fmla="*/ 1051560 w 2362200"/>
              <a:gd name="connsiteY33" fmla="*/ 1447800 h 3139440"/>
              <a:gd name="connsiteX34" fmla="*/ 975360 w 2362200"/>
              <a:gd name="connsiteY34" fmla="*/ 1371600 h 3139440"/>
              <a:gd name="connsiteX35" fmla="*/ 853440 w 2362200"/>
              <a:gd name="connsiteY35" fmla="*/ 1463040 h 3139440"/>
              <a:gd name="connsiteX36" fmla="*/ 731520 w 2362200"/>
              <a:gd name="connsiteY36" fmla="*/ 1432560 h 3139440"/>
              <a:gd name="connsiteX37" fmla="*/ 685800 w 2362200"/>
              <a:gd name="connsiteY37" fmla="*/ 1463040 h 3139440"/>
              <a:gd name="connsiteX38" fmla="*/ 685800 w 2362200"/>
              <a:gd name="connsiteY38" fmla="*/ 1463040 h 3139440"/>
              <a:gd name="connsiteX39" fmla="*/ 883920 w 2362200"/>
              <a:gd name="connsiteY39" fmla="*/ 1524000 h 3139440"/>
              <a:gd name="connsiteX40" fmla="*/ 1005840 w 2362200"/>
              <a:gd name="connsiteY40" fmla="*/ 1584960 h 3139440"/>
              <a:gd name="connsiteX41" fmla="*/ 1158240 w 2362200"/>
              <a:gd name="connsiteY41" fmla="*/ 1584960 h 3139440"/>
              <a:gd name="connsiteX42" fmla="*/ 1219200 w 2362200"/>
              <a:gd name="connsiteY42" fmla="*/ 1630680 h 3139440"/>
              <a:gd name="connsiteX43" fmla="*/ 1432560 w 2362200"/>
              <a:gd name="connsiteY43" fmla="*/ 1661160 h 3139440"/>
              <a:gd name="connsiteX44" fmla="*/ 1280160 w 2362200"/>
              <a:gd name="connsiteY44" fmla="*/ 1661160 h 3139440"/>
              <a:gd name="connsiteX45" fmla="*/ 1188720 w 2362200"/>
              <a:gd name="connsiteY45" fmla="*/ 1676400 h 3139440"/>
              <a:gd name="connsiteX46" fmla="*/ 1097280 w 2362200"/>
              <a:gd name="connsiteY46" fmla="*/ 1676400 h 3139440"/>
              <a:gd name="connsiteX47" fmla="*/ 1021080 w 2362200"/>
              <a:gd name="connsiteY47" fmla="*/ 1691640 h 3139440"/>
              <a:gd name="connsiteX48" fmla="*/ 944880 w 2362200"/>
              <a:gd name="connsiteY48" fmla="*/ 1706880 h 3139440"/>
              <a:gd name="connsiteX49" fmla="*/ 822960 w 2362200"/>
              <a:gd name="connsiteY49" fmla="*/ 1737360 h 3139440"/>
              <a:gd name="connsiteX50" fmla="*/ 716280 w 2362200"/>
              <a:gd name="connsiteY50" fmla="*/ 1737360 h 3139440"/>
              <a:gd name="connsiteX51" fmla="*/ 594360 w 2362200"/>
              <a:gd name="connsiteY51" fmla="*/ 1783080 h 3139440"/>
              <a:gd name="connsiteX52" fmla="*/ 594360 w 2362200"/>
              <a:gd name="connsiteY52" fmla="*/ 1783080 h 3139440"/>
              <a:gd name="connsiteX53" fmla="*/ 883920 w 2362200"/>
              <a:gd name="connsiteY53" fmla="*/ 1874520 h 3139440"/>
              <a:gd name="connsiteX54" fmla="*/ 1066800 w 2362200"/>
              <a:gd name="connsiteY54" fmla="*/ 1874520 h 3139440"/>
              <a:gd name="connsiteX55" fmla="*/ 1066800 w 2362200"/>
              <a:gd name="connsiteY55" fmla="*/ 1874520 h 3139440"/>
              <a:gd name="connsiteX56" fmla="*/ 1219200 w 2362200"/>
              <a:gd name="connsiteY56" fmla="*/ 2026920 h 3139440"/>
              <a:gd name="connsiteX57" fmla="*/ 1356360 w 2362200"/>
              <a:gd name="connsiteY57" fmla="*/ 2133600 h 3139440"/>
              <a:gd name="connsiteX58" fmla="*/ 1478280 w 2362200"/>
              <a:gd name="connsiteY58" fmla="*/ 2270760 h 3139440"/>
              <a:gd name="connsiteX59" fmla="*/ 1584960 w 2362200"/>
              <a:gd name="connsiteY59" fmla="*/ 2438400 h 3139440"/>
              <a:gd name="connsiteX60" fmla="*/ 1584960 w 2362200"/>
              <a:gd name="connsiteY60" fmla="*/ 2438400 h 3139440"/>
              <a:gd name="connsiteX61" fmla="*/ 1737360 w 2362200"/>
              <a:gd name="connsiteY61" fmla="*/ 2667000 h 3139440"/>
              <a:gd name="connsiteX62" fmla="*/ 1844040 w 2362200"/>
              <a:gd name="connsiteY62" fmla="*/ 2697480 h 3139440"/>
              <a:gd name="connsiteX63" fmla="*/ 1889760 w 2362200"/>
              <a:gd name="connsiteY63" fmla="*/ 2819400 h 3139440"/>
              <a:gd name="connsiteX64" fmla="*/ 2011680 w 2362200"/>
              <a:gd name="connsiteY64" fmla="*/ 2926080 h 3139440"/>
              <a:gd name="connsiteX65" fmla="*/ 2087880 w 2362200"/>
              <a:gd name="connsiteY65" fmla="*/ 2987040 h 3139440"/>
              <a:gd name="connsiteX66" fmla="*/ 2133600 w 2362200"/>
              <a:gd name="connsiteY66" fmla="*/ 3093720 h 3139440"/>
              <a:gd name="connsiteX67" fmla="*/ 2225040 w 2362200"/>
              <a:gd name="connsiteY67" fmla="*/ 3139440 h 3139440"/>
              <a:gd name="connsiteX68" fmla="*/ 2346960 w 2362200"/>
              <a:gd name="connsiteY68" fmla="*/ 3124200 h 3139440"/>
              <a:gd name="connsiteX69" fmla="*/ 2346960 w 2362200"/>
              <a:gd name="connsiteY69" fmla="*/ 121920 h 3139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2362200" h="3139440">
                <a:moveTo>
                  <a:pt x="2362200" y="0"/>
                </a:moveTo>
                <a:lnTo>
                  <a:pt x="1996440" y="91440"/>
                </a:lnTo>
                <a:lnTo>
                  <a:pt x="2194560" y="213360"/>
                </a:lnTo>
                <a:lnTo>
                  <a:pt x="1767840" y="320040"/>
                </a:lnTo>
                <a:lnTo>
                  <a:pt x="2011680" y="441960"/>
                </a:lnTo>
                <a:lnTo>
                  <a:pt x="1676400" y="533400"/>
                </a:lnTo>
                <a:lnTo>
                  <a:pt x="1752600" y="624840"/>
                </a:lnTo>
                <a:lnTo>
                  <a:pt x="0" y="640080"/>
                </a:lnTo>
                <a:lnTo>
                  <a:pt x="76200" y="685800"/>
                </a:lnTo>
                <a:lnTo>
                  <a:pt x="76200" y="685800"/>
                </a:lnTo>
                <a:lnTo>
                  <a:pt x="259080" y="701040"/>
                </a:lnTo>
                <a:lnTo>
                  <a:pt x="441960" y="716280"/>
                </a:lnTo>
                <a:lnTo>
                  <a:pt x="274320" y="807720"/>
                </a:lnTo>
                <a:lnTo>
                  <a:pt x="137160" y="853440"/>
                </a:lnTo>
                <a:lnTo>
                  <a:pt x="289560" y="914400"/>
                </a:lnTo>
                <a:lnTo>
                  <a:pt x="289560" y="914400"/>
                </a:lnTo>
                <a:lnTo>
                  <a:pt x="518160" y="929640"/>
                </a:lnTo>
                <a:lnTo>
                  <a:pt x="518160" y="929640"/>
                </a:lnTo>
                <a:lnTo>
                  <a:pt x="701040" y="960120"/>
                </a:lnTo>
                <a:lnTo>
                  <a:pt x="792480" y="1005840"/>
                </a:lnTo>
                <a:lnTo>
                  <a:pt x="929640" y="1036320"/>
                </a:lnTo>
                <a:lnTo>
                  <a:pt x="868680" y="1097280"/>
                </a:lnTo>
                <a:lnTo>
                  <a:pt x="716280" y="1097280"/>
                </a:lnTo>
                <a:lnTo>
                  <a:pt x="594360" y="1097280"/>
                </a:lnTo>
                <a:lnTo>
                  <a:pt x="548640" y="1127760"/>
                </a:lnTo>
                <a:lnTo>
                  <a:pt x="548640" y="1127760"/>
                </a:lnTo>
                <a:lnTo>
                  <a:pt x="685800" y="1203960"/>
                </a:lnTo>
                <a:lnTo>
                  <a:pt x="807720" y="1264920"/>
                </a:lnTo>
                <a:lnTo>
                  <a:pt x="1066800" y="1280160"/>
                </a:lnTo>
                <a:lnTo>
                  <a:pt x="1097280" y="1325880"/>
                </a:lnTo>
                <a:lnTo>
                  <a:pt x="1310640" y="1356360"/>
                </a:lnTo>
                <a:lnTo>
                  <a:pt x="1264920" y="1417320"/>
                </a:lnTo>
                <a:lnTo>
                  <a:pt x="1112520" y="1447800"/>
                </a:lnTo>
                <a:lnTo>
                  <a:pt x="1051560" y="1447800"/>
                </a:lnTo>
                <a:lnTo>
                  <a:pt x="975360" y="1371600"/>
                </a:lnTo>
                <a:lnTo>
                  <a:pt x="853440" y="1463040"/>
                </a:lnTo>
                <a:lnTo>
                  <a:pt x="731520" y="1432560"/>
                </a:lnTo>
                <a:lnTo>
                  <a:pt x="685800" y="1463040"/>
                </a:lnTo>
                <a:lnTo>
                  <a:pt x="685800" y="1463040"/>
                </a:lnTo>
                <a:lnTo>
                  <a:pt x="883920" y="1524000"/>
                </a:lnTo>
                <a:lnTo>
                  <a:pt x="1005840" y="1584960"/>
                </a:lnTo>
                <a:lnTo>
                  <a:pt x="1158240" y="1584960"/>
                </a:lnTo>
                <a:lnTo>
                  <a:pt x="1219200" y="1630680"/>
                </a:lnTo>
                <a:lnTo>
                  <a:pt x="1432560" y="1661160"/>
                </a:lnTo>
                <a:lnTo>
                  <a:pt x="1280160" y="1661160"/>
                </a:lnTo>
                <a:lnTo>
                  <a:pt x="1188720" y="1676400"/>
                </a:lnTo>
                <a:lnTo>
                  <a:pt x="1097280" y="1676400"/>
                </a:lnTo>
                <a:lnTo>
                  <a:pt x="1021080" y="1691640"/>
                </a:lnTo>
                <a:lnTo>
                  <a:pt x="944880" y="1706880"/>
                </a:lnTo>
                <a:lnTo>
                  <a:pt x="822960" y="1737360"/>
                </a:lnTo>
                <a:lnTo>
                  <a:pt x="716280" y="1737360"/>
                </a:lnTo>
                <a:lnTo>
                  <a:pt x="594360" y="1783080"/>
                </a:lnTo>
                <a:lnTo>
                  <a:pt x="594360" y="1783080"/>
                </a:lnTo>
                <a:lnTo>
                  <a:pt x="883920" y="1874520"/>
                </a:lnTo>
                <a:lnTo>
                  <a:pt x="1066800" y="1874520"/>
                </a:lnTo>
                <a:lnTo>
                  <a:pt x="1066800" y="1874520"/>
                </a:lnTo>
                <a:lnTo>
                  <a:pt x="1219200" y="2026920"/>
                </a:lnTo>
                <a:lnTo>
                  <a:pt x="1356360" y="2133600"/>
                </a:lnTo>
                <a:lnTo>
                  <a:pt x="1478280" y="2270760"/>
                </a:lnTo>
                <a:lnTo>
                  <a:pt x="1584960" y="2438400"/>
                </a:lnTo>
                <a:lnTo>
                  <a:pt x="1584960" y="2438400"/>
                </a:lnTo>
                <a:lnTo>
                  <a:pt x="1737360" y="2667000"/>
                </a:lnTo>
                <a:lnTo>
                  <a:pt x="1844040" y="2697480"/>
                </a:lnTo>
                <a:lnTo>
                  <a:pt x="1889760" y="2819400"/>
                </a:lnTo>
                <a:lnTo>
                  <a:pt x="2011680" y="2926080"/>
                </a:lnTo>
                <a:lnTo>
                  <a:pt x="2087880" y="2987040"/>
                </a:lnTo>
                <a:lnTo>
                  <a:pt x="2133600" y="3093720"/>
                </a:lnTo>
                <a:lnTo>
                  <a:pt x="2225040" y="3139440"/>
                </a:lnTo>
                <a:lnTo>
                  <a:pt x="2346960" y="3124200"/>
                </a:lnTo>
                <a:lnTo>
                  <a:pt x="2346960" y="121920"/>
                </a:lnTo>
              </a:path>
            </a:pathLst>
          </a:custGeom>
          <a:solidFill>
            <a:srgbClr val="A6A6A6">
              <a:alpha val="50196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Freeform 13"/>
          <p:cNvSpPr/>
          <p:nvPr/>
        </p:nvSpPr>
        <p:spPr>
          <a:xfrm>
            <a:off x="4614145" y="1280092"/>
            <a:ext cx="3543300" cy="1258888"/>
          </a:xfrm>
          <a:custGeom>
            <a:avLst/>
            <a:gdLst>
              <a:gd name="connsiteX0" fmla="*/ 1933575 w 3543300"/>
              <a:gd name="connsiteY0" fmla="*/ 0 h 1066800"/>
              <a:gd name="connsiteX1" fmla="*/ 1066800 w 3543300"/>
              <a:gd name="connsiteY1" fmla="*/ 133350 h 1066800"/>
              <a:gd name="connsiteX2" fmla="*/ 1447800 w 3543300"/>
              <a:gd name="connsiteY2" fmla="*/ 276225 h 1066800"/>
              <a:gd name="connsiteX3" fmla="*/ 771525 w 3543300"/>
              <a:gd name="connsiteY3" fmla="*/ 409575 h 1066800"/>
              <a:gd name="connsiteX4" fmla="*/ 1314450 w 3543300"/>
              <a:gd name="connsiteY4" fmla="*/ 561975 h 1066800"/>
              <a:gd name="connsiteX5" fmla="*/ 0 w 3543300"/>
              <a:gd name="connsiteY5" fmla="*/ 685800 h 1066800"/>
              <a:gd name="connsiteX6" fmla="*/ 142875 w 3543300"/>
              <a:gd name="connsiteY6" fmla="*/ 723900 h 1066800"/>
              <a:gd name="connsiteX7" fmla="*/ 276225 w 3543300"/>
              <a:gd name="connsiteY7" fmla="*/ 781050 h 1066800"/>
              <a:gd name="connsiteX8" fmla="*/ 333375 w 3543300"/>
              <a:gd name="connsiteY8" fmla="*/ 819150 h 1066800"/>
              <a:gd name="connsiteX9" fmla="*/ 581025 w 3543300"/>
              <a:gd name="connsiteY9" fmla="*/ 838200 h 1066800"/>
              <a:gd name="connsiteX10" fmla="*/ 685800 w 3543300"/>
              <a:gd name="connsiteY10" fmla="*/ 923925 h 1066800"/>
              <a:gd name="connsiteX11" fmla="*/ 895350 w 3543300"/>
              <a:gd name="connsiteY11" fmla="*/ 923925 h 1066800"/>
              <a:gd name="connsiteX12" fmla="*/ 1057275 w 3543300"/>
              <a:gd name="connsiteY12" fmla="*/ 1028700 h 1066800"/>
              <a:gd name="connsiteX13" fmla="*/ 1200150 w 3543300"/>
              <a:gd name="connsiteY13" fmla="*/ 1038225 h 1066800"/>
              <a:gd name="connsiteX14" fmla="*/ 2933700 w 3543300"/>
              <a:gd name="connsiteY14" fmla="*/ 1066800 h 1066800"/>
              <a:gd name="connsiteX15" fmla="*/ 2847975 w 3543300"/>
              <a:gd name="connsiteY15" fmla="*/ 952500 h 1066800"/>
              <a:gd name="connsiteX16" fmla="*/ 3200400 w 3543300"/>
              <a:gd name="connsiteY16" fmla="*/ 866775 h 1066800"/>
              <a:gd name="connsiteX17" fmla="*/ 2962275 w 3543300"/>
              <a:gd name="connsiteY17" fmla="*/ 762000 h 1066800"/>
              <a:gd name="connsiteX18" fmla="*/ 3371850 w 3543300"/>
              <a:gd name="connsiteY18" fmla="*/ 647700 h 1066800"/>
              <a:gd name="connsiteX19" fmla="*/ 3143250 w 3543300"/>
              <a:gd name="connsiteY19" fmla="*/ 571500 h 1066800"/>
              <a:gd name="connsiteX20" fmla="*/ 3543300 w 3543300"/>
              <a:gd name="connsiteY20" fmla="*/ 476250 h 1066800"/>
              <a:gd name="connsiteX21" fmla="*/ 3533775 w 3543300"/>
              <a:gd name="connsiteY21" fmla="*/ 28575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543300" h="1066800">
                <a:moveTo>
                  <a:pt x="1933575" y="0"/>
                </a:moveTo>
                <a:lnTo>
                  <a:pt x="1066800" y="133350"/>
                </a:lnTo>
                <a:lnTo>
                  <a:pt x="1447800" y="276225"/>
                </a:lnTo>
                <a:lnTo>
                  <a:pt x="771525" y="409575"/>
                </a:lnTo>
                <a:lnTo>
                  <a:pt x="1314450" y="561975"/>
                </a:lnTo>
                <a:lnTo>
                  <a:pt x="0" y="685800"/>
                </a:lnTo>
                <a:lnTo>
                  <a:pt x="142875" y="723900"/>
                </a:lnTo>
                <a:lnTo>
                  <a:pt x="276225" y="781050"/>
                </a:lnTo>
                <a:lnTo>
                  <a:pt x="333375" y="819150"/>
                </a:lnTo>
                <a:lnTo>
                  <a:pt x="581025" y="838200"/>
                </a:lnTo>
                <a:lnTo>
                  <a:pt x="685800" y="923925"/>
                </a:lnTo>
                <a:lnTo>
                  <a:pt x="895350" y="923925"/>
                </a:lnTo>
                <a:lnTo>
                  <a:pt x="1057275" y="1028700"/>
                </a:lnTo>
                <a:lnTo>
                  <a:pt x="1200150" y="1038225"/>
                </a:lnTo>
                <a:lnTo>
                  <a:pt x="2933700" y="1066800"/>
                </a:lnTo>
                <a:lnTo>
                  <a:pt x="2847975" y="952500"/>
                </a:lnTo>
                <a:lnTo>
                  <a:pt x="3200400" y="866775"/>
                </a:lnTo>
                <a:lnTo>
                  <a:pt x="2962275" y="762000"/>
                </a:lnTo>
                <a:lnTo>
                  <a:pt x="3371850" y="647700"/>
                </a:lnTo>
                <a:lnTo>
                  <a:pt x="3143250" y="571500"/>
                </a:lnTo>
                <a:lnTo>
                  <a:pt x="3543300" y="476250"/>
                </a:lnTo>
                <a:lnTo>
                  <a:pt x="3533775" y="28575"/>
                </a:lnTo>
              </a:path>
            </a:pathLst>
          </a:custGeom>
          <a:solidFill>
            <a:srgbClr val="996600">
              <a:alpha val="50196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>
            <a:off x="4271245" y="1268980"/>
            <a:ext cx="2324100" cy="831850"/>
          </a:xfrm>
          <a:custGeom>
            <a:avLst/>
            <a:gdLst>
              <a:gd name="connsiteX0" fmla="*/ 228600 w 2324100"/>
              <a:gd name="connsiteY0" fmla="*/ 0 h 704850"/>
              <a:gd name="connsiteX1" fmla="*/ 0 w 2324100"/>
              <a:gd name="connsiteY1" fmla="*/ 152400 h 704850"/>
              <a:gd name="connsiteX2" fmla="*/ 390525 w 2324100"/>
              <a:gd name="connsiteY2" fmla="*/ 333375 h 704850"/>
              <a:gd name="connsiteX3" fmla="*/ 38100 w 2324100"/>
              <a:gd name="connsiteY3" fmla="*/ 495300 h 704850"/>
              <a:gd name="connsiteX4" fmla="*/ 333375 w 2324100"/>
              <a:gd name="connsiteY4" fmla="*/ 704850 h 704850"/>
              <a:gd name="connsiteX5" fmla="*/ 1647825 w 2324100"/>
              <a:gd name="connsiteY5" fmla="*/ 581025 h 704850"/>
              <a:gd name="connsiteX6" fmla="*/ 1095375 w 2324100"/>
              <a:gd name="connsiteY6" fmla="*/ 428625 h 704850"/>
              <a:gd name="connsiteX7" fmla="*/ 1800225 w 2324100"/>
              <a:gd name="connsiteY7" fmla="*/ 295275 h 704850"/>
              <a:gd name="connsiteX8" fmla="*/ 1390650 w 2324100"/>
              <a:gd name="connsiteY8" fmla="*/ 152400 h 704850"/>
              <a:gd name="connsiteX9" fmla="*/ 2324100 w 2324100"/>
              <a:gd name="connsiteY9" fmla="*/ 1905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24100" h="704850">
                <a:moveTo>
                  <a:pt x="228600" y="0"/>
                </a:moveTo>
                <a:lnTo>
                  <a:pt x="0" y="152400"/>
                </a:lnTo>
                <a:lnTo>
                  <a:pt x="390525" y="333375"/>
                </a:lnTo>
                <a:lnTo>
                  <a:pt x="38100" y="495300"/>
                </a:lnTo>
                <a:lnTo>
                  <a:pt x="333375" y="704850"/>
                </a:lnTo>
                <a:lnTo>
                  <a:pt x="1647825" y="581025"/>
                </a:lnTo>
                <a:lnTo>
                  <a:pt x="1095375" y="428625"/>
                </a:lnTo>
                <a:lnTo>
                  <a:pt x="1800225" y="295275"/>
                </a:lnTo>
                <a:lnTo>
                  <a:pt x="1390650" y="152400"/>
                </a:lnTo>
                <a:lnTo>
                  <a:pt x="2324100" y="19050"/>
                </a:lnTo>
              </a:path>
            </a:pathLst>
          </a:custGeom>
          <a:solidFill>
            <a:srgbClr val="3399FF">
              <a:alpha val="50196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4258545" y="2040505"/>
            <a:ext cx="1987550" cy="744537"/>
          </a:xfrm>
          <a:custGeom>
            <a:avLst/>
            <a:gdLst/>
            <a:ahLst/>
            <a:cxnLst/>
            <a:rect l="0" t="0" r="r" b="b"/>
            <a:pathLst>
              <a:path w="1988820" h="632460">
                <a:moveTo>
                  <a:pt x="205740" y="0"/>
                </a:moveTo>
                <a:lnTo>
                  <a:pt x="171450" y="72390"/>
                </a:lnTo>
                <a:lnTo>
                  <a:pt x="160020" y="114300"/>
                </a:lnTo>
                <a:lnTo>
                  <a:pt x="80010" y="76200"/>
                </a:lnTo>
                <a:lnTo>
                  <a:pt x="38100" y="110490"/>
                </a:lnTo>
                <a:lnTo>
                  <a:pt x="0" y="167640"/>
                </a:lnTo>
                <a:lnTo>
                  <a:pt x="45720" y="194310"/>
                </a:lnTo>
                <a:lnTo>
                  <a:pt x="137160" y="125730"/>
                </a:lnTo>
                <a:lnTo>
                  <a:pt x="175260" y="129540"/>
                </a:lnTo>
                <a:lnTo>
                  <a:pt x="293370" y="201930"/>
                </a:lnTo>
                <a:lnTo>
                  <a:pt x="342900" y="217170"/>
                </a:lnTo>
                <a:lnTo>
                  <a:pt x="461010" y="179070"/>
                </a:lnTo>
                <a:lnTo>
                  <a:pt x="567690" y="220980"/>
                </a:lnTo>
                <a:lnTo>
                  <a:pt x="640080" y="262890"/>
                </a:lnTo>
                <a:lnTo>
                  <a:pt x="704850" y="255270"/>
                </a:lnTo>
                <a:lnTo>
                  <a:pt x="781050" y="217170"/>
                </a:lnTo>
                <a:lnTo>
                  <a:pt x="861060" y="228600"/>
                </a:lnTo>
                <a:lnTo>
                  <a:pt x="941070" y="308610"/>
                </a:lnTo>
                <a:lnTo>
                  <a:pt x="914400" y="339090"/>
                </a:lnTo>
                <a:lnTo>
                  <a:pt x="819150" y="327660"/>
                </a:lnTo>
                <a:lnTo>
                  <a:pt x="742950" y="308610"/>
                </a:lnTo>
                <a:lnTo>
                  <a:pt x="674370" y="377190"/>
                </a:lnTo>
                <a:lnTo>
                  <a:pt x="621030" y="377190"/>
                </a:lnTo>
                <a:lnTo>
                  <a:pt x="563880" y="350520"/>
                </a:lnTo>
                <a:lnTo>
                  <a:pt x="453390" y="369570"/>
                </a:lnTo>
                <a:lnTo>
                  <a:pt x="339090" y="411480"/>
                </a:lnTo>
                <a:lnTo>
                  <a:pt x="300990" y="461010"/>
                </a:lnTo>
                <a:lnTo>
                  <a:pt x="346710" y="476250"/>
                </a:lnTo>
                <a:lnTo>
                  <a:pt x="441960" y="441960"/>
                </a:lnTo>
                <a:lnTo>
                  <a:pt x="529590" y="441960"/>
                </a:lnTo>
                <a:lnTo>
                  <a:pt x="598170" y="483870"/>
                </a:lnTo>
                <a:lnTo>
                  <a:pt x="701040" y="521970"/>
                </a:lnTo>
                <a:lnTo>
                  <a:pt x="807720" y="483870"/>
                </a:lnTo>
                <a:lnTo>
                  <a:pt x="906780" y="495300"/>
                </a:lnTo>
                <a:lnTo>
                  <a:pt x="1005840" y="552450"/>
                </a:lnTo>
                <a:lnTo>
                  <a:pt x="1108710" y="552450"/>
                </a:lnTo>
                <a:lnTo>
                  <a:pt x="1184910" y="537210"/>
                </a:lnTo>
                <a:lnTo>
                  <a:pt x="1249680" y="529590"/>
                </a:lnTo>
                <a:lnTo>
                  <a:pt x="1325880" y="541020"/>
                </a:lnTo>
                <a:lnTo>
                  <a:pt x="1386840" y="590550"/>
                </a:lnTo>
                <a:lnTo>
                  <a:pt x="1447800" y="632460"/>
                </a:lnTo>
                <a:lnTo>
                  <a:pt x="1684020" y="624840"/>
                </a:lnTo>
                <a:lnTo>
                  <a:pt x="1752600" y="621030"/>
                </a:lnTo>
                <a:lnTo>
                  <a:pt x="1805940" y="563880"/>
                </a:lnTo>
                <a:lnTo>
                  <a:pt x="1878330" y="598170"/>
                </a:lnTo>
                <a:lnTo>
                  <a:pt x="1988820" y="521970"/>
                </a:lnTo>
                <a:lnTo>
                  <a:pt x="1897380" y="529590"/>
                </a:lnTo>
                <a:lnTo>
                  <a:pt x="1855470" y="502920"/>
                </a:lnTo>
                <a:lnTo>
                  <a:pt x="1794510" y="464820"/>
                </a:lnTo>
                <a:lnTo>
                  <a:pt x="1722120" y="514350"/>
                </a:lnTo>
                <a:lnTo>
                  <a:pt x="1653540" y="480060"/>
                </a:lnTo>
                <a:lnTo>
                  <a:pt x="1623060" y="419100"/>
                </a:lnTo>
                <a:lnTo>
                  <a:pt x="1565910" y="480060"/>
                </a:lnTo>
                <a:lnTo>
                  <a:pt x="1508760" y="487680"/>
                </a:lnTo>
                <a:lnTo>
                  <a:pt x="1447800" y="441960"/>
                </a:lnTo>
                <a:lnTo>
                  <a:pt x="1367790" y="369570"/>
                </a:lnTo>
                <a:lnTo>
                  <a:pt x="1291590" y="316230"/>
                </a:lnTo>
                <a:lnTo>
                  <a:pt x="1177290" y="285750"/>
                </a:lnTo>
                <a:lnTo>
                  <a:pt x="1055370" y="289560"/>
                </a:lnTo>
                <a:lnTo>
                  <a:pt x="998220" y="262890"/>
                </a:lnTo>
                <a:lnTo>
                  <a:pt x="895350" y="205740"/>
                </a:lnTo>
                <a:lnTo>
                  <a:pt x="864870" y="186690"/>
                </a:lnTo>
                <a:lnTo>
                  <a:pt x="765810" y="179070"/>
                </a:lnTo>
                <a:lnTo>
                  <a:pt x="678180" y="201930"/>
                </a:lnTo>
                <a:lnTo>
                  <a:pt x="617220" y="156210"/>
                </a:lnTo>
                <a:lnTo>
                  <a:pt x="556260" y="102870"/>
                </a:lnTo>
                <a:lnTo>
                  <a:pt x="518160" y="72390"/>
                </a:lnTo>
                <a:lnTo>
                  <a:pt x="426720" y="68580"/>
                </a:lnTo>
                <a:lnTo>
                  <a:pt x="335280" y="60960"/>
                </a:lnTo>
                <a:lnTo>
                  <a:pt x="270510" y="38100"/>
                </a:lnTo>
                <a:lnTo>
                  <a:pt x="205740" y="0"/>
                </a:lnTo>
                <a:close/>
              </a:path>
            </a:pathLst>
          </a:custGeom>
          <a:solidFill>
            <a:srgbClr val="FFFF00">
              <a:alpha val="50000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107858" y="2753292"/>
            <a:ext cx="1603375" cy="409575"/>
          </a:xfrm>
          <a:custGeom>
            <a:avLst/>
            <a:gdLst>
              <a:gd name="T0" fmla="*/ 807720 w 1604010"/>
              <a:gd name="T1" fmla="*/ 30480 h 346710"/>
              <a:gd name="T2" fmla="*/ 579120 w 1604010"/>
              <a:gd name="T3" fmla="*/ 19050 h 346710"/>
              <a:gd name="T4" fmla="*/ 533400 w 1604010"/>
              <a:gd name="T5" fmla="*/ 19050 h 346710"/>
              <a:gd name="T6" fmla="*/ 495300 w 1604010"/>
              <a:gd name="T7" fmla="*/ 30480 h 346710"/>
              <a:gd name="T8" fmla="*/ 441960 w 1604010"/>
              <a:gd name="T9" fmla="*/ 0 h 346710"/>
              <a:gd name="T10" fmla="*/ 392430 w 1604010"/>
              <a:gd name="T11" fmla="*/ 0 h 346710"/>
              <a:gd name="T12" fmla="*/ 365760 w 1604010"/>
              <a:gd name="T13" fmla="*/ 30480 h 346710"/>
              <a:gd name="T14" fmla="*/ 320040 w 1604010"/>
              <a:gd name="T15" fmla="*/ 60960 h 346710"/>
              <a:gd name="T16" fmla="*/ 262890 w 1604010"/>
              <a:gd name="T17" fmla="*/ 45720 h 346710"/>
              <a:gd name="T18" fmla="*/ 224790 w 1604010"/>
              <a:gd name="T19" fmla="*/ 30480 h 346710"/>
              <a:gd name="T20" fmla="*/ 190500 w 1604010"/>
              <a:gd name="T21" fmla="*/ 34290 h 346710"/>
              <a:gd name="T22" fmla="*/ 102870 w 1604010"/>
              <a:gd name="T23" fmla="*/ 57150 h 346710"/>
              <a:gd name="T24" fmla="*/ 34290 w 1604010"/>
              <a:gd name="T25" fmla="*/ 72390 h 346710"/>
              <a:gd name="T26" fmla="*/ 0 w 1604010"/>
              <a:gd name="T27" fmla="*/ 106680 h 346710"/>
              <a:gd name="T28" fmla="*/ 53340 w 1604010"/>
              <a:gd name="T29" fmla="*/ 152400 h 346710"/>
              <a:gd name="T30" fmla="*/ 125730 w 1604010"/>
              <a:gd name="T31" fmla="*/ 121920 h 346710"/>
              <a:gd name="T32" fmla="*/ 194310 w 1604010"/>
              <a:gd name="T33" fmla="*/ 95250 h 346710"/>
              <a:gd name="T34" fmla="*/ 236220 w 1604010"/>
              <a:gd name="T35" fmla="*/ 125730 h 346710"/>
              <a:gd name="T36" fmla="*/ 346710 w 1604010"/>
              <a:gd name="T37" fmla="*/ 190500 h 346710"/>
              <a:gd name="T38" fmla="*/ 457200 w 1604010"/>
              <a:gd name="T39" fmla="*/ 194310 h 346710"/>
              <a:gd name="T40" fmla="*/ 514350 w 1604010"/>
              <a:gd name="T41" fmla="*/ 163830 h 346710"/>
              <a:gd name="T42" fmla="*/ 563880 w 1604010"/>
              <a:gd name="T43" fmla="*/ 156210 h 346710"/>
              <a:gd name="T44" fmla="*/ 617220 w 1604010"/>
              <a:gd name="T45" fmla="*/ 167640 h 346710"/>
              <a:gd name="T46" fmla="*/ 670560 w 1604010"/>
              <a:gd name="T47" fmla="*/ 220980 h 346710"/>
              <a:gd name="T48" fmla="*/ 720090 w 1604010"/>
              <a:gd name="T49" fmla="*/ 259080 h 346710"/>
              <a:gd name="T50" fmla="*/ 834390 w 1604010"/>
              <a:gd name="T51" fmla="*/ 255270 h 346710"/>
              <a:gd name="T52" fmla="*/ 880110 w 1604010"/>
              <a:gd name="T53" fmla="*/ 228600 h 346710"/>
              <a:gd name="T54" fmla="*/ 963930 w 1604010"/>
              <a:gd name="T55" fmla="*/ 243840 h 346710"/>
              <a:gd name="T56" fmla="*/ 1055370 w 1604010"/>
              <a:gd name="T57" fmla="*/ 259080 h 346710"/>
              <a:gd name="T58" fmla="*/ 1104900 w 1604010"/>
              <a:gd name="T59" fmla="*/ 312420 h 346710"/>
              <a:gd name="T60" fmla="*/ 1184910 w 1604010"/>
              <a:gd name="T61" fmla="*/ 331470 h 346710"/>
              <a:gd name="T62" fmla="*/ 1234440 w 1604010"/>
              <a:gd name="T63" fmla="*/ 346710 h 346710"/>
              <a:gd name="T64" fmla="*/ 1280160 w 1604010"/>
              <a:gd name="T65" fmla="*/ 281940 h 346710"/>
              <a:gd name="T66" fmla="*/ 1322070 w 1604010"/>
              <a:gd name="T67" fmla="*/ 266700 h 346710"/>
              <a:gd name="T68" fmla="*/ 1371600 w 1604010"/>
              <a:gd name="T69" fmla="*/ 274320 h 346710"/>
              <a:gd name="T70" fmla="*/ 1417320 w 1604010"/>
              <a:gd name="T71" fmla="*/ 297180 h 346710"/>
              <a:gd name="T72" fmla="*/ 1501140 w 1604010"/>
              <a:gd name="T73" fmla="*/ 293370 h 346710"/>
              <a:gd name="T74" fmla="*/ 1577340 w 1604010"/>
              <a:gd name="T75" fmla="*/ 281940 h 346710"/>
              <a:gd name="T76" fmla="*/ 1604010 w 1604010"/>
              <a:gd name="T77" fmla="*/ 255270 h 346710"/>
              <a:gd name="T78" fmla="*/ 1581150 w 1604010"/>
              <a:gd name="T79" fmla="*/ 209550 h 346710"/>
              <a:gd name="T80" fmla="*/ 1512570 w 1604010"/>
              <a:gd name="T81" fmla="*/ 220980 h 346710"/>
              <a:gd name="T82" fmla="*/ 1466850 w 1604010"/>
              <a:gd name="T83" fmla="*/ 194310 h 346710"/>
              <a:gd name="T84" fmla="*/ 1379220 w 1604010"/>
              <a:gd name="T85" fmla="*/ 137160 h 346710"/>
              <a:gd name="T86" fmla="*/ 1306830 w 1604010"/>
              <a:gd name="T87" fmla="*/ 125730 h 346710"/>
              <a:gd name="T88" fmla="*/ 1219200 w 1604010"/>
              <a:gd name="T89" fmla="*/ 125730 h 346710"/>
              <a:gd name="T90" fmla="*/ 1150620 w 1604010"/>
              <a:gd name="T91" fmla="*/ 125730 h 346710"/>
              <a:gd name="T92" fmla="*/ 1097280 w 1604010"/>
              <a:gd name="T93" fmla="*/ 76200 h 346710"/>
              <a:gd name="T94" fmla="*/ 1017270 w 1604010"/>
              <a:gd name="T95" fmla="*/ 110490 h 346710"/>
              <a:gd name="T96" fmla="*/ 952500 w 1604010"/>
              <a:gd name="T97" fmla="*/ 106680 h 346710"/>
              <a:gd name="T98" fmla="*/ 895350 w 1604010"/>
              <a:gd name="T99" fmla="*/ 76200 h 346710"/>
              <a:gd name="T100" fmla="*/ 807720 w 1604010"/>
              <a:gd name="T101" fmla="*/ 30480 h 34671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604010" h="346710">
                <a:moveTo>
                  <a:pt x="807720" y="30480"/>
                </a:moveTo>
                <a:lnTo>
                  <a:pt x="579120" y="19050"/>
                </a:lnTo>
                <a:lnTo>
                  <a:pt x="533400" y="19050"/>
                </a:lnTo>
                <a:lnTo>
                  <a:pt x="495300" y="30480"/>
                </a:lnTo>
                <a:lnTo>
                  <a:pt x="441960" y="0"/>
                </a:lnTo>
                <a:lnTo>
                  <a:pt x="392430" y="0"/>
                </a:lnTo>
                <a:lnTo>
                  <a:pt x="365760" y="30480"/>
                </a:lnTo>
                <a:lnTo>
                  <a:pt x="320040" y="60960"/>
                </a:lnTo>
                <a:lnTo>
                  <a:pt x="262890" y="45720"/>
                </a:lnTo>
                <a:lnTo>
                  <a:pt x="224790" y="30480"/>
                </a:lnTo>
                <a:lnTo>
                  <a:pt x="190500" y="34290"/>
                </a:lnTo>
                <a:lnTo>
                  <a:pt x="102870" y="57150"/>
                </a:lnTo>
                <a:lnTo>
                  <a:pt x="34290" y="72390"/>
                </a:lnTo>
                <a:lnTo>
                  <a:pt x="0" y="106680"/>
                </a:lnTo>
                <a:lnTo>
                  <a:pt x="53340" y="152400"/>
                </a:lnTo>
                <a:lnTo>
                  <a:pt x="125730" y="121920"/>
                </a:lnTo>
                <a:lnTo>
                  <a:pt x="194310" y="95250"/>
                </a:lnTo>
                <a:lnTo>
                  <a:pt x="236220" y="125730"/>
                </a:lnTo>
                <a:lnTo>
                  <a:pt x="346710" y="190500"/>
                </a:lnTo>
                <a:lnTo>
                  <a:pt x="457200" y="194310"/>
                </a:lnTo>
                <a:lnTo>
                  <a:pt x="514350" y="163830"/>
                </a:lnTo>
                <a:lnTo>
                  <a:pt x="563880" y="156210"/>
                </a:lnTo>
                <a:lnTo>
                  <a:pt x="617220" y="167640"/>
                </a:lnTo>
                <a:lnTo>
                  <a:pt x="670560" y="220980"/>
                </a:lnTo>
                <a:lnTo>
                  <a:pt x="720090" y="259080"/>
                </a:lnTo>
                <a:lnTo>
                  <a:pt x="834390" y="255270"/>
                </a:lnTo>
                <a:lnTo>
                  <a:pt x="880110" y="228600"/>
                </a:lnTo>
                <a:lnTo>
                  <a:pt x="963930" y="243840"/>
                </a:lnTo>
                <a:lnTo>
                  <a:pt x="1055370" y="259080"/>
                </a:lnTo>
                <a:lnTo>
                  <a:pt x="1104900" y="312420"/>
                </a:lnTo>
                <a:lnTo>
                  <a:pt x="1184910" y="331470"/>
                </a:lnTo>
                <a:lnTo>
                  <a:pt x="1234440" y="346710"/>
                </a:lnTo>
                <a:lnTo>
                  <a:pt x="1280160" y="281940"/>
                </a:lnTo>
                <a:lnTo>
                  <a:pt x="1322070" y="266700"/>
                </a:lnTo>
                <a:lnTo>
                  <a:pt x="1371600" y="274320"/>
                </a:lnTo>
                <a:lnTo>
                  <a:pt x="1417320" y="297180"/>
                </a:lnTo>
                <a:lnTo>
                  <a:pt x="1501140" y="293370"/>
                </a:lnTo>
                <a:lnTo>
                  <a:pt x="1577340" y="281940"/>
                </a:lnTo>
                <a:lnTo>
                  <a:pt x="1604010" y="255270"/>
                </a:lnTo>
                <a:lnTo>
                  <a:pt x="1581150" y="209550"/>
                </a:lnTo>
                <a:lnTo>
                  <a:pt x="1512570" y="220980"/>
                </a:lnTo>
                <a:lnTo>
                  <a:pt x="1466850" y="194310"/>
                </a:lnTo>
                <a:lnTo>
                  <a:pt x="1379220" y="137160"/>
                </a:lnTo>
                <a:lnTo>
                  <a:pt x="1306830" y="125730"/>
                </a:lnTo>
                <a:lnTo>
                  <a:pt x="1219200" y="125730"/>
                </a:lnTo>
                <a:lnTo>
                  <a:pt x="1150620" y="125730"/>
                </a:lnTo>
                <a:lnTo>
                  <a:pt x="1097280" y="76200"/>
                </a:lnTo>
                <a:lnTo>
                  <a:pt x="1017270" y="110490"/>
                </a:lnTo>
                <a:lnTo>
                  <a:pt x="952500" y="106680"/>
                </a:lnTo>
                <a:lnTo>
                  <a:pt x="895350" y="76200"/>
                </a:lnTo>
                <a:lnTo>
                  <a:pt x="807720" y="30480"/>
                </a:lnTo>
                <a:close/>
              </a:path>
            </a:pathLst>
          </a:custGeom>
          <a:solidFill>
            <a:srgbClr val="FFFF00">
              <a:alpha val="50000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24589" name="Freeform 13"/>
          <p:cNvSpPr>
            <a:spLocks/>
          </p:cNvSpPr>
          <p:nvPr/>
        </p:nvSpPr>
        <p:spPr bwMode="auto">
          <a:xfrm>
            <a:off x="5609508" y="3127942"/>
            <a:ext cx="1509712" cy="404813"/>
          </a:xfrm>
          <a:custGeom>
            <a:avLst/>
            <a:gdLst>
              <a:gd name="T0" fmla="*/ 939 w 951"/>
              <a:gd name="T1" fmla="*/ 144 h 216"/>
              <a:gd name="T2" fmla="*/ 858 w 951"/>
              <a:gd name="T3" fmla="*/ 147 h 216"/>
              <a:gd name="T4" fmla="*/ 825 w 951"/>
              <a:gd name="T5" fmla="*/ 147 h 216"/>
              <a:gd name="T6" fmla="*/ 783 w 951"/>
              <a:gd name="T7" fmla="*/ 114 h 216"/>
              <a:gd name="T8" fmla="*/ 756 w 951"/>
              <a:gd name="T9" fmla="*/ 99 h 216"/>
              <a:gd name="T10" fmla="*/ 711 w 951"/>
              <a:gd name="T11" fmla="*/ 99 h 216"/>
              <a:gd name="T12" fmla="*/ 654 w 951"/>
              <a:gd name="T13" fmla="*/ 105 h 216"/>
              <a:gd name="T14" fmla="*/ 621 w 951"/>
              <a:gd name="T15" fmla="*/ 105 h 216"/>
              <a:gd name="T16" fmla="*/ 585 w 951"/>
              <a:gd name="T17" fmla="*/ 78 h 216"/>
              <a:gd name="T18" fmla="*/ 540 w 951"/>
              <a:gd name="T19" fmla="*/ 42 h 216"/>
              <a:gd name="T20" fmla="*/ 513 w 951"/>
              <a:gd name="T21" fmla="*/ 60 h 216"/>
              <a:gd name="T22" fmla="*/ 474 w 951"/>
              <a:gd name="T23" fmla="*/ 66 h 216"/>
              <a:gd name="T24" fmla="*/ 438 w 951"/>
              <a:gd name="T25" fmla="*/ 66 h 216"/>
              <a:gd name="T26" fmla="*/ 405 w 951"/>
              <a:gd name="T27" fmla="*/ 54 h 216"/>
              <a:gd name="T28" fmla="*/ 393 w 951"/>
              <a:gd name="T29" fmla="*/ 36 h 216"/>
              <a:gd name="T30" fmla="*/ 369 w 951"/>
              <a:gd name="T31" fmla="*/ 15 h 216"/>
              <a:gd name="T32" fmla="*/ 333 w 951"/>
              <a:gd name="T33" fmla="*/ 6 h 216"/>
              <a:gd name="T34" fmla="*/ 300 w 951"/>
              <a:gd name="T35" fmla="*/ 6 h 216"/>
              <a:gd name="T36" fmla="*/ 270 w 951"/>
              <a:gd name="T37" fmla="*/ 0 h 216"/>
              <a:gd name="T38" fmla="*/ 246 w 951"/>
              <a:gd name="T39" fmla="*/ 27 h 216"/>
              <a:gd name="T40" fmla="*/ 198 w 951"/>
              <a:gd name="T41" fmla="*/ 45 h 216"/>
              <a:gd name="T42" fmla="*/ 156 w 951"/>
              <a:gd name="T43" fmla="*/ 24 h 216"/>
              <a:gd name="T44" fmla="*/ 117 w 951"/>
              <a:gd name="T45" fmla="*/ 24 h 216"/>
              <a:gd name="T46" fmla="*/ 72 w 951"/>
              <a:gd name="T47" fmla="*/ 42 h 216"/>
              <a:gd name="T48" fmla="*/ 24 w 951"/>
              <a:gd name="T49" fmla="*/ 60 h 216"/>
              <a:gd name="T50" fmla="*/ 0 w 951"/>
              <a:gd name="T51" fmla="*/ 96 h 216"/>
              <a:gd name="T52" fmla="*/ 45 w 951"/>
              <a:gd name="T53" fmla="*/ 90 h 216"/>
              <a:gd name="T54" fmla="*/ 84 w 951"/>
              <a:gd name="T55" fmla="*/ 75 h 216"/>
              <a:gd name="T56" fmla="*/ 126 w 951"/>
              <a:gd name="T57" fmla="*/ 87 h 216"/>
              <a:gd name="T58" fmla="*/ 168 w 951"/>
              <a:gd name="T59" fmla="*/ 105 h 216"/>
              <a:gd name="T60" fmla="*/ 222 w 951"/>
              <a:gd name="T61" fmla="*/ 111 h 216"/>
              <a:gd name="T62" fmla="*/ 258 w 951"/>
              <a:gd name="T63" fmla="*/ 105 h 216"/>
              <a:gd name="T64" fmla="*/ 303 w 951"/>
              <a:gd name="T65" fmla="*/ 102 h 216"/>
              <a:gd name="T66" fmla="*/ 333 w 951"/>
              <a:gd name="T67" fmla="*/ 126 h 216"/>
              <a:gd name="T68" fmla="*/ 381 w 951"/>
              <a:gd name="T69" fmla="*/ 138 h 216"/>
              <a:gd name="T70" fmla="*/ 414 w 951"/>
              <a:gd name="T71" fmla="*/ 138 h 216"/>
              <a:gd name="T72" fmla="*/ 453 w 951"/>
              <a:gd name="T73" fmla="*/ 129 h 216"/>
              <a:gd name="T74" fmla="*/ 498 w 951"/>
              <a:gd name="T75" fmla="*/ 129 h 216"/>
              <a:gd name="T76" fmla="*/ 522 w 951"/>
              <a:gd name="T77" fmla="*/ 132 h 216"/>
              <a:gd name="T78" fmla="*/ 546 w 951"/>
              <a:gd name="T79" fmla="*/ 162 h 216"/>
              <a:gd name="T80" fmla="*/ 585 w 951"/>
              <a:gd name="T81" fmla="*/ 183 h 216"/>
              <a:gd name="T82" fmla="*/ 621 w 951"/>
              <a:gd name="T83" fmla="*/ 216 h 216"/>
              <a:gd name="T84" fmla="*/ 648 w 951"/>
              <a:gd name="T85" fmla="*/ 210 h 216"/>
              <a:gd name="T86" fmla="*/ 672 w 951"/>
              <a:gd name="T87" fmla="*/ 201 h 216"/>
              <a:gd name="T88" fmla="*/ 702 w 951"/>
              <a:gd name="T89" fmla="*/ 168 h 216"/>
              <a:gd name="T90" fmla="*/ 735 w 951"/>
              <a:gd name="T91" fmla="*/ 162 h 216"/>
              <a:gd name="T92" fmla="*/ 765 w 951"/>
              <a:gd name="T93" fmla="*/ 195 h 216"/>
              <a:gd name="T94" fmla="*/ 807 w 951"/>
              <a:gd name="T95" fmla="*/ 198 h 216"/>
              <a:gd name="T96" fmla="*/ 858 w 951"/>
              <a:gd name="T97" fmla="*/ 192 h 216"/>
              <a:gd name="T98" fmla="*/ 909 w 951"/>
              <a:gd name="T99" fmla="*/ 192 h 216"/>
              <a:gd name="T100" fmla="*/ 936 w 951"/>
              <a:gd name="T101" fmla="*/ 180 h 216"/>
              <a:gd name="T102" fmla="*/ 951 w 951"/>
              <a:gd name="T103" fmla="*/ 159 h 216"/>
              <a:gd name="T104" fmla="*/ 939 w 951"/>
              <a:gd name="T105" fmla="*/ 14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51" h="216">
                <a:moveTo>
                  <a:pt x="939" y="144"/>
                </a:moveTo>
                <a:lnTo>
                  <a:pt x="858" y="147"/>
                </a:lnTo>
                <a:lnTo>
                  <a:pt x="825" y="147"/>
                </a:lnTo>
                <a:lnTo>
                  <a:pt x="783" y="114"/>
                </a:lnTo>
                <a:lnTo>
                  <a:pt x="756" y="99"/>
                </a:lnTo>
                <a:lnTo>
                  <a:pt x="711" y="99"/>
                </a:lnTo>
                <a:lnTo>
                  <a:pt x="654" y="105"/>
                </a:lnTo>
                <a:lnTo>
                  <a:pt x="621" y="105"/>
                </a:lnTo>
                <a:lnTo>
                  <a:pt x="585" y="78"/>
                </a:lnTo>
                <a:lnTo>
                  <a:pt x="540" y="42"/>
                </a:lnTo>
                <a:lnTo>
                  <a:pt x="513" y="60"/>
                </a:lnTo>
                <a:lnTo>
                  <a:pt x="474" y="66"/>
                </a:lnTo>
                <a:lnTo>
                  <a:pt x="438" y="66"/>
                </a:lnTo>
                <a:lnTo>
                  <a:pt x="405" y="54"/>
                </a:lnTo>
                <a:lnTo>
                  <a:pt x="393" y="36"/>
                </a:lnTo>
                <a:lnTo>
                  <a:pt x="369" y="15"/>
                </a:lnTo>
                <a:lnTo>
                  <a:pt x="333" y="6"/>
                </a:lnTo>
                <a:lnTo>
                  <a:pt x="300" y="6"/>
                </a:lnTo>
                <a:lnTo>
                  <a:pt x="270" y="0"/>
                </a:lnTo>
                <a:lnTo>
                  <a:pt x="246" y="27"/>
                </a:lnTo>
                <a:lnTo>
                  <a:pt x="198" y="45"/>
                </a:lnTo>
                <a:lnTo>
                  <a:pt x="156" y="24"/>
                </a:lnTo>
                <a:lnTo>
                  <a:pt x="117" y="24"/>
                </a:lnTo>
                <a:lnTo>
                  <a:pt x="72" y="42"/>
                </a:lnTo>
                <a:lnTo>
                  <a:pt x="24" y="60"/>
                </a:lnTo>
                <a:lnTo>
                  <a:pt x="0" y="96"/>
                </a:lnTo>
                <a:lnTo>
                  <a:pt x="45" y="90"/>
                </a:lnTo>
                <a:lnTo>
                  <a:pt x="84" y="75"/>
                </a:lnTo>
                <a:lnTo>
                  <a:pt x="126" y="87"/>
                </a:lnTo>
                <a:lnTo>
                  <a:pt x="168" y="105"/>
                </a:lnTo>
                <a:lnTo>
                  <a:pt x="222" y="111"/>
                </a:lnTo>
                <a:lnTo>
                  <a:pt x="258" y="105"/>
                </a:lnTo>
                <a:lnTo>
                  <a:pt x="303" y="102"/>
                </a:lnTo>
                <a:lnTo>
                  <a:pt x="333" y="126"/>
                </a:lnTo>
                <a:lnTo>
                  <a:pt x="381" y="138"/>
                </a:lnTo>
                <a:lnTo>
                  <a:pt x="414" y="138"/>
                </a:lnTo>
                <a:lnTo>
                  <a:pt x="453" y="129"/>
                </a:lnTo>
                <a:lnTo>
                  <a:pt x="498" y="129"/>
                </a:lnTo>
                <a:lnTo>
                  <a:pt x="522" y="132"/>
                </a:lnTo>
                <a:lnTo>
                  <a:pt x="546" y="162"/>
                </a:lnTo>
                <a:lnTo>
                  <a:pt x="585" y="183"/>
                </a:lnTo>
                <a:lnTo>
                  <a:pt x="621" y="216"/>
                </a:lnTo>
                <a:lnTo>
                  <a:pt x="648" y="210"/>
                </a:lnTo>
                <a:lnTo>
                  <a:pt x="672" y="201"/>
                </a:lnTo>
                <a:lnTo>
                  <a:pt x="702" y="168"/>
                </a:lnTo>
                <a:lnTo>
                  <a:pt x="735" y="162"/>
                </a:lnTo>
                <a:lnTo>
                  <a:pt x="765" y="195"/>
                </a:lnTo>
                <a:lnTo>
                  <a:pt x="807" y="198"/>
                </a:lnTo>
                <a:lnTo>
                  <a:pt x="858" y="192"/>
                </a:lnTo>
                <a:lnTo>
                  <a:pt x="909" y="192"/>
                </a:lnTo>
                <a:lnTo>
                  <a:pt x="936" y="180"/>
                </a:lnTo>
                <a:lnTo>
                  <a:pt x="951" y="159"/>
                </a:lnTo>
                <a:lnTo>
                  <a:pt x="939" y="144"/>
                </a:lnTo>
                <a:close/>
              </a:path>
            </a:pathLst>
          </a:custGeom>
          <a:solidFill>
            <a:srgbClr val="FFFF00">
              <a:alpha val="50000"/>
            </a:srgbClr>
          </a:solidFill>
          <a:ln w="12700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590" name="Freeform 14"/>
          <p:cNvSpPr>
            <a:spLocks/>
          </p:cNvSpPr>
          <p:nvPr/>
        </p:nvSpPr>
        <p:spPr bwMode="auto">
          <a:xfrm>
            <a:off x="5838108" y="3408930"/>
            <a:ext cx="1414462" cy="398462"/>
          </a:xfrm>
          <a:custGeom>
            <a:avLst/>
            <a:gdLst>
              <a:gd name="T0" fmla="*/ 726 w 891"/>
              <a:gd name="T1" fmla="*/ 138 h 213"/>
              <a:gd name="T2" fmla="*/ 636 w 891"/>
              <a:gd name="T3" fmla="*/ 147 h 213"/>
              <a:gd name="T4" fmla="*/ 579 w 891"/>
              <a:gd name="T5" fmla="*/ 123 h 213"/>
              <a:gd name="T6" fmla="*/ 546 w 891"/>
              <a:gd name="T7" fmla="*/ 93 h 213"/>
              <a:gd name="T8" fmla="*/ 510 w 891"/>
              <a:gd name="T9" fmla="*/ 93 h 213"/>
              <a:gd name="T10" fmla="*/ 477 w 891"/>
              <a:gd name="T11" fmla="*/ 108 h 213"/>
              <a:gd name="T12" fmla="*/ 447 w 891"/>
              <a:gd name="T13" fmla="*/ 105 h 213"/>
              <a:gd name="T14" fmla="*/ 405 w 891"/>
              <a:gd name="T15" fmla="*/ 84 h 213"/>
              <a:gd name="T16" fmla="*/ 375 w 891"/>
              <a:gd name="T17" fmla="*/ 51 h 213"/>
              <a:gd name="T18" fmla="*/ 369 w 891"/>
              <a:gd name="T19" fmla="*/ 33 h 213"/>
              <a:gd name="T20" fmla="*/ 336 w 891"/>
              <a:gd name="T21" fmla="*/ 0 h 213"/>
              <a:gd name="T22" fmla="*/ 294 w 891"/>
              <a:gd name="T23" fmla="*/ 24 h 213"/>
              <a:gd name="T24" fmla="*/ 264 w 891"/>
              <a:gd name="T25" fmla="*/ 51 h 213"/>
              <a:gd name="T26" fmla="*/ 228 w 891"/>
              <a:gd name="T27" fmla="*/ 48 h 213"/>
              <a:gd name="T28" fmla="*/ 198 w 891"/>
              <a:gd name="T29" fmla="*/ 33 h 213"/>
              <a:gd name="T30" fmla="*/ 147 w 891"/>
              <a:gd name="T31" fmla="*/ 33 h 213"/>
              <a:gd name="T32" fmla="*/ 111 w 891"/>
              <a:gd name="T33" fmla="*/ 45 h 213"/>
              <a:gd name="T34" fmla="*/ 27 w 891"/>
              <a:gd name="T35" fmla="*/ 54 h 213"/>
              <a:gd name="T36" fmla="*/ 0 w 891"/>
              <a:gd name="T37" fmla="*/ 96 h 213"/>
              <a:gd name="T38" fmla="*/ 57 w 891"/>
              <a:gd name="T39" fmla="*/ 99 h 213"/>
              <a:gd name="T40" fmla="*/ 87 w 891"/>
              <a:gd name="T41" fmla="*/ 84 h 213"/>
              <a:gd name="T42" fmla="*/ 120 w 891"/>
              <a:gd name="T43" fmla="*/ 84 h 213"/>
              <a:gd name="T44" fmla="*/ 150 w 891"/>
              <a:gd name="T45" fmla="*/ 93 h 213"/>
              <a:gd name="T46" fmla="*/ 165 w 891"/>
              <a:gd name="T47" fmla="*/ 108 h 213"/>
              <a:gd name="T48" fmla="*/ 207 w 891"/>
              <a:gd name="T49" fmla="*/ 132 h 213"/>
              <a:gd name="T50" fmla="*/ 261 w 891"/>
              <a:gd name="T51" fmla="*/ 147 h 213"/>
              <a:gd name="T52" fmla="*/ 327 w 891"/>
              <a:gd name="T53" fmla="*/ 132 h 213"/>
              <a:gd name="T54" fmla="*/ 369 w 891"/>
              <a:gd name="T55" fmla="*/ 132 h 213"/>
              <a:gd name="T56" fmla="*/ 405 w 891"/>
              <a:gd name="T57" fmla="*/ 150 h 213"/>
              <a:gd name="T58" fmla="*/ 465 w 891"/>
              <a:gd name="T59" fmla="*/ 186 h 213"/>
              <a:gd name="T60" fmla="*/ 546 w 891"/>
              <a:gd name="T61" fmla="*/ 168 h 213"/>
              <a:gd name="T62" fmla="*/ 594 w 891"/>
              <a:gd name="T63" fmla="*/ 171 h 213"/>
              <a:gd name="T64" fmla="*/ 627 w 891"/>
              <a:gd name="T65" fmla="*/ 189 h 213"/>
              <a:gd name="T66" fmla="*/ 666 w 891"/>
              <a:gd name="T67" fmla="*/ 186 h 213"/>
              <a:gd name="T68" fmla="*/ 696 w 891"/>
              <a:gd name="T69" fmla="*/ 195 h 213"/>
              <a:gd name="T70" fmla="*/ 732 w 891"/>
              <a:gd name="T71" fmla="*/ 213 h 213"/>
              <a:gd name="T72" fmla="*/ 807 w 891"/>
              <a:gd name="T73" fmla="*/ 213 h 213"/>
              <a:gd name="T74" fmla="*/ 852 w 891"/>
              <a:gd name="T75" fmla="*/ 204 h 213"/>
              <a:gd name="T76" fmla="*/ 891 w 891"/>
              <a:gd name="T77" fmla="*/ 180 h 213"/>
              <a:gd name="T78" fmla="*/ 867 w 891"/>
              <a:gd name="T79" fmla="*/ 162 h 213"/>
              <a:gd name="T80" fmla="*/ 828 w 891"/>
              <a:gd name="T81" fmla="*/ 171 h 213"/>
              <a:gd name="T82" fmla="*/ 798 w 891"/>
              <a:gd name="T83" fmla="*/ 183 h 213"/>
              <a:gd name="T84" fmla="*/ 756 w 891"/>
              <a:gd name="T85" fmla="*/ 171 h 213"/>
              <a:gd name="T86" fmla="*/ 726 w 891"/>
              <a:gd name="T87" fmla="*/ 13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1" h="213">
                <a:moveTo>
                  <a:pt x="726" y="138"/>
                </a:moveTo>
                <a:lnTo>
                  <a:pt x="636" y="147"/>
                </a:lnTo>
                <a:lnTo>
                  <a:pt x="579" y="123"/>
                </a:lnTo>
                <a:lnTo>
                  <a:pt x="546" y="93"/>
                </a:lnTo>
                <a:lnTo>
                  <a:pt x="510" y="93"/>
                </a:lnTo>
                <a:lnTo>
                  <a:pt x="477" y="108"/>
                </a:lnTo>
                <a:lnTo>
                  <a:pt x="447" y="105"/>
                </a:lnTo>
                <a:lnTo>
                  <a:pt x="405" y="84"/>
                </a:lnTo>
                <a:lnTo>
                  <a:pt x="375" y="51"/>
                </a:lnTo>
                <a:lnTo>
                  <a:pt x="369" y="33"/>
                </a:lnTo>
                <a:lnTo>
                  <a:pt x="336" y="0"/>
                </a:lnTo>
                <a:lnTo>
                  <a:pt x="294" y="24"/>
                </a:lnTo>
                <a:lnTo>
                  <a:pt x="264" y="51"/>
                </a:lnTo>
                <a:lnTo>
                  <a:pt x="228" y="48"/>
                </a:lnTo>
                <a:lnTo>
                  <a:pt x="198" y="33"/>
                </a:lnTo>
                <a:lnTo>
                  <a:pt x="147" y="33"/>
                </a:lnTo>
                <a:lnTo>
                  <a:pt x="111" y="45"/>
                </a:lnTo>
                <a:lnTo>
                  <a:pt x="27" y="54"/>
                </a:lnTo>
                <a:lnTo>
                  <a:pt x="0" y="96"/>
                </a:lnTo>
                <a:lnTo>
                  <a:pt x="57" y="99"/>
                </a:lnTo>
                <a:lnTo>
                  <a:pt x="87" y="84"/>
                </a:lnTo>
                <a:lnTo>
                  <a:pt x="120" y="84"/>
                </a:lnTo>
                <a:lnTo>
                  <a:pt x="150" y="93"/>
                </a:lnTo>
                <a:lnTo>
                  <a:pt x="165" y="108"/>
                </a:lnTo>
                <a:lnTo>
                  <a:pt x="207" y="132"/>
                </a:lnTo>
                <a:lnTo>
                  <a:pt x="261" y="147"/>
                </a:lnTo>
                <a:lnTo>
                  <a:pt x="327" y="132"/>
                </a:lnTo>
                <a:lnTo>
                  <a:pt x="369" y="132"/>
                </a:lnTo>
                <a:lnTo>
                  <a:pt x="405" y="150"/>
                </a:lnTo>
                <a:lnTo>
                  <a:pt x="465" y="186"/>
                </a:lnTo>
                <a:lnTo>
                  <a:pt x="546" y="168"/>
                </a:lnTo>
                <a:lnTo>
                  <a:pt x="594" y="171"/>
                </a:lnTo>
                <a:lnTo>
                  <a:pt x="627" y="189"/>
                </a:lnTo>
                <a:lnTo>
                  <a:pt x="666" y="186"/>
                </a:lnTo>
                <a:lnTo>
                  <a:pt x="696" y="195"/>
                </a:lnTo>
                <a:lnTo>
                  <a:pt x="732" y="213"/>
                </a:lnTo>
                <a:lnTo>
                  <a:pt x="807" y="213"/>
                </a:lnTo>
                <a:lnTo>
                  <a:pt x="852" y="204"/>
                </a:lnTo>
                <a:lnTo>
                  <a:pt x="891" y="180"/>
                </a:lnTo>
                <a:lnTo>
                  <a:pt x="867" y="162"/>
                </a:lnTo>
                <a:lnTo>
                  <a:pt x="828" y="171"/>
                </a:lnTo>
                <a:lnTo>
                  <a:pt x="798" y="183"/>
                </a:lnTo>
                <a:lnTo>
                  <a:pt x="756" y="171"/>
                </a:lnTo>
                <a:lnTo>
                  <a:pt x="726" y="138"/>
                </a:lnTo>
                <a:close/>
              </a:path>
            </a:pathLst>
          </a:custGeom>
          <a:solidFill>
            <a:srgbClr val="FFFF00">
              <a:alpha val="50000"/>
            </a:srgbClr>
          </a:solidFill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591" name="Freeform 15"/>
          <p:cNvSpPr>
            <a:spLocks/>
          </p:cNvSpPr>
          <p:nvPr/>
        </p:nvSpPr>
        <p:spPr bwMode="auto">
          <a:xfrm>
            <a:off x="3475908" y="2319905"/>
            <a:ext cx="471487" cy="274637"/>
          </a:xfrm>
          <a:custGeom>
            <a:avLst/>
            <a:gdLst>
              <a:gd name="T0" fmla="*/ 135 w 297"/>
              <a:gd name="T1" fmla="*/ 0 h 147"/>
              <a:gd name="T2" fmla="*/ 69 w 297"/>
              <a:gd name="T3" fmla="*/ 0 h 147"/>
              <a:gd name="T4" fmla="*/ 27 w 297"/>
              <a:gd name="T5" fmla="*/ 12 h 147"/>
              <a:gd name="T6" fmla="*/ 0 w 297"/>
              <a:gd name="T7" fmla="*/ 42 h 147"/>
              <a:gd name="T8" fmla="*/ 0 w 297"/>
              <a:gd name="T9" fmla="*/ 75 h 147"/>
              <a:gd name="T10" fmla="*/ 12 w 297"/>
              <a:gd name="T11" fmla="*/ 111 h 147"/>
              <a:gd name="T12" fmla="*/ 45 w 297"/>
              <a:gd name="T13" fmla="*/ 147 h 147"/>
              <a:gd name="T14" fmla="*/ 90 w 297"/>
              <a:gd name="T15" fmla="*/ 132 h 147"/>
              <a:gd name="T16" fmla="*/ 129 w 297"/>
              <a:gd name="T17" fmla="*/ 123 h 147"/>
              <a:gd name="T18" fmla="*/ 156 w 297"/>
              <a:gd name="T19" fmla="*/ 123 h 147"/>
              <a:gd name="T20" fmla="*/ 183 w 297"/>
              <a:gd name="T21" fmla="*/ 135 h 147"/>
              <a:gd name="T22" fmla="*/ 219 w 297"/>
              <a:gd name="T23" fmla="*/ 141 h 147"/>
              <a:gd name="T24" fmla="*/ 252 w 297"/>
              <a:gd name="T25" fmla="*/ 135 h 147"/>
              <a:gd name="T26" fmla="*/ 297 w 297"/>
              <a:gd name="T27" fmla="*/ 111 h 147"/>
              <a:gd name="T28" fmla="*/ 297 w 297"/>
              <a:gd name="T29" fmla="*/ 81 h 147"/>
              <a:gd name="T30" fmla="*/ 282 w 297"/>
              <a:gd name="T31" fmla="*/ 69 h 147"/>
              <a:gd name="T32" fmla="*/ 264 w 297"/>
              <a:gd name="T33" fmla="*/ 48 h 147"/>
              <a:gd name="T34" fmla="*/ 249 w 297"/>
              <a:gd name="T35" fmla="*/ 21 h 147"/>
              <a:gd name="T36" fmla="*/ 225 w 297"/>
              <a:gd name="T37" fmla="*/ 21 h 147"/>
              <a:gd name="T38" fmla="*/ 192 w 297"/>
              <a:gd name="T39" fmla="*/ 9 h 147"/>
              <a:gd name="T40" fmla="*/ 171 w 297"/>
              <a:gd name="T41" fmla="*/ 9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97" h="147">
                <a:moveTo>
                  <a:pt x="135" y="0"/>
                </a:moveTo>
                <a:lnTo>
                  <a:pt x="69" y="0"/>
                </a:lnTo>
                <a:lnTo>
                  <a:pt x="27" y="12"/>
                </a:lnTo>
                <a:lnTo>
                  <a:pt x="0" y="42"/>
                </a:lnTo>
                <a:lnTo>
                  <a:pt x="0" y="75"/>
                </a:lnTo>
                <a:lnTo>
                  <a:pt x="12" y="111"/>
                </a:lnTo>
                <a:lnTo>
                  <a:pt x="45" y="147"/>
                </a:lnTo>
                <a:lnTo>
                  <a:pt x="90" y="132"/>
                </a:lnTo>
                <a:lnTo>
                  <a:pt x="129" y="123"/>
                </a:lnTo>
                <a:lnTo>
                  <a:pt x="156" y="123"/>
                </a:lnTo>
                <a:lnTo>
                  <a:pt x="183" y="135"/>
                </a:lnTo>
                <a:lnTo>
                  <a:pt x="219" y="141"/>
                </a:lnTo>
                <a:lnTo>
                  <a:pt x="252" y="135"/>
                </a:lnTo>
                <a:lnTo>
                  <a:pt x="297" y="111"/>
                </a:lnTo>
                <a:lnTo>
                  <a:pt x="297" y="81"/>
                </a:lnTo>
                <a:lnTo>
                  <a:pt x="282" y="69"/>
                </a:lnTo>
                <a:lnTo>
                  <a:pt x="264" y="48"/>
                </a:lnTo>
                <a:lnTo>
                  <a:pt x="249" y="21"/>
                </a:lnTo>
                <a:lnTo>
                  <a:pt x="225" y="21"/>
                </a:lnTo>
                <a:lnTo>
                  <a:pt x="192" y="9"/>
                </a:lnTo>
                <a:lnTo>
                  <a:pt x="171" y="9"/>
                </a:lnTo>
              </a:path>
            </a:pathLst>
          </a:custGeom>
          <a:solidFill>
            <a:srgbClr val="FF330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592" name="Freeform 16"/>
          <p:cNvSpPr>
            <a:spLocks/>
          </p:cNvSpPr>
          <p:nvPr/>
        </p:nvSpPr>
        <p:spPr bwMode="auto">
          <a:xfrm>
            <a:off x="4428408" y="5177405"/>
            <a:ext cx="923925" cy="320675"/>
          </a:xfrm>
          <a:custGeom>
            <a:avLst/>
            <a:gdLst>
              <a:gd name="T0" fmla="*/ 105 w 582"/>
              <a:gd name="T1" fmla="*/ 45 h 171"/>
              <a:gd name="T2" fmla="*/ 165 w 582"/>
              <a:gd name="T3" fmla="*/ 0 h 171"/>
              <a:gd name="T4" fmla="*/ 294 w 582"/>
              <a:gd name="T5" fmla="*/ 6 h 171"/>
              <a:gd name="T6" fmla="*/ 456 w 582"/>
              <a:gd name="T7" fmla="*/ 3 h 171"/>
              <a:gd name="T8" fmla="*/ 507 w 582"/>
              <a:gd name="T9" fmla="*/ 3 h 171"/>
              <a:gd name="T10" fmla="*/ 543 w 582"/>
              <a:gd name="T11" fmla="*/ 36 h 171"/>
              <a:gd name="T12" fmla="*/ 567 w 582"/>
              <a:gd name="T13" fmla="*/ 72 h 171"/>
              <a:gd name="T14" fmla="*/ 582 w 582"/>
              <a:gd name="T15" fmla="*/ 105 h 171"/>
              <a:gd name="T16" fmla="*/ 567 w 582"/>
              <a:gd name="T17" fmla="*/ 129 h 171"/>
              <a:gd name="T18" fmla="*/ 534 w 582"/>
              <a:gd name="T19" fmla="*/ 153 h 171"/>
              <a:gd name="T20" fmla="*/ 492 w 582"/>
              <a:gd name="T21" fmla="*/ 153 h 171"/>
              <a:gd name="T22" fmla="*/ 432 w 582"/>
              <a:gd name="T23" fmla="*/ 147 h 171"/>
              <a:gd name="T24" fmla="*/ 384 w 582"/>
              <a:gd name="T25" fmla="*/ 147 h 171"/>
              <a:gd name="T26" fmla="*/ 306 w 582"/>
              <a:gd name="T27" fmla="*/ 138 h 171"/>
              <a:gd name="T28" fmla="*/ 255 w 582"/>
              <a:gd name="T29" fmla="*/ 129 h 171"/>
              <a:gd name="T30" fmla="*/ 195 w 582"/>
              <a:gd name="T31" fmla="*/ 159 h 171"/>
              <a:gd name="T32" fmla="*/ 171 w 582"/>
              <a:gd name="T33" fmla="*/ 171 h 171"/>
              <a:gd name="T34" fmla="*/ 9 w 582"/>
              <a:gd name="T35" fmla="*/ 171 h 171"/>
              <a:gd name="T36" fmla="*/ 0 w 582"/>
              <a:gd name="T37" fmla="*/ 120 h 171"/>
              <a:gd name="T38" fmla="*/ 21 w 582"/>
              <a:gd name="T39" fmla="*/ 99 h 171"/>
              <a:gd name="T40" fmla="*/ 72 w 582"/>
              <a:gd name="T41" fmla="*/ 75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2" h="171">
                <a:moveTo>
                  <a:pt x="105" y="45"/>
                </a:moveTo>
                <a:lnTo>
                  <a:pt x="165" y="0"/>
                </a:lnTo>
                <a:lnTo>
                  <a:pt x="294" y="6"/>
                </a:lnTo>
                <a:lnTo>
                  <a:pt x="456" y="3"/>
                </a:lnTo>
                <a:lnTo>
                  <a:pt x="507" y="3"/>
                </a:lnTo>
                <a:lnTo>
                  <a:pt x="543" y="36"/>
                </a:lnTo>
                <a:lnTo>
                  <a:pt x="567" y="72"/>
                </a:lnTo>
                <a:lnTo>
                  <a:pt x="582" y="105"/>
                </a:lnTo>
                <a:lnTo>
                  <a:pt x="567" y="129"/>
                </a:lnTo>
                <a:lnTo>
                  <a:pt x="534" y="153"/>
                </a:lnTo>
                <a:lnTo>
                  <a:pt x="492" y="153"/>
                </a:lnTo>
                <a:lnTo>
                  <a:pt x="432" y="147"/>
                </a:lnTo>
                <a:lnTo>
                  <a:pt x="384" y="147"/>
                </a:lnTo>
                <a:lnTo>
                  <a:pt x="306" y="138"/>
                </a:lnTo>
                <a:lnTo>
                  <a:pt x="255" y="129"/>
                </a:lnTo>
                <a:lnTo>
                  <a:pt x="195" y="159"/>
                </a:lnTo>
                <a:lnTo>
                  <a:pt x="171" y="171"/>
                </a:lnTo>
                <a:lnTo>
                  <a:pt x="9" y="171"/>
                </a:lnTo>
                <a:lnTo>
                  <a:pt x="0" y="120"/>
                </a:lnTo>
                <a:lnTo>
                  <a:pt x="21" y="99"/>
                </a:lnTo>
                <a:lnTo>
                  <a:pt x="72" y="75"/>
                </a:lnTo>
              </a:path>
            </a:pathLst>
          </a:custGeom>
          <a:solidFill>
            <a:srgbClr val="FF330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596" name="Freeform 20"/>
          <p:cNvSpPr>
            <a:spLocks/>
          </p:cNvSpPr>
          <p:nvPr/>
        </p:nvSpPr>
        <p:spPr bwMode="auto">
          <a:xfrm>
            <a:off x="3423520" y="3313680"/>
            <a:ext cx="962025" cy="2189162"/>
          </a:xfrm>
          <a:custGeom>
            <a:avLst/>
            <a:gdLst>
              <a:gd name="T0" fmla="*/ 0 w 606"/>
              <a:gd name="T1" fmla="*/ 0 h 1170"/>
              <a:gd name="T2" fmla="*/ 111 w 606"/>
              <a:gd name="T3" fmla="*/ 99 h 1170"/>
              <a:gd name="T4" fmla="*/ 87 w 606"/>
              <a:gd name="T5" fmla="*/ 141 h 1170"/>
              <a:gd name="T6" fmla="*/ 108 w 606"/>
              <a:gd name="T7" fmla="*/ 198 h 1170"/>
              <a:gd name="T8" fmla="*/ 162 w 606"/>
              <a:gd name="T9" fmla="*/ 222 h 1170"/>
              <a:gd name="T10" fmla="*/ 186 w 606"/>
              <a:gd name="T11" fmla="*/ 255 h 1170"/>
              <a:gd name="T12" fmla="*/ 177 w 606"/>
              <a:gd name="T13" fmla="*/ 324 h 1170"/>
              <a:gd name="T14" fmla="*/ 225 w 606"/>
              <a:gd name="T15" fmla="*/ 381 h 1170"/>
              <a:gd name="T16" fmla="*/ 255 w 606"/>
              <a:gd name="T17" fmla="*/ 405 h 1170"/>
              <a:gd name="T18" fmla="*/ 255 w 606"/>
              <a:gd name="T19" fmla="*/ 480 h 1170"/>
              <a:gd name="T20" fmla="*/ 288 w 606"/>
              <a:gd name="T21" fmla="*/ 522 h 1170"/>
              <a:gd name="T22" fmla="*/ 306 w 606"/>
              <a:gd name="T23" fmla="*/ 540 h 1170"/>
              <a:gd name="T24" fmla="*/ 333 w 606"/>
              <a:gd name="T25" fmla="*/ 555 h 1170"/>
              <a:gd name="T26" fmla="*/ 330 w 606"/>
              <a:gd name="T27" fmla="*/ 606 h 1170"/>
              <a:gd name="T28" fmla="*/ 324 w 606"/>
              <a:gd name="T29" fmla="*/ 654 h 1170"/>
              <a:gd name="T30" fmla="*/ 366 w 606"/>
              <a:gd name="T31" fmla="*/ 684 h 1170"/>
              <a:gd name="T32" fmla="*/ 408 w 606"/>
              <a:gd name="T33" fmla="*/ 708 h 1170"/>
              <a:gd name="T34" fmla="*/ 414 w 606"/>
              <a:gd name="T35" fmla="*/ 747 h 1170"/>
              <a:gd name="T36" fmla="*/ 426 w 606"/>
              <a:gd name="T37" fmla="*/ 813 h 1170"/>
              <a:gd name="T38" fmla="*/ 474 w 606"/>
              <a:gd name="T39" fmla="*/ 858 h 1170"/>
              <a:gd name="T40" fmla="*/ 486 w 606"/>
              <a:gd name="T41" fmla="*/ 885 h 1170"/>
              <a:gd name="T42" fmla="*/ 486 w 606"/>
              <a:gd name="T43" fmla="*/ 954 h 1170"/>
              <a:gd name="T44" fmla="*/ 504 w 606"/>
              <a:gd name="T45" fmla="*/ 984 h 1170"/>
              <a:gd name="T46" fmla="*/ 540 w 606"/>
              <a:gd name="T47" fmla="*/ 1011 h 1170"/>
              <a:gd name="T48" fmla="*/ 561 w 606"/>
              <a:gd name="T49" fmla="*/ 1047 h 1170"/>
              <a:gd name="T50" fmla="*/ 558 w 606"/>
              <a:gd name="T51" fmla="*/ 1089 h 1170"/>
              <a:gd name="T52" fmla="*/ 561 w 606"/>
              <a:gd name="T53" fmla="*/ 1122 h 1170"/>
              <a:gd name="T54" fmla="*/ 606 w 606"/>
              <a:gd name="T55" fmla="*/ 1164 h 1170"/>
              <a:gd name="T56" fmla="*/ 0 w 606"/>
              <a:gd name="T57" fmla="*/ 1170 h 1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06" h="1170">
                <a:moveTo>
                  <a:pt x="0" y="0"/>
                </a:moveTo>
                <a:lnTo>
                  <a:pt x="111" y="99"/>
                </a:lnTo>
                <a:lnTo>
                  <a:pt x="87" y="141"/>
                </a:lnTo>
                <a:lnTo>
                  <a:pt x="108" y="198"/>
                </a:lnTo>
                <a:lnTo>
                  <a:pt x="162" y="222"/>
                </a:lnTo>
                <a:lnTo>
                  <a:pt x="186" y="255"/>
                </a:lnTo>
                <a:lnTo>
                  <a:pt x="177" y="324"/>
                </a:lnTo>
                <a:lnTo>
                  <a:pt x="225" y="381"/>
                </a:lnTo>
                <a:lnTo>
                  <a:pt x="255" y="405"/>
                </a:lnTo>
                <a:lnTo>
                  <a:pt x="255" y="480"/>
                </a:lnTo>
                <a:lnTo>
                  <a:pt x="288" y="522"/>
                </a:lnTo>
                <a:lnTo>
                  <a:pt x="306" y="540"/>
                </a:lnTo>
                <a:lnTo>
                  <a:pt x="333" y="555"/>
                </a:lnTo>
                <a:lnTo>
                  <a:pt x="330" y="606"/>
                </a:lnTo>
                <a:lnTo>
                  <a:pt x="324" y="654"/>
                </a:lnTo>
                <a:lnTo>
                  <a:pt x="366" y="684"/>
                </a:lnTo>
                <a:lnTo>
                  <a:pt x="408" y="708"/>
                </a:lnTo>
                <a:lnTo>
                  <a:pt x="414" y="747"/>
                </a:lnTo>
                <a:lnTo>
                  <a:pt x="426" y="813"/>
                </a:lnTo>
                <a:lnTo>
                  <a:pt x="474" y="858"/>
                </a:lnTo>
                <a:lnTo>
                  <a:pt x="486" y="885"/>
                </a:lnTo>
                <a:lnTo>
                  <a:pt x="486" y="954"/>
                </a:lnTo>
                <a:lnTo>
                  <a:pt x="504" y="984"/>
                </a:lnTo>
                <a:lnTo>
                  <a:pt x="540" y="1011"/>
                </a:lnTo>
                <a:lnTo>
                  <a:pt x="561" y="1047"/>
                </a:lnTo>
                <a:lnTo>
                  <a:pt x="558" y="1089"/>
                </a:lnTo>
                <a:lnTo>
                  <a:pt x="561" y="1122"/>
                </a:lnTo>
                <a:lnTo>
                  <a:pt x="606" y="1164"/>
                </a:lnTo>
                <a:lnTo>
                  <a:pt x="0" y="1170"/>
                </a:lnTo>
              </a:path>
            </a:pathLst>
          </a:custGeom>
          <a:solidFill>
            <a:srgbClr val="660033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24604" name="Group 28"/>
          <p:cNvGrpSpPr>
            <a:grpSpLocks/>
          </p:cNvGrpSpPr>
          <p:nvPr/>
        </p:nvGrpSpPr>
        <p:grpSpPr bwMode="auto">
          <a:xfrm>
            <a:off x="4350620" y="2475480"/>
            <a:ext cx="3840163" cy="106362"/>
            <a:chOff x="640" y="3141"/>
            <a:chExt cx="2419" cy="288"/>
          </a:xfrm>
        </p:grpSpPr>
        <p:sp>
          <p:nvSpPr>
            <p:cNvPr id="24605" name="Freeform 29"/>
            <p:cNvSpPr>
              <a:spLocks/>
            </p:cNvSpPr>
            <p:nvPr/>
          </p:nvSpPr>
          <p:spPr bwMode="auto">
            <a:xfrm>
              <a:off x="640" y="3141"/>
              <a:ext cx="478" cy="288"/>
            </a:xfrm>
            <a:custGeom>
              <a:avLst/>
              <a:gdLst>
                <a:gd name="T0" fmla="*/ 0 w 478"/>
                <a:gd name="T1" fmla="*/ 117 h 288"/>
                <a:gd name="T2" fmla="*/ 133 w 478"/>
                <a:gd name="T3" fmla="*/ 1 h 288"/>
                <a:gd name="T4" fmla="*/ 221 w 478"/>
                <a:gd name="T5" fmla="*/ 125 h 288"/>
                <a:gd name="T6" fmla="*/ 292 w 478"/>
                <a:gd name="T7" fmla="*/ 258 h 288"/>
                <a:gd name="T8" fmla="*/ 390 w 478"/>
                <a:gd name="T9" fmla="*/ 267 h 288"/>
                <a:gd name="T10" fmla="*/ 478 w 478"/>
                <a:gd name="T11" fmla="*/ 1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" h="288">
                  <a:moveTo>
                    <a:pt x="0" y="117"/>
                  </a:moveTo>
                  <a:cubicBezTo>
                    <a:pt x="48" y="58"/>
                    <a:pt x="96" y="0"/>
                    <a:pt x="133" y="1"/>
                  </a:cubicBezTo>
                  <a:cubicBezTo>
                    <a:pt x="170" y="2"/>
                    <a:pt x="195" y="82"/>
                    <a:pt x="221" y="125"/>
                  </a:cubicBezTo>
                  <a:cubicBezTo>
                    <a:pt x="247" y="168"/>
                    <a:pt x="264" y="234"/>
                    <a:pt x="292" y="258"/>
                  </a:cubicBezTo>
                  <a:cubicBezTo>
                    <a:pt x="320" y="282"/>
                    <a:pt x="359" y="288"/>
                    <a:pt x="390" y="267"/>
                  </a:cubicBezTo>
                  <a:cubicBezTo>
                    <a:pt x="421" y="246"/>
                    <a:pt x="449" y="190"/>
                    <a:pt x="478" y="134"/>
                  </a:cubicBezTo>
                </a:path>
              </a:pathLst>
            </a:custGeom>
            <a:noFill/>
            <a:ln w="571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606" name="Freeform 30"/>
            <p:cNvSpPr>
              <a:spLocks/>
            </p:cNvSpPr>
            <p:nvPr/>
          </p:nvSpPr>
          <p:spPr bwMode="auto">
            <a:xfrm>
              <a:off x="2095" y="3141"/>
              <a:ext cx="478" cy="288"/>
            </a:xfrm>
            <a:custGeom>
              <a:avLst/>
              <a:gdLst>
                <a:gd name="T0" fmla="*/ 0 w 478"/>
                <a:gd name="T1" fmla="*/ 117 h 288"/>
                <a:gd name="T2" fmla="*/ 133 w 478"/>
                <a:gd name="T3" fmla="*/ 1 h 288"/>
                <a:gd name="T4" fmla="*/ 221 w 478"/>
                <a:gd name="T5" fmla="*/ 125 h 288"/>
                <a:gd name="T6" fmla="*/ 292 w 478"/>
                <a:gd name="T7" fmla="*/ 258 h 288"/>
                <a:gd name="T8" fmla="*/ 390 w 478"/>
                <a:gd name="T9" fmla="*/ 267 h 288"/>
                <a:gd name="T10" fmla="*/ 478 w 478"/>
                <a:gd name="T11" fmla="*/ 1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" h="288">
                  <a:moveTo>
                    <a:pt x="0" y="117"/>
                  </a:moveTo>
                  <a:cubicBezTo>
                    <a:pt x="48" y="58"/>
                    <a:pt x="96" y="0"/>
                    <a:pt x="133" y="1"/>
                  </a:cubicBezTo>
                  <a:cubicBezTo>
                    <a:pt x="170" y="2"/>
                    <a:pt x="195" y="82"/>
                    <a:pt x="221" y="125"/>
                  </a:cubicBezTo>
                  <a:cubicBezTo>
                    <a:pt x="247" y="168"/>
                    <a:pt x="264" y="234"/>
                    <a:pt x="292" y="258"/>
                  </a:cubicBezTo>
                  <a:cubicBezTo>
                    <a:pt x="320" y="282"/>
                    <a:pt x="359" y="288"/>
                    <a:pt x="390" y="267"/>
                  </a:cubicBezTo>
                  <a:cubicBezTo>
                    <a:pt x="421" y="246"/>
                    <a:pt x="449" y="190"/>
                    <a:pt x="478" y="134"/>
                  </a:cubicBezTo>
                </a:path>
              </a:pathLst>
            </a:custGeom>
            <a:noFill/>
            <a:ln w="571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607" name="Freeform 31"/>
            <p:cNvSpPr>
              <a:spLocks/>
            </p:cNvSpPr>
            <p:nvPr/>
          </p:nvSpPr>
          <p:spPr bwMode="auto">
            <a:xfrm>
              <a:off x="1610" y="3141"/>
              <a:ext cx="478" cy="288"/>
            </a:xfrm>
            <a:custGeom>
              <a:avLst/>
              <a:gdLst>
                <a:gd name="T0" fmla="*/ 0 w 478"/>
                <a:gd name="T1" fmla="*/ 117 h 288"/>
                <a:gd name="T2" fmla="*/ 133 w 478"/>
                <a:gd name="T3" fmla="*/ 1 h 288"/>
                <a:gd name="T4" fmla="*/ 221 w 478"/>
                <a:gd name="T5" fmla="*/ 125 h 288"/>
                <a:gd name="T6" fmla="*/ 292 w 478"/>
                <a:gd name="T7" fmla="*/ 258 h 288"/>
                <a:gd name="T8" fmla="*/ 390 w 478"/>
                <a:gd name="T9" fmla="*/ 267 h 288"/>
                <a:gd name="T10" fmla="*/ 478 w 478"/>
                <a:gd name="T11" fmla="*/ 1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" h="288">
                  <a:moveTo>
                    <a:pt x="0" y="117"/>
                  </a:moveTo>
                  <a:cubicBezTo>
                    <a:pt x="48" y="58"/>
                    <a:pt x="96" y="0"/>
                    <a:pt x="133" y="1"/>
                  </a:cubicBezTo>
                  <a:cubicBezTo>
                    <a:pt x="170" y="2"/>
                    <a:pt x="195" y="82"/>
                    <a:pt x="221" y="125"/>
                  </a:cubicBezTo>
                  <a:cubicBezTo>
                    <a:pt x="247" y="168"/>
                    <a:pt x="264" y="234"/>
                    <a:pt x="292" y="258"/>
                  </a:cubicBezTo>
                  <a:cubicBezTo>
                    <a:pt x="320" y="282"/>
                    <a:pt x="359" y="288"/>
                    <a:pt x="390" y="267"/>
                  </a:cubicBezTo>
                  <a:cubicBezTo>
                    <a:pt x="421" y="246"/>
                    <a:pt x="449" y="190"/>
                    <a:pt x="478" y="134"/>
                  </a:cubicBezTo>
                </a:path>
              </a:pathLst>
            </a:custGeom>
            <a:noFill/>
            <a:ln w="571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608" name="Freeform 32"/>
            <p:cNvSpPr>
              <a:spLocks/>
            </p:cNvSpPr>
            <p:nvPr/>
          </p:nvSpPr>
          <p:spPr bwMode="auto">
            <a:xfrm>
              <a:off x="1125" y="3141"/>
              <a:ext cx="478" cy="288"/>
            </a:xfrm>
            <a:custGeom>
              <a:avLst/>
              <a:gdLst>
                <a:gd name="T0" fmla="*/ 0 w 478"/>
                <a:gd name="T1" fmla="*/ 117 h 288"/>
                <a:gd name="T2" fmla="*/ 133 w 478"/>
                <a:gd name="T3" fmla="*/ 1 h 288"/>
                <a:gd name="T4" fmla="*/ 221 w 478"/>
                <a:gd name="T5" fmla="*/ 125 h 288"/>
                <a:gd name="T6" fmla="*/ 292 w 478"/>
                <a:gd name="T7" fmla="*/ 258 h 288"/>
                <a:gd name="T8" fmla="*/ 390 w 478"/>
                <a:gd name="T9" fmla="*/ 267 h 288"/>
                <a:gd name="T10" fmla="*/ 478 w 478"/>
                <a:gd name="T11" fmla="*/ 1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" h="288">
                  <a:moveTo>
                    <a:pt x="0" y="117"/>
                  </a:moveTo>
                  <a:cubicBezTo>
                    <a:pt x="48" y="58"/>
                    <a:pt x="96" y="0"/>
                    <a:pt x="133" y="1"/>
                  </a:cubicBezTo>
                  <a:cubicBezTo>
                    <a:pt x="170" y="2"/>
                    <a:pt x="195" y="82"/>
                    <a:pt x="221" y="125"/>
                  </a:cubicBezTo>
                  <a:cubicBezTo>
                    <a:pt x="247" y="168"/>
                    <a:pt x="264" y="234"/>
                    <a:pt x="292" y="258"/>
                  </a:cubicBezTo>
                  <a:cubicBezTo>
                    <a:pt x="320" y="282"/>
                    <a:pt x="359" y="288"/>
                    <a:pt x="390" y="267"/>
                  </a:cubicBezTo>
                  <a:cubicBezTo>
                    <a:pt x="421" y="246"/>
                    <a:pt x="449" y="190"/>
                    <a:pt x="478" y="134"/>
                  </a:cubicBezTo>
                </a:path>
              </a:pathLst>
            </a:custGeom>
            <a:noFill/>
            <a:ln w="571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609" name="Freeform 33"/>
            <p:cNvSpPr>
              <a:spLocks/>
            </p:cNvSpPr>
            <p:nvPr/>
          </p:nvSpPr>
          <p:spPr bwMode="auto">
            <a:xfrm>
              <a:off x="2581" y="3141"/>
              <a:ext cx="478" cy="288"/>
            </a:xfrm>
            <a:custGeom>
              <a:avLst/>
              <a:gdLst>
                <a:gd name="T0" fmla="*/ 0 w 478"/>
                <a:gd name="T1" fmla="*/ 117 h 288"/>
                <a:gd name="T2" fmla="*/ 133 w 478"/>
                <a:gd name="T3" fmla="*/ 1 h 288"/>
                <a:gd name="T4" fmla="*/ 221 w 478"/>
                <a:gd name="T5" fmla="*/ 125 h 288"/>
                <a:gd name="T6" fmla="*/ 292 w 478"/>
                <a:gd name="T7" fmla="*/ 258 h 288"/>
                <a:gd name="T8" fmla="*/ 390 w 478"/>
                <a:gd name="T9" fmla="*/ 267 h 288"/>
                <a:gd name="T10" fmla="*/ 478 w 478"/>
                <a:gd name="T11" fmla="*/ 1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" h="288">
                  <a:moveTo>
                    <a:pt x="0" y="117"/>
                  </a:moveTo>
                  <a:cubicBezTo>
                    <a:pt x="48" y="58"/>
                    <a:pt x="96" y="0"/>
                    <a:pt x="133" y="1"/>
                  </a:cubicBezTo>
                  <a:cubicBezTo>
                    <a:pt x="170" y="2"/>
                    <a:pt x="195" y="82"/>
                    <a:pt x="221" y="125"/>
                  </a:cubicBezTo>
                  <a:cubicBezTo>
                    <a:pt x="247" y="168"/>
                    <a:pt x="264" y="234"/>
                    <a:pt x="292" y="258"/>
                  </a:cubicBezTo>
                  <a:cubicBezTo>
                    <a:pt x="320" y="282"/>
                    <a:pt x="359" y="288"/>
                    <a:pt x="390" y="267"/>
                  </a:cubicBezTo>
                  <a:cubicBezTo>
                    <a:pt x="421" y="246"/>
                    <a:pt x="449" y="190"/>
                    <a:pt x="478" y="134"/>
                  </a:cubicBezTo>
                </a:path>
              </a:pathLst>
            </a:custGeom>
            <a:noFill/>
            <a:ln w="571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4610" name="WordArt 34"/>
          <p:cNvSpPr>
            <a:spLocks noChangeArrowheads="1" noChangeShapeType="1" noTextEdit="1"/>
          </p:cNvSpPr>
          <p:nvPr/>
        </p:nvSpPr>
        <p:spPr bwMode="auto">
          <a:xfrm>
            <a:off x="8324133" y="2392930"/>
            <a:ext cx="447675" cy="317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TOL</a:t>
            </a:r>
          </a:p>
        </p:txBody>
      </p:sp>
      <p:sp>
        <p:nvSpPr>
          <p:cNvPr id="24611" name="Text Box 35"/>
          <p:cNvSpPr txBox="1">
            <a:spLocks noChangeArrowheads="1"/>
          </p:cNvSpPr>
          <p:nvPr/>
        </p:nvSpPr>
        <p:spPr bwMode="auto">
          <a:xfrm>
            <a:off x="6317533" y="2450080"/>
            <a:ext cx="1981200" cy="44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300" b="1" dirty="0">
                <a:latin typeface="Verdana" panose="020B0604030504040204" pitchFamily="34" charset="0"/>
              </a:rPr>
              <a:t>Gunard Fm</a:t>
            </a:r>
          </a:p>
        </p:txBody>
      </p:sp>
      <p:sp>
        <p:nvSpPr>
          <p:cNvPr id="24612" name="Text Box 36"/>
          <p:cNvSpPr txBox="1">
            <a:spLocks noChangeArrowheads="1"/>
          </p:cNvSpPr>
          <p:nvPr/>
        </p:nvSpPr>
        <p:spPr bwMode="auto">
          <a:xfrm>
            <a:off x="5620620" y="1494405"/>
            <a:ext cx="26114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Verdana" panose="020B0604030504040204" pitchFamily="34" charset="0"/>
              </a:rPr>
              <a:t>Lakes Entrance Fm</a:t>
            </a:r>
          </a:p>
        </p:txBody>
      </p:sp>
      <p:sp>
        <p:nvSpPr>
          <p:cNvPr id="24613" name="Rectangle 37"/>
          <p:cNvSpPr>
            <a:spLocks noChangeArrowheads="1"/>
          </p:cNvSpPr>
          <p:nvPr/>
        </p:nvSpPr>
        <p:spPr bwMode="auto">
          <a:xfrm>
            <a:off x="6036545" y="1284855"/>
            <a:ext cx="198438" cy="4078287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614" name="Text Box 38"/>
          <p:cNvSpPr txBox="1">
            <a:spLocks noChangeArrowheads="1"/>
          </p:cNvSpPr>
          <p:nvPr/>
        </p:nvSpPr>
        <p:spPr bwMode="auto">
          <a:xfrm>
            <a:off x="5341220" y="816542"/>
            <a:ext cx="20906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Verdana" panose="020B0604030504040204" pitchFamily="34" charset="0"/>
              </a:rPr>
              <a:t>Barracouta</a:t>
            </a:r>
          </a:p>
        </p:txBody>
      </p:sp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902244" y="5693363"/>
            <a:ext cx="474245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dirty="0">
                <a:cs typeface="Arial" panose="020B0604020202020204" pitchFamily="34" charset="0"/>
              </a:rPr>
              <a:t>http://pubs.usgs.gov/of/1999/ofr-99-0050/OF99-50Q/fig2.html#TOP</a:t>
            </a:r>
          </a:p>
        </p:txBody>
      </p:sp>
      <p:sp>
        <p:nvSpPr>
          <p:cNvPr id="32" name="Text Box 35"/>
          <p:cNvSpPr txBox="1">
            <a:spLocks noChangeArrowheads="1"/>
          </p:cNvSpPr>
          <p:nvPr/>
        </p:nvSpPr>
        <p:spPr bwMode="auto">
          <a:xfrm>
            <a:off x="3701681" y="2903104"/>
            <a:ext cx="2060179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300" b="1" dirty="0" smtClean="0">
                <a:latin typeface="Verdana" panose="020B0604030504040204" pitchFamily="34" charset="0"/>
              </a:rPr>
              <a:t>Latrobe </a:t>
            </a:r>
            <a:r>
              <a:rPr lang="en-US" altLang="en-US" sz="2300" b="1" dirty="0">
                <a:latin typeface="Verdana" panose="020B0604030504040204" pitchFamily="34" charset="0"/>
              </a:rPr>
              <a:t>Fm</a:t>
            </a:r>
          </a:p>
        </p:txBody>
      </p:sp>
    </p:spTree>
    <p:extLst>
      <p:ext uri="{BB962C8B-B14F-4D97-AF65-F5344CB8AC3E}">
        <p14:creationId xmlns:p14="http://schemas.microsoft.com/office/powerpoint/2010/main" val="3761724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Reservoir Stratigraphy</a:t>
            </a:r>
          </a:p>
        </p:txBody>
      </p:sp>
      <p:sp>
        <p:nvSpPr>
          <p:cNvPr id="80927" name="Rectangle 31"/>
          <p:cNvSpPr>
            <a:spLocks noChangeArrowheads="1"/>
          </p:cNvSpPr>
          <p:nvPr/>
        </p:nvSpPr>
        <p:spPr bwMode="auto">
          <a:xfrm>
            <a:off x="411163" y="1814513"/>
            <a:ext cx="7954962" cy="32305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0968" name="Freeform 72"/>
          <p:cNvSpPr>
            <a:spLocks/>
          </p:cNvSpPr>
          <p:nvPr/>
        </p:nvSpPr>
        <p:spPr bwMode="auto">
          <a:xfrm>
            <a:off x="407988" y="2965450"/>
            <a:ext cx="647700" cy="533400"/>
          </a:xfrm>
          <a:custGeom>
            <a:avLst/>
            <a:gdLst/>
            <a:ahLst/>
            <a:cxnLst>
              <a:cxn ang="0">
                <a:pos x="0" y="336"/>
              </a:cxn>
              <a:cxn ang="0">
                <a:pos x="0" y="8"/>
              </a:cxn>
              <a:cxn ang="0">
                <a:pos x="133" y="0"/>
              </a:cxn>
              <a:cxn ang="0">
                <a:pos x="195" y="44"/>
              </a:cxn>
              <a:cxn ang="0">
                <a:pos x="257" y="62"/>
              </a:cxn>
              <a:cxn ang="0">
                <a:pos x="408" y="44"/>
              </a:cxn>
              <a:cxn ang="0">
                <a:pos x="266" y="195"/>
              </a:cxn>
              <a:cxn ang="0">
                <a:pos x="168" y="221"/>
              </a:cxn>
              <a:cxn ang="0">
                <a:pos x="62" y="221"/>
              </a:cxn>
              <a:cxn ang="0">
                <a:pos x="0" y="336"/>
              </a:cxn>
            </a:cxnLst>
            <a:rect l="0" t="0" r="r" b="b"/>
            <a:pathLst>
              <a:path w="408" h="336">
                <a:moveTo>
                  <a:pt x="0" y="336"/>
                </a:moveTo>
                <a:lnTo>
                  <a:pt x="0" y="8"/>
                </a:lnTo>
                <a:lnTo>
                  <a:pt x="133" y="0"/>
                </a:lnTo>
                <a:lnTo>
                  <a:pt x="195" y="44"/>
                </a:lnTo>
                <a:lnTo>
                  <a:pt x="257" y="62"/>
                </a:lnTo>
                <a:lnTo>
                  <a:pt x="408" y="44"/>
                </a:lnTo>
                <a:lnTo>
                  <a:pt x="266" y="195"/>
                </a:lnTo>
                <a:lnTo>
                  <a:pt x="168" y="221"/>
                </a:lnTo>
                <a:lnTo>
                  <a:pt x="62" y="221"/>
                </a:lnTo>
                <a:lnTo>
                  <a:pt x="0" y="336"/>
                </a:lnTo>
                <a:close/>
              </a:path>
            </a:pathLst>
          </a:custGeom>
          <a:solidFill>
            <a:srgbClr val="FFFF0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69" name="Freeform 73"/>
          <p:cNvSpPr>
            <a:spLocks/>
          </p:cNvSpPr>
          <p:nvPr/>
        </p:nvSpPr>
        <p:spPr bwMode="auto">
          <a:xfrm>
            <a:off x="2897188" y="3836988"/>
            <a:ext cx="5065712" cy="1195387"/>
          </a:xfrm>
          <a:custGeom>
            <a:avLst/>
            <a:gdLst/>
            <a:ahLst/>
            <a:cxnLst>
              <a:cxn ang="0">
                <a:pos x="621" y="0"/>
              </a:cxn>
              <a:cxn ang="0">
                <a:pos x="2845" y="0"/>
              </a:cxn>
              <a:cxn ang="0">
                <a:pos x="2561" y="97"/>
              </a:cxn>
              <a:cxn ang="0">
                <a:pos x="2331" y="213"/>
              </a:cxn>
              <a:cxn ang="0">
                <a:pos x="2464" y="310"/>
              </a:cxn>
              <a:cxn ang="0">
                <a:pos x="2553" y="363"/>
              </a:cxn>
              <a:cxn ang="0">
                <a:pos x="2340" y="381"/>
              </a:cxn>
              <a:cxn ang="0">
                <a:pos x="2278" y="425"/>
              </a:cxn>
              <a:cxn ang="0">
                <a:pos x="3005" y="611"/>
              </a:cxn>
              <a:cxn ang="0">
                <a:pos x="3075" y="638"/>
              </a:cxn>
              <a:cxn ang="0">
                <a:pos x="3191" y="656"/>
              </a:cxn>
              <a:cxn ang="0">
                <a:pos x="3075" y="753"/>
              </a:cxn>
              <a:cxn ang="0">
                <a:pos x="461" y="753"/>
              </a:cxn>
              <a:cxn ang="0">
                <a:pos x="612" y="673"/>
              </a:cxn>
              <a:cxn ang="0">
                <a:pos x="718" y="620"/>
              </a:cxn>
              <a:cxn ang="0">
                <a:pos x="576" y="567"/>
              </a:cxn>
              <a:cxn ang="0">
                <a:pos x="266" y="496"/>
              </a:cxn>
              <a:cxn ang="0">
                <a:pos x="98" y="452"/>
              </a:cxn>
              <a:cxn ang="0">
                <a:pos x="63" y="408"/>
              </a:cxn>
              <a:cxn ang="0">
                <a:pos x="240" y="346"/>
              </a:cxn>
              <a:cxn ang="0">
                <a:pos x="133" y="310"/>
              </a:cxn>
              <a:cxn ang="0">
                <a:pos x="0" y="248"/>
              </a:cxn>
              <a:cxn ang="0">
                <a:pos x="125" y="177"/>
              </a:cxn>
              <a:cxn ang="0">
                <a:pos x="213" y="177"/>
              </a:cxn>
              <a:cxn ang="0">
                <a:pos x="417" y="124"/>
              </a:cxn>
              <a:cxn ang="0">
                <a:pos x="506" y="62"/>
              </a:cxn>
              <a:cxn ang="0">
                <a:pos x="621" y="0"/>
              </a:cxn>
            </a:cxnLst>
            <a:rect l="0" t="0" r="r" b="b"/>
            <a:pathLst>
              <a:path w="3191" h="753">
                <a:moveTo>
                  <a:pt x="621" y="0"/>
                </a:moveTo>
                <a:lnTo>
                  <a:pt x="2845" y="0"/>
                </a:lnTo>
                <a:lnTo>
                  <a:pt x="2561" y="97"/>
                </a:lnTo>
                <a:lnTo>
                  <a:pt x="2331" y="213"/>
                </a:lnTo>
                <a:lnTo>
                  <a:pt x="2464" y="310"/>
                </a:lnTo>
                <a:lnTo>
                  <a:pt x="2553" y="363"/>
                </a:lnTo>
                <a:lnTo>
                  <a:pt x="2340" y="381"/>
                </a:lnTo>
                <a:lnTo>
                  <a:pt x="2278" y="425"/>
                </a:lnTo>
                <a:lnTo>
                  <a:pt x="3005" y="611"/>
                </a:lnTo>
                <a:lnTo>
                  <a:pt x="3075" y="638"/>
                </a:lnTo>
                <a:lnTo>
                  <a:pt x="3191" y="656"/>
                </a:lnTo>
                <a:lnTo>
                  <a:pt x="3075" y="753"/>
                </a:lnTo>
                <a:lnTo>
                  <a:pt x="461" y="753"/>
                </a:lnTo>
                <a:lnTo>
                  <a:pt x="612" y="673"/>
                </a:lnTo>
                <a:lnTo>
                  <a:pt x="718" y="620"/>
                </a:lnTo>
                <a:lnTo>
                  <a:pt x="576" y="567"/>
                </a:lnTo>
                <a:lnTo>
                  <a:pt x="266" y="496"/>
                </a:lnTo>
                <a:lnTo>
                  <a:pt x="98" y="452"/>
                </a:lnTo>
                <a:lnTo>
                  <a:pt x="63" y="408"/>
                </a:lnTo>
                <a:lnTo>
                  <a:pt x="240" y="346"/>
                </a:lnTo>
                <a:lnTo>
                  <a:pt x="133" y="310"/>
                </a:lnTo>
                <a:lnTo>
                  <a:pt x="0" y="248"/>
                </a:lnTo>
                <a:lnTo>
                  <a:pt x="125" y="177"/>
                </a:lnTo>
                <a:lnTo>
                  <a:pt x="213" y="177"/>
                </a:lnTo>
                <a:lnTo>
                  <a:pt x="417" y="124"/>
                </a:lnTo>
                <a:lnTo>
                  <a:pt x="506" y="62"/>
                </a:lnTo>
                <a:lnTo>
                  <a:pt x="621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70" name="Freeform 74"/>
          <p:cNvSpPr>
            <a:spLocks/>
          </p:cNvSpPr>
          <p:nvPr/>
        </p:nvSpPr>
        <p:spPr bwMode="auto">
          <a:xfrm>
            <a:off x="407988" y="3808413"/>
            <a:ext cx="3587750" cy="1238250"/>
          </a:xfrm>
          <a:custGeom>
            <a:avLst/>
            <a:gdLst/>
            <a:ahLst/>
            <a:cxnLst>
              <a:cxn ang="0">
                <a:pos x="2047" y="780"/>
              </a:cxn>
              <a:cxn ang="0">
                <a:pos x="0" y="780"/>
              </a:cxn>
              <a:cxn ang="0">
                <a:pos x="0" y="0"/>
              </a:cxn>
              <a:cxn ang="0">
                <a:pos x="2198" y="0"/>
              </a:cxn>
              <a:cxn ang="0">
                <a:pos x="2082" y="62"/>
              </a:cxn>
              <a:cxn ang="0">
                <a:pos x="1958" y="160"/>
              </a:cxn>
              <a:cxn ang="0">
                <a:pos x="1772" y="195"/>
              </a:cxn>
              <a:cxn ang="0">
                <a:pos x="1675" y="195"/>
              </a:cxn>
              <a:cxn ang="0">
                <a:pos x="1560" y="248"/>
              </a:cxn>
              <a:cxn ang="0">
                <a:pos x="1781" y="364"/>
              </a:cxn>
              <a:cxn ang="0">
                <a:pos x="1631" y="426"/>
              </a:cxn>
              <a:cxn ang="0">
                <a:pos x="1648" y="479"/>
              </a:cxn>
              <a:cxn ang="0">
                <a:pos x="1870" y="514"/>
              </a:cxn>
              <a:cxn ang="0">
                <a:pos x="2127" y="567"/>
              </a:cxn>
              <a:cxn ang="0">
                <a:pos x="2260" y="638"/>
              </a:cxn>
              <a:cxn ang="0">
                <a:pos x="2144" y="700"/>
              </a:cxn>
              <a:cxn ang="0">
                <a:pos x="2047" y="780"/>
              </a:cxn>
            </a:cxnLst>
            <a:rect l="0" t="0" r="r" b="b"/>
            <a:pathLst>
              <a:path w="2260" h="780">
                <a:moveTo>
                  <a:pt x="2047" y="780"/>
                </a:moveTo>
                <a:lnTo>
                  <a:pt x="0" y="780"/>
                </a:lnTo>
                <a:lnTo>
                  <a:pt x="0" y="0"/>
                </a:lnTo>
                <a:lnTo>
                  <a:pt x="2198" y="0"/>
                </a:lnTo>
                <a:lnTo>
                  <a:pt x="2082" y="62"/>
                </a:lnTo>
                <a:lnTo>
                  <a:pt x="1958" y="160"/>
                </a:lnTo>
                <a:lnTo>
                  <a:pt x="1772" y="195"/>
                </a:lnTo>
                <a:lnTo>
                  <a:pt x="1675" y="195"/>
                </a:lnTo>
                <a:lnTo>
                  <a:pt x="1560" y="248"/>
                </a:lnTo>
                <a:lnTo>
                  <a:pt x="1781" y="364"/>
                </a:lnTo>
                <a:lnTo>
                  <a:pt x="1631" y="426"/>
                </a:lnTo>
                <a:lnTo>
                  <a:pt x="1648" y="479"/>
                </a:lnTo>
                <a:lnTo>
                  <a:pt x="1870" y="514"/>
                </a:lnTo>
                <a:lnTo>
                  <a:pt x="2127" y="567"/>
                </a:lnTo>
                <a:lnTo>
                  <a:pt x="2260" y="638"/>
                </a:lnTo>
                <a:lnTo>
                  <a:pt x="2144" y="700"/>
                </a:lnTo>
                <a:lnTo>
                  <a:pt x="2047" y="780"/>
                </a:lnTo>
                <a:close/>
              </a:path>
            </a:pathLst>
          </a:custGeom>
          <a:solidFill>
            <a:srgbClr val="DEA73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67" name="Freeform 71"/>
          <p:cNvSpPr>
            <a:spLocks/>
          </p:cNvSpPr>
          <p:nvPr/>
        </p:nvSpPr>
        <p:spPr bwMode="auto">
          <a:xfrm>
            <a:off x="407988" y="2951163"/>
            <a:ext cx="7934325" cy="2095500"/>
          </a:xfrm>
          <a:custGeom>
            <a:avLst/>
            <a:gdLst/>
            <a:ahLst/>
            <a:cxnLst>
              <a:cxn ang="0">
                <a:pos x="408" y="53"/>
              </a:cxn>
              <a:cxn ang="0">
                <a:pos x="239" y="230"/>
              </a:cxn>
              <a:cxn ang="0">
                <a:pos x="53" y="248"/>
              </a:cxn>
              <a:cxn ang="0">
                <a:pos x="0" y="390"/>
              </a:cxn>
              <a:cxn ang="0">
                <a:pos x="0" y="540"/>
              </a:cxn>
              <a:cxn ang="0">
                <a:pos x="4448" y="540"/>
              </a:cxn>
              <a:cxn ang="0">
                <a:pos x="3908" y="771"/>
              </a:cxn>
              <a:cxn ang="0">
                <a:pos x="4112" y="904"/>
              </a:cxn>
              <a:cxn ang="0">
                <a:pos x="3828" y="983"/>
              </a:cxn>
              <a:cxn ang="0">
                <a:pos x="4351" y="1116"/>
              </a:cxn>
              <a:cxn ang="0">
                <a:pos x="4599" y="1187"/>
              </a:cxn>
              <a:cxn ang="0">
                <a:pos x="4785" y="1214"/>
              </a:cxn>
              <a:cxn ang="0">
                <a:pos x="4643" y="1320"/>
              </a:cxn>
              <a:cxn ang="0">
                <a:pos x="4998" y="1320"/>
              </a:cxn>
              <a:cxn ang="0">
                <a:pos x="4998" y="35"/>
              </a:cxn>
              <a:cxn ang="0">
                <a:pos x="4874" y="97"/>
              </a:cxn>
              <a:cxn ang="0">
                <a:pos x="4679" y="9"/>
              </a:cxn>
              <a:cxn ang="0">
                <a:pos x="4599" y="9"/>
              </a:cxn>
              <a:cxn ang="0">
                <a:pos x="4484" y="79"/>
              </a:cxn>
              <a:cxn ang="0">
                <a:pos x="4386" y="79"/>
              </a:cxn>
              <a:cxn ang="0">
                <a:pos x="4254" y="17"/>
              </a:cxn>
              <a:cxn ang="0">
                <a:pos x="4156" y="17"/>
              </a:cxn>
              <a:cxn ang="0">
                <a:pos x="4059" y="53"/>
              </a:cxn>
              <a:cxn ang="0">
                <a:pos x="3952" y="71"/>
              </a:cxn>
              <a:cxn ang="0">
                <a:pos x="3864" y="44"/>
              </a:cxn>
              <a:cxn ang="0">
                <a:pos x="3793" y="17"/>
              </a:cxn>
              <a:cxn ang="0">
                <a:pos x="3722" y="0"/>
              </a:cxn>
              <a:cxn ang="0">
                <a:pos x="3553" y="71"/>
              </a:cxn>
              <a:cxn ang="0">
                <a:pos x="3491" y="71"/>
              </a:cxn>
              <a:cxn ang="0">
                <a:pos x="3385" y="53"/>
              </a:cxn>
              <a:cxn ang="0">
                <a:pos x="3323" y="35"/>
              </a:cxn>
              <a:cxn ang="0">
                <a:pos x="3270" y="17"/>
              </a:cxn>
              <a:cxn ang="0">
                <a:pos x="3155" y="53"/>
              </a:cxn>
              <a:cxn ang="0">
                <a:pos x="3031" y="71"/>
              </a:cxn>
              <a:cxn ang="0">
                <a:pos x="2951" y="35"/>
              </a:cxn>
              <a:cxn ang="0">
                <a:pos x="2845" y="9"/>
              </a:cxn>
              <a:cxn ang="0">
                <a:pos x="2791" y="17"/>
              </a:cxn>
              <a:cxn ang="0">
                <a:pos x="2729" y="53"/>
              </a:cxn>
              <a:cxn ang="0">
                <a:pos x="2588" y="71"/>
              </a:cxn>
              <a:cxn ang="0">
                <a:pos x="2526" y="53"/>
              </a:cxn>
              <a:cxn ang="0">
                <a:pos x="2455" y="9"/>
              </a:cxn>
              <a:cxn ang="0">
                <a:pos x="2384" y="9"/>
              </a:cxn>
              <a:cxn ang="0">
                <a:pos x="2313" y="26"/>
              </a:cxn>
              <a:cxn ang="0">
                <a:pos x="2198" y="71"/>
              </a:cxn>
              <a:cxn ang="0">
                <a:pos x="2144" y="71"/>
              </a:cxn>
              <a:cxn ang="0">
                <a:pos x="2038" y="35"/>
              </a:cxn>
              <a:cxn ang="0">
                <a:pos x="1941" y="17"/>
              </a:cxn>
              <a:cxn ang="0">
                <a:pos x="1879" y="17"/>
              </a:cxn>
              <a:cxn ang="0">
                <a:pos x="1710" y="71"/>
              </a:cxn>
              <a:cxn ang="0">
                <a:pos x="1613" y="62"/>
              </a:cxn>
              <a:cxn ang="0">
                <a:pos x="1533" y="17"/>
              </a:cxn>
              <a:cxn ang="0">
                <a:pos x="1436" y="17"/>
              </a:cxn>
              <a:cxn ang="0">
                <a:pos x="1365" y="44"/>
              </a:cxn>
              <a:cxn ang="0">
                <a:pos x="1232" y="79"/>
              </a:cxn>
              <a:cxn ang="0">
                <a:pos x="1108" y="44"/>
              </a:cxn>
              <a:cxn ang="0">
                <a:pos x="1010" y="17"/>
              </a:cxn>
              <a:cxn ang="0">
                <a:pos x="922" y="17"/>
              </a:cxn>
              <a:cxn ang="0">
                <a:pos x="789" y="79"/>
              </a:cxn>
              <a:cxn ang="0">
                <a:pos x="709" y="53"/>
              </a:cxn>
              <a:cxn ang="0">
                <a:pos x="638" y="44"/>
              </a:cxn>
              <a:cxn ang="0">
                <a:pos x="549" y="17"/>
              </a:cxn>
              <a:cxn ang="0">
                <a:pos x="479" y="44"/>
              </a:cxn>
            </a:cxnLst>
            <a:rect l="0" t="0" r="r" b="b"/>
            <a:pathLst>
              <a:path w="4998" h="1320">
                <a:moveTo>
                  <a:pt x="408" y="53"/>
                </a:moveTo>
                <a:lnTo>
                  <a:pt x="239" y="230"/>
                </a:lnTo>
                <a:lnTo>
                  <a:pt x="53" y="248"/>
                </a:lnTo>
                <a:lnTo>
                  <a:pt x="0" y="390"/>
                </a:lnTo>
                <a:lnTo>
                  <a:pt x="0" y="540"/>
                </a:lnTo>
                <a:lnTo>
                  <a:pt x="4448" y="540"/>
                </a:lnTo>
                <a:lnTo>
                  <a:pt x="3908" y="771"/>
                </a:lnTo>
                <a:lnTo>
                  <a:pt x="4112" y="904"/>
                </a:lnTo>
                <a:lnTo>
                  <a:pt x="3828" y="983"/>
                </a:lnTo>
                <a:lnTo>
                  <a:pt x="4351" y="1116"/>
                </a:lnTo>
                <a:lnTo>
                  <a:pt x="4599" y="1187"/>
                </a:lnTo>
                <a:lnTo>
                  <a:pt x="4785" y="1214"/>
                </a:lnTo>
                <a:lnTo>
                  <a:pt x="4643" y="1320"/>
                </a:lnTo>
                <a:lnTo>
                  <a:pt x="4998" y="1320"/>
                </a:lnTo>
                <a:lnTo>
                  <a:pt x="4998" y="35"/>
                </a:lnTo>
                <a:lnTo>
                  <a:pt x="4874" y="97"/>
                </a:lnTo>
                <a:lnTo>
                  <a:pt x="4679" y="9"/>
                </a:lnTo>
                <a:lnTo>
                  <a:pt x="4599" y="9"/>
                </a:lnTo>
                <a:lnTo>
                  <a:pt x="4484" y="79"/>
                </a:lnTo>
                <a:lnTo>
                  <a:pt x="4386" y="79"/>
                </a:lnTo>
                <a:lnTo>
                  <a:pt x="4254" y="17"/>
                </a:lnTo>
                <a:lnTo>
                  <a:pt x="4156" y="17"/>
                </a:lnTo>
                <a:lnTo>
                  <a:pt x="4059" y="53"/>
                </a:lnTo>
                <a:lnTo>
                  <a:pt x="3952" y="71"/>
                </a:lnTo>
                <a:lnTo>
                  <a:pt x="3864" y="44"/>
                </a:lnTo>
                <a:lnTo>
                  <a:pt x="3793" y="17"/>
                </a:lnTo>
                <a:lnTo>
                  <a:pt x="3722" y="0"/>
                </a:lnTo>
                <a:lnTo>
                  <a:pt x="3553" y="71"/>
                </a:lnTo>
                <a:lnTo>
                  <a:pt x="3491" y="71"/>
                </a:lnTo>
                <a:lnTo>
                  <a:pt x="3385" y="53"/>
                </a:lnTo>
                <a:lnTo>
                  <a:pt x="3323" y="35"/>
                </a:lnTo>
                <a:lnTo>
                  <a:pt x="3270" y="17"/>
                </a:lnTo>
                <a:lnTo>
                  <a:pt x="3155" y="53"/>
                </a:lnTo>
                <a:lnTo>
                  <a:pt x="3031" y="71"/>
                </a:lnTo>
                <a:lnTo>
                  <a:pt x="2951" y="35"/>
                </a:lnTo>
                <a:lnTo>
                  <a:pt x="2845" y="9"/>
                </a:lnTo>
                <a:lnTo>
                  <a:pt x="2791" y="17"/>
                </a:lnTo>
                <a:lnTo>
                  <a:pt x="2729" y="53"/>
                </a:lnTo>
                <a:lnTo>
                  <a:pt x="2588" y="71"/>
                </a:lnTo>
                <a:lnTo>
                  <a:pt x="2526" y="53"/>
                </a:lnTo>
                <a:lnTo>
                  <a:pt x="2455" y="9"/>
                </a:lnTo>
                <a:lnTo>
                  <a:pt x="2384" y="9"/>
                </a:lnTo>
                <a:lnTo>
                  <a:pt x="2313" y="26"/>
                </a:lnTo>
                <a:lnTo>
                  <a:pt x="2198" y="71"/>
                </a:lnTo>
                <a:lnTo>
                  <a:pt x="2144" y="71"/>
                </a:lnTo>
                <a:lnTo>
                  <a:pt x="2038" y="35"/>
                </a:lnTo>
                <a:lnTo>
                  <a:pt x="1941" y="17"/>
                </a:lnTo>
                <a:lnTo>
                  <a:pt x="1879" y="17"/>
                </a:lnTo>
                <a:lnTo>
                  <a:pt x="1710" y="71"/>
                </a:lnTo>
                <a:lnTo>
                  <a:pt x="1613" y="62"/>
                </a:lnTo>
                <a:lnTo>
                  <a:pt x="1533" y="17"/>
                </a:lnTo>
                <a:lnTo>
                  <a:pt x="1436" y="17"/>
                </a:lnTo>
                <a:lnTo>
                  <a:pt x="1365" y="44"/>
                </a:lnTo>
                <a:lnTo>
                  <a:pt x="1232" y="79"/>
                </a:lnTo>
                <a:lnTo>
                  <a:pt x="1108" y="44"/>
                </a:lnTo>
                <a:lnTo>
                  <a:pt x="1010" y="17"/>
                </a:lnTo>
                <a:lnTo>
                  <a:pt x="922" y="17"/>
                </a:lnTo>
                <a:lnTo>
                  <a:pt x="789" y="79"/>
                </a:lnTo>
                <a:lnTo>
                  <a:pt x="709" y="53"/>
                </a:lnTo>
                <a:lnTo>
                  <a:pt x="638" y="44"/>
                </a:lnTo>
                <a:lnTo>
                  <a:pt x="549" y="17"/>
                </a:lnTo>
                <a:lnTo>
                  <a:pt x="479" y="44"/>
                </a:lnTo>
              </a:path>
            </a:pathLst>
          </a:custGeom>
          <a:solidFill>
            <a:srgbClr val="A6A6A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66" name="Freeform 70"/>
          <p:cNvSpPr>
            <a:spLocks/>
          </p:cNvSpPr>
          <p:nvPr/>
        </p:nvSpPr>
        <p:spPr bwMode="auto">
          <a:xfrm>
            <a:off x="393700" y="1811338"/>
            <a:ext cx="7977188" cy="1265237"/>
          </a:xfrm>
          <a:custGeom>
            <a:avLst/>
            <a:gdLst/>
            <a:ahLst/>
            <a:cxnLst>
              <a:cxn ang="0">
                <a:pos x="5025" y="762"/>
              </a:cxn>
              <a:cxn ang="0">
                <a:pos x="5025" y="0"/>
              </a:cxn>
              <a:cxn ang="0">
                <a:pos x="0" y="0"/>
              </a:cxn>
              <a:cxn ang="0">
                <a:pos x="0" y="771"/>
              </a:cxn>
              <a:cxn ang="0">
                <a:pos x="80" y="744"/>
              </a:cxn>
              <a:cxn ang="0">
                <a:pos x="151" y="735"/>
              </a:cxn>
              <a:cxn ang="0">
                <a:pos x="248" y="780"/>
              </a:cxn>
              <a:cxn ang="0">
                <a:pos x="337" y="797"/>
              </a:cxn>
              <a:cxn ang="0">
                <a:pos x="417" y="771"/>
              </a:cxn>
              <a:cxn ang="0">
                <a:pos x="567" y="727"/>
              </a:cxn>
              <a:cxn ang="0">
                <a:pos x="629" y="727"/>
              </a:cxn>
              <a:cxn ang="0">
                <a:pos x="700" y="771"/>
              </a:cxn>
              <a:cxn ang="0">
                <a:pos x="744" y="797"/>
              </a:cxn>
              <a:cxn ang="0">
                <a:pos x="815" y="789"/>
              </a:cxn>
              <a:cxn ang="0">
                <a:pos x="948" y="735"/>
              </a:cxn>
              <a:cxn ang="0">
                <a:pos x="1064" y="727"/>
              </a:cxn>
              <a:cxn ang="0">
                <a:pos x="1117" y="744"/>
              </a:cxn>
              <a:cxn ang="0">
                <a:pos x="1196" y="771"/>
              </a:cxn>
              <a:cxn ang="0">
                <a:pos x="1276" y="797"/>
              </a:cxn>
              <a:cxn ang="0">
                <a:pos x="1383" y="753"/>
              </a:cxn>
              <a:cxn ang="0">
                <a:pos x="1480" y="735"/>
              </a:cxn>
              <a:cxn ang="0">
                <a:pos x="1533" y="735"/>
              </a:cxn>
              <a:cxn ang="0">
                <a:pos x="1586" y="780"/>
              </a:cxn>
              <a:cxn ang="0">
                <a:pos x="1675" y="789"/>
              </a:cxn>
              <a:cxn ang="0">
                <a:pos x="1772" y="789"/>
              </a:cxn>
              <a:cxn ang="0">
                <a:pos x="1870" y="753"/>
              </a:cxn>
              <a:cxn ang="0">
                <a:pos x="1950" y="727"/>
              </a:cxn>
              <a:cxn ang="0">
                <a:pos x="2065" y="771"/>
              </a:cxn>
              <a:cxn ang="0">
                <a:pos x="2153" y="789"/>
              </a:cxn>
              <a:cxn ang="0">
                <a:pos x="2242" y="789"/>
              </a:cxn>
              <a:cxn ang="0">
                <a:pos x="2357" y="744"/>
              </a:cxn>
              <a:cxn ang="0">
                <a:pos x="2437" y="727"/>
              </a:cxn>
              <a:cxn ang="0">
                <a:pos x="2561" y="797"/>
              </a:cxn>
              <a:cxn ang="0">
                <a:pos x="2659" y="797"/>
              </a:cxn>
              <a:cxn ang="0">
                <a:pos x="2774" y="727"/>
              </a:cxn>
              <a:cxn ang="0">
                <a:pos x="2898" y="735"/>
              </a:cxn>
              <a:cxn ang="0">
                <a:pos x="2986" y="771"/>
              </a:cxn>
              <a:cxn ang="0">
                <a:pos x="3075" y="797"/>
              </a:cxn>
              <a:cxn ang="0">
                <a:pos x="3164" y="780"/>
              </a:cxn>
              <a:cxn ang="0">
                <a:pos x="3270" y="744"/>
              </a:cxn>
              <a:cxn ang="0">
                <a:pos x="3368" y="735"/>
              </a:cxn>
              <a:cxn ang="0">
                <a:pos x="3438" y="762"/>
              </a:cxn>
              <a:cxn ang="0">
                <a:pos x="3492" y="797"/>
              </a:cxn>
              <a:cxn ang="0">
                <a:pos x="3642" y="771"/>
              </a:cxn>
              <a:cxn ang="0">
                <a:pos x="3749" y="744"/>
              </a:cxn>
              <a:cxn ang="0">
                <a:pos x="3802" y="735"/>
              </a:cxn>
              <a:cxn ang="0">
                <a:pos x="3873" y="762"/>
              </a:cxn>
              <a:cxn ang="0">
                <a:pos x="4006" y="797"/>
              </a:cxn>
              <a:cxn ang="0">
                <a:pos x="4121" y="727"/>
              </a:cxn>
              <a:cxn ang="0">
                <a:pos x="4271" y="727"/>
              </a:cxn>
              <a:cxn ang="0">
                <a:pos x="4422" y="797"/>
              </a:cxn>
              <a:cxn ang="0">
                <a:pos x="4608" y="753"/>
              </a:cxn>
              <a:cxn ang="0">
                <a:pos x="4697" y="718"/>
              </a:cxn>
              <a:cxn ang="0">
                <a:pos x="4865" y="780"/>
              </a:cxn>
              <a:cxn ang="0">
                <a:pos x="4936" y="780"/>
              </a:cxn>
              <a:cxn ang="0">
                <a:pos x="5025" y="762"/>
              </a:cxn>
            </a:cxnLst>
            <a:rect l="0" t="0" r="r" b="b"/>
            <a:pathLst>
              <a:path w="5025" h="797">
                <a:moveTo>
                  <a:pt x="5025" y="762"/>
                </a:moveTo>
                <a:lnTo>
                  <a:pt x="5025" y="0"/>
                </a:lnTo>
                <a:lnTo>
                  <a:pt x="0" y="0"/>
                </a:lnTo>
                <a:lnTo>
                  <a:pt x="0" y="771"/>
                </a:lnTo>
                <a:lnTo>
                  <a:pt x="80" y="744"/>
                </a:lnTo>
                <a:lnTo>
                  <a:pt x="151" y="735"/>
                </a:lnTo>
                <a:lnTo>
                  <a:pt x="248" y="780"/>
                </a:lnTo>
                <a:lnTo>
                  <a:pt x="337" y="797"/>
                </a:lnTo>
                <a:lnTo>
                  <a:pt x="417" y="771"/>
                </a:lnTo>
                <a:lnTo>
                  <a:pt x="567" y="727"/>
                </a:lnTo>
                <a:lnTo>
                  <a:pt x="629" y="727"/>
                </a:lnTo>
                <a:lnTo>
                  <a:pt x="700" y="771"/>
                </a:lnTo>
                <a:lnTo>
                  <a:pt x="744" y="797"/>
                </a:lnTo>
                <a:lnTo>
                  <a:pt x="815" y="789"/>
                </a:lnTo>
                <a:lnTo>
                  <a:pt x="948" y="735"/>
                </a:lnTo>
                <a:lnTo>
                  <a:pt x="1064" y="727"/>
                </a:lnTo>
                <a:lnTo>
                  <a:pt x="1117" y="744"/>
                </a:lnTo>
                <a:lnTo>
                  <a:pt x="1196" y="771"/>
                </a:lnTo>
                <a:lnTo>
                  <a:pt x="1276" y="797"/>
                </a:lnTo>
                <a:lnTo>
                  <a:pt x="1383" y="753"/>
                </a:lnTo>
                <a:lnTo>
                  <a:pt x="1480" y="735"/>
                </a:lnTo>
                <a:lnTo>
                  <a:pt x="1533" y="735"/>
                </a:lnTo>
                <a:lnTo>
                  <a:pt x="1586" y="780"/>
                </a:lnTo>
                <a:lnTo>
                  <a:pt x="1675" y="789"/>
                </a:lnTo>
                <a:lnTo>
                  <a:pt x="1772" y="789"/>
                </a:lnTo>
                <a:lnTo>
                  <a:pt x="1870" y="753"/>
                </a:lnTo>
                <a:lnTo>
                  <a:pt x="1950" y="727"/>
                </a:lnTo>
                <a:lnTo>
                  <a:pt x="2065" y="771"/>
                </a:lnTo>
                <a:lnTo>
                  <a:pt x="2153" y="789"/>
                </a:lnTo>
                <a:lnTo>
                  <a:pt x="2242" y="789"/>
                </a:lnTo>
                <a:lnTo>
                  <a:pt x="2357" y="744"/>
                </a:lnTo>
                <a:lnTo>
                  <a:pt x="2437" y="727"/>
                </a:lnTo>
                <a:lnTo>
                  <a:pt x="2561" y="797"/>
                </a:lnTo>
                <a:lnTo>
                  <a:pt x="2659" y="797"/>
                </a:lnTo>
                <a:lnTo>
                  <a:pt x="2774" y="727"/>
                </a:lnTo>
                <a:lnTo>
                  <a:pt x="2898" y="735"/>
                </a:lnTo>
                <a:lnTo>
                  <a:pt x="2986" y="771"/>
                </a:lnTo>
                <a:lnTo>
                  <a:pt x="3075" y="797"/>
                </a:lnTo>
                <a:lnTo>
                  <a:pt x="3164" y="780"/>
                </a:lnTo>
                <a:lnTo>
                  <a:pt x="3270" y="744"/>
                </a:lnTo>
                <a:lnTo>
                  <a:pt x="3368" y="735"/>
                </a:lnTo>
                <a:lnTo>
                  <a:pt x="3438" y="762"/>
                </a:lnTo>
                <a:lnTo>
                  <a:pt x="3492" y="797"/>
                </a:lnTo>
                <a:lnTo>
                  <a:pt x="3642" y="771"/>
                </a:lnTo>
                <a:lnTo>
                  <a:pt x="3749" y="744"/>
                </a:lnTo>
                <a:lnTo>
                  <a:pt x="3802" y="735"/>
                </a:lnTo>
                <a:lnTo>
                  <a:pt x="3873" y="762"/>
                </a:lnTo>
                <a:lnTo>
                  <a:pt x="4006" y="797"/>
                </a:lnTo>
                <a:lnTo>
                  <a:pt x="4121" y="727"/>
                </a:lnTo>
                <a:lnTo>
                  <a:pt x="4271" y="727"/>
                </a:lnTo>
                <a:lnTo>
                  <a:pt x="4422" y="797"/>
                </a:lnTo>
                <a:lnTo>
                  <a:pt x="4608" y="753"/>
                </a:lnTo>
                <a:lnTo>
                  <a:pt x="4697" y="718"/>
                </a:lnTo>
                <a:lnTo>
                  <a:pt x="4865" y="780"/>
                </a:lnTo>
                <a:lnTo>
                  <a:pt x="4936" y="780"/>
                </a:lnTo>
                <a:lnTo>
                  <a:pt x="5025" y="762"/>
                </a:lnTo>
                <a:close/>
              </a:path>
            </a:pathLst>
          </a:custGeom>
          <a:solidFill>
            <a:schemeClr val="tx2">
              <a:lumMod val="75000"/>
              <a:lumOff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22" name="WordArt 26"/>
          <p:cNvSpPr>
            <a:spLocks noChangeArrowheads="1" noChangeShapeType="1" noTextEdit="1"/>
          </p:cNvSpPr>
          <p:nvPr/>
        </p:nvSpPr>
        <p:spPr bwMode="auto">
          <a:xfrm>
            <a:off x="8437563" y="2890838"/>
            <a:ext cx="447675" cy="317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TOL</a:t>
            </a:r>
          </a:p>
        </p:txBody>
      </p:sp>
      <p:sp>
        <p:nvSpPr>
          <p:cNvPr id="80924" name="Text Box 28"/>
          <p:cNvSpPr txBox="1">
            <a:spLocks noChangeArrowheads="1"/>
          </p:cNvSpPr>
          <p:nvPr/>
        </p:nvSpPr>
        <p:spPr bwMode="auto">
          <a:xfrm>
            <a:off x="3157538" y="2317750"/>
            <a:ext cx="28781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FF99"/>
                </a:solidFill>
                <a:latin typeface="Verdana" pitchFamily="34" charset="0"/>
              </a:rPr>
              <a:t>Lakes Entrance Fm</a:t>
            </a:r>
          </a:p>
        </p:txBody>
      </p:sp>
      <p:sp>
        <p:nvSpPr>
          <p:cNvPr id="80942" name="Line 46"/>
          <p:cNvSpPr>
            <a:spLocks noChangeShapeType="1"/>
          </p:cNvSpPr>
          <p:nvPr/>
        </p:nvSpPr>
        <p:spPr bwMode="auto">
          <a:xfrm>
            <a:off x="457200" y="3825875"/>
            <a:ext cx="7867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17" name="Freeform 21"/>
          <p:cNvSpPr>
            <a:spLocks/>
          </p:cNvSpPr>
          <p:nvPr/>
        </p:nvSpPr>
        <p:spPr bwMode="auto">
          <a:xfrm>
            <a:off x="4754563" y="2973388"/>
            <a:ext cx="709612" cy="92075"/>
          </a:xfrm>
          <a:custGeom>
            <a:avLst/>
            <a:gdLst/>
            <a:ahLst/>
            <a:cxnLst>
              <a:cxn ang="0">
                <a:pos x="0" y="117"/>
              </a:cxn>
              <a:cxn ang="0">
                <a:pos x="133" y="1"/>
              </a:cxn>
              <a:cxn ang="0">
                <a:pos x="221" y="125"/>
              </a:cxn>
              <a:cxn ang="0">
                <a:pos x="292" y="258"/>
              </a:cxn>
              <a:cxn ang="0">
                <a:pos x="390" y="267"/>
              </a:cxn>
              <a:cxn ang="0">
                <a:pos x="478" y="134"/>
              </a:cxn>
            </a:cxnLst>
            <a:rect l="0" t="0" r="r" b="b"/>
            <a:pathLst>
              <a:path w="478" h="288">
                <a:moveTo>
                  <a:pt x="0" y="117"/>
                </a:moveTo>
                <a:cubicBezTo>
                  <a:pt x="48" y="58"/>
                  <a:pt x="96" y="0"/>
                  <a:pt x="133" y="1"/>
                </a:cubicBezTo>
                <a:cubicBezTo>
                  <a:pt x="170" y="2"/>
                  <a:pt x="195" y="82"/>
                  <a:pt x="221" y="125"/>
                </a:cubicBezTo>
                <a:cubicBezTo>
                  <a:pt x="247" y="168"/>
                  <a:pt x="264" y="234"/>
                  <a:pt x="292" y="258"/>
                </a:cubicBezTo>
                <a:cubicBezTo>
                  <a:pt x="320" y="282"/>
                  <a:pt x="359" y="288"/>
                  <a:pt x="390" y="267"/>
                </a:cubicBezTo>
                <a:cubicBezTo>
                  <a:pt x="421" y="246"/>
                  <a:pt x="449" y="190"/>
                  <a:pt x="478" y="134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18" name="Freeform 22"/>
          <p:cNvSpPr>
            <a:spLocks/>
          </p:cNvSpPr>
          <p:nvPr/>
        </p:nvSpPr>
        <p:spPr bwMode="auto">
          <a:xfrm>
            <a:off x="6918325" y="2973388"/>
            <a:ext cx="711200" cy="92075"/>
          </a:xfrm>
          <a:custGeom>
            <a:avLst/>
            <a:gdLst/>
            <a:ahLst/>
            <a:cxnLst>
              <a:cxn ang="0">
                <a:pos x="0" y="117"/>
              </a:cxn>
              <a:cxn ang="0">
                <a:pos x="133" y="1"/>
              </a:cxn>
              <a:cxn ang="0">
                <a:pos x="221" y="125"/>
              </a:cxn>
              <a:cxn ang="0">
                <a:pos x="292" y="258"/>
              </a:cxn>
              <a:cxn ang="0">
                <a:pos x="390" y="267"/>
              </a:cxn>
              <a:cxn ang="0">
                <a:pos x="478" y="134"/>
              </a:cxn>
            </a:cxnLst>
            <a:rect l="0" t="0" r="r" b="b"/>
            <a:pathLst>
              <a:path w="478" h="288">
                <a:moveTo>
                  <a:pt x="0" y="117"/>
                </a:moveTo>
                <a:cubicBezTo>
                  <a:pt x="48" y="58"/>
                  <a:pt x="96" y="0"/>
                  <a:pt x="133" y="1"/>
                </a:cubicBezTo>
                <a:cubicBezTo>
                  <a:pt x="170" y="2"/>
                  <a:pt x="195" y="82"/>
                  <a:pt x="221" y="125"/>
                </a:cubicBezTo>
                <a:cubicBezTo>
                  <a:pt x="247" y="168"/>
                  <a:pt x="264" y="234"/>
                  <a:pt x="292" y="258"/>
                </a:cubicBezTo>
                <a:cubicBezTo>
                  <a:pt x="320" y="282"/>
                  <a:pt x="359" y="288"/>
                  <a:pt x="390" y="267"/>
                </a:cubicBezTo>
                <a:cubicBezTo>
                  <a:pt x="421" y="246"/>
                  <a:pt x="449" y="190"/>
                  <a:pt x="478" y="134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19" name="Freeform 23"/>
          <p:cNvSpPr>
            <a:spLocks/>
          </p:cNvSpPr>
          <p:nvPr/>
        </p:nvSpPr>
        <p:spPr bwMode="auto">
          <a:xfrm>
            <a:off x="6196013" y="2973388"/>
            <a:ext cx="711200" cy="92075"/>
          </a:xfrm>
          <a:custGeom>
            <a:avLst/>
            <a:gdLst/>
            <a:ahLst/>
            <a:cxnLst>
              <a:cxn ang="0">
                <a:pos x="0" y="117"/>
              </a:cxn>
              <a:cxn ang="0">
                <a:pos x="133" y="1"/>
              </a:cxn>
              <a:cxn ang="0">
                <a:pos x="221" y="125"/>
              </a:cxn>
              <a:cxn ang="0">
                <a:pos x="292" y="258"/>
              </a:cxn>
              <a:cxn ang="0">
                <a:pos x="390" y="267"/>
              </a:cxn>
              <a:cxn ang="0">
                <a:pos x="478" y="134"/>
              </a:cxn>
            </a:cxnLst>
            <a:rect l="0" t="0" r="r" b="b"/>
            <a:pathLst>
              <a:path w="478" h="288">
                <a:moveTo>
                  <a:pt x="0" y="117"/>
                </a:moveTo>
                <a:cubicBezTo>
                  <a:pt x="48" y="58"/>
                  <a:pt x="96" y="0"/>
                  <a:pt x="133" y="1"/>
                </a:cubicBezTo>
                <a:cubicBezTo>
                  <a:pt x="170" y="2"/>
                  <a:pt x="195" y="82"/>
                  <a:pt x="221" y="125"/>
                </a:cubicBezTo>
                <a:cubicBezTo>
                  <a:pt x="247" y="168"/>
                  <a:pt x="264" y="234"/>
                  <a:pt x="292" y="258"/>
                </a:cubicBezTo>
                <a:cubicBezTo>
                  <a:pt x="320" y="282"/>
                  <a:pt x="359" y="288"/>
                  <a:pt x="390" y="267"/>
                </a:cubicBezTo>
                <a:cubicBezTo>
                  <a:pt x="421" y="246"/>
                  <a:pt x="449" y="190"/>
                  <a:pt x="478" y="134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20" name="Freeform 24"/>
          <p:cNvSpPr>
            <a:spLocks/>
          </p:cNvSpPr>
          <p:nvPr/>
        </p:nvSpPr>
        <p:spPr bwMode="auto">
          <a:xfrm>
            <a:off x="5475288" y="2973388"/>
            <a:ext cx="711200" cy="92075"/>
          </a:xfrm>
          <a:custGeom>
            <a:avLst/>
            <a:gdLst/>
            <a:ahLst/>
            <a:cxnLst>
              <a:cxn ang="0">
                <a:pos x="0" y="117"/>
              </a:cxn>
              <a:cxn ang="0">
                <a:pos x="133" y="1"/>
              </a:cxn>
              <a:cxn ang="0">
                <a:pos x="221" y="125"/>
              </a:cxn>
              <a:cxn ang="0">
                <a:pos x="292" y="258"/>
              </a:cxn>
              <a:cxn ang="0">
                <a:pos x="390" y="267"/>
              </a:cxn>
              <a:cxn ang="0">
                <a:pos x="478" y="134"/>
              </a:cxn>
            </a:cxnLst>
            <a:rect l="0" t="0" r="r" b="b"/>
            <a:pathLst>
              <a:path w="478" h="288">
                <a:moveTo>
                  <a:pt x="0" y="117"/>
                </a:moveTo>
                <a:cubicBezTo>
                  <a:pt x="48" y="58"/>
                  <a:pt x="96" y="0"/>
                  <a:pt x="133" y="1"/>
                </a:cubicBezTo>
                <a:cubicBezTo>
                  <a:pt x="170" y="2"/>
                  <a:pt x="195" y="82"/>
                  <a:pt x="221" y="125"/>
                </a:cubicBezTo>
                <a:cubicBezTo>
                  <a:pt x="247" y="168"/>
                  <a:pt x="264" y="234"/>
                  <a:pt x="292" y="258"/>
                </a:cubicBezTo>
                <a:cubicBezTo>
                  <a:pt x="320" y="282"/>
                  <a:pt x="359" y="288"/>
                  <a:pt x="390" y="267"/>
                </a:cubicBezTo>
                <a:cubicBezTo>
                  <a:pt x="421" y="246"/>
                  <a:pt x="449" y="190"/>
                  <a:pt x="478" y="134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21" name="Freeform 25"/>
          <p:cNvSpPr>
            <a:spLocks/>
          </p:cNvSpPr>
          <p:nvPr/>
        </p:nvSpPr>
        <p:spPr bwMode="auto">
          <a:xfrm>
            <a:off x="7639050" y="2973388"/>
            <a:ext cx="711200" cy="92075"/>
          </a:xfrm>
          <a:custGeom>
            <a:avLst/>
            <a:gdLst/>
            <a:ahLst/>
            <a:cxnLst>
              <a:cxn ang="0">
                <a:pos x="0" y="117"/>
              </a:cxn>
              <a:cxn ang="0">
                <a:pos x="133" y="1"/>
              </a:cxn>
              <a:cxn ang="0">
                <a:pos x="221" y="125"/>
              </a:cxn>
              <a:cxn ang="0">
                <a:pos x="292" y="258"/>
              </a:cxn>
              <a:cxn ang="0">
                <a:pos x="390" y="267"/>
              </a:cxn>
              <a:cxn ang="0">
                <a:pos x="478" y="134"/>
              </a:cxn>
            </a:cxnLst>
            <a:rect l="0" t="0" r="r" b="b"/>
            <a:pathLst>
              <a:path w="478" h="288">
                <a:moveTo>
                  <a:pt x="0" y="117"/>
                </a:moveTo>
                <a:cubicBezTo>
                  <a:pt x="48" y="58"/>
                  <a:pt x="96" y="0"/>
                  <a:pt x="133" y="1"/>
                </a:cubicBezTo>
                <a:cubicBezTo>
                  <a:pt x="170" y="2"/>
                  <a:pt x="195" y="82"/>
                  <a:pt x="221" y="125"/>
                </a:cubicBezTo>
                <a:cubicBezTo>
                  <a:pt x="247" y="168"/>
                  <a:pt x="264" y="234"/>
                  <a:pt x="292" y="258"/>
                </a:cubicBezTo>
                <a:cubicBezTo>
                  <a:pt x="320" y="282"/>
                  <a:pt x="359" y="288"/>
                  <a:pt x="390" y="267"/>
                </a:cubicBezTo>
                <a:cubicBezTo>
                  <a:pt x="421" y="246"/>
                  <a:pt x="449" y="190"/>
                  <a:pt x="478" y="134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29" name="Freeform 33"/>
          <p:cNvSpPr>
            <a:spLocks/>
          </p:cNvSpPr>
          <p:nvPr/>
        </p:nvSpPr>
        <p:spPr bwMode="auto">
          <a:xfrm>
            <a:off x="1868488" y="2973388"/>
            <a:ext cx="711200" cy="92075"/>
          </a:xfrm>
          <a:custGeom>
            <a:avLst/>
            <a:gdLst/>
            <a:ahLst/>
            <a:cxnLst>
              <a:cxn ang="0">
                <a:pos x="0" y="117"/>
              </a:cxn>
              <a:cxn ang="0">
                <a:pos x="133" y="1"/>
              </a:cxn>
              <a:cxn ang="0">
                <a:pos x="221" y="125"/>
              </a:cxn>
              <a:cxn ang="0">
                <a:pos x="292" y="258"/>
              </a:cxn>
              <a:cxn ang="0">
                <a:pos x="390" y="267"/>
              </a:cxn>
              <a:cxn ang="0">
                <a:pos x="478" y="134"/>
              </a:cxn>
            </a:cxnLst>
            <a:rect l="0" t="0" r="r" b="b"/>
            <a:pathLst>
              <a:path w="478" h="288">
                <a:moveTo>
                  <a:pt x="0" y="117"/>
                </a:moveTo>
                <a:cubicBezTo>
                  <a:pt x="48" y="58"/>
                  <a:pt x="96" y="0"/>
                  <a:pt x="133" y="1"/>
                </a:cubicBezTo>
                <a:cubicBezTo>
                  <a:pt x="170" y="2"/>
                  <a:pt x="195" y="82"/>
                  <a:pt x="221" y="125"/>
                </a:cubicBezTo>
                <a:cubicBezTo>
                  <a:pt x="247" y="168"/>
                  <a:pt x="264" y="234"/>
                  <a:pt x="292" y="258"/>
                </a:cubicBezTo>
                <a:cubicBezTo>
                  <a:pt x="320" y="282"/>
                  <a:pt x="359" y="288"/>
                  <a:pt x="390" y="267"/>
                </a:cubicBezTo>
                <a:cubicBezTo>
                  <a:pt x="421" y="246"/>
                  <a:pt x="449" y="190"/>
                  <a:pt x="478" y="134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30" name="Freeform 34"/>
          <p:cNvSpPr>
            <a:spLocks/>
          </p:cNvSpPr>
          <p:nvPr/>
        </p:nvSpPr>
        <p:spPr bwMode="auto">
          <a:xfrm>
            <a:off x="4033838" y="2973388"/>
            <a:ext cx="711200" cy="92075"/>
          </a:xfrm>
          <a:custGeom>
            <a:avLst/>
            <a:gdLst/>
            <a:ahLst/>
            <a:cxnLst>
              <a:cxn ang="0">
                <a:pos x="0" y="117"/>
              </a:cxn>
              <a:cxn ang="0">
                <a:pos x="133" y="1"/>
              </a:cxn>
              <a:cxn ang="0">
                <a:pos x="221" y="125"/>
              </a:cxn>
              <a:cxn ang="0">
                <a:pos x="292" y="258"/>
              </a:cxn>
              <a:cxn ang="0">
                <a:pos x="390" y="267"/>
              </a:cxn>
              <a:cxn ang="0">
                <a:pos x="478" y="134"/>
              </a:cxn>
            </a:cxnLst>
            <a:rect l="0" t="0" r="r" b="b"/>
            <a:pathLst>
              <a:path w="478" h="288">
                <a:moveTo>
                  <a:pt x="0" y="117"/>
                </a:moveTo>
                <a:cubicBezTo>
                  <a:pt x="48" y="58"/>
                  <a:pt x="96" y="0"/>
                  <a:pt x="133" y="1"/>
                </a:cubicBezTo>
                <a:cubicBezTo>
                  <a:pt x="170" y="2"/>
                  <a:pt x="195" y="82"/>
                  <a:pt x="221" y="125"/>
                </a:cubicBezTo>
                <a:cubicBezTo>
                  <a:pt x="247" y="168"/>
                  <a:pt x="264" y="234"/>
                  <a:pt x="292" y="258"/>
                </a:cubicBezTo>
                <a:cubicBezTo>
                  <a:pt x="320" y="282"/>
                  <a:pt x="359" y="288"/>
                  <a:pt x="390" y="267"/>
                </a:cubicBezTo>
                <a:cubicBezTo>
                  <a:pt x="421" y="246"/>
                  <a:pt x="449" y="190"/>
                  <a:pt x="478" y="134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31" name="Freeform 35"/>
          <p:cNvSpPr>
            <a:spLocks/>
          </p:cNvSpPr>
          <p:nvPr/>
        </p:nvSpPr>
        <p:spPr bwMode="auto">
          <a:xfrm>
            <a:off x="3311525" y="2973388"/>
            <a:ext cx="711200" cy="92075"/>
          </a:xfrm>
          <a:custGeom>
            <a:avLst/>
            <a:gdLst/>
            <a:ahLst/>
            <a:cxnLst>
              <a:cxn ang="0">
                <a:pos x="0" y="117"/>
              </a:cxn>
              <a:cxn ang="0">
                <a:pos x="133" y="1"/>
              </a:cxn>
              <a:cxn ang="0">
                <a:pos x="221" y="125"/>
              </a:cxn>
              <a:cxn ang="0">
                <a:pos x="292" y="258"/>
              </a:cxn>
              <a:cxn ang="0">
                <a:pos x="390" y="267"/>
              </a:cxn>
              <a:cxn ang="0">
                <a:pos x="478" y="134"/>
              </a:cxn>
            </a:cxnLst>
            <a:rect l="0" t="0" r="r" b="b"/>
            <a:pathLst>
              <a:path w="478" h="288">
                <a:moveTo>
                  <a:pt x="0" y="117"/>
                </a:moveTo>
                <a:cubicBezTo>
                  <a:pt x="48" y="58"/>
                  <a:pt x="96" y="0"/>
                  <a:pt x="133" y="1"/>
                </a:cubicBezTo>
                <a:cubicBezTo>
                  <a:pt x="170" y="2"/>
                  <a:pt x="195" y="82"/>
                  <a:pt x="221" y="125"/>
                </a:cubicBezTo>
                <a:cubicBezTo>
                  <a:pt x="247" y="168"/>
                  <a:pt x="264" y="234"/>
                  <a:pt x="292" y="258"/>
                </a:cubicBezTo>
                <a:cubicBezTo>
                  <a:pt x="320" y="282"/>
                  <a:pt x="359" y="288"/>
                  <a:pt x="390" y="267"/>
                </a:cubicBezTo>
                <a:cubicBezTo>
                  <a:pt x="421" y="246"/>
                  <a:pt x="449" y="190"/>
                  <a:pt x="478" y="134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32" name="Freeform 36"/>
          <p:cNvSpPr>
            <a:spLocks/>
          </p:cNvSpPr>
          <p:nvPr/>
        </p:nvSpPr>
        <p:spPr bwMode="auto">
          <a:xfrm>
            <a:off x="2590800" y="2973388"/>
            <a:ext cx="711200" cy="92075"/>
          </a:xfrm>
          <a:custGeom>
            <a:avLst/>
            <a:gdLst/>
            <a:ahLst/>
            <a:cxnLst>
              <a:cxn ang="0">
                <a:pos x="0" y="117"/>
              </a:cxn>
              <a:cxn ang="0">
                <a:pos x="133" y="1"/>
              </a:cxn>
              <a:cxn ang="0">
                <a:pos x="221" y="125"/>
              </a:cxn>
              <a:cxn ang="0">
                <a:pos x="292" y="258"/>
              </a:cxn>
              <a:cxn ang="0">
                <a:pos x="390" y="267"/>
              </a:cxn>
              <a:cxn ang="0">
                <a:pos x="478" y="134"/>
              </a:cxn>
            </a:cxnLst>
            <a:rect l="0" t="0" r="r" b="b"/>
            <a:pathLst>
              <a:path w="478" h="288">
                <a:moveTo>
                  <a:pt x="0" y="117"/>
                </a:moveTo>
                <a:cubicBezTo>
                  <a:pt x="48" y="58"/>
                  <a:pt x="96" y="0"/>
                  <a:pt x="133" y="1"/>
                </a:cubicBezTo>
                <a:cubicBezTo>
                  <a:pt x="170" y="2"/>
                  <a:pt x="195" y="82"/>
                  <a:pt x="221" y="125"/>
                </a:cubicBezTo>
                <a:cubicBezTo>
                  <a:pt x="247" y="168"/>
                  <a:pt x="264" y="234"/>
                  <a:pt x="292" y="258"/>
                </a:cubicBezTo>
                <a:cubicBezTo>
                  <a:pt x="320" y="282"/>
                  <a:pt x="359" y="288"/>
                  <a:pt x="390" y="267"/>
                </a:cubicBezTo>
                <a:cubicBezTo>
                  <a:pt x="421" y="246"/>
                  <a:pt x="449" y="190"/>
                  <a:pt x="478" y="134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54" name="Freeform 58"/>
          <p:cNvSpPr>
            <a:spLocks/>
          </p:cNvSpPr>
          <p:nvPr/>
        </p:nvSpPr>
        <p:spPr bwMode="auto">
          <a:xfrm>
            <a:off x="417513" y="2973388"/>
            <a:ext cx="711200" cy="92075"/>
          </a:xfrm>
          <a:custGeom>
            <a:avLst/>
            <a:gdLst/>
            <a:ahLst/>
            <a:cxnLst>
              <a:cxn ang="0">
                <a:pos x="0" y="117"/>
              </a:cxn>
              <a:cxn ang="0">
                <a:pos x="133" y="1"/>
              </a:cxn>
              <a:cxn ang="0">
                <a:pos x="221" y="125"/>
              </a:cxn>
              <a:cxn ang="0">
                <a:pos x="292" y="258"/>
              </a:cxn>
              <a:cxn ang="0">
                <a:pos x="390" y="267"/>
              </a:cxn>
              <a:cxn ang="0">
                <a:pos x="478" y="134"/>
              </a:cxn>
            </a:cxnLst>
            <a:rect l="0" t="0" r="r" b="b"/>
            <a:pathLst>
              <a:path w="478" h="288">
                <a:moveTo>
                  <a:pt x="0" y="117"/>
                </a:moveTo>
                <a:cubicBezTo>
                  <a:pt x="48" y="58"/>
                  <a:pt x="96" y="0"/>
                  <a:pt x="133" y="1"/>
                </a:cubicBezTo>
                <a:cubicBezTo>
                  <a:pt x="170" y="2"/>
                  <a:pt x="195" y="82"/>
                  <a:pt x="221" y="125"/>
                </a:cubicBezTo>
                <a:cubicBezTo>
                  <a:pt x="247" y="168"/>
                  <a:pt x="264" y="234"/>
                  <a:pt x="292" y="258"/>
                </a:cubicBezTo>
                <a:cubicBezTo>
                  <a:pt x="320" y="282"/>
                  <a:pt x="359" y="288"/>
                  <a:pt x="390" y="267"/>
                </a:cubicBezTo>
                <a:cubicBezTo>
                  <a:pt x="421" y="246"/>
                  <a:pt x="449" y="190"/>
                  <a:pt x="478" y="134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56" name="Freeform 60"/>
          <p:cNvSpPr>
            <a:spLocks/>
          </p:cNvSpPr>
          <p:nvPr/>
        </p:nvSpPr>
        <p:spPr bwMode="auto">
          <a:xfrm>
            <a:off x="1138238" y="2973388"/>
            <a:ext cx="711200" cy="92075"/>
          </a:xfrm>
          <a:custGeom>
            <a:avLst/>
            <a:gdLst/>
            <a:ahLst/>
            <a:cxnLst>
              <a:cxn ang="0">
                <a:pos x="0" y="117"/>
              </a:cxn>
              <a:cxn ang="0">
                <a:pos x="133" y="1"/>
              </a:cxn>
              <a:cxn ang="0">
                <a:pos x="221" y="125"/>
              </a:cxn>
              <a:cxn ang="0">
                <a:pos x="292" y="258"/>
              </a:cxn>
              <a:cxn ang="0">
                <a:pos x="390" y="267"/>
              </a:cxn>
              <a:cxn ang="0">
                <a:pos x="478" y="134"/>
              </a:cxn>
            </a:cxnLst>
            <a:rect l="0" t="0" r="r" b="b"/>
            <a:pathLst>
              <a:path w="478" h="288">
                <a:moveTo>
                  <a:pt x="0" y="117"/>
                </a:moveTo>
                <a:cubicBezTo>
                  <a:pt x="48" y="58"/>
                  <a:pt x="96" y="0"/>
                  <a:pt x="133" y="1"/>
                </a:cubicBezTo>
                <a:cubicBezTo>
                  <a:pt x="170" y="2"/>
                  <a:pt x="195" y="82"/>
                  <a:pt x="221" y="125"/>
                </a:cubicBezTo>
                <a:cubicBezTo>
                  <a:pt x="247" y="168"/>
                  <a:pt x="264" y="234"/>
                  <a:pt x="292" y="258"/>
                </a:cubicBezTo>
                <a:cubicBezTo>
                  <a:pt x="320" y="282"/>
                  <a:pt x="359" y="288"/>
                  <a:pt x="390" y="267"/>
                </a:cubicBezTo>
                <a:cubicBezTo>
                  <a:pt x="421" y="246"/>
                  <a:pt x="449" y="190"/>
                  <a:pt x="478" y="134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23" name="Text Box 27"/>
          <p:cNvSpPr txBox="1">
            <a:spLocks noChangeArrowheads="1"/>
          </p:cNvSpPr>
          <p:nvPr/>
        </p:nvSpPr>
        <p:spPr bwMode="auto">
          <a:xfrm>
            <a:off x="3657600" y="3235325"/>
            <a:ext cx="1747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dirty="0">
                <a:latin typeface="Verdana" pitchFamily="34" charset="0"/>
              </a:rPr>
              <a:t>Gunard Fm</a:t>
            </a:r>
          </a:p>
        </p:txBody>
      </p:sp>
      <p:sp>
        <p:nvSpPr>
          <p:cNvPr id="80959" name="Text Box 63"/>
          <p:cNvSpPr txBox="1">
            <a:spLocks noChangeArrowheads="1"/>
          </p:cNvSpPr>
          <p:nvPr/>
        </p:nvSpPr>
        <p:spPr bwMode="auto">
          <a:xfrm>
            <a:off x="7058025" y="3992563"/>
            <a:ext cx="12271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latin typeface="Verdana" pitchFamily="34" charset="0"/>
              </a:rPr>
              <a:t>Gunard</a:t>
            </a:r>
          </a:p>
          <a:p>
            <a:pPr algn="ctr"/>
            <a:r>
              <a:rPr lang="en-US" sz="2000" b="1" dirty="0">
                <a:latin typeface="Verdana" pitchFamily="34" charset="0"/>
              </a:rPr>
              <a:t>Fm</a:t>
            </a:r>
          </a:p>
        </p:txBody>
      </p:sp>
      <p:sp>
        <p:nvSpPr>
          <p:cNvPr id="80961" name="Text Box 65"/>
          <p:cNvSpPr txBox="1">
            <a:spLocks noChangeArrowheads="1"/>
          </p:cNvSpPr>
          <p:nvPr/>
        </p:nvSpPr>
        <p:spPr bwMode="auto">
          <a:xfrm>
            <a:off x="4556125" y="4125913"/>
            <a:ext cx="1439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latin typeface="Verdana" pitchFamily="34" charset="0"/>
              </a:rPr>
              <a:t>Kingfish </a:t>
            </a:r>
          </a:p>
          <a:p>
            <a:pPr algn="ctr"/>
            <a:r>
              <a:rPr lang="en-US" sz="2000" b="1" dirty="0">
                <a:latin typeface="Verdana" pitchFamily="34" charset="0"/>
              </a:rPr>
              <a:t>Fm</a:t>
            </a:r>
          </a:p>
        </p:txBody>
      </p:sp>
      <p:sp>
        <p:nvSpPr>
          <p:cNvPr id="80962" name="WordArt 66"/>
          <p:cNvSpPr>
            <a:spLocks noChangeArrowheads="1" noChangeShapeType="1" noTextEdit="1"/>
          </p:cNvSpPr>
          <p:nvPr/>
        </p:nvSpPr>
        <p:spPr bwMode="auto">
          <a:xfrm>
            <a:off x="8437563" y="3657600"/>
            <a:ext cx="447675" cy="317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600" b="1" kern="10" dirty="0">
                <a:ln w="9525">
                  <a:solidFill>
                    <a:srgbClr val="C8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TCC</a:t>
            </a:r>
          </a:p>
        </p:txBody>
      </p:sp>
      <p:grpSp>
        <p:nvGrpSpPr>
          <p:cNvPr id="2" name="Group 83"/>
          <p:cNvGrpSpPr>
            <a:grpSpLocks/>
          </p:cNvGrpSpPr>
          <p:nvPr/>
        </p:nvGrpSpPr>
        <p:grpSpPr bwMode="auto">
          <a:xfrm>
            <a:off x="823913" y="5307013"/>
            <a:ext cx="393700" cy="309562"/>
            <a:chOff x="532" y="3483"/>
            <a:chExt cx="248" cy="195"/>
          </a:xfrm>
          <a:solidFill>
            <a:srgbClr val="DEA73A"/>
          </a:solidFill>
        </p:grpSpPr>
        <p:sp>
          <p:nvSpPr>
            <p:cNvPr id="80971" name="Rectangle 75"/>
            <p:cNvSpPr>
              <a:spLocks noChangeArrowheads="1"/>
            </p:cNvSpPr>
            <p:nvPr/>
          </p:nvSpPr>
          <p:spPr bwMode="auto">
            <a:xfrm>
              <a:off x="532" y="3483"/>
              <a:ext cx="248" cy="195"/>
            </a:xfrm>
            <a:prstGeom prst="rect">
              <a:avLst/>
            </a:prstGeom>
            <a:grp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0972" name="Rectangle 76"/>
            <p:cNvSpPr>
              <a:spLocks noChangeArrowheads="1"/>
            </p:cNvSpPr>
            <p:nvPr/>
          </p:nvSpPr>
          <p:spPr bwMode="auto">
            <a:xfrm>
              <a:off x="532" y="3483"/>
              <a:ext cx="248" cy="195"/>
            </a:xfrm>
            <a:prstGeom prst="rect">
              <a:avLst/>
            </a:prstGeom>
            <a:grp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3" name="Group 84"/>
          <p:cNvGrpSpPr>
            <a:grpSpLocks/>
          </p:cNvGrpSpPr>
          <p:nvPr/>
        </p:nvGrpSpPr>
        <p:grpSpPr bwMode="auto">
          <a:xfrm>
            <a:off x="823913" y="5802313"/>
            <a:ext cx="393700" cy="309562"/>
            <a:chOff x="1157" y="3560"/>
            <a:chExt cx="248" cy="195"/>
          </a:xfrm>
        </p:grpSpPr>
        <p:sp>
          <p:nvSpPr>
            <p:cNvPr id="80973" name="Rectangle 77"/>
            <p:cNvSpPr>
              <a:spLocks noChangeArrowheads="1"/>
            </p:cNvSpPr>
            <p:nvPr/>
          </p:nvSpPr>
          <p:spPr bwMode="auto">
            <a:xfrm>
              <a:off x="1157" y="3560"/>
              <a:ext cx="248" cy="19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0974" name="Rectangle 78"/>
            <p:cNvSpPr>
              <a:spLocks noChangeArrowheads="1"/>
            </p:cNvSpPr>
            <p:nvPr/>
          </p:nvSpPr>
          <p:spPr bwMode="auto">
            <a:xfrm>
              <a:off x="1157" y="3560"/>
              <a:ext cx="248" cy="195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4" name="Group 86"/>
          <p:cNvGrpSpPr>
            <a:grpSpLocks/>
          </p:cNvGrpSpPr>
          <p:nvPr/>
        </p:nvGrpSpPr>
        <p:grpSpPr bwMode="auto">
          <a:xfrm>
            <a:off x="4554538" y="5802313"/>
            <a:ext cx="393700" cy="309562"/>
            <a:chOff x="2880" y="3875"/>
            <a:chExt cx="248" cy="195"/>
          </a:xfrm>
        </p:grpSpPr>
        <p:sp>
          <p:nvSpPr>
            <p:cNvPr id="80975" name="Rectangle 79"/>
            <p:cNvSpPr>
              <a:spLocks noChangeArrowheads="1"/>
            </p:cNvSpPr>
            <p:nvPr/>
          </p:nvSpPr>
          <p:spPr bwMode="auto">
            <a:xfrm>
              <a:off x="2880" y="3875"/>
              <a:ext cx="248" cy="195"/>
            </a:xfrm>
            <a:prstGeom prst="rect">
              <a:avLst/>
            </a:prstGeom>
            <a:solidFill>
              <a:srgbClr val="218585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0976" name="Rectangle 80"/>
            <p:cNvSpPr>
              <a:spLocks noChangeArrowheads="1"/>
            </p:cNvSpPr>
            <p:nvPr/>
          </p:nvSpPr>
          <p:spPr bwMode="auto">
            <a:xfrm>
              <a:off x="2880" y="3875"/>
              <a:ext cx="248" cy="195"/>
            </a:xfrm>
            <a:prstGeom prst="rect">
              <a:avLst/>
            </a:prstGeom>
            <a:solidFill>
              <a:srgbClr val="32CCC8">
                <a:alpha val="50000"/>
              </a:srgbClr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5" name="Group 85"/>
          <p:cNvGrpSpPr>
            <a:grpSpLocks/>
          </p:cNvGrpSpPr>
          <p:nvPr/>
        </p:nvGrpSpPr>
        <p:grpSpPr bwMode="auto">
          <a:xfrm>
            <a:off x="4556125" y="5307013"/>
            <a:ext cx="393700" cy="309562"/>
            <a:chOff x="2880" y="3509"/>
            <a:chExt cx="248" cy="195"/>
          </a:xfrm>
        </p:grpSpPr>
        <p:sp>
          <p:nvSpPr>
            <p:cNvPr id="80977" name="Rectangle 81"/>
            <p:cNvSpPr>
              <a:spLocks noChangeArrowheads="1"/>
            </p:cNvSpPr>
            <p:nvPr/>
          </p:nvSpPr>
          <p:spPr bwMode="auto">
            <a:xfrm>
              <a:off x="2880" y="3509"/>
              <a:ext cx="248" cy="19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0978" name="Rectangle 82"/>
            <p:cNvSpPr>
              <a:spLocks noChangeArrowheads="1"/>
            </p:cNvSpPr>
            <p:nvPr/>
          </p:nvSpPr>
          <p:spPr bwMode="auto">
            <a:xfrm>
              <a:off x="2880" y="3509"/>
              <a:ext cx="248" cy="195"/>
            </a:xfrm>
            <a:prstGeom prst="rect">
              <a:avLst/>
            </a:prstGeom>
            <a:solidFill>
              <a:srgbClr val="A6A6A6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80983" name="Text Box 87"/>
          <p:cNvSpPr txBox="1">
            <a:spLocks noChangeArrowheads="1"/>
          </p:cNvSpPr>
          <p:nvPr/>
        </p:nvSpPr>
        <p:spPr bwMode="auto">
          <a:xfrm>
            <a:off x="1357313" y="5278438"/>
            <a:ext cx="26084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Verdana" pitchFamily="34" charset="0"/>
              </a:rPr>
              <a:t>Fluvial/Delta Plain</a:t>
            </a:r>
          </a:p>
        </p:txBody>
      </p:sp>
      <p:sp>
        <p:nvSpPr>
          <p:cNvPr id="80984" name="Text Box 88"/>
          <p:cNvSpPr txBox="1">
            <a:spLocks noChangeArrowheads="1"/>
          </p:cNvSpPr>
          <p:nvPr/>
        </p:nvSpPr>
        <p:spPr bwMode="auto">
          <a:xfrm>
            <a:off x="5054600" y="5278438"/>
            <a:ext cx="24192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Verdana" pitchFamily="34" charset="0"/>
              </a:rPr>
              <a:t>Shelfal Mudstone</a:t>
            </a:r>
          </a:p>
        </p:txBody>
      </p:sp>
      <p:sp>
        <p:nvSpPr>
          <p:cNvPr id="80985" name="Text Box 89"/>
          <p:cNvSpPr txBox="1">
            <a:spLocks noChangeArrowheads="1"/>
          </p:cNvSpPr>
          <p:nvPr/>
        </p:nvSpPr>
        <p:spPr bwMode="auto">
          <a:xfrm>
            <a:off x="1357313" y="5783263"/>
            <a:ext cx="299633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Verdana" pitchFamily="34" charset="0"/>
              </a:rPr>
              <a:t>Marginal Marine Sand</a:t>
            </a:r>
          </a:p>
        </p:txBody>
      </p:sp>
      <p:sp>
        <p:nvSpPr>
          <p:cNvPr id="80986" name="Text Box 90"/>
          <p:cNvSpPr txBox="1">
            <a:spLocks noChangeArrowheads="1"/>
          </p:cNvSpPr>
          <p:nvPr/>
        </p:nvSpPr>
        <p:spPr bwMode="auto">
          <a:xfrm>
            <a:off x="5054600" y="5781675"/>
            <a:ext cx="18630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latin typeface="Verdana" pitchFamily="34" charset="0"/>
              </a:rPr>
              <a:t>Marine Shale</a:t>
            </a:r>
          </a:p>
        </p:txBody>
      </p:sp>
      <p:sp>
        <p:nvSpPr>
          <p:cNvPr id="80988" name="Text Box 92"/>
          <p:cNvSpPr txBox="1">
            <a:spLocks noChangeArrowheads="1"/>
          </p:cNvSpPr>
          <p:nvPr/>
        </p:nvSpPr>
        <p:spPr bwMode="auto">
          <a:xfrm>
            <a:off x="2952300" y="1356825"/>
            <a:ext cx="30283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latin typeface="Verdana" pitchFamily="34" charset="0"/>
              </a:rPr>
              <a:t>Barracouta Field</a:t>
            </a:r>
          </a:p>
        </p:txBody>
      </p:sp>
      <p:sp>
        <p:nvSpPr>
          <p:cNvPr id="80989" name="Line 93"/>
          <p:cNvSpPr>
            <a:spLocks noChangeShapeType="1"/>
          </p:cNvSpPr>
          <p:nvPr/>
        </p:nvSpPr>
        <p:spPr bwMode="auto">
          <a:xfrm flipH="1">
            <a:off x="1936838" y="1587657"/>
            <a:ext cx="955991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90" name="Line 94"/>
          <p:cNvSpPr>
            <a:spLocks noChangeShapeType="1"/>
          </p:cNvSpPr>
          <p:nvPr/>
        </p:nvSpPr>
        <p:spPr bwMode="auto">
          <a:xfrm>
            <a:off x="6001788" y="1587657"/>
            <a:ext cx="1064261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91" name="Rectangle 95"/>
          <p:cNvSpPr>
            <a:spLocks noChangeArrowheads="1"/>
          </p:cNvSpPr>
          <p:nvPr/>
        </p:nvSpPr>
        <p:spPr bwMode="auto">
          <a:xfrm>
            <a:off x="1951038" y="1844675"/>
            <a:ext cx="5089525" cy="3154363"/>
          </a:xfrm>
          <a:prstGeom prst="rect">
            <a:avLst/>
          </a:prstGeom>
          <a:noFill/>
          <a:ln w="76200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0960" name="Text Box 64"/>
          <p:cNvSpPr txBox="1">
            <a:spLocks noChangeArrowheads="1"/>
          </p:cNvSpPr>
          <p:nvPr/>
        </p:nvSpPr>
        <p:spPr bwMode="auto">
          <a:xfrm>
            <a:off x="579438" y="4060825"/>
            <a:ext cx="18494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latin typeface="Verdana" pitchFamily="34" charset="0"/>
              </a:rPr>
              <a:t>Barracouta </a:t>
            </a:r>
          </a:p>
          <a:p>
            <a:pPr algn="ctr"/>
            <a:r>
              <a:rPr lang="en-US" sz="2000" b="1" dirty="0">
                <a:latin typeface="Verdana" pitchFamily="34" charset="0"/>
              </a:rPr>
              <a:t>Fm</a:t>
            </a:r>
          </a:p>
        </p:txBody>
      </p:sp>
    </p:spTree>
    <p:extLst>
      <p:ext uri="{BB962C8B-B14F-4D97-AF65-F5344CB8AC3E}">
        <p14:creationId xmlns:p14="http://schemas.microsoft.com/office/powerpoint/2010/main" val="2541193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190500" y="1219200"/>
            <a:ext cx="4546600" cy="4775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5289550" y="5553075"/>
            <a:ext cx="1692275" cy="314324"/>
          </a:xfrm>
          <a:prstGeom prst="rect">
            <a:avLst/>
          </a:prstGeom>
          <a:solidFill>
            <a:schemeClr val="tx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508000" y="1270000"/>
            <a:ext cx="4206875" cy="47117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Exploration Horizons </a:t>
            </a:r>
          </a:p>
        </p:txBody>
      </p:sp>
      <p:pic>
        <p:nvPicPr>
          <p:cNvPr id="9220" name="Picture 5"/>
          <p:cNvPicPr>
            <a:picLocks noGrp="1" noChangeArrowheads="1"/>
          </p:cNvPicPr>
          <p:nvPr>
            <p:ph idx="4294967295"/>
          </p:nvPr>
        </p:nvPicPr>
        <p:blipFill>
          <a:blip r:embed="rId3" cstate="print"/>
          <a:srcRect l="65375" b="23877"/>
          <a:stretch>
            <a:fillRect/>
          </a:stretch>
        </p:blipFill>
        <p:spPr>
          <a:xfrm>
            <a:off x="558801" y="1296988"/>
            <a:ext cx="4064000" cy="4519612"/>
          </a:xfrm>
          <a:noFill/>
        </p:spPr>
      </p:pic>
      <p:pic>
        <p:nvPicPr>
          <p:cNvPr id="9222" name="Picture 7"/>
          <p:cNvPicPr>
            <a:picLocks noChangeArrowheads="1"/>
          </p:cNvPicPr>
          <p:nvPr/>
        </p:nvPicPr>
        <p:blipFill>
          <a:blip r:embed="rId3" cstate="print"/>
          <a:srcRect l="-17" r="96660" b="23877"/>
          <a:stretch>
            <a:fillRect/>
          </a:stretch>
        </p:blipFill>
        <p:spPr bwMode="auto">
          <a:xfrm>
            <a:off x="220302" y="1297203"/>
            <a:ext cx="330200" cy="451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5"/>
          <p:cNvPicPr>
            <a:picLocks noChangeAspect="1" noChangeArrowheads="1"/>
          </p:cNvPicPr>
          <p:nvPr/>
        </p:nvPicPr>
        <p:blipFill rotWithShape="1">
          <a:blip r:embed="rId4" cstate="print"/>
          <a:srcRect l="3165" t="16565" r="2473" b="15602"/>
          <a:stretch/>
        </p:blipFill>
        <p:spPr bwMode="auto">
          <a:xfrm>
            <a:off x="5384006" y="5626894"/>
            <a:ext cx="1514475" cy="169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9" name="Line 32"/>
          <p:cNvSpPr>
            <a:spLocks noChangeShapeType="1"/>
          </p:cNvSpPr>
          <p:nvPr/>
        </p:nvSpPr>
        <p:spPr bwMode="auto">
          <a:xfrm flipH="1">
            <a:off x="4384347" y="1974764"/>
            <a:ext cx="1520825" cy="1279525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9234" name="Line 74"/>
          <p:cNvSpPr>
            <a:spLocks noChangeShapeType="1"/>
          </p:cNvSpPr>
          <p:nvPr/>
        </p:nvSpPr>
        <p:spPr bwMode="auto">
          <a:xfrm flipH="1">
            <a:off x="4336895" y="4656051"/>
            <a:ext cx="2511425" cy="158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37" name="Group 36"/>
          <p:cNvGrpSpPr/>
          <p:nvPr/>
        </p:nvGrpSpPr>
        <p:grpSpPr>
          <a:xfrm>
            <a:off x="537845" y="1498717"/>
            <a:ext cx="3790604" cy="4333976"/>
            <a:chOff x="731520" y="1803517"/>
            <a:chExt cx="3135631" cy="4333976"/>
          </a:xfrm>
        </p:grpSpPr>
        <p:sp>
          <p:nvSpPr>
            <p:cNvPr id="9225" name="Freeform 25"/>
            <p:cNvSpPr>
              <a:spLocks/>
            </p:cNvSpPr>
            <p:nvPr/>
          </p:nvSpPr>
          <p:spPr bwMode="auto">
            <a:xfrm>
              <a:off x="806450" y="3009900"/>
              <a:ext cx="3060701" cy="571500"/>
            </a:xfrm>
            <a:custGeom>
              <a:avLst/>
              <a:gdLst>
                <a:gd name="T0" fmla="*/ 0 w 1928"/>
                <a:gd name="T1" fmla="*/ 31750 h 360"/>
                <a:gd name="T2" fmla="*/ 368300 w 1928"/>
                <a:gd name="T3" fmla="*/ 6350 h 360"/>
                <a:gd name="T4" fmla="*/ 673100 w 1928"/>
                <a:gd name="T5" fmla="*/ 6350 h 360"/>
                <a:gd name="T6" fmla="*/ 933450 w 1928"/>
                <a:gd name="T7" fmla="*/ 44450 h 360"/>
                <a:gd name="T8" fmla="*/ 1104900 w 1928"/>
                <a:gd name="T9" fmla="*/ 114300 h 360"/>
                <a:gd name="T10" fmla="*/ 1282700 w 1928"/>
                <a:gd name="T11" fmla="*/ 215900 h 360"/>
                <a:gd name="T12" fmla="*/ 1600200 w 1928"/>
                <a:gd name="T13" fmla="*/ 292100 h 360"/>
                <a:gd name="T14" fmla="*/ 1866900 w 1928"/>
                <a:gd name="T15" fmla="*/ 349250 h 360"/>
                <a:gd name="T16" fmla="*/ 1962150 w 1928"/>
                <a:gd name="T17" fmla="*/ 349250 h 360"/>
                <a:gd name="T18" fmla="*/ 2127250 w 1928"/>
                <a:gd name="T19" fmla="*/ 387350 h 360"/>
                <a:gd name="T20" fmla="*/ 2387600 w 1928"/>
                <a:gd name="T21" fmla="*/ 450850 h 360"/>
                <a:gd name="T22" fmla="*/ 2755900 w 1928"/>
                <a:gd name="T23" fmla="*/ 546100 h 360"/>
                <a:gd name="T24" fmla="*/ 3060700 w 1928"/>
                <a:gd name="T25" fmla="*/ 571500 h 3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28"/>
                <a:gd name="T40" fmla="*/ 0 h 360"/>
                <a:gd name="T41" fmla="*/ 1928 w 1928"/>
                <a:gd name="T42" fmla="*/ 360 h 36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28" h="360">
                  <a:moveTo>
                    <a:pt x="0" y="20"/>
                  </a:moveTo>
                  <a:cubicBezTo>
                    <a:pt x="80" y="13"/>
                    <a:pt x="161" y="7"/>
                    <a:pt x="232" y="4"/>
                  </a:cubicBezTo>
                  <a:cubicBezTo>
                    <a:pt x="303" y="1"/>
                    <a:pt x="365" y="0"/>
                    <a:pt x="424" y="4"/>
                  </a:cubicBezTo>
                  <a:cubicBezTo>
                    <a:pt x="483" y="8"/>
                    <a:pt x="543" y="17"/>
                    <a:pt x="588" y="28"/>
                  </a:cubicBezTo>
                  <a:cubicBezTo>
                    <a:pt x="633" y="39"/>
                    <a:pt x="659" y="54"/>
                    <a:pt x="696" y="72"/>
                  </a:cubicBezTo>
                  <a:cubicBezTo>
                    <a:pt x="733" y="90"/>
                    <a:pt x="756" y="117"/>
                    <a:pt x="808" y="136"/>
                  </a:cubicBezTo>
                  <a:cubicBezTo>
                    <a:pt x="860" y="155"/>
                    <a:pt x="947" y="170"/>
                    <a:pt x="1008" y="184"/>
                  </a:cubicBezTo>
                  <a:cubicBezTo>
                    <a:pt x="1069" y="198"/>
                    <a:pt x="1138" y="214"/>
                    <a:pt x="1176" y="220"/>
                  </a:cubicBezTo>
                  <a:cubicBezTo>
                    <a:pt x="1214" y="226"/>
                    <a:pt x="1209" y="216"/>
                    <a:pt x="1236" y="220"/>
                  </a:cubicBezTo>
                  <a:cubicBezTo>
                    <a:pt x="1263" y="224"/>
                    <a:pt x="1295" y="233"/>
                    <a:pt x="1340" y="244"/>
                  </a:cubicBezTo>
                  <a:cubicBezTo>
                    <a:pt x="1385" y="255"/>
                    <a:pt x="1438" y="267"/>
                    <a:pt x="1504" y="284"/>
                  </a:cubicBezTo>
                  <a:cubicBezTo>
                    <a:pt x="1570" y="301"/>
                    <a:pt x="1665" y="331"/>
                    <a:pt x="1736" y="344"/>
                  </a:cubicBezTo>
                  <a:cubicBezTo>
                    <a:pt x="1807" y="357"/>
                    <a:pt x="1867" y="358"/>
                    <a:pt x="1928" y="360"/>
                  </a:cubicBezTo>
                </a:path>
              </a:pathLst>
            </a:custGeom>
            <a:noFill/>
            <a:ln w="76200" cap="flat" cmpd="sng">
              <a:solidFill>
                <a:srgbClr val="00FF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30" name="Text Box 33"/>
            <p:cNvSpPr txBox="1">
              <a:spLocks noChangeArrowheads="1"/>
            </p:cNvSpPr>
            <p:nvPr/>
          </p:nvSpPr>
          <p:spPr bwMode="auto">
            <a:xfrm>
              <a:off x="740988" y="5853331"/>
              <a:ext cx="1182688" cy="28416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358900"/>
              <a:r>
                <a:rPr lang="en-US" sz="1200" b="1" dirty="0">
                  <a:latin typeface="Verdana" pitchFamily="34" charset="0"/>
                </a:rPr>
                <a:t>Inline 1915</a:t>
              </a:r>
            </a:p>
          </p:txBody>
        </p:sp>
        <p:sp>
          <p:nvSpPr>
            <p:cNvPr id="9233" name="Freeform 73"/>
            <p:cNvSpPr>
              <a:spLocks/>
            </p:cNvSpPr>
            <p:nvPr/>
          </p:nvSpPr>
          <p:spPr bwMode="auto">
            <a:xfrm>
              <a:off x="762000" y="4341813"/>
              <a:ext cx="3078164" cy="641350"/>
            </a:xfrm>
            <a:custGeom>
              <a:avLst/>
              <a:gdLst>
                <a:gd name="T0" fmla="*/ 0 w 1939"/>
                <a:gd name="T1" fmla="*/ 47625 h 404"/>
                <a:gd name="T2" fmla="*/ 473075 w 1939"/>
                <a:gd name="T3" fmla="*/ 1588 h 404"/>
                <a:gd name="T4" fmla="*/ 715963 w 1939"/>
                <a:gd name="T5" fmla="*/ 61913 h 404"/>
                <a:gd name="T6" fmla="*/ 944563 w 1939"/>
                <a:gd name="T7" fmla="*/ 153988 h 404"/>
                <a:gd name="T8" fmla="*/ 1127125 w 1939"/>
                <a:gd name="T9" fmla="*/ 260350 h 404"/>
                <a:gd name="T10" fmla="*/ 1447800 w 1939"/>
                <a:gd name="T11" fmla="*/ 366712 h 404"/>
                <a:gd name="T12" fmla="*/ 1828801 w 1939"/>
                <a:gd name="T13" fmla="*/ 428625 h 404"/>
                <a:gd name="T14" fmla="*/ 1951038 w 1939"/>
                <a:gd name="T15" fmla="*/ 458788 h 404"/>
                <a:gd name="T16" fmla="*/ 2239963 w 1939"/>
                <a:gd name="T17" fmla="*/ 504825 h 404"/>
                <a:gd name="T18" fmla="*/ 2468563 w 1939"/>
                <a:gd name="T19" fmla="*/ 534988 h 404"/>
                <a:gd name="T20" fmla="*/ 2606676 w 1939"/>
                <a:gd name="T21" fmla="*/ 550863 h 404"/>
                <a:gd name="T22" fmla="*/ 2743201 w 1939"/>
                <a:gd name="T23" fmla="*/ 627063 h 404"/>
                <a:gd name="T24" fmla="*/ 3078163 w 1939"/>
                <a:gd name="T25" fmla="*/ 641350 h 40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39"/>
                <a:gd name="T40" fmla="*/ 0 h 404"/>
                <a:gd name="T41" fmla="*/ 1939 w 1939"/>
                <a:gd name="T42" fmla="*/ 404 h 40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39" h="404">
                  <a:moveTo>
                    <a:pt x="0" y="30"/>
                  </a:moveTo>
                  <a:cubicBezTo>
                    <a:pt x="111" y="15"/>
                    <a:pt x="223" y="0"/>
                    <a:pt x="298" y="1"/>
                  </a:cubicBezTo>
                  <a:cubicBezTo>
                    <a:pt x="373" y="2"/>
                    <a:pt x="401" y="23"/>
                    <a:pt x="451" y="39"/>
                  </a:cubicBezTo>
                  <a:cubicBezTo>
                    <a:pt x="501" y="55"/>
                    <a:pt x="552" y="76"/>
                    <a:pt x="595" y="97"/>
                  </a:cubicBezTo>
                  <a:cubicBezTo>
                    <a:pt x="638" y="118"/>
                    <a:pt x="657" y="142"/>
                    <a:pt x="710" y="164"/>
                  </a:cubicBezTo>
                  <a:cubicBezTo>
                    <a:pt x="763" y="186"/>
                    <a:pt x="838" y="213"/>
                    <a:pt x="912" y="231"/>
                  </a:cubicBezTo>
                  <a:cubicBezTo>
                    <a:pt x="986" y="249"/>
                    <a:pt x="1099" y="260"/>
                    <a:pt x="1152" y="270"/>
                  </a:cubicBezTo>
                  <a:cubicBezTo>
                    <a:pt x="1205" y="280"/>
                    <a:pt x="1186" y="281"/>
                    <a:pt x="1229" y="289"/>
                  </a:cubicBezTo>
                  <a:cubicBezTo>
                    <a:pt x="1272" y="297"/>
                    <a:pt x="1357" y="310"/>
                    <a:pt x="1411" y="318"/>
                  </a:cubicBezTo>
                  <a:cubicBezTo>
                    <a:pt x="1465" y="326"/>
                    <a:pt x="1516" y="332"/>
                    <a:pt x="1555" y="337"/>
                  </a:cubicBezTo>
                  <a:cubicBezTo>
                    <a:pt x="1594" y="342"/>
                    <a:pt x="1613" y="337"/>
                    <a:pt x="1642" y="347"/>
                  </a:cubicBezTo>
                  <a:cubicBezTo>
                    <a:pt x="1671" y="357"/>
                    <a:pt x="1679" y="386"/>
                    <a:pt x="1728" y="395"/>
                  </a:cubicBezTo>
                  <a:cubicBezTo>
                    <a:pt x="1777" y="404"/>
                    <a:pt x="1858" y="404"/>
                    <a:pt x="1939" y="404"/>
                  </a:cubicBezTo>
                </a:path>
              </a:pathLst>
            </a:custGeom>
            <a:noFill/>
            <a:ln w="76200" cap="flat" cmpd="sng">
              <a:solidFill>
                <a:srgbClr val="FF00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742492" y="3065069"/>
              <a:ext cx="1265530" cy="190195"/>
            </a:xfrm>
            <a:custGeom>
              <a:avLst/>
              <a:gdLst>
                <a:gd name="connsiteX0" fmla="*/ 0 w 1265530"/>
                <a:gd name="connsiteY0" fmla="*/ 32918 h 190195"/>
                <a:gd name="connsiteX1" fmla="*/ 117044 w 1265530"/>
                <a:gd name="connsiteY1" fmla="*/ 14630 h 190195"/>
                <a:gd name="connsiteX2" fmla="*/ 226772 w 1265530"/>
                <a:gd name="connsiteY2" fmla="*/ 10973 h 190195"/>
                <a:gd name="connsiteX3" fmla="*/ 329184 w 1265530"/>
                <a:gd name="connsiteY3" fmla="*/ 10973 h 190195"/>
                <a:gd name="connsiteX4" fmla="*/ 424282 w 1265530"/>
                <a:gd name="connsiteY4" fmla="*/ 10973 h 190195"/>
                <a:gd name="connsiteX5" fmla="*/ 534010 w 1265530"/>
                <a:gd name="connsiteY5" fmla="*/ 3657 h 190195"/>
                <a:gd name="connsiteX6" fmla="*/ 592532 w 1265530"/>
                <a:gd name="connsiteY6" fmla="*/ 0 h 190195"/>
                <a:gd name="connsiteX7" fmla="*/ 724205 w 1265530"/>
                <a:gd name="connsiteY7" fmla="*/ 14630 h 190195"/>
                <a:gd name="connsiteX8" fmla="*/ 896112 w 1265530"/>
                <a:gd name="connsiteY8" fmla="*/ 29261 h 190195"/>
                <a:gd name="connsiteX9" fmla="*/ 1020471 w 1265530"/>
                <a:gd name="connsiteY9" fmla="*/ 51206 h 190195"/>
                <a:gd name="connsiteX10" fmla="*/ 1086308 w 1265530"/>
                <a:gd name="connsiteY10" fmla="*/ 58521 h 190195"/>
                <a:gd name="connsiteX11" fmla="*/ 1148487 w 1265530"/>
                <a:gd name="connsiteY11" fmla="*/ 106070 h 190195"/>
                <a:gd name="connsiteX12" fmla="*/ 1192378 w 1265530"/>
                <a:gd name="connsiteY12" fmla="*/ 160934 h 190195"/>
                <a:gd name="connsiteX13" fmla="*/ 1265530 w 1265530"/>
                <a:gd name="connsiteY13" fmla="*/ 190195 h 19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65530" h="190195">
                  <a:moveTo>
                    <a:pt x="0" y="32918"/>
                  </a:moveTo>
                  <a:lnTo>
                    <a:pt x="117044" y="14630"/>
                  </a:lnTo>
                  <a:lnTo>
                    <a:pt x="226772" y="10973"/>
                  </a:lnTo>
                  <a:lnTo>
                    <a:pt x="329184" y="10973"/>
                  </a:lnTo>
                  <a:lnTo>
                    <a:pt x="424282" y="10973"/>
                  </a:lnTo>
                  <a:lnTo>
                    <a:pt x="534010" y="3657"/>
                  </a:lnTo>
                  <a:lnTo>
                    <a:pt x="592532" y="0"/>
                  </a:lnTo>
                  <a:lnTo>
                    <a:pt x="724205" y="14630"/>
                  </a:lnTo>
                  <a:lnTo>
                    <a:pt x="896112" y="29261"/>
                  </a:lnTo>
                  <a:lnTo>
                    <a:pt x="1020471" y="51206"/>
                  </a:lnTo>
                  <a:lnTo>
                    <a:pt x="1086308" y="58521"/>
                  </a:lnTo>
                  <a:lnTo>
                    <a:pt x="1148487" y="106070"/>
                  </a:lnTo>
                  <a:lnTo>
                    <a:pt x="1192378" y="160934"/>
                  </a:lnTo>
                  <a:lnTo>
                    <a:pt x="1265530" y="190195"/>
                  </a:lnTo>
                </a:path>
              </a:pathLst>
            </a:custGeom>
            <a:noFill/>
            <a:ln w="2857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1799539" y="3138221"/>
              <a:ext cx="1115568" cy="361492"/>
            </a:xfrm>
            <a:custGeom>
              <a:avLst/>
              <a:gdLst>
                <a:gd name="connsiteX0" fmla="*/ 0 w 1115568"/>
                <a:gd name="connsiteY0" fmla="*/ 0 h 361492"/>
                <a:gd name="connsiteX1" fmla="*/ 179223 w 1115568"/>
                <a:gd name="connsiteY1" fmla="*/ 106070 h 361492"/>
                <a:gd name="connsiteX2" fmla="*/ 285293 w 1115568"/>
                <a:gd name="connsiteY2" fmla="*/ 142646 h 361492"/>
                <a:gd name="connsiteX3" fmla="*/ 380391 w 1115568"/>
                <a:gd name="connsiteY3" fmla="*/ 193853 h 361492"/>
                <a:gd name="connsiteX4" fmla="*/ 416967 w 1115568"/>
                <a:gd name="connsiteY4" fmla="*/ 208483 h 361492"/>
                <a:gd name="connsiteX5" fmla="*/ 519379 w 1115568"/>
                <a:gd name="connsiteY5" fmla="*/ 223113 h 361492"/>
                <a:gd name="connsiteX6" fmla="*/ 563271 w 1115568"/>
                <a:gd name="connsiteY6" fmla="*/ 215798 h 361492"/>
                <a:gd name="connsiteX7" fmla="*/ 585216 w 1115568"/>
                <a:gd name="connsiteY7" fmla="*/ 219456 h 361492"/>
                <a:gd name="connsiteX8" fmla="*/ 651053 w 1115568"/>
                <a:gd name="connsiteY8" fmla="*/ 234086 h 361492"/>
                <a:gd name="connsiteX9" fmla="*/ 709575 w 1115568"/>
                <a:gd name="connsiteY9" fmla="*/ 215798 h 361492"/>
                <a:gd name="connsiteX10" fmla="*/ 713232 w 1115568"/>
                <a:gd name="connsiteY10" fmla="*/ 234086 h 361492"/>
                <a:gd name="connsiteX11" fmla="*/ 833933 w 1115568"/>
                <a:gd name="connsiteY11" fmla="*/ 263347 h 361492"/>
                <a:gd name="connsiteX12" fmla="*/ 881482 w 1115568"/>
                <a:gd name="connsiteY12" fmla="*/ 259689 h 361492"/>
                <a:gd name="connsiteX13" fmla="*/ 969264 w 1115568"/>
                <a:gd name="connsiteY13" fmla="*/ 285293 h 361492"/>
                <a:gd name="connsiteX14" fmla="*/ 1016813 w 1115568"/>
                <a:gd name="connsiteY14" fmla="*/ 296265 h 361492"/>
                <a:gd name="connsiteX15" fmla="*/ 1031443 w 1115568"/>
                <a:gd name="connsiteY15" fmla="*/ 292608 h 361492"/>
                <a:gd name="connsiteX16" fmla="*/ 1104595 w 1115568"/>
                <a:gd name="connsiteY16" fmla="*/ 354787 h 361492"/>
                <a:gd name="connsiteX17" fmla="*/ 1097280 w 1115568"/>
                <a:gd name="connsiteY17" fmla="*/ 332841 h 36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15568" h="361492">
                  <a:moveTo>
                    <a:pt x="0" y="0"/>
                  </a:moveTo>
                  <a:cubicBezTo>
                    <a:pt x="65837" y="41148"/>
                    <a:pt x="131674" y="82296"/>
                    <a:pt x="179223" y="106070"/>
                  </a:cubicBezTo>
                  <a:cubicBezTo>
                    <a:pt x="226772" y="129844"/>
                    <a:pt x="251765" y="128015"/>
                    <a:pt x="285293" y="142646"/>
                  </a:cubicBezTo>
                  <a:cubicBezTo>
                    <a:pt x="318821" y="157277"/>
                    <a:pt x="358445" y="182880"/>
                    <a:pt x="380391" y="193853"/>
                  </a:cubicBezTo>
                  <a:cubicBezTo>
                    <a:pt x="402337" y="204826"/>
                    <a:pt x="393802" y="203606"/>
                    <a:pt x="416967" y="208483"/>
                  </a:cubicBezTo>
                  <a:cubicBezTo>
                    <a:pt x="440132" y="213360"/>
                    <a:pt x="494995" y="221894"/>
                    <a:pt x="519379" y="223113"/>
                  </a:cubicBezTo>
                  <a:cubicBezTo>
                    <a:pt x="543763" y="224332"/>
                    <a:pt x="552298" y="216407"/>
                    <a:pt x="563271" y="215798"/>
                  </a:cubicBezTo>
                  <a:cubicBezTo>
                    <a:pt x="574244" y="215189"/>
                    <a:pt x="570586" y="216408"/>
                    <a:pt x="585216" y="219456"/>
                  </a:cubicBezTo>
                  <a:cubicBezTo>
                    <a:pt x="599846" y="222504"/>
                    <a:pt x="630327" y="234696"/>
                    <a:pt x="651053" y="234086"/>
                  </a:cubicBezTo>
                  <a:cubicBezTo>
                    <a:pt x="671780" y="233476"/>
                    <a:pt x="699212" y="215798"/>
                    <a:pt x="709575" y="215798"/>
                  </a:cubicBezTo>
                  <a:cubicBezTo>
                    <a:pt x="719938" y="215798"/>
                    <a:pt x="692506" y="226161"/>
                    <a:pt x="713232" y="234086"/>
                  </a:cubicBezTo>
                  <a:cubicBezTo>
                    <a:pt x="733958" y="242011"/>
                    <a:pt x="805891" y="259080"/>
                    <a:pt x="833933" y="263347"/>
                  </a:cubicBezTo>
                  <a:cubicBezTo>
                    <a:pt x="861975" y="267614"/>
                    <a:pt x="858927" y="256031"/>
                    <a:pt x="881482" y="259689"/>
                  </a:cubicBezTo>
                  <a:cubicBezTo>
                    <a:pt x="904037" y="263347"/>
                    <a:pt x="946709" y="279197"/>
                    <a:pt x="969264" y="285293"/>
                  </a:cubicBezTo>
                  <a:cubicBezTo>
                    <a:pt x="991819" y="291389"/>
                    <a:pt x="1006450" y="295046"/>
                    <a:pt x="1016813" y="296265"/>
                  </a:cubicBezTo>
                  <a:cubicBezTo>
                    <a:pt x="1027176" y="297484"/>
                    <a:pt x="1016813" y="282854"/>
                    <a:pt x="1031443" y="292608"/>
                  </a:cubicBezTo>
                  <a:cubicBezTo>
                    <a:pt x="1046073" y="302362"/>
                    <a:pt x="1093622" y="348082"/>
                    <a:pt x="1104595" y="354787"/>
                  </a:cubicBezTo>
                  <a:cubicBezTo>
                    <a:pt x="1115568" y="361492"/>
                    <a:pt x="1106424" y="347166"/>
                    <a:pt x="1097280" y="332841"/>
                  </a:cubicBezTo>
                </a:path>
              </a:pathLst>
            </a:custGeom>
            <a:noFill/>
            <a:ln w="2857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2922423" y="3478378"/>
              <a:ext cx="888797" cy="164592"/>
            </a:xfrm>
            <a:custGeom>
              <a:avLst/>
              <a:gdLst>
                <a:gd name="connsiteX0" fmla="*/ 0 w 888797"/>
                <a:gd name="connsiteY0" fmla="*/ 0 h 164592"/>
                <a:gd name="connsiteX1" fmla="*/ 76810 w 888797"/>
                <a:gd name="connsiteY1" fmla="*/ 29260 h 164592"/>
                <a:gd name="connsiteX2" fmla="*/ 160935 w 888797"/>
                <a:gd name="connsiteY2" fmla="*/ 29260 h 164592"/>
                <a:gd name="connsiteX3" fmla="*/ 226772 w 888797"/>
                <a:gd name="connsiteY3" fmla="*/ 40233 h 164592"/>
                <a:gd name="connsiteX4" fmla="*/ 318212 w 888797"/>
                <a:gd name="connsiteY4" fmla="*/ 80467 h 164592"/>
                <a:gd name="connsiteX5" fmla="*/ 362103 w 888797"/>
                <a:gd name="connsiteY5" fmla="*/ 76809 h 164592"/>
                <a:gd name="connsiteX6" fmla="*/ 446228 w 888797"/>
                <a:gd name="connsiteY6" fmla="*/ 69494 h 164592"/>
                <a:gd name="connsiteX7" fmla="*/ 526695 w 888797"/>
                <a:gd name="connsiteY7" fmla="*/ 84124 h 164592"/>
                <a:gd name="connsiteX8" fmla="*/ 570586 w 888797"/>
                <a:gd name="connsiteY8" fmla="*/ 91440 h 164592"/>
                <a:gd name="connsiteX9" fmla="*/ 629108 w 888797"/>
                <a:gd name="connsiteY9" fmla="*/ 131673 h 164592"/>
                <a:gd name="connsiteX10" fmla="*/ 716890 w 888797"/>
                <a:gd name="connsiteY10" fmla="*/ 128016 h 164592"/>
                <a:gd name="connsiteX11" fmla="*/ 775412 w 888797"/>
                <a:gd name="connsiteY11" fmla="*/ 120700 h 164592"/>
                <a:gd name="connsiteX12" fmla="*/ 852221 w 888797"/>
                <a:gd name="connsiteY12" fmla="*/ 146304 h 164592"/>
                <a:gd name="connsiteX13" fmla="*/ 888797 w 888797"/>
                <a:gd name="connsiteY13" fmla="*/ 164592 h 164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8797" h="164592">
                  <a:moveTo>
                    <a:pt x="0" y="0"/>
                  </a:moveTo>
                  <a:cubicBezTo>
                    <a:pt x="24994" y="12191"/>
                    <a:pt x="49988" y="24383"/>
                    <a:pt x="76810" y="29260"/>
                  </a:cubicBezTo>
                  <a:cubicBezTo>
                    <a:pt x="103632" y="34137"/>
                    <a:pt x="135941" y="27431"/>
                    <a:pt x="160935" y="29260"/>
                  </a:cubicBezTo>
                  <a:cubicBezTo>
                    <a:pt x="185929" y="31089"/>
                    <a:pt x="200559" y="31699"/>
                    <a:pt x="226772" y="40233"/>
                  </a:cubicBezTo>
                  <a:cubicBezTo>
                    <a:pt x="252985" y="48767"/>
                    <a:pt x="295657" y="74371"/>
                    <a:pt x="318212" y="80467"/>
                  </a:cubicBezTo>
                  <a:cubicBezTo>
                    <a:pt x="340767" y="86563"/>
                    <a:pt x="362103" y="76809"/>
                    <a:pt x="362103" y="76809"/>
                  </a:cubicBezTo>
                  <a:cubicBezTo>
                    <a:pt x="383439" y="74980"/>
                    <a:pt x="418796" y="68275"/>
                    <a:pt x="446228" y="69494"/>
                  </a:cubicBezTo>
                  <a:cubicBezTo>
                    <a:pt x="473660" y="70713"/>
                    <a:pt x="526695" y="84124"/>
                    <a:pt x="526695" y="84124"/>
                  </a:cubicBezTo>
                  <a:cubicBezTo>
                    <a:pt x="547421" y="87782"/>
                    <a:pt x="553517" y="83515"/>
                    <a:pt x="570586" y="91440"/>
                  </a:cubicBezTo>
                  <a:cubicBezTo>
                    <a:pt x="587655" y="99365"/>
                    <a:pt x="604724" y="125577"/>
                    <a:pt x="629108" y="131673"/>
                  </a:cubicBezTo>
                  <a:cubicBezTo>
                    <a:pt x="653492" y="137769"/>
                    <a:pt x="692506" y="129845"/>
                    <a:pt x="716890" y="128016"/>
                  </a:cubicBezTo>
                  <a:cubicBezTo>
                    <a:pt x="741274" y="126187"/>
                    <a:pt x="752857" y="117652"/>
                    <a:pt x="775412" y="120700"/>
                  </a:cubicBezTo>
                  <a:cubicBezTo>
                    <a:pt x="797967" y="123748"/>
                    <a:pt x="833324" y="138989"/>
                    <a:pt x="852221" y="146304"/>
                  </a:cubicBezTo>
                  <a:cubicBezTo>
                    <a:pt x="871118" y="153619"/>
                    <a:pt x="880872" y="161544"/>
                    <a:pt x="888797" y="164592"/>
                  </a:cubicBezTo>
                </a:path>
              </a:pathLst>
            </a:custGeom>
            <a:noFill/>
            <a:ln w="2857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753466" y="3156509"/>
              <a:ext cx="1759306" cy="277977"/>
            </a:xfrm>
            <a:custGeom>
              <a:avLst/>
              <a:gdLst>
                <a:gd name="connsiteX0" fmla="*/ 0 w 1759305"/>
                <a:gd name="connsiteY0" fmla="*/ 36576 h 277977"/>
                <a:gd name="connsiteX1" fmla="*/ 215798 w 1759305"/>
                <a:gd name="connsiteY1" fmla="*/ 40233 h 277977"/>
                <a:gd name="connsiteX2" fmla="*/ 241401 w 1759305"/>
                <a:gd name="connsiteY2" fmla="*/ 3657 h 277977"/>
                <a:gd name="connsiteX3" fmla="*/ 402336 w 1759305"/>
                <a:gd name="connsiteY3" fmla="*/ 0 h 277977"/>
                <a:gd name="connsiteX4" fmla="*/ 797356 w 1759305"/>
                <a:gd name="connsiteY4" fmla="*/ 0 h 277977"/>
                <a:gd name="connsiteX5" fmla="*/ 844905 w 1759305"/>
                <a:gd name="connsiteY5" fmla="*/ 40233 h 277977"/>
                <a:gd name="connsiteX6" fmla="*/ 921715 w 1759305"/>
                <a:gd name="connsiteY6" fmla="*/ 40233 h 277977"/>
                <a:gd name="connsiteX7" fmla="*/ 921715 w 1759305"/>
                <a:gd name="connsiteY7" fmla="*/ 40233 h 277977"/>
                <a:gd name="connsiteX8" fmla="*/ 991209 w 1759305"/>
                <a:gd name="connsiteY8" fmla="*/ 80467 h 277977"/>
                <a:gd name="connsiteX9" fmla="*/ 1078992 w 1759305"/>
                <a:gd name="connsiteY9" fmla="*/ 80467 h 277977"/>
                <a:gd name="connsiteX10" fmla="*/ 1122883 w 1759305"/>
                <a:gd name="connsiteY10" fmla="*/ 117043 h 277977"/>
                <a:gd name="connsiteX11" fmla="*/ 1166774 w 1759305"/>
                <a:gd name="connsiteY11" fmla="*/ 120701 h 277977"/>
                <a:gd name="connsiteX12" fmla="*/ 1196035 w 1759305"/>
                <a:gd name="connsiteY12" fmla="*/ 168249 h 277977"/>
                <a:gd name="connsiteX13" fmla="*/ 1265529 w 1759305"/>
                <a:gd name="connsiteY13" fmla="*/ 204825 h 277977"/>
                <a:gd name="connsiteX14" fmla="*/ 1302105 w 1759305"/>
                <a:gd name="connsiteY14" fmla="*/ 186537 h 277977"/>
                <a:gd name="connsiteX15" fmla="*/ 1327708 w 1759305"/>
                <a:gd name="connsiteY15" fmla="*/ 226771 h 277977"/>
                <a:gd name="connsiteX16" fmla="*/ 1371600 w 1759305"/>
                <a:gd name="connsiteY16" fmla="*/ 237744 h 277977"/>
                <a:gd name="connsiteX17" fmla="*/ 1430121 w 1759305"/>
                <a:gd name="connsiteY17" fmla="*/ 237744 h 277977"/>
                <a:gd name="connsiteX18" fmla="*/ 1470355 w 1759305"/>
                <a:gd name="connsiteY18" fmla="*/ 274320 h 277977"/>
                <a:gd name="connsiteX19" fmla="*/ 1605686 w 1759305"/>
                <a:gd name="connsiteY19" fmla="*/ 277977 h 277977"/>
                <a:gd name="connsiteX20" fmla="*/ 1759305 w 1759305"/>
                <a:gd name="connsiteY20" fmla="*/ 277977 h 277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59305" h="277977">
                  <a:moveTo>
                    <a:pt x="0" y="36576"/>
                  </a:moveTo>
                  <a:lnTo>
                    <a:pt x="215798" y="40233"/>
                  </a:lnTo>
                  <a:lnTo>
                    <a:pt x="241401" y="3657"/>
                  </a:lnTo>
                  <a:lnTo>
                    <a:pt x="402336" y="0"/>
                  </a:lnTo>
                  <a:lnTo>
                    <a:pt x="797356" y="0"/>
                  </a:lnTo>
                  <a:lnTo>
                    <a:pt x="844905" y="40233"/>
                  </a:lnTo>
                  <a:lnTo>
                    <a:pt x="921715" y="40233"/>
                  </a:lnTo>
                  <a:lnTo>
                    <a:pt x="921715" y="40233"/>
                  </a:lnTo>
                  <a:lnTo>
                    <a:pt x="991209" y="80467"/>
                  </a:lnTo>
                  <a:lnTo>
                    <a:pt x="1078992" y="80467"/>
                  </a:lnTo>
                  <a:lnTo>
                    <a:pt x="1122883" y="117043"/>
                  </a:lnTo>
                  <a:lnTo>
                    <a:pt x="1166774" y="120701"/>
                  </a:lnTo>
                  <a:lnTo>
                    <a:pt x="1196035" y="168249"/>
                  </a:lnTo>
                  <a:lnTo>
                    <a:pt x="1265529" y="204825"/>
                  </a:lnTo>
                  <a:lnTo>
                    <a:pt x="1302105" y="186537"/>
                  </a:lnTo>
                  <a:lnTo>
                    <a:pt x="1327708" y="226771"/>
                  </a:lnTo>
                  <a:lnTo>
                    <a:pt x="1371600" y="237744"/>
                  </a:lnTo>
                  <a:lnTo>
                    <a:pt x="1430121" y="237744"/>
                  </a:lnTo>
                  <a:lnTo>
                    <a:pt x="1470355" y="274320"/>
                  </a:lnTo>
                  <a:lnTo>
                    <a:pt x="1605686" y="277977"/>
                  </a:lnTo>
                  <a:lnTo>
                    <a:pt x="1759305" y="277977"/>
                  </a:lnTo>
                </a:path>
              </a:pathLst>
            </a:cu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2483511" y="3445459"/>
              <a:ext cx="1349655" cy="310896"/>
            </a:xfrm>
            <a:custGeom>
              <a:avLst/>
              <a:gdLst>
                <a:gd name="connsiteX0" fmla="*/ 0 w 1349655"/>
                <a:gd name="connsiteY0" fmla="*/ 0 h 310896"/>
                <a:gd name="connsiteX1" fmla="*/ 120701 w 1349655"/>
                <a:gd name="connsiteY1" fmla="*/ 32919 h 310896"/>
                <a:gd name="connsiteX2" fmla="*/ 160935 w 1349655"/>
                <a:gd name="connsiteY2" fmla="*/ 21946 h 310896"/>
                <a:gd name="connsiteX3" fmla="*/ 292608 w 1349655"/>
                <a:gd name="connsiteY3" fmla="*/ 69495 h 310896"/>
                <a:gd name="connsiteX4" fmla="*/ 362103 w 1349655"/>
                <a:gd name="connsiteY4" fmla="*/ 98755 h 310896"/>
                <a:gd name="connsiteX5" fmla="*/ 413309 w 1349655"/>
                <a:gd name="connsiteY5" fmla="*/ 102413 h 310896"/>
                <a:gd name="connsiteX6" fmla="*/ 482804 w 1349655"/>
                <a:gd name="connsiteY6" fmla="*/ 128016 h 310896"/>
                <a:gd name="connsiteX7" fmla="*/ 537668 w 1349655"/>
                <a:gd name="connsiteY7" fmla="*/ 138989 h 310896"/>
                <a:gd name="connsiteX8" fmla="*/ 607162 w 1349655"/>
                <a:gd name="connsiteY8" fmla="*/ 149962 h 310896"/>
                <a:gd name="connsiteX9" fmla="*/ 654711 w 1349655"/>
                <a:gd name="connsiteY9" fmla="*/ 149962 h 310896"/>
                <a:gd name="connsiteX10" fmla="*/ 775412 w 1349655"/>
                <a:gd name="connsiteY10" fmla="*/ 193853 h 310896"/>
                <a:gd name="connsiteX11" fmla="*/ 830276 w 1349655"/>
                <a:gd name="connsiteY11" fmla="*/ 197511 h 310896"/>
                <a:gd name="connsiteX12" fmla="*/ 881482 w 1349655"/>
                <a:gd name="connsiteY12" fmla="*/ 212141 h 310896"/>
                <a:gd name="connsiteX13" fmla="*/ 910743 w 1349655"/>
                <a:gd name="connsiteY13" fmla="*/ 230429 h 310896"/>
                <a:gd name="connsiteX14" fmla="*/ 991210 w 1349655"/>
                <a:gd name="connsiteY14" fmla="*/ 223114 h 310896"/>
                <a:gd name="connsiteX15" fmla="*/ 1057047 w 1349655"/>
                <a:gd name="connsiteY15" fmla="*/ 245059 h 310896"/>
                <a:gd name="connsiteX16" fmla="*/ 1119226 w 1349655"/>
                <a:gd name="connsiteY16" fmla="*/ 270663 h 310896"/>
                <a:gd name="connsiteX17" fmla="*/ 1170432 w 1349655"/>
                <a:gd name="connsiteY17" fmla="*/ 292608 h 310896"/>
                <a:gd name="connsiteX18" fmla="*/ 1228954 w 1349655"/>
                <a:gd name="connsiteY18" fmla="*/ 299923 h 310896"/>
                <a:gd name="connsiteX19" fmla="*/ 1265530 w 1349655"/>
                <a:gd name="connsiteY19" fmla="*/ 296266 h 310896"/>
                <a:gd name="connsiteX20" fmla="*/ 1331367 w 1349655"/>
                <a:gd name="connsiteY20" fmla="*/ 303581 h 310896"/>
                <a:gd name="connsiteX21" fmla="*/ 1349655 w 1349655"/>
                <a:gd name="connsiteY21" fmla="*/ 310896 h 310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49655" h="310896">
                  <a:moveTo>
                    <a:pt x="0" y="0"/>
                  </a:moveTo>
                  <a:lnTo>
                    <a:pt x="120701" y="32919"/>
                  </a:lnTo>
                  <a:lnTo>
                    <a:pt x="160935" y="21946"/>
                  </a:lnTo>
                  <a:lnTo>
                    <a:pt x="292608" y="69495"/>
                  </a:lnTo>
                  <a:lnTo>
                    <a:pt x="362103" y="98755"/>
                  </a:lnTo>
                  <a:lnTo>
                    <a:pt x="413309" y="102413"/>
                  </a:lnTo>
                  <a:lnTo>
                    <a:pt x="482804" y="128016"/>
                  </a:lnTo>
                  <a:lnTo>
                    <a:pt x="537668" y="138989"/>
                  </a:lnTo>
                  <a:lnTo>
                    <a:pt x="607162" y="149962"/>
                  </a:lnTo>
                  <a:lnTo>
                    <a:pt x="654711" y="149962"/>
                  </a:lnTo>
                  <a:lnTo>
                    <a:pt x="775412" y="193853"/>
                  </a:lnTo>
                  <a:lnTo>
                    <a:pt x="830276" y="197511"/>
                  </a:lnTo>
                  <a:lnTo>
                    <a:pt x="881482" y="212141"/>
                  </a:lnTo>
                  <a:lnTo>
                    <a:pt x="910743" y="230429"/>
                  </a:lnTo>
                  <a:lnTo>
                    <a:pt x="991210" y="223114"/>
                  </a:lnTo>
                  <a:lnTo>
                    <a:pt x="1057047" y="245059"/>
                  </a:lnTo>
                  <a:lnTo>
                    <a:pt x="1119226" y="270663"/>
                  </a:lnTo>
                  <a:lnTo>
                    <a:pt x="1170432" y="292608"/>
                  </a:lnTo>
                  <a:lnTo>
                    <a:pt x="1228954" y="299923"/>
                  </a:lnTo>
                  <a:lnTo>
                    <a:pt x="1265530" y="296266"/>
                  </a:lnTo>
                  <a:lnTo>
                    <a:pt x="1331367" y="303581"/>
                  </a:lnTo>
                  <a:lnTo>
                    <a:pt x="1349655" y="310896"/>
                  </a:lnTo>
                </a:path>
              </a:pathLst>
            </a:cu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746150" y="3379622"/>
              <a:ext cx="2190903" cy="435255"/>
            </a:xfrm>
            <a:custGeom>
              <a:avLst/>
              <a:gdLst>
                <a:gd name="connsiteX0" fmla="*/ 0 w 2190903"/>
                <a:gd name="connsiteY0" fmla="*/ 135332 h 435255"/>
                <a:gd name="connsiteX1" fmla="*/ 58522 w 2190903"/>
                <a:gd name="connsiteY1" fmla="*/ 124359 h 435255"/>
                <a:gd name="connsiteX2" fmla="*/ 128016 w 2190903"/>
                <a:gd name="connsiteY2" fmla="*/ 109728 h 435255"/>
                <a:gd name="connsiteX3" fmla="*/ 160935 w 2190903"/>
                <a:gd name="connsiteY3" fmla="*/ 87783 h 435255"/>
                <a:gd name="connsiteX4" fmla="*/ 175565 w 2190903"/>
                <a:gd name="connsiteY4" fmla="*/ 54864 h 435255"/>
                <a:gd name="connsiteX5" fmla="*/ 208484 w 2190903"/>
                <a:gd name="connsiteY5" fmla="*/ 40234 h 435255"/>
                <a:gd name="connsiteX6" fmla="*/ 365760 w 2190903"/>
                <a:gd name="connsiteY6" fmla="*/ 25604 h 435255"/>
                <a:gd name="connsiteX7" fmla="*/ 427940 w 2190903"/>
                <a:gd name="connsiteY7" fmla="*/ 14631 h 435255"/>
                <a:gd name="connsiteX8" fmla="*/ 493776 w 2190903"/>
                <a:gd name="connsiteY8" fmla="*/ 18288 h 435255"/>
                <a:gd name="connsiteX9" fmla="*/ 530352 w 2190903"/>
                <a:gd name="connsiteY9" fmla="*/ 18288 h 435255"/>
                <a:gd name="connsiteX10" fmla="*/ 603504 w 2190903"/>
                <a:gd name="connsiteY10" fmla="*/ 0 h 435255"/>
                <a:gd name="connsiteX11" fmla="*/ 705917 w 2190903"/>
                <a:gd name="connsiteY11" fmla="*/ 18288 h 435255"/>
                <a:gd name="connsiteX12" fmla="*/ 746151 w 2190903"/>
                <a:gd name="connsiteY12" fmla="*/ 25604 h 435255"/>
                <a:gd name="connsiteX13" fmla="*/ 801015 w 2190903"/>
                <a:gd name="connsiteY13" fmla="*/ 47549 h 435255"/>
                <a:gd name="connsiteX14" fmla="*/ 888797 w 2190903"/>
                <a:gd name="connsiteY14" fmla="*/ 43892 h 435255"/>
                <a:gd name="connsiteX15" fmla="*/ 925373 w 2190903"/>
                <a:gd name="connsiteY15" fmla="*/ 40234 h 435255"/>
                <a:gd name="connsiteX16" fmla="*/ 1024128 w 2190903"/>
                <a:gd name="connsiteY16" fmla="*/ 84125 h 435255"/>
                <a:gd name="connsiteX17" fmla="*/ 1097280 w 2190903"/>
                <a:gd name="connsiteY17" fmla="*/ 120701 h 435255"/>
                <a:gd name="connsiteX18" fmla="*/ 1196036 w 2190903"/>
                <a:gd name="connsiteY18" fmla="*/ 157277 h 435255"/>
                <a:gd name="connsiteX19" fmla="*/ 1280160 w 2190903"/>
                <a:gd name="connsiteY19" fmla="*/ 190196 h 435255"/>
                <a:gd name="connsiteX20" fmla="*/ 1397204 w 2190903"/>
                <a:gd name="connsiteY20" fmla="*/ 234087 h 435255"/>
                <a:gd name="connsiteX21" fmla="*/ 1459383 w 2190903"/>
                <a:gd name="connsiteY21" fmla="*/ 259690 h 435255"/>
                <a:gd name="connsiteX22" fmla="*/ 1543508 w 2190903"/>
                <a:gd name="connsiteY22" fmla="*/ 281636 h 435255"/>
                <a:gd name="connsiteX23" fmla="*/ 1620317 w 2190903"/>
                <a:gd name="connsiteY23" fmla="*/ 252375 h 435255"/>
                <a:gd name="connsiteX24" fmla="*/ 1634948 w 2190903"/>
                <a:gd name="connsiteY24" fmla="*/ 307239 h 435255"/>
                <a:gd name="connsiteX25" fmla="*/ 1671524 w 2190903"/>
                <a:gd name="connsiteY25" fmla="*/ 321869 h 435255"/>
                <a:gd name="connsiteX26" fmla="*/ 1726388 w 2190903"/>
                <a:gd name="connsiteY26" fmla="*/ 332842 h 435255"/>
                <a:gd name="connsiteX27" fmla="*/ 1788567 w 2190903"/>
                <a:gd name="connsiteY27" fmla="*/ 354788 h 435255"/>
                <a:gd name="connsiteX28" fmla="*/ 1880007 w 2190903"/>
                <a:gd name="connsiteY28" fmla="*/ 398679 h 435255"/>
                <a:gd name="connsiteX29" fmla="*/ 1934871 w 2190903"/>
                <a:gd name="connsiteY29" fmla="*/ 413309 h 435255"/>
                <a:gd name="connsiteX30" fmla="*/ 2018996 w 2190903"/>
                <a:gd name="connsiteY30" fmla="*/ 413309 h 435255"/>
                <a:gd name="connsiteX31" fmla="*/ 2121408 w 2190903"/>
                <a:gd name="connsiteY31" fmla="*/ 416967 h 435255"/>
                <a:gd name="connsiteX32" fmla="*/ 2190903 w 2190903"/>
                <a:gd name="connsiteY32" fmla="*/ 435255 h 435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190903" h="435255">
                  <a:moveTo>
                    <a:pt x="0" y="135332"/>
                  </a:moveTo>
                  <a:lnTo>
                    <a:pt x="58522" y="124359"/>
                  </a:lnTo>
                  <a:lnTo>
                    <a:pt x="128016" y="109728"/>
                  </a:lnTo>
                  <a:lnTo>
                    <a:pt x="160935" y="87783"/>
                  </a:lnTo>
                  <a:lnTo>
                    <a:pt x="175565" y="54864"/>
                  </a:lnTo>
                  <a:lnTo>
                    <a:pt x="208484" y="40234"/>
                  </a:lnTo>
                  <a:lnTo>
                    <a:pt x="365760" y="25604"/>
                  </a:lnTo>
                  <a:lnTo>
                    <a:pt x="427940" y="14631"/>
                  </a:lnTo>
                  <a:lnTo>
                    <a:pt x="493776" y="18288"/>
                  </a:lnTo>
                  <a:lnTo>
                    <a:pt x="530352" y="18288"/>
                  </a:lnTo>
                  <a:lnTo>
                    <a:pt x="603504" y="0"/>
                  </a:lnTo>
                  <a:lnTo>
                    <a:pt x="705917" y="18288"/>
                  </a:lnTo>
                  <a:lnTo>
                    <a:pt x="746151" y="25604"/>
                  </a:lnTo>
                  <a:lnTo>
                    <a:pt x="801015" y="47549"/>
                  </a:lnTo>
                  <a:lnTo>
                    <a:pt x="888797" y="43892"/>
                  </a:lnTo>
                  <a:lnTo>
                    <a:pt x="925373" y="40234"/>
                  </a:lnTo>
                  <a:lnTo>
                    <a:pt x="1024128" y="84125"/>
                  </a:lnTo>
                  <a:lnTo>
                    <a:pt x="1097280" y="120701"/>
                  </a:lnTo>
                  <a:lnTo>
                    <a:pt x="1196036" y="157277"/>
                  </a:lnTo>
                  <a:lnTo>
                    <a:pt x="1280160" y="190196"/>
                  </a:lnTo>
                  <a:lnTo>
                    <a:pt x="1397204" y="234087"/>
                  </a:lnTo>
                  <a:lnTo>
                    <a:pt x="1459383" y="259690"/>
                  </a:lnTo>
                  <a:lnTo>
                    <a:pt x="1543508" y="281636"/>
                  </a:lnTo>
                  <a:lnTo>
                    <a:pt x="1620317" y="252375"/>
                  </a:lnTo>
                  <a:lnTo>
                    <a:pt x="1634948" y="307239"/>
                  </a:lnTo>
                  <a:lnTo>
                    <a:pt x="1671524" y="321869"/>
                  </a:lnTo>
                  <a:lnTo>
                    <a:pt x="1726388" y="332842"/>
                  </a:lnTo>
                  <a:lnTo>
                    <a:pt x="1788567" y="354788"/>
                  </a:lnTo>
                  <a:lnTo>
                    <a:pt x="1880007" y="398679"/>
                  </a:lnTo>
                  <a:lnTo>
                    <a:pt x="1934871" y="413309"/>
                  </a:lnTo>
                  <a:lnTo>
                    <a:pt x="2018996" y="413309"/>
                  </a:lnTo>
                  <a:lnTo>
                    <a:pt x="2121408" y="416967"/>
                  </a:lnTo>
                  <a:lnTo>
                    <a:pt x="2190903" y="435255"/>
                  </a:lnTo>
                </a:path>
              </a:pathLst>
            </a:cu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2911450" y="3800246"/>
              <a:ext cx="929030" cy="274320"/>
            </a:xfrm>
            <a:custGeom>
              <a:avLst/>
              <a:gdLst>
                <a:gd name="connsiteX0" fmla="*/ 0 w 929030"/>
                <a:gd name="connsiteY0" fmla="*/ 0 h 274320"/>
                <a:gd name="connsiteX1" fmla="*/ 102412 w 929030"/>
                <a:gd name="connsiteY1" fmla="*/ 47549 h 274320"/>
                <a:gd name="connsiteX2" fmla="*/ 124358 w 929030"/>
                <a:gd name="connsiteY2" fmla="*/ 21946 h 274320"/>
                <a:gd name="connsiteX3" fmla="*/ 160934 w 929030"/>
                <a:gd name="connsiteY3" fmla="*/ 43891 h 274320"/>
                <a:gd name="connsiteX4" fmla="*/ 215798 w 929030"/>
                <a:gd name="connsiteY4" fmla="*/ 29261 h 274320"/>
                <a:gd name="connsiteX5" fmla="*/ 270662 w 929030"/>
                <a:gd name="connsiteY5" fmla="*/ 40234 h 274320"/>
                <a:gd name="connsiteX6" fmla="*/ 321868 w 929030"/>
                <a:gd name="connsiteY6" fmla="*/ 29261 h 274320"/>
                <a:gd name="connsiteX7" fmla="*/ 391363 w 929030"/>
                <a:gd name="connsiteY7" fmla="*/ 65837 h 274320"/>
                <a:gd name="connsiteX8" fmla="*/ 431596 w 929030"/>
                <a:gd name="connsiteY8" fmla="*/ 124358 h 274320"/>
                <a:gd name="connsiteX9" fmla="*/ 471830 w 929030"/>
                <a:gd name="connsiteY9" fmla="*/ 124358 h 274320"/>
                <a:gd name="connsiteX10" fmla="*/ 541324 w 929030"/>
                <a:gd name="connsiteY10" fmla="*/ 87782 h 274320"/>
                <a:gd name="connsiteX11" fmla="*/ 574243 w 929030"/>
                <a:gd name="connsiteY11" fmla="*/ 124358 h 274320"/>
                <a:gd name="connsiteX12" fmla="*/ 574243 w 929030"/>
                <a:gd name="connsiteY12" fmla="*/ 124358 h 274320"/>
                <a:gd name="connsiteX13" fmla="*/ 610819 w 929030"/>
                <a:gd name="connsiteY13" fmla="*/ 186538 h 274320"/>
                <a:gd name="connsiteX14" fmla="*/ 636422 w 929030"/>
                <a:gd name="connsiteY14" fmla="*/ 201168 h 274320"/>
                <a:gd name="connsiteX15" fmla="*/ 687628 w 929030"/>
                <a:gd name="connsiteY15" fmla="*/ 215798 h 274320"/>
                <a:gd name="connsiteX16" fmla="*/ 716889 w 929030"/>
                <a:gd name="connsiteY16" fmla="*/ 219456 h 274320"/>
                <a:gd name="connsiteX17" fmla="*/ 757123 w 929030"/>
                <a:gd name="connsiteY17" fmla="*/ 208483 h 274320"/>
                <a:gd name="connsiteX18" fmla="*/ 786384 w 929030"/>
                <a:gd name="connsiteY18" fmla="*/ 237744 h 274320"/>
                <a:gd name="connsiteX19" fmla="*/ 822960 w 929030"/>
                <a:gd name="connsiteY19" fmla="*/ 252374 h 274320"/>
                <a:gd name="connsiteX20" fmla="*/ 888796 w 929030"/>
                <a:gd name="connsiteY20" fmla="*/ 270662 h 274320"/>
                <a:gd name="connsiteX21" fmla="*/ 929030 w 929030"/>
                <a:gd name="connsiteY21" fmla="*/ 27432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29030" h="274320">
                  <a:moveTo>
                    <a:pt x="0" y="0"/>
                  </a:moveTo>
                  <a:lnTo>
                    <a:pt x="102412" y="47549"/>
                  </a:lnTo>
                  <a:lnTo>
                    <a:pt x="124358" y="21946"/>
                  </a:lnTo>
                  <a:lnTo>
                    <a:pt x="160934" y="43891"/>
                  </a:lnTo>
                  <a:lnTo>
                    <a:pt x="215798" y="29261"/>
                  </a:lnTo>
                  <a:lnTo>
                    <a:pt x="270662" y="40234"/>
                  </a:lnTo>
                  <a:lnTo>
                    <a:pt x="321868" y="29261"/>
                  </a:lnTo>
                  <a:lnTo>
                    <a:pt x="391363" y="65837"/>
                  </a:lnTo>
                  <a:lnTo>
                    <a:pt x="431596" y="124358"/>
                  </a:lnTo>
                  <a:lnTo>
                    <a:pt x="471830" y="124358"/>
                  </a:lnTo>
                  <a:lnTo>
                    <a:pt x="541324" y="87782"/>
                  </a:lnTo>
                  <a:lnTo>
                    <a:pt x="574243" y="124358"/>
                  </a:lnTo>
                  <a:lnTo>
                    <a:pt x="574243" y="124358"/>
                  </a:lnTo>
                  <a:lnTo>
                    <a:pt x="610819" y="186538"/>
                  </a:lnTo>
                  <a:lnTo>
                    <a:pt x="636422" y="201168"/>
                  </a:lnTo>
                  <a:lnTo>
                    <a:pt x="687628" y="215798"/>
                  </a:lnTo>
                  <a:lnTo>
                    <a:pt x="716889" y="219456"/>
                  </a:lnTo>
                  <a:lnTo>
                    <a:pt x="757123" y="208483"/>
                  </a:lnTo>
                  <a:lnTo>
                    <a:pt x="786384" y="237744"/>
                  </a:lnTo>
                  <a:lnTo>
                    <a:pt x="822960" y="252374"/>
                  </a:lnTo>
                  <a:lnTo>
                    <a:pt x="888796" y="270662"/>
                  </a:lnTo>
                  <a:lnTo>
                    <a:pt x="929030" y="274320"/>
                  </a:lnTo>
                </a:path>
              </a:pathLst>
            </a:cu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731520" y="3193084"/>
              <a:ext cx="1221638" cy="171907"/>
            </a:xfrm>
            <a:custGeom>
              <a:avLst/>
              <a:gdLst>
                <a:gd name="connsiteX0" fmla="*/ 0 w 1221638"/>
                <a:gd name="connsiteY0" fmla="*/ 69494 h 171907"/>
                <a:gd name="connsiteX1" fmla="*/ 54864 w 1221638"/>
                <a:gd name="connsiteY1" fmla="*/ 62179 h 171907"/>
                <a:gd name="connsiteX2" fmla="*/ 98755 w 1221638"/>
                <a:gd name="connsiteY2" fmla="*/ 47549 h 171907"/>
                <a:gd name="connsiteX3" fmla="*/ 186538 w 1221638"/>
                <a:gd name="connsiteY3" fmla="*/ 47549 h 171907"/>
                <a:gd name="connsiteX4" fmla="*/ 292608 w 1221638"/>
                <a:gd name="connsiteY4" fmla="*/ 36576 h 171907"/>
                <a:gd name="connsiteX5" fmla="*/ 380390 w 1221638"/>
                <a:gd name="connsiteY5" fmla="*/ 36576 h 171907"/>
                <a:gd name="connsiteX6" fmla="*/ 464515 w 1221638"/>
                <a:gd name="connsiteY6" fmla="*/ 21946 h 171907"/>
                <a:gd name="connsiteX7" fmla="*/ 555955 w 1221638"/>
                <a:gd name="connsiteY7" fmla="*/ 10973 h 171907"/>
                <a:gd name="connsiteX8" fmla="*/ 658368 w 1221638"/>
                <a:gd name="connsiteY8" fmla="*/ 0 h 171907"/>
                <a:gd name="connsiteX9" fmla="*/ 724205 w 1221638"/>
                <a:gd name="connsiteY9" fmla="*/ 25603 h 171907"/>
                <a:gd name="connsiteX10" fmla="*/ 782726 w 1221638"/>
                <a:gd name="connsiteY10" fmla="*/ 36576 h 171907"/>
                <a:gd name="connsiteX11" fmla="*/ 863194 w 1221638"/>
                <a:gd name="connsiteY11" fmla="*/ 29261 h 171907"/>
                <a:gd name="connsiteX12" fmla="*/ 907085 w 1221638"/>
                <a:gd name="connsiteY12" fmla="*/ 47549 h 171907"/>
                <a:gd name="connsiteX13" fmla="*/ 958291 w 1221638"/>
                <a:gd name="connsiteY13" fmla="*/ 65837 h 171907"/>
                <a:gd name="connsiteX14" fmla="*/ 987552 w 1221638"/>
                <a:gd name="connsiteY14" fmla="*/ 76810 h 171907"/>
                <a:gd name="connsiteX15" fmla="*/ 1016813 w 1221638"/>
                <a:gd name="connsiteY15" fmla="*/ 87782 h 171907"/>
                <a:gd name="connsiteX16" fmla="*/ 983894 w 1221638"/>
                <a:gd name="connsiteY16" fmla="*/ 80467 h 171907"/>
                <a:gd name="connsiteX17" fmla="*/ 1046074 w 1221638"/>
                <a:gd name="connsiteY17" fmla="*/ 98755 h 171907"/>
                <a:gd name="connsiteX18" fmla="*/ 1068019 w 1221638"/>
                <a:gd name="connsiteY18" fmla="*/ 117043 h 171907"/>
                <a:gd name="connsiteX19" fmla="*/ 1126541 w 1221638"/>
                <a:gd name="connsiteY19" fmla="*/ 131674 h 171907"/>
                <a:gd name="connsiteX20" fmla="*/ 1174090 w 1221638"/>
                <a:gd name="connsiteY20" fmla="*/ 153619 h 171907"/>
                <a:gd name="connsiteX21" fmla="*/ 1221638 w 1221638"/>
                <a:gd name="connsiteY21" fmla="*/ 171907 h 17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21638" h="171907">
                  <a:moveTo>
                    <a:pt x="0" y="69494"/>
                  </a:moveTo>
                  <a:lnTo>
                    <a:pt x="54864" y="62179"/>
                  </a:lnTo>
                  <a:lnTo>
                    <a:pt x="98755" y="47549"/>
                  </a:lnTo>
                  <a:lnTo>
                    <a:pt x="186538" y="47549"/>
                  </a:lnTo>
                  <a:lnTo>
                    <a:pt x="292608" y="36576"/>
                  </a:lnTo>
                  <a:lnTo>
                    <a:pt x="380390" y="36576"/>
                  </a:lnTo>
                  <a:lnTo>
                    <a:pt x="464515" y="21946"/>
                  </a:lnTo>
                  <a:lnTo>
                    <a:pt x="555955" y="10973"/>
                  </a:lnTo>
                  <a:lnTo>
                    <a:pt x="658368" y="0"/>
                  </a:lnTo>
                  <a:lnTo>
                    <a:pt x="724205" y="25603"/>
                  </a:lnTo>
                  <a:lnTo>
                    <a:pt x="782726" y="36576"/>
                  </a:lnTo>
                  <a:lnTo>
                    <a:pt x="863194" y="29261"/>
                  </a:lnTo>
                  <a:lnTo>
                    <a:pt x="907085" y="47549"/>
                  </a:lnTo>
                  <a:lnTo>
                    <a:pt x="958291" y="65837"/>
                  </a:lnTo>
                  <a:lnTo>
                    <a:pt x="987552" y="76810"/>
                  </a:lnTo>
                  <a:lnTo>
                    <a:pt x="1016813" y="87782"/>
                  </a:lnTo>
                  <a:lnTo>
                    <a:pt x="983894" y="80467"/>
                  </a:lnTo>
                  <a:lnTo>
                    <a:pt x="1046074" y="98755"/>
                  </a:lnTo>
                  <a:lnTo>
                    <a:pt x="1068019" y="117043"/>
                  </a:lnTo>
                  <a:lnTo>
                    <a:pt x="1126541" y="131674"/>
                  </a:lnTo>
                  <a:lnTo>
                    <a:pt x="1174090" y="153619"/>
                  </a:lnTo>
                  <a:lnTo>
                    <a:pt x="1221638" y="171907"/>
                  </a:lnTo>
                </a:path>
              </a:pathLst>
            </a:custGeom>
            <a:noFill/>
            <a:ln w="28575" cap="flat" cmpd="sng" algn="ctr">
              <a:solidFill>
                <a:schemeClr val="bg2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1949501" y="3361334"/>
              <a:ext cx="1872692" cy="471831"/>
            </a:xfrm>
            <a:custGeom>
              <a:avLst/>
              <a:gdLst>
                <a:gd name="connsiteX0" fmla="*/ 0 w 1872691"/>
                <a:gd name="connsiteY0" fmla="*/ 0 h 471831"/>
                <a:gd name="connsiteX1" fmla="*/ 58521 w 1872691"/>
                <a:gd name="connsiteY1" fmla="*/ 32919 h 471831"/>
                <a:gd name="connsiteX2" fmla="*/ 142646 w 1872691"/>
                <a:gd name="connsiteY2" fmla="*/ 80468 h 471831"/>
                <a:gd name="connsiteX3" fmla="*/ 223113 w 1872691"/>
                <a:gd name="connsiteY3" fmla="*/ 120701 h 471831"/>
                <a:gd name="connsiteX4" fmla="*/ 314553 w 1872691"/>
                <a:gd name="connsiteY4" fmla="*/ 138989 h 471831"/>
                <a:gd name="connsiteX5" fmla="*/ 376733 w 1872691"/>
                <a:gd name="connsiteY5" fmla="*/ 138989 h 471831"/>
                <a:gd name="connsiteX6" fmla="*/ 438912 w 1872691"/>
                <a:gd name="connsiteY6" fmla="*/ 131674 h 471831"/>
                <a:gd name="connsiteX7" fmla="*/ 530352 w 1872691"/>
                <a:gd name="connsiteY7" fmla="*/ 153620 h 471831"/>
                <a:gd name="connsiteX8" fmla="*/ 621792 w 1872691"/>
                <a:gd name="connsiteY8" fmla="*/ 171908 h 471831"/>
                <a:gd name="connsiteX9" fmla="*/ 683971 w 1872691"/>
                <a:gd name="connsiteY9" fmla="*/ 182880 h 471831"/>
                <a:gd name="connsiteX10" fmla="*/ 753465 w 1872691"/>
                <a:gd name="connsiteY10" fmla="*/ 215799 h 471831"/>
                <a:gd name="connsiteX11" fmla="*/ 808329 w 1872691"/>
                <a:gd name="connsiteY11" fmla="*/ 245060 h 471831"/>
                <a:gd name="connsiteX12" fmla="*/ 852221 w 1872691"/>
                <a:gd name="connsiteY12" fmla="*/ 241402 h 471831"/>
                <a:gd name="connsiteX13" fmla="*/ 925373 w 1872691"/>
                <a:gd name="connsiteY13" fmla="*/ 270663 h 471831"/>
                <a:gd name="connsiteX14" fmla="*/ 991209 w 1872691"/>
                <a:gd name="connsiteY14" fmla="*/ 274320 h 471831"/>
                <a:gd name="connsiteX15" fmla="*/ 1046073 w 1872691"/>
                <a:gd name="connsiteY15" fmla="*/ 277978 h 471831"/>
                <a:gd name="connsiteX16" fmla="*/ 1089965 w 1872691"/>
                <a:gd name="connsiteY16" fmla="*/ 307239 h 471831"/>
                <a:gd name="connsiteX17" fmla="*/ 1141171 w 1872691"/>
                <a:gd name="connsiteY17" fmla="*/ 303581 h 471831"/>
                <a:gd name="connsiteX18" fmla="*/ 1272845 w 1872691"/>
                <a:gd name="connsiteY18" fmla="*/ 340157 h 471831"/>
                <a:gd name="connsiteX19" fmla="*/ 1356969 w 1872691"/>
                <a:gd name="connsiteY19" fmla="*/ 354788 h 471831"/>
                <a:gd name="connsiteX20" fmla="*/ 1415491 w 1872691"/>
                <a:gd name="connsiteY20" fmla="*/ 365760 h 471831"/>
                <a:gd name="connsiteX21" fmla="*/ 1525219 w 1872691"/>
                <a:gd name="connsiteY21" fmla="*/ 402336 h 471831"/>
                <a:gd name="connsiteX22" fmla="*/ 1594713 w 1872691"/>
                <a:gd name="connsiteY22" fmla="*/ 416967 h 471831"/>
                <a:gd name="connsiteX23" fmla="*/ 1649577 w 1872691"/>
                <a:gd name="connsiteY23" fmla="*/ 435255 h 471831"/>
                <a:gd name="connsiteX24" fmla="*/ 1719072 w 1872691"/>
                <a:gd name="connsiteY24" fmla="*/ 438912 h 471831"/>
                <a:gd name="connsiteX25" fmla="*/ 1773936 w 1872691"/>
                <a:gd name="connsiteY25" fmla="*/ 457200 h 471831"/>
                <a:gd name="connsiteX26" fmla="*/ 1814169 w 1872691"/>
                <a:gd name="connsiteY26" fmla="*/ 457200 h 471831"/>
                <a:gd name="connsiteX27" fmla="*/ 1872691 w 1872691"/>
                <a:gd name="connsiteY27" fmla="*/ 471831 h 47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72691" h="471831">
                  <a:moveTo>
                    <a:pt x="0" y="0"/>
                  </a:moveTo>
                  <a:lnTo>
                    <a:pt x="58521" y="32919"/>
                  </a:lnTo>
                  <a:lnTo>
                    <a:pt x="142646" y="80468"/>
                  </a:lnTo>
                  <a:lnTo>
                    <a:pt x="223113" y="120701"/>
                  </a:lnTo>
                  <a:lnTo>
                    <a:pt x="314553" y="138989"/>
                  </a:lnTo>
                  <a:lnTo>
                    <a:pt x="376733" y="138989"/>
                  </a:lnTo>
                  <a:lnTo>
                    <a:pt x="438912" y="131674"/>
                  </a:lnTo>
                  <a:lnTo>
                    <a:pt x="530352" y="153620"/>
                  </a:lnTo>
                  <a:lnTo>
                    <a:pt x="621792" y="171908"/>
                  </a:lnTo>
                  <a:lnTo>
                    <a:pt x="683971" y="182880"/>
                  </a:lnTo>
                  <a:lnTo>
                    <a:pt x="753465" y="215799"/>
                  </a:lnTo>
                  <a:lnTo>
                    <a:pt x="808329" y="245060"/>
                  </a:lnTo>
                  <a:lnTo>
                    <a:pt x="852221" y="241402"/>
                  </a:lnTo>
                  <a:lnTo>
                    <a:pt x="925373" y="270663"/>
                  </a:lnTo>
                  <a:lnTo>
                    <a:pt x="991209" y="274320"/>
                  </a:lnTo>
                  <a:lnTo>
                    <a:pt x="1046073" y="277978"/>
                  </a:lnTo>
                  <a:lnTo>
                    <a:pt x="1089965" y="307239"/>
                  </a:lnTo>
                  <a:lnTo>
                    <a:pt x="1141171" y="303581"/>
                  </a:lnTo>
                  <a:lnTo>
                    <a:pt x="1272845" y="340157"/>
                  </a:lnTo>
                  <a:lnTo>
                    <a:pt x="1356969" y="354788"/>
                  </a:lnTo>
                  <a:lnTo>
                    <a:pt x="1415491" y="365760"/>
                  </a:lnTo>
                  <a:lnTo>
                    <a:pt x="1525219" y="402336"/>
                  </a:lnTo>
                  <a:lnTo>
                    <a:pt x="1594713" y="416967"/>
                  </a:lnTo>
                  <a:lnTo>
                    <a:pt x="1649577" y="435255"/>
                  </a:lnTo>
                  <a:lnTo>
                    <a:pt x="1719072" y="438912"/>
                  </a:lnTo>
                  <a:lnTo>
                    <a:pt x="1773936" y="457200"/>
                  </a:lnTo>
                  <a:lnTo>
                    <a:pt x="1814169" y="457200"/>
                  </a:lnTo>
                  <a:lnTo>
                    <a:pt x="1872691" y="471831"/>
                  </a:lnTo>
                </a:path>
              </a:pathLst>
            </a:custGeom>
            <a:noFill/>
            <a:ln w="28575" cap="flat" cmpd="sng" algn="ctr">
              <a:solidFill>
                <a:schemeClr val="bg2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746150" y="3953866"/>
              <a:ext cx="1594715" cy="318211"/>
            </a:xfrm>
            <a:custGeom>
              <a:avLst/>
              <a:gdLst>
                <a:gd name="connsiteX0" fmla="*/ 0 w 1594714"/>
                <a:gd name="connsiteY0" fmla="*/ 7315 h 318211"/>
                <a:gd name="connsiteX1" fmla="*/ 51207 w 1594714"/>
                <a:gd name="connsiteY1" fmla="*/ 21945 h 318211"/>
                <a:gd name="connsiteX2" fmla="*/ 160935 w 1594714"/>
                <a:gd name="connsiteY2" fmla="*/ 3657 h 318211"/>
                <a:gd name="connsiteX3" fmla="*/ 245060 w 1594714"/>
                <a:gd name="connsiteY3" fmla="*/ 18288 h 318211"/>
                <a:gd name="connsiteX4" fmla="*/ 329184 w 1594714"/>
                <a:gd name="connsiteY4" fmla="*/ 21945 h 318211"/>
                <a:gd name="connsiteX5" fmla="*/ 373076 w 1594714"/>
                <a:gd name="connsiteY5" fmla="*/ 29260 h 318211"/>
                <a:gd name="connsiteX6" fmla="*/ 460858 w 1594714"/>
                <a:gd name="connsiteY6" fmla="*/ 21945 h 318211"/>
                <a:gd name="connsiteX7" fmla="*/ 526695 w 1594714"/>
                <a:gd name="connsiteY7" fmla="*/ 0 h 318211"/>
                <a:gd name="connsiteX8" fmla="*/ 629108 w 1594714"/>
                <a:gd name="connsiteY8" fmla="*/ 21945 h 318211"/>
                <a:gd name="connsiteX9" fmla="*/ 705917 w 1594714"/>
                <a:gd name="connsiteY9" fmla="*/ 62179 h 318211"/>
                <a:gd name="connsiteX10" fmla="*/ 782727 w 1594714"/>
                <a:gd name="connsiteY10" fmla="*/ 40233 h 318211"/>
                <a:gd name="connsiteX11" fmla="*/ 837591 w 1594714"/>
                <a:gd name="connsiteY11" fmla="*/ 32918 h 318211"/>
                <a:gd name="connsiteX12" fmla="*/ 892455 w 1594714"/>
                <a:gd name="connsiteY12" fmla="*/ 47548 h 318211"/>
                <a:gd name="connsiteX13" fmla="*/ 976580 w 1594714"/>
                <a:gd name="connsiteY13" fmla="*/ 58521 h 318211"/>
                <a:gd name="connsiteX14" fmla="*/ 1035101 w 1594714"/>
                <a:gd name="connsiteY14" fmla="*/ 91440 h 318211"/>
                <a:gd name="connsiteX15" fmla="*/ 1089965 w 1594714"/>
                <a:gd name="connsiteY15" fmla="*/ 120700 h 318211"/>
                <a:gd name="connsiteX16" fmla="*/ 1159460 w 1594714"/>
                <a:gd name="connsiteY16" fmla="*/ 153619 h 318211"/>
                <a:gd name="connsiteX17" fmla="*/ 1203351 w 1594714"/>
                <a:gd name="connsiteY17" fmla="*/ 190195 h 318211"/>
                <a:gd name="connsiteX18" fmla="*/ 1250900 w 1594714"/>
                <a:gd name="connsiteY18" fmla="*/ 204825 h 318211"/>
                <a:gd name="connsiteX19" fmla="*/ 1313079 w 1594714"/>
                <a:gd name="connsiteY19" fmla="*/ 230428 h 318211"/>
                <a:gd name="connsiteX20" fmla="*/ 1353312 w 1594714"/>
                <a:gd name="connsiteY20" fmla="*/ 241401 h 318211"/>
                <a:gd name="connsiteX21" fmla="*/ 1397204 w 1594714"/>
                <a:gd name="connsiteY21" fmla="*/ 256032 h 318211"/>
                <a:gd name="connsiteX22" fmla="*/ 1437437 w 1594714"/>
                <a:gd name="connsiteY22" fmla="*/ 274320 h 318211"/>
                <a:gd name="connsiteX23" fmla="*/ 1503274 w 1594714"/>
                <a:gd name="connsiteY23" fmla="*/ 292608 h 318211"/>
                <a:gd name="connsiteX24" fmla="*/ 1594714 w 1594714"/>
                <a:gd name="connsiteY24" fmla="*/ 318211 h 318211"/>
                <a:gd name="connsiteX25" fmla="*/ 1594714 w 1594714"/>
                <a:gd name="connsiteY25" fmla="*/ 318211 h 318211"/>
                <a:gd name="connsiteX26" fmla="*/ 1594714 w 1594714"/>
                <a:gd name="connsiteY26" fmla="*/ 318211 h 31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594714" h="318211">
                  <a:moveTo>
                    <a:pt x="0" y="7315"/>
                  </a:moveTo>
                  <a:lnTo>
                    <a:pt x="51207" y="21945"/>
                  </a:lnTo>
                  <a:lnTo>
                    <a:pt x="160935" y="3657"/>
                  </a:lnTo>
                  <a:lnTo>
                    <a:pt x="245060" y="18288"/>
                  </a:lnTo>
                  <a:lnTo>
                    <a:pt x="329184" y="21945"/>
                  </a:lnTo>
                  <a:lnTo>
                    <a:pt x="373076" y="29260"/>
                  </a:lnTo>
                  <a:lnTo>
                    <a:pt x="460858" y="21945"/>
                  </a:lnTo>
                  <a:lnTo>
                    <a:pt x="526695" y="0"/>
                  </a:lnTo>
                  <a:lnTo>
                    <a:pt x="629108" y="21945"/>
                  </a:lnTo>
                  <a:lnTo>
                    <a:pt x="705917" y="62179"/>
                  </a:lnTo>
                  <a:lnTo>
                    <a:pt x="782727" y="40233"/>
                  </a:lnTo>
                  <a:lnTo>
                    <a:pt x="837591" y="32918"/>
                  </a:lnTo>
                  <a:lnTo>
                    <a:pt x="892455" y="47548"/>
                  </a:lnTo>
                  <a:lnTo>
                    <a:pt x="976580" y="58521"/>
                  </a:lnTo>
                  <a:lnTo>
                    <a:pt x="1035101" y="91440"/>
                  </a:lnTo>
                  <a:lnTo>
                    <a:pt x="1089965" y="120700"/>
                  </a:lnTo>
                  <a:lnTo>
                    <a:pt x="1159460" y="153619"/>
                  </a:lnTo>
                  <a:lnTo>
                    <a:pt x="1203351" y="190195"/>
                  </a:lnTo>
                  <a:lnTo>
                    <a:pt x="1250900" y="204825"/>
                  </a:lnTo>
                  <a:lnTo>
                    <a:pt x="1313079" y="230428"/>
                  </a:lnTo>
                  <a:lnTo>
                    <a:pt x="1353312" y="241401"/>
                  </a:lnTo>
                  <a:lnTo>
                    <a:pt x="1397204" y="256032"/>
                  </a:lnTo>
                  <a:lnTo>
                    <a:pt x="1437437" y="274320"/>
                  </a:lnTo>
                  <a:lnTo>
                    <a:pt x="1503274" y="292608"/>
                  </a:lnTo>
                  <a:lnTo>
                    <a:pt x="1594714" y="318211"/>
                  </a:lnTo>
                  <a:lnTo>
                    <a:pt x="1594714" y="318211"/>
                  </a:lnTo>
                  <a:lnTo>
                    <a:pt x="1594714" y="318211"/>
                  </a:lnTo>
                </a:path>
              </a:pathLst>
            </a:custGeom>
            <a:noFill/>
            <a:ln w="2857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2255315" y="4194580"/>
              <a:ext cx="1577188" cy="346735"/>
            </a:xfrm>
            <a:custGeom>
              <a:avLst/>
              <a:gdLst>
                <a:gd name="connsiteX0" fmla="*/ 0 w 1577187"/>
                <a:gd name="connsiteY0" fmla="*/ 64437 h 346735"/>
                <a:gd name="connsiteX1" fmla="*/ 101259 w 1577187"/>
                <a:gd name="connsiteY1" fmla="*/ 79780 h 346735"/>
                <a:gd name="connsiteX2" fmla="*/ 119670 w 1577187"/>
                <a:gd name="connsiteY2" fmla="*/ 42958 h 346735"/>
                <a:gd name="connsiteX3" fmla="*/ 168766 w 1577187"/>
                <a:gd name="connsiteY3" fmla="*/ 0 h 346735"/>
                <a:gd name="connsiteX4" fmla="*/ 205587 w 1577187"/>
                <a:gd name="connsiteY4" fmla="*/ 0 h 346735"/>
                <a:gd name="connsiteX5" fmla="*/ 254682 w 1577187"/>
                <a:gd name="connsiteY5" fmla="*/ 15342 h 346735"/>
                <a:gd name="connsiteX6" fmla="*/ 371284 w 1577187"/>
                <a:gd name="connsiteY6" fmla="*/ 39890 h 346735"/>
                <a:gd name="connsiteX7" fmla="*/ 457200 w 1577187"/>
                <a:gd name="connsiteY7" fmla="*/ 58301 h 346735"/>
                <a:gd name="connsiteX8" fmla="*/ 478680 w 1577187"/>
                <a:gd name="connsiteY8" fmla="*/ 67506 h 346735"/>
                <a:gd name="connsiteX9" fmla="*/ 583007 w 1577187"/>
                <a:gd name="connsiteY9" fmla="*/ 116601 h 346735"/>
                <a:gd name="connsiteX10" fmla="*/ 613692 w 1577187"/>
                <a:gd name="connsiteY10" fmla="*/ 125807 h 346735"/>
                <a:gd name="connsiteX11" fmla="*/ 675061 w 1577187"/>
                <a:gd name="connsiteY11" fmla="*/ 156491 h 346735"/>
                <a:gd name="connsiteX12" fmla="*/ 721088 w 1577187"/>
                <a:gd name="connsiteY12" fmla="*/ 202518 h 346735"/>
                <a:gd name="connsiteX13" fmla="*/ 757909 w 1577187"/>
                <a:gd name="connsiteY13" fmla="*/ 211723 h 346735"/>
                <a:gd name="connsiteX14" fmla="*/ 831552 w 1577187"/>
                <a:gd name="connsiteY14" fmla="*/ 220929 h 346735"/>
                <a:gd name="connsiteX15" fmla="*/ 908264 w 1577187"/>
                <a:gd name="connsiteY15" fmla="*/ 214792 h 346735"/>
                <a:gd name="connsiteX16" fmla="*/ 942017 w 1577187"/>
                <a:gd name="connsiteY16" fmla="*/ 214792 h 346735"/>
                <a:gd name="connsiteX17" fmla="*/ 942017 w 1577187"/>
                <a:gd name="connsiteY17" fmla="*/ 214792 h 346735"/>
                <a:gd name="connsiteX18" fmla="*/ 994180 w 1577187"/>
                <a:gd name="connsiteY18" fmla="*/ 254682 h 346735"/>
                <a:gd name="connsiteX19" fmla="*/ 957359 w 1577187"/>
                <a:gd name="connsiteY19" fmla="*/ 214792 h 346735"/>
                <a:gd name="connsiteX20" fmla="*/ 1015659 w 1577187"/>
                <a:gd name="connsiteY20" fmla="*/ 257750 h 346735"/>
                <a:gd name="connsiteX21" fmla="*/ 1067823 w 1577187"/>
                <a:gd name="connsiteY21" fmla="*/ 251613 h 346735"/>
                <a:gd name="connsiteX22" fmla="*/ 1110782 w 1577187"/>
                <a:gd name="connsiteY22" fmla="*/ 263887 h 346735"/>
                <a:gd name="connsiteX23" fmla="*/ 1162945 w 1577187"/>
                <a:gd name="connsiteY23" fmla="*/ 270024 h 346735"/>
                <a:gd name="connsiteX24" fmla="*/ 1187493 w 1577187"/>
                <a:gd name="connsiteY24" fmla="*/ 285366 h 346735"/>
                <a:gd name="connsiteX25" fmla="*/ 1227383 w 1577187"/>
                <a:gd name="connsiteY25" fmla="*/ 294572 h 346735"/>
                <a:gd name="connsiteX26" fmla="*/ 1282615 w 1577187"/>
                <a:gd name="connsiteY26" fmla="*/ 288435 h 346735"/>
                <a:gd name="connsiteX27" fmla="*/ 1325574 w 1577187"/>
                <a:gd name="connsiteY27" fmla="*/ 300709 h 346735"/>
                <a:gd name="connsiteX28" fmla="*/ 1371600 w 1577187"/>
                <a:gd name="connsiteY28" fmla="*/ 316051 h 346735"/>
                <a:gd name="connsiteX29" fmla="*/ 1442175 w 1577187"/>
                <a:gd name="connsiteY29" fmla="*/ 328325 h 346735"/>
                <a:gd name="connsiteX30" fmla="*/ 1494339 w 1577187"/>
                <a:gd name="connsiteY30" fmla="*/ 334462 h 346735"/>
                <a:gd name="connsiteX31" fmla="*/ 1525023 w 1577187"/>
                <a:gd name="connsiteY31" fmla="*/ 337530 h 346735"/>
                <a:gd name="connsiteX32" fmla="*/ 1577187 w 1577187"/>
                <a:gd name="connsiteY32" fmla="*/ 346735 h 346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77187" h="346735">
                  <a:moveTo>
                    <a:pt x="0" y="64437"/>
                  </a:moveTo>
                  <a:lnTo>
                    <a:pt x="101259" y="79780"/>
                  </a:lnTo>
                  <a:lnTo>
                    <a:pt x="119670" y="42958"/>
                  </a:lnTo>
                  <a:lnTo>
                    <a:pt x="168766" y="0"/>
                  </a:lnTo>
                  <a:lnTo>
                    <a:pt x="205587" y="0"/>
                  </a:lnTo>
                  <a:lnTo>
                    <a:pt x="254682" y="15342"/>
                  </a:lnTo>
                  <a:lnTo>
                    <a:pt x="371284" y="39890"/>
                  </a:lnTo>
                  <a:lnTo>
                    <a:pt x="457200" y="58301"/>
                  </a:lnTo>
                  <a:lnTo>
                    <a:pt x="478680" y="67506"/>
                  </a:lnTo>
                  <a:lnTo>
                    <a:pt x="583007" y="116601"/>
                  </a:lnTo>
                  <a:lnTo>
                    <a:pt x="613692" y="125807"/>
                  </a:lnTo>
                  <a:lnTo>
                    <a:pt x="675061" y="156491"/>
                  </a:lnTo>
                  <a:lnTo>
                    <a:pt x="721088" y="202518"/>
                  </a:lnTo>
                  <a:lnTo>
                    <a:pt x="757909" y="211723"/>
                  </a:lnTo>
                  <a:lnTo>
                    <a:pt x="831552" y="220929"/>
                  </a:lnTo>
                  <a:lnTo>
                    <a:pt x="908264" y="214792"/>
                  </a:lnTo>
                  <a:lnTo>
                    <a:pt x="942017" y="214792"/>
                  </a:lnTo>
                  <a:lnTo>
                    <a:pt x="942017" y="214792"/>
                  </a:lnTo>
                  <a:lnTo>
                    <a:pt x="994180" y="254682"/>
                  </a:lnTo>
                  <a:lnTo>
                    <a:pt x="957359" y="214792"/>
                  </a:lnTo>
                  <a:lnTo>
                    <a:pt x="1015659" y="257750"/>
                  </a:lnTo>
                  <a:lnTo>
                    <a:pt x="1067823" y="251613"/>
                  </a:lnTo>
                  <a:lnTo>
                    <a:pt x="1110782" y="263887"/>
                  </a:lnTo>
                  <a:lnTo>
                    <a:pt x="1162945" y="270024"/>
                  </a:lnTo>
                  <a:lnTo>
                    <a:pt x="1187493" y="285366"/>
                  </a:lnTo>
                  <a:lnTo>
                    <a:pt x="1227383" y="294572"/>
                  </a:lnTo>
                  <a:lnTo>
                    <a:pt x="1282615" y="288435"/>
                  </a:lnTo>
                  <a:lnTo>
                    <a:pt x="1325574" y="300709"/>
                  </a:lnTo>
                  <a:lnTo>
                    <a:pt x="1371600" y="316051"/>
                  </a:lnTo>
                  <a:lnTo>
                    <a:pt x="1442175" y="328325"/>
                  </a:lnTo>
                  <a:lnTo>
                    <a:pt x="1494339" y="334462"/>
                  </a:lnTo>
                  <a:lnTo>
                    <a:pt x="1525023" y="337530"/>
                  </a:lnTo>
                  <a:lnTo>
                    <a:pt x="1577187" y="346735"/>
                  </a:lnTo>
                </a:path>
              </a:pathLst>
            </a:custGeom>
            <a:noFill/>
            <a:ln w="2857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1129192" y="4556658"/>
              <a:ext cx="2703312" cy="601417"/>
            </a:xfrm>
            <a:custGeom>
              <a:avLst/>
              <a:gdLst>
                <a:gd name="connsiteX0" fmla="*/ 0 w 2703310"/>
                <a:gd name="connsiteY0" fmla="*/ 0 h 601417"/>
                <a:gd name="connsiteX1" fmla="*/ 227066 w 2703310"/>
                <a:gd name="connsiteY1" fmla="*/ 9205 h 601417"/>
                <a:gd name="connsiteX2" fmla="*/ 463337 w 2703310"/>
                <a:gd name="connsiteY2" fmla="*/ 3068 h 601417"/>
                <a:gd name="connsiteX3" fmla="*/ 509364 w 2703310"/>
                <a:gd name="connsiteY3" fmla="*/ 92053 h 601417"/>
                <a:gd name="connsiteX4" fmla="*/ 564596 w 2703310"/>
                <a:gd name="connsiteY4" fmla="*/ 85916 h 601417"/>
                <a:gd name="connsiteX5" fmla="*/ 607554 w 2703310"/>
                <a:gd name="connsiteY5" fmla="*/ 125806 h 601417"/>
                <a:gd name="connsiteX6" fmla="*/ 699608 w 2703310"/>
                <a:gd name="connsiteY6" fmla="*/ 125806 h 601417"/>
                <a:gd name="connsiteX7" fmla="*/ 733361 w 2703310"/>
                <a:gd name="connsiteY7" fmla="*/ 165696 h 601417"/>
                <a:gd name="connsiteX8" fmla="*/ 773251 w 2703310"/>
                <a:gd name="connsiteY8" fmla="*/ 162628 h 601417"/>
                <a:gd name="connsiteX9" fmla="*/ 837689 w 2703310"/>
                <a:gd name="connsiteY9" fmla="*/ 217860 h 601417"/>
                <a:gd name="connsiteX10" fmla="*/ 874510 w 2703310"/>
                <a:gd name="connsiteY10" fmla="*/ 199449 h 601417"/>
                <a:gd name="connsiteX11" fmla="*/ 917468 w 2703310"/>
                <a:gd name="connsiteY11" fmla="*/ 248545 h 601417"/>
                <a:gd name="connsiteX12" fmla="*/ 963495 w 2703310"/>
                <a:gd name="connsiteY12" fmla="*/ 245476 h 601417"/>
                <a:gd name="connsiteX13" fmla="*/ 1012591 w 2703310"/>
                <a:gd name="connsiteY13" fmla="*/ 282298 h 601417"/>
                <a:gd name="connsiteX14" fmla="*/ 1104644 w 2703310"/>
                <a:gd name="connsiteY14" fmla="*/ 279229 h 601417"/>
                <a:gd name="connsiteX15" fmla="*/ 1141466 w 2703310"/>
                <a:gd name="connsiteY15" fmla="*/ 319119 h 601417"/>
                <a:gd name="connsiteX16" fmla="*/ 1264204 w 2703310"/>
                <a:gd name="connsiteY16" fmla="*/ 312982 h 601417"/>
                <a:gd name="connsiteX17" fmla="*/ 1264204 w 2703310"/>
                <a:gd name="connsiteY17" fmla="*/ 312982 h 601417"/>
                <a:gd name="connsiteX18" fmla="*/ 1304094 w 2703310"/>
                <a:gd name="connsiteY18" fmla="*/ 352872 h 601417"/>
                <a:gd name="connsiteX19" fmla="*/ 1423764 w 2703310"/>
                <a:gd name="connsiteY19" fmla="*/ 365146 h 601417"/>
                <a:gd name="connsiteX20" fmla="*/ 1555707 w 2703310"/>
                <a:gd name="connsiteY20" fmla="*/ 362078 h 601417"/>
                <a:gd name="connsiteX21" fmla="*/ 1586392 w 2703310"/>
                <a:gd name="connsiteY21" fmla="*/ 392762 h 601417"/>
                <a:gd name="connsiteX22" fmla="*/ 1715267 w 2703310"/>
                <a:gd name="connsiteY22" fmla="*/ 398899 h 601417"/>
                <a:gd name="connsiteX23" fmla="*/ 1779705 w 2703310"/>
                <a:gd name="connsiteY23" fmla="*/ 392762 h 601417"/>
                <a:gd name="connsiteX24" fmla="*/ 1813458 w 2703310"/>
                <a:gd name="connsiteY24" fmla="*/ 435721 h 601417"/>
                <a:gd name="connsiteX25" fmla="*/ 2046660 w 2703310"/>
                <a:gd name="connsiteY25" fmla="*/ 435721 h 601417"/>
                <a:gd name="connsiteX26" fmla="*/ 2086550 w 2703310"/>
                <a:gd name="connsiteY26" fmla="*/ 475610 h 601417"/>
                <a:gd name="connsiteX27" fmla="*/ 2178604 w 2703310"/>
                <a:gd name="connsiteY27" fmla="*/ 478679 h 601417"/>
                <a:gd name="connsiteX28" fmla="*/ 2258384 w 2703310"/>
                <a:gd name="connsiteY28" fmla="*/ 518569 h 601417"/>
                <a:gd name="connsiteX29" fmla="*/ 2295205 w 2703310"/>
                <a:gd name="connsiteY29" fmla="*/ 515500 h 601417"/>
                <a:gd name="connsiteX30" fmla="*/ 2402601 w 2703310"/>
                <a:gd name="connsiteY30" fmla="*/ 512432 h 601417"/>
                <a:gd name="connsiteX31" fmla="*/ 2463970 w 2703310"/>
                <a:gd name="connsiteY31" fmla="*/ 536980 h 601417"/>
                <a:gd name="connsiteX32" fmla="*/ 2506929 w 2703310"/>
                <a:gd name="connsiteY32" fmla="*/ 567664 h 601417"/>
                <a:gd name="connsiteX33" fmla="*/ 2528408 w 2703310"/>
                <a:gd name="connsiteY33" fmla="*/ 601417 h 601417"/>
                <a:gd name="connsiteX34" fmla="*/ 2583640 w 2703310"/>
                <a:gd name="connsiteY34" fmla="*/ 573801 h 601417"/>
                <a:gd name="connsiteX35" fmla="*/ 2657283 w 2703310"/>
                <a:gd name="connsiteY35" fmla="*/ 579938 h 601417"/>
                <a:gd name="connsiteX36" fmla="*/ 2703310 w 2703310"/>
                <a:gd name="connsiteY36" fmla="*/ 592212 h 601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703310" h="601417">
                  <a:moveTo>
                    <a:pt x="0" y="0"/>
                  </a:moveTo>
                  <a:lnTo>
                    <a:pt x="227066" y="9205"/>
                  </a:lnTo>
                  <a:lnTo>
                    <a:pt x="463337" y="3068"/>
                  </a:lnTo>
                  <a:lnTo>
                    <a:pt x="509364" y="92053"/>
                  </a:lnTo>
                  <a:lnTo>
                    <a:pt x="564596" y="85916"/>
                  </a:lnTo>
                  <a:lnTo>
                    <a:pt x="607554" y="125806"/>
                  </a:lnTo>
                  <a:lnTo>
                    <a:pt x="699608" y="125806"/>
                  </a:lnTo>
                  <a:lnTo>
                    <a:pt x="733361" y="165696"/>
                  </a:lnTo>
                  <a:lnTo>
                    <a:pt x="773251" y="162628"/>
                  </a:lnTo>
                  <a:lnTo>
                    <a:pt x="837689" y="217860"/>
                  </a:lnTo>
                  <a:lnTo>
                    <a:pt x="874510" y="199449"/>
                  </a:lnTo>
                  <a:lnTo>
                    <a:pt x="917468" y="248545"/>
                  </a:lnTo>
                  <a:lnTo>
                    <a:pt x="963495" y="245476"/>
                  </a:lnTo>
                  <a:lnTo>
                    <a:pt x="1012591" y="282298"/>
                  </a:lnTo>
                  <a:lnTo>
                    <a:pt x="1104644" y="279229"/>
                  </a:lnTo>
                  <a:lnTo>
                    <a:pt x="1141466" y="319119"/>
                  </a:lnTo>
                  <a:lnTo>
                    <a:pt x="1264204" y="312982"/>
                  </a:lnTo>
                  <a:lnTo>
                    <a:pt x="1264204" y="312982"/>
                  </a:lnTo>
                  <a:lnTo>
                    <a:pt x="1304094" y="352872"/>
                  </a:lnTo>
                  <a:lnTo>
                    <a:pt x="1423764" y="365146"/>
                  </a:lnTo>
                  <a:lnTo>
                    <a:pt x="1555707" y="362078"/>
                  </a:lnTo>
                  <a:lnTo>
                    <a:pt x="1586392" y="392762"/>
                  </a:lnTo>
                  <a:lnTo>
                    <a:pt x="1715267" y="398899"/>
                  </a:lnTo>
                  <a:lnTo>
                    <a:pt x="1779705" y="392762"/>
                  </a:lnTo>
                  <a:lnTo>
                    <a:pt x="1813458" y="435721"/>
                  </a:lnTo>
                  <a:lnTo>
                    <a:pt x="2046660" y="435721"/>
                  </a:lnTo>
                  <a:lnTo>
                    <a:pt x="2086550" y="475610"/>
                  </a:lnTo>
                  <a:lnTo>
                    <a:pt x="2178604" y="478679"/>
                  </a:lnTo>
                  <a:lnTo>
                    <a:pt x="2258384" y="518569"/>
                  </a:lnTo>
                  <a:lnTo>
                    <a:pt x="2295205" y="515500"/>
                  </a:lnTo>
                  <a:lnTo>
                    <a:pt x="2402601" y="512432"/>
                  </a:lnTo>
                  <a:lnTo>
                    <a:pt x="2463970" y="536980"/>
                  </a:lnTo>
                  <a:lnTo>
                    <a:pt x="2506929" y="567664"/>
                  </a:lnTo>
                  <a:lnTo>
                    <a:pt x="2528408" y="601417"/>
                  </a:lnTo>
                  <a:lnTo>
                    <a:pt x="2583640" y="573801"/>
                  </a:lnTo>
                  <a:lnTo>
                    <a:pt x="2657283" y="579938"/>
                  </a:lnTo>
                  <a:lnTo>
                    <a:pt x="2703310" y="592212"/>
                  </a:lnTo>
                </a:path>
              </a:pathLst>
            </a:custGeom>
            <a:noFill/>
            <a:ln w="2857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1178287" y="5019995"/>
              <a:ext cx="2645011" cy="757908"/>
            </a:xfrm>
            <a:custGeom>
              <a:avLst/>
              <a:gdLst>
                <a:gd name="connsiteX0" fmla="*/ 0 w 2645010"/>
                <a:gd name="connsiteY0" fmla="*/ 52163 h 757908"/>
                <a:gd name="connsiteX1" fmla="*/ 98191 w 2645010"/>
                <a:gd name="connsiteY1" fmla="*/ 33753 h 757908"/>
                <a:gd name="connsiteX2" fmla="*/ 144218 w 2645010"/>
                <a:gd name="connsiteY2" fmla="*/ 79779 h 757908"/>
                <a:gd name="connsiteX3" fmla="*/ 199450 w 2645010"/>
                <a:gd name="connsiteY3" fmla="*/ 0 h 757908"/>
                <a:gd name="connsiteX4" fmla="*/ 291504 w 2645010"/>
                <a:gd name="connsiteY4" fmla="*/ 39890 h 757908"/>
                <a:gd name="connsiteX5" fmla="*/ 405036 w 2645010"/>
                <a:gd name="connsiteY5" fmla="*/ 79779 h 757908"/>
                <a:gd name="connsiteX6" fmla="*/ 444926 w 2645010"/>
                <a:gd name="connsiteY6" fmla="*/ 85916 h 757908"/>
                <a:gd name="connsiteX7" fmla="*/ 469474 w 2645010"/>
                <a:gd name="connsiteY7" fmla="*/ 73643 h 757908"/>
                <a:gd name="connsiteX8" fmla="*/ 530843 w 2645010"/>
                <a:gd name="connsiteY8" fmla="*/ 98190 h 757908"/>
                <a:gd name="connsiteX9" fmla="*/ 653581 w 2645010"/>
                <a:gd name="connsiteY9" fmla="*/ 150354 h 757908"/>
                <a:gd name="connsiteX10" fmla="*/ 745635 w 2645010"/>
                <a:gd name="connsiteY10" fmla="*/ 196381 h 757908"/>
                <a:gd name="connsiteX11" fmla="*/ 828483 w 2645010"/>
                <a:gd name="connsiteY11" fmla="*/ 254682 h 757908"/>
                <a:gd name="connsiteX12" fmla="*/ 929743 w 2645010"/>
                <a:gd name="connsiteY12" fmla="*/ 285366 h 757908"/>
                <a:gd name="connsiteX13" fmla="*/ 954290 w 2645010"/>
                <a:gd name="connsiteY13" fmla="*/ 279229 h 757908"/>
                <a:gd name="connsiteX14" fmla="*/ 997249 w 2645010"/>
                <a:gd name="connsiteY14" fmla="*/ 303777 h 757908"/>
                <a:gd name="connsiteX15" fmla="*/ 1119987 w 2645010"/>
                <a:gd name="connsiteY15" fmla="*/ 346735 h 757908"/>
                <a:gd name="connsiteX16" fmla="*/ 1218177 w 2645010"/>
                <a:gd name="connsiteY16" fmla="*/ 377420 h 757908"/>
                <a:gd name="connsiteX17" fmla="*/ 1254999 w 2645010"/>
                <a:gd name="connsiteY17" fmla="*/ 389694 h 757908"/>
                <a:gd name="connsiteX18" fmla="*/ 1304094 w 2645010"/>
                <a:gd name="connsiteY18" fmla="*/ 401967 h 757908"/>
                <a:gd name="connsiteX19" fmla="*/ 1359326 w 2645010"/>
                <a:gd name="connsiteY19" fmla="*/ 429584 h 757908"/>
                <a:gd name="connsiteX20" fmla="*/ 1405353 w 2645010"/>
                <a:gd name="connsiteY20" fmla="*/ 429584 h 757908"/>
                <a:gd name="connsiteX21" fmla="*/ 1436038 w 2645010"/>
                <a:gd name="connsiteY21" fmla="*/ 435720 h 757908"/>
                <a:gd name="connsiteX22" fmla="*/ 1534228 w 2645010"/>
                <a:gd name="connsiteY22" fmla="*/ 444926 h 757908"/>
                <a:gd name="connsiteX23" fmla="*/ 1577187 w 2645010"/>
                <a:gd name="connsiteY23" fmla="*/ 454131 h 757908"/>
                <a:gd name="connsiteX24" fmla="*/ 1647761 w 2645010"/>
                <a:gd name="connsiteY24" fmla="*/ 475610 h 757908"/>
                <a:gd name="connsiteX25" fmla="*/ 1709130 w 2645010"/>
                <a:gd name="connsiteY25" fmla="*/ 490953 h 757908"/>
                <a:gd name="connsiteX26" fmla="*/ 1791979 w 2645010"/>
                <a:gd name="connsiteY26" fmla="*/ 530843 h 757908"/>
                <a:gd name="connsiteX27" fmla="*/ 1825732 w 2645010"/>
                <a:gd name="connsiteY27" fmla="*/ 543116 h 757908"/>
                <a:gd name="connsiteX28" fmla="*/ 1862553 w 2645010"/>
                <a:gd name="connsiteY28" fmla="*/ 613691 h 757908"/>
                <a:gd name="connsiteX29" fmla="*/ 1926991 w 2645010"/>
                <a:gd name="connsiteY29" fmla="*/ 625965 h 757908"/>
                <a:gd name="connsiteX30" fmla="*/ 1963812 w 2645010"/>
                <a:gd name="connsiteY30" fmla="*/ 632102 h 757908"/>
                <a:gd name="connsiteX31" fmla="*/ 1988360 w 2645010"/>
                <a:gd name="connsiteY31" fmla="*/ 629033 h 757908"/>
                <a:gd name="connsiteX32" fmla="*/ 2028250 w 2645010"/>
                <a:gd name="connsiteY32" fmla="*/ 671992 h 757908"/>
                <a:gd name="connsiteX33" fmla="*/ 2086551 w 2645010"/>
                <a:gd name="connsiteY33" fmla="*/ 659718 h 757908"/>
                <a:gd name="connsiteX34" fmla="*/ 2150988 w 2645010"/>
                <a:gd name="connsiteY34" fmla="*/ 687334 h 757908"/>
                <a:gd name="connsiteX35" fmla="*/ 2175536 w 2645010"/>
                <a:gd name="connsiteY35" fmla="*/ 702676 h 757908"/>
                <a:gd name="connsiteX36" fmla="*/ 2249179 w 2645010"/>
                <a:gd name="connsiteY36" fmla="*/ 742566 h 757908"/>
                <a:gd name="connsiteX37" fmla="*/ 2307479 w 2645010"/>
                <a:gd name="connsiteY37" fmla="*/ 757908 h 757908"/>
                <a:gd name="connsiteX38" fmla="*/ 2344301 w 2645010"/>
                <a:gd name="connsiteY38" fmla="*/ 748703 h 757908"/>
                <a:gd name="connsiteX39" fmla="*/ 2371917 w 2645010"/>
                <a:gd name="connsiteY39" fmla="*/ 714950 h 757908"/>
                <a:gd name="connsiteX40" fmla="*/ 2393396 w 2645010"/>
                <a:gd name="connsiteY40" fmla="*/ 675060 h 757908"/>
                <a:gd name="connsiteX41" fmla="*/ 2451697 w 2645010"/>
                <a:gd name="connsiteY41" fmla="*/ 662786 h 757908"/>
                <a:gd name="connsiteX42" fmla="*/ 2513066 w 2645010"/>
                <a:gd name="connsiteY42" fmla="*/ 675060 h 757908"/>
                <a:gd name="connsiteX43" fmla="*/ 2556024 w 2645010"/>
                <a:gd name="connsiteY43" fmla="*/ 675060 h 757908"/>
                <a:gd name="connsiteX44" fmla="*/ 2577504 w 2645010"/>
                <a:gd name="connsiteY44" fmla="*/ 668923 h 757908"/>
                <a:gd name="connsiteX45" fmla="*/ 2645010 w 2645010"/>
                <a:gd name="connsiteY45" fmla="*/ 690402 h 757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645010" h="757908">
                  <a:moveTo>
                    <a:pt x="0" y="52163"/>
                  </a:moveTo>
                  <a:lnTo>
                    <a:pt x="98191" y="33753"/>
                  </a:lnTo>
                  <a:lnTo>
                    <a:pt x="144218" y="79779"/>
                  </a:lnTo>
                  <a:lnTo>
                    <a:pt x="199450" y="0"/>
                  </a:lnTo>
                  <a:lnTo>
                    <a:pt x="291504" y="39890"/>
                  </a:lnTo>
                  <a:lnTo>
                    <a:pt x="405036" y="79779"/>
                  </a:lnTo>
                  <a:lnTo>
                    <a:pt x="444926" y="85916"/>
                  </a:lnTo>
                  <a:lnTo>
                    <a:pt x="469474" y="73643"/>
                  </a:lnTo>
                  <a:lnTo>
                    <a:pt x="530843" y="98190"/>
                  </a:lnTo>
                  <a:lnTo>
                    <a:pt x="653581" y="150354"/>
                  </a:lnTo>
                  <a:lnTo>
                    <a:pt x="745635" y="196381"/>
                  </a:lnTo>
                  <a:lnTo>
                    <a:pt x="828483" y="254682"/>
                  </a:lnTo>
                  <a:lnTo>
                    <a:pt x="929743" y="285366"/>
                  </a:lnTo>
                  <a:lnTo>
                    <a:pt x="954290" y="279229"/>
                  </a:lnTo>
                  <a:lnTo>
                    <a:pt x="997249" y="303777"/>
                  </a:lnTo>
                  <a:lnTo>
                    <a:pt x="1119987" y="346735"/>
                  </a:lnTo>
                  <a:lnTo>
                    <a:pt x="1218177" y="377420"/>
                  </a:lnTo>
                  <a:lnTo>
                    <a:pt x="1254999" y="389694"/>
                  </a:lnTo>
                  <a:lnTo>
                    <a:pt x="1304094" y="401967"/>
                  </a:lnTo>
                  <a:lnTo>
                    <a:pt x="1359326" y="429584"/>
                  </a:lnTo>
                  <a:lnTo>
                    <a:pt x="1405353" y="429584"/>
                  </a:lnTo>
                  <a:lnTo>
                    <a:pt x="1436038" y="435720"/>
                  </a:lnTo>
                  <a:lnTo>
                    <a:pt x="1534228" y="444926"/>
                  </a:lnTo>
                  <a:lnTo>
                    <a:pt x="1577187" y="454131"/>
                  </a:lnTo>
                  <a:lnTo>
                    <a:pt x="1647761" y="475610"/>
                  </a:lnTo>
                  <a:lnTo>
                    <a:pt x="1709130" y="490953"/>
                  </a:lnTo>
                  <a:lnTo>
                    <a:pt x="1791979" y="530843"/>
                  </a:lnTo>
                  <a:lnTo>
                    <a:pt x="1825732" y="543116"/>
                  </a:lnTo>
                  <a:lnTo>
                    <a:pt x="1862553" y="613691"/>
                  </a:lnTo>
                  <a:lnTo>
                    <a:pt x="1926991" y="625965"/>
                  </a:lnTo>
                  <a:lnTo>
                    <a:pt x="1963812" y="632102"/>
                  </a:lnTo>
                  <a:lnTo>
                    <a:pt x="1988360" y="629033"/>
                  </a:lnTo>
                  <a:lnTo>
                    <a:pt x="2028250" y="671992"/>
                  </a:lnTo>
                  <a:lnTo>
                    <a:pt x="2086551" y="659718"/>
                  </a:lnTo>
                  <a:lnTo>
                    <a:pt x="2150988" y="687334"/>
                  </a:lnTo>
                  <a:lnTo>
                    <a:pt x="2175536" y="702676"/>
                  </a:lnTo>
                  <a:lnTo>
                    <a:pt x="2249179" y="742566"/>
                  </a:lnTo>
                  <a:lnTo>
                    <a:pt x="2307479" y="757908"/>
                  </a:lnTo>
                  <a:lnTo>
                    <a:pt x="2344301" y="748703"/>
                  </a:lnTo>
                  <a:lnTo>
                    <a:pt x="2371917" y="714950"/>
                  </a:lnTo>
                  <a:lnTo>
                    <a:pt x="2393396" y="675060"/>
                  </a:lnTo>
                  <a:lnTo>
                    <a:pt x="2451697" y="662786"/>
                  </a:lnTo>
                  <a:lnTo>
                    <a:pt x="2513066" y="675060"/>
                  </a:lnTo>
                  <a:lnTo>
                    <a:pt x="2556024" y="675060"/>
                  </a:lnTo>
                  <a:lnTo>
                    <a:pt x="2577504" y="668923"/>
                  </a:lnTo>
                  <a:lnTo>
                    <a:pt x="2645010" y="690402"/>
                  </a:lnTo>
                </a:path>
              </a:pathLst>
            </a:custGeom>
            <a:noFill/>
            <a:ln w="28575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736430" y="5007721"/>
              <a:ext cx="757908" cy="199449"/>
            </a:xfrm>
            <a:custGeom>
              <a:avLst/>
              <a:gdLst>
                <a:gd name="connsiteX0" fmla="*/ 0 w 757908"/>
                <a:gd name="connsiteY0" fmla="*/ 171833 h 199449"/>
                <a:gd name="connsiteX1" fmla="*/ 70574 w 757908"/>
                <a:gd name="connsiteY1" fmla="*/ 199449 h 199449"/>
                <a:gd name="connsiteX2" fmla="*/ 104327 w 757908"/>
                <a:gd name="connsiteY2" fmla="*/ 187176 h 199449"/>
                <a:gd name="connsiteX3" fmla="*/ 153422 w 757908"/>
                <a:gd name="connsiteY3" fmla="*/ 153423 h 199449"/>
                <a:gd name="connsiteX4" fmla="*/ 187175 w 757908"/>
                <a:gd name="connsiteY4" fmla="*/ 135012 h 199449"/>
                <a:gd name="connsiteX5" fmla="*/ 248544 w 757908"/>
                <a:gd name="connsiteY5" fmla="*/ 131943 h 199449"/>
                <a:gd name="connsiteX6" fmla="*/ 294571 w 757908"/>
                <a:gd name="connsiteY6" fmla="*/ 138080 h 199449"/>
                <a:gd name="connsiteX7" fmla="*/ 331393 w 757908"/>
                <a:gd name="connsiteY7" fmla="*/ 49095 h 199449"/>
                <a:gd name="connsiteX8" fmla="*/ 380488 w 757908"/>
                <a:gd name="connsiteY8" fmla="*/ 61369 h 199449"/>
                <a:gd name="connsiteX9" fmla="*/ 426515 w 757908"/>
                <a:gd name="connsiteY9" fmla="*/ 70574 h 199449"/>
                <a:gd name="connsiteX10" fmla="*/ 460268 w 757908"/>
                <a:gd name="connsiteY10" fmla="*/ 67506 h 199449"/>
                <a:gd name="connsiteX11" fmla="*/ 552322 w 757908"/>
                <a:gd name="connsiteY11" fmla="*/ 67506 h 199449"/>
                <a:gd name="connsiteX12" fmla="*/ 595280 w 757908"/>
                <a:gd name="connsiteY12" fmla="*/ 107396 h 199449"/>
                <a:gd name="connsiteX13" fmla="*/ 641307 w 757908"/>
                <a:gd name="connsiteY13" fmla="*/ 0 h 199449"/>
                <a:gd name="connsiteX14" fmla="*/ 757908 w 757908"/>
                <a:gd name="connsiteY14" fmla="*/ 49095 h 199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7908" h="199449">
                  <a:moveTo>
                    <a:pt x="0" y="171833"/>
                  </a:moveTo>
                  <a:lnTo>
                    <a:pt x="70574" y="199449"/>
                  </a:lnTo>
                  <a:lnTo>
                    <a:pt x="104327" y="187176"/>
                  </a:lnTo>
                  <a:lnTo>
                    <a:pt x="153422" y="153423"/>
                  </a:lnTo>
                  <a:lnTo>
                    <a:pt x="187175" y="135012"/>
                  </a:lnTo>
                  <a:lnTo>
                    <a:pt x="248544" y="131943"/>
                  </a:lnTo>
                  <a:lnTo>
                    <a:pt x="294571" y="138080"/>
                  </a:lnTo>
                  <a:lnTo>
                    <a:pt x="331393" y="49095"/>
                  </a:lnTo>
                  <a:lnTo>
                    <a:pt x="380488" y="61369"/>
                  </a:lnTo>
                  <a:lnTo>
                    <a:pt x="426515" y="70574"/>
                  </a:lnTo>
                  <a:lnTo>
                    <a:pt x="460268" y="67506"/>
                  </a:lnTo>
                  <a:lnTo>
                    <a:pt x="552322" y="67506"/>
                  </a:lnTo>
                  <a:lnTo>
                    <a:pt x="595280" y="107396"/>
                  </a:lnTo>
                  <a:lnTo>
                    <a:pt x="641307" y="0"/>
                  </a:lnTo>
                  <a:lnTo>
                    <a:pt x="757908" y="49095"/>
                  </a:lnTo>
                </a:path>
              </a:pathLst>
            </a:custGeom>
            <a:noFill/>
            <a:ln w="28575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736430" y="4538247"/>
              <a:ext cx="586075" cy="58301"/>
            </a:xfrm>
            <a:custGeom>
              <a:avLst/>
              <a:gdLst>
                <a:gd name="connsiteX0" fmla="*/ 0 w 586075"/>
                <a:gd name="connsiteY0" fmla="*/ 58301 h 58301"/>
                <a:gd name="connsiteX1" fmla="*/ 46026 w 586075"/>
                <a:gd name="connsiteY1" fmla="*/ 24548 h 58301"/>
                <a:gd name="connsiteX2" fmla="*/ 147285 w 586075"/>
                <a:gd name="connsiteY2" fmla="*/ 24548 h 58301"/>
                <a:gd name="connsiteX3" fmla="*/ 199449 w 586075"/>
                <a:gd name="connsiteY3" fmla="*/ 24548 h 58301"/>
                <a:gd name="connsiteX4" fmla="*/ 230134 w 586075"/>
                <a:gd name="connsiteY4" fmla="*/ 6137 h 58301"/>
                <a:gd name="connsiteX5" fmla="*/ 279229 w 586075"/>
                <a:gd name="connsiteY5" fmla="*/ 27616 h 58301"/>
                <a:gd name="connsiteX6" fmla="*/ 383557 w 586075"/>
                <a:gd name="connsiteY6" fmla="*/ 21479 h 58301"/>
                <a:gd name="connsiteX7" fmla="*/ 435720 w 586075"/>
                <a:gd name="connsiteY7" fmla="*/ 21479 h 58301"/>
                <a:gd name="connsiteX8" fmla="*/ 518569 w 586075"/>
                <a:gd name="connsiteY8" fmla="*/ 12274 h 58301"/>
                <a:gd name="connsiteX9" fmla="*/ 586075 w 586075"/>
                <a:gd name="connsiteY9" fmla="*/ 0 h 5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6075" h="58301">
                  <a:moveTo>
                    <a:pt x="0" y="58301"/>
                  </a:moveTo>
                  <a:lnTo>
                    <a:pt x="46026" y="24548"/>
                  </a:lnTo>
                  <a:lnTo>
                    <a:pt x="147285" y="24548"/>
                  </a:lnTo>
                  <a:lnTo>
                    <a:pt x="199449" y="24548"/>
                  </a:lnTo>
                  <a:lnTo>
                    <a:pt x="230134" y="6137"/>
                  </a:lnTo>
                  <a:lnTo>
                    <a:pt x="279229" y="27616"/>
                  </a:lnTo>
                  <a:lnTo>
                    <a:pt x="383557" y="21479"/>
                  </a:lnTo>
                  <a:lnTo>
                    <a:pt x="435720" y="21479"/>
                  </a:lnTo>
                  <a:lnTo>
                    <a:pt x="518569" y="12274"/>
                  </a:lnTo>
                  <a:lnTo>
                    <a:pt x="586075" y="0"/>
                  </a:lnTo>
                </a:path>
              </a:pathLst>
            </a:custGeom>
            <a:noFill/>
            <a:ln w="2857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1819670" y="1803517"/>
              <a:ext cx="193134" cy="4041058"/>
              <a:chOff x="1819670" y="1803517"/>
              <a:chExt cx="193134" cy="4041058"/>
            </a:xfrm>
          </p:grpSpPr>
          <p:sp>
            <p:nvSpPr>
              <p:cNvPr id="33" name="Freeform 32"/>
              <p:cNvSpPr/>
              <p:nvPr/>
            </p:nvSpPr>
            <p:spPr bwMode="auto">
              <a:xfrm>
                <a:off x="1819670" y="4390806"/>
                <a:ext cx="193134" cy="1453769"/>
              </a:xfrm>
              <a:custGeom>
                <a:avLst/>
                <a:gdLst>
                  <a:gd name="connsiteX0" fmla="*/ 93406 w 193134"/>
                  <a:gd name="connsiteY0" fmla="*/ 0 h 1453769"/>
                  <a:gd name="connsiteX1" fmla="*/ 131331 w 193134"/>
                  <a:gd name="connsiteY1" fmla="*/ 84276 h 1453769"/>
                  <a:gd name="connsiteX2" fmla="*/ 127117 w 193134"/>
                  <a:gd name="connsiteY2" fmla="*/ 164339 h 1453769"/>
                  <a:gd name="connsiteX3" fmla="*/ 101834 w 193134"/>
                  <a:gd name="connsiteY3" fmla="*/ 214905 h 1453769"/>
                  <a:gd name="connsiteX4" fmla="*/ 38627 w 193134"/>
                  <a:gd name="connsiteY4" fmla="*/ 273898 h 1453769"/>
                  <a:gd name="connsiteX5" fmla="*/ 4916 w 193134"/>
                  <a:gd name="connsiteY5" fmla="*/ 320250 h 1453769"/>
                  <a:gd name="connsiteX6" fmla="*/ 68124 w 193134"/>
                  <a:gd name="connsiteY6" fmla="*/ 370816 h 1453769"/>
                  <a:gd name="connsiteX7" fmla="*/ 122903 w 193134"/>
                  <a:gd name="connsiteY7" fmla="*/ 412954 h 1453769"/>
                  <a:gd name="connsiteX8" fmla="*/ 173469 w 193134"/>
                  <a:gd name="connsiteY8" fmla="*/ 459306 h 1453769"/>
                  <a:gd name="connsiteX9" fmla="*/ 165042 w 193134"/>
                  <a:gd name="connsiteY9" fmla="*/ 501445 h 1453769"/>
                  <a:gd name="connsiteX10" fmla="*/ 106048 w 193134"/>
                  <a:gd name="connsiteY10" fmla="*/ 556224 h 1453769"/>
                  <a:gd name="connsiteX11" fmla="*/ 97620 w 193134"/>
                  <a:gd name="connsiteY11" fmla="*/ 619432 h 1453769"/>
                  <a:gd name="connsiteX12" fmla="*/ 118689 w 193134"/>
                  <a:gd name="connsiteY12" fmla="*/ 674212 h 1453769"/>
                  <a:gd name="connsiteX13" fmla="*/ 114476 w 193134"/>
                  <a:gd name="connsiteY13" fmla="*/ 695281 h 1453769"/>
                  <a:gd name="connsiteX14" fmla="*/ 59696 w 193134"/>
                  <a:gd name="connsiteY14" fmla="*/ 737419 h 1453769"/>
                  <a:gd name="connsiteX15" fmla="*/ 9130 w 193134"/>
                  <a:gd name="connsiteY15" fmla="*/ 783771 h 1453769"/>
                  <a:gd name="connsiteX16" fmla="*/ 59696 w 193134"/>
                  <a:gd name="connsiteY16" fmla="*/ 855406 h 1453769"/>
                  <a:gd name="connsiteX17" fmla="*/ 114476 w 193134"/>
                  <a:gd name="connsiteY17" fmla="*/ 880689 h 1453769"/>
                  <a:gd name="connsiteX18" fmla="*/ 156614 w 193134"/>
                  <a:gd name="connsiteY18" fmla="*/ 914400 h 1453769"/>
                  <a:gd name="connsiteX19" fmla="*/ 186111 w 193134"/>
                  <a:gd name="connsiteY19" fmla="*/ 956538 h 1453769"/>
                  <a:gd name="connsiteX20" fmla="*/ 114476 w 193134"/>
                  <a:gd name="connsiteY20" fmla="*/ 998676 h 1453769"/>
                  <a:gd name="connsiteX21" fmla="*/ 63910 w 193134"/>
                  <a:gd name="connsiteY21" fmla="*/ 1028173 h 1453769"/>
                  <a:gd name="connsiteX22" fmla="*/ 84979 w 193134"/>
                  <a:gd name="connsiteY22" fmla="*/ 1074525 h 1453769"/>
                  <a:gd name="connsiteX23" fmla="*/ 106048 w 193134"/>
                  <a:gd name="connsiteY23" fmla="*/ 1112449 h 1453769"/>
                  <a:gd name="connsiteX24" fmla="*/ 122903 w 193134"/>
                  <a:gd name="connsiteY24" fmla="*/ 1167229 h 1453769"/>
                  <a:gd name="connsiteX25" fmla="*/ 93406 w 193134"/>
                  <a:gd name="connsiteY25" fmla="*/ 1200940 h 1453769"/>
                  <a:gd name="connsiteX26" fmla="*/ 76551 w 193134"/>
                  <a:gd name="connsiteY26" fmla="*/ 1226223 h 1453769"/>
                  <a:gd name="connsiteX27" fmla="*/ 63910 w 193134"/>
                  <a:gd name="connsiteY27" fmla="*/ 1255719 h 1453769"/>
                  <a:gd name="connsiteX28" fmla="*/ 68124 w 193134"/>
                  <a:gd name="connsiteY28" fmla="*/ 1302071 h 1453769"/>
                  <a:gd name="connsiteX29" fmla="*/ 97620 w 193134"/>
                  <a:gd name="connsiteY29" fmla="*/ 1335782 h 1453769"/>
                  <a:gd name="connsiteX30" fmla="*/ 131331 w 193134"/>
                  <a:gd name="connsiteY30" fmla="*/ 1365279 h 1453769"/>
                  <a:gd name="connsiteX31" fmla="*/ 148186 w 193134"/>
                  <a:gd name="connsiteY31" fmla="*/ 1403203 h 1453769"/>
                  <a:gd name="connsiteX32" fmla="*/ 106048 w 193134"/>
                  <a:gd name="connsiteY32" fmla="*/ 1453769 h 1453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93134" h="1453769">
                    <a:moveTo>
                      <a:pt x="93406" y="0"/>
                    </a:moveTo>
                    <a:cubicBezTo>
                      <a:pt x="109559" y="28443"/>
                      <a:pt x="125713" y="56886"/>
                      <a:pt x="131331" y="84276"/>
                    </a:cubicBezTo>
                    <a:cubicBezTo>
                      <a:pt x="136950" y="111666"/>
                      <a:pt x="132033" y="142568"/>
                      <a:pt x="127117" y="164339"/>
                    </a:cubicBezTo>
                    <a:cubicBezTo>
                      <a:pt x="122201" y="186110"/>
                      <a:pt x="116582" y="196645"/>
                      <a:pt x="101834" y="214905"/>
                    </a:cubicBezTo>
                    <a:cubicBezTo>
                      <a:pt x="87086" y="233165"/>
                      <a:pt x="54780" y="256340"/>
                      <a:pt x="38627" y="273898"/>
                    </a:cubicBezTo>
                    <a:cubicBezTo>
                      <a:pt x="22474" y="291456"/>
                      <a:pt x="0" y="304097"/>
                      <a:pt x="4916" y="320250"/>
                    </a:cubicBezTo>
                    <a:cubicBezTo>
                      <a:pt x="9832" y="336403"/>
                      <a:pt x="48460" y="355365"/>
                      <a:pt x="68124" y="370816"/>
                    </a:cubicBezTo>
                    <a:cubicBezTo>
                      <a:pt x="87788" y="386267"/>
                      <a:pt x="105346" y="398206"/>
                      <a:pt x="122903" y="412954"/>
                    </a:cubicBezTo>
                    <a:cubicBezTo>
                      <a:pt x="140461" y="427702"/>
                      <a:pt x="166446" y="444558"/>
                      <a:pt x="173469" y="459306"/>
                    </a:cubicBezTo>
                    <a:cubicBezTo>
                      <a:pt x="180492" y="474054"/>
                      <a:pt x="176279" y="485292"/>
                      <a:pt x="165042" y="501445"/>
                    </a:cubicBezTo>
                    <a:cubicBezTo>
                      <a:pt x="153805" y="517598"/>
                      <a:pt x="117285" y="536560"/>
                      <a:pt x="106048" y="556224"/>
                    </a:cubicBezTo>
                    <a:cubicBezTo>
                      <a:pt x="94811" y="575888"/>
                      <a:pt x="95513" y="599767"/>
                      <a:pt x="97620" y="619432"/>
                    </a:cubicBezTo>
                    <a:cubicBezTo>
                      <a:pt x="99727" y="639097"/>
                      <a:pt x="115880" y="661571"/>
                      <a:pt x="118689" y="674212"/>
                    </a:cubicBezTo>
                    <a:cubicBezTo>
                      <a:pt x="121498" y="686854"/>
                      <a:pt x="124308" y="684747"/>
                      <a:pt x="114476" y="695281"/>
                    </a:cubicBezTo>
                    <a:cubicBezTo>
                      <a:pt x="104644" y="705816"/>
                      <a:pt x="77254" y="722671"/>
                      <a:pt x="59696" y="737419"/>
                    </a:cubicBezTo>
                    <a:cubicBezTo>
                      <a:pt x="42138" y="752167"/>
                      <a:pt x="9130" y="764107"/>
                      <a:pt x="9130" y="783771"/>
                    </a:cubicBezTo>
                    <a:cubicBezTo>
                      <a:pt x="9130" y="803435"/>
                      <a:pt x="42138" y="839253"/>
                      <a:pt x="59696" y="855406"/>
                    </a:cubicBezTo>
                    <a:cubicBezTo>
                      <a:pt x="77254" y="871559"/>
                      <a:pt x="98323" y="870857"/>
                      <a:pt x="114476" y="880689"/>
                    </a:cubicBezTo>
                    <a:cubicBezTo>
                      <a:pt x="130629" y="890521"/>
                      <a:pt x="144675" y="901759"/>
                      <a:pt x="156614" y="914400"/>
                    </a:cubicBezTo>
                    <a:cubicBezTo>
                      <a:pt x="168553" y="927041"/>
                      <a:pt x="193134" y="942492"/>
                      <a:pt x="186111" y="956538"/>
                    </a:cubicBezTo>
                    <a:cubicBezTo>
                      <a:pt x="179088" y="970584"/>
                      <a:pt x="114476" y="998676"/>
                      <a:pt x="114476" y="998676"/>
                    </a:cubicBezTo>
                    <a:cubicBezTo>
                      <a:pt x="94109" y="1010615"/>
                      <a:pt x="68826" y="1015532"/>
                      <a:pt x="63910" y="1028173"/>
                    </a:cubicBezTo>
                    <a:cubicBezTo>
                      <a:pt x="58994" y="1040815"/>
                      <a:pt x="77956" y="1060479"/>
                      <a:pt x="84979" y="1074525"/>
                    </a:cubicBezTo>
                    <a:cubicBezTo>
                      <a:pt x="92002" y="1088571"/>
                      <a:pt x="99727" y="1096998"/>
                      <a:pt x="106048" y="1112449"/>
                    </a:cubicBezTo>
                    <a:cubicBezTo>
                      <a:pt x="112369" y="1127900"/>
                      <a:pt x="125010" y="1152481"/>
                      <a:pt x="122903" y="1167229"/>
                    </a:cubicBezTo>
                    <a:cubicBezTo>
                      <a:pt x="120796" y="1181977"/>
                      <a:pt x="101131" y="1191108"/>
                      <a:pt x="93406" y="1200940"/>
                    </a:cubicBezTo>
                    <a:cubicBezTo>
                      <a:pt x="85681" y="1210772"/>
                      <a:pt x="81467" y="1217093"/>
                      <a:pt x="76551" y="1226223"/>
                    </a:cubicBezTo>
                    <a:cubicBezTo>
                      <a:pt x="71635" y="1235353"/>
                      <a:pt x="65314" y="1243078"/>
                      <a:pt x="63910" y="1255719"/>
                    </a:cubicBezTo>
                    <a:cubicBezTo>
                      <a:pt x="62506" y="1268360"/>
                      <a:pt x="62506" y="1288727"/>
                      <a:pt x="68124" y="1302071"/>
                    </a:cubicBezTo>
                    <a:cubicBezTo>
                      <a:pt x="73742" y="1315415"/>
                      <a:pt x="87086" y="1325247"/>
                      <a:pt x="97620" y="1335782"/>
                    </a:cubicBezTo>
                    <a:cubicBezTo>
                      <a:pt x="108154" y="1346317"/>
                      <a:pt x="122903" y="1354042"/>
                      <a:pt x="131331" y="1365279"/>
                    </a:cubicBezTo>
                    <a:cubicBezTo>
                      <a:pt x="139759" y="1376516"/>
                      <a:pt x="152400" y="1388455"/>
                      <a:pt x="148186" y="1403203"/>
                    </a:cubicBezTo>
                    <a:cubicBezTo>
                      <a:pt x="143972" y="1417951"/>
                      <a:pt x="106048" y="1453769"/>
                      <a:pt x="106048" y="1453769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34" name="Freeform 33"/>
              <p:cNvSpPr/>
              <p:nvPr/>
            </p:nvSpPr>
            <p:spPr bwMode="auto">
              <a:xfrm>
                <a:off x="1851976" y="2827476"/>
                <a:ext cx="123605" cy="1559116"/>
              </a:xfrm>
              <a:custGeom>
                <a:avLst/>
                <a:gdLst>
                  <a:gd name="connsiteX0" fmla="*/ 65314 w 123605"/>
                  <a:gd name="connsiteY0" fmla="*/ 0 h 1559116"/>
                  <a:gd name="connsiteX1" fmla="*/ 94811 w 123605"/>
                  <a:gd name="connsiteY1" fmla="*/ 67422 h 1559116"/>
                  <a:gd name="connsiteX2" fmla="*/ 82170 w 123605"/>
                  <a:gd name="connsiteY2" fmla="*/ 105346 h 1559116"/>
                  <a:gd name="connsiteX3" fmla="*/ 48459 w 123605"/>
                  <a:gd name="connsiteY3" fmla="*/ 164340 h 1559116"/>
                  <a:gd name="connsiteX4" fmla="*/ 52673 w 123605"/>
                  <a:gd name="connsiteY4" fmla="*/ 235975 h 1559116"/>
                  <a:gd name="connsiteX5" fmla="*/ 99025 w 123605"/>
                  <a:gd name="connsiteY5" fmla="*/ 303396 h 1559116"/>
                  <a:gd name="connsiteX6" fmla="*/ 73742 w 123605"/>
                  <a:gd name="connsiteY6" fmla="*/ 366603 h 1559116"/>
                  <a:gd name="connsiteX7" fmla="*/ 27390 w 123605"/>
                  <a:gd name="connsiteY7" fmla="*/ 408742 h 1559116"/>
                  <a:gd name="connsiteX8" fmla="*/ 10535 w 123605"/>
                  <a:gd name="connsiteY8" fmla="*/ 471949 h 1559116"/>
                  <a:gd name="connsiteX9" fmla="*/ 14748 w 123605"/>
                  <a:gd name="connsiteY9" fmla="*/ 518301 h 1559116"/>
                  <a:gd name="connsiteX10" fmla="*/ 99025 w 123605"/>
                  <a:gd name="connsiteY10" fmla="*/ 581508 h 1559116"/>
                  <a:gd name="connsiteX11" fmla="*/ 120094 w 123605"/>
                  <a:gd name="connsiteY11" fmla="*/ 619433 h 1559116"/>
                  <a:gd name="connsiteX12" fmla="*/ 111666 w 123605"/>
                  <a:gd name="connsiteY12" fmla="*/ 661571 h 1559116"/>
                  <a:gd name="connsiteX13" fmla="*/ 48459 w 123605"/>
                  <a:gd name="connsiteY13" fmla="*/ 699495 h 1559116"/>
                  <a:gd name="connsiteX14" fmla="*/ 23176 w 123605"/>
                  <a:gd name="connsiteY14" fmla="*/ 728992 h 1559116"/>
                  <a:gd name="connsiteX15" fmla="*/ 14748 w 123605"/>
                  <a:gd name="connsiteY15" fmla="*/ 775344 h 1559116"/>
                  <a:gd name="connsiteX16" fmla="*/ 56887 w 123605"/>
                  <a:gd name="connsiteY16" fmla="*/ 817483 h 1559116"/>
                  <a:gd name="connsiteX17" fmla="*/ 94811 w 123605"/>
                  <a:gd name="connsiteY17" fmla="*/ 842765 h 1559116"/>
                  <a:gd name="connsiteX18" fmla="*/ 90597 w 123605"/>
                  <a:gd name="connsiteY18" fmla="*/ 889118 h 1559116"/>
                  <a:gd name="connsiteX19" fmla="*/ 56887 w 123605"/>
                  <a:gd name="connsiteY19" fmla="*/ 960753 h 1559116"/>
                  <a:gd name="connsiteX20" fmla="*/ 35818 w 123605"/>
                  <a:gd name="connsiteY20" fmla="*/ 1028174 h 1559116"/>
                  <a:gd name="connsiteX21" fmla="*/ 61100 w 123605"/>
                  <a:gd name="connsiteY21" fmla="*/ 1057671 h 1559116"/>
                  <a:gd name="connsiteX22" fmla="*/ 65314 w 123605"/>
                  <a:gd name="connsiteY22" fmla="*/ 1129306 h 1559116"/>
                  <a:gd name="connsiteX23" fmla="*/ 107453 w 123605"/>
                  <a:gd name="connsiteY23" fmla="*/ 1179871 h 1559116"/>
                  <a:gd name="connsiteX24" fmla="*/ 115880 w 123605"/>
                  <a:gd name="connsiteY24" fmla="*/ 1222010 h 1559116"/>
                  <a:gd name="connsiteX25" fmla="*/ 86383 w 123605"/>
                  <a:gd name="connsiteY25" fmla="*/ 1255720 h 1559116"/>
                  <a:gd name="connsiteX26" fmla="*/ 61100 w 123605"/>
                  <a:gd name="connsiteY26" fmla="*/ 1302072 h 1559116"/>
                  <a:gd name="connsiteX27" fmla="*/ 27390 w 123605"/>
                  <a:gd name="connsiteY27" fmla="*/ 1352638 h 1559116"/>
                  <a:gd name="connsiteX28" fmla="*/ 61100 w 123605"/>
                  <a:gd name="connsiteY28" fmla="*/ 1420059 h 1559116"/>
                  <a:gd name="connsiteX29" fmla="*/ 69528 w 123605"/>
                  <a:gd name="connsiteY29" fmla="*/ 1445342 h 1559116"/>
                  <a:gd name="connsiteX30" fmla="*/ 65314 w 123605"/>
                  <a:gd name="connsiteY30" fmla="*/ 1512764 h 1559116"/>
                  <a:gd name="connsiteX31" fmla="*/ 52673 w 123605"/>
                  <a:gd name="connsiteY31" fmla="*/ 1529619 h 1559116"/>
                  <a:gd name="connsiteX32" fmla="*/ 52673 w 123605"/>
                  <a:gd name="connsiteY32" fmla="*/ 1559116 h 1559116"/>
                  <a:gd name="connsiteX33" fmla="*/ 52673 w 123605"/>
                  <a:gd name="connsiteY33" fmla="*/ 1550688 h 1559116"/>
                  <a:gd name="connsiteX34" fmla="*/ 52673 w 123605"/>
                  <a:gd name="connsiteY34" fmla="*/ 1550688 h 1559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23605" h="1559116">
                    <a:moveTo>
                      <a:pt x="65314" y="0"/>
                    </a:moveTo>
                    <a:cubicBezTo>
                      <a:pt x="78658" y="24932"/>
                      <a:pt x="92002" y="49864"/>
                      <a:pt x="94811" y="67422"/>
                    </a:cubicBezTo>
                    <a:cubicBezTo>
                      <a:pt x="97620" y="84980"/>
                      <a:pt x="89895" y="89193"/>
                      <a:pt x="82170" y="105346"/>
                    </a:cubicBezTo>
                    <a:cubicBezTo>
                      <a:pt x="74445" y="121499"/>
                      <a:pt x="53375" y="142569"/>
                      <a:pt x="48459" y="164340"/>
                    </a:cubicBezTo>
                    <a:cubicBezTo>
                      <a:pt x="43543" y="186111"/>
                      <a:pt x="44245" y="212799"/>
                      <a:pt x="52673" y="235975"/>
                    </a:cubicBezTo>
                    <a:cubicBezTo>
                      <a:pt x="61101" y="259151"/>
                      <a:pt x="95514" y="281625"/>
                      <a:pt x="99025" y="303396"/>
                    </a:cubicBezTo>
                    <a:cubicBezTo>
                      <a:pt x="102536" y="325167"/>
                      <a:pt x="85681" y="349045"/>
                      <a:pt x="73742" y="366603"/>
                    </a:cubicBezTo>
                    <a:cubicBezTo>
                      <a:pt x="61803" y="384161"/>
                      <a:pt x="37924" y="391184"/>
                      <a:pt x="27390" y="408742"/>
                    </a:cubicBezTo>
                    <a:cubicBezTo>
                      <a:pt x="16856" y="426300"/>
                      <a:pt x="12642" y="453689"/>
                      <a:pt x="10535" y="471949"/>
                    </a:cubicBezTo>
                    <a:cubicBezTo>
                      <a:pt x="8428" y="490209"/>
                      <a:pt x="0" y="500041"/>
                      <a:pt x="14748" y="518301"/>
                    </a:cubicBezTo>
                    <a:cubicBezTo>
                      <a:pt x="29496" y="536561"/>
                      <a:pt x="81468" y="564653"/>
                      <a:pt x="99025" y="581508"/>
                    </a:cubicBezTo>
                    <a:cubicBezTo>
                      <a:pt x="116582" y="598363"/>
                      <a:pt x="117987" y="606089"/>
                      <a:pt x="120094" y="619433"/>
                    </a:cubicBezTo>
                    <a:cubicBezTo>
                      <a:pt x="122201" y="632777"/>
                      <a:pt x="123605" y="648227"/>
                      <a:pt x="111666" y="661571"/>
                    </a:cubicBezTo>
                    <a:cubicBezTo>
                      <a:pt x="99727" y="674915"/>
                      <a:pt x="63207" y="688258"/>
                      <a:pt x="48459" y="699495"/>
                    </a:cubicBezTo>
                    <a:cubicBezTo>
                      <a:pt x="33711" y="710732"/>
                      <a:pt x="28794" y="716351"/>
                      <a:pt x="23176" y="728992"/>
                    </a:cubicBezTo>
                    <a:cubicBezTo>
                      <a:pt x="17558" y="741633"/>
                      <a:pt x="9130" y="760596"/>
                      <a:pt x="14748" y="775344"/>
                    </a:cubicBezTo>
                    <a:cubicBezTo>
                      <a:pt x="20366" y="790092"/>
                      <a:pt x="43543" y="806246"/>
                      <a:pt x="56887" y="817483"/>
                    </a:cubicBezTo>
                    <a:cubicBezTo>
                      <a:pt x="70231" y="828720"/>
                      <a:pt x="89193" y="830826"/>
                      <a:pt x="94811" y="842765"/>
                    </a:cubicBezTo>
                    <a:cubicBezTo>
                      <a:pt x="100429" y="854704"/>
                      <a:pt x="96918" y="869453"/>
                      <a:pt x="90597" y="889118"/>
                    </a:cubicBezTo>
                    <a:cubicBezTo>
                      <a:pt x="84276" y="908783"/>
                      <a:pt x="66017" y="937577"/>
                      <a:pt x="56887" y="960753"/>
                    </a:cubicBezTo>
                    <a:cubicBezTo>
                      <a:pt x="47757" y="983929"/>
                      <a:pt x="35116" y="1012021"/>
                      <a:pt x="35818" y="1028174"/>
                    </a:cubicBezTo>
                    <a:cubicBezTo>
                      <a:pt x="36520" y="1044327"/>
                      <a:pt x="56184" y="1040816"/>
                      <a:pt x="61100" y="1057671"/>
                    </a:cubicBezTo>
                    <a:cubicBezTo>
                      <a:pt x="66016" y="1074526"/>
                      <a:pt x="57589" y="1108939"/>
                      <a:pt x="65314" y="1129306"/>
                    </a:cubicBezTo>
                    <a:cubicBezTo>
                      <a:pt x="73039" y="1149673"/>
                      <a:pt x="99025" y="1164420"/>
                      <a:pt x="107453" y="1179871"/>
                    </a:cubicBezTo>
                    <a:cubicBezTo>
                      <a:pt x="115881" y="1195322"/>
                      <a:pt x="119392" y="1209368"/>
                      <a:pt x="115880" y="1222010"/>
                    </a:cubicBezTo>
                    <a:cubicBezTo>
                      <a:pt x="112368" y="1234652"/>
                      <a:pt x="95513" y="1242376"/>
                      <a:pt x="86383" y="1255720"/>
                    </a:cubicBezTo>
                    <a:cubicBezTo>
                      <a:pt x="77253" y="1269064"/>
                      <a:pt x="70932" y="1285919"/>
                      <a:pt x="61100" y="1302072"/>
                    </a:cubicBezTo>
                    <a:cubicBezTo>
                      <a:pt x="51268" y="1318225"/>
                      <a:pt x="27390" y="1332974"/>
                      <a:pt x="27390" y="1352638"/>
                    </a:cubicBezTo>
                    <a:cubicBezTo>
                      <a:pt x="27390" y="1372302"/>
                      <a:pt x="54077" y="1404608"/>
                      <a:pt x="61100" y="1420059"/>
                    </a:cubicBezTo>
                    <a:cubicBezTo>
                      <a:pt x="68123" y="1435510"/>
                      <a:pt x="68826" y="1429891"/>
                      <a:pt x="69528" y="1445342"/>
                    </a:cubicBezTo>
                    <a:cubicBezTo>
                      <a:pt x="70230" y="1460793"/>
                      <a:pt x="68123" y="1498718"/>
                      <a:pt x="65314" y="1512764"/>
                    </a:cubicBezTo>
                    <a:cubicBezTo>
                      <a:pt x="62505" y="1526810"/>
                      <a:pt x="54780" y="1521894"/>
                      <a:pt x="52673" y="1529619"/>
                    </a:cubicBezTo>
                    <a:cubicBezTo>
                      <a:pt x="50566" y="1537344"/>
                      <a:pt x="52673" y="1559116"/>
                      <a:pt x="52673" y="1559116"/>
                    </a:cubicBezTo>
                    <a:lnTo>
                      <a:pt x="52673" y="1550688"/>
                    </a:lnTo>
                    <a:lnTo>
                      <a:pt x="52673" y="1550688"/>
                    </a:ln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35" name="Freeform 34"/>
              <p:cNvSpPr/>
              <p:nvPr/>
            </p:nvSpPr>
            <p:spPr bwMode="auto">
              <a:xfrm>
                <a:off x="1876557" y="1803517"/>
                <a:ext cx="94108" cy="1032387"/>
              </a:xfrm>
              <a:custGeom>
                <a:avLst/>
                <a:gdLst>
                  <a:gd name="connsiteX0" fmla="*/ 28092 w 94108"/>
                  <a:gd name="connsiteY0" fmla="*/ 0 h 1032387"/>
                  <a:gd name="connsiteX1" fmla="*/ 19664 w 94108"/>
                  <a:gd name="connsiteY1" fmla="*/ 88490 h 1032387"/>
                  <a:gd name="connsiteX2" fmla="*/ 53375 w 94108"/>
                  <a:gd name="connsiteY2" fmla="*/ 155912 h 1032387"/>
                  <a:gd name="connsiteX3" fmla="*/ 91299 w 94108"/>
                  <a:gd name="connsiteY3" fmla="*/ 219119 h 1032387"/>
                  <a:gd name="connsiteX4" fmla="*/ 70230 w 94108"/>
                  <a:gd name="connsiteY4" fmla="*/ 273899 h 1032387"/>
                  <a:gd name="connsiteX5" fmla="*/ 32306 w 94108"/>
                  <a:gd name="connsiteY5" fmla="*/ 345534 h 1032387"/>
                  <a:gd name="connsiteX6" fmla="*/ 2809 w 94108"/>
                  <a:gd name="connsiteY6" fmla="*/ 438238 h 1032387"/>
                  <a:gd name="connsiteX7" fmla="*/ 49161 w 94108"/>
                  <a:gd name="connsiteY7" fmla="*/ 518301 h 1032387"/>
                  <a:gd name="connsiteX8" fmla="*/ 53375 w 94108"/>
                  <a:gd name="connsiteY8" fmla="*/ 594149 h 1032387"/>
                  <a:gd name="connsiteX9" fmla="*/ 78658 w 94108"/>
                  <a:gd name="connsiteY9" fmla="*/ 665784 h 1032387"/>
                  <a:gd name="connsiteX10" fmla="*/ 61802 w 94108"/>
                  <a:gd name="connsiteY10" fmla="*/ 716350 h 1032387"/>
                  <a:gd name="connsiteX11" fmla="*/ 32306 w 94108"/>
                  <a:gd name="connsiteY11" fmla="*/ 766916 h 1032387"/>
                  <a:gd name="connsiteX12" fmla="*/ 32306 w 94108"/>
                  <a:gd name="connsiteY12" fmla="*/ 855407 h 1032387"/>
                  <a:gd name="connsiteX13" fmla="*/ 15450 w 94108"/>
                  <a:gd name="connsiteY13" fmla="*/ 876476 h 1032387"/>
                  <a:gd name="connsiteX14" fmla="*/ 15450 w 94108"/>
                  <a:gd name="connsiteY14" fmla="*/ 922828 h 1032387"/>
                  <a:gd name="connsiteX15" fmla="*/ 7023 w 94108"/>
                  <a:gd name="connsiteY15" fmla="*/ 964966 h 1032387"/>
                  <a:gd name="connsiteX16" fmla="*/ 53375 w 94108"/>
                  <a:gd name="connsiteY16" fmla="*/ 1032387 h 103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4108" h="1032387">
                    <a:moveTo>
                      <a:pt x="28092" y="0"/>
                    </a:moveTo>
                    <a:cubicBezTo>
                      <a:pt x="21771" y="31252"/>
                      <a:pt x="15450" y="62505"/>
                      <a:pt x="19664" y="88490"/>
                    </a:cubicBezTo>
                    <a:cubicBezTo>
                      <a:pt x="23878" y="114475"/>
                      <a:pt x="41436" y="134141"/>
                      <a:pt x="53375" y="155912"/>
                    </a:cubicBezTo>
                    <a:cubicBezTo>
                      <a:pt x="65314" y="177683"/>
                      <a:pt x="88490" y="199454"/>
                      <a:pt x="91299" y="219119"/>
                    </a:cubicBezTo>
                    <a:cubicBezTo>
                      <a:pt x="94108" y="238784"/>
                      <a:pt x="80062" y="252830"/>
                      <a:pt x="70230" y="273899"/>
                    </a:cubicBezTo>
                    <a:cubicBezTo>
                      <a:pt x="60398" y="294968"/>
                      <a:pt x="43543" y="318144"/>
                      <a:pt x="32306" y="345534"/>
                    </a:cubicBezTo>
                    <a:cubicBezTo>
                      <a:pt x="21069" y="372924"/>
                      <a:pt x="0" y="409444"/>
                      <a:pt x="2809" y="438238"/>
                    </a:cubicBezTo>
                    <a:cubicBezTo>
                      <a:pt x="5618" y="467033"/>
                      <a:pt x="40733" y="492316"/>
                      <a:pt x="49161" y="518301"/>
                    </a:cubicBezTo>
                    <a:cubicBezTo>
                      <a:pt x="57589" y="544286"/>
                      <a:pt x="48459" y="569569"/>
                      <a:pt x="53375" y="594149"/>
                    </a:cubicBezTo>
                    <a:cubicBezTo>
                      <a:pt x="58291" y="618729"/>
                      <a:pt x="77253" y="645417"/>
                      <a:pt x="78658" y="665784"/>
                    </a:cubicBezTo>
                    <a:cubicBezTo>
                      <a:pt x="80063" y="686151"/>
                      <a:pt x="69527" y="699495"/>
                      <a:pt x="61802" y="716350"/>
                    </a:cubicBezTo>
                    <a:cubicBezTo>
                      <a:pt x="54077" y="733205"/>
                      <a:pt x="37222" y="743740"/>
                      <a:pt x="32306" y="766916"/>
                    </a:cubicBezTo>
                    <a:cubicBezTo>
                      <a:pt x="27390" y="790092"/>
                      <a:pt x="35115" y="837147"/>
                      <a:pt x="32306" y="855407"/>
                    </a:cubicBezTo>
                    <a:cubicBezTo>
                      <a:pt x="29497" y="873667"/>
                      <a:pt x="18259" y="865239"/>
                      <a:pt x="15450" y="876476"/>
                    </a:cubicBezTo>
                    <a:cubicBezTo>
                      <a:pt x="12641" y="887713"/>
                      <a:pt x="16854" y="908080"/>
                      <a:pt x="15450" y="922828"/>
                    </a:cubicBezTo>
                    <a:cubicBezTo>
                      <a:pt x="14046" y="937576"/>
                      <a:pt x="702" y="946706"/>
                      <a:pt x="7023" y="964966"/>
                    </a:cubicBezTo>
                    <a:cubicBezTo>
                      <a:pt x="13344" y="983226"/>
                      <a:pt x="53375" y="1032387"/>
                      <a:pt x="53375" y="1032387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sp>
        <p:nvSpPr>
          <p:cNvPr id="9232" name="Text Box 72"/>
          <p:cNvSpPr txBox="1">
            <a:spLocks noChangeArrowheads="1"/>
          </p:cNvSpPr>
          <p:nvPr/>
        </p:nvSpPr>
        <p:spPr bwMode="auto">
          <a:xfrm>
            <a:off x="5394560" y="4291538"/>
            <a:ext cx="3025832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Exploration </a:t>
            </a:r>
            <a:endParaRPr lang="en-US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Base Reservoir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1926783" y="1309805"/>
            <a:ext cx="1514917" cy="276999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0000"/>
                </a:solidFill>
                <a:latin typeface="Verdana" pitchFamily="34" charset="0"/>
              </a:rPr>
              <a:t>Barracouta-1</a:t>
            </a:r>
          </a:p>
        </p:txBody>
      </p:sp>
      <p:sp>
        <p:nvSpPr>
          <p:cNvPr id="9228" name="Text Box 31"/>
          <p:cNvSpPr txBox="1">
            <a:spLocks noChangeArrowheads="1"/>
          </p:cNvSpPr>
          <p:nvPr/>
        </p:nvSpPr>
        <p:spPr bwMode="auto">
          <a:xfrm>
            <a:off x="5574999" y="1649413"/>
            <a:ext cx="2949979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00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Exploration </a:t>
            </a:r>
            <a:endParaRPr lang="en-US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Top Latrobe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203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190500" y="1219200"/>
            <a:ext cx="4546600" cy="47752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Development Mapping</a:t>
            </a:r>
          </a:p>
        </p:txBody>
      </p:sp>
      <p:pic>
        <p:nvPicPr>
          <p:cNvPr id="9220" name="Picture 5"/>
          <p:cNvPicPr>
            <a:picLocks noGrp="1" noChangeArrowheads="1"/>
          </p:cNvPicPr>
          <p:nvPr>
            <p:ph idx="4294967295"/>
          </p:nvPr>
        </p:nvPicPr>
        <p:blipFill>
          <a:blip r:embed="rId3" cstate="print"/>
          <a:srcRect l="65375" b="23877"/>
          <a:stretch>
            <a:fillRect/>
          </a:stretch>
        </p:blipFill>
        <p:spPr>
          <a:xfrm>
            <a:off x="571500" y="1296988"/>
            <a:ext cx="4130675" cy="4519612"/>
          </a:xfrm>
          <a:noFill/>
        </p:spPr>
      </p:pic>
      <p:pic>
        <p:nvPicPr>
          <p:cNvPr id="9222" name="Picture 7"/>
          <p:cNvPicPr>
            <a:picLocks noChangeArrowheads="1"/>
          </p:cNvPicPr>
          <p:nvPr/>
        </p:nvPicPr>
        <p:blipFill>
          <a:blip r:embed="rId3" cstate="print"/>
          <a:srcRect l="-17" r="96660" b="23877"/>
          <a:stretch>
            <a:fillRect/>
          </a:stretch>
        </p:blipFill>
        <p:spPr bwMode="auto">
          <a:xfrm>
            <a:off x="245702" y="1297203"/>
            <a:ext cx="330200" cy="451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Line 28"/>
          <p:cNvSpPr>
            <a:spLocks noChangeShapeType="1"/>
          </p:cNvSpPr>
          <p:nvPr/>
        </p:nvSpPr>
        <p:spPr bwMode="auto">
          <a:xfrm>
            <a:off x="4563907" y="3486237"/>
            <a:ext cx="0" cy="7778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9227" name="Text Box 29"/>
          <p:cNvSpPr txBox="1">
            <a:spLocks noChangeArrowheads="1"/>
          </p:cNvSpPr>
          <p:nvPr/>
        </p:nvSpPr>
        <p:spPr bwMode="auto">
          <a:xfrm>
            <a:off x="4960996" y="3314074"/>
            <a:ext cx="385874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latin typeface="Verdana" pitchFamily="34" charset="0"/>
              </a:rPr>
              <a:t>Primary Reservoir</a:t>
            </a:r>
          </a:p>
          <a:p>
            <a:pPr algn="ctr"/>
            <a:r>
              <a:rPr lang="en-US" b="1" dirty="0">
                <a:latin typeface="Verdana" pitchFamily="34" charset="0"/>
              </a:rPr>
              <a:t>Orange (TCC) to Pink</a:t>
            </a:r>
          </a:p>
          <a:p>
            <a:pPr algn="ctr"/>
            <a:r>
              <a:rPr lang="en-US" dirty="0" smtClean="0">
                <a:latin typeface="Verdana" pitchFamily="34" charset="0"/>
              </a:rPr>
              <a:t>~100 </a:t>
            </a:r>
            <a:r>
              <a:rPr lang="en-US" dirty="0">
                <a:latin typeface="Verdana" pitchFamily="34" charset="0"/>
              </a:rPr>
              <a:t>meters</a:t>
            </a:r>
          </a:p>
        </p:txBody>
      </p:sp>
      <p:sp>
        <p:nvSpPr>
          <p:cNvPr id="9230" name="Text Box 33"/>
          <p:cNvSpPr txBox="1">
            <a:spLocks noChangeArrowheads="1"/>
          </p:cNvSpPr>
          <p:nvPr/>
        </p:nvSpPr>
        <p:spPr bwMode="auto">
          <a:xfrm>
            <a:off x="575888" y="5548531"/>
            <a:ext cx="1182688" cy="28416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200" b="1" dirty="0">
                <a:latin typeface="Verdana" pitchFamily="34" charset="0"/>
              </a:rPr>
              <a:t>Inline 1915</a:t>
            </a:r>
          </a:p>
        </p:txBody>
      </p:sp>
      <p:sp>
        <p:nvSpPr>
          <p:cNvPr id="9233" name="Freeform 73"/>
          <p:cNvSpPr>
            <a:spLocks/>
          </p:cNvSpPr>
          <p:nvPr/>
        </p:nvSpPr>
        <p:spPr bwMode="auto">
          <a:xfrm>
            <a:off x="596900" y="4037013"/>
            <a:ext cx="3743498" cy="641350"/>
          </a:xfrm>
          <a:custGeom>
            <a:avLst/>
            <a:gdLst>
              <a:gd name="T0" fmla="*/ 0 w 1939"/>
              <a:gd name="T1" fmla="*/ 47625 h 404"/>
              <a:gd name="T2" fmla="*/ 473075 w 1939"/>
              <a:gd name="T3" fmla="*/ 1588 h 404"/>
              <a:gd name="T4" fmla="*/ 715963 w 1939"/>
              <a:gd name="T5" fmla="*/ 61913 h 404"/>
              <a:gd name="T6" fmla="*/ 944563 w 1939"/>
              <a:gd name="T7" fmla="*/ 153988 h 404"/>
              <a:gd name="T8" fmla="*/ 1127125 w 1939"/>
              <a:gd name="T9" fmla="*/ 260350 h 404"/>
              <a:gd name="T10" fmla="*/ 1447800 w 1939"/>
              <a:gd name="T11" fmla="*/ 366712 h 404"/>
              <a:gd name="T12" fmla="*/ 1828801 w 1939"/>
              <a:gd name="T13" fmla="*/ 428625 h 404"/>
              <a:gd name="T14" fmla="*/ 1951038 w 1939"/>
              <a:gd name="T15" fmla="*/ 458788 h 404"/>
              <a:gd name="T16" fmla="*/ 2239963 w 1939"/>
              <a:gd name="T17" fmla="*/ 504825 h 404"/>
              <a:gd name="T18" fmla="*/ 2468563 w 1939"/>
              <a:gd name="T19" fmla="*/ 534988 h 404"/>
              <a:gd name="T20" fmla="*/ 2606676 w 1939"/>
              <a:gd name="T21" fmla="*/ 550863 h 404"/>
              <a:gd name="T22" fmla="*/ 2743201 w 1939"/>
              <a:gd name="T23" fmla="*/ 627063 h 404"/>
              <a:gd name="T24" fmla="*/ 3078163 w 1939"/>
              <a:gd name="T25" fmla="*/ 641350 h 40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39"/>
              <a:gd name="T40" fmla="*/ 0 h 404"/>
              <a:gd name="T41" fmla="*/ 1939 w 1939"/>
              <a:gd name="T42" fmla="*/ 404 h 40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39" h="404">
                <a:moveTo>
                  <a:pt x="0" y="30"/>
                </a:moveTo>
                <a:cubicBezTo>
                  <a:pt x="111" y="15"/>
                  <a:pt x="223" y="0"/>
                  <a:pt x="298" y="1"/>
                </a:cubicBezTo>
                <a:cubicBezTo>
                  <a:pt x="373" y="2"/>
                  <a:pt x="401" y="23"/>
                  <a:pt x="451" y="39"/>
                </a:cubicBezTo>
                <a:cubicBezTo>
                  <a:pt x="501" y="55"/>
                  <a:pt x="552" y="76"/>
                  <a:pt x="595" y="97"/>
                </a:cubicBezTo>
                <a:cubicBezTo>
                  <a:pt x="638" y="118"/>
                  <a:pt x="657" y="142"/>
                  <a:pt x="710" y="164"/>
                </a:cubicBezTo>
                <a:cubicBezTo>
                  <a:pt x="763" y="186"/>
                  <a:pt x="838" y="213"/>
                  <a:pt x="912" y="231"/>
                </a:cubicBezTo>
                <a:cubicBezTo>
                  <a:pt x="986" y="249"/>
                  <a:pt x="1099" y="260"/>
                  <a:pt x="1152" y="270"/>
                </a:cubicBezTo>
                <a:cubicBezTo>
                  <a:pt x="1205" y="280"/>
                  <a:pt x="1186" y="281"/>
                  <a:pt x="1229" y="289"/>
                </a:cubicBezTo>
                <a:cubicBezTo>
                  <a:pt x="1272" y="297"/>
                  <a:pt x="1357" y="310"/>
                  <a:pt x="1411" y="318"/>
                </a:cubicBezTo>
                <a:cubicBezTo>
                  <a:pt x="1465" y="326"/>
                  <a:pt x="1516" y="332"/>
                  <a:pt x="1555" y="337"/>
                </a:cubicBezTo>
                <a:cubicBezTo>
                  <a:pt x="1594" y="342"/>
                  <a:pt x="1613" y="337"/>
                  <a:pt x="1642" y="347"/>
                </a:cubicBezTo>
                <a:cubicBezTo>
                  <a:pt x="1671" y="357"/>
                  <a:pt x="1679" y="386"/>
                  <a:pt x="1728" y="395"/>
                </a:cubicBezTo>
                <a:cubicBezTo>
                  <a:pt x="1777" y="404"/>
                  <a:pt x="1858" y="404"/>
                  <a:pt x="1939" y="404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9225" name="Freeform 25"/>
          <p:cNvSpPr>
            <a:spLocks/>
          </p:cNvSpPr>
          <p:nvPr/>
        </p:nvSpPr>
        <p:spPr bwMode="auto">
          <a:xfrm>
            <a:off x="641350" y="2705100"/>
            <a:ext cx="3699048" cy="571500"/>
          </a:xfrm>
          <a:custGeom>
            <a:avLst/>
            <a:gdLst>
              <a:gd name="T0" fmla="*/ 0 w 1928"/>
              <a:gd name="T1" fmla="*/ 31750 h 360"/>
              <a:gd name="T2" fmla="*/ 368300 w 1928"/>
              <a:gd name="T3" fmla="*/ 6350 h 360"/>
              <a:gd name="T4" fmla="*/ 673100 w 1928"/>
              <a:gd name="T5" fmla="*/ 6350 h 360"/>
              <a:gd name="T6" fmla="*/ 933450 w 1928"/>
              <a:gd name="T7" fmla="*/ 44450 h 360"/>
              <a:gd name="T8" fmla="*/ 1104900 w 1928"/>
              <a:gd name="T9" fmla="*/ 114300 h 360"/>
              <a:gd name="T10" fmla="*/ 1282700 w 1928"/>
              <a:gd name="T11" fmla="*/ 215900 h 360"/>
              <a:gd name="T12" fmla="*/ 1600200 w 1928"/>
              <a:gd name="T13" fmla="*/ 292100 h 360"/>
              <a:gd name="T14" fmla="*/ 1866900 w 1928"/>
              <a:gd name="T15" fmla="*/ 349250 h 360"/>
              <a:gd name="T16" fmla="*/ 1962150 w 1928"/>
              <a:gd name="T17" fmla="*/ 349250 h 360"/>
              <a:gd name="T18" fmla="*/ 2127250 w 1928"/>
              <a:gd name="T19" fmla="*/ 387350 h 360"/>
              <a:gd name="T20" fmla="*/ 2387600 w 1928"/>
              <a:gd name="T21" fmla="*/ 450850 h 360"/>
              <a:gd name="T22" fmla="*/ 2755900 w 1928"/>
              <a:gd name="T23" fmla="*/ 546100 h 360"/>
              <a:gd name="T24" fmla="*/ 3060700 w 1928"/>
              <a:gd name="T25" fmla="*/ 571500 h 36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28"/>
              <a:gd name="T40" fmla="*/ 0 h 360"/>
              <a:gd name="T41" fmla="*/ 1928 w 1928"/>
              <a:gd name="T42" fmla="*/ 360 h 36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28" h="360">
                <a:moveTo>
                  <a:pt x="0" y="20"/>
                </a:moveTo>
                <a:cubicBezTo>
                  <a:pt x="80" y="13"/>
                  <a:pt x="161" y="7"/>
                  <a:pt x="232" y="4"/>
                </a:cubicBezTo>
                <a:cubicBezTo>
                  <a:pt x="303" y="1"/>
                  <a:pt x="365" y="0"/>
                  <a:pt x="424" y="4"/>
                </a:cubicBezTo>
                <a:cubicBezTo>
                  <a:pt x="483" y="8"/>
                  <a:pt x="543" y="17"/>
                  <a:pt x="588" y="28"/>
                </a:cubicBezTo>
                <a:cubicBezTo>
                  <a:pt x="633" y="39"/>
                  <a:pt x="659" y="54"/>
                  <a:pt x="696" y="72"/>
                </a:cubicBezTo>
                <a:cubicBezTo>
                  <a:pt x="733" y="90"/>
                  <a:pt x="756" y="117"/>
                  <a:pt x="808" y="136"/>
                </a:cubicBezTo>
                <a:cubicBezTo>
                  <a:pt x="860" y="155"/>
                  <a:pt x="947" y="170"/>
                  <a:pt x="1008" y="184"/>
                </a:cubicBezTo>
                <a:cubicBezTo>
                  <a:pt x="1069" y="198"/>
                  <a:pt x="1138" y="214"/>
                  <a:pt x="1176" y="220"/>
                </a:cubicBezTo>
                <a:cubicBezTo>
                  <a:pt x="1214" y="226"/>
                  <a:pt x="1209" y="216"/>
                  <a:pt x="1236" y="220"/>
                </a:cubicBezTo>
                <a:cubicBezTo>
                  <a:pt x="1263" y="224"/>
                  <a:pt x="1295" y="233"/>
                  <a:pt x="1340" y="244"/>
                </a:cubicBezTo>
                <a:cubicBezTo>
                  <a:pt x="1385" y="255"/>
                  <a:pt x="1438" y="267"/>
                  <a:pt x="1504" y="284"/>
                </a:cubicBezTo>
                <a:cubicBezTo>
                  <a:pt x="1570" y="301"/>
                  <a:pt x="1665" y="331"/>
                  <a:pt x="1736" y="344"/>
                </a:cubicBezTo>
                <a:cubicBezTo>
                  <a:pt x="1807" y="357"/>
                  <a:pt x="1867" y="358"/>
                  <a:pt x="1928" y="360"/>
                </a:cubicBezTo>
              </a:path>
            </a:pathLst>
          </a:custGeom>
          <a:noFill/>
          <a:ln w="57150" cap="flat" cmpd="sng">
            <a:solidFill>
              <a:srgbClr val="00FF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1865890" y="1498717"/>
            <a:ext cx="233415" cy="4041058"/>
            <a:chOff x="1819670" y="1803517"/>
            <a:chExt cx="193134" cy="4041058"/>
          </a:xfrm>
        </p:grpSpPr>
        <p:sp>
          <p:nvSpPr>
            <p:cNvPr id="17" name="Freeform 16"/>
            <p:cNvSpPr/>
            <p:nvPr/>
          </p:nvSpPr>
          <p:spPr bwMode="auto">
            <a:xfrm>
              <a:off x="1819670" y="4390806"/>
              <a:ext cx="193134" cy="1453769"/>
            </a:xfrm>
            <a:custGeom>
              <a:avLst/>
              <a:gdLst>
                <a:gd name="connsiteX0" fmla="*/ 93406 w 193134"/>
                <a:gd name="connsiteY0" fmla="*/ 0 h 1453769"/>
                <a:gd name="connsiteX1" fmla="*/ 131331 w 193134"/>
                <a:gd name="connsiteY1" fmla="*/ 84276 h 1453769"/>
                <a:gd name="connsiteX2" fmla="*/ 127117 w 193134"/>
                <a:gd name="connsiteY2" fmla="*/ 164339 h 1453769"/>
                <a:gd name="connsiteX3" fmla="*/ 101834 w 193134"/>
                <a:gd name="connsiteY3" fmla="*/ 214905 h 1453769"/>
                <a:gd name="connsiteX4" fmla="*/ 38627 w 193134"/>
                <a:gd name="connsiteY4" fmla="*/ 273898 h 1453769"/>
                <a:gd name="connsiteX5" fmla="*/ 4916 w 193134"/>
                <a:gd name="connsiteY5" fmla="*/ 320250 h 1453769"/>
                <a:gd name="connsiteX6" fmla="*/ 68124 w 193134"/>
                <a:gd name="connsiteY6" fmla="*/ 370816 h 1453769"/>
                <a:gd name="connsiteX7" fmla="*/ 122903 w 193134"/>
                <a:gd name="connsiteY7" fmla="*/ 412954 h 1453769"/>
                <a:gd name="connsiteX8" fmla="*/ 173469 w 193134"/>
                <a:gd name="connsiteY8" fmla="*/ 459306 h 1453769"/>
                <a:gd name="connsiteX9" fmla="*/ 165042 w 193134"/>
                <a:gd name="connsiteY9" fmla="*/ 501445 h 1453769"/>
                <a:gd name="connsiteX10" fmla="*/ 106048 w 193134"/>
                <a:gd name="connsiteY10" fmla="*/ 556224 h 1453769"/>
                <a:gd name="connsiteX11" fmla="*/ 97620 w 193134"/>
                <a:gd name="connsiteY11" fmla="*/ 619432 h 1453769"/>
                <a:gd name="connsiteX12" fmla="*/ 118689 w 193134"/>
                <a:gd name="connsiteY12" fmla="*/ 674212 h 1453769"/>
                <a:gd name="connsiteX13" fmla="*/ 114476 w 193134"/>
                <a:gd name="connsiteY13" fmla="*/ 695281 h 1453769"/>
                <a:gd name="connsiteX14" fmla="*/ 59696 w 193134"/>
                <a:gd name="connsiteY14" fmla="*/ 737419 h 1453769"/>
                <a:gd name="connsiteX15" fmla="*/ 9130 w 193134"/>
                <a:gd name="connsiteY15" fmla="*/ 783771 h 1453769"/>
                <a:gd name="connsiteX16" fmla="*/ 59696 w 193134"/>
                <a:gd name="connsiteY16" fmla="*/ 855406 h 1453769"/>
                <a:gd name="connsiteX17" fmla="*/ 114476 w 193134"/>
                <a:gd name="connsiteY17" fmla="*/ 880689 h 1453769"/>
                <a:gd name="connsiteX18" fmla="*/ 156614 w 193134"/>
                <a:gd name="connsiteY18" fmla="*/ 914400 h 1453769"/>
                <a:gd name="connsiteX19" fmla="*/ 186111 w 193134"/>
                <a:gd name="connsiteY19" fmla="*/ 956538 h 1453769"/>
                <a:gd name="connsiteX20" fmla="*/ 114476 w 193134"/>
                <a:gd name="connsiteY20" fmla="*/ 998676 h 1453769"/>
                <a:gd name="connsiteX21" fmla="*/ 63910 w 193134"/>
                <a:gd name="connsiteY21" fmla="*/ 1028173 h 1453769"/>
                <a:gd name="connsiteX22" fmla="*/ 84979 w 193134"/>
                <a:gd name="connsiteY22" fmla="*/ 1074525 h 1453769"/>
                <a:gd name="connsiteX23" fmla="*/ 106048 w 193134"/>
                <a:gd name="connsiteY23" fmla="*/ 1112449 h 1453769"/>
                <a:gd name="connsiteX24" fmla="*/ 122903 w 193134"/>
                <a:gd name="connsiteY24" fmla="*/ 1167229 h 1453769"/>
                <a:gd name="connsiteX25" fmla="*/ 93406 w 193134"/>
                <a:gd name="connsiteY25" fmla="*/ 1200940 h 1453769"/>
                <a:gd name="connsiteX26" fmla="*/ 76551 w 193134"/>
                <a:gd name="connsiteY26" fmla="*/ 1226223 h 1453769"/>
                <a:gd name="connsiteX27" fmla="*/ 63910 w 193134"/>
                <a:gd name="connsiteY27" fmla="*/ 1255719 h 1453769"/>
                <a:gd name="connsiteX28" fmla="*/ 68124 w 193134"/>
                <a:gd name="connsiteY28" fmla="*/ 1302071 h 1453769"/>
                <a:gd name="connsiteX29" fmla="*/ 97620 w 193134"/>
                <a:gd name="connsiteY29" fmla="*/ 1335782 h 1453769"/>
                <a:gd name="connsiteX30" fmla="*/ 131331 w 193134"/>
                <a:gd name="connsiteY30" fmla="*/ 1365279 h 1453769"/>
                <a:gd name="connsiteX31" fmla="*/ 148186 w 193134"/>
                <a:gd name="connsiteY31" fmla="*/ 1403203 h 1453769"/>
                <a:gd name="connsiteX32" fmla="*/ 106048 w 193134"/>
                <a:gd name="connsiteY32" fmla="*/ 1453769 h 1453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3134" h="1453769">
                  <a:moveTo>
                    <a:pt x="93406" y="0"/>
                  </a:moveTo>
                  <a:cubicBezTo>
                    <a:pt x="109559" y="28443"/>
                    <a:pt x="125713" y="56886"/>
                    <a:pt x="131331" y="84276"/>
                  </a:cubicBezTo>
                  <a:cubicBezTo>
                    <a:pt x="136950" y="111666"/>
                    <a:pt x="132033" y="142568"/>
                    <a:pt x="127117" y="164339"/>
                  </a:cubicBezTo>
                  <a:cubicBezTo>
                    <a:pt x="122201" y="186110"/>
                    <a:pt x="116582" y="196645"/>
                    <a:pt x="101834" y="214905"/>
                  </a:cubicBezTo>
                  <a:cubicBezTo>
                    <a:pt x="87086" y="233165"/>
                    <a:pt x="54780" y="256340"/>
                    <a:pt x="38627" y="273898"/>
                  </a:cubicBezTo>
                  <a:cubicBezTo>
                    <a:pt x="22474" y="291456"/>
                    <a:pt x="0" y="304097"/>
                    <a:pt x="4916" y="320250"/>
                  </a:cubicBezTo>
                  <a:cubicBezTo>
                    <a:pt x="9832" y="336403"/>
                    <a:pt x="48460" y="355365"/>
                    <a:pt x="68124" y="370816"/>
                  </a:cubicBezTo>
                  <a:cubicBezTo>
                    <a:pt x="87788" y="386267"/>
                    <a:pt x="105346" y="398206"/>
                    <a:pt x="122903" y="412954"/>
                  </a:cubicBezTo>
                  <a:cubicBezTo>
                    <a:pt x="140461" y="427702"/>
                    <a:pt x="166446" y="444558"/>
                    <a:pt x="173469" y="459306"/>
                  </a:cubicBezTo>
                  <a:cubicBezTo>
                    <a:pt x="180492" y="474054"/>
                    <a:pt x="176279" y="485292"/>
                    <a:pt x="165042" y="501445"/>
                  </a:cubicBezTo>
                  <a:cubicBezTo>
                    <a:pt x="153805" y="517598"/>
                    <a:pt x="117285" y="536560"/>
                    <a:pt x="106048" y="556224"/>
                  </a:cubicBezTo>
                  <a:cubicBezTo>
                    <a:pt x="94811" y="575888"/>
                    <a:pt x="95513" y="599767"/>
                    <a:pt x="97620" y="619432"/>
                  </a:cubicBezTo>
                  <a:cubicBezTo>
                    <a:pt x="99727" y="639097"/>
                    <a:pt x="115880" y="661571"/>
                    <a:pt x="118689" y="674212"/>
                  </a:cubicBezTo>
                  <a:cubicBezTo>
                    <a:pt x="121498" y="686854"/>
                    <a:pt x="124308" y="684747"/>
                    <a:pt x="114476" y="695281"/>
                  </a:cubicBezTo>
                  <a:cubicBezTo>
                    <a:pt x="104644" y="705816"/>
                    <a:pt x="77254" y="722671"/>
                    <a:pt x="59696" y="737419"/>
                  </a:cubicBezTo>
                  <a:cubicBezTo>
                    <a:pt x="42138" y="752167"/>
                    <a:pt x="9130" y="764107"/>
                    <a:pt x="9130" y="783771"/>
                  </a:cubicBezTo>
                  <a:cubicBezTo>
                    <a:pt x="9130" y="803435"/>
                    <a:pt x="42138" y="839253"/>
                    <a:pt x="59696" y="855406"/>
                  </a:cubicBezTo>
                  <a:cubicBezTo>
                    <a:pt x="77254" y="871559"/>
                    <a:pt x="98323" y="870857"/>
                    <a:pt x="114476" y="880689"/>
                  </a:cubicBezTo>
                  <a:cubicBezTo>
                    <a:pt x="130629" y="890521"/>
                    <a:pt x="144675" y="901759"/>
                    <a:pt x="156614" y="914400"/>
                  </a:cubicBezTo>
                  <a:cubicBezTo>
                    <a:pt x="168553" y="927041"/>
                    <a:pt x="193134" y="942492"/>
                    <a:pt x="186111" y="956538"/>
                  </a:cubicBezTo>
                  <a:cubicBezTo>
                    <a:pt x="179088" y="970584"/>
                    <a:pt x="114476" y="998676"/>
                    <a:pt x="114476" y="998676"/>
                  </a:cubicBezTo>
                  <a:cubicBezTo>
                    <a:pt x="94109" y="1010615"/>
                    <a:pt x="68826" y="1015532"/>
                    <a:pt x="63910" y="1028173"/>
                  </a:cubicBezTo>
                  <a:cubicBezTo>
                    <a:pt x="58994" y="1040815"/>
                    <a:pt x="77956" y="1060479"/>
                    <a:pt x="84979" y="1074525"/>
                  </a:cubicBezTo>
                  <a:cubicBezTo>
                    <a:pt x="92002" y="1088571"/>
                    <a:pt x="99727" y="1096998"/>
                    <a:pt x="106048" y="1112449"/>
                  </a:cubicBezTo>
                  <a:cubicBezTo>
                    <a:pt x="112369" y="1127900"/>
                    <a:pt x="125010" y="1152481"/>
                    <a:pt x="122903" y="1167229"/>
                  </a:cubicBezTo>
                  <a:cubicBezTo>
                    <a:pt x="120796" y="1181977"/>
                    <a:pt x="101131" y="1191108"/>
                    <a:pt x="93406" y="1200940"/>
                  </a:cubicBezTo>
                  <a:cubicBezTo>
                    <a:pt x="85681" y="1210772"/>
                    <a:pt x="81467" y="1217093"/>
                    <a:pt x="76551" y="1226223"/>
                  </a:cubicBezTo>
                  <a:cubicBezTo>
                    <a:pt x="71635" y="1235353"/>
                    <a:pt x="65314" y="1243078"/>
                    <a:pt x="63910" y="1255719"/>
                  </a:cubicBezTo>
                  <a:cubicBezTo>
                    <a:pt x="62506" y="1268360"/>
                    <a:pt x="62506" y="1288727"/>
                    <a:pt x="68124" y="1302071"/>
                  </a:cubicBezTo>
                  <a:cubicBezTo>
                    <a:pt x="73742" y="1315415"/>
                    <a:pt x="87086" y="1325247"/>
                    <a:pt x="97620" y="1335782"/>
                  </a:cubicBezTo>
                  <a:cubicBezTo>
                    <a:pt x="108154" y="1346317"/>
                    <a:pt x="122903" y="1354042"/>
                    <a:pt x="131331" y="1365279"/>
                  </a:cubicBezTo>
                  <a:cubicBezTo>
                    <a:pt x="139759" y="1376516"/>
                    <a:pt x="152400" y="1388455"/>
                    <a:pt x="148186" y="1403203"/>
                  </a:cubicBezTo>
                  <a:cubicBezTo>
                    <a:pt x="143972" y="1417951"/>
                    <a:pt x="106048" y="1453769"/>
                    <a:pt x="106048" y="1453769"/>
                  </a:cubicBez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1851976" y="2827476"/>
              <a:ext cx="123605" cy="1559116"/>
            </a:xfrm>
            <a:custGeom>
              <a:avLst/>
              <a:gdLst>
                <a:gd name="connsiteX0" fmla="*/ 65314 w 123605"/>
                <a:gd name="connsiteY0" fmla="*/ 0 h 1559116"/>
                <a:gd name="connsiteX1" fmla="*/ 94811 w 123605"/>
                <a:gd name="connsiteY1" fmla="*/ 67422 h 1559116"/>
                <a:gd name="connsiteX2" fmla="*/ 82170 w 123605"/>
                <a:gd name="connsiteY2" fmla="*/ 105346 h 1559116"/>
                <a:gd name="connsiteX3" fmla="*/ 48459 w 123605"/>
                <a:gd name="connsiteY3" fmla="*/ 164340 h 1559116"/>
                <a:gd name="connsiteX4" fmla="*/ 52673 w 123605"/>
                <a:gd name="connsiteY4" fmla="*/ 235975 h 1559116"/>
                <a:gd name="connsiteX5" fmla="*/ 99025 w 123605"/>
                <a:gd name="connsiteY5" fmla="*/ 303396 h 1559116"/>
                <a:gd name="connsiteX6" fmla="*/ 73742 w 123605"/>
                <a:gd name="connsiteY6" fmla="*/ 366603 h 1559116"/>
                <a:gd name="connsiteX7" fmla="*/ 27390 w 123605"/>
                <a:gd name="connsiteY7" fmla="*/ 408742 h 1559116"/>
                <a:gd name="connsiteX8" fmla="*/ 10535 w 123605"/>
                <a:gd name="connsiteY8" fmla="*/ 471949 h 1559116"/>
                <a:gd name="connsiteX9" fmla="*/ 14748 w 123605"/>
                <a:gd name="connsiteY9" fmla="*/ 518301 h 1559116"/>
                <a:gd name="connsiteX10" fmla="*/ 99025 w 123605"/>
                <a:gd name="connsiteY10" fmla="*/ 581508 h 1559116"/>
                <a:gd name="connsiteX11" fmla="*/ 120094 w 123605"/>
                <a:gd name="connsiteY11" fmla="*/ 619433 h 1559116"/>
                <a:gd name="connsiteX12" fmla="*/ 111666 w 123605"/>
                <a:gd name="connsiteY12" fmla="*/ 661571 h 1559116"/>
                <a:gd name="connsiteX13" fmla="*/ 48459 w 123605"/>
                <a:gd name="connsiteY13" fmla="*/ 699495 h 1559116"/>
                <a:gd name="connsiteX14" fmla="*/ 23176 w 123605"/>
                <a:gd name="connsiteY14" fmla="*/ 728992 h 1559116"/>
                <a:gd name="connsiteX15" fmla="*/ 14748 w 123605"/>
                <a:gd name="connsiteY15" fmla="*/ 775344 h 1559116"/>
                <a:gd name="connsiteX16" fmla="*/ 56887 w 123605"/>
                <a:gd name="connsiteY16" fmla="*/ 817483 h 1559116"/>
                <a:gd name="connsiteX17" fmla="*/ 94811 w 123605"/>
                <a:gd name="connsiteY17" fmla="*/ 842765 h 1559116"/>
                <a:gd name="connsiteX18" fmla="*/ 90597 w 123605"/>
                <a:gd name="connsiteY18" fmla="*/ 889118 h 1559116"/>
                <a:gd name="connsiteX19" fmla="*/ 56887 w 123605"/>
                <a:gd name="connsiteY19" fmla="*/ 960753 h 1559116"/>
                <a:gd name="connsiteX20" fmla="*/ 35818 w 123605"/>
                <a:gd name="connsiteY20" fmla="*/ 1028174 h 1559116"/>
                <a:gd name="connsiteX21" fmla="*/ 61100 w 123605"/>
                <a:gd name="connsiteY21" fmla="*/ 1057671 h 1559116"/>
                <a:gd name="connsiteX22" fmla="*/ 65314 w 123605"/>
                <a:gd name="connsiteY22" fmla="*/ 1129306 h 1559116"/>
                <a:gd name="connsiteX23" fmla="*/ 107453 w 123605"/>
                <a:gd name="connsiteY23" fmla="*/ 1179871 h 1559116"/>
                <a:gd name="connsiteX24" fmla="*/ 115880 w 123605"/>
                <a:gd name="connsiteY24" fmla="*/ 1222010 h 1559116"/>
                <a:gd name="connsiteX25" fmla="*/ 86383 w 123605"/>
                <a:gd name="connsiteY25" fmla="*/ 1255720 h 1559116"/>
                <a:gd name="connsiteX26" fmla="*/ 61100 w 123605"/>
                <a:gd name="connsiteY26" fmla="*/ 1302072 h 1559116"/>
                <a:gd name="connsiteX27" fmla="*/ 27390 w 123605"/>
                <a:gd name="connsiteY27" fmla="*/ 1352638 h 1559116"/>
                <a:gd name="connsiteX28" fmla="*/ 61100 w 123605"/>
                <a:gd name="connsiteY28" fmla="*/ 1420059 h 1559116"/>
                <a:gd name="connsiteX29" fmla="*/ 69528 w 123605"/>
                <a:gd name="connsiteY29" fmla="*/ 1445342 h 1559116"/>
                <a:gd name="connsiteX30" fmla="*/ 65314 w 123605"/>
                <a:gd name="connsiteY30" fmla="*/ 1512764 h 1559116"/>
                <a:gd name="connsiteX31" fmla="*/ 52673 w 123605"/>
                <a:gd name="connsiteY31" fmla="*/ 1529619 h 1559116"/>
                <a:gd name="connsiteX32" fmla="*/ 52673 w 123605"/>
                <a:gd name="connsiteY32" fmla="*/ 1559116 h 1559116"/>
                <a:gd name="connsiteX33" fmla="*/ 52673 w 123605"/>
                <a:gd name="connsiteY33" fmla="*/ 1550688 h 1559116"/>
                <a:gd name="connsiteX34" fmla="*/ 52673 w 123605"/>
                <a:gd name="connsiteY34" fmla="*/ 1550688 h 155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3605" h="1559116">
                  <a:moveTo>
                    <a:pt x="65314" y="0"/>
                  </a:moveTo>
                  <a:cubicBezTo>
                    <a:pt x="78658" y="24932"/>
                    <a:pt x="92002" y="49864"/>
                    <a:pt x="94811" y="67422"/>
                  </a:cubicBezTo>
                  <a:cubicBezTo>
                    <a:pt x="97620" y="84980"/>
                    <a:pt x="89895" y="89193"/>
                    <a:pt x="82170" y="105346"/>
                  </a:cubicBezTo>
                  <a:cubicBezTo>
                    <a:pt x="74445" y="121499"/>
                    <a:pt x="53375" y="142569"/>
                    <a:pt x="48459" y="164340"/>
                  </a:cubicBezTo>
                  <a:cubicBezTo>
                    <a:pt x="43543" y="186111"/>
                    <a:pt x="44245" y="212799"/>
                    <a:pt x="52673" y="235975"/>
                  </a:cubicBezTo>
                  <a:cubicBezTo>
                    <a:pt x="61101" y="259151"/>
                    <a:pt x="95514" y="281625"/>
                    <a:pt x="99025" y="303396"/>
                  </a:cubicBezTo>
                  <a:cubicBezTo>
                    <a:pt x="102536" y="325167"/>
                    <a:pt x="85681" y="349045"/>
                    <a:pt x="73742" y="366603"/>
                  </a:cubicBezTo>
                  <a:cubicBezTo>
                    <a:pt x="61803" y="384161"/>
                    <a:pt x="37924" y="391184"/>
                    <a:pt x="27390" y="408742"/>
                  </a:cubicBezTo>
                  <a:cubicBezTo>
                    <a:pt x="16856" y="426300"/>
                    <a:pt x="12642" y="453689"/>
                    <a:pt x="10535" y="471949"/>
                  </a:cubicBezTo>
                  <a:cubicBezTo>
                    <a:pt x="8428" y="490209"/>
                    <a:pt x="0" y="500041"/>
                    <a:pt x="14748" y="518301"/>
                  </a:cubicBezTo>
                  <a:cubicBezTo>
                    <a:pt x="29496" y="536561"/>
                    <a:pt x="81468" y="564653"/>
                    <a:pt x="99025" y="581508"/>
                  </a:cubicBezTo>
                  <a:cubicBezTo>
                    <a:pt x="116582" y="598363"/>
                    <a:pt x="117987" y="606089"/>
                    <a:pt x="120094" y="619433"/>
                  </a:cubicBezTo>
                  <a:cubicBezTo>
                    <a:pt x="122201" y="632777"/>
                    <a:pt x="123605" y="648227"/>
                    <a:pt x="111666" y="661571"/>
                  </a:cubicBezTo>
                  <a:cubicBezTo>
                    <a:pt x="99727" y="674915"/>
                    <a:pt x="63207" y="688258"/>
                    <a:pt x="48459" y="699495"/>
                  </a:cubicBezTo>
                  <a:cubicBezTo>
                    <a:pt x="33711" y="710732"/>
                    <a:pt x="28794" y="716351"/>
                    <a:pt x="23176" y="728992"/>
                  </a:cubicBezTo>
                  <a:cubicBezTo>
                    <a:pt x="17558" y="741633"/>
                    <a:pt x="9130" y="760596"/>
                    <a:pt x="14748" y="775344"/>
                  </a:cubicBezTo>
                  <a:cubicBezTo>
                    <a:pt x="20366" y="790092"/>
                    <a:pt x="43543" y="806246"/>
                    <a:pt x="56887" y="817483"/>
                  </a:cubicBezTo>
                  <a:cubicBezTo>
                    <a:pt x="70231" y="828720"/>
                    <a:pt x="89193" y="830826"/>
                    <a:pt x="94811" y="842765"/>
                  </a:cubicBezTo>
                  <a:cubicBezTo>
                    <a:pt x="100429" y="854704"/>
                    <a:pt x="96918" y="869453"/>
                    <a:pt x="90597" y="889118"/>
                  </a:cubicBezTo>
                  <a:cubicBezTo>
                    <a:pt x="84276" y="908783"/>
                    <a:pt x="66017" y="937577"/>
                    <a:pt x="56887" y="960753"/>
                  </a:cubicBezTo>
                  <a:cubicBezTo>
                    <a:pt x="47757" y="983929"/>
                    <a:pt x="35116" y="1012021"/>
                    <a:pt x="35818" y="1028174"/>
                  </a:cubicBezTo>
                  <a:cubicBezTo>
                    <a:pt x="36520" y="1044327"/>
                    <a:pt x="56184" y="1040816"/>
                    <a:pt x="61100" y="1057671"/>
                  </a:cubicBezTo>
                  <a:cubicBezTo>
                    <a:pt x="66016" y="1074526"/>
                    <a:pt x="57589" y="1108939"/>
                    <a:pt x="65314" y="1129306"/>
                  </a:cubicBezTo>
                  <a:cubicBezTo>
                    <a:pt x="73039" y="1149673"/>
                    <a:pt x="99025" y="1164420"/>
                    <a:pt x="107453" y="1179871"/>
                  </a:cubicBezTo>
                  <a:cubicBezTo>
                    <a:pt x="115881" y="1195322"/>
                    <a:pt x="119392" y="1209368"/>
                    <a:pt x="115880" y="1222010"/>
                  </a:cubicBezTo>
                  <a:cubicBezTo>
                    <a:pt x="112368" y="1234652"/>
                    <a:pt x="95513" y="1242376"/>
                    <a:pt x="86383" y="1255720"/>
                  </a:cubicBezTo>
                  <a:cubicBezTo>
                    <a:pt x="77253" y="1269064"/>
                    <a:pt x="70932" y="1285919"/>
                    <a:pt x="61100" y="1302072"/>
                  </a:cubicBezTo>
                  <a:cubicBezTo>
                    <a:pt x="51268" y="1318225"/>
                    <a:pt x="27390" y="1332974"/>
                    <a:pt x="27390" y="1352638"/>
                  </a:cubicBezTo>
                  <a:cubicBezTo>
                    <a:pt x="27390" y="1372302"/>
                    <a:pt x="54077" y="1404608"/>
                    <a:pt x="61100" y="1420059"/>
                  </a:cubicBezTo>
                  <a:cubicBezTo>
                    <a:pt x="68123" y="1435510"/>
                    <a:pt x="68826" y="1429891"/>
                    <a:pt x="69528" y="1445342"/>
                  </a:cubicBezTo>
                  <a:cubicBezTo>
                    <a:pt x="70230" y="1460793"/>
                    <a:pt x="68123" y="1498718"/>
                    <a:pt x="65314" y="1512764"/>
                  </a:cubicBezTo>
                  <a:cubicBezTo>
                    <a:pt x="62505" y="1526810"/>
                    <a:pt x="54780" y="1521894"/>
                    <a:pt x="52673" y="1529619"/>
                  </a:cubicBezTo>
                  <a:cubicBezTo>
                    <a:pt x="50566" y="1537344"/>
                    <a:pt x="52673" y="1559116"/>
                    <a:pt x="52673" y="1559116"/>
                  </a:cubicBezTo>
                  <a:lnTo>
                    <a:pt x="52673" y="1550688"/>
                  </a:lnTo>
                  <a:lnTo>
                    <a:pt x="52673" y="1550688"/>
                  </a:ln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1876557" y="1803517"/>
              <a:ext cx="94108" cy="1032387"/>
            </a:xfrm>
            <a:custGeom>
              <a:avLst/>
              <a:gdLst>
                <a:gd name="connsiteX0" fmla="*/ 28092 w 94108"/>
                <a:gd name="connsiteY0" fmla="*/ 0 h 1032387"/>
                <a:gd name="connsiteX1" fmla="*/ 19664 w 94108"/>
                <a:gd name="connsiteY1" fmla="*/ 88490 h 1032387"/>
                <a:gd name="connsiteX2" fmla="*/ 53375 w 94108"/>
                <a:gd name="connsiteY2" fmla="*/ 155912 h 1032387"/>
                <a:gd name="connsiteX3" fmla="*/ 91299 w 94108"/>
                <a:gd name="connsiteY3" fmla="*/ 219119 h 1032387"/>
                <a:gd name="connsiteX4" fmla="*/ 70230 w 94108"/>
                <a:gd name="connsiteY4" fmla="*/ 273899 h 1032387"/>
                <a:gd name="connsiteX5" fmla="*/ 32306 w 94108"/>
                <a:gd name="connsiteY5" fmla="*/ 345534 h 1032387"/>
                <a:gd name="connsiteX6" fmla="*/ 2809 w 94108"/>
                <a:gd name="connsiteY6" fmla="*/ 438238 h 1032387"/>
                <a:gd name="connsiteX7" fmla="*/ 49161 w 94108"/>
                <a:gd name="connsiteY7" fmla="*/ 518301 h 1032387"/>
                <a:gd name="connsiteX8" fmla="*/ 53375 w 94108"/>
                <a:gd name="connsiteY8" fmla="*/ 594149 h 1032387"/>
                <a:gd name="connsiteX9" fmla="*/ 78658 w 94108"/>
                <a:gd name="connsiteY9" fmla="*/ 665784 h 1032387"/>
                <a:gd name="connsiteX10" fmla="*/ 61802 w 94108"/>
                <a:gd name="connsiteY10" fmla="*/ 716350 h 1032387"/>
                <a:gd name="connsiteX11" fmla="*/ 32306 w 94108"/>
                <a:gd name="connsiteY11" fmla="*/ 766916 h 1032387"/>
                <a:gd name="connsiteX12" fmla="*/ 32306 w 94108"/>
                <a:gd name="connsiteY12" fmla="*/ 855407 h 1032387"/>
                <a:gd name="connsiteX13" fmla="*/ 15450 w 94108"/>
                <a:gd name="connsiteY13" fmla="*/ 876476 h 1032387"/>
                <a:gd name="connsiteX14" fmla="*/ 15450 w 94108"/>
                <a:gd name="connsiteY14" fmla="*/ 922828 h 1032387"/>
                <a:gd name="connsiteX15" fmla="*/ 7023 w 94108"/>
                <a:gd name="connsiteY15" fmla="*/ 964966 h 1032387"/>
                <a:gd name="connsiteX16" fmla="*/ 53375 w 94108"/>
                <a:gd name="connsiteY16" fmla="*/ 1032387 h 103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4108" h="1032387">
                  <a:moveTo>
                    <a:pt x="28092" y="0"/>
                  </a:moveTo>
                  <a:cubicBezTo>
                    <a:pt x="21771" y="31252"/>
                    <a:pt x="15450" y="62505"/>
                    <a:pt x="19664" y="88490"/>
                  </a:cubicBezTo>
                  <a:cubicBezTo>
                    <a:pt x="23878" y="114475"/>
                    <a:pt x="41436" y="134141"/>
                    <a:pt x="53375" y="155912"/>
                  </a:cubicBezTo>
                  <a:cubicBezTo>
                    <a:pt x="65314" y="177683"/>
                    <a:pt x="88490" y="199454"/>
                    <a:pt x="91299" y="219119"/>
                  </a:cubicBezTo>
                  <a:cubicBezTo>
                    <a:pt x="94108" y="238784"/>
                    <a:pt x="80062" y="252830"/>
                    <a:pt x="70230" y="273899"/>
                  </a:cubicBezTo>
                  <a:cubicBezTo>
                    <a:pt x="60398" y="294968"/>
                    <a:pt x="43543" y="318144"/>
                    <a:pt x="32306" y="345534"/>
                  </a:cubicBezTo>
                  <a:cubicBezTo>
                    <a:pt x="21069" y="372924"/>
                    <a:pt x="0" y="409444"/>
                    <a:pt x="2809" y="438238"/>
                  </a:cubicBezTo>
                  <a:cubicBezTo>
                    <a:pt x="5618" y="467033"/>
                    <a:pt x="40733" y="492316"/>
                    <a:pt x="49161" y="518301"/>
                  </a:cubicBezTo>
                  <a:cubicBezTo>
                    <a:pt x="57589" y="544286"/>
                    <a:pt x="48459" y="569569"/>
                    <a:pt x="53375" y="594149"/>
                  </a:cubicBezTo>
                  <a:cubicBezTo>
                    <a:pt x="58291" y="618729"/>
                    <a:pt x="77253" y="645417"/>
                    <a:pt x="78658" y="665784"/>
                  </a:cubicBezTo>
                  <a:cubicBezTo>
                    <a:pt x="80063" y="686151"/>
                    <a:pt x="69527" y="699495"/>
                    <a:pt x="61802" y="716350"/>
                  </a:cubicBezTo>
                  <a:cubicBezTo>
                    <a:pt x="54077" y="733205"/>
                    <a:pt x="37222" y="743740"/>
                    <a:pt x="32306" y="766916"/>
                  </a:cubicBezTo>
                  <a:cubicBezTo>
                    <a:pt x="27390" y="790092"/>
                    <a:pt x="35115" y="837147"/>
                    <a:pt x="32306" y="855407"/>
                  </a:cubicBezTo>
                  <a:cubicBezTo>
                    <a:pt x="29497" y="873667"/>
                    <a:pt x="18259" y="865239"/>
                    <a:pt x="15450" y="876476"/>
                  </a:cubicBezTo>
                  <a:cubicBezTo>
                    <a:pt x="12641" y="887713"/>
                    <a:pt x="16854" y="908080"/>
                    <a:pt x="15450" y="922828"/>
                  </a:cubicBezTo>
                  <a:cubicBezTo>
                    <a:pt x="14046" y="937576"/>
                    <a:pt x="702" y="946706"/>
                    <a:pt x="7023" y="964966"/>
                  </a:cubicBezTo>
                  <a:cubicBezTo>
                    <a:pt x="13344" y="983226"/>
                    <a:pt x="53375" y="1032387"/>
                    <a:pt x="53375" y="1032387"/>
                  </a:cubicBez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1977583" y="1398705"/>
            <a:ext cx="1514917" cy="308175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FF0000"/>
                </a:solidFill>
                <a:latin typeface="Verdana" pitchFamily="34" charset="0"/>
              </a:rPr>
              <a:t>Barracouta-1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5289550" y="5553075"/>
            <a:ext cx="1692275" cy="314324"/>
          </a:xfrm>
          <a:prstGeom prst="rect">
            <a:avLst/>
          </a:prstGeom>
          <a:solidFill>
            <a:schemeClr val="tx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 rotWithShape="1">
          <a:blip r:embed="rId4" cstate="print"/>
          <a:srcRect l="3165" t="16565" r="2473" b="15602"/>
          <a:stretch/>
        </p:blipFill>
        <p:spPr bwMode="auto">
          <a:xfrm>
            <a:off x="5384006" y="5626894"/>
            <a:ext cx="1514475" cy="169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36577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3" grpId="0" animBg="1"/>
      <p:bldP spid="9225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66721</TotalTime>
  <Words>1130</Words>
  <Application>Microsoft Macintosh PowerPoint</Application>
  <PresentationFormat>On-screen Show (4:3)</PresentationFormat>
  <Paragraphs>161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Default Design</vt:lpstr>
      <vt:lpstr>Petroleum Geology &amp; Geophysics</vt:lpstr>
      <vt:lpstr>Going to the Next Level</vt:lpstr>
      <vt:lpstr>Not Quite Good Enough</vt:lpstr>
      <vt:lpstr>Questions in the Field Development Phase</vt:lpstr>
      <vt:lpstr>A Marine Transgression</vt:lpstr>
      <vt:lpstr>Basin Stratigraphy</vt:lpstr>
      <vt:lpstr>Reservoir Stratigraphy</vt:lpstr>
      <vt:lpstr>Exploration Horizons </vt:lpstr>
      <vt:lpstr>Development Mapping</vt:lpstr>
      <vt:lpstr>Top of Reservoir</vt:lpstr>
      <vt:lpstr>Mapping Horizons – Part 1</vt:lpstr>
      <vt:lpstr>Mapping Horizons – Part 2</vt:lpstr>
      <vt:lpstr>Erosion at TOL</vt:lpstr>
      <vt:lpstr>Erosion at TOL</vt:lpstr>
      <vt:lpstr>Lecture 32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341</cp:revision>
  <cp:lastPrinted>2015-02-26T18:22:03Z</cp:lastPrinted>
  <dcterms:created xsi:type="dcterms:W3CDTF">2001-11-20T13:29:42Z</dcterms:created>
  <dcterms:modified xsi:type="dcterms:W3CDTF">2017-06-27T14:06:35Z</dcterms:modified>
</cp:coreProperties>
</file>