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9" r:id="rId2"/>
    <p:sldId id="35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49" r:id="rId2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FF00"/>
    <a:srgbClr val="000099"/>
    <a:srgbClr val="FF33CC"/>
    <a:srgbClr val="66FFFF"/>
    <a:srgbClr val="FF6600"/>
    <a:srgbClr val="CFEFFD"/>
    <a:srgbClr val="FFDCB9"/>
    <a:srgbClr val="009900"/>
    <a:srgbClr val="FAF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79367" autoAdjust="0"/>
  </p:normalViewPr>
  <p:slideViewPr>
    <p:cSldViewPr snapToGrid="0">
      <p:cViewPr>
        <p:scale>
          <a:sx n="69" d="100"/>
          <a:sy n="69" d="100"/>
        </p:scale>
        <p:origin x="-2248" y="-1088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Ex-32b.1  </a:t>
            </a:r>
          </a:p>
          <a:p>
            <a:endParaRPr lang="en-US" dirty="0" smtClean="0"/>
          </a:p>
          <a:p>
            <a:r>
              <a:rPr lang="en-US" dirty="0" smtClean="0"/>
              <a:t>Title slide with main task.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Background to the exercise.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5840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Background to the exercise.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9088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Ex-32b.12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32b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Design &amp; Place a Platform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192118" y="4793164"/>
            <a:ext cx="824219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>
                <a:latin typeface="Verdana" panose="020B0604030504040204" pitchFamily="34" charset="0"/>
              </a:rPr>
              <a:t>Use </a:t>
            </a:r>
            <a:r>
              <a:rPr lang="en-US" altLang="en-US" sz="2000" dirty="0" smtClean="0">
                <a:latin typeface="Verdana" panose="020B0604030504040204" pitchFamily="34" charset="0"/>
              </a:rPr>
              <a:t>a HC-pore </a:t>
            </a:r>
            <a:r>
              <a:rPr lang="en-US" altLang="en-US" sz="2000" dirty="0">
                <a:latin typeface="Verdana" panose="020B0604030504040204" pitchFamily="34" charset="0"/>
              </a:rPr>
              <a:t>thickness map to answer </a:t>
            </a:r>
            <a:r>
              <a:rPr lang="en-US" altLang="en-US" sz="2000" dirty="0" smtClean="0">
                <a:latin typeface="Verdana" panose="020B0604030504040204" pitchFamily="34" charset="0"/>
              </a:rPr>
              <a:t>four (4) </a:t>
            </a:r>
            <a:r>
              <a:rPr lang="en-US" altLang="en-US" sz="2000" dirty="0">
                <a:latin typeface="Verdana" panose="020B0604030504040204" pitchFamily="34" charset="0"/>
              </a:rPr>
              <a:t>early development questions based on some simple economic factors.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033726" y="2204605"/>
            <a:ext cx="6765663" cy="3192260"/>
            <a:chOff x="501650" y="1733550"/>
            <a:chExt cx="9546660" cy="4504425"/>
          </a:xfrm>
        </p:grpSpPr>
        <p:pic>
          <p:nvPicPr>
            <p:cNvPr id="1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t="30359" r="14545" b="22188"/>
            <a:stretch>
              <a:fillRect/>
            </a:stretch>
          </p:blipFill>
          <p:spPr bwMode="auto">
            <a:xfrm>
              <a:off x="523875" y="1733550"/>
              <a:ext cx="8201025" cy="397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Freeform 80"/>
            <p:cNvSpPr>
              <a:spLocks noChangeAspect="1"/>
            </p:cNvSpPr>
            <p:nvPr/>
          </p:nvSpPr>
          <p:spPr bwMode="auto">
            <a:xfrm rot="16200000">
              <a:off x="3240088" y="39925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8" name="Freeform 81"/>
            <p:cNvSpPr>
              <a:spLocks noChangeAspect="1"/>
            </p:cNvSpPr>
            <p:nvPr/>
          </p:nvSpPr>
          <p:spPr bwMode="auto">
            <a:xfrm rot="16200000">
              <a:off x="3240088" y="42941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9" name="Freeform 82"/>
            <p:cNvSpPr>
              <a:spLocks noChangeAspect="1"/>
            </p:cNvSpPr>
            <p:nvPr/>
          </p:nvSpPr>
          <p:spPr bwMode="auto">
            <a:xfrm rot="16200000">
              <a:off x="3240882" y="369173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0" name="Freeform 83"/>
            <p:cNvSpPr>
              <a:spLocks noChangeAspect="1"/>
            </p:cNvSpPr>
            <p:nvPr/>
          </p:nvSpPr>
          <p:spPr bwMode="auto">
            <a:xfrm rot="16200000">
              <a:off x="3240881" y="48966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1" name="Freeform 84"/>
            <p:cNvSpPr>
              <a:spLocks noChangeAspect="1"/>
            </p:cNvSpPr>
            <p:nvPr/>
          </p:nvSpPr>
          <p:spPr bwMode="auto">
            <a:xfrm rot="16200000">
              <a:off x="3240881" y="45950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2" name="Freeform 96"/>
            <p:cNvSpPr>
              <a:spLocks noChangeAspect="1"/>
            </p:cNvSpPr>
            <p:nvPr/>
          </p:nvSpPr>
          <p:spPr bwMode="auto">
            <a:xfrm rot="16200000">
              <a:off x="2907507" y="4147343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3" name="Freeform 97"/>
            <p:cNvSpPr>
              <a:spLocks noChangeAspect="1"/>
            </p:cNvSpPr>
            <p:nvPr/>
          </p:nvSpPr>
          <p:spPr bwMode="auto">
            <a:xfrm rot="16200000">
              <a:off x="2907507" y="4448968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4" name="Freeform 98"/>
            <p:cNvSpPr>
              <a:spLocks noChangeAspect="1"/>
            </p:cNvSpPr>
            <p:nvPr/>
          </p:nvSpPr>
          <p:spPr bwMode="auto">
            <a:xfrm rot="16200000">
              <a:off x="2908301" y="384651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5" name="Freeform 100"/>
            <p:cNvSpPr>
              <a:spLocks noChangeAspect="1"/>
            </p:cNvSpPr>
            <p:nvPr/>
          </p:nvSpPr>
          <p:spPr bwMode="auto">
            <a:xfrm rot="16200000">
              <a:off x="2908300" y="47498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6" name="Freeform 113"/>
            <p:cNvSpPr>
              <a:spLocks noChangeAspect="1"/>
            </p:cNvSpPr>
            <p:nvPr/>
          </p:nvSpPr>
          <p:spPr bwMode="auto">
            <a:xfrm rot="16200000">
              <a:off x="3906044" y="39822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7" name="Freeform 114"/>
            <p:cNvSpPr>
              <a:spLocks noChangeAspect="1"/>
            </p:cNvSpPr>
            <p:nvPr/>
          </p:nvSpPr>
          <p:spPr bwMode="auto">
            <a:xfrm rot="16200000">
              <a:off x="3905251" y="42830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8" name="Freeform 115"/>
            <p:cNvSpPr>
              <a:spLocks noChangeAspect="1"/>
            </p:cNvSpPr>
            <p:nvPr/>
          </p:nvSpPr>
          <p:spPr bwMode="auto">
            <a:xfrm rot="16200000">
              <a:off x="3906044" y="36806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9" name="Freeform 117"/>
            <p:cNvSpPr>
              <a:spLocks noChangeAspect="1"/>
            </p:cNvSpPr>
            <p:nvPr/>
          </p:nvSpPr>
          <p:spPr bwMode="auto">
            <a:xfrm rot="16200000">
              <a:off x="3905251" y="45847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0" name="Freeform 119"/>
            <p:cNvSpPr>
              <a:spLocks noChangeAspect="1"/>
            </p:cNvSpPr>
            <p:nvPr/>
          </p:nvSpPr>
          <p:spPr bwMode="auto">
            <a:xfrm rot="16200000">
              <a:off x="3905251" y="3379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1" name="Freeform 129"/>
            <p:cNvSpPr>
              <a:spLocks noChangeAspect="1"/>
            </p:cNvSpPr>
            <p:nvPr/>
          </p:nvSpPr>
          <p:spPr bwMode="auto">
            <a:xfrm rot="16200000">
              <a:off x="3573463" y="41386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2" name="Freeform 130"/>
            <p:cNvSpPr>
              <a:spLocks noChangeAspect="1"/>
            </p:cNvSpPr>
            <p:nvPr/>
          </p:nvSpPr>
          <p:spPr bwMode="auto">
            <a:xfrm rot="16200000">
              <a:off x="3573463" y="44386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3" name="Freeform 131"/>
            <p:cNvSpPr>
              <a:spLocks noChangeAspect="1"/>
            </p:cNvSpPr>
            <p:nvPr/>
          </p:nvSpPr>
          <p:spPr bwMode="auto">
            <a:xfrm rot="16200000">
              <a:off x="3573463" y="38369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4" name="Freeform 133"/>
            <p:cNvSpPr>
              <a:spLocks noChangeAspect="1"/>
            </p:cNvSpPr>
            <p:nvPr/>
          </p:nvSpPr>
          <p:spPr bwMode="auto">
            <a:xfrm rot="16200000">
              <a:off x="3573463" y="47402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5" name="Freeform 135"/>
            <p:cNvSpPr>
              <a:spLocks noChangeAspect="1"/>
            </p:cNvSpPr>
            <p:nvPr/>
          </p:nvSpPr>
          <p:spPr bwMode="auto">
            <a:xfrm rot="16200000">
              <a:off x="3574257" y="3536156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6" name="Freeform 29"/>
            <p:cNvSpPr>
              <a:spLocks noChangeAspect="1"/>
            </p:cNvSpPr>
            <p:nvPr/>
          </p:nvSpPr>
          <p:spPr bwMode="auto">
            <a:xfrm rot="16200000">
              <a:off x="2574132" y="4601368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7" name="Freeform 30"/>
            <p:cNvSpPr>
              <a:spLocks noChangeAspect="1"/>
            </p:cNvSpPr>
            <p:nvPr/>
          </p:nvSpPr>
          <p:spPr bwMode="auto">
            <a:xfrm rot="16200000">
              <a:off x="2574925" y="49022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8" name="Freeform 31"/>
            <p:cNvSpPr>
              <a:spLocks noChangeAspect="1"/>
            </p:cNvSpPr>
            <p:nvPr/>
          </p:nvSpPr>
          <p:spPr bwMode="auto">
            <a:xfrm rot="16200000">
              <a:off x="2574132" y="4299743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9" name="Freeform 35"/>
            <p:cNvSpPr>
              <a:spLocks noChangeAspect="1"/>
            </p:cNvSpPr>
            <p:nvPr/>
          </p:nvSpPr>
          <p:spPr bwMode="auto">
            <a:xfrm rot="16200000">
              <a:off x="2574132" y="399970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0" name="Freeform 179"/>
            <p:cNvSpPr>
              <a:spLocks noChangeAspect="1"/>
            </p:cNvSpPr>
            <p:nvPr/>
          </p:nvSpPr>
          <p:spPr bwMode="auto">
            <a:xfrm rot="16200000">
              <a:off x="908844" y="4482307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1" name="Freeform 180"/>
            <p:cNvSpPr>
              <a:spLocks noChangeAspect="1"/>
            </p:cNvSpPr>
            <p:nvPr/>
          </p:nvSpPr>
          <p:spPr bwMode="auto">
            <a:xfrm rot="16200000">
              <a:off x="908844" y="4783932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2" name="Freeform 181"/>
            <p:cNvSpPr>
              <a:spLocks noChangeAspect="1"/>
            </p:cNvSpPr>
            <p:nvPr/>
          </p:nvSpPr>
          <p:spPr bwMode="auto">
            <a:xfrm rot="16200000">
              <a:off x="909637" y="4181476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3" name="Freeform 185"/>
            <p:cNvSpPr>
              <a:spLocks noChangeAspect="1"/>
            </p:cNvSpPr>
            <p:nvPr/>
          </p:nvSpPr>
          <p:spPr bwMode="auto">
            <a:xfrm rot="16200000">
              <a:off x="909637" y="387985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4" name="Freeform 195"/>
            <p:cNvSpPr>
              <a:spLocks noChangeAspect="1"/>
            </p:cNvSpPr>
            <p:nvPr/>
          </p:nvSpPr>
          <p:spPr bwMode="auto">
            <a:xfrm rot="16200000">
              <a:off x="576263" y="46386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5" name="Freeform 197"/>
            <p:cNvSpPr>
              <a:spLocks noChangeAspect="1"/>
            </p:cNvSpPr>
            <p:nvPr/>
          </p:nvSpPr>
          <p:spPr bwMode="auto">
            <a:xfrm rot="16200000">
              <a:off x="576263" y="43386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6" name="Freeform 201"/>
            <p:cNvSpPr>
              <a:spLocks noChangeAspect="1"/>
            </p:cNvSpPr>
            <p:nvPr/>
          </p:nvSpPr>
          <p:spPr bwMode="auto">
            <a:xfrm rot="16200000">
              <a:off x="576263" y="40370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7" name="Freeform 212"/>
            <p:cNvSpPr>
              <a:spLocks noChangeAspect="1"/>
            </p:cNvSpPr>
            <p:nvPr/>
          </p:nvSpPr>
          <p:spPr bwMode="auto">
            <a:xfrm rot="16200000">
              <a:off x="2240757" y="44600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8" name="Freeform 213"/>
            <p:cNvSpPr>
              <a:spLocks noChangeAspect="1"/>
            </p:cNvSpPr>
            <p:nvPr/>
          </p:nvSpPr>
          <p:spPr bwMode="auto">
            <a:xfrm rot="16200000">
              <a:off x="2241551" y="476091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9" name="Freeform 214"/>
            <p:cNvSpPr>
              <a:spLocks noChangeAspect="1"/>
            </p:cNvSpPr>
            <p:nvPr/>
          </p:nvSpPr>
          <p:spPr bwMode="auto">
            <a:xfrm rot="16200000">
              <a:off x="2241550" y="41592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0" name="Freeform 218"/>
            <p:cNvSpPr>
              <a:spLocks noChangeAspect="1"/>
            </p:cNvSpPr>
            <p:nvPr/>
          </p:nvSpPr>
          <p:spPr bwMode="auto">
            <a:xfrm rot="16200000">
              <a:off x="2240757" y="385683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1" name="Freeform 228"/>
            <p:cNvSpPr>
              <a:spLocks noChangeAspect="1"/>
            </p:cNvSpPr>
            <p:nvPr/>
          </p:nvSpPr>
          <p:spPr bwMode="auto">
            <a:xfrm rot="16200000">
              <a:off x="1908176" y="4616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2" name="Freeform 229"/>
            <p:cNvSpPr>
              <a:spLocks noChangeAspect="1"/>
            </p:cNvSpPr>
            <p:nvPr/>
          </p:nvSpPr>
          <p:spPr bwMode="auto">
            <a:xfrm rot="16200000">
              <a:off x="1908970" y="491728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3" name="Freeform 230"/>
            <p:cNvSpPr>
              <a:spLocks noChangeAspect="1"/>
            </p:cNvSpPr>
            <p:nvPr/>
          </p:nvSpPr>
          <p:spPr bwMode="auto">
            <a:xfrm rot="16200000">
              <a:off x="1908969" y="43156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4" name="Freeform 234"/>
            <p:cNvSpPr>
              <a:spLocks noChangeAspect="1"/>
            </p:cNvSpPr>
            <p:nvPr/>
          </p:nvSpPr>
          <p:spPr bwMode="auto">
            <a:xfrm rot="16200000">
              <a:off x="1908969" y="401399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5" name="Freeform 245"/>
            <p:cNvSpPr>
              <a:spLocks noChangeAspect="1"/>
            </p:cNvSpPr>
            <p:nvPr/>
          </p:nvSpPr>
          <p:spPr bwMode="auto">
            <a:xfrm rot="16200000">
              <a:off x="1574007" y="44727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6" name="Freeform 246"/>
            <p:cNvSpPr>
              <a:spLocks noChangeAspect="1"/>
            </p:cNvSpPr>
            <p:nvPr/>
          </p:nvSpPr>
          <p:spPr bwMode="auto">
            <a:xfrm rot="16200000">
              <a:off x="1574801" y="477361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7" name="Freeform 247"/>
            <p:cNvSpPr>
              <a:spLocks noChangeAspect="1"/>
            </p:cNvSpPr>
            <p:nvPr/>
          </p:nvSpPr>
          <p:spPr bwMode="auto">
            <a:xfrm rot="16200000">
              <a:off x="1574801" y="417036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8" name="Freeform 249"/>
            <p:cNvSpPr>
              <a:spLocks noChangeAspect="1"/>
            </p:cNvSpPr>
            <p:nvPr/>
          </p:nvSpPr>
          <p:spPr bwMode="auto">
            <a:xfrm rot="16200000">
              <a:off x="1574007" y="5074443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9" name="Freeform 261"/>
            <p:cNvSpPr>
              <a:spLocks noChangeAspect="1"/>
            </p:cNvSpPr>
            <p:nvPr/>
          </p:nvSpPr>
          <p:spPr bwMode="auto">
            <a:xfrm rot="16200000">
              <a:off x="1242219" y="4628357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0" name="Freeform 262"/>
            <p:cNvSpPr>
              <a:spLocks noChangeAspect="1"/>
            </p:cNvSpPr>
            <p:nvPr/>
          </p:nvSpPr>
          <p:spPr bwMode="auto">
            <a:xfrm rot="16200000">
              <a:off x="1243013" y="492918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1" name="Freeform 263"/>
            <p:cNvSpPr>
              <a:spLocks noChangeAspect="1"/>
            </p:cNvSpPr>
            <p:nvPr/>
          </p:nvSpPr>
          <p:spPr bwMode="auto">
            <a:xfrm rot="16200000">
              <a:off x="1242219" y="4326732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2" name="Freeform 267"/>
            <p:cNvSpPr>
              <a:spLocks noChangeAspect="1"/>
            </p:cNvSpPr>
            <p:nvPr/>
          </p:nvSpPr>
          <p:spPr bwMode="auto">
            <a:xfrm rot="16200000">
              <a:off x="1243012" y="402590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3" name="Freeform 163"/>
            <p:cNvSpPr>
              <a:spLocks noChangeAspect="1"/>
            </p:cNvSpPr>
            <p:nvPr/>
          </p:nvSpPr>
          <p:spPr bwMode="auto">
            <a:xfrm rot="16200000">
              <a:off x="4240213" y="44243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4" name="Freeform 6"/>
            <p:cNvSpPr>
              <a:spLocks noChangeAspect="1"/>
            </p:cNvSpPr>
            <p:nvPr/>
          </p:nvSpPr>
          <p:spPr bwMode="auto">
            <a:xfrm rot="16200000">
              <a:off x="7237413" y="210343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5" name="Freeform 8"/>
            <p:cNvSpPr>
              <a:spLocks noChangeAspect="1"/>
            </p:cNvSpPr>
            <p:nvPr/>
          </p:nvSpPr>
          <p:spPr bwMode="auto">
            <a:xfrm rot="16200000">
              <a:off x="7237413" y="270668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6" name="Freeform 9"/>
            <p:cNvSpPr>
              <a:spLocks noChangeAspect="1"/>
            </p:cNvSpPr>
            <p:nvPr/>
          </p:nvSpPr>
          <p:spPr bwMode="auto">
            <a:xfrm rot="16200000">
              <a:off x="7237413" y="2405063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7" name="Freeform 18"/>
            <p:cNvSpPr>
              <a:spLocks noChangeAspect="1"/>
            </p:cNvSpPr>
            <p:nvPr/>
          </p:nvSpPr>
          <p:spPr bwMode="auto">
            <a:xfrm rot="16200000">
              <a:off x="7237413" y="301148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9" name="Freeform 22"/>
            <p:cNvSpPr>
              <a:spLocks noChangeAspect="1"/>
            </p:cNvSpPr>
            <p:nvPr/>
          </p:nvSpPr>
          <p:spPr bwMode="auto">
            <a:xfrm rot="16200000">
              <a:off x="6904832" y="225980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0" name="Freeform 24"/>
            <p:cNvSpPr>
              <a:spLocks noChangeAspect="1"/>
            </p:cNvSpPr>
            <p:nvPr/>
          </p:nvSpPr>
          <p:spPr bwMode="auto">
            <a:xfrm rot="16200000">
              <a:off x="6905626" y="286226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1" name="Freeform 25"/>
            <p:cNvSpPr>
              <a:spLocks noChangeAspect="1"/>
            </p:cNvSpPr>
            <p:nvPr/>
          </p:nvSpPr>
          <p:spPr bwMode="auto">
            <a:xfrm rot="16200000">
              <a:off x="6904832" y="256143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2" name="Freeform 34"/>
            <p:cNvSpPr>
              <a:spLocks noChangeAspect="1"/>
            </p:cNvSpPr>
            <p:nvPr/>
          </p:nvSpPr>
          <p:spPr bwMode="auto">
            <a:xfrm rot="16200000">
              <a:off x="6904832" y="316785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3" name="Freeform 40"/>
            <p:cNvSpPr>
              <a:spLocks noChangeAspect="1"/>
            </p:cNvSpPr>
            <p:nvPr/>
          </p:nvSpPr>
          <p:spPr bwMode="auto">
            <a:xfrm rot="16200000">
              <a:off x="7902576" y="20939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4" name="Freeform 42"/>
            <p:cNvSpPr>
              <a:spLocks noChangeAspect="1"/>
            </p:cNvSpPr>
            <p:nvPr/>
          </p:nvSpPr>
          <p:spPr bwMode="auto">
            <a:xfrm rot="16200000">
              <a:off x="7903369" y="269636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5" name="Freeform 43"/>
            <p:cNvSpPr>
              <a:spLocks noChangeAspect="1"/>
            </p:cNvSpPr>
            <p:nvPr/>
          </p:nvSpPr>
          <p:spPr bwMode="auto">
            <a:xfrm rot="16200000">
              <a:off x="7903369" y="23947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6" name="Freeform 56"/>
            <p:cNvSpPr>
              <a:spLocks noChangeAspect="1"/>
            </p:cNvSpPr>
            <p:nvPr/>
          </p:nvSpPr>
          <p:spPr bwMode="auto">
            <a:xfrm rot="16200000">
              <a:off x="7570788" y="22494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7" name="Freeform 58"/>
            <p:cNvSpPr>
              <a:spLocks noChangeAspect="1"/>
            </p:cNvSpPr>
            <p:nvPr/>
          </p:nvSpPr>
          <p:spPr bwMode="auto">
            <a:xfrm rot="16200000">
              <a:off x="7570788" y="28527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8" name="Freeform 59"/>
            <p:cNvSpPr>
              <a:spLocks noChangeAspect="1"/>
            </p:cNvSpPr>
            <p:nvPr/>
          </p:nvSpPr>
          <p:spPr bwMode="auto">
            <a:xfrm rot="16200000">
              <a:off x="7570788" y="25511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9" name="Freeform 146"/>
            <p:cNvSpPr>
              <a:spLocks noChangeAspect="1"/>
            </p:cNvSpPr>
            <p:nvPr/>
          </p:nvSpPr>
          <p:spPr bwMode="auto">
            <a:xfrm rot="16200000">
              <a:off x="4576763" y="39671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0" name="Freeform 147"/>
            <p:cNvSpPr>
              <a:spLocks noChangeAspect="1"/>
            </p:cNvSpPr>
            <p:nvPr/>
          </p:nvSpPr>
          <p:spPr bwMode="auto">
            <a:xfrm rot="16200000">
              <a:off x="4576763" y="4268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1" name="Freeform 148"/>
            <p:cNvSpPr>
              <a:spLocks noChangeAspect="1"/>
            </p:cNvSpPr>
            <p:nvPr/>
          </p:nvSpPr>
          <p:spPr bwMode="auto">
            <a:xfrm rot="16200000">
              <a:off x="4576763" y="366712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2" name="Freeform 151"/>
            <p:cNvSpPr>
              <a:spLocks noChangeAspect="1"/>
            </p:cNvSpPr>
            <p:nvPr/>
          </p:nvSpPr>
          <p:spPr bwMode="auto">
            <a:xfrm rot="16200000">
              <a:off x="4577557" y="306308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3" name="Freeform 152"/>
            <p:cNvSpPr>
              <a:spLocks noChangeAspect="1"/>
            </p:cNvSpPr>
            <p:nvPr/>
          </p:nvSpPr>
          <p:spPr bwMode="auto">
            <a:xfrm rot="16200000">
              <a:off x="4577557" y="3364706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4" name="Freeform 162"/>
            <p:cNvSpPr>
              <a:spLocks noChangeAspect="1"/>
            </p:cNvSpPr>
            <p:nvPr/>
          </p:nvSpPr>
          <p:spPr bwMode="auto">
            <a:xfrm rot="16200000">
              <a:off x="4244182" y="412353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5" name="Freeform 164"/>
            <p:cNvSpPr>
              <a:spLocks noChangeAspect="1"/>
            </p:cNvSpPr>
            <p:nvPr/>
          </p:nvSpPr>
          <p:spPr bwMode="auto">
            <a:xfrm rot="16200000">
              <a:off x="4243388" y="38227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6" name="Freeform 167"/>
            <p:cNvSpPr>
              <a:spLocks noChangeAspect="1"/>
            </p:cNvSpPr>
            <p:nvPr/>
          </p:nvSpPr>
          <p:spPr bwMode="auto">
            <a:xfrm rot="16200000">
              <a:off x="4243388" y="3219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7" name="Freeform 168"/>
            <p:cNvSpPr>
              <a:spLocks noChangeAspect="1"/>
            </p:cNvSpPr>
            <p:nvPr/>
          </p:nvSpPr>
          <p:spPr bwMode="auto">
            <a:xfrm rot="16200000">
              <a:off x="4243388" y="35210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8" name="Freeform 174"/>
            <p:cNvSpPr>
              <a:spLocks noChangeAspect="1"/>
            </p:cNvSpPr>
            <p:nvPr/>
          </p:nvSpPr>
          <p:spPr bwMode="auto">
            <a:xfrm rot="16200000">
              <a:off x="5238751" y="2744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9" name="Freeform 179"/>
            <p:cNvSpPr>
              <a:spLocks noChangeAspect="1"/>
            </p:cNvSpPr>
            <p:nvPr/>
          </p:nvSpPr>
          <p:spPr bwMode="auto">
            <a:xfrm rot="16200000">
              <a:off x="5238751" y="39528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0" name="Freeform 181"/>
            <p:cNvSpPr>
              <a:spLocks noChangeAspect="1"/>
            </p:cNvSpPr>
            <p:nvPr/>
          </p:nvSpPr>
          <p:spPr bwMode="auto">
            <a:xfrm rot="16200000">
              <a:off x="5239544" y="36520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1" name="Freeform 184"/>
            <p:cNvSpPr>
              <a:spLocks noChangeAspect="1"/>
            </p:cNvSpPr>
            <p:nvPr/>
          </p:nvSpPr>
          <p:spPr bwMode="auto">
            <a:xfrm rot="16200000">
              <a:off x="5239544" y="304879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2" name="Freeform 185"/>
            <p:cNvSpPr>
              <a:spLocks noChangeAspect="1"/>
            </p:cNvSpPr>
            <p:nvPr/>
          </p:nvSpPr>
          <p:spPr bwMode="auto">
            <a:xfrm rot="16200000">
              <a:off x="5238751" y="33512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3" name="Freeform 190"/>
            <p:cNvSpPr>
              <a:spLocks noChangeAspect="1"/>
            </p:cNvSpPr>
            <p:nvPr/>
          </p:nvSpPr>
          <p:spPr bwMode="auto">
            <a:xfrm rot="16200000">
              <a:off x="4906963" y="29003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4" name="Freeform 195"/>
            <p:cNvSpPr>
              <a:spLocks noChangeAspect="1"/>
            </p:cNvSpPr>
            <p:nvPr/>
          </p:nvSpPr>
          <p:spPr bwMode="auto">
            <a:xfrm rot="16200000">
              <a:off x="4906963" y="4108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5" name="Freeform 197"/>
            <p:cNvSpPr>
              <a:spLocks noChangeAspect="1"/>
            </p:cNvSpPr>
            <p:nvPr/>
          </p:nvSpPr>
          <p:spPr bwMode="auto">
            <a:xfrm rot="16200000">
              <a:off x="4906963" y="38084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6" name="Freeform 200"/>
            <p:cNvSpPr>
              <a:spLocks noChangeAspect="1"/>
            </p:cNvSpPr>
            <p:nvPr/>
          </p:nvSpPr>
          <p:spPr bwMode="auto">
            <a:xfrm rot="16200000">
              <a:off x="4906963" y="32051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7" name="Freeform 201"/>
            <p:cNvSpPr>
              <a:spLocks noChangeAspect="1"/>
            </p:cNvSpPr>
            <p:nvPr/>
          </p:nvSpPr>
          <p:spPr bwMode="auto">
            <a:xfrm rot="16200000">
              <a:off x="4906963" y="3506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8" name="Freeform 207"/>
            <p:cNvSpPr>
              <a:spLocks noChangeAspect="1"/>
            </p:cNvSpPr>
            <p:nvPr/>
          </p:nvSpPr>
          <p:spPr bwMode="auto">
            <a:xfrm rot="16200000">
              <a:off x="6571456" y="272176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9" name="Freeform 208"/>
            <p:cNvSpPr>
              <a:spLocks noChangeAspect="1"/>
            </p:cNvSpPr>
            <p:nvPr/>
          </p:nvSpPr>
          <p:spPr bwMode="auto">
            <a:xfrm rot="16200000">
              <a:off x="6570663" y="24193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0" name="Freeform 217"/>
            <p:cNvSpPr>
              <a:spLocks noChangeAspect="1"/>
            </p:cNvSpPr>
            <p:nvPr/>
          </p:nvSpPr>
          <p:spPr bwMode="auto">
            <a:xfrm rot="16200000">
              <a:off x="6570663" y="30257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1" name="Freeform 218"/>
            <p:cNvSpPr>
              <a:spLocks noChangeAspect="1"/>
            </p:cNvSpPr>
            <p:nvPr/>
          </p:nvSpPr>
          <p:spPr bwMode="auto">
            <a:xfrm rot="16200000">
              <a:off x="6570663" y="33274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2" name="Freeform 223"/>
            <p:cNvSpPr>
              <a:spLocks noChangeAspect="1"/>
            </p:cNvSpPr>
            <p:nvPr/>
          </p:nvSpPr>
          <p:spPr bwMode="auto">
            <a:xfrm rot="16200000">
              <a:off x="6238876" y="28781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3" name="Freeform 224"/>
            <p:cNvSpPr>
              <a:spLocks noChangeAspect="1"/>
            </p:cNvSpPr>
            <p:nvPr/>
          </p:nvSpPr>
          <p:spPr bwMode="auto">
            <a:xfrm rot="16200000">
              <a:off x="6239669" y="25757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4" name="Freeform 233"/>
            <p:cNvSpPr>
              <a:spLocks noChangeAspect="1"/>
            </p:cNvSpPr>
            <p:nvPr/>
          </p:nvSpPr>
          <p:spPr bwMode="auto">
            <a:xfrm rot="16200000">
              <a:off x="6239669" y="31821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5" name="Freeform 234"/>
            <p:cNvSpPr>
              <a:spLocks noChangeAspect="1"/>
            </p:cNvSpPr>
            <p:nvPr/>
          </p:nvSpPr>
          <p:spPr bwMode="auto">
            <a:xfrm rot="16200000">
              <a:off x="6238876" y="34845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6" name="Freeform 240"/>
            <p:cNvSpPr>
              <a:spLocks noChangeAspect="1"/>
            </p:cNvSpPr>
            <p:nvPr/>
          </p:nvSpPr>
          <p:spPr bwMode="auto">
            <a:xfrm rot="16200000">
              <a:off x="5904707" y="27328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7" name="Freeform 241"/>
            <p:cNvSpPr>
              <a:spLocks noChangeAspect="1"/>
            </p:cNvSpPr>
            <p:nvPr/>
          </p:nvSpPr>
          <p:spPr bwMode="auto">
            <a:xfrm rot="16200000">
              <a:off x="5905500" y="24320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8" name="Freeform 247"/>
            <p:cNvSpPr>
              <a:spLocks noChangeAspect="1"/>
            </p:cNvSpPr>
            <p:nvPr/>
          </p:nvSpPr>
          <p:spPr bwMode="auto">
            <a:xfrm rot="16200000">
              <a:off x="5905501" y="3640137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9" name="Freeform 250"/>
            <p:cNvSpPr>
              <a:spLocks noChangeAspect="1"/>
            </p:cNvSpPr>
            <p:nvPr/>
          </p:nvSpPr>
          <p:spPr bwMode="auto">
            <a:xfrm rot="16200000">
              <a:off x="5904707" y="30376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0" name="Freeform 251"/>
            <p:cNvSpPr>
              <a:spLocks noChangeAspect="1"/>
            </p:cNvSpPr>
            <p:nvPr/>
          </p:nvSpPr>
          <p:spPr bwMode="auto">
            <a:xfrm rot="16200000">
              <a:off x="5904707" y="333930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1" name="Freeform 256"/>
            <p:cNvSpPr>
              <a:spLocks noChangeAspect="1"/>
            </p:cNvSpPr>
            <p:nvPr/>
          </p:nvSpPr>
          <p:spPr bwMode="auto">
            <a:xfrm rot="16200000">
              <a:off x="5573712" y="288925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2" name="Freeform 257"/>
            <p:cNvSpPr>
              <a:spLocks noChangeAspect="1"/>
            </p:cNvSpPr>
            <p:nvPr/>
          </p:nvSpPr>
          <p:spPr bwMode="auto">
            <a:xfrm rot="16200000">
              <a:off x="5572919" y="2588419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3" name="Freeform 263"/>
            <p:cNvSpPr>
              <a:spLocks noChangeAspect="1"/>
            </p:cNvSpPr>
            <p:nvPr/>
          </p:nvSpPr>
          <p:spPr bwMode="auto">
            <a:xfrm rot="16200000">
              <a:off x="5572919" y="3796507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4" name="Freeform 266"/>
            <p:cNvSpPr>
              <a:spLocks noChangeAspect="1"/>
            </p:cNvSpPr>
            <p:nvPr/>
          </p:nvSpPr>
          <p:spPr bwMode="auto">
            <a:xfrm rot="16200000">
              <a:off x="5573712" y="319405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5" name="Freeform 267"/>
            <p:cNvSpPr>
              <a:spLocks noChangeAspect="1"/>
            </p:cNvSpPr>
            <p:nvPr/>
          </p:nvSpPr>
          <p:spPr bwMode="auto">
            <a:xfrm rot="16200000">
              <a:off x="5573712" y="3495676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6" name="Freeform 42"/>
            <p:cNvSpPr>
              <a:spLocks noChangeAspect="1"/>
            </p:cNvSpPr>
            <p:nvPr/>
          </p:nvSpPr>
          <p:spPr bwMode="auto">
            <a:xfrm rot="16200000">
              <a:off x="8235157" y="2539206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7" name="Freeform 43"/>
            <p:cNvSpPr>
              <a:spLocks noChangeAspect="1"/>
            </p:cNvSpPr>
            <p:nvPr/>
          </p:nvSpPr>
          <p:spPr bwMode="auto">
            <a:xfrm rot="16200000">
              <a:off x="8234363" y="22383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8" name="Text Box 114"/>
            <p:cNvSpPr txBox="1">
              <a:spLocks noChangeAspect="1" noChangeArrowheads="1"/>
            </p:cNvSpPr>
            <p:nvPr/>
          </p:nvSpPr>
          <p:spPr bwMode="auto">
            <a:xfrm>
              <a:off x="7051533" y="5870695"/>
              <a:ext cx="1144872" cy="367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5852" tIns="67926" rIns="135852" bIns="67926">
              <a:spAutoFit/>
            </a:bodyPr>
            <a:lstStyle>
              <a:lvl1pPr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0 </a:t>
              </a:r>
              <a:r>
                <a:rPr lang="en-US" altLang="en-US" sz="800" b="1" dirty="0" smtClean="0">
                  <a:latin typeface="Verdana" panose="020B0604030504040204" pitchFamily="34" charset="0"/>
                </a:rPr>
                <a:t>  km   </a:t>
              </a:r>
              <a:r>
                <a:rPr lang="en-US" altLang="en-US" sz="800" b="1" dirty="0">
                  <a:latin typeface="Verdana" panose="020B0604030504040204" pitchFamily="34" charset="0"/>
                </a:rPr>
                <a:t>2</a:t>
              </a:r>
            </a:p>
          </p:txBody>
        </p:sp>
        <p:grpSp>
          <p:nvGrpSpPr>
            <p:cNvPr id="119" name="Group 206"/>
            <p:cNvGrpSpPr>
              <a:grpSpLocks noChangeAspect="1"/>
            </p:cNvGrpSpPr>
            <p:nvPr/>
          </p:nvGrpSpPr>
          <p:grpSpPr bwMode="auto">
            <a:xfrm>
              <a:off x="7242175" y="5856288"/>
              <a:ext cx="700088" cy="87312"/>
              <a:chOff x="7126" y="5029"/>
              <a:chExt cx="697" cy="84"/>
            </a:xfrm>
          </p:grpSpPr>
          <p:sp>
            <p:nvSpPr>
              <p:cNvPr id="122" name="Rectangle 117"/>
              <p:cNvSpPr>
                <a:spLocks noChangeAspect="1" noChangeArrowheads="1"/>
              </p:cNvSpPr>
              <p:nvPr/>
            </p:nvSpPr>
            <p:spPr bwMode="auto">
              <a:xfrm>
                <a:off x="7126" y="5029"/>
                <a:ext cx="343" cy="84"/>
              </a:xfrm>
              <a:prstGeom prst="rect">
                <a:avLst/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135852" tIns="67926" rIns="135852" bIns="67926" anchor="ctr"/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  <p:sp>
            <p:nvSpPr>
              <p:cNvPr id="123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7476" y="5029"/>
                <a:ext cx="347" cy="84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135852" tIns="67926" rIns="135852" bIns="67926" anchor="ctr"/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0" name="Text Box 10"/>
            <p:cNvSpPr txBox="1">
              <a:spLocks noChangeArrowheads="1"/>
            </p:cNvSpPr>
            <p:nvPr/>
          </p:nvSpPr>
          <p:spPr bwMode="auto">
            <a:xfrm>
              <a:off x="8668202" y="4756239"/>
              <a:ext cx="1380108" cy="84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solidFill>
                    <a:srgbClr val="000000"/>
                  </a:solidFill>
                  <a:latin typeface="Verdana" panose="020B0604030504040204" pitchFamily="34" charset="0"/>
                </a:rPr>
                <a:t>HC Pore</a:t>
              </a:r>
            </a:p>
            <a:p>
              <a:pPr algn="ctr" eaLnBrk="1" hangingPunct="1"/>
              <a:r>
                <a:rPr lang="en-US" altLang="en-US" sz="900" b="1" dirty="0">
                  <a:solidFill>
                    <a:srgbClr val="000000"/>
                  </a:solidFill>
                  <a:latin typeface="Verdana" panose="020B0604030504040204" pitchFamily="34" charset="0"/>
                </a:rPr>
                <a:t>Thickness</a:t>
              </a:r>
            </a:p>
            <a:p>
              <a:pPr algn="ctr" eaLnBrk="1" hangingPunct="1"/>
              <a:r>
                <a:rPr lang="en-US" altLang="en-US" sz="900" b="1" dirty="0">
                  <a:solidFill>
                    <a:srgbClr val="000000"/>
                  </a:solidFill>
                  <a:latin typeface="Verdana" panose="020B0604030504040204" pitchFamily="34" charset="0"/>
                </a:rPr>
                <a:t>Meters</a:t>
              </a:r>
            </a:p>
          </p:txBody>
        </p:sp>
        <p:pic>
          <p:nvPicPr>
            <p:cNvPr id="121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19" t="5009" r="5556" b="2946"/>
            <a:stretch>
              <a:fillRect/>
            </a:stretch>
          </p:blipFill>
          <p:spPr bwMode="auto">
            <a:xfrm>
              <a:off x="8421688" y="4049713"/>
              <a:ext cx="414337" cy="2187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HC Pore Thickness</a:t>
            </a:r>
          </a:p>
        </p:txBody>
      </p:sp>
      <p:sp>
        <p:nvSpPr>
          <p:cNvPr id="13316" name="Text Box 114"/>
          <p:cNvSpPr txBox="1">
            <a:spLocks noChangeAspect="1" noChangeArrowheads="1"/>
          </p:cNvSpPr>
          <p:nvPr/>
        </p:nvSpPr>
        <p:spPr bwMode="auto">
          <a:xfrm>
            <a:off x="7065963" y="5903913"/>
            <a:ext cx="10668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0   km   2</a:t>
            </a:r>
          </a:p>
        </p:txBody>
      </p:sp>
      <p:grpSp>
        <p:nvGrpSpPr>
          <p:cNvPr id="13317" name="Group 245"/>
          <p:cNvGrpSpPr>
            <a:grpSpLocks noChangeAspect="1"/>
          </p:cNvGrpSpPr>
          <p:nvPr/>
        </p:nvGrpSpPr>
        <p:grpSpPr bwMode="auto">
          <a:xfrm>
            <a:off x="7242175" y="5856288"/>
            <a:ext cx="700088" cy="87312"/>
            <a:chOff x="7126" y="5029"/>
            <a:chExt cx="697" cy="84"/>
          </a:xfrm>
        </p:grpSpPr>
        <p:sp>
          <p:nvSpPr>
            <p:cNvPr id="13522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  <p:sp>
          <p:nvSpPr>
            <p:cNvPr id="13523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</p:grpSp>
      <p:sp>
        <p:nvSpPr>
          <p:cNvPr id="13318" name="Text Box 248"/>
          <p:cNvSpPr txBox="1">
            <a:spLocks noChangeArrowheads="1"/>
          </p:cNvSpPr>
          <p:nvPr/>
        </p:nvSpPr>
        <p:spPr bwMode="auto">
          <a:xfrm>
            <a:off x="258763" y="5921375"/>
            <a:ext cx="4186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Average HC pore thickness values for each cell</a:t>
            </a:r>
          </a:p>
        </p:txBody>
      </p:sp>
      <p:pic>
        <p:nvPicPr>
          <p:cNvPr id="1331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5" t="30359" r="14545" b="22188"/>
          <a:stretch>
            <a:fillRect/>
          </a:stretch>
        </p:blipFill>
        <p:spPr bwMode="auto">
          <a:xfrm>
            <a:off x="523875" y="1733550"/>
            <a:ext cx="8201025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Freeform 80"/>
          <p:cNvSpPr>
            <a:spLocks noChangeAspect="1"/>
          </p:cNvSpPr>
          <p:nvPr/>
        </p:nvSpPr>
        <p:spPr bwMode="auto">
          <a:xfrm rot="-5400000">
            <a:off x="3255963" y="39846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1" name="Freeform 81"/>
          <p:cNvSpPr>
            <a:spLocks noChangeAspect="1"/>
          </p:cNvSpPr>
          <p:nvPr/>
        </p:nvSpPr>
        <p:spPr bwMode="auto">
          <a:xfrm rot="-5400000">
            <a:off x="3255963" y="42862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2" name="Freeform 82"/>
          <p:cNvSpPr>
            <a:spLocks noChangeAspect="1"/>
          </p:cNvSpPr>
          <p:nvPr/>
        </p:nvSpPr>
        <p:spPr bwMode="auto">
          <a:xfrm rot="-5400000">
            <a:off x="3256756" y="368379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3" name="Freeform 83"/>
          <p:cNvSpPr>
            <a:spLocks noChangeAspect="1"/>
          </p:cNvSpPr>
          <p:nvPr/>
        </p:nvSpPr>
        <p:spPr bwMode="auto">
          <a:xfrm rot="-5400000">
            <a:off x="3256757" y="48887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4" name="Freeform 84"/>
          <p:cNvSpPr>
            <a:spLocks noChangeAspect="1"/>
          </p:cNvSpPr>
          <p:nvPr/>
        </p:nvSpPr>
        <p:spPr bwMode="auto">
          <a:xfrm rot="-5400000">
            <a:off x="3256757" y="45870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5" name="Freeform 96"/>
          <p:cNvSpPr>
            <a:spLocks noChangeAspect="1"/>
          </p:cNvSpPr>
          <p:nvPr/>
        </p:nvSpPr>
        <p:spPr bwMode="auto">
          <a:xfrm rot="-5400000">
            <a:off x="2924969" y="4137819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6" name="Freeform 97"/>
          <p:cNvSpPr>
            <a:spLocks noChangeAspect="1"/>
          </p:cNvSpPr>
          <p:nvPr/>
        </p:nvSpPr>
        <p:spPr bwMode="auto">
          <a:xfrm rot="-5400000">
            <a:off x="2924969" y="4439444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7" name="Freeform 98"/>
          <p:cNvSpPr>
            <a:spLocks noChangeAspect="1"/>
          </p:cNvSpPr>
          <p:nvPr/>
        </p:nvSpPr>
        <p:spPr bwMode="auto">
          <a:xfrm rot="-5400000">
            <a:off x="2924175" y="383857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8" name="Freeform 100"/>
          <p:cNvSpPr>
            <a:spLocks noChangeAspect="1"/>
          </p:cNvSpPr>
          <p:nvPr/>
        </p:nvSpPr>
        <p:spPr bwMode="auto">
          <a:xfrm rot="-5400000">
            <a:off x="2924176" y="474186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9" name="Freeform 113"/>
          <p:cNvSpPr>
            <a:spLocks noChangeAspect="1"/>
          </p:cNvSpPr>
          <p:nvPr/>
        </p:nvSpPr>
        <p:spPr bwMode="auto">
          <a:xfrm rot="-5400000">
            <a:off x="3921920" y="39743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0" name="Freeform 114"/>
          <p:cNvSpPr>
            <a:spLocks noChangeAspect="1"/>
          </p:cNvSpPr>
          <p:nvPr/>
        </p:nvSpPr>
        <p:spPr bwMode="auto">
          <a:xfrm rot="-5400000">
            <a:off x="3921126" y="42751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1" name="Freeform 115"/>
          <p:cNvSpPr>
            <a:spLocks noChangeAspect="1"/>
          </p:cNvSpPr>
          <p:nvPr/>
        </p:nvSpPr>
        <p:spPr bwMode="auto">
          <a:xfrm rot="-5400000">
            <a:off x="3921920" y="36726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2" name="Freeform 117"/>
          <p:cNvSpPr>
            <a:spLocks noChangeAspect="1"/>
          </p:cNvSpPr>
          <p:nvPr/>
        </p:nvSpPr>
        <p:spPr bwMode="auto">
          <a:xfrm rot="-5400000">
            <a:off x="3921126" y="45767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3" name="Freeform 119"/>
          <p:cNvSpPr>
            <a:spLocks noChangeAspect="1"/>
          </p:cNvSpPr>
          <p:nvPr/>
        </p:nvSpPr>
        <p:spPr bwMode="auto">
          <a:xfrm rot="-5400000">
            <a:off x="3921126" y="3371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4" name="Freeform 129"/>
          <p:cNvSpPr>
            <a:spLocks noChangeAspect="1"/>
          </p:cNvSpPr>
          <p:nvPr/>
        </p:nvSpPr>
        <p:spPr bwMode="auto">
          <a:xfrm rot="-5400000">
            <a:off x="3589338" y="41306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5" name="Freeform 130"/>
          <p:cNvSpPr>
            <a:spLocks noChangeAspect="1"/>
          </p:cNvSpPr>
          <p:nvPr/>
        </p:nvSpPr>
        <p:spPr bwMode="auto">
          <a:xfrm rot="-5400000">
            <a:off x="3589338" y="44307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6" name="Freeform 131"/>
          <p:cNvSpPr>
            <a:spLocks noChangeAspect="1"/>
          </p:cNvSpPr>
          <p:nvPr/>
        </p:nvSpPr>
        <p:spPr bwMode="auto">
          <a:xfrm rot="-5400000">
            <a:off x="3589338" y="38290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7" name="Freeform 133"/>
          <p:cNvSpPr>
            <a:spLocks noChangeAspect="1"/>
          </p:cNvSpPr>
          <p:nvPr/>
        </p:nvSpPr>
        <p:spPr bwMode="auto">
          <a:xfrm rot="-5400000">
            <a:off x="3589338" y="47323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8" name="Freeform 135"/>
          <p:cNvSpPr>
            <a:spLocks noChangeAspect="1"/>
          </p:cNvSpPr>
          <p:nvPr/>
        </p:nvSpPr>
        <p:spPr bwMode="auto">
          <a:xfrm rot="-5400000">
            <a:off x="3590131" y="352821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9" name="Freeform 29"/>
          <p:cNvSpPr>
            <a:spLocks noChangeAspect="1"/>
          </p:cNvSpPr>
          <p:nvPr/>
        </p:nvSpPr>
        <p:spPr bwMode="auto">
          <a:xfrm rot="-5400000">
            <a:off x="2591594" y="4591844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0" name="Freeform 30"/>
          <p:cNvSpPr>
            <a:spLocks noChangeAspect="1"/>
          </p:cNvSpPr>
          <p:nvPr/>
        </p:nvSpPr>
        <p:spPr bwMode="auto">
          <a:xfrm rot="-5400000">
            <a:off x="2590801" y="489426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1" name="Freeform 31"/>
          <p:cNvSpPr>
            <a:spLocks noChangeAspect="1"/>
          </p:cNvSpPr>
          <p:nvPr/>
        </p:nvSpPr>
        <p:spPr bwMode="auto">
          <a:xfrm rot="-5400000">
            <a:off x="2591594" y="4290219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2" name="Freeform 35"/>
          <p:cNvSpPr>
            <a:spLocks noChangeAspect="1"/>
          </p:cNvSpPr>
          <p:nvPr/>
        </p:nvSpPr>
        <p:spPr bwMode="auto">
          <a:xfrm rot="-5400000">
            <a:off x="2591594" y="399018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3" name="Freeform 179"/>
          <p:cNvSpPr>
            <a:spLocks noChangeAspect="1"/>
          </p:cNvSpPr>
          <p:nvPr/>
        </p:nvSpPr>
        <p:spPr bwMode="auto">
          <a:xfrm rot="-5400000">
            <a:off x="926307" y="44727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4" name="Freeform 180"/>
          <p:cNvSpPr>
            <a:spLocks noChangeAspect="1"/>
          </p:cNvSpPr>
          <p:nvPr/>
        </p:nvSpPr>
        <p:spPr bwMode="auto">
          <a:xfrm rot="-5400000">
            <a:off x="926307" y="477440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5" name="Freeform 181"/>
          <p:cNvSpPr>
            <a:spLocks noChangeAspect="1"/>
          </p:cNvSpPr>
          <p:nvPr/>
        </p:nvSpPr>
        <p:spPr bwMode="auto">
          <a:xfrm rot="-5400000">
            <a:off x="925513" y="417353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6" name="Freeform 185"/>
          <p:cNvSpPr>
            <a:spLocks noChangeAspect="1"/>
          </p:cNvSpPr>
          <p:nvPr/>
        </p:nvSpPr>
        <p:spPr bwMode="auto">
          <a:xfrm rot="-5400000">
            <a:off x="925513" y="387191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7" name="Freeform 195"/>
          <p:cNvSpPr>
            <a:spLocks noChangeAspect="1"/>
          </p:cNvSpPr>
          <p:nvPr/>
        </p:nvSpPr>
        <p:spPr bwMode="auto">
          <a:xfrm rot="-5400000">
            <a:off x="592138" y="46307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8" name="Freeform 197"/>
          <p:cNvSpPr>
            <a:spLocks noChangeAspect="1"/>
          </p:cNvSpPr>
          <p:nvPr/>
        </p:nvSpPr>
        <p:spPr bwMode="auto">
          <a:xfrm rot="-5400000">
            <a:off x="592138" y="43307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9" name="Freeform 201"/>
          <p:cNvSpPr>
            <a:spLocks noChangeAspect="1"/>
          </p:cNvSpPr>
          <p:nvPr/>
        </p:nvSpPr>
        <p:spPr bwMode="auto">
          <a:xfrm rot="-5400000">
            <a:off x="592138" y="40290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0" name="Freeform 212"/>
          <p:cNvSpPr>
            <a:spLocks noChangeAspect="1"/>
          </p:cNvSpPr>
          <p:nvPr/>
        </p:nvSpPr>
        <p:spPr bwMode="auto">
          <a:xfrm rot="-5400000">
            <a:off x="2258219" y="44505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1" name="Freeform 213"/>
          <p:cNvSpPr>
            <a:spLocks noChangeAspect="1"/>
          </p:cNvSpPr>
          <p:nvPr/>
        </p:nvSpPr>
        <p:spPr bwMode="auto">
          <a:xfrm rot="-5400000">
            <a:off x="2257425" y="475297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2" name="Freeform 214"/>
          <p:cNvSpPr>
            <a:spLocks noChangeAspect="1"/>
          </p:cNvSpPr>
          <p:nvPr/>
        </p:nvSpPr>
        <p:spPr bwMode="auto">
          <a:xfrm rot="-5400000">
            <a:off x="2257426" y="415131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3" name="Freeform 218"/>
          <p:cNvSpPr>
            <a:spLocks noChangeAspect="1"/>
          </p:cNvSpPr>
          <p:nvPr/>
        </p:nvSpPr>
        <p:spPr bwMode="auto">
          <a:xfrm rot="-5400000">
            <a:off x="2258219" y="384730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4" name="Freeform 228"/>
          <p:cNvSpPr>
            <a:spLocks noChangeAspect="1"/>
          </p:cNvSpPr>
          <p:nvPr/>
        </p:nvSpPr>
        <p:spPr bwMode="auto">
          <a:xfrm rot="-5400000">
            <a:off x="1924051" y="46085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5" name="Freeform 229"/>
          <p:cNvSpPr>
            <a:spLocks noChangeAspect="1"/>
          </p:cNvSpPr>
          <p:nvPr/>
        </p:nvSpPr>
        <p:spPr bwMode="auto">
          <a:xfrm rot="-5400000">
            <a:off x="1924844" y="49093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6" name="Freeform 230"/>
          <p:cNvSpPr>
            <a:spLocks noChangeAspect="1"/>
          </p:cNvSpPr>
          <p:nvPr/>
        </p:nvSpPr>
        <p:spPr bwMode="auto">
          <a:xfrm rot="-5400000">
            <a:off x="1924845" y="43076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7" name="Freeform 234"/>
          <p:cNvSpPr>
            <a:spLocks noChangeAspect="1"/>
          </p:cNvSpPr>
          <p:nvPr/>
        </p:nvSpPr>
        <p:spPr bwMode="auto">
          <a:xfrm rot="-5400000">
            <a:off x="1924845" y="400605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8" name="Freeform 245"/>
          <p:cNvSpPr>
            <a:spLocks noChangeAspect="1"/>
          </p:cNvSpPr>
          <p:nvPr/>
        </p:nvSpPr>
        <p:spPr bwMode="auto">
          <a:xfrm rot="-5400000">
            <a:off x="1591469" y="44632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9" name="Freeform 246"/>
          <p:cNvSpPr>
            <a:spLocks noChangeAspect="1"/>
          </p:cNvSpPr>
          <p:nvPr/>
        </p:nvSpPr>
        <p:spPr bwMode="auto">
          <a:xfrm rot="-5400000">
            <a:off x="1590675" y="476567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0" name="Freeform 247"/>
          <p:cNvSpPr>
            <a:spLocks noChangeAspect="1"/>
          </p:cNvSpPr>
          <p:nvPr/>
        </p:nvSpPr>
        <p:spPr bwMode="auto">
          <a:xfrm rot="-5400000">
            <a:off x="1590675" y="416242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1" name="Freeform 249"/>
          <p:cNvSpPr>
            <a:spLocks noChangeAspect="1"/>
          </p:cNvSpPr>
          <p:nvPr/>
        </p:nvSpPr>
        <p:spPr bwMode="auto">
          <a:xfrm rot="-5400000">
            <a:off x="1591469" y="5064919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2" name="Freeform 261"/>
          <p:cNvSpPr>
            <a:spLocks noChangeAspect="1"/>
          </p:cNvSpPr>
          <p:nvPr/>
        </p:nvSpPr>
        <p:spPr bwMode="auto">
          <a:xfrm rot="-5400000">
            <a:off x="1259682" y="461883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3" name="Freeform 262"/>
          <p:cNvSpPr>
            <a:spLocks noChangeAspect="1"/>
          </p:cNvSpPr>
          <p:nvPr/>
        </p:nvSpPr>
        <p:spPr bwMode="auto">
          <a:xfrm rot="-5400000">
            <a:off x="1258887" y="49212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4" name="Freeform 263"/>
          <p:cNvSpPr>
            <a:spLocks noChangeAspect="1"/>
          </p:cNvSpPr>
          <p:nvPr/>
        </p:nvSpPr>
        <p:spPr bwMode="auto">
          <a:xfrm rot="-5400000">
            <a:off x="1259682" y="431720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5" name="Freeform 267"/>
          <p:cNvSpPr>
            <a:spLocks noChangeAspect="1"/>
          </p:cNvSpPr>
          <p:nvPr/>
        </p:nvSpPr>
        <p:spPr bwMode="auto">
          <a:xfrm rot="-5400000">
            <a:off x="1258888" y="401796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6" name="Text Box 127"/>
          <p:cNvSpPr txBox="1">
            <a:spLocks noChangeAspect="1" noChangeArrowheads="1"/>
          </p:cNvSpPr>
          <p:nvPr/>
        </p:nvSpPr>
        <p:spPr bwMode="auto">
          <a:xfrm>
            <a:off x="2265363" y="4910138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367" name="Text Box 128"/>
          <p:cNvSpPr txBox="1">
            <a:spLocks noChangeAspect="1" noChangeArrowheads="1"/>
          </p:cNvSpPr>
          <p:nvPr/>
        </p:nvSpPr>
        <p:spPr bwMode="auto">
          <a:xfrm>
            <a:off x="939800" y="4602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68" name="Text Box 129"/>
          <p:cNvSpPr txBox="1">
            <a:spLocks noChangeAspect="1" noChangeArrowheads="1"/>
          </p:cNvSpPr>
          <p:nvPr/>
        </p:nvSpPr>
        <p:spPr bwMode="auto">
          <a:xfrm>
            <a:off x="939800" y="42926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69" name="Text Box 130"/>
          <p:cNvSpPr txBox="1">
            <a:spLocks noChangeAspect="1" noChangeArrowheads="1"/>
          </p:cNvSpPr>
          <p:nvPr/>
        </p:nvSpPr>
        <p:spPr bwMode="auto">
          <a:xfrm>
            <a:off x="941388" y="3986213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70" name="Text Box 131"/>
          <p:cNvSpPr txBox="1">
            <a:spLocks noChangeAspect="1" noChangeArrowheads="1"/>
          </p:cNvSpPr>
          <p:nvPr/>
        </p:nvSpPr>
        <p:spPr bwMode="auto">
          <a:xfrm>
            <a:off x="2265363" y="4602163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71" name="Text Box 132"/>
          <p:cNvSpPr txBox="1">
            <a:spLocks noChangeAspect="1" noChangeArrowheads="1"/>
          </p:cNvSpPr>
          <p:nvPr/>
        </p:nvSpPr>
        <p:spPr bwMode="auto">
          <a:xfrm>
            <a:off x="1946275" y="4751388"/>
            <a:ext cx="2651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372" name="Text Box 133"/>
          <p:cNvSpPr txBox="1">
            <a:spLocks noChangeAspect="1" noChangeArrowheads="1"/>
          </p:cNvSpPr>
          <p:nvPr/>
        </p:nvSpPr>
        <p:spPr bwMode="auto">
          <a:xfrm>
            <a:off x="127476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73" name="Text Box 134"/>
          <p:cNvSpPr txBox="1">
            <a:spLocks noChangeAspect="1" noChangeArrowheads="1"/>
          </p:cNvSpPr>
          <p:nvPr/>
        </p:nvSpPr>
        <p:spPr bwMode="auto">
          <a:xfrm>
            <a:off x="56991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74" name="Text Box 135"/>
          <p:cNvSpPr txBox="1">
            <a:spLocks noChangeAspect="1" noChangeArrowheads="1"/>
          </p:cNvSpPr>
          <p:nvPr/>
        </p:nvSpPr>
        <p:spPr bwMode="auto">
          <a:xfrm>
            <a:off x="598488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75" name="Text Box 136"/>
          <p:cNvSpPr txBox="1">
            <a:spLocks noChangeAspect="1" noChangeArrowheads="1"/>
          </p:cNvSpPr>
          <p:nvPr/>
        </p:nvSpPr>
        <p:spPr bwMode="auto">
          <a:xfrm>
            <a:off x="598488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76" name="Text Box 137"/>
          <p:cNvSpPr txBox="1">
            <a:spLocks noChangeAspect="1" noChangeArrowheads="1"/>
          </p:cNvSpPr>
          <p:nvPr/>
        </p:nvSpPr>
        <p:spPr bwMode="auto">
          <a:xfrm>
            <a:off x="939800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77" name="Text Box 138"/>
          <p:cNvSpPr txBox="1">
            <a:spLocks noChangeAspect="1" noChangeArrowheads="1"/>
          </p:cNvSpPr>
          <p:nvPr/>
        </p:nvSpPr>
        <p:spPr bwMode="auto">
          <a:xfrm>
            <a:off x="1274763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378" name="Text Box 139"/>
          <p:cNvSpPr txBox="1">
            <a:spLocks noChangeAspect="1" noChangeArrowheads="1"/>
          </p:cNvSpPr>
          <p:nvPr/>
        </p:nvSpPr>
        <p:spPr bwMode="auto">
          <a:xfrm>
            <a:off x="1274763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379" name="Text Box 140"/>
          <p:cNvSpPr txBox="1">
            <a:spLocks noChangeAspect="1" noChangeArrowheads="1"/>
          </p:cNvSpPr>
          <p:nvPr/>
        </p:nvSpPr>
        <p:spPr bwMode="auto">
          <a:xfrm>
            <a:off x="1274763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80" name="Text Box 141"/>
          <p:cNvSpPr txBox="1">
            <a:spLocks noChangeAspect="1" noChangeArrowheads="1"/>
          </p:cNvSpPr>
          <p:nvPr/>
        </p:nvSpPr>
        <p:spPr bwMode="auto">
          <a:xfrm>
            <a:off x="1601788" y="42926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81" name="Text Box 142"/>
          <p:cNvSpPr txBox="1">
            <a:spLocks noChangeAspect="1" noChangeArrowheads="1"/>
          </p:cNvSpPr>
          <p:nvPr/>
        </p:nvSpPr>
        <p:spPr bwMode="auto">
          <a:xfrm>
            <a:off x="1600200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382" name="Text Box 143"/>
          <p:cNvSpPr txBox="1">
            <a:spLocks noChangeAspect="1" noChangeArrowheads="1"/>
          </p:cNvSpPr>
          <p:nvPr/>
        </p:nvSpPr>
        <p:spPr bwMode="auto">
          <a:xfrm>
            <a:off x="1601788" y="4602163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83" name="Text Box 144"/>
          <p:cNvSpPr txBox="1">
            <a:spLocks noChangeAspect="1" noChangeArrowheads="1"/>
          </p:cNvSpPr>
          <p:nvPr/>
        </p:nvSpPr>
        <p:spPr bwMode="auto">
          <a:xfrm>
            <a:off x="1600200" y="52339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84" name="Text Box 145"/>
          <p:cNvSpPr txBox="1">
            <a:spLocks noChangeAspect="1" noChangeArrowheads="1"/>
          </p:cNvSpPr>
          <p:nvPr/>
        </p:nvSpPr>
        <p:spPr bwMode="auto">
          <a:xfrm>
            <a:off x="1946275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385" name="Text Box 146"/>
          <p:cNvSpPr txBox="1">
            <a:spLocks noChangeAspect="1" noChangeArrowheads="1"/>
          </p:cNvSpPr>
          <p:nvPr/>
        </p:nvSpPr>
        <p:spPr bwMode="auto">
          <a:xfrm>
            <a:off x="1947863" y="44577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386" name="Text Box 147"/>
          <p:cNvSpPr txBox="1">
            <a:spLocks noChangeAspect="1" noChangeArrowheads="1"/>
          </p:cNvSpPr>
          <p:nvPr/>
        </p:nvSpPr>
        <p:spPr bwMode="auto">
          <a:xfrm>
            <a:off x="1946275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87" name="Text Box 148"/>
          <p:cNvSpPr txBox="1">
            <a:spLocks noChangeAspect="1" noChangeArrowheads="1"/>
          </p:cNvSpPr>
          <p:nvPr/>
        </p:nvSpPr>
        <p:spPr bwMode="auto">
          <a:xfrm>
            <a:off x="2263775" y="39862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88" name="Text Box 149"/>
          <p:cNvSpPr txBox="1">
            <a:spLocks noChangeAspect="1" noChangeArrowheads="1"/>
          </p:cNvSpPr>
          <p:nvPr/>
        </p:nvSpPr>
        <p:spPr bwMode="auto">
          <a:xfrm>
            <a:off x="2265363" y="42926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389" name="Text Box 150"/>
          <p:cNvSpPr txBox="1">
            <a:spLocks noChangeAspect="1" noChangeArrowheads="1"/>
          </p:cNvSpPr>
          <p:nvPr/>
        </p:nvSpPr>
        <p:spPr bwMode="auto">
          <a:xfrm>
            <a:off x="260826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90" name="Text Box 151"/>
          <p:cNvSpPr txBox="1">
            <a:spLocks noChangeAspect="1" noChangeArrowheads="1"/>
          </p:cNvSpPr>
          <p:nvPr/>
        </p:nvSpPr>
        <p:spPr bwMode="auto">
          <a:xfrm>
            <a:off x="2566988" y="4751388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391" name="Text Box 152"/>
          <p:cNvSpPr txBox="1">
            <a:spLocks noChangeAspect="1" noChangeArrowheads="1"/>
          </p:cNvSpPr>
          <p:nvPr/>
        </p:nvSpPr>
        <p:spPr bwMode="auto">
          <a:xfrm>
            <a:off x="2608263" y="44577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92" name="Text Box 153"/>
          <p:cNvSpPr txBox="1">
            <a:spLocks noChangeAspect="1" noChangeArrowheads="1"/>
          </p:cNvSpPr>
          <p:nvPr/>
        </p:nvSpPr>
        <p:spPr bwMode="auto">
          <a:xfrm>
            <a:off x="2608263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393" name="Text Box 154"/>
          <p:cNvSpPr txBox="1">
            <a:spLocks noChangeAspect="1" noChangeArrowheads="1"/>
          </p:cNvSpPr>
          <p:nvPr/>
        </p:nvSpPr>
        <p:spPr bwMode="auto">
          <a:xfrm>
            <a:off x="2933700" y="3992563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94" name="Text Box 155"/>
          <p:cNvSpPr txBox="1">
            <a:spLocks noChangeAspect="1" noChangeArrowheads="1"/>
          </p:cNvSpPr>
          <p:nvPr/>
        </p:nvSpPr>
        <p:spPr bwMode="auto">
          <a:xfrm>
            <a:off x="2894013" y="4602163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13395" name="Text Box 156"/>
          <p:cNvSpPr txBox="1">
            <a:spLocks noChangeAspect="1" noChangeArrowheads="1"/>
          </p:cNvSpPr>
          <p:nvPr/>
        </p:nvSpPr>
        <p:spPr bwMode="auto">
          <a:xfrm>
            <a:off x="2935288" y="4298950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96" name="Text Box 157"/>
          <p:cNvSpPr txBox="1">
            <a:spLocks noChangeAspect="1" noChangeArrowheads="1"/>
          </p:cNvSpPr>
          <p:nvPr/>
        </p:nvSpPr>
        <p:spPr bwMode="auto">
          <a:xfrm>
            <a:off x="2935288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397" name="Text Box 158"/>
          <p:cNvSpPr txBox="1">
            <a:spLocks noChangeAspect="1" noChangeArrowheads="1"/>
          </p:cNvSpPr>
          <p:nvPr/>
        </p:nvSpPr>
        <p:spPr bwMode="auto">
          <a:xfrm>
            <a:off x="3259138" y="3832225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98" name="Text Box 159"/>
          <p:cNvSpPr txBox="1">
            <a:spLocks noChangeAspect="1" noChangeArrowheads="1"/>
          </p:cNvSpPr>
          <p:nvPr/>
        </p:nvSpPr>
        <p:spPr bwMode="auto">
          <a:xfrm>
            <a:off x="3260725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99" name="Text Box 160"/>
          <p:cNvSpPr txBox="1">
            <a:spLocks noChangeAspect="1" noChangeArrowheads="1"/>
          </p:cNvSpPr>
          <p:nvPr/>
        </p:nvSpPr>
        <p:spPr bwMode="auto">
          <a:xfrm>
            <a:off x="3260725" y="4146550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400" name="Text Box 161"/>
          <p:cNvSpPr txBox="1">
            <a:spLocks noChangeAspect="1" noChangeArrowheads="1"/>
          </p:cNvSpPr>
          <p:nvPr/>
        </p:nvSpPr>
        <p:spPr bwMode="auto">
          <a:xfrm>
            <a:off x="3260725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401" name="Text Box 162"/>
          <p:cNvSpPr txBox="1">
            <a:spLocks noChangeAspect="1" noChangeArrowheads="1"/>
          </p:cNvSpPr>
          <p:nvPr/>
        </p:nvSpPr>
        <p:spPr bwMode="auto">
          <a:xfrm>
            <a:off x="3606800" y="366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2" name="Text Box 163"/>
          <p:cNvSpPr txBox="1">
            <a:spLocks noChangeAspect="1" noChangeArrowheads="1"/>
          </p:cNvSpPr>
          <p:nvPr/>
        </p:nvSpPr>
        <p:spPr bwMode="auto">
          <a:xfrm>
            <a:off x="3606800" y="42926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3" name="Text Box 164"/>
          <p:cNvSpPr txBox="1">
            <a:spLocks noChangeAspect="1" noChangeArrowheads="1"/>
          </p:cNvSpPr>
          <p:nvPr/>
        </p:nvSpPr>
        <p:spPr bwMode="auto">
          <a:xfrm>
            <a:off x="3606800" y="39862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3404" name="Text Box 165"/>
          <p:cNvSpPr txBox="1">
            <a:spLocks noChangeAspect="1" noChangeArrowheads="1"/>
          </p:cNvSpPr>
          <p:nvPr/>
        </p:nvSpPr>
        <p:spPr bwMode="auto">
          <a:xfrm>
            <a:off x="3606800" y="4602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5" name="Text Box 166"/>
          <p:cNvSpPr txBox="1">
            <a:spLocks noChangeAspect="1" noChangeArrowheads="1"/>
          </p:cNvSpPr>
          <p:nvPr/>
        </p:nvSpPr>
        <p:spPr bwMode="auto">
          <a:xfrm>
            <a:off x="3606800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06" name="Text Box 167"/>
          <p:cNvSpPr txBox="1">
            <a:spLocks noChangeAspect="1" noChangeArrowheads="1"/>
          </p:cNvSpPr>
          <p:nvPr/>
        </p:nvSpPr>
        <p:spPr bwMode="auto">
          <a:xfrm>
            <a:off x="3276600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07" name="Text Box 168"/>
          <p:cNvSpPr txBox="1">
            <a:spLocks noChangeAspect="1" noChangeArrowheads="1"/>
          </p:cNvSpPr>
          <p:nvPr/>
        </p:nvSpPr>
        <p:spPr bwMode="auto">
          <a:xfrm>
            <a:off x="3941763" y="351155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8" name="Text Box 169"/>
          <p:cNvSpPr txBox="1">
            <a:spLocks noChangeAspect="1" noChangeArrowheads="1"/>
          </p:cNvSpPr>
          <p:nvPr/>
        </p:nvSpPr>
        <p:spPr bwMode="auto">
          <a:xfrm>
            <a:off x="3900488" y="414020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09" name="Text Box 170"/>
          <p:cNvSpPr txBox="1">
            <a:spLocks noChangeAspect="1" noChangeArrowheads="1"/>
          </p:cNvSpPr>
          <p:nvPr/>
        </p:nvSpPr>
        <p:spPr bwMode="auto">
          <a:xfrm>
            <a:off x="3900488" y="382587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10" name="Text Box 171"/>
          <p:cNvSpPr txBox="1">
            <a:spLocks noChangeAspect="1" noChangeArrowheads="1"/>
          </p:cNvSpPr>
          <p:nvPr/>
        </p:nvSpPr>
        <p:spPr bwMode="auto">
          <a:xfrm>
            <a:off x="3941763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411" name="Text Box 172"/>
          <p:cNvSpPr txBox="1">
            <a:spLocks noChangeAspect="1" noChangeArrowheads="1"/>
          </p:cNvSpPr>
          <p:nvPr/>
        </p:nvSpPr>
        <p:spPr bwMode="auto">
          <a:xfrm>
            <a:off x="3940175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12" name="Freeform 163"/>
          <p:cNvSpPr>
            <a:spLocks noChangeAspect="1"/>
          </p:cNvSpPr>
          <p:nvPr/>
        </p:nvSpPr>
        <p:spPr bwMode="auto">
          <a:xfrm rot="-5400000">
            <a:off x="4256088" y="44164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3" name="Freeform 6"/>
          <p:cNvSpPr>
            <a:spLocks noChangeAspect="1"/>
          </p:cNvSpPr>
          <p:nvPr/>
        </p:nvSpPr>
        <p:spPr bwMode="auto">
          <a:xfrm rot="-5400000">
            <a:off x="7253287" y="209550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4" name="Freeform 8"/>
          <p:cNvSpPr>
            <a:spLocks noChangeAspect="1"/>
          </p:cNvSpPr>
          <p:nvPr/>
        </p:nvSpPr>
        <p:spPr bwMode="auto">
          <a:xfrm rot="-5400000">
            <a:off x="7253287" y="26987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5" name="Freeform 9"/>
          <p:cNvSpPr>
            <a:spLocks noChangeAspect="1"/>
          </p:cNvSpPr>
          <p:nvPr/>
        </p:nvSpPr>
        <p:spPr bwMode="auto">
          <a:xfrm rot="-5400000">
            <a:off x="7253287" y="2397126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6" name="Freeform 18"/>
          <p:cNvSpPr>
            <a:spLocks noChangeAspect="1"/>
          </p:cNvSpPr>
          <p:nvPr/>
        </p:nvSpPr>
        <p:spPr bwMode="auto">
          <a:xfrm rot="-5400000">
            <a:off x="7253287" y="30035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7" name="Freeform 22"/>
          <p:cNvSpPr>
            <a:spLocks noChangeAspect="1"/>
          </p:cNvSpPr>
          <p:nvPr/>
        </p:nvSpPr>
        <p:spPr bwMode="auto">
          <a:xfrm rot="-5400000">
            <a:off x="6922294" y="225028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8" name="Freeform 24"/>
          <p:cNvSpPr>
            <a:spLocks noChangeAspect="1"/>
          </p:cNvSpPr>
          <p:nvPr/>
        </p:nvSpPr>
        <p:spPr bwMode="auto">
          <a:xfrm rot="-5400000">
            <a:off x="6921500" y="285432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9" name="Freeform 25"/>
          <p:cNvSpPr>
            <a:spLocks noChangeAspect="1"/>
          </p:cNvSpPr>
          <p:nvPr/>
        </p:nvSpPr>
        <p:spPr bwMode="auto">
          <a:xfrm rot="-5400000">
            <a:off x="6922294" y="255190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0" name="Freeform 34"/>
          <p:cNvSpPr>
            <a:spLocks noChangeAspect="1"/>
          </p:cNvSpPr>
          <p:nvPr/>
        </p:nvSpPr>
        <p:spPr bwMode="auto">
          <a:xfrm rot="-5400000">
            <a:off x="6922294" y="315833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1" name="Freeform 40"/>
          <p:cNvSpPr>
            <a:spLocks noChangeAspect="1"/>
          </p:cNvSpPr>
          <p:nvPr/>
        </p:nvSpPr>
        <p:spPr bwMode="auto">
          <a:xfrm rot="-5400000">
            <a:off x="7918451" y="20859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2" name="Freeform 42"/>
          <p:cNvSpPr>
            <a:spLocks noChangeAspect="1"/>
          </p:cNvSpPr>
          <p:nvPr/>
        </p:nvSpPr>
        <p:spPr bwMode="auto">
          <a:xfrm rot="-5400000">
            <a:off x="7919245" y="268843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3" name="Freeform 43"/>
          <p:cNvSpPr>
            <a:spLocks noChangeAspect="1"/>
          </p:cNvSpPr>
          <p:nvPr/>
        </p:nvSpPr>
        <p:spPr bwMode="auto">
          <a:xfrm rot="-5400000">
            <a:off x="7919245" y="23868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4" name="Freeform 56"/>
          <p:cNvSpPr>
            <a:spLocks noChangeAspect="1"/>
          </p:cNvSpPr>
          <p:nvPr/>
        </p:nvSpPr>
        <p:spPr bwMode="auto">
          <a:xfrm rot="-5400000">
            <a:off x="7586663" y="22415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5" name="Freeform 58"/>
          <p:cNvSpPr>
            <a:spLocks noChangeAspect="1"/>
          </p:cNvSpPr>
          <p:nvPr/>
        </p:nvSpPr>
        <p:spPr bwMode="auto">
          <a:xfrm rot="-5400000">
            <a:off x="7586663" y="28448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6" name="Freeform 59"/>
          <p:cNvSpPr>
            <a:spLocks noChangeAspect="1"/>
          </p:cNvSpPr>
          <p:nvPr/>
        </p:nvSpPr>
        <p:spPr bwMode="auto">
          <a:xfrm rot="-5400000">
            <a:off x="7586663" y="25431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7" name="Freeform 146"/>
          <p:cNvSpPr>
            <a:spLocks noChangeAspect="1"/>
          </p:cNvSpPr>
          <p:nvPr/>
        </p:nvSpPr>
        <p:spPr bwMode="auto">
          <a:xfrm rot="-5400000">
            <a:off x="4592638" y="39592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8" name="Freeform 147"/>
          <p:cNvSpPr>
            <a:spLocks noChangeAspect="1"/>
          </p:cNvSpPr>
          <p:nvPr/>
        </p:nvSpPr>
        <p:spPr bwMode="auto">
          <a:xfrm rot="-5400000">
            <a:off x="4592638" y="4260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9" name="Freeform 148"/>
          <p:cNvSpPr>
            <a:spLocks noChangeAspect="1"/>
          </p:cNvSpPr>
          <p:nvPr/>
        </p:nvSpPr>
        <p:spPr bwMode="auto">
          <a:xfrm rot="-5400000">
            <a:off x="4592638" y="36591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0" name="Freeform 151"/>
          <p:cNvSpPr>
            <a:spLocks noChangeAspect="1"/>
          </p:cNvSpPr>
          <p:nvPr/>
        </p:nvSpPr>
        <p:spPr bwMode="auto">
          <a:xfrm rot="-5400000">
            <a:off x="4593431" y="30551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1" name="Freeform 152"/>
          <p:cNvSpPr>
            <a:spLocks noChangeAspect="1"/>
          </p:cNvSpPr>
          <p:nvPr/>
        </p:nvSpPr>
        <p:spPr bwMode="auto">
          <a:xfrm rot="-5400000">
            <a:off x="4593431" y="335676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2" name="Freeform 162"/>
          <p:cNvSpPr>
            <a:spLocks noChangeAspect="1"/>
          </p:cNvSpPr>
          <p:nvPr/>
        </p:nvSpPr>
        <p:spPr bwMode="auto">
          <a:xfrm rot="-5400000">
            <a:off x="4260056" y="411559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3" name="Freeform 164"/>
          <p:cNvSpPr>
            <a:spLocks noChangeAspect="1"/>
          </p:cNvSpPr>
          <p:nvPr/>
        </p:nvSpPr>
        <p:spPr bwMode="auto">
          <a:xfrm rot="-5400000">
            <a:off x="4259263" y="38147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4" name="Freeform 167"/>
          <p:cNvSpPr>
            <a:spLocks noChangeAspect="1"/>
          </p:cNvSpPr>
          <p:nvPr/>
        </p:nvSpPr>
        <p:spPr bwMode="auto">
          <a:xfrm rot="-5400000">
            <a:off x="4259263" y="32115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5" name="Freeform 168"/>
          <p:cNvSpPr>
            <a:spLocks noChangeAspect="1"/>
          </p:cNvSpPr>
          <p:nvPr/>
        </p:nvSpPr>
        <p:spPr bwMode="auto">
          <a:xfrm rot="-5400000">
            <a:off x="4259263" y="35131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6" name="Freeform 174"/>
          <p:cNvSpPr>
            <a:spLocks noChangeAspect="1"/>
          </p:cNvSpPr>
          <p:nvPr/>
        </p:nvSpPr>
        <p:spPr bwMode="auto">
          <a:xfrm rot="-5400000">
            <a:off x="5254626" y="2736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7" name="Freeform 179"/>
          <p:cNvSpPr>
            <a:spLocks noChangeAspect="1"/>
          </p:cNvSpPr>
          <p:nvPr/>
        </p:nvSpPr>
        <p:spPr bwMode="auto">
          <a:xfrm rot="-5400000">
            <a:off x="5254626" y="39449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8" name="Freeform 181"/>
          <p:cNvSpPr>
            <a:spLocks noChangeAspect="1"/>
          </p:cNvSpPr>
          <p:nvPr/>
        </p:nvSpPr>
        <p:spPr bwMode="auto">
          <a:xfrm rot="-5400000">
            <a:off x="5255420" y="36441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9" name="Freeform 184"/>
          <p:cNvSpPr>
            <a:spLocks noChangeAspect="1"/>
          </p:cNvSpPr>
          <p:nvPr/>
        </p:nvSpPr>
        <p:spPr bwMode="auto">
          <a:xfrm rot="-5400000">
            <a:off x="5255420" y="304085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0" name="Freeform 185"/>
          <p:cNvSpPr>
            <a:spLocks noChangeAspect="1"/>
          </p:cNvSpPr>
          <p:nvPr/>
        </p:nvSpPr>
        <p:spPr bwMode="auto">
          <a:xfrm rot="-5400000">
            <a:off x="5254626" y="33432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1" name="Freeform 190"/>
          <p:cNvSpPr>
            <a:spLocks noChangeAspect="1"/>
          </p:cNvSpPr>
          <p:nvPr/>
        </p:nvSpPr>
        <p:spPr bwMode="auto">
          <a:xfrm rot="-5400000">
            <a:off x="4922838" y="28924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2" name="Freeform 195"/>
          <p:cNvSpPr>
            <a:spLocks noChangeAspect="1"/>
          </p:cNvSpPr>
          <p:nvPr/>
        </p:nvSpPr>
        <p:spPr bwMode="auto">
          <a:xfrm rot="-5400000">
            <a:off x="4922838" y="41005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3" name="Freeform 197"/>
          <p:cNvSpPr>
            <a:spLocks noChangeAspect="1"/>
          </p:cNvSpPr>
          <p:nvPr/>
        </p:nvSpPr>
        <p:spPr bwMode="auto">
          <a:xfrm rot="-5400000">
            <a:off x="4922838" y="38004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4" name="Freeform 200"/>
          <p:cNvSpPr>
            <a:spLocks noChangeAspect="1"/>
          </p:cNvSpPr>
          <p:nvPr/>
        </p:nvSpPr>
        <p:spPr bwMode="auto">
          <a:xfrm rot="-5400000">
            <a:off x="4922838" y="31972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5" name="Freeform 201"/>
          <p:cNvSpPr>
            <a:spLocks noChangeAspect="1"/>
          </p:cNvSpPr>
          <p:nvPr/>
        </p:nvSpPr>
        <p:spPr bwMode="auto">
          <a:xfrm rot="-5400000">
            <a:off x="4922838" y="3498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6" name="Freeform 207"/>
          <p:cNvSpPr>
            <a:spLocks noChangeAspect="1"/>
          </p:cNvSpPr>
          <p:nvPr/>
        </p:nvSpPr>
        <p:spPr bwMode="auto">
          <a:xfrm rot="-5400000">
            <a:off x="6587332" y="271383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7" name="Freeform 208"/>
          <p:cNvSpPr>
            <a:spLocks noChangeAspect="1"/>
          </p:cNvSpPr>
          <p:nvPr/>
        </p:nvSpPr>
        <p:spPr bwMode="auto">
          <a:xfrm rot="-5400000">
            <a:off x="6586538" y="24114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8" name="Freeform 217"/>
          <p:cNvSpPr>
            <a:spLocks noChangeAspect="1"/>
          </p:cNvSpPr>
          <p:nvPr/>
        </p:nvSpPr>
        <p:spPr bwMode="auto">
          <a:xfrm rot="-5400000">
            <a:off x="6586538" y="30178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9" name="Freeform 218"/>
          <p:cNvSpPr>
            <a:spLocks noChangeAspect="1"/>
          </p:cNvSpPr>
          <p:nvPr/>
        </p:nvSpPr>
        <p:spPr bwMode="auto">
          <a:xfrm rot="-5400000">
            <a:off x="6586538" y="33194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0" name="Freeform 223"/>
          <p:cNvSpPr>
            <a:spLocks noChangeAspect="1"/>
          </p:cNvSpPr>
          <p:nvPr/>
        </p:nvSpPr>
        <p:spPr bwMode="auto">
          <a:xfrm rot="-5400000">
            <a:off x="6254751" y="28702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1" name="Freeform 224"/>
          <p:cNvSpPr>
            <a:spLocks noChangeAspect="1"/>
          </p:cNvSpPr>
          <p:nvPr/>
        </p:nvSpPr>
        <p:spPr bwMode="auto">
          <a:xfrm rot="-5400000">
            <a:off x="6255545" y="25677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2" name="Freeform 233"/>
          <p:cNvSpPr>
            <a:spLocks noChangeAspect="1"/>
          </p:cNvSpPr>
          <p:nvPr/>
        </p:nvSpPr>
        <p:spPr bwMode="auto">
          <a:xfrm rot="-5400000">
            <a:off x="6255545" y="31742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3" name="Freeform 234"/>
          <p:cNvSpPr>
            <a:spLocks noChangeAspect="1"/>
          </p:cNvSpPr>
          <p:nvPr/>
        </p:nvSpPr>
        <p:spPr bwMode="auto">
          <a:xfrm rot="-5400000">
            <a:off x="6254751" y="34766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4" name="Freeform 240"/>
          <p:cNvSpPr>
            <a:spLocks noChangeAspect="1"/>
          </p:cNvSpPr>
          <p:nvPr/>
        </p:nvSpPr>
        <p:spPr bwMode="auto">
          <a:xfrm rot="-5400000">
            <a:off x="5922169" y="27233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5" name="Freeform 241"/>
          <p:cNvSpPr>
            <a:spLocks noChangeAspect="1"/>
          </p:cNvSpPr>
          <p:nvPr/>
        </p:nvSpPr>
        <p:spPr bwMode="auto">
          <a:xfrm rot="-5400000">
            <a:off x="5921376" y="242411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6" name="Freeform 247"/>
          <p:cNvSpPr>
            <a:spLocks noChangeAspect="1"/>
          </p:cNvSpPr>
          <p:nvPr/>
        </p:nvSpPr>
        <p:spPr bwMode="auto">
          <a:xfrm rot="-5400000">
            <a:off x="5921375" y="3632200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7" name="Freeform 250"/>
          <p:cNvSpPr>
            <a:spLocks noChangeAspect="1"/>
          </p:cNvSpPr>
          <p:nvPr/>
        </p:nvSpPr>
        <p:spPr bwMode="auto">
          <a:xfrm rot="-5400000">
            <a:off x="5922169" y="30281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8" name="Freeform 251"/>
          <p:cNvSpPr>
            <a:spLocks noChangeAspect="1"/>
          </p:cNvSpPr>
          <p:nvPr/>
        </p:nvSpPr>
        <p:spPr bwMode="auto">
          <a:xfrm rot="-5400000">
            <a:off x="5922169" y="332978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9" name="Freeform 256"/>
          <p:cNvSpPr>
            <a:spLocks noChangeAspect="1"/>
          </p:cNvSpPr>
          <p:nvPr/>
        </p:nvSpPr>
        <p:spPr bwMode="auto">
          <a:xfrm rot="-5400000">
            <a:off x="5589588" y="288131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0" name="Freeform 257"/>
          <p:cNvSpPr>
            <a:spLocks noChangeAspect="1"/>
          </p:cNvSpPr>
          <p:nvPr/>
        </p:nvSpPr>
        <p:spPr bwMode="auto">
          <a:xfrm rot="-5400000">
            <a:off x="5590382" y="2578893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1" name="Freeform 263"/>
          <p:cNvSpPr>
            <a:spLocks noChangeAspect="1"/>
          </p:cNvSpPr>
          <p:nvPr/>
        </p:nvSpPr>
        <p:spPr bwMode="auto">
          <a:xfrm rot="-5400000">
            <a:off x="5590382" y="37869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2" name="Freeform 266"/>
          <p:cNvSpPr>
            <a:spLocks noChangeAspect="1"/>
          </p:cNvSpPr>
          <p:nvPr/>
        </p:nvSpPr>
        <p:spPr bwMode="auto">
          <a:xfrm rot="-5400000">
            <a:off x="5589588" y="318611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3" name="Freeform 267"/>
          <p:cNvSpPr>
            <a:spLocks noChangeAspect="1"/>
          </p:cNvSpPr>
          <p:nvPr/>
        </p:nvSpPr>
        <p:spPr bwMode="auto">
          <a:xfrm rot="-5400000">
            <a:off x="5589588" y="348773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4" name="Freeform 42"/>
          <p:cNvSpPr>
            <a:spLocks noChangeAspect="1"/>
          </p:cNvSpPr>
          <p:nvPr/>
        </p:nvSpPr>
        <p:spPr bwMode="auto">
          <a:xfrm rot="-5400000">
            <a:off x="8251031" y="253126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5" name="Freeform 43"/>
          <p:cNvSpPr>
            <a:spLocks noChangeAspect="1"/>
          </p:cNvSpPr>
          <p:nvPr/>
        </p:nvSpPr>
        <p:spPr bwMode="auto">
          <a:xfrm rot="-5400000">
            <a:off x="8250238" y="22304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6" name="Text Box 173"/>
          <p:cNvSpPr txBox="1">
            <a:spLocks noChangeAspect="1" noChangeArrowheads="1"/>
          </p:cNvSpPr>
          <p:nvPr/>
        </p:nvSpPr>
        <p:spPr bwMode="auto">
          <a:xfrm>
            <a:off x="4265613" y="33496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467" name="Text Box 174"/>
          <p:cNvSpPr txBox="1">
            <a:spLocks noChangeAspect="1" noChangeArrowheads="1"/>
          </p:cNvSpPr>
          <p:nvPr/>
        </p:nvSpPr>
        <p:spPr bwMode="auto">
          <a:xfrm>
            <a:off x="4225925" y="3986213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3468" name="Text Box 175"/>
          <p:cNvSpPr txBox="1">
            <a:spLocks noChangeAspect="1" noChangeArrowheads="1"/>
          </p:cNvSpPr>
          <p:nvPr/>
        </p:nvSpPr>
        <p:spPr bwMode="auto">
          <a:xfrm>
            <a:off x="4225925" y="36671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69" name="Text Box 176"/>
          <p:cNvSpPr txBox="1">
            <a:spLocks noChangeAspect="1" noChangeArrowheads="1"/>
          </p:cNvSpPr>
          <p:nvPr/>
        </p:nvSpPr>
        <p:spPr bwMode="auto">
          <a:xfrm>
            <a:off x="4225925" y="4292600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470" name="Text Box 177"/>
          <p:cNvSpPr txBox="1">
            <a:spLocks noChangeAspect="1" noChangeArrowheads="1"/>
          </p:cNvSpPr>
          <p:nvPr/>
        </p:nvSpPr>
        <p:spPr bwMode="auto">
          <a:xfrm>
            <a:off x="4265613" y="4602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71" name="Text Box 178"/>
          <p:cNvSpPr txBox="1">
            <a:spLocks noChangeAspect="1" noChangeArrowheads="1"/>
          </p:cNvSpPr>
          <p:nvPr/>
        </p:nvSpPr>
        <p:spPr bwMode="auto">
          <a:xfrm>
            <a:off x="4603750" y="3205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472" name="Text Box 179"/>
          <p:cNvSpPr txBox="1">
            <a:spLocks noChangeAspect="1" noChangeArrowheads="1"/>
          </p:cNvSpPr>
          <p:nvPr/>
        </p:nvSpPr>
        <p:spPr bwMode="auto">
          <a:xfrm>
            <a:off x="4564063" y="3824288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3473" name="Text Box 180"/>
          <p:cNvSpPr txBox="1">
            <a:spLocks noChangeAspect="1" noChangeArrowheads="1"/>
          </p:cNvSpPr>
          <p:nvPr/>
        </p:nvSpPr>
        <p:spPr bwMode="auto">
          <a:xfrm>
            <a:off x="4564063" y="351155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74" name="Text Box 181"/>
          <p:cNvSpPr txBox="1">
            <a:spLocks noChangeAspect="1" noChangeArrowheads="1"/>
          </p:cNvSpPr>
          <p:nvPr/>
        </p:nvSpPr>
        <p:spPr bwMode="auto">
          <a:xfrm>
            <a:off x="4564063" y="414020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3475" name="Text Box 182"/>
          <p:cNvSpPr txBox="1">
            <a:spLocks noChangeAspect="1" noChangeArrowheads="1"/>
          </p:cNvSpPr>
          <p:nvPr/>
        </p:nvSpPr>
        <p:spPr bwMode="auto">
          <a:xfrm>
            <a:off x="4603750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76" name="Text Box 183"/>
          <p:cNvSpPr txBox="1">
            <a:spLocks noChangeAspect="1" noChangeArrowheads="1"/>
          </p:cNvSpPr>
          <p:nvPr/>
        </p:nvSpPr>
        <p:spPr bwMode="auto">
          <a:xfrm>
            <a:off x="4922838" y="3032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77" name="Text Box 184"/>
          <p:cNvSpPr txBox="1">
            <a:spLocks noChangeAspect="1" noChangeArrowheads="1"/>
          </p:cNvSpPr>
          <p:nvPr/>
        </p:nvSpPr>
        <p:spPr bwMode="auto">
          <a:xfrm>
            <a:off x="4881563" y="36671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13478" name="Text Box 185"/>
          <p:cNvSpPr txBox="1">
            <a:spLocks noChangeAspect="1" noChangeArrowheads="1"/>
          </p:cNvSpPr>
          <p:nvPr/>
        </p:nvSpPr>
        <p:spPr bwMode="auto">
          <a:xfrm>
            <a:off x="4881563" y="33496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3479" name="Text Box 186"/>
          <p:cNvSpPr txBox="1">
            <a:spLocks noChangeAspect="1" noChangeArrowheads="1"/>
          </p:cNvSpPr>
          <p:nvPr/>
        </p:nvSpPr>
        <p:spPr bwMode="auto">
          <a:xfrm>
            <a:off x="4881563" y="39846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80" name="Text Box 187"/>
          <p:cNvSpPr txBox="1">
            <a:spLocks noChangeAspect="1" noChangeArrowheads="1"/>
          </p:cNvSpPr>
          <p:nvPr/>
        </p:nvSpPr>
        <p:spPr bwMode="auto">
          <a:xfrm>
            <a:off x="4922838" y="42926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481" name="Text Box 188"/>
          <p:cNvSpPr txBox="1">
            <a:spLocks noChangeAspect="1" noChangeArrowheads="1"/>
          </p:cNvSpPr>
          <p:nvPr/>
        </p:nvSpPr>
        <p:spPr bwMode="auto">
          <a:xfrm>
            <a:off x="5268913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82" name="Text Box 189"/>
          <p:cNvSpPr txBox="1">
            <a:spLocks noChangeAspect="1" noChangeArrowheads="1"/>
          </p:cNvSpPr>
          <p:nvPr/>
        </p:nvSpPr>
        <p:spPr bwMode="auto">
          <a:xfrm>
            <a:off x="5229225" y="3511550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3483" name="Text Box 190"/>
          <p:cNvSpPr txBox="1">
            <a:spLocks noChangeAspect="1" noChangeArrowheads="1"/>
          </p:cNvSpPr>
          <p:nvPr/>
        </p:nvSpPr>
        <p:spPr bwMode="auto">
          <a:xfrm>
            <a:off x="5229225" y="3205163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484" name="Text Box 191"/>
          <p:cNvSpPr txBox="1">
            <a:spLocks noChangeAspect="1" noChangeArrowheads="1"/>
          </p:cNvSpPr>
          <p:nvPr/>
        </p:nvSpPr>
        <p:spPr bwMode="auto">
          <a:xfrm>
            <a:off x="5229225" y="3824288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85" name="Text Box 192"/>
          <p:cNvSpPr txBox="1">
            <a:spLocks noChangeAspect="1" noChangeArrowheads="1"/>
          </p:cNvSpPr>
          <p:nvPr/>
        </p:nvSpPr>
        <p:spPr bwMode="auto">
          <a:xfrm>
            <a:off x="526891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86" name="Text Box 193"/>
          <p:cNvSpPr txBox="1">
            <a:spLocks noChangeAspect="1" noChangeArrowheads="1"/>
          </p:cNvSpPr>
          <p:nvPr/>
        </p:nvSpPr>
        <p:spPr bwMode="auto">
          <a:xfrm>
            <a:off x="5591175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87" name="Text Box 194"/>
          <p:cNvSpPr txBox="1">
            <a:spLocks noChangeAspect="1" noChangeArrowheads="1"/>
          </p:cNvSpPr>
          <p:nvPr/>
        </p:nvSpPr>
        <p:spPr bwMode="auto">
          <a:xfrm>
            <a:off x="5549900" y="33496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3488" name="Text Box 195"/>
          <p:cNvSpPr txBox="1">
            <a:spLocks noChangeAspect="1" noChangeArrowheads="1"/>
          </p:cNvSpPr>
          <p:nvPr/>
        </p:nvSpPr>
        <p:spPr bwMode="auto">
          <a:xfrm>
            <a:off x="5549900" y="30321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489" name="Text Box 196"/>
          <p:cNvSpPr txBox="1">
            <a:spLocks noChangeAspect="1" noChangeArrowheads="1"/>
          </p:cNvSpPr>
          <p:nvPr/>
        </p:nvSpPr>
        <p:spPr bwMode="auto">
          <a:xfrm>
            <a:off x="5549900" y="36671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90" name="Text Box 197"/>
          <p:cNvSpPr txBox="1">
            <a:spLocks noChangeAspect="1" noChangeArrowheads="1"/>
          </p:cNvSpPr>
          <p:nvPr/>
        </p:nvSpPr>
        <p:spPr bwMode="auto">
          <a:xfrm>
            <a:off x="5591175" y="39846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491" name="Text Box 198"/>
          <p:cNvSpPr txBox="1">
            <a:spLocks noChangeAspect="1" noChangeArrowheads="1"/>
          </p:cNvSpPr>
          <p:nvPr/>
        </p:nvSpPr>
        <p:spPr bwMode="auto">
          <a:xfrm>
            <a:off x="5940425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92" name="Text Box 199"/>
          <p:cNvSpPr txBox="1">
            <a:spLocks noChangeAspect="1" noChangeArrowheads="1"/>
          </p:cNvSpPr>
          <p:nvPr/>
        </p:nvSpPr>
        <p:spPr bwMode="auto">
          <a:xfrm>
            <a:off x="5900738" y="3205163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93" name="Text Box 200"/>
          <p:cNvSpPr txBox="1">
            <a:spLocks noChangeAspect="1" noChangeArrowheads="1"/>
          </p:cNvSpPr>
          <p:nvPr/>
        </p:nvSpPr>
        <p:spPr bwMode="auto">
          <a:xfrm>
            <a:off x="5942013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3494" name="Text Box 201"/>
          <p:cNvSpPr txBox="1">
            <a:spLocks noChangeAspect="1" noChangeArrowheads="1"/>
          </p:cNvSpPr>
          <p:nvPr/>
        </p:nvSpPr>
        <p:spPr bwMode="auto">
          <a:xfrm>
            <a:off x="5900738" y="351155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95" name="Text Box 202"/>
          <p:cNvSpPr txBox="1">
            <a:spLocks noChangeAspect="1" noChangeArrowheads="1"/>
          </p:cNvSpPr>
          <p:nvPr/>
        </p:nvSpPr>
        <p:spPr bwMode="auto">
          <a:xfrm>
            <a:off x="5940425" y="38242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496" name="Text Box 203"/>
          <p:cNvSpPr txBox="1">
            <a:spLocks noChangeAspect="1" noChangeArrowheads="1"/>
          </p:cNvSpPr>
          <p:nvPr/>
        </p:nvSpPr>
        <p:spPr bwMode="auto">
          <a:xfrm>
            <a:off x="6218238" y="30321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3497" name="Text Box 204"/>
          <p:cNvSpPr txBox="1">
            <a:spLocks noChangeAspect="1" noChangeArrowheads="1"/>
          </p:cNvSpPr>
          <p:nvPr/>
        </p:nvSpPr>
        <p:spPr bwMode="auto">
          <a:xfrm>
            <a:off x="6257925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498" name="Text Box 205"/>
          <p:cNvSpPr txBox="1">
            <a:spLocks noChangeAspect="1" noChangeArrowheads="1"/>
          </p:cNvSpPr>
          <p:nvPr/>
        </p:nvSpPr>
        <p:spPr bwMode="auto">
          <a:xfrm>
            <a:off x="6218238" y="33496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99" name="Text Box 206"/>
          <p:cNvSpPr txBox="1">
            <a:spLocks noChangeAspect="1" noChangeArrowheads="1"/>
          </p:cNvSpPr>
          <p:nvPr/>
        </p:nvSpPr>
        <p:spPr bwMode="auto">
          <a:xfrm>
            <a:off x="6257925" y="3667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500" name="Text Box 207"/>
          <p:cNvSpPr txBox="1">
            <a:spLocks noChangeAspect="1" noChangeArrowheads="1"/>
          </p:cNvSpPr>
          <p:nvPr/>
        </p:nvSpPr>
        <p:spPr bwMode="auto">
          <a:xfrm>
            <a:off x="6556375" y="2884488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501" name="Text Box 208"/>
          <p:cNvSpPr txBox="1">
            <a:spLocks noChangeAspect="1" noChangeArrowheads="1"/>
          </p:cNvSpPr>
          <p:nvPr/>
        </p:nvSpPr>
        <p:spPr bwMode="auto">
          <a:xfrm>
            <a:off x="6597650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502" name="Text Box 209"/>
          <p:cNvSpPr txBox="1">
            <a:spLocks noChangeAspect="1" noChangeArrowheads="1"/>
          </p:cNvSpPr>
          <p:nvPr/>
        </p:nvSpPr>
        <p:spPr bwMode="auto">
          <a:xfrm>
            <a:off x="6556375" y="3205163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13503" name="Text Box 210"/>
          <p:cNvSpPr txBox="1">
            <a:spLocks noChangeAspect="1" noChangeArrowheads="1"/>
          </p:cNvSpPr>
          <p:nvPr/>
        </p:nvSpPr>
        <p:spPr bwMode="auto">
          <a:xfrm>
            <a:off x="6597650" y="351155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504" name="Text Box 211"/>
          <p:cNvSpPr txBox="1">
            <a:spLocks noChangeAspect="1" noChangeArrowheads="1"/>
          </p:cNvSpPr>
          <p:nvPr/>
        </p:nvSpPr>
        <p:spPr bwMode="auto">
          <a:xfrm>
            <a:off x="6927850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505" name="Text Box 212"/>
          <p:cNvSpPr txBox="1">
            <a:spLocks noChangeAspect="1" noChangeArrowheads="1"/>
          </p:cNvSpPr>
          <p:nvPr/>
        </p:nvSpPr>
        <p:spPr bwMode="auto">
          <a:xfrm>
            <a:off x="6926263" y="239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506" name="Text Box 213"/>
          <p:cNvSpPr txBox="1">
            <a:spLocks noChangeAspect="1" noChangeArrowheads="1"/>
          </p:cNvSpPr>
          <p:nvPr/>
        </p:nvSpPr>
        <p:spPr bwMode="auto">
          <a:xfrm>
            <a:off x="6927850" y="3032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507" name="Text Box 214"/>
          <p:cNvSpPr txBox="1">
            <a:spLocks noChangeAspect="1" noChangeArrowheads="1"/>
          </p:cNvSpPr>
          <p:nvPr/>
        </p:nvSpPr>
        <p:spPr bwMode="auto">
          <a:xfrm>
            <a:off x="6926263" y="33496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508" name="Text Box 215"/>
          <p:cNvSpPr txBox="1">
            <a:spLocks noChangeAspect="1" noChangeArrowheads="1"/>
          </p:cNvSpPr>
          <p:nvPr/>
        </p:nvSpPr>
        <p:spPr bwMode="auto">
          <a:xfrm>
            <a:off x="7256463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509" name="Text Box 216"/>
          <p:cNvSpPr txBox="1">
            <a:spLocks noChangeAspect="1" noChangeArrowheads="1"/>
          </p:cNvSpPr>
          <p:nvPr/>
        </p:nvSpPr>
        <p:spPr bwMode="auto">
          <a:xfrm>
            <a:off x="7256463" y="22574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0" name="Text Box 217"/>
          <p:cNvSpPr txBox="1">
            <a:spLocks noChangeAspect="1" noChangeArrowheads="1"/>
          </p:cNvSpPr>
          <p:nvPr/>
        </p:nvSpPr>
        <p:spPr bwMode="auto">
          <a:xfrm>
            <a:off x="7256463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511" name="Text Box 218"/>
          <p:cNvSpPr txBox="1">
            <a:spLocks noChangeAspect="1" noChangeArrowheads="1"/>
          </p:cNvSpPr>
          <p:nvPr/>
        </p:nvSpPr>
        <p:spPr bwMode="auto">
          <a:xfrm>
            <a:off x="7256463" y="3205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512" name="Text Box 219"/>
          <p:cNvSpPr txBox="1">
            <a:spLocks noChangeAspect="1" noChangeArrowheads="1"/>
          </p:cNvSpPr>
          <p:nvPr/>
        </p:nvSpPr>
        <p:spPr bwMode="auto">
          <a:xfrm>
            <a:off x="7594600" y="239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513" name="Text Box 220"/>
          <p:cNvSpPr txBox="1">
            <a:spLocks noChangeAspect="1" noChangeArrowheads="1"/>
          </p:cNvSpPr>
          <p:nvPr/>
        </p:nvSpPr>
        <p:spPr bwMode="auto">
          <a:xfrm>
            <a:off x="7594600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514" name="Text Box 221"/>
          <p:cNvSpPr txBox="1">
            <a:spLocks noChangeAspect="1" noChangeArrowheads="1"/>
          </p:cNvSpPr>
          <p:nvPr/>
        </p:nvSpPr>
        <p:spPr bwMode="auto">
          <a:xfrm>
            <a:off x="7594600" y="3032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515" name="Text Box 222"/>
          <p:cNvSpPr txBox="1">
            <a:spLocks noChangeAspect="1" noChangeArrowheads="1"/>
          </p:cNvSpPr>
          <p:nvPr/>
        </p:nvSpPr>
        <p:spPr bwMode="auto">
          <a:xfrm>
            <a:off x="7924800" y="22574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6" name="Text Box 223"/>
          <p:cNvSpPr txBox="1">
            <a:spLocks noChangeAspect="1" noChangeArrowheads="1"/>
          </p:cNvSpPr>
          <p:nvPr/>
        </p:nvSpPr>
        <p:spPr bwMode="auto">
          <a:xfrm>
            <a:off x="7924800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517" name="Text Box 224"/>
          <p:cNvSpPr txBox="1">
            <a:spLocks noChangeAspect="1" noChangeArrowheads="1"/>
          </p:cNvSpPr>
          <p:nvPr/>
        </p:nvSpPr>
        <p:spPr bwMode="auto">
          <a:xfrm>
            <a:off x="7924800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8" name="Text Box 225"/>
          <p:cNvSpPr txBox="1">
            <a:spLocks noChangeAspect="1" noChangeArrowheads="1"/>
          </p:cNvSpPr>
          <p:nvPr/>
        </p:nvSpPr>
        <p:spPr bwMode="auto">
          <a:xfrm>
            <a:off x="8272463" y="239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9" name="Text Box 226"/>
          <p:cNvSpPr txBox="1">
            <a:spLocks noChangeAspect="1" noChangeArrowheads="1"/>
          </p:cNvSpPr>
          <p:nvPr/>
        </p:nvSpPr>
        <p:spPr bwMode="auto">
          <a:xfrm>
            <a:off x="8272463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20" name="Text Box 10"/>
          <p:cNvSpPr txBox="1">
            <a:spLocks noChangeArrowheads="1"/>
          </p:cNvSpPr>
          <p:nvPr/>
        </p:nvSpPr>
        <p:spPr bwMode="auto">
          <a:xfrm>
            <a:off x="7446963" y="4814888"/>
            <a:ext cx="9683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HC Pore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Meters</a:t>
            </a:r>
          </a:p>
        </p:txBody>
      </p:sp>
      <p:pic>
        <p:nvPicPr>
          <p:cNvPr id="1352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5009" r="5556" b="2946"/>
          <a:stretch>
            <a:fillRect/>
          </a:stretch>
        </p:blipFill>
        <p:spPr bwMode="auto">
          <a:xfrm>
            <a:off x="8421688" y="4049713"/>
            <a:ext cx="414337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882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Your Map for Exercise 25</a:t>
            </a:r>
          </a:p>
        </p:txBody>
      </p:sp>
      <p:grpSp>
        <p:nvGrpSpPr>
          <p:cNvPr id="14340" name="Group 2"/>
          <p:cNvGrpSpPr>
            <a:grpSpLocks/>
          </p:cNvGrpSpPr>
          <p:nvPr/>
        </p:nvGrpSpPr>
        <p:grpSpPr bwMode="auto">
          <a:xfrm>
            <a:off x="71438" y="1501775"/>
            <a:ext cx="8843962" cy="4721225"/>
            <a:chOff x="71438" y="1501775"/>
            <a:chExt cx="8843962" cy="4721226"/>
          </a:xfrm>
        </p:grpSpPr>
        <p:sp>
          <p:nvSpPr>
            <p:cNvPr id="14341" name="Freeform 739"/>
            <p:cNvSpPr>
              <a:spLocks/>
            </p:cNvSpPr>
            <p:nvPr/>
          </p:nvSpPr>
          <p:spPr bwMode="auto">
            <a:xfrm>
              <a:off x="228600" y="2081893"/>
              <a:ext cx="8686800" cy="3551464"/>
            </a:xfrm>
            <a:custGeom>
              <a:avLst/>
              <a:gdLst>
                <a:gd name="T0" fmla="*/ 2147483647 w 5288"/>
                <a:gd name="T1" fmla="*/ 2147483647 h 2022"/>
                <a:gd name="T2" fmla="*/ 2147483647 w 5288"/>
                <a:gd name="T3" fmla="*/ 2147483647 h 2022"/>
                <a:gd name="T4" fmla="*/ 2147483647 w 5288"/>
                <a:gd name="T5" fmla="*/ 2147483647 h 2022"/>
                <a:gd name="T6" fmla="*/ 2147483647 w 5288"/>
                <a:gd name="T7" fmla="*/ 2147483647 h 2022"/>
                <a:gd name="T8" fmla="*/ 2147483647 w 5288"/>
                <a:gd name="T9" fmla="*/ 2147483647 h 2022"/>
                <a:gd name="T10" fmla="*/ 2147483647 w 5288"/>
                <a:gd name="T11" fmla="*/ 2147483647 h 2022"/>
                <a:gd name="T12" fmla="*/ 2147483647 w 5288"/>
                <a:gd name="T13" fmla="*/ 2147483647 h 2022"/>
                <a:gd name="T14" fmla="*/ 2147483647 w 5288"/>
                <a:gd name="T15" fmla="*/ 2147483647 h 2022"/>
                <a:gd name="T16" fmla="*/ 2147483647 w 5288"/>
                <a:gd name="T17" fmla="*/ 2147483647 h 2022"/>
                <a:gd name="T18" fmla="*/ 2147483647 w 5288"/>
                <a:gd name="T19" fmla="*/ 2147483647 h 2022"/>
                <a:gd name="T20" fmla="*/ 2147483647 w 5288"/>
                <a:gd name="T21" fmla="*/ 2147483647 h 2022"/>
                <a:gd name="T22" fmla="*/ 2147483647 w 5288"/>
                <a:gd name="T23" fmla="*/ 2147483647 h 2022"/>
                <a:gd name="T24" fmla="*/ 2147483647 w 5288"/>
                <a:gd name="T25" fmla="*/ 2147483647 h 2022"/>
                <a:gd name="T26" fmla="*/ 0 w 5288"/>
                <a:gd name="T27" fmla="*/ 2147483647 h 2022"/>
                <a:gd name="T28" fmla="*/ 2147483647 w 5288"/>
                <a:gd name="T29" fmla="*/ 2147483647 h 2022"/>
                <a:gd name="T30" fmla="*/ 2147483647 w 5288"/>
                <a:gd name="T31" fmla="*/ 2147483647 h 2022"/>
                <a:gd name="T32" fmla="*/ 2147483647 w 5288"/>
                <a:gd name="T33" fmla="*/ 2147483647 h 2022"/>
                <a:gd name="T34" fmla="*/ 2147483647 w 5288"/>
                <a:gd name="T35" fmla="*/ 2147483647 h 2022"/>
                <a:gd name="T36" fmla="*/ 2147483647 w 5288"/>
                <a:gd name="T37" fmla="*/ 2147483647 h 2022"/>
                <a:gd name="T38" fmla="*/ 2147483647 w 5288"/>
                <a:gd name="T39" fmla="*/ 2147483647 h 2022"/>
                <a:gd name="T40" fmla="*/ 2147483647 w 5288"/>
                <a:gd name="T41" fmla="*/ 2147483647 h 2022"/>
                <a:gd name="T42" fmla="*/ 2147483647 w 5288"/>
                <a:gd name="T43" fmla="*/ 2147483647 h 2022"/>
                <a:gd name="T44" fmla="*/ 2147483647 w 5288"/>
                <a:gd name="T45" fmla="*/ 2147483647 h 2022"/>
                <a:gd name="T46" fmla="*/ 2147483647 w 5288"/>
                <a:gd name="T47" fmla="*/ 2147483647 h 2022"/>
                <a:gd name="T48" fmla="*/ 2147483647 w 5288"/>
                <a:gd name="T49" fmla="*/ 2147483647 h 2022"/>
                <a:gd name="T50" fmla="*/ 2147483647 w 5288"/>
                <a:gd name="T51" fmla="*/ 2147483647 h 2022"/>
                <a:gd name="T52" fmla="*/ 2147483647 w 5288"/>
                <a:gd name="T53" fmla="*/ 2147483647 h 2022"/>
                <a:gd name="T54" fmla="*/ 2147483647 w 5288"/>
                <a:gd name="T55" fmla="*/ 2147483647 h 2022"/>
                <a:gd name="T56" fmla="*/ 2147483647 w 5288"/>
                <a:gd name="T57" fmla="*/ 2147483647 h 2022"/>
                <a:gd name="T58" fmla="*/ 2147483647 w 5288"/>
                <a:gd name="T59" fmla="*/ 2147483647 h 2022"/>
                <a:gd name="T60" fmla="*/ 2147483647 w 5288"/>
                <a:gd name="T61" fmla="*/ 2147483647 h 2022"/>
                <a:gd name="T62" fmla="*/ 2147483647 w 5288"/>
                <a:gd name="T63" fmla="*/ 2147483647 h 2022"/>
                <a:gd name="T64" fmla="*/ 2147483647 w 5288"/>
                <a:gd name="T65" fmla="*/ 2147483647 h 2022"/>
                <a:gd name="T66" fmla="*/ 2147483647 w 5288"/>
                <a:gd name="T67" fmla="*/ 2147483647 h 2022"/>
                <a:gd name="T68" fmla="*/ 2147483647 w 5288"/>
                <a:gd name="T69" fmla="*/ 2147483647 h 2022"/>
                <a:gd name="T70" fmla="*/ 2147483647 w 5288"/>
                <a:gd name="T71" fmla="*/ 2147483647 h 2022"/>
                <a:gd name="T72" fmla="*/ 2147483647 w 5288"/>
                <a:gd name="T73" fmla="*/ 2147483647 h 2022"/>
                <a:gd name="T74" fmla="*/ 2147483647 w 5288"/>
                <a:gd name="T75" fmla="*/ 2147483647 h 2022"/>
                <a:gd name="T76" fmla="*/ 2147483647 w 5288"/>
                <a:gd name="T77" fmla="*/ 2147483647 h 2022"/>
                <a:gd name="T78" fmla="*/ 2147483647 w 5288"/>
                <a:gd name="T79" fmla="*/ 2147483647 h 2022"/>
                <a:gd name="T80" fmla="*/ 2147483647 w 5288"/>
                <a:gd name="T81" fmla="*/ 2147483647 h 2022"/>
                <a:gd name="T82" fmla="*/ 2147483647 w 5288"/>
                <a:gd name="T83" fmla="*/ 2147483647 h 2022"/>
                <a:gd name="T84" fmla="*/ 2147483647 w 5288"/>
                <a:gd name="T85" fmla="*/ 2147483647 h 2022"/>
                <a:gd name="T86" fmla="*/ 2147483647 w 5288"/>
                <a:gd name="T87" fmla="*/ 2147483647 h 2022"/>
                <a:gd name="T88" fmla="*/ 2147483647 w 5288"/>
                <a:gd name="T89" fmla="*/ 2147483647 h 2022"/>
                <a:gd name="T90" fmla="*/ 2147483647 w 5288"/>
                <a:gd name="T91" fmla="*/ 2147483647 h 2022"/>
                <a:gd name="T92" fmla="*/ 2147483647 w 5288"/>
                <a:gd name="T93" fmla="*/ 2147483647 h 2022"/>
                <a:gd name="T94" fmla="*/ 2147483647 w 5288"/>
                <a:gd name="T95" fmla="*/ 2147483647 h 2022"/>
                <a:gd name="T96" fmla="*/ 2147483647 w 5288"/>
                <a:gd name="T97" fmla="*/ 2147483647 h 2022"/>
                <a:gd name="T98" fmla="*/ 2147483647 w 5288"/>
                <a:gd name="T99" fmla="*/ 2147483647 h 2022"/>
                <a:gd name="T100" fmla="*/ 2147483647 w 5288"/>
                <a:gd name="T101" fmla="*/ 2147483647 h 2022"/>
                <a:gd name="T102" fmla="*/ 2147483647 w 5288"/>
                <a:gd name="T103" fmla="*/ 2147483647 h 2022"/>
                <a:gd name="T104" fmla="*/ 2147483647 w 5288"/>
                <a:gd name="T105" fmla="*/ 2147483647 h 2022"/>
                <a:gd name="T106" fmla="*/ 2147483647 w 5288"/>
                <a:gd name="T107" fmla="*/ 2147483647 h 2022"/>
                <a:gd name="T108" fmla="*/ 2147483647 w 5288"/>
                <a:gd name="T109" fmla="*/ 2147483647 h 2022"/>
                <a:gd name="T110" fmla="*/ 2147483647 w 5288"/>
                <a:gd name="T111" fmla="*/ 2147483647 h 2022"/>
                <a:gd name="T112" fmla="*/ 2147483647 w 5288"/>
                <a:gd name="T113" fmla="*/ 2147483647 h 2022"/>
                <a:gd name="T114" fmla="*/ 2147483647 w 5288"/>
                <a:gd name="T115" fmla="*/ 2147483647 h 2022"/>
                <a:gd name="T116" fmla="*/ 2147483647 w 5288"/>
                <a:gd name="T117" fmla="*/ 2147483647 h 2022"/>
                <a:gd name="T118" fmla="*/ 2147483647 w 5288"/>
                <a:gd name="T119" fmla="*/ 2147483647 h 2022"/>
                <a:gd name="T120" fmla="*/ 2147483647 w 5288"/>
                <a:gd name="T121" fmla="*/ 2147483647 h 202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88"/>
                <a:gd name="T184" fmla="*/ 0 h 2022"/>
                <a:gd name="T185" fmla="*/ 5288 w 5288"/>
                <a:gd name="T186" fmla="*/ 2022 h 202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88" h="2022">
                  <a:moveTo>
                    <a:pt x="1608" y="1012"/>
                  </a:moveTo>
                  <a:cubicBezTo>
                    <a:pt x="1522" y="1036"/>
                    <a:pt x="1370" y="1082"/>
                    <a:pt x="1284" y="1096"/>
                  </a:cubicBezTo>
                  <a:cubicBezTo>
                    <a:pt x="1198" y="1110"/>
                    <a:pt x="1166" y="1090"/>
                    <a:pt x="1092" y="1096"/>
                  </a:cubicBezTo>
                  <a:cubicBezTo>
                    <a:pt x="1018" y="1102"/>
                    <a:pt x="894" y="1124"/>
                    <a:pt x="840" y="1132"/>
                  </a:cubicBezTo>
                  <a:cubicBezTo>
                    <a:pt x="786" y="1140"/>
                    <a:pt x="800" y="1158"/>
                    <a:pt x="768" y="1144"/>
                  </a:cubicBezTo>
                  <a:cubicBezTo>
                    <a:pt x="736" y="1130"/>
                    <a:pt x="688" y="1064"/>
                    <a:pt x="648" y="1048"/>
                  </a:cubicBezTo>
                  <a:cubicBezTo>
                    <a:pt x="608" y="1032"/>
                    <a:pt x="578" y="1044"/>
                    <a:pt x="528" y="1048"/>
                  </a:cubicBezTo>
                  <a:cubicBezTo>
                    <a:pt x="478" y="1052"/>
                    <a:pt x="406" y="1052"/>
                    <a:pt x="348" y="1072"/>
                  </a:cubicBezTo>
                  <a:cubicBezTo>
                    <a:pt x="290" y="1092"/>
                    <a:pt x="220" y="1114"/>
                    <a:pt x="180" y="1168"/>
                  </a:cubicBezTo>
                  <a:cubicBezTo>
                    <a:pt x="140" y="1222"/>
                    <a:pt x="114" y="1346"/>
                    <a:pt x="108" y="1396"/>
                  </a:cubicBezTo>
                  <a:cubicBezTo>
                    <a:pt x="102" y="1446"/>
                    <a:pt x="138" y="1444"/>
                    <a:pt x="144" y="1468"/>
                  </a:cubicBezTo>
                  <a:cubicBezTo>
                    <a:pt x="150" y="1492"/>
                    <a:pt x="154" y="1512"/>
                    <a:pt x="144" y="1540"/>
                  </a:cubicBezTo>
                  <a:cubicBezTo>
                    <a:pt x="134" y="1568"/>
                    <a:pt x="108" y="1608"/>
                    <a:pt x="84" y="1636"/>
                  </a:cubicBezTo>
                  <a:cubicBezTo>
                    <a:pt x="60" y="1664"/>
                    <a:pt x="0" y="1682"/>
                    <a:pt x="0" y="1708"/>
                  </a:cubicBezTo>
                  <a:cubicBezTo>
                    <a:pt x="0" y="1734"/>
                    <a:pt x="30" y="1770"/>
                    <a:pt x="84" y="1792"/>
                  </a:cubicBezTo>
                  <a:cubicBezTo>
                    <a:pt x="138" y="1814"/>
                    <a:pt x="266" y="1830"/>
                    <a:pt x="324" y="1840"/>
                  </a:cubicBezTo>
                  <a:cubicBezTo>
                    <a:pt x="382" y="1850"/>
                    <a:pt x="392" y="1850"/>
                    <a:pt x="432" y="1852"/>
                  </a:cubicBezTo>
                  <a:cubicBezTo>
                    <a:pt x="472" y="1854"/>
                    <a:pt x="522" y="1846"/>
                    <a:pt x="564" y="1852"/>
                  </a:cubicBezTo>
                  <a:cubicBezTo>
                    <a:pt x="606" y="1858"/>
                    <a:pt x="646" y="1870"/>
                    <a:pt x="684" y="1888"/>
                  </a:cubicBezTo>
                  <a:cubicBezTo>
                    <a:pt x="722" y="1906"/>
                    <a:pt x="742" y="1938"/>
                    <a:pt x="792" y="1960"/>
                  </a:cubicBezTo>
                  <a:cubicBezTo>
                    <a:pt x="842" y="1982"/>
                    <a:pt x="914" y="2018"/>
                    <a:pt x="984" y="2020"/>
                  </a:cubicBezTo>
                  <a:cubicBezTo>
                    <a:pt x="1054" y="2022"/>
                    <a:pt x="1134" y="1982"/>
                    <a:pt x="1212" y="1972"/>
                  </a:cubicBezTo>
                  <a:cubicBezTo>
                    <a:pt x="1290" y="1962"/>
                    <a:pt x="1372" y="1962"/>
                    <a:pt x="1452" y="1960"/>
                  </a:cubicBezTo>
                  <a:cubicBezTo>
                    <a:pt x="1532" y="1958"/>
                    <a:pt x="1626" y="1960"/>
                    <a:pt x="1692" y="1960"/>
                  </a:cubicBezTo>
                  <a:cubicBezTo>
                    <a:pt x="1758" y="1960"/>
                    <a:pt x="1794" y="1968"/>
                    <a:pt x="1848" y="1960"/>
                  </a:cubicBezTo>
                  <a:cubicBezTo>
                    <a:pt x="1902" y="1952"/>
                    <a:pt x="1956" y="1934"/>
                    <a:pt x="2016" y="1912"/>
                  </a:cubicBezTo>
                  <a:cubicBezTo>
                    <a:pt x="2076" y="1890"/>
                    <a:pt x="2152" y="1850"/>
                    <a:pt x="2208" y="1828"/>
                  </a:cubicBezTo>
                  <a:cubicBezTo>
                    <a:pt x="2264" y="1806"/>
                    <a:pt x="2310" y="1796"/>
                    <a:pt x="2352" y="1780"/>
                  </a:cubicBezTo>
                  <a:cubicBezTo>
                    <a:pt x="2394" y="1764"/>
                    <a:pt x="2410" y="1762"/>
                    <a:pt x="2460" y="1732"/>
                  </a:cubicBezTo>
                  <a:cubicBezTo>
                    <a:pt x="2510" y="1702"/>
                    <a:pt x="2588" y="1638"/>
                    <a:pt x="2652" y="1600"/>
                  </a:cubicBezTo>
                  <a:cubicBezTo>
                    <a:pt x="2716" y="1562"/>
                    <a:pt x="2772" y="1540"/>
                    <a:pt x="2844" y="1504"/>
                  </a:cubicBezTo>
                  <a:cubicBezTo>
                    <a:pt x="2916" y="1468"/>
                    <a:pt x="3004" y="1416"/>
                    <a:pt x="3084" y="1384"/>
                  </a:cubicBezTo>
                  <a:cubicBezTo>
                    <a:pt x="3164" y="1352"/>
                    <a:pt x="3252" y="1340"/>
                    <a:pt x="3324" y="1312"/>
                  </a:cubicBezTo>
                  <a:cubicBezTo>
                    <a:pt x="3396" y="1284"/>
                    <a:pt x="3404" y="1256"/>
                    <a:pt x="3516" y="1216"/>
                  </a:cubicBezTo>
                  <a:cubicBezTo>
                    <a:pt x="3628" y="1176"/>
                    <a:pt x="3878" y="1110"/>
                    <a:pt x="3996" y="1072"/>
                  </a:cubicBezTo>
                  <a:cubicBezTo>
                    <a:pt x="4114" y="1034"/>
                    <a:pt x="4148" y="1024"/>
                    <a:pt x="4224" y="988"/>
                  </a:cubicBezTo>
                  <a:cubicBezTo>
                    <a:pt x="4300" y="952"/>
                    <a:pt x="4376" y="894"/>
                    <a:pt x="4452" y="856"/>
                  </a:cubicBezTo>
                  <a:cubicBezTo>
                    <a:pt x="4528" y="818"/>
                    <a:pt x="4620" y="796"/>
                    <a:pt x="4680" y="760"/>
                  </a:cubicBezTo>
                  <a:cubicBezTo>
                    <a:pt x="4740" y="724"/>
                    <a:pt x="4762" y="684"/>
                    <a:pt x="4812" y="640"/>
                  </a:cubicBezTo>
                  <a:cubicBezTo>
                    <a:pt x="4862" y="596"/>
                    <a:pt x="4924" y="532"/>
                    <a:pt x="4980" y="496"/>
                  </a:cubicBezTo>
                  <a:cubicBezTo>
                    <a:pt x="5036" y="460"/>
                    <a:pt x="5100" y="450"/>
                    <a:pt x="5148" y="424"/>
                  </a:cubicBezTo>
                  <a:cubicBezTo>
                    <a:pt x="5196" y="398"/>
                    <a:pt x="5248" y="374"/>
                    <a:pt x="5268" y="340"/>
                  </a:cubicBezTo>
                  <a:cubicBezTo>
                    <a:pt x="5288" y="306"/>
                    <a:pt x="5276" y="260"/>
                    <a:pt x="5268" y="220"/>
                  </a:cubicBezTo>
                  <a:cubicBezTo>
                    <a:pt x="5260" y="180"/>
                    <a:pt x="5252" y="134"/>
                    <a:pt x="5220" y="100"/>
                  </a:cubicBezTo>
                  <a:cubicBezTo>
                    <a:pt x="5188" y="66"/>
                    <a:pt x="5132" y="30"/>
                    <a:pt x="5076" y="16"/>
                  </a:cubicBezTo>
                  <a:cubicBezTo>
                    <a:pt x="5020" y="2"/>
                    <a:pt x="4954" y="10"/>
                    <a:pt x="4884" y="16"/>
                  </a:cubicBezTo>
                  <a:cubicBezTo>
                    <a:pt x="4814" y="22"/>
                    <a:pt x="4748" y="52"/>
                    <a:pt x="4656" y="52"/>
                  </a:cubicBezTo>
                  <a:cubicBezTo>
                    <a:pt x="4564" y="52"/>
                    <a:pt x="4426" y="22"/>
                    <a:pt x="4332" y="16"/>
                  </a:cubicBezTo>
                  <a:cubicBezTo>
                    <a:pt x="4238" y="10"/>
                    <a:pt x="4174" y="0"/>
                    <a:pt x="4092" y="16"/>
                  </a:cubicBezTo>
                  <a:cubicBezTo>
                    <a:pt x="4010" y="32"/>
                    <a:pt x="3920" y="76"/>
                    <a:pt x="3840" y="112"/>
                  </a:cubicBezTo>
                  <a:cubicBezTo>
                    <a:pt x="3760" y="148"/>
                    <a:pt x="3700" y="194"/>
                    <a:pt x="3612" y="232"/>
                  </a:cubicBezTo>
                  <a:cubicBezTo>
                    <a:pt x="3524" y="270"/>
                    <a:pt x="3412" y="304"/>
                    <a:pt x="3312" y="340"/>
                  </a:cubicBezTo>
                  <a:cubicBezTo>
                    <a:pt x="3212" y="376"/>
                    <a:pt x="3102" y="418"/>
                    <a:pt x="3012" y="448"/>
                  </a:cubicBezTo>
                  <a:cubicBezTo>
                    <a:pt x="2922" y="478"/>
                    <a:pt x="2870" y="482"/>
                    <a:pt x="2772" y="520"/>
                  </a:cubicBezTo>
                  <a:cubicBezTo>
                    <a:pt x="2674" y="558"/>
                    <a:pt x="2506" y="644"/>
                    <a:pt x="2424" y="676"/>
                  </a:cubicBezTo>
                  <a:cubicBezTo>
                    <a:pt x="2342" y="708"/>
                    <a:pt x="2332" y="704"/>
                    <a:pt x="2280" y="712"/>
                  </a:cubicBezTo>
                  <a:cubicBezTo>
                    <a:pt x="2228" y="720"/>
                    <a:pt x="2162" y="714"/>
                    <a:pt x="2112" y="724"/>
                  </a:cubicBezTo>
                  <a:cubicBezTo>
                    <a:pt x="2062" y="734"/>
                    <a:pt x="2016" y="744"/>
                    <a:pt x="1980" y="772"/>
                  </a:cubicBezTo>
                  <a:cubicBezTo>
                    <a:pt x="1944" y="800"/>
                    <a:pt x="1926" y="862"/>
                    <a:pt x="1896" y="892"/>
                  </a:cubicBezTo>
                  <a:cubicBezTo>
                    <a:pt x="1866" y="922"/>
                    <a:pt x="1848" y="930"/>
                    <a:pt x="1800" y="952"/>
                  </a:cubicBezTo>
                  <a:cubicBezTo>
                    <a:pt x="1752" y="974"/>
                    <a:pt x="1694" y="988"/>
                    <a:pt x="1608" y="10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4342" name="Group 270"/>
            <p:cNvGrpSpPr>
              <a:grpSpLocks/>
            </p:cNvGrpSpPr>
            <p:nvPr/>
          </p:nvGrpSpPr>
          <p:grpSpPr bwMode="auto">
            <a:xfrm>
              <a:off x="517978" y="2160361"/>
              <a:ext cx="8105775" cy="3304232"/>
              <a:chOff x="501650" y="2168525"/>
              <a:chExt cx="8105775" cy="3304232"/>
            </a:xfrm>
          </p:grpSpPr>
          <p:sp>
            <p:nvSpPr>
              <p:cNvPr id="14408" name="Freeform 80"/>
              <p:cNvSpPr>
                <a:spLocks noChangeAspect="1"/>
              </p:cNvSpPr>
              <p:nvPr/>
            </p:nvSpPr>
            <p:spPr bwMode="auto">
              <a:xfrm rot="-5400000">
                <a:off x="3240088" y="39925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09" name="Freeform 81"/>
              <p:cNvSpPr>
                <a:spLocks noChangeAspect="1"/>
              </p:cNvSpPr>
              <p:nvPr/>
            </p:nvSpPr>
            <p:spPr bwMode="auto">
              <a:xfrm rot="-5400000">
                <a:off x="3240088" y="42941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0" name="Freeform 82"/>
              <p:cNvSpPr>
                <a:spLocks noChangeAspect="1"/>
              </p:cNvSpPr>
              <p:nvPr/>
            </p:nvSpPr>
            <p:spPr bwMode="auto">
              <a:xfrm rot="-5400000">
                <a:off x="3240088" y="369252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1" name="Freeform 83"/>
              <p:cNvSpPr>
                <a:spLocks noChangeAspect="1"/>
              </p:cNvSpPr>
              <p:nvPr/>
            </p:nvSpPr>
            <p:spPr bwMode="auto">
              <a:xfrm rot="-5400000">
                <a:off x="3240088" y="48974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2" name="Freeform 84"/>
              <p:cNvSpPr>
                <a:spLocks noChangeAspect="1"/>
              </p:cNvSpPr>
              <p:nvPr/>
            </p:nvSpPr>
            <p:spPr bwMode="auto">
              <a:xfrm rot="-5400000">
                <a:off x="3240088" y="45958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3" name="Freeform 96"/>
              <p:cNvSpPr>
                <a:spLocks noChangeAspect="1"/>
              </p:cNvSpPr>
              <p:nvPr/>
            </p:nvSpPr>
            <p:spPr bwMode="auto">
              <a:xfrm rot="-5400000">
                <a:off x="2908300" y="41465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4" name="Freeform 97"/>
              <p:cNvSpPr>
                <a:spLocks noChangeAspect="1"/>
              </p:cNvSpPr>
              <p:nvPr/>
            </p:nvSpPr>
            <p:spPr bwMode="auto">
              <a:xfrm rot="-5400000">
                <a:off x="2908300" y="444817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5" name="Freeform 98"/>
              <p:cNvSpPr>
                <a:spLocks noChangeAspect="1"/>
              </p:cNvSpPr>
              <p:nvPr/>
            </p:nvSpPr>
            <p:spPr bwMode="auto">
              <a:xfrm rot="-5400000">
                <a:off x="2908300" y="38465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6" name="Freeform 100"/>
              <p:cNvSpPr>
                <a:spLocks noChangeAspect="1"/>
              </p:cNvSpPr>
              <p:nvPr/>
            </p:nvSpPr>
            <p:spPr bwMode="auto">
              <a:xfrm rot="-5400000">
                <a:off x="2908300" y="47498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7" name="Freeform 113"/>
              <p:cNvSpPr>
                <a:spLocks noChangeAspect="1"/>
              </p:cNvSpPr>
              <p:nvPr/>
            </p:nvSpPr>
            <p:spPr bwMode="auto">
              <a:xfrm rot="-5400000">
                <a:off x="3905250" y="39830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8" name="Freeform 114"/>
              <p:cNvSpPr>
                <a:spLocks noChangeAspect="1"/>
              </p:cNvSpPr>
              <p:nvPr/>
            </p:nvSpPr>
            <p:spPr bwMode="auto">
              <a:xfrm rot="-5400000">
                <a:off x="3905250" y="42830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19" name="Freeform 115"/>
              <p:cNvSpPr>
                <a:spLocks noChangeAspect="1"/>
              </p:cNvSpPr>
              <p:nvPr/>
            </p:nvSpPr>
            <p:spPr bwMode="auto">
              <a:xfrm rot="-5400000">
                <a:off x="3905250" y="36814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0" name="Freeform 117"/>
              <p:cNvSpPr>
                <a:spLocks noChangeAspect="1"/>
              </p:cNvSpPr>
              <p:nvPr/>
            </p:nvSpPr>
            <p:spPr bwMode="auto">
              <a:xfrm rot="-5400000">
                <a:off x="3905250" y="45847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1" name="Freeform 119"/>
              <p:cNvSpPr>
                <a:spLocks noChangeAspect="1"/>
              </p:cNvSpPr>
              <p:nvPr/>
            </p:nvSpPr>
            <p:spPr bwMode="auto">
              <a:xfrm rot="-5400000">
                <a:off x="3905250" y="3379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2" name="Freeform 129"/>
              <p:cNvSpPr>
                <a:spLocks noChangeAspect="1"/>
              </p:cNvSpPr>
              <p:nvPr/>
            </p:nvSpPr>
            <p:spPr bwMode="auto">
              <a:xfrm rot="-5400000">
                <a:off x="3573463" y="41386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3" name="Freeform 130"/>
              <p:cNvSpPr>
                <a:spLocks noChangeAspect="1"/>
              </p:cNvSpPr>
              <p:nvPr/>
            </p:nvSpPr>
            <p:spPr bwMode="auto">
              <a:xfrm rot="-5400000">
                <a:off x="3573463" y="44386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4" name="Freeform 131"/>
              <p:cNvSpPr>
                <a:spLocks noChangeAspect="1"/>
              </p:cNvSpPr>
              <p:nvPr/>
            </p:nvSpPr>
            <p:spPr bwMode="auto">
              <a:xfrm rot="-5400000">
                <a:off x="3573463" y="38369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5" name="Freeform 133"/>
              <p:cNvSpPr>
                <a:spLocks noChangeAspect="1"/>
              </p:cNvSpPr>
              <p:nvPr/>
            </p:nvSpPr>
            <p:spPr bwMode="auto">
              <a:xfrm rot="-5400000">
                <a:off x="3573463" y="47402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6" name="Freeform 135"/>
              <p:cNvSpPr>
                <a:spLocks noChangeAspect="1"/>
              </p:cNvSpPr>
              <p:nvPr/>
            </p:nvSpPr>
            <p:spPr bwMode="auto">
              <a:xfrm rot="-5400000">
                <a:off x="3573463" y="353695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7" name="Freeform 29"/>
              <p:cNvSpPr>
                <a:spLocks noChangeAspect="1"/>
              </p:cNvSpPr>
              <p:nvPr/>
            </p:nvSpPr>
            <p:spPr bwMode="auto">
              <a:xfrm rot="-5400000">
                <a:off x="2574925" y="460057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8" name="Freeform 30"/>
              <p:cNvSpPr>
                <a:spLocks noChangeAspect="1"/>
              </p:cNvSpPr>
              <p:nvPr/>
            </p:nvSpPr>
            <p:spPr bwMode="auto">
              <a:xfrm rot="-5400000">
                <a:off x="2574925" y="49022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29" name="Freeform 31"/>
              <p:cNvSpPr>
                <a:spLocks noChangeAspect="1"/>
              </p:cNvSpPr>
              <p:nvPr/>
            </p:nvSpPr>
            <p:spPr bwMode="auto">
              <a:xfrm rot="-5400000">
                <a:off x="2574925" y="42989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0" name="Freeform 35"/>
              <p:cNvSpPr>
                <a:spLocks noChangeAspect="1"/>
              </p:cNvSpPr>
              <p:nvPr/>
            </p:nvSpPr>
            <p:spPr bwMode="auto">
              <a:xfrm rot="-5400000">
                <a:off x="2574925" y="39989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1" name="Freeform 179"/>
              <p:cNvSpPr>
                <a:spLocks noChangeAspect="1"/>
              </p:cNvSpPr>
              <p:nvPr/>
            </p:nvSpPr>
            <p:spPr bwMode="auto">
              <a:xfrm rot="-5400000">
                <a:off x="909638" y="44815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2" name="Freeform 180"/>
              <p:cNvSpPr>
                <a:spLocks noChangeAspect="1"/>
              </p:cNvSpPr>
              <p:nvPr/>
            </p:nvSpPr>
            <p:spPr bwMode="auto">
              <a:xfrm rot="-5400000">
                <a:off x="909638" y="47831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3" name="Freeform 181"/>
              <p:cNvSpPr>
                <a:spLocks noChangeAspect="1"/>
              </p:cNvSpPr>
              <p:nvPr/>
            </p:nvSpPr>
            <p:spPr bwMode="auto">
              <a:xfrm rot="-5400000">
                <a:off x="909638" y="4181475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4" name="Freeform 185"/>
              <p:cNvSpPr>
                <a:spLocks noChangeAspect="1"/>
              </p:cNvSpPr>
              <p:nvPr/>
            </p:nvSpPr>
            <p:spPr bwMode="auto">
              <a:xfrm rot="-5400000">
                <a:off x="909638" y="38798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5" name="Freeform 195"/>
              <p:cNvSpPr>
                <a:spLocks noChangeAspect="1"/>
              </p:cNvSpPr>
              <p:nvPr/>
            </p:nvSpPr>
            <p:spPr bwMode="auto">
              <a:xfrm rot="-5400000">
                <a:off x="576263" y="46386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6" name="Freeform 197"/>
              <p:cNvSpPr>
                <a:spLocks noChangeAspect="1"/>
              </p:cNvSpPr>
              <p:nvPr/>
            </p:nvSpPr>
            <p:spPr bwMode="auto">
              <a:xfrm rot="-5400000">
                <a:off x="576263" y="43386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7" name="Freeform 201"/>
              <p:cNvSpPr>
                <a:spLocks noChangeAspect="1"/>
              </p:cNvSpPr>
              <p:nvPr/>
            </p:nvSpPr>
            <p:spPr bwMode="auto">
              <a:xfrm rot="-5400000">
                <a:off x="576263" y="40370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8" name="Freeform 212"/>
              <p:cNvSpPr>
                <a:spLocks noChangeAspect="1"/>
              </p:cNvSpPr>
              <p:nvPr/>
            </p:nvSpPr>
            <p:spPr bwMode="auto">
              <a:xfrm rot="-5400000">
                <a:off x="2241550" y="44592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39" name="Freeform 213"/>
              <p:cNvSpPr>
                <a:spLocks noChangeAspect="1"/>
              </p:cNvSpPr>
              <p:nvPr/>
            </p:nvSpPr>
            <p:spPr bwMode="auto">
              <a:xfrm rot="-5400000">
                <a:off x="2241550" y="47609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0" name="Freeform 214"/>
              <p:cNvSpPr>
                <a:spLocks noChangeAspect="1"/>
              </p:cNvSpPr>
              <p:nvPr/>
            </p:nvSpPr>
            <p:spPr bwMode="auto">
              <a:xfrm rot="-5400000">
                <a:off x="2241550" y="41592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1" name="Freeform 218"/>
              <p:cNvSpPr>
                <a:spLocks noChangeAspect="1"/>
              </p:cNvSpPr>
              <p:nvPr/>
            </p:nvSpPr>
            <p:spPr bwMode="auto">
              <a:xfrm rot="-5400000">
                <a:off x="2241550" y="38560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2" name="Freeform 228"/>
              <p:cNvSpPr>
                <a:spLocks noChangeAspect="1"/>
              </p:cNvSpPr>
              <p:nvPr/>
            </p:nvSpPr>
            <p:spPr bwMode="auto">
              <a:xfrm rot="-5400000">
                <a:off x="1908175" y="4616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3" name="Freeform 229"/>
              <p:cNvSpPr>
                <a:spLocks noChangeAspect="1"/>
              </p:cNvSpPr>
              <p:nvPr/>
            </p:nvSpPr>
            <p:spPr bwMode="auto">
              <a:xfrm rot="-5400000">
                <a:off x="1908175" y="491807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4" name="Freeform 230"/>
              <p:cNvSpPr>
                <a:spLocks noChangeAspect="1"/>
              </p:cNvSpPr>
              <p:nvPr/>
            </p:nvSpPr>
            <p:spPr bwMode="auto">
              <a:xfrm rot="-5400000">
                <a:off x="1908175" y="43164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5" name="Freeform 234"/>
              <p:cNvSpPr>
                <a:spLocks noChangeAspect="1"/>
              </p:cNvSpPr>
              <p:nvPr/>
            </p:nvSpPr>
            <p:spPr bwMode="auto">
              <a:xfrm rot="-5400000">
                <a:off x="1908175" y="401478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6" name="Freeform 245"/>
              <p:cNvSpPr>
                <a:spLocks noChangeAspect="1"/>
              </p:cNvSpPr>
              <p:nvPr/>
            </p:nvSpPr>
            <p:spPr bwMode="auto">
              <a:xfrm rot="-5400000">
                <a:off x="1574800" y="44719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7" name="Freeform 246"/>
              <p:cNvSpPr>
                <a:spLocks noChangeAspect="1"/>
              </p:cNvSpPr>
              <p:nvPr/>
            </p:nvSpPr>
            <p:spPr bwMode="auto">
              <a:xfrm rot="-5400000">
                <a:off x="1574800" y="47736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8" name="Freeform 247"/>
              <p:cNvSpPr>
                <a:spLocks noChangeAspect="1"/>
              </p:cNvSpPr>
              <p:nvPr/>
            </p:nvSpPr>
            <p:spPr bwMode="auto">
              <a:xfrm rot="-5400000">
                <a:off x="1574800" y="41703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49" name="Freeform 249"/>
              <p:cNvSpPr>
                <a:spLocks noChangeAspect="1"/>
              </p:cNvSpPr>
              <p:nvPr/>
            </p:nvSpPr>
            <p:spPr bwMode="auto">
              <a:xfrm rot="-5400000">
                <a:off x="1574800" y="50736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50" name="Freeform 261"/>
              <p:cNvSpPr>
                <a:spLocks noChangeAspect="1"/>
              </p:cNvSpPr>
              <p:nvPr/>
            </p:nvSpPr>
            <p:spPr bwMode="auto">
              <a:xfrm rot="-5400000">
                <a:off x="1243013" y="462756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51" name="Freeform 262"/>
              <p:cNvSpPr>
                <a:spLocks noChangeAspect="1"/>
              </p:cNvSpPr>
              <p:nvPr/>
            </p:nvSpPr>
            <p:spPr bwMode="auto">
              <a:xfrm rot="-5400000">
                <a:off x="1243013" y="49291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52" name="Freeform 263"/>
              <p:cNvSpPr>
                <a:spLocks noChangeAspect="1"/>
              </p:cNvSpPr>
              <p:nvPr/>
            </p:nvSpPr>
            <p:spPr bwMode="auto">
              <a:xfrm rot="-5400000">
                <a:off x="1243013" y="43259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53" name="Freeform 267"/>
              <p:cNvSpPr>
                <a:spLocks noChangeAspect="1"/>
              </p:cNvSpPr>
              <p:nvPr/>
            </p:nvSpPr>
            <p:spPr bwMode="auto">
              <a:xfrm rot="-5400000">
                <a:off x="1243013" y="40259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454" name="Text Box 127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4455" name="Text Box 128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56" name="Text Box 129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57" name="Text Box 130"/>
              <p:cNvSpPr txBox="1">
                <a:spLocks noChangeAspect="1" noChangeArrowheads="1"/>
              </p:cNvSpPr>
              <p:nvPr/>
            </p:nvSpPr>
            <p:spPr bwMode="auto">
              <a:xfrm>
                <a:off x="924859" y="39941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458" name="Text Box 131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59" name="Text Box 132"/>
              <p:cNvSpPr txBox="1">
                <a:spLocks noChangeAspect="1" noChangeArrowheads="1"/>
              </p:cNvSpPr>
              <p:nvPr/>
            </p:nvSpPr>
            <p:spPr bwMode="auto">
              <a:xfrm>
                <a:off x="1929747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460" name="Text Box 133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61" name="Text Box 134"/>
              <p:cNvSpPr txBox="1">
                <a:spLocks noChangeAspect="1" noChangeArrowheads="1"/>
              </p:cNvSpPr>
              <p:nvPr/>
            </p:nvSpPr>
            <p:spPr bwMode="auto">
              <a:xfrm>
                <a:off x="55417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462" name="Text Box 135"/>
              <p:cNvSpPr txBox="1">
                <a:spLocks noChangeAspect="1" noChangeArrowheads="1"/>
              </p:cNvSpPr>
              <p:nvPr/>
            </p:nvSpPr>
            <p:spPr bwMode="auto">
              <a:xfrm>
                <a:off x="582753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63" name="Text Box 136"/>
              <p:cNvSpPr txBox="1">
                <a:spLocks noChangeAspect="1" noChangeArrowheads="1"/>
              </p:cNvSpPr>
              <p:nvPr/>
            </p:nvSpPr>
            <p:spPr bwMode="auto">
              <a:xfrm>
                <a:off x="582753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64" name="Text Box 137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465" name="Text Box 138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466" name="Text Box 139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4467" name="Text Box 140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468" name="Text Box 141"/>
              <p:cNvSpPr txBox="1">
                <a:spLocks noChangeAspect="1" noChangeArrowheads="1"/>
              </p:cNvSpPr>
              <p:nvPr/>
            </p:nvSpPr>
            <p:spPr bwMode="auto">
              <a:xfrm>
                <a:off x="1585259" y="4300538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469" name="Text Box 142"/>
              <p:cNvSpPr txBox="1">
                <a:spLocks noChangeAspect="1" noChangeArrowheads="1"/>
              </p:cNvSpPr>
              <p:nvPr/>
            </p:nvSpPr>
            <p:spPr bwMode="auto">
              <a:xfrm>
                <a:off x="15844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4470" name="Text Box 143"/>
              <p:cNvSpPr txBox="1">
                <a:spLocks noChangeAspect="1" noChangeArrowheads="1"/>
              </p:cNvSpPr>
              <p:nvPr/>
            </p:nvSpPr>
            <p:spPr bwMode="auto">
              <a:xfrm>
                <a:off x="1585259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471" name="Text Box 144"/>
              <p:cNvSpPr txBox="1">
                <a:spLocks noChangeAspect="1" noChangeArrowheads="1"/>
              </p:cNvSpPr>
              <p:nvPr/>
            </p:nvSpPr>
            <p:spPr bwMode="auto">
              <a:xfrm>
                <a:off x="1584466" y="52419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472" name="Text Box 145"/>
              <p:cNvSpPr txBox="1">
                <a:spLocks noChangeAspect="1" noChangeArrowheads="1"/>
              </p:cNvSpPr>
              <p:nvPr/>
            </p:nvSpPr>
            <p:spPr bwMode="auto">
              <a:xfrm>
                <a:off x="1930541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473" name="Text Box 146"/>
              <p:cNvSpPr txBox="1">
                <a:spLocks noChangeAspect="1" noChangeArrowheads="1"/>
              </p:cNvSpPr>
              <p:nvPr/>
            </p:nvSpPr>
            <p:spPr bwMode="auto">
              <a:xfrm>
                <a:off x="19313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474" name="Text Box 147"/>
              <p:cNvSpPr txBox="1">
                <a:spLocks noChangeAspect="1" noChangeArrowheads="1"/>
              </p:cNvSpPr>
              <p:nvPr/>
            </p:nvSpPr>
            <p:spPr bwMode="auto">
              <a:xfrm>
                <a:off x="1930541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75" name="Text Box 148"/>
              <p:cNvSpPr txBox="1">
                <a:spLocks noChangeAspect="1" noChangeArrowheads="1"/>
              </p:cNvSpPr>
              <p:nvPr/>
            </p:nvSpPr>
            <p:spPr bwMode="auto">
              <a:xfrm>
                <a:off x="2248041" y="39941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76" name="Text Box 149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4477" name="Text Box 150"/>
              <p:cNvSpPr txBox="1">
                <a:spLocks noChangeAspect="1" noChangeArrowheads="1"/>
              </p:cNvSpPr>
              <p:nvPr/>
            </p:nvSpPr>
            <p:spPr bwMode="auto">
              <a:xfrm>
                <a:off x="259252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478" name="Text Box 151"/>
              <p:cNvSpPr txBox="1">
                <a:spLocks noChangeAspect="1" noChangeArrowheads="1"/>
              </p:cNvSpPr>
              <p:nvPr/>
            </p:nvSpPr>
            <p:spPr bwMode="auto">
              <a:xfrm>
                <a:off x="2550857" y="47593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4479" name="Text Box 152"/>
              <p:cNvSpPr txBox="1">
                <a:spLocks noChangeAspect="1" noChangeArrowheads="1"/>
              </p:cNvSpPr>
              <p:nvPr/>
            </p:nvSpPr>
            <p:spPr bwMode="auto">
              <a:xfrm>
                <a:off x="25917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80" name="Text Box 153"/>
              <p:cNvSpPr txBox="1">
                <a:spLocks noChangeAspect="1" noChangeArrowheads="1"/>
              </p:cNvSpPr>
              <p:nvPr/>
            </p:nvSpPr>
            <p:spPr bwMode="auto">
              <a:xfrm>
                <a:off x="2592528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481" name="Text Box 154"/>
              <p:cNvSpPr txBox="1">
                <a:spLocks noChangeAspect="1" noChangeArrowheads="1"/>
              </p:cNvSpPr>
              <p:nvPr/>
            </p:nvSpPr>
            <p:spPr bwMode="auto">
              <a:xfrm>
                <a:off x="2917966" y="4001294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482" name="Text Box 155"/>
              <p:cNvSpPr txBox="1">
                <a:spLocks noChangeAspect="1" noChangeArrowheads="1"/>
              </p:cNvSpPr>
              <p:nvPr/>
            </p:nvSpPr>
            <p:spPr bwMode="auto">
              <a:xfrm>
                <a:off x="2877883" y="4610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14483" name="Text Box 156"/>
              <p:cNvSpPr txBox="1">
                <a:spLocks noChangeAspect="1" noChangeArrowheads="1"/>
              </p:cNvSpPr>
              <p:nvPr/>
            </p:nvSpPr>
            <p:spPr bwMode="auto">
              <a:xfrm>
                <a:off x="2918759" y="4307682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84" name="Text Box 157"/>
              <p:cNvSpPr txBox="1">
                <a:spLocks noChangeAspect="1" noChangeArrowheads="1"/>
              </p:cNvSpPr>
              <p:nvPr/>
            </p:nvSpPr>
            <p:spPr bwMode="auto">
              <a:xfrm>
                <a:off x="2918759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4485" name="Text Box 158"/>
              <p:cNvSpPr txBox="1">
                <a:spLocks noChangeAspect="1" noChangeArrowheads="1"/>
              </p:cNvSpPr>
              <p:nvPr/>
            </p:nvSpPr>
            <p:spPr bwMode="auto">
              <a:xfrm>
                <a:off x="3243403" y="3840957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486" name="Text Box 159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87" name="Text Box 160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155282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488" name="Text Box 161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489" name="Text Box 162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367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90" name="Text Box 163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91" name="Text Box 164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3994150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14492" name="Text Box 165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93" name="Text Box 166"/>
              <p:cNvSpPr txBox="1">
                <a:spLocks noChangeAspect="1" noChangeArrowheads="1"/>
              </p:cNvSpPr>
              <p:nvPr/>
            </p:nvSpPr>
            <p:spPr bwMode="auto">
              <a:xfrm>
                <a:off x="35910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494" name="Text Box 167"/>
              <p:cNvSpPr txBox="1">
                <a:spLocks noChangeAspect="1" noChangeArrowheads="1"/>
              </p:cNvSpPr>
              <p:nvPr/>
            </p:nvSpPr>
            <p:spPr bwMode="auto">
              <a:xfrm>
                <a:off x="3260866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95" name="Text Box 168"/>
              <p:cNvSpPr txBox="1">
                <a:spLocks noChangeAspect="1" noChangeArrowheads="1"/>
              </p:cNvSpPr>
              <p:nvPr/>
            </p:nvSpPr>
            <p:spPr bwMode="auto">
              <a:xfrm>
                <a:off x="3925234" y="351948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496" name="Text Box 169"/>
              <p:cNvSpPr txBox="1">
                <a:spLocks noChangeAspect="1" noChangeArrowheads="1"/>
              </p:cNvSpPr>
              <p:nvPr/>
            </p:nvSpPr>
            <p:spPr bwMode="auto">
              <a:xfrm>
                <a:off x="3884358" y="4148138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4497" name="Text Box 170"/>
              <p:cNvSpPr txBox="1">
                <a:spLocks noChangeAspect="1" noChangeArrowheads="1"/>
              </p:cNvSpPr>
              <p:nvPr/>
            </p:nvSpPr>
            <p:spPr bwMode="auto">
              <a:xfrm>
                <a:off x="3884357" y="383381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14498" name="Text Box 171"/>
              <p:cNvSpPr txBox="1">
                <a:spLocks noChangeAspect="1" noChangeArrowheads="1"/>
              </p:cNvSpPr>
              <p:nvPr/>
            </p:nvSpPr>
            <p:spPr bwMode="auto">
              <a:xfrm>
                <a:off x="39252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499" name="Text Box 172"/>
              <p:cNvSpPr txBox="1">
                <a:spLocks noChangeAspect="1" noChangeArrowheads="1"/>
              </p:cNvSpPr>
              <p:nvPr/>
            </p:nvSpPr>
            <p:spPr bwMode="auto">
              <a:xfrm>
                <a:off x="3924441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500" name="Freeform 163"/>
              <p:cNvSpPr>
                <a:spLocks noChangeAspect="1"/>
              </p:cNvSpPr>
              <p:nvPr/>
            </p:nvSpPr>
            <p:spPr bwMode="auto">
              <a:xfrm rot="-5400000">
                <a:off x="4240213" y="44243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1" name="Freeform 6"/>
              <p:cNvSpPr>
                <a:spLocks noChangeAspect="1"/>
              </p:cNvSpPr>
              <p:nvPr/>
            </p:nvSpPr>
            <p:spPr bwMode="auto">
              <a:xfrm rot="-5400000">
                <a:off x="7237413" y="210343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2" name="Freeform 8"/>
              <p:cNvSpPr>
                <a:spLocks noChangeAspect="1"/>
              </p:cNvSpPr>
              <p:nvPr/>
            </p:nvSpPr>
            <p:spPr bwMode="auto">
              <a:xfrm rot="-5400000">
                <a:off x="7237413" y="27066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3" name="Freeform 9"/>
              <p:cNvSpPr>
                <a:spLocks noChangeAspect="1"/>
              </p:cNvSpPr>
              <p:nvPr/>
            </p:nvSpPr>
            <p:spPr bwMode="auto">
              <a:xfrm rot="-5400000">
                <a:off x="7237413" y="24050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4" name="Freeform 18"/>
              <p:cNvSpPr>
                <a:spLocks noChangeAspect="1"/>
              </p:cNvSpPr>
              <p:nvPr/>
            </p:nvSpPr>
            <p:spPr bwMode="auto">
              <a:xfrm rot="-5400000">
                <a:off x="7237413" y="30114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5" name="Freeform 22"/>
              <p:cNvSpPr>
                <a:spLocks noChangeAspect="1"/>
              </p:cNvSpPr>
              <p:nvPr/>
            </p:nvSpPr>
            <p:spPr bwMode="auto">
              <a:xfrm rot="-5400000">
                <a:off x="6905625" y="22590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6" name="Freeform 24"/>
              <p:cNvSpPr>
                <a:spLocks noChangeAspect="1"/>
              </p:cNvSpPr>
              <p:nvPr/>
            </p:nvSpPr>
            <p:spPr bwMode="auto">
              <a:xfrm rot="-5400000">
                <a:off x="6905625" y="28622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7" name="Freeform 25"/>
              <p:cNvSpPr>
                <a:spLocks noChangeAspect="1"/>
              </p:cNvSpPr>
              <p:nvPr/>
            </p:nvSpPr>
            <p:spPr bwMode="auto">
              <a:xfrm rot="-5400000">
                <a:off x="6905625" y="25606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8" name="Freeform 34"/>
              <p:cNvSpPr>
                <a:spLocks noChangeAspect="1"/>
              </p:cNvSpPr>
              <p:nvPr/>
            </p:nvSpPr>
            <p:spPr bwMode="auto">
              <a:xfrm rot="-5400000">
                <a:off x="6905625" y="316706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09" name="Freeform 40"/>
              <p:cNvSpPr>
                <a:spLocks noChangeAspect="1"/>
              </p:cNvSpPr>
              <p:nvPr/>
            </p:nvSpPr>
            <p:spPr bwMode="auto">
              <a:xfrm rot="-5400000">
                <a:off x="7902575" y="20939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0" name="Freeform 42"/>
              <p:cNvSpPr>
                <a:spLocks noChangeAspect="1"/>
              </p:cNvSpPr>
              <p:nvPr/>
            </p:nvSpPr>
            <p:spPr bwMode="auto">
              <a:xfrm rot="-5400000">
                <a:off x="7902575" y="269716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1" name="Freeform 43"/>
              <p:cNvSpPr>
                <a:spLocks noChangeAspect="1"/>
              </p:cNvSpPr>
              <p:nvPr/>
            </p:nvSpPr>
            <p:spPr bwMode="auto">
              <a:xfrm rot="-5400000">
                <a:off x="7902575" y="23955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2" name="Freeform 56"/>
              <p:cNvSpPr>
                <a:spLocks noChangeAspect="1"/>
              </p:cNvSpPr>
              <p:nvPr/>
            </p:nvSpPr>
            <p:spPr bwMode="auto">
              <a:xfrm rot="-5400000">
                <a:off x="7570788" y="22494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3" name="Freeform 58"/>
              <p:cNvSpPr>
                <a:spLocks noChangeAspect="1"/>
              </p:cNvSpPr>
              <p:nvPr/>
            </p:nvSpPr>
            <p:spPr bwMode="auto">
              <a:xfrm rot="-5400000">
                <a:off x="7570788" y="28527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4" name="Freeform 59"/>
              <p:cNvSpPr>
                <a:spLocks noChangeAspect="1"/>
              </p:cNvSpPr>
              <p:nvPr/>
            </p:nvSpPr>
            <p:spPr bwMode="auto">
              <a:xfrm rot="-5400000">
                <a:off x="7570788" y="25511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5" name="Freeform 146"/>
              <p:cNvSpPr>
                <a:spLocks noChangeAspect="1"/>
              </p:cNvSpPr>
              <p:nvPr/>
            </p:nvSpPr>
            <p:spPr bwMode="auto">
              <a:xfrm rot="-5400000">
                <a:off x="4576763" y="39671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6" name="Freeform 147"/>
              <p:cNvSpPr>
                <a:spLocks noChangeAspect="1"/>
              </p:cNvSpPr>
              <p:nvPr/>
            </p:nvSpPr>
            <p:spPr bwMode="auto">
              <a:xfrm rot="-5400000">
                <a:off x="4576763" y="4268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7" name="Freeform 148"/>
              <p:cNvSpPr>
                <a:spLocks noChangeAspect="1"/>
              </p:cNvSpPr>
              <p:nvPr/>
            </p:nvSpPr>
            <p:spPr bwMode="auto">
              <a:xfrm rot="-5400000">
                <a:off x="4576763" y="366712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8" name="Freeform 151"/>
              <p:cNvSpPr>
                <a:spLocks noChangeAspect="1"/>
              </p:cNvSpPr>
              <p:nvPr/>
            </p:nvSpPr>
            <p:spPr bwMode="auto">
              <a:xfrm rot="-5400000">
                <a:off x="4576763" y="306387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19" name="Freeform 152"/>
              <p:cNvSpPr>
                <a:spLocks noChangeAspect="1"/>
              </p:cNvSpPr>
              <p:nvPr/>
            </p:nvSpPr>
            <p:spPr bwMode="auto">
              <a:xfrm rot="-5400000">
                <a:off x="4576763" y="336550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0" name="Freeform 162"/>
              <p:cNvSpPr>
                <a:spLocks noChangeAspect="1"/>
              </p:cNvSpPr>
              <p:nvPr/>
            </p:nvSpPr>
            <p:spPr bwMode="auto">
              <a:xfrm rot="-5400000">
                <a:off x="4243388" y="412432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1" name="Freeform 164"/>
              <p:cNvSpPr>
                <a:spLocks noChangeAspect="1"/>
              </p:cNvSpPr>
              <p:nvPr/>
            </p:nvSpPr>
            <p:spPr bwMode="auto">
              <a:xfrm rot="-5400000">
                <a:off x="4243388" y="38227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2" name="Freeform 167"/>
              <p:cNvSpPr>
                <a:spLocks noChangeAspect="1"/>
              </p:cNvSpPr>
              <p:nvPr/>
            </p:nvSpPr>
            <p:spPr bwMode="auto">
              <a:xfrm rot="-5400000">
                <a:off x="4243388" y="3219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3" name="Freeform 168"/>
              <p:cNvSpPr>
                <a:spLocks noChangeAspect="1"/>
              </p:cNvSpPr>
              <p:nvPr/>
            </p:nvSpPr>
            <p:spPr bwMode="auto">
              <a:xfrm rot="-5400000">
                <a:off x="4243388" y="35210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4" name="Freeform 174"/>
              <p:cNvSpPr>
                <a:spLocks noChangeAspect="1"/>
              </p:cNvSpPr>
              <p:nvPr/>
            </p:nvSpPr>
            <p:spPr bwMode="auto">
              <a:xfrm rot="-5400000">
                <a:off x="5238750" y="2744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5" name="Freeform 179"/>
              <p:cNvSpPr>
                <a:spLocks noChangeAspect="1"/>
              </p:cNvSpPr>
              <p:nvPr/>
            </p:nvSpPr>
            <p:spPr bwMode="auto">
              <a:xfrm rot="-5400000">
                <a:off x="5238750" y="39528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6" name="Freeform 181"/>
              <p:cNvSpPr>
                <a:spLocks noChangeAspect="1"/>
              </p:cNvSpPr>
              <p:nvPr/>
            </p:nvSpPr>
            <p:spPr bwMode="auto">
              <a:xfrm rot="-5400000">
                <a:off x="5238750" y="36528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7" name="Freeform 184"/>
              <p:cNvSpPr>
                <a:spLocks noChangeAspect="1"/>
              </p:cNvSpPr>
              <p:nvPr/>
            </p:nvSpPr>
            <p:spPr bwMode="auto">
              <a:xfrm rot="-5400000">
                <a:off x="5238750" y="304958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8" name="Freeform 185"/>
              <p:cNvSpPr>
                <a:spLocks noChangeAspect="1"/>
              </p:cNvSpPr>
              <p:nvPr/>
            </p:nvSpPr>
            <p:spPr bwMode="auto">
              <a:xfrm rot="-5400000">
                <a:off x="5238750" y="33512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29" name="Freeform 190"/>
              <p:cNvSpPr>
                <a:spLocks noChangeAspect="1"/>
              </p:cNvSpPr>
              <p:nvPr/>
            </p:nvSpPr>
            <p:spPr bwMode="auto">
              <a:xfrm rot="-5400000">
                <a:off x="4906963" y="29003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0" name="Freeform 195"/>
              <p:cNvSpPr>
                <a:spLocks noChangeAspect="1"/>
              </p:cNvSpPr>
              <p:nvPr/>
            </p:nvSpPr>
            <p:spPr bwMode="auto">
              <a:xfrm rot="-5400000">
                <a:off x="4906963" y="4108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1" name="Freeform 197"/>
              <p:cNvSpPr>
                <a:spLocks noChangeAspect="1"/>
              </p:cNvSpPr>
              <p:nvPr/>
            </p:nvSpPr>
            <p:spPr bwMode="auto">
              <a:xfrm rot="-5400000">
                <a:off x="4906963" y="38084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2" name="Freeform 200"/>
              <p:cNvSpPr>
                <a:spLocks noChangeAspect="1"/>
              </p:cNvSpPr>
              <p:nvPr/>
            </p:nvSpPr>
            <p:spPr bwMode="auto">
              <a:xfrm rot="-5400000">
                <a:off x="4906963" y="32051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3" name="Freeform 201"/>
              <p:cNvSpPr>
                <a:spLocks noChangeAspect="1"/>
              </p:cNvSpPr>
              <p:nvPr/>
            </p:nvSpPr>
            <p:spPr bwMode="auto">
              <a:xfrm rot="-5400000">
                <a:off x="4906963" y="3506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4" name="Freeform 207"/>
              <p:cNvSpPr>
                <a:spLocks noChangeAspect="1"/>
              </p:cNvSpPr>
              <p:nvPr/>
            </p:nvSpPr>
            <p:spPr bwMode="auto">
              <a:xfrm rot="-5400000">
                <a:off x="6570663" y="272256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5" name="Freeform 208"/>
              <p:cNvSpPr>
                <a:spLocks noChangeAspect="1"/>
              </p:cNvSpPr>
              <p:nvPr/>
            </p:nvSpPr>
            <p:spPr bwMode="auto">
              <a:xfrm rot="-5400000">
                <a:off x="6570663" y="24193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6" name="Freeform 217"/>
              <p:cNvSpPr>
                <a:spLocks noChangeAspect="1"/>
              </p:cNvSpPr>
              <p:nvPr/>
            </p:nvSpPr>
            <p:spPr bwMode="auto">
              <a:xfrm rot="-5400000">
                <a:off x="6570663" y="30257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7" name="Freeform 218"/>
              <p:cNvSpPr>
                <a:spLocks noChangeAspect="1"/>
              </p:cNvSpPr>
              <p:nvPr/>
            </p:nvSpPr>
            <p:spPr bwMode="auto">
              <a:xfrm rot="-5400000">
                <a:off x="6570663" y="33274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8" name="Freeform 223"/>
              <p:cNvSpPr>
                <a:spLocks noChangeAspect="1"/>
              </p:cNvSpPr>
              <p:nvPr/>
            </p:nvSpPr>
            <p:spPr bwMode="auto">
              <a:xfrm rot="-5400000">
                <a:off x="6238875" y="28781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39" name="Freeform 224"/>
              <p:cNvSpPr>
                <a:spLocks noChangeAspect="1"/>
              </p:cNvSpPr>
              <p:nvPr/>
            </p:nvSpPr>
            <p:spPr bwMode="auto">
              <a:xfrm rot="-5400000">
                <a:off x="6238875" y="25765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0" name="Freeform 233"/>
              <p:cNvSpPr>
                <a:spLocks noChangeAspect="1"/>
              </p:cNvSpPr>
              <p:nvPr/>
            </p:nvSpPr>
            <p:spPr bwMode="auto">
              <a:xfrm rot="-5400000">
                <a:off x="6238875" y="31829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1" name="Freeform 234"/>
              <p:cNvSpPr>
                <a:spLocks noChangeAspect="1"/>
              </p:cNvSpPr>
              <p:nvPr/>
            </p:nvSpPr>
            <p:spPr bwMode="auto">
              <a:xfrm rot="-5400000">
                <a:off x="6238875" y="34845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2" name="Freeform 240"/>
              <p:cNvSpPr>
                <a:spLocks noChangeAspect="1"/>
              </p:cNvSpPr>
              <p:nvPr/>
            </p:nvSpPr>
            <p:spPr bwMode="auto">
              <a:xfrm rot="-5400000">
                <a:off x="5905500" y="27320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3" name="Freeform 241"/>
              <p:cNvSpPr>
                <a:spLocks noChangeAspect="1"/>
              </p:cNvSpPr>
              <p:nvPr/>
            </p:nvSpPr>
            <p:spPr bwMode="auto">
              <a:xfrm rot="-5400000">
                <a:off x="5905500" y="24320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4" name="Freeform 247"/>
              <p:cNvSpPr>
                <a:spLocks noChangeAspect="1"/>
              </p:cNvSpPr>
              <p:nvPr/>
            </p:nvSpPr>
            <p:spPr bwMode="auto">
              <a:xfrm rot="-5400000">
                <a:off x="5905500" y="364013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5" name="Freeform 250"/>
              <p:cNvSpPr>
                <a:spLocks noChangeAspect="1"/>
              </p:cNvSpPr>
              <p:nvPr/>
            </p:nvSpPr>
            <p:spPr bwMode="auto">
              <a:xfrm rot="-5400000">
                <a:off x="5905500" y="30368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6" name="Freeform 251"/>
              <p:cNvSpPr>
                <a:spLocks noChangeAspect="1"/>
              </p:cNvSpPr>
              <p:nvPr/>
            </p:nvSpPr>
            <p:spPr bwMode="auto">
              <a:xfrm rot="-5400000">
                <a:off x="5905500" y="33385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7" name="Freeform 256"/>
              <p:cNvSpPr>
                <a:spLocks noChangeAspect="1"/>
              </p:cNvSpPr>
              <p:nvPr/>
            </p:nvSpPr>
            <p:spPr bwMode="auto">
              <a:xfrm rot="-5400000">
                <a:off x="5573713" y="28892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8" name="Freeform 257"/>
              <p:cNvSpPr>
                <a:spLocks noChangeAspect="1"/>
              </p:cNvSpPr>
              <p:nvPr/>
            </p:nvSpPr>
            <p:spPr bwMode="auto">
              <a:xfrm rot="-5400000">
                <a:off x="5573713" y="258762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49" name="Freeform 263"/>
              <p:cNvSpPr>
                <a:spLocks noChangeAspect="1"/>
              </p:cNvSpPr>
              <p:nvPr/>
            </p:nvSpPr>
            <p:spPr bwMode="auto">
              <a:xfrm rot="-5400000">
                <a:off x="5573713" y="37957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50" name="Freeform 266"/>
              <p:cNvSpPr>
                <a:spLocks noChangeAspect="1"/>
              </p:cNvSpPr>
              <p:nvPr/>
            </p:nvSpPr>
            <p:spPr bwMode="auto">
              <a:xfrm rot="-5400000">
                <a:off x="5573713" y="31940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51" name="Freeform 267"/>
              <p:cNvSpPr>
                <a:spLocks noChangeAspect="1"/>
              </p:cNvSpPr>
              <p:nvPr/>
            </p:nvSpPr>
            <p:spPr bwMode="auto">
              <a:xfrm rot="-5400000">
                <a:off x="5573713" y="3495675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52" name="Freeform 42"/>
              <p:cNvSpPr>
                <a:spLocks noChangeAspect="1"/>
              </p:cNvSpPr>
              <p:nvPr/>
            </p:nvSpPr>
            <p:spPr bwMode="auto">
              <a:xfrm rot="-5400000">
                <a:off x="8234363" y="254000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53" name="Freeform 43"/>
              <p:cNvSpPr>
                <a:spLocks noChangeAspect="1"/>
              </p:cNvSpPr>
              <p:nvPr/>
            </p:nvSpPr>
            <p:spPr bwMode="auto">
              <a:xfrm rot="-5400000">
                <a:off x="8234363" y="22383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554" name="Text Box 173"/>
              <p:cNvSpPr txBox="1">
                <a:spLocks noChangeAspect="1" noChangeArrowheads="1"/>
              </p:cNvSpPr>
              <p:nvPr/>
            </p:nvSpPr>
            <p:spPr bwMode="auto">
              <a:xfrm>
                <a:off x="4249878" y="3357563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4555" name="Text Box 174"/>
              <p:cNvSpPr txBox="1">
                <a:spLocks noChangeAspect="1" noChangeArrowheads="1"/>
              </p:cNvSpPr>
              <p:nvPr/>
            </p:nvSpPr>
            <p:spPr bwMode="auto">
              <a:xfrm>
                <a:off x="4209795" y="399415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14556" name="Text Box 175"/>
              <p:cNvSpPr txBox="1">
                <a:spLocks noChangeAspect="1" noChangeArrowheads="1"/>
              </p:cNvSpPr>
              <p:nvPr/>
            </p:nvSpPr>
            <p:spPr bwMode="auto">
              <a:xfrm>
                <a:off x="4209796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14557" name="Text Box 176"/>
              <p:cNvSpPr txBox="1">
                <a:spLocks noChangeAspect="1" noChangeArrowheads="1"/>
              </p:cNvSpPr>
              <p:nvPr/>
            </p:nvSpPr>
            <p:spPr bwMode="auto">
              <a:xfrm>
                <a:off x="4209795" y="430053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4558" name="Text Box 177"/>
              <p:cNvSpPr txBox="1">
                <a:spLocks noChangeAspect="1" noChangeArrowheads="1"/>
              </p:cNvSpPr>
              <p:nvPr/>
            </p:nvSpPr>
            <p:spPr bwMode="auto">
              <a:xfrm>
                <a:off x="4249878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559" name="Text Box 178"/>
              <p:cNvSpPr txBox="1">
                <a:spLocks noChangeAspect="1" noChangeArrowheads="1"/>
              </p:cNvSpPr>
              <p:nvPr/>
            </p:nvSpPr>
            <p:spPr bwMode="auto">
              <a:xfrm>
                <a:off x="4588016" y="3213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4560" name="Text Box 179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38322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14561" name="Text Box 180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4562" name="Text Box 181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414813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14563" name="Text Box 182"/>
              <p:cNvSpPr txBox="1">
                <a:spLocks noChangeAspect="1" noChangeArrowheads="1"/>
              </p:cNvSpPr>
              <p:nvPr/>
            </p:nvSpPr>
            <p:spPr bwMode="auto">
              <a:xfrm>
                <a:off x="4588016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564" name="Text Box 183"/>
              <p:cNvSpPr txBox="1">
                <a:spLocks noChangeAspect="1" noChangeArrowheads="1"/>
              </p:cNvSpPr>
              <p:nvPr/>
            </p:nvSpPr>
            <p:spPr bwMode="auto">
              <a:xfrm>
                <a:off x="4907103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565" name="Text Box 184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17</a:t>
                </a:r>
              </a:p>
            </p:txBody>
          </p:sp>
          <p:sp>
            <p:nvSpPr>
              <p:cNvPr id="14566" name="Text Box 185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14567" name="Text Box 186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992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4568" name="Text Box 187"/>
              <p:cNvSpPr txBox="1">
                <a:spLocks noChangeAspect="1" noChangeArrowheads="1"/>
              </p:cNvSpPr>
              <p:nvPr/>
            </p:nvSpPr>
            <p:spPr bwMode="auto">
              <a:xfrm>
                <a:off x="4907103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569" name="Text Box 188"/>
              <p:cNvSpPr txBox="1">
                <a:spLocks noChangeAspect="1" noChangeArrowheads="1"/>
              </p:cNvSpPr>
              <p:nvPr/>
            </p:nvSpPr>
            <p:spPr bwMode="auto">
              <a:xfrm>
                <a:off x="5253178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570" name="Text Box 189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14571" name="Text Box 190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4572" name="Text Box 191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8322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14573" name="Text Box 192"/>
              <p:cNvSpPr txBox="1">
                <a:spLocks noChangeAspect="1" noChangeArrowheads="1"/>
              </p:cNvSpPr>
              <p:nvPr/>
            </p:nvSpPr>
            <p:spPr bwMode="auto">
              <a:xfrm>
                <a:off x="525317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574" name="Text Box 193"/>
              <p:cNvSpPr txBox="1">
                <a:spLocks noChangeAspect="1" noChangeArrowheads="1"/>
              </p:cNvSpPr>
              <p:nvPr/>
            </p:nvSpPr>
            <p:spPr bwMode="auto">
              <a:xfrm>
                <a:off x="5575441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575" name="Text Box 194"/>
              <p:cNvSpPr txBox="1">
                <a:spLocks noChangeAspect="1" noChangeArrowheads="1"/>
              </p:cNvSpPr>
              <p:nvPr/>
            </p:nvSpPr>
            <p:spPr bwMode="auto">
              <a:xfrm>
                <a:off x="5533770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14576" name="Text Box 195"/>
              <p:cNvSpPr txBox="1">
                <a:spLocks noChangeAspect="1" noChangeArrowheads="1"/>
              </p:cNvSpPr>
              <p:nvPr/>
            </p:nvSpPr>
            <p:spPr bwMode="auto">
              <a:xfrm>
                <a:off x="5533771" y="3040063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4577" name="Text Box 196"/>
              <p:cNvSpPr txBox="1">
                <a:spLocks noChangeAspect="1" noChangeArrowheads="1"/>
              </p:cNvSpPr>
              <p:nvPr/>
            </p:nvSpPr>
            <p:spPr bwMode="auto">
              <a:xfrm>
                <a:off x="5533770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14578" name="Text Box 197"/>
              <p:cNvSpPr txBox="1">
                <a:spLocks noChangeAspect="1" noChangeArrowheads="1"/>
              </p:cNvSpPr>
              <p:nvPr/>
            </p:nvSpPr>
            <p:spPr bwMode="auto">
              <a:xfrm>
                <a:off x="5575441" y="39925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4579" name="Text Box 198"/>
              <p:cNvSpPr txBox="1">
                <a:spLocks noChangeAspect="1" noChangeArrowheads="1"/>
              </p:cNvSpPr>
              <p:nvPr/>
            </p:nvSpPr>
            <p:spPr bwMode="auto">
              <a:xfrm>
                <a:off x="5924691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580" name="Text Box 199"/>
              <p:cNvSpPr txBox="1">
                <a:spLocks noChangeAspect="1" noChangeArrowheads="1"/>
              </p:cNvSpPr>
              <p:nvPr/>
            </p:nvSpPr>
            <p:spPr bwMode="auto">
              <a:xfrm>
                <a:off x="5884607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14581" name="Text Box 200"/>
              <p:cNvSpPr txBox="1">
                <a:spLocks noChangeAspect="1" noChangeArrowheads="1"/>
              </p:cNvSpPr>
              <p:nvPr/>
            </p:nvSpPr>
            <p:spPr bwMode="auto">
              <a:xfrm>
                <a:off x="5925484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14582" name="Text Box 201"/>
              <p:cNvSpPr txBox="1">
                <a:spLocks noChangeAspect="1" noChangeArrowheads="1"/>
              </p:cNvSpPr>
              <p:nvPr/>
            </p:nvSpPr>
            <p:spPr bwMode="auto">
              <a:xfrm>
                <a:off x="5884607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4583" name="Text Box 202"/>
              <p:cNvSpPr txBox="1">
                <a:spLocks noChangeAspect="1" noChangeArrowheads="1"/>
              </p:cNvSpPr>
              <p:nvPr/>
            </p:nvSpPr>
            <p:spPr bwMode="auto">
              <a:xfrm>
                <a:off x="5924691" y="38322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584" name="Text Box 203"/>
              <p:cNvSpPr txBox="1">
                <a:spLocks noChangeAspect="1" noChangeArrowheads="1"/>
              </p:cNvSpPr>
              <p:nvPr/>
            </p:nvSpPr>
            <p:spPr bwMode="auto">
              <a:xfrm>
                <a:off x="6202107" y="3040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14585" name="Text Box 204"/>
              <p:cNvSpPr txBox="1">
                <a:spLocks noChangeAspect="1" noChangeArrowheads="1"/>
              </p:cNvSpPr>
              <p:nvPr/>
            </p:nvSpPr>
            <p:spPr bwMode="auto">
              <a:xfrm>
                <a:off x="6242191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4586" name="Text Box 205"/>
              <p:cNvSpPr txBox="1">
                <a:spLocks noChangeAspect="1" noChangeArrowheads="1"/>
              </p:cNvSpPr>
              <p:nvPr/>
            </p:nvSpPr>
            <p:spPr bwMode="auto">
              <a:xfrm>
                <a:off x="6202107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4587" name="Text Box 206"/>
              <p:cNvSpPr txBox="1">
                <a:spLocks noChangeAspect="1" noChangeArrowheads="1"/>
              </p:cNvSpPr>
              <p:nvPr/>
            </p:nvSpPr>
            <p:spPr bwMode="auto">
              <a:xfrm>
                <a:off x="6242191" y="3675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588" name="Text Box 207"/>
              <p:cNvSpPr txBox="1">
                <a:spLocks noChangeAspect="1" noChangeArrowheads="1"/>
              </p:cNvSpPr>
              <p:nvPr/>
            </p:nvSpPr>
            <p:spPr bwMode="auto">
              <a:xfrm>
                <a:off x="6540246" y="2892425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4589" name="Text Box 208"/>
              <p:cNvSpPr txBox="1">
                <a:spLocks noChangeAspect="1" noChangeArrowheads="1"/>
              </p:cNvSpPr>
              <p:nvPr/>
            </p:nvSpPr>
            <p:spPr bwMode="auto">
              <a:xfrm>
                <a:off x="6581916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590" name="Text Box 209"/>
              <p:cNvSpPr txBox="1">
                <a:spLocks noChangeAspect="1" noChangeArrowheads="1"/>
              </p:cNvSpPr>
              <p:nvPr/>
            </p:nvSpPr>
            <p:spPr bwMode="auto">
              <a:xfrm>
                <a:off x="6540245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14591" name="Text Box 210"/>
              <p:cNvSpPr txBox="1">
                <a:spLocks noChangeAspect="1" noChangeArrowheads="1"/>
              </p:cNvSpPr>
              <p:nvPr/>
            </p:nvSpPr>
            <p:spPr bwMode="auto">
              <a:xfrm>
                <a:off x="6581916" y="351948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592" name="Text Box 211"/>
              <p:cNvSpPr txBox="1">
                <a:spLocks noChangeAspect="1" noChangeArrowheads="1"/>
              </p:cNvSpPr>
              <p:nvPr/>
            </p:nvSpPr>
            <p:spPr bwMode="auto">
              <a:xfrm>
                <a:off x="6911322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593" name="Text Box 212"/>
              <p:cNvSpPr txBox="1">
                <a:spLocks noChangeAspect="1" noChangeArrowheads="1"/>
              </p:cNvSpPr>
              <p:nvPr/>
            </p:nvSpPr>
            <p:spPr bwMode="auto">
              <a:xfrm>
                <a:off x="6910528" y="240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4594" name="Text Box 213"/>
              <p:cNvSpPr txBox="1">
                <a:spLocks noChangeAspect="1" noChangeArrowheads="1"/>
              </p:cNvSpPr>
              <p:nvPr/>
            </p:nvSpPr>
            <p:spPr bwMode="auto">
              <a:xfrm>
                <a:off x="6911322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4595" name="Text Box 214"/>
              <p:cNvSpPr txBox="1">
                <a:spLocks noChangeAspect="1" noChangeArrowheads="1"/>
              </p:cNvSpPr>
              <p:nvPr/>
            </p:nvSpPr>
            <p:spPr bwMode="auto">
              <a:xfrm>
                <a:off x="6910528" y="33575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596" name="Text Box 215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597" name="Text Box 216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2653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598" name="Text Box 217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4599" name="Text Box 218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3213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4600" name="Text Box 219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240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601" name="Text Box 220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4602" name="Text Box 221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4603" name="Text Box 222"/>
              <p:cNvSpPr txBox="1">
                <a:spLocks noChangeAspect="1" noChangeArrowheads="1"/>
              </p:cNvSpPr>
              <p:nvPr/>
            </p:nvSpPr>
            <p:spPr bwMode="auto">
              <a:xfrm>
                <a:off x="7908925" y="2265363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604" name="Text Box 223"/>
              <p:cNvSpPr txBox="1">
                <a:spLocks noChangeAspect="1" noChangeArrowheads="1"/>
              </p:cNvSpPr>
              <p:nvPr/>
            </p:nvSpPr>
            <p:spPr bwMode="auto">
              <a:xfrm>
                <a:off x="7909066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605" name="Text Box 224"/>
              <p:cNvSpPr txBox="1">
                <a:spLocks noChangeAspect="1" noChangeArrowheads="1"/>
              </p:cNvSpPr>
              <p:nvPr/>
            </p:nvSpPr>
            <p:spPr bwMode="auto">
              <a:xfrm>
                <a:off x="7909066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606" name="Text Box 225"/>
              <p:cNvSpPr txBox="1">
                <a:spLocks noChangeAspect="1" noChangeArrowheads="1"/>
              </p:cNvSpPr>
              <p:nvPr/>
            </p:nvSpPr>
            <p:spPr bwMode="auto">
              <a:xfrm>
                <a:off x="8256588" y="2406650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607" name="Text Box 226"/>
              <p:cNvSpPr txBox="1">
                <a:spLocks noChangeAspect="1" noChangeArrowheads="1"/>
              </p:cNvSpPr>
              <p:nvPr/>
            </p:nvSpPr>
            <p:spPr bwMode="auto">
              <a:xfrm>
                <a:off x="8256588" y="2736850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14343" name="Text Box 114"/>
            <p:cNvSpPr txBox="1">
              <a:spLocks noChangeAspect="1" noChangeArrowheads="1"/>
            </p:cNvSpPr>
            <p:nvPr/>
          </p:nvSpPr>
          <p:spPr bwMode="auto">
            <a:xfrm>
              <a:off x="7065963" y="5903913"/>
              <a:ext cx="1066800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5852" tIns="67926" rIns="135852" bIns="67926">
              <a:spAutoFit/>
            </a:bodyPr>
            <a:lstStyle>
              <a:lvl1pPr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</a:rPr>
                <a:t>0   km   2</a:t>
              </a:r>
            </a:p>
          </p:txBody>
        </p:sp>
        <p:grpSp>
          <p:nvGrpSpPr>
            <p:cNvPr id="14344" name="Group 206"/>
            <p:cNvGrpSpPr>
              <a:grpSpLocks noChangeAspect="1"/>
            </p:cNvGrpSpPr>
            <p:nvPr/>
          </p:nvGrpSpPr>
          <p:grpSpPr bwMode="auto">
            <a:xfrm>
              <a:off x="7242176" y="5856288"/>
              <a:ext cx="700088" cy="87313"/>
              <a:chOff x="7126" y="5029"/>
              <a:chExt cx="697" cy="84"/>
            </a:xfrm>
          </p:grpSpPr>
          <p:sp>
            <p:nvSpPr>
              <p:cNvPr id="14406" name="Rectangle 117"/>
              <p:cNvSpPr>
                <a:spLocks noChangeAspect="1" noChangeArrowheads="1"/>
              </p:cNvSpPr>
              <p:nvPr/>
            </p:nvSpPr>
            <p:spPr bwMode="auto">
              <a:xfrm>
                <a:off x="7126" y="5029"/>
                <a:ext cx="343" cy="84"/>
              </a:xfrm>
              <a:prstGeom prst="rect">
                <a:avLst/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135852" tIns="67926" rIns="135852" bIns="67926" anchor="ctr"/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sz="3600" dirty="0"/>
              </a:p>
            </p:txBody>
          </p:sp>
          <p:sp>
            <p:nvSpPr>
              <p:cNvPr id="14407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7476" y="5029"/>
                <a:ext cx="347" cy="84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135852" tIns="67926" rIns="135852" bIns="67926" anchor="ctr"/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sz="3600" dirty="0"/>
              </a:p>
            </p:txBody>
          </p:sp>
        </p:grpSp>
        <p:sp>
          <p:nvSpPr>
            <p:cNvPr id="14345" name="Text Box 209"/>
            <p:cNvSpPr txBox="1">
              <a:spLocks noChangeArrowheads="1"/>
            </p:cNvSpPr>
            <p:nvPr/>
          </p:nvSpPr>
          <p:spPr bwMode="auto">
            <a:xfrm>
              <a:off x="258763" y="5921375"/>
              <a:ext cx="4186238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</a:rPr>
                <a:t>Average HC pore thickness values for each cell</a:t>
              </a:r>
            </a:p>
          </p:txBody>
        </p:sp>
        <p:sp>
          <p:nvSpPr>
            <p:cNvPr id="14346" name="Freeform 6"/>
            <p:cNvSpPr>
              <a:spLocks noChangeAspect="1"/>
            </p:cNvSpPr>
            <p:nvPr/>
          </p:nvSpPr>
          <p:spPr bwMode="auto">
            <a:xfrm rot="-5400000">
              <a:off x="7167563" y="20828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7" name="Oval 724"/>
            <p:cNvSpPr>
              <a:spLocks noChangeAspect="1" noChangeArrowheads="1"/>
            </p:cNvSpPr>
            <p:nvPr/>
          </p:nvSpPr>
          <p:spPr bwMode="auto">
            <a:xfrm>
              <a:off x="565151" y="1598613"/>
              <a:ext cx="1422400" cy="1423988"/>
            </a:xfrm>
            <a:prstGeom prst="ellips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4348" name="Oval 725"/>
            <p:cNvSpPr>
              <a:spLocks noChangeAspect="1" noChangeArrowheads="1"/>
            </p:cNvSpPr>
            <p:nvPr/>
          </p:nvSpPr>
          <p:spPr bwMode="auto">
            <a:xfrm>
              <a:off x="1247776" y="2281238"/>
              <a:ext cx="58738" cy="571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4349" name="Line 726"/>
            <p:cNvSpPr>
              <a:spLocks noChangeAspect="1" noChangeShapeType="1"/>
            </p:cNvSpPr>
            <p:nvPr/>
          </p:nvSpPr>
          <p:spPr bwMode="auto">
            <a:xfrm flipH="1">
              <a:off x="1277938" y="1762125"/>
              <a:ext cx="404813" cy="54451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0" name="Text Box 727"/>
            <p:cNvSpPr txBox="1">
              <a:spLocks noChangeAspect="1" noChangeArrowheads="1"/>
            </p:cNvSpPr>
            <p:nvPr/>
          </p:nvSpPr>
          <p:spPr bwMode="auto">
            <a:xfrm>
              <a:off x="1411288" y="2084388"/>
              <a:ext cx="468313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00" b="1" dirty="0">
                  <a:latin typeface="Verdana" panose="020B0604030504040204" pitchFamily="34" charset="0"/>
                </a:rPr>
                <a:t>2 km</a:t>
              </a:r>
            </a:p>
          </p:txBody>
        </p:sp>
        <p:grpSp>
          <p:nvGrpSpPr>
            <p:cNvPr id="14351" name="Group 1"/>
            <p:cNvGrpSpPr>
              <a:grpSpLocks/>
            </p:cNvGrpSpPr>
            <p:nvPr/>
          </p:nvGrpSpPr>
          <p:grpSpPr bwMode="auto">
            <a:xfrm>
              <a:off x="71438" y="1911350"/>
              <a:ext cx="8810626" cy="3921126"/>
              <a:chOff x="71438" y="1911350"/>
              <a:chExt cx="8810626" cy="3921126"/>
            </a:xfrm>
          </p:grpSpPr>
          <p:sp>
            <p:nvSpPr>
              <p:cNvPr id="14353" name="Text Box 675"/>
              <p:cNvSpPr txBox="1">
                <a:spLocks noChangeAspect="1" noChangeArrowheads="1"/>
              </p:cNvSpPr>
              <p:nvPr/>
            </p:nvSpPr>
            <p:spPr bwMode="auto">
              <a:xfrm>
                <a:off x="522288" y="3748088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14354" name="Text Box 676"/>
              <p:cNvSpPr txBox="1">
                <a:spLocks noChangeAspect="1" noChangeArrowheads="1"/>
              </p:cNvSpPr>
              <p:nvPr/>
            </p:nvSpPr>
            <p:spPr bwMode="auto">
              <a:xfrm>
                <a:off x="863601" y="3652838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14355" name="Text Box 677"/>
              <p:cNvSpPr txBox="1">
                <a:spLocks noChangeAspect="1" noChangeArrowheads="1"/>
              </p:cNvSpPr>
              <p:nvPr/>
            </p:nvSpPr>
            <p:spPr bwMode="auto">
              <a:xfrm>
                <a:off x="1195388" y="3803650"/>
                <a:ext cx="3032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14356" name="Text Box 678"/>
              <p:cNvSpPr txBox="1">
                <a:spLocks noChangeAspect="1" noChangeArrowheads="1"/>
              </p:cNvSpPr>
              <p:nvPr/>
            </p:nvSpPr>
            <p:spPr bwMode="auto">
              <a:xfrm>
                <a:off x="3552826" y="3333750"/>
                <a:ext cx="2778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J</a:t>
                </a:r>
              </a:p>
            </p:txBody>
          </p:sp>
          <p:sp>
            <p:nvSpPr>
              <p:cNvPr id="14357" name="Text Box 679"/>
              <p:cNvSpPr txBox="1">
                <a:spLocks noChangeAspect="1" noChangeArrowheads="1"/>
              </p:cNvSpPr>
              <p:nvPr/>
            </p:nvSpPr>
            <p:spPr bwMode="auto">
              <a:xfrm>
                <a:off x="3206751" y="3498850"/>
                <a:ext cx="2762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14358" name="Text Box 680"/>
              <p:cNvSpPr txBox="1">
                <a:spLocks noChangeAspect="1" noChangeArrowheads="1"/>
              </p:cNvSpPr>
              <p:nvPr/>
            </p:nvSpPr>
            <p:spPr bwMode="auto">
              <a:xfrm>
                <a:off x="1876426" y="3841750"/>
                <a:ext cx="2984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4359" name="Text Box 681"/>
              <p:cNvSpPr txBox="1">
                <a:spLocks noChangeAspect="1" noChangeArrowheads="1"/>
              </p:cNvSpPr>
              <p:nvPr/>
            </p:nvSpPr>
            <p:spPr bwMode="auto">
              <a:xfrm>
                <a:off x="1528763" y="3929063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14360" name="Text Box 682"/>
              <p:cNvSpPr txBox="1">
                <a:spLocks noChangeAspect="1" noChangeArrowheads="1"/>
              </p:cNvSpPr>
              <p:nvPr/>
            </p:nvSpPr>
            <p:spPr bwMode="auto">
              <a:xfrm>
                <a:off x="2862263" y="3665538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14361" name="Text Box 683"/>
              <p:cNvSpPr txBox="1">
                <a:spLocks noChangeAspect="1" noChangeArrowheads="1"/>
              </p:cNvSpPr>
              <p:nvPr/>
            </p:nvSpPr>
            <p:spPr bwMode="auto">
              <a:xfrm>
                <a:off x="2530476" y="3714750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  <p:sp>
            <p:nvSpPr>
              <p:cNvPr id="14362" name="Text Box 684"/>
              <p:cNvSpPr txBox="1">
                <a:spLocks noChangeAspect="1" noChangeArrowheads="1"/>
              </p:cNvSpPr>
              <p:nvPr/>
            </p:nvSpPr>
            <p:spPr bwMode="auto">
              <a:xfrm>
                <a:off x="2205038" y="3683000"/>
                <a:ext cx="2921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  <p:sp>
            <p:nvSpPr>
              <p:cNvPr id="14363" name="Text Box 685"/>
              <p:cNvSpPr txBox="1">
                <a:spLocks noChangeAspect="1" noChangeArrowheads="1"/>
              </p:cNvSpPr>
              <p:nvPr/>
            </p:nvSpPr>
            <p:spPr bwMode="auto">
              <a:xfrm>
                <a:off x="3871913" y="3222625"/>
                <a:ext cx="3111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K</a:t>
                </a:r>
              </a:p>
            </p:txBody>
          </p:sp>
          <p:sp>
            <p:nvSpPr>
              <p:cNvPr id="14364" name="Text Box 686"/>
              <p:cNvSpPr txBox="1">
                <a:spLocks noChangeAspect="1" noChangeArrowheads="1"/>
              </p:cNvSpPr>
              <p:nvPr/>
            </p:nvSpPr>
            <p:spPr bwMode="auto">
              <a:xfrm>
                <a:off x="4527551" y="2844800"/>
                <a:ext cx="3381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sp>
            <p:nvSpPr>
              <p:cNvPr id="14365" name="Text Box 687"/>
              <p:cNvSpPr txBox="1">
                <a:spLocks noChangeAspect="1" noChangeArrowheads="1"/>
              </p:cNvSpPr>
              <p:nvPr/>
            </p:nvSpPr>
            <p:spPr bwMode="auto">
              <a:xfrm>
                <a:off x="4213226" y="3021013"/>
                <a:ext cx="2905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L</a:t>
                </a:r>
              </a:p>
            </p:txBody>
          </p:sp>
          <p:sp>
            <p:nvSpPr>
              <p:cNvPr id="14366" name="Text Box 688"/>
              <p:cNvSpPr txBox="1">
                <a:spLocks noChangeAspect="1" noChangeArrowheads="1"/>
              </p:cNvSpPr>
              <p:nvPr/>
            </p:nvSpPr>
            <p:spPr bwMode="auto">
              <a:xfrm>
                <a:off x="6196013" y="2343150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14367" name="Text Box 689"/>
              <p:cNvSpPr txBox="1">
                <a:spLocks noChangeAspect="1" noChangeArrowheads="1"/>
              </p:cNvSpPr>
              <p:nvPr/>
            </p:nvSpPr>
            <p:spPr bwMode="auto">
              <a:xfrm>
                <a:off x="5872163" y="2262188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Q</a:t>
                </a:r>
              </a:p>
            </p:txBody>
          </p:sp>
          <p:sp>
            <p:nvSpPr>
              <p:cNvPr id="14368" name="Text Box 690"/>
              <p:cNvSpPr txBox="1">
                <a:spLocks noChangeAspect="1" noChangeArrowheads="1"/>
              </p:cNvSpPr>
              <p:nvPr/>
            </p:nvSpPr>
            <p:spPr bwMode="auto">
              <a:xfrm>
                <a:off x="5527676" y="2386013"/>
                <a:ext cx="3048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14369" name="Text Box 691"/>
              <p:cNvSpPr txBox="1">
                <a:spLocks noChangeAspect="1" noChangeArrowheads="1"/>
              </p:cNvSpPr>
              <p:nvPr/>
            </p:nvSpPr>
            <p:spPr bwMode="auto">
              <a:xfrm>
                <a:off x="5199063" y="2536825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4370" name="Text Box 692"/>
              <p:cNvSpPr txBox="1">
                <a:spLocks noChangeAspect="1" noChangeArrowheads="1"/>
              </p:cNvSpPr>
              <p:nvPr/>
            </p:nvSpPr>
            <p:spPr bwMode="auto">
              <a:xfrm>
                <a:off x="4865688" y="2649538"/>
                <a:ext cx="3222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14371" name="Text Box 693"/>
              <p:cNvSpPr txBox="1">
                <a:spLocks noChangeAspect="1" noChangeArrowheads="1"/>
              </p:cNvSpPr>
              <p:nvPr/>
            </p:nvSpPr>
            <p:spPr bwMode="auto">
              <a:xfrm>
                <a:off x="8208963" y="2046288"/>
                <a:ext cx="3079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4372" name="Text Box 694"/>
              <p:cNvSpPr txBox="1">
                <a:spLocks noChangeAspect="1" noChangeArrowheads="1"/>
              </p:cNvSpPr>
              <p:nvPr/>
            </p:nvSpPr>
            <p:spPr bwMode="auto">
              <a:xfrm>
                <a:off x="7839076" y="1911350"/>
                <a:ext cx="3651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sp>
            <p:nvSpPr>
              <p:cNvPr id="14373" name="Text Box 695"/>
              <p:cNvSpPr txBox="1">
                <a:spLocks noChangeAspect="1" noChangeArrowheads="1"/>
              </p:cNvSpPr>
              <p:nvPr/>
            </p:nvSpPr>
            <p:spPr bwMode="auto">
              <a:xfrm>
                <a:off x="7529513" y="2024063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14374" name="Text Box 696"/>
              <p:cNvSpPr txBox="1">
                <a:spLocks noChangeAspect="1" noChangeArrowheads="1"/>
              </p:cNvSpPr>
              <p:nvPr/>
            </p:nvSpPr>
            <p:spPr bwMode="auto">
              <a:xfrm>
                <a:off x="7199313" y="1955800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14375" name="Text Box 697"/>
              <p:cNvSpPr txBox="1">
                <a:spLocks noChangeAspect="1" noChangeArrowheads="1"/>
              </p:cNvSpPr>
              <p:nvPr/>
            </p:nvSpPr>
            <p:spPr bwMode="auto">
              <a:xfrm>
                <a:off x="6870701" y="2093913"/>
                <a:ext cx="2968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14376" name="Text Box 698"/>
              <p:cNvSpPr txBox="1">
                <a:spLocks noChangeAspect="1" noChangeArrowheads="1"/>
              </p:cNvSpPr>
              <p:nvPr/>
            </p:nvSpPr>
            <p:spPr bwMode="auto">
              <a:xfrm>
                <a:off x="6537326" y="2257425"/>
                <a:ext cx="3000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14377" name="Text Box 699"/>
              <p:cNvSpPr txBox="1">
                <a:spLocks noChangeAspect="1" noChangeArrowheads="1"/>
              </p:cNvSpPr>
              <p:nvPr/>
            </p:nvSpPr>
            <p:spPr bwMode="auto">
              <a:xfrm>
                <a:off x="522288" y="5113338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14378" name="Text Box 700"/>
              <p:cNvSpPr txBox="1">
                <a:spLocks noChangeAspect="1" noChangeArrowheads="1"/>
              </p:cNvSpPr>
              <p:nvPr/>
            </p:nvSpPr>
            <p:spPr bwMode="auto">
              <a:xfrm>
                <a:off x="863601" y="5267325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14379" name="Text Box 701"/>
              <p:cNvSpPr txBox="1">
                <a:spLocks noChangeAspect="1" noChangeArrowheads="1"/>
              </p:cNvSpPr>
              <p:nvPr/>
            </p:nvSpPr>
            <p:spPr bwMode="auto">
              <a:xfrm>
                <a:off x="1195388" y="5418138"/>
                <a:ext cx="3032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14380" name="Text Box 702"/>
              <p:cNvSpPr txBox="1">
                <a:spLocks noChangeAspect="1" noChangeArrowheads="1"/>
              </p:cNvSpPr>
              <p:nvPr/>
            </p:nvSpPr>
            <p:spPr bwMode="auto">
              <a:xfrm>
                <a:off x="3552826" y="5219700"/>
                <a:ext cx="2778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J</a:t>
                </a:r>
              </a:p>
            </p:txBody>
          </p:sp>
          <p:sp>
            <p:nvSpPr>
              <p:cNvPr id="14381" name="Text Box 703"/>
              <p:cNvSpPr txBox="1">
                <a:spLocks noChangeAspect="1" noChangeArrowheads="1"/>
              </p:cNvSpPr>
              <p:nvPr/>
            </p:nvSpPr>
            <p:spPr bwMode="auto">
              <a:xfrm>
                <a:off x="3206751" y="5353050"/>
                <a:ext cx="2762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14382" name="Text Box 704"/>
              <p:cNvSpPr txBox="1">
                <a:spLocks noChangeAspect="1" noChangeArrowheads="1"/>
              </p:cNvSpPr>
              <p:nvPr/>
            </p:nvSpPr>
            <p:spPr bwMode="auto">
              <a:xfrm>
                <a:off x="1876426" y="5405438"/>
                <a:ext cx="2984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14383" name="Text Box 705"/>
              <p:cNvSpPr txBox="1">
                <a:spLocks noChangeAspect="1" noChangeArrowheads="1"/>
              </p:cNvSpPr>
              <p:nvPr/>
            </p:nvSpPr>
            <p:spPr bwMode="auto">
              <a:xfrm>
                <a:off x="1528763" y="5548313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14384" name="Text Box 706"/>
              <p:cNvSpPr txBox="1">
                <a:spLocks noChangeAspect="1" noChangeArrowheads="1"/>
              </p:cNvSpPr>
              <p:nvPr/>
            </p:nvSpPr>
            <p:spPr bwMode="auto">
              <a:xfrm>
                <a:off x="2862263" y="5284788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14385" name="Text Box 707"/>
              <p:cNvSpPr txBox="1">
                <a:spLocks noChangeAspect="1" noChangeArrowheads="1"/>
              </p:cNvSpPr>
              <p:nvPr/>
            </p:nvSpPr>
            <p:spPr bwMode="auto">
              <a:xfrm>
                <a:off x="2530476" y="5364163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  <p:sp>
            <p:nvSpPr>
              <p:cNvPr id="14386" name="Text Box 708"/>
              <p:cNvSpPr txBox="1">
                <a:spLocks noChangeAspect="1" noChangeArrowheads="1"/>
              </p:cNvSpPr>
              <p:nvPr/>
            </p:nvSpPr>
            <p:spPr bwMode="auto">
              <a:xfrm>
                <a:off x="2205038" y="5253038"/>
                <a:ext cx="2921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  <p:sp>
            <p:nvSpPr>
              <p:cNvPr id="14387" name="Text Box 709"/>
              <p:cNvSpPr txBox="1">
                <a:spLocks noChangeAspect="1" noChangeArrowheads="1"/>
              </p:cNvSpPr>
              <p:nvPr/>
            </p:nvSpPr>
            <p:spPr bwMode="auto">
              <a:xfrm>
                <a:off x="3873501" y="5053013"/>
                <a:ext cx="3111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K</a:t>
                </a:r>
              </a:p>
            </p:txBody>
          </p:sp>
          <p:sp>
            <p:nvSpPr>
              <p:cNvPr id="14388" name="Text Box 710"/>
              <p:cNvSpPr txBox="1">
                <a:spLocks noChangeAspect="1" noChangeArrowheads="1"/>
              </p:cNvSpPr>
              <p:nvPr/>
            </p:nvSpPr>
            <p:spPr bwMode="auto">
              <a:xfrm>
                <a:off x="4527551" y="4735513"/>
                <a:ext cx="3381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sp>
            <p:nvSpPr>
              <p:cNvPr id="14389" name="Text Box 711"/>
              <p:cNvSpPr txBox="1">
                <a:spLocks noChangeAspect="1" noChangeArrowheads="1"/>
              </p:cNvSpPr>
              <p:nvPr/>
            </p:nvSpPr>
            <p:spPr bwMode="auto">
              <a:xfrm>
                <a:off x="4213226" y="4906963"/>
                <a:ext cx="2905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L</a:t>
                </a:r>
              </a:p>
            </p:txBody>
          </p:sp>
          <p:sp>
            <p:nvSpPr>
              <p:cNvPr id="14390" name="Text Box 712"/>
              <p:cNvSpPr txBox="1">
                <a:spLocks noChangeAspect="1" noChangeArrowheads="1"/>
              </p:cNvSpPr>
              <p:nvPr/>
            </p:nvSpPr>
            <p:spPr bwMode="auto">
              <a:xfrm>
                <a:off x="6196013" y="3962400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14391" name="Text Box 713"/>
              <p:cNvSpPr txBox="1">
                <a:spLocks noChangeAspect="1" noChangeArrowheads="1"/>
              </p:cNvSpPr>
              <p:nvPr/>
            </p:nvSpPr>
            <p:spPr bwMode="auto">
              <a:xfrm>
                <a:off x="5872163" y="4129088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Q</a:t>
                </a:r>
              </a:p>
            </p:txBody>
          </p:sp>
          <p:sp>
            <p:nvSpPr>
              <p:cNvPr id="14392" name="Text Box 714"/>
              <p:cNvSpPr txBox="1">
                <a:spLocks noChangeAspect="1" noChangeArrowheads="1"/>
              </p:cNvSpPr>
              <p:nvPr/>
            </p:nvSpPr>
            <p:spPr bwMode="auto">
              <a:xfrm>
                <a:off x="5529263" y="4278313"/>
                <a:ext cx="3048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14393" name="Text Box 715"/>
              <p:cNvSpPr txBox="1">
                <a:spLocks noChangeAspect="1" noChangeArrowheads="1"/>
              </p:cNvSpPr>
              <p:nvPr/>
            </p:nvSpPr>
            <p:spPr bwMode="auto">
              <a:xfrm>
                <a:off x="5199063" y="4441825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4394" name="Text Box 716"/>
              <p:cNvSpPr txBox="1">
                <a:spLocks noChangeAspect="1" noChangeArrowheads="1"/>
              </p:cNvSpPr>
              <p:nvPr/>
            </p:nvSpPr>
            <p:spPr bwMode="auto">
              <a:xfrm>
                <a:off x="4865688" y="4597400"/>
                <a:ext cx="3222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14395" name="Text Box 717"/>
              <p:cNvSpPr txBox="1">
                <a:spLocks noChangeAspect="1" noChangeArrowheads="1"/>
              </p:cNvSpPr>
              <p:nvPr/>
            </p:nvSpPr>
            <p:spPr bwMode="auto">
              <a:xfrm>
                <a:off x="8208963" y="3027363"/>
                <a:ext cx="3079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4396" name="Text Box 718"/>
              <p:cNvSpPr txBox="1">
                <a:spLocks noChangeAspect="1" noChangeArrowheads="1"/>
              </p:cNvSpPr>
              <p:nvPr/>
            </p:nvSpPr>
            <p:spPr bwMode="auto">
              <a:xfrm>
                <a:off x="7839076" y="3171825"/>
                <a:ext cx="3651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sp>
            <p:nvSpPr>
              <p:cNvPr id="14397" name="Text Box 719"/>
              <p:cNvSpPr txBox="1">
                <a:spLocks noChangeAspect="1" noChangeArrowheads="1"/>
              </p:cNvSpPr>
              <p:nvPr/>
            </p:nvSpPr>
            <p:spPr bwMode="auto">
              <a:xfrm>
                <a:off x="7529513" y="3316288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14398" name="Text Box 720"/>
              <p:cNvSpPr txBox="1">
                <a:spLocks noChangeAspect="1" noChangeArrowheads="1"/>
              </p:cNvSpPr>
              <p:nvPr/>
            </p:nvSpPr>
            <p:spPr bwMode="auto">
              <a:xfrm>
                <a:off x="7199313" y="3513138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14399" name="Text Box 721"/>
              <p:cNvSpPr txBox="1">
                <a:spLocks noChangeAspect="1" noChangeArrowheads="1"/>
              </p:cNvSpPr>
              <p:nvPr/>
            </p:nvSpPr>
            <p:spPr bwMode="auto">
              <a:xfrm>
                <a:off x="6870701" y="3638550"/>
                <a:ext cx="2968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14400" name="Text Box 722"/>
              <p:cNvSpPr txBox="1">
                <a:spLocks noChangeAspect="1" noChangeArrowheads="1"/>
              </p:cNvSpPr>
              <p:nvPr/>
            </p:nvSpPr>
            <p:spPr bwMode="auto">
              <a:xfrm>
                <a:off x="6537326" y="3857625"/>
                <a:ext cx="3000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14401" name="Text Box 728"/>
              <p:cNvSpPr txBox="1">
                <a:spLocks noChangeAspect="1" noChangeArrowheads="1"/>
              </p:cNvSpPr>
              <p:nvPr/>
            </p:nvSpPr>
            <p:spPr bwMode="auto">
              <a:xfrm>
                <a:off x="71438" y="4151313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402" name="Text Box 729"/>
              <p:cNvSpPr txBox="1">
                <a:spLocks noChangeAspect="1" noChangeArrowheads="1"/>
              </p:cNvSpPr>
              <p:nvPr/>
            </p:nvSpPr>
            <p:spPr bwMode="auto">
              <a:xfrm>
                <a:off x="71438" y="4473575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03" name="Text Box 730"/>
              <p:cNvSpPr txBox="1">
                <a:spLocks noChangeAspect="1" noChangeArrowheads="1"/>
              </p:cNvSpPr>
              <p:nvPr/>
            </p:nvSpPr>
            <p:spPr bwMode="auto">
              <a:xfrm>
                <a:off x="8578851" y="2741613"/>
                <a:ext cx="303213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4404" name="Text Box 731"/>
              <p:cNvSpPr txBox="1">
                <a:spLocks noChangeAspect="1" noChangeArrowheads="1"/>
              </p:cNvSpPr>
              <p:nvPr/>
            </p:nvSpPr>
            <p:spPr bwMode="auto">
              <a:xfrm>
                <a:off x="8578851" y="2360613"/>
                <a:ext cx="303213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405" name="Text Box 732"/>
              <p:cNvSpPr txBox="1">
                <a:spLocks noChangeAspect="1" noChangeArrowheads="1"/>
              </p:cNvSpPr>
              <p:nvPr/>
            </p:nvSpPr>
            <p:spPr bwMode="auto">
              <a:xfrm>
                <a:off x="73026" y="4797425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 dirty="0"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14352" name="Text Box 740"/>
            <p:cNvSpPr txBox="1">
              <a:spLocks noChangeArrowheads="1"/>
            </p:cNvSpPr>
            <p:nvPr/>
          </p:nvSpPr>
          <p:spPr bwMode="auto">
            <a:xfrm>
              <a:off x="1720851" y="1501775"/>
              <a:ext cx="2109788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</a:rPr>
                <a:t>Lateral reach for wells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434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739"/>
          <p:cNvSpPr>
            <a:spLocks/>
          </p:cNvSpPr>
          <p:nvPr/>
        </p:nvSpPr>
        <p:spPr bwMode="auto">
          <a:xfrm>
            <a:off x="228600" y="2081213"/>
            <a:ext cx="8653463" cy="3592512"/>
          </a:xfrm>
          <a:custGeom>
            <a:avLst/>
            <a:gdLst>
              <a:gd name="T0" fmla="*/ 2147483647 w 5288"/>
              <a:gd name="T1" fmla="*/ 2147483647 h 2022"/>
              <a:gd name="T2" fmla="*/ 2147483647 w 5288"/>
              <a:gd name="T3" fmla="*/ 2147483647 h 2022"/>
              <a:gd name="T4" fmla="*/ 2147483647 w 5288"/>
              <a:gd name="T5" fmla="*/ 2147483647 h 2022"/>
              <a:gd name="T6" fmla="*/ 2147483647 w 5288"/>
              <a:gd name="T7" fmla="*/ 2147483647 h 2022"/>
              <a:gd name="T8" fmla="*/ 2147483647 w 5288"/>
              <a:gd name="T9" fmla="*/ 2147483647 h 2022"/>
              <a:gd name="T10" fmla="*/ 2147483647 w 5288"/>
              <a:gd name="T11" fmla="*/ 2147483647 h 2022"/>
              <a:gd name="T12" fmla="*/ 2147483647 w 5288"/>
              <a:gd name="T13" fmla="*/ 2147483647 h 2022"/>
              <a:gd name="T14" fmla="*/ 2147483647 w 5288"/>
              <a:gd name="T15" fmla="*/ 2147483647 h 2022"/>
              <a:gd name="T16" fmla="*/ 2147483647 w 5288"/>
              <a:gd name="T17" fmla="*/ 2147483647 h 2022"/>
              <a:gd name="T18" fmla="*/ 2147483647 w 5288"/>
              <a:gd name="T19" fmla="*/ 2147483647 h 2022"/>
              <a:gd name="T20" fmla="*/ 2147483647 w 5288"/>
              <a:gd name="T21" fmla="*/ 2147483647 h 2022"/>
              <a:gd name="T22" fmla="*/ 2147483647 w 5288"/>
              <a:gd name="T23" fmla="*/ 2147483647 h 2022"/>
              <a:gd name="T24" fmla="*/ 2147483647 w 5288"/>
              <a:gd name="T25" fmla="*/ 2147483647 h 2022"/>
              <a:gd name="T26" fmla="*/ 0 w 5288"/>
              <a:gd name="T27" fmla="*/ 2147483647 h 2022"/>
              <a:gd name="T28" fmla="*/ 2147483647 w 5288"/>
              <a:gd name="T29" fmla="*/ 2147483647 h 2022"/>
              <a:gd name="T30" fmla="*/ 2147483647 w 5288"/>
              <a:gd name="T31" fmla="*/ 2147483647 h 2022"/>
              <a:gd name="T32" fmla="*/ 2147483647 w 5288"/>
              <a:gd name="T33" fmla="*/ 2147483647 h 2022"/>
              <a:gd name="T34" fmla="*/ 2147483647 w 5288"/>
              <a:gd name="T35" fmla="*/ 2147483647 h 2022"/>
              <a:gd name="T36" fmla="*/ 2147483647 w 5288"/>
              <a:gd name="T37" fmla="*/ 2147483647 h 2022"/>
              <a:gd name="T38" fmla="*/ 2147483647 w 5288"/>
              <a:gd name="T39" fmla="*/ 2147483647 h 2022"/>
              <a:gd name="T40" fmla="*/ 2147483647 w 5288"/>
              <a:gd name="T41" fmla="*/ 2147483647 h 2022"/>
              <a:gd name="T42" fmla="*/ 2147483647 w 5288"/>
              <a:gd name="T43" fmla="*/ 2147483647 h 2022"/>
              <a:gd name="T44" fmla="*/ 2147483647 w 5288"/>
              <a:gd name="T45" fmla="*/ 2147483647 h 2022"/>
              <a:gd name="T46" fmla="*/ 2147483647 w 5288"/>
              <a:gd name="T47" fmla="*/ 2147483647 h 2022"/>
              <a:gd name="T48" fmla="*/ 2147483647 w 5288"/>
              <a:gd name="T49" fmla="*/ 2147483647 h 2022"/>
              <a:gd name="T50" fmla="*/ 2147483647 w 5288"/>
              <a:gd name="T51" fmla="*/ 2147483647 h 2022"/>
              <a:gd name="T52" fmla="*/ 2147483647 w 5288"/>
              <a:gd name="T53" fmla="*/ 2147483647 h 2022"/>
              <a:gd name="T54" fmla="*/ 2147483647 w 5288"/>
              <a:gd name="T55" fmla="*/ 2147483647 h 2022"/>
              <a:gd name="T56" fmla="*/ 2147483647 w 5288"/>
              <a:gd name="T57" fmla="*/ 2147483647 h 2022"/>
              <a:gd name="T58" fmla="*/ 2147483647 w 5288"/>
              <a:gd name="T59" fmla="*/ 2147483647 h 2022"/>
              <a:gd name="T60" fmla="*/ 2147483647 w 5288"/>
              <a:gd name="T61" fmla="*/ 2147483647 h 2022"/>
              <a:gd name="T62" fmla="*/ 2147483647 w 5288"/>
              <a:gd name="T63" fmla="*/ 2147483647 h 2022"/>
              <a:gd name="T64" fmla="*/ 2147483647 w 5288"/>
              <a:gd name="T65" fmla="*/ 2147483647 h 2022"/>
              <a:gd name="T66" fmla="*/ 2147483647 w 5288"/>
              <a:gd name="T67" fmla="*/ 2147483647 h 2022"/>
              <a:gd name="T68" fmla="*/ 2147483647 w 5288"/>
              <a:gd name="T69" fmla="*/ 2147483647 h 2022"/>
              <a:gd name="T70" fmla="*/ 2147483647 w 5288"/>
              <a:gd name="T71" fmla="*/ 2147483647 h 2022"/>
              <a:gd name="T72" fmla="*/ 2147483647 w 5288"/>
              <a:gd name="T73" fmla="*/ 2147483647 h 2022"/>
              <a:gd name="T74" fmla="*/ 2147483647 w 5288"/>
              <a:gd name="T75" fmla="*/ 2147483647 h 2022"/>
              <a:gd name="T76" fmla="*/ 2147483647 w 5288"/>
              <a:gd name="T77" fmla="*/ 2147483647 h 2022"/>
              <a:gd name="T78" fmla="*/ 2147483647 w 5288"/>
              <a:gd name="T79" fmla="*/ 2147483647 h 2022"/>
              <a:gd name="T80" fmla="*/ 2147483647 w 5288"/>
              <a:gd name="T81" fmla="*/ 2147483647 h 2022"/>
              <a:gd name="T82" fmla="*/ 2147483647 w 5288"/>
              <a:gd name="T83" fmla="*/ 2147483647 h 2022"/>
              <a:gd name="T84" fmla="*/ 2147483647 w 5288"/>
              <a:gd name="T85" fmla="*/ 2147483647 h 2022"/>
              <a:gd name="T86" fmla="*/ 2147483647 w 5288"/>
              <a:gd name="T87" fmla="*/ 2147483647 h 2022"/>
              <a:gd name="T88" fmla="*/ 2147483647 w 5288"/>
              <a:gd name="T89" fmla="*/ 2147483647 h 2022"/>
              <a:gd name="T90" fmla="*/ 2147483647 w 5288"/>
              <a:gd name="T91" fmla="*/ 2147483647 h 2022"/>
              <a:gd name="T92" fmla="*/ 2147483647 w 5288"/>
              <a:gd name="T93" fmla="*/ 2147483647 h 2022"/>
              <a:gd name="T94" fmla="*/ 2147483647 w 5288"/>
              <a:gd name="T95" fmla="*/ 2147483647 h 2022"/>
              <a:gd name="T96" fmla="*/ 2147483647 w 5288"/>
              <a:gd name="T97" fmla="*/ 2147483647 h 2022"/>
              <a:gd name="T98" fmla="*/ 2147483647 w 5288"/>
              <a:gd name="T99" fmla="*/ 2147483647 h 2022"/>
              <a:gd name="T100" fmla="*/ 2147483647 w 5288"/>
              <a:gd name="T101" fmla="*/ 2147483647 h 2022"/>
              <a:gd name="T102" fmla="*/ 2147483647 w 5288"/>
              <a:gd name="T103" fmla="*/ 2147483647 h 2022"/>
              <a:gd name="T104" fmla="*/ 2147483647 w 5288"/>
              <a:gd name="T105" fmla="*/ 2147483647 h 2022"/>
              <a:gd name="T106" fmla="*/ 2147483647 w 5288"/>
              <a:gd name="T107" fmla="*/ 2147483647 h 2022"/>
              <a:gd name="T108" fmla="*/ 2147483647 w 5288"/>
              <a:gd name="T109" fmla="*/ 2147483647 h 2022"/>
              <a:gd name="T110" fmla="*/ 2147483647 w 5288"/>
              <a:gd name="T111" fmla="*/ 2147483647 h 2022"/>
              <a:gd name="T112" fmla="*/ 2147483647 w 5288"/>
              <a:gd name="T113" fmla="*/ 2147483647 h 2022"/>
              <a:gd name="T114" fmla="*/ 2147483647 w 5288"/>
              <a:gd name="T115" fmla="*/ 2147483647 h 2022"/>
              <a:gd name="T116" fmla="*/ 2147483647 w 5288"/>
              <a:gd name="T117" fmla="*/ 2147483647 h 2022"/>
              <a:gd name="T118" fmla="*/ 2147483647 w 5288"/>
              <a:gd name="T119" fmla="*/ 2147483647 h 2022"/>
              <a:gd name="T120" fmla="*/ 2147483647 w 5288"/>
              <a:gd name="T121" fmla="*/ 2147483647 h 202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288"/>
              <a:gd name="T184" fmla="*/ 0 h 2022"/>
              <a:gd name="T185" fmla="*/ 5288 w 5288"/>
              <a:gd name="T186" fmla="*/ 2022 h 202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288" h="2022">
                <a:moveTo>
                  <a:pt x="1608" y="1012"/>
                </a:moveTo>
                <a:cubicBezTo>
                  <a:pt x="1522" y="1036"/>
                  <a:pt x="1370" y="1082"/>
                  <a:pt x="1284" y="1096"/>
                </a:cubicBezTo>
                <a:cubicBezTo>
                  <a:pt x="1198" y="1110"/>
                  <a:pt x="1166" y="1090"/>
                  <a:pt x="1092" y="1096"/>
                </a:cubicBezTo>
                <a:cubicBezTo>
                  <a:pt x="1018" y="1102"/>
                  <a:pt x="894" y="1124"/>
                  <a:pt x="840" y="1132"/>
                </a:cubicBezTo>
                <a:cubicBezTo>
                  <a:pt x="786" y="1140"/>
                  <a:pt x="800" y="1158"/>
                  <a:pt x="768" y="1144"/>
                </a:cubicBezTo>
                <a:cubicBezTo>
                  <a:pt x="736" y="1130"/>
                  <a:pt x="688" y="1064"/>
                  <a:pt x="648" y="1048"/>
                </a:cubicBezTo>
                <a:cubicBezTo>
                  <a:pt x="608" y="1032"/>
                  <a:pt x="578" y="1044"/>
                  <a:pt x="528" y="1048"/>
                </a:cubicBezTo>
                <a:cubicBezTo>
                  <a:pt x="478" y="1052"/>
                  <a:pt x="406" y="1052"/>
                  <a:pt x="348" y="1072"/>
                </a:cubicBezTo>
                <a:cubicBezTo>
                  <a:pt x="290" y="1092"/>
                  <a:pt x="220" y="1114"/>
                  <a:pt x="180" y="1168"/>
                </a:cubicBezTo>
                <a:cubicBezTo>
                  <a:pt x="140" y="1222"/>
                  <a:pt x="114" y="1346"/>
                  <a:pt x="108" y="1396"/>
                </a:cubicBezTo>
                <a:cubicBezTo>
                  <a:pt x="102" y="1446"/>
                  <a:pt x="138" y="1444"/>
                  <a:pt x="144" y="1468"/>
                </a:cubicBezTo>
                <a:cubicBezTo>
                  <a:pt x="150" y="1492"/>
                  <a:pt x="154" y="1512"/>
                  <a:pt x="144" y="1540"/>
                </a:cubicBezTo>
                <a:cubicBezTo>
                  <a:pt x="134" y="1568"/>
                  <a:pt x="108" y="1608"/>
                  <a:pt x="84" y="1636"/>
                </a:cubicBezTo>
                <a:cubicBezTo>
                  <a:pt x="60" y="1664"/>
                  <a:pt x="0" y="1682"/>
                  <a:pt x="0" y="1708"/>
                </a:cubicBezTo>
                <a:cubicBezTo>
                  <a:pt x="0" y="1734"/>
                  <a:pt x="30" y="1770"/>
                  <a:pt x="84" y="1792"/>
                </a:cubicBezTo>
                <a:cubicBezTo>
                  <a:pt x="138" y="1814"/>
                  <a:pt x="266" y="1830"/>
                  <a:pt x="324" y="1840"/>
                </a:cubicBezTo>
                <a:cubicBezTo>
                  <a:pt x="382" y="1850"/>
                  <a:pt x="392" y="1850"/>
                  <a:pt x="432" y="1852"/>
                </a:cubicBezTo>
                <a:cubicBezTo>
                  <a:pt x="472" y="1854"/>
                  <a:pt x="522" y="1846"/>
                  <a:pt x="564" y="1852"/>
                </a:cubicBezTo>
                <a:cubicBezTo>
                  <a:pt x="606" y="1858"/>
                  <a:pt x="646" y="1870"/>
                  <a:pt x="684" y="1888"/>
                </a:cubicBezTo>
                <a:cubicBezTo>
                  <a:pt x="722" y="1906"/>
                  <a:pt x="742" y="1938"/>
                  <a:pt x="792" y="1960"/>
                </a:cubicBezTo>
                <a:cubicBezTo>
                  <a:pt x="842" y="1982"/>
                  <a:pt x="914" y="2018"/>
                  <a:pt x="984" y="2020"/>
                </a:cubicBezTo>
                <a:cubicBezTo>
                  <a:pt x="1054" y="2022"/>
                  <a:pt x="1134" y="1982"/>
                  <a:pt x="1212" y="1972"/>
                </a:cubicBezTo>
                <a:cubicBezTo>
                  <a:pt x="1290" y="1962"/>
                  <a:pt x="1372" y="1962"/>
                  <a:pt x="1452" y="1960"/>
                </a:cubicBezTo>
                <a:cubicBezTo>
                  <a:pt x="1532" y="1958"/>
                  <a:pt x="1626" y="1960"/>
                  <a:pt x="1692" y="1960"/>
                </a:cubicBezTo>
                <a:cubicBezTo>
                  <a:pt x="1758" y="1960"/>
                  <a:pt x="1794" y="1968"/>
                  <a:pt x="1848" y="1960"/>
                </a:cubicBezTo>
                <a:cubicBezTo>
                  <a:pt x="1902" y="1952"/>
                  <a:pt x="1956" y="1934"/>
                  <a:pt x="2016" y="1912"/>
                </a:cubicBezTo>
                <a:cubicBezTo>
                  <a:pt x="2076" y="1890"/>
                  <a:pt x="2152" y="1850"/>
                  <a:pt x="2208" y="1828"/>
                </a:cubicBezTo>
                <a:cubicBezTo>
                  <a:pt x="2264" y="1806"/>
                  <a:pt x="2310" y="1796"/>
                  <a:pt x="2352" y="1780"/>
                </a:cubicBezTo>
                <a:cubicBezTo>
                  <a:pt x="2394" y="1764"/>
                  <a:pt x="2410" y="1762"/>
                  <a:pt x="2460" y="1732"/>
                </a:cubicBezTo>
                <a:cubicBezTo>
                  <a:pt x="2510" y="1702"/>
                  <a:pt x="2588" y="1638"/>
                  <a:pt x="2652" y="1600"/>
                </a:cubicBezTo>
                <a:cubicBezTo>
                  <a:pt x="2716" y="1562"/>
                  <a:pt x="2772" y="1540"/>
                  <a:pt x="2844" y="1504"/>
                </a:cubicBezTo>
                <a:cubicBezTo>
                  <a:pt x="2916" y="1468"/>
                  <a:pt x="3004" y="1416"/>
                  <a:pt x="3084" y="1384"/>
                </a:cubicBezTo>
                <a:cubicBezTo>
                  <a:pt x="3164" y="1352"/>
                  <a:pt x="3252" y="1340"/>
                  <a:pt x="3324" y="1312"/>
                </a:cubicBezTo>
                <a:cubicBezTo>
                  <a:pt x="3396" y="1284"/>
                  <a:pt x="3404" y="1256"/>
                  <a:pt x="3516" y="1216"/>
                </a:cubicBezTo>
                <a:cubicBezTo>
                  <a:pt x="3628" y="1176"/>
                  <a:pt x="3878" y="1110"/>
                  <a:pt x="3996" y="1072"/>
                </a:cubicBezTo>
                <a:cubicBezTo>
                  <a:pt x="4114" y="1034"/>
                  <a:pt x="4148" y="1024"/>
                  <a:pt x="4224" y="988"/>
                </a:cubicBezTo>
                <a:cubicBezTo>
                  <a:pt x="4300" y="952"/>
                  <a:pt x="4376" y="894"/>
                  <a:pt x="4452" y="856"/>
                </a:cubicBezTo>
                <a:cubicBezTo>
                  <a:pt x="4528" y="818"/>
                  <a:pt x="4620" y="796"/>
                  <a:pt x="4680" y="760"/>
                </a:cubicBezTo>
                <a:cubicBezTo>
                  <a:pt x="4740" y="724"/>
                  <a:pt x="4762" y="684"/>
                  <a:pt x="4812" y="640"/>
                </a:cubicBezTo>
                <a:cubicBezTo>
                  <a:pt x="4862" y="596"/>
                  <a:pt x="4924" y="532"/>
                  <a:pt x="4980" y="496"/>
                </a:cubicBezTo>
                <a:cubicBezTo>
                  <a:pt x="5036" y="460"/>
                  <a:pt x="5100" y="450"/>
                  <a:pt x="5148" y="424"/>
                </a:cubicBezTo>
                <a:cubicBezTo>
                  <a:pt x="5196" y="398"/>
                  <a:pt x="5248" y="374"/>
                  <a:pt x="5268" y="340"/>
                </a:cubicBezTo>
                <a:cubicBezTo>
                  <a:pt x="5288" y="306"/>
                  <a:pt x="5276" y="260"/>
                  <a:pt x="5268" y="220"/>
                </a:cubicBezTo>
                <a:cubicBezTo>
                  <a:pt x="5260" y="180"/>
                  <a:pt x="5252" y="134"/>
                  <a:pt x="5220" y="100"/>
                </a:cubicBezTo>
                <a:cubicBezTo>
                  <a:pt x="5188" y="66"/>
                  <a:pt x="5132" y="30"/>
                  <a:pt x="5076" y="16"/>
                </a:cubicBezTo>
                <a:cubicBezTo>
                  <a:pt x="5020" y="2"/>
                  <a:pt x="4954" y="10"/>
                  <a:pt x="4884" y="16"/>
                </a:cubicBezTo>
                <a:cubicBezTo>
                  <a:pt x="4814" y="22"/>
                  <a:pt x="4748" y="52"/>
                  <a:pt x="4656" y="52"/>
                </a:cubicBezTo>
                <a:cubicBezTo>
                  <a:pt x="4564" y="52"/>
                  <a:pt x="4426" y="22"/>
                  <a:pt x="4332" y="16"/>
                </a:cubicBezTo>
                <a:cubicBezTo>
                  <a:pt x="4238" y="10"/>
                  <a:pt x="4174" y="0"/>
                  <a:pt x="4092" y="16"/>
                </a:cubicBezTo>
                <a:cubicBezTo>
                  <a:pt x="4010" y="32"/>
                  <a:pt x="3920" y="76"/>
                  <a:pt x="3840" y="112"/>
                </a:cubicBezTo>
                <a:cubicBezTo>
                  <a:pt x="3760" y="148"/>
                  <a:pt x="3700" y="194"/>
                  <a:pt x="3612" y="232"/>
                </a:cubicBezTo>
                <a:cubicBezTo>
                  <a:pt x="3524" y="270"/>
                  <a:pt x="3412" y="304"/>
                  <a:pt x="3312" y="340"/>
                </a:cubicBezTo>
                <a:cubicBezTo>
                  <a:pt x="3212" y="376"/>
                  <a:pt x="3102" y="418"/>
                  <a:pt x="3012" y="448"/>
                </a:cubicBezTo>
                <a:cubicBezTo>
                  <a:pt x="2922" y="478"/>
                  <a:pt x="2870" y="482"/>
                  <a:pt x="2772" y="520"/>
                </a:cubicBezTo>
                <a:cubicBezTo>
                  <a:pt x="2674" y="558"/>
                  <a:pt x="2506" y="644"/>
                  <a:pt x="2424" y="676"/>
                </a:cubicBezTo>
                <a:cubicBezTo>
                  <a:pt x="2342" y="708"/>
                  <a:pt x="2332" y="704"/>
                  <a:pt x="2280" y="712"/>
                </a:cubicBezTo>
                <a:cubicBezTo>
                  <a:pt x="2228" y="720"/>
                  <a:pt x="2162" y="714"/>
                  <a:pt x="2112" y="724"/>
                </a:cubicBezTo>
                <a:cubicBezTo>
                  <a:pt x="2062" y="734"/>
                  <a:pt x="2016" y="744"/>
                  <a:pt x="1980" y="772"/>
                </a:cubicBezTo>
                <a:cubicBezTo>
                  <a:pt x="1944" y="800"/>
                  <a:pt x="1926" y="862"/>
                  <a:pt x="1896" y="892"/>
                </a:cubicBezTo>
                <a:cubicBezTo>
                  <a:pt x="1866" y="922"/>
                  <a:pt x="1848" y="930"/>
                  <a:pt x="1800" y="952"/>
                </a:cubicBezTo>
                <a:cubicBezTo>
                  <a:pt x="1752" y="974"/>
                  <a:pt x="1694" y="988"/>
                  <a:pt x="1608" y="10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Example Calculation</a:t>
            </a:r>
          </a:p>
        </p:txBody>
      </p:sp>
      <p:sp>
        <p:nvSpPr>
          <p:cNvPr id="15364" name="Freeform 2"/>
          <p:cNvSpPr>
            <a:spLocks/>
          </p:cNvSpPr>
          <p:nvPr/>
        </p:nvSpPr>
        <p:spPr bwMode="auto">
          <a:xfrm>
            <a:off x="228600" y="2222500"/>
            <a:ext cx="8394700" cy="3209925"/>
          </a:xfrm>
          <a:custGeom>
            <a:avLst/>
            <a:gdLst>
              <a:gd name="T0" fmla="*/ 2147483647 w 5288"/>
              <a:gd name="T1" fmla="*/ 2147483647 h 2022"/>
              <a:gd name="T2" fmla="*/ 2147483647 w 5288"/>
              <a:gd name="T3" fmla="*/ 2147483647 h 2022"/>
              <a:gd name="T4" fmla="*/ 2147483647 w 5288"/>
              <a:gd name="T5" fmla="*/ 2147483647 h 2022"/>
              <a:gd name="T6" fmla="*/ 2147483647 w 5288"/>
              <a:gd name="T7" fmla="*/ 2147483647 h 2022"/>
              <a:gd name="T8" fmla="*/ 2147483647 w 5288"/>
              <a:gd name="T9" fmla="*/ 2147483647 h 2022"/>
              <a:gd name="T10" fmla="*/ 2147483647 w 5288"/>
              <a:gd name="T11" fmla="*/ 2147483647 h 2022"/>
              <a:gd name="T12" fmla="*/ 2147483647 w 5288"/>
              <a:gd name="T13" fmla="*/ 2147483647 h 2022"/>
              <a:gd name="T14" fmla="*/ 2147483647 w 5288"/>
              <a:gd name="T15" fmla="*/ 2147483647 h 2022"/>
              <a:gd name="T16" fmla="*/ 2147483647 w 5288"/>
              <a:gd name="T17" fmla="*/ 2147483647 h 2022"/>
              <a:gd name="T18" fmla="*/ 2147483647 w 5288"/>
              <a:gd name="T19" fmla="*/ 2147483647 h 2022"/>
              <a:gd name="T20" fmla="*/ 2147483647 w 5288"/>
              <a:gd name="T21" fmla="*/ 2147483647 h 2022"/>
              <a:gd name="T22" fmla="*/ 2147483647 w 5288"/>
              <a:gd name="T23" fmla="*/ 2147483647 h 2022"/>
              <a:gd name="T24" fmla="*/ 2147483647 w 5288"/>
              <a:gd name="T25" fmla="*/ 2147483647 h 2022"/>
              <a:gd name="T26" fmla="*/ 0 w 5288"/>
              <a:gd name="T27" fmla="*/ 2147483647 h 2022"/>
              <a:gd name="T28" fmla="*/ 2147483647 w 5288"/>
              <a:gd name="T29" fmla="*/ 2147483647 h 2022"/>
              <a:gd name="T30" fmla="*/ 2147483647 w 5288"/>
              <a:gd name="T31" fmla="*/ 2147483647 h 2022"/>
              <a:gd name="T32" fmla="*/ 2147483647 w 5288"/>
              <a:gd name="T33" fmla="*/ 2147483647 h 2022"/>
              <a:gd name="T34" fmla="*/ 2147483647 w 5288"/>
              <a:gd name="T35" fmla="*/ 2147483647 h 2022"/>
              <a:gd name="T36" fmla="*/ 2147483647 w 5288"/>
              <a:gd name="T37" fmla="*/ 2147483647 h 2022"/>
              <a:gd name="T38" fmla="*/ 2147483647 w 5288"/>
              <a:gd name="T39" fmla="*/ 2147483647 h 2022"/>
              <a:gd name="T40" fmla="*/ 2147483647 w 5288"/>
              <a:gd name="T41" fmla="*/ 2147483647 h 2022"/>
              <a:gd name="T42" fmla="*/ 2147483647 w 5288"/>
              <a:gd name="T43" fmla="*/ 2147483647 h 2022"/>
              <a:gd name="T44" fmla="*/ 2147483647 w 5288"/>
              <a:gd name="T45" fmla="*/ 2147483647 h 2022"/>
              <a:gd name="T46" fmla="*/ 2147483647 w 5288"/>
              <a:gd name="T47" fmla="*/ 2147483647 h 2022"/>
              <a:gd name="T48" fmla="*/ 2147483647 w 5288"/>
              <a:gd name="T49" fmla="*/ 2147483647 h 2022"/>
              <a:gd name="T50" fmla="*/ 2147483647 w 5288"/>
              <a:gd name="T51" fmla="*/ 2147483647 h 2022"/>
              <a:gd name="T52" fmla="*/ 2147483647 w 5288"/>
              <a:gd name="T53" fmla="*/ 2147483647 h 2022"/>
              <a:gd name="T54" fmla="*/ 2147483647 w 5288"/>
              <a:gd name="T55" fmla="*/ 2147483647 h 2022"/>
              <a:gd name="T56" fmla="*/ 2147483647 w 5288"/>
              <a:gd name="T57" fmla="*/ 2147483647 h 2022"/>
              <a:gd name="T58" fmla="*/ 2147483647 w 5288"/>
              <a:gd name="T59" fmla="*/ 2147483647 h 2022"/>
              <a:gd name="T60" fmla="*/ 2147483647 w 5288"/>
              <a:gd name="T61" fmla="*/ 2147483647 h 2022"/>
              <a:gd name="T62" fmla="*/ 2147483647 w 5288"/>
              <a:gd name="T63" fmla="*/ 2147483647 h 2022"/>
              <a:gd name="T64" fmla="*/ 2147483647 w 5288"/>
              <a:gd name="T65" fmla="*/ 2147483647 h 2022"/>
              <a:gd name="T66" fmla="*/ 2147483647 w 5288"/>
              <a:gd name="T67" fmla="*/ 2147483647 h 2022"/>
              <a:gd name="T68" fmla="*/ 2147483647 w 5288"/>
              <a:gd name="T69" fmla="*/ 2147483647 h 2022"/>
              <a:gd name="T70" fmla="*/ 2147483647 w 5288"/>
              <a:gd name="T71" fmla="*/ 2147483647 h 2022"/>
              <a:gd name="T72" fmla="*/ 2147483647 w 5288"/>
              <a:gd name="T73" fmla="*/ 2147483647 h 2022"/>
              <a:gd name="T74" fmla="*/ 2147483647 w 5288"/>
              <a:gd name="T75" fmla="*/ 2147483647 h 2022"/>
              <a:gd name="T76" fmla="*/ 2147483647 w 5288"/>
              <a:gd name="T77" fmla="*/ 2147483647 h 2022"/>
              <a:gd name="T78" fmla="*/ 2147483647 w 5288"/>
              <a:gd name="T79" fmla="*/ 2147483647 h 2022"/>
              <a:gd name="T80" fmla="*/ 2147483647 w 5288"/>
              <a:gd name="T81" fmla="*/ 2147483647 h 2022"/>
              <a:gd name="T82" fmla="*/ 2147483647 w 5288"/>
              <a:gd name="T83" fmla="*/ 2147483647 h 2022"/>
              <a:gd name="T84" fmla="*/ 2147483647 w 5288"/>
              <a:gd name="T85" fmla="*/ 2147483647 h 2022"/>
              <a:gd name="T86" fmla="*/ 2147483647 w 5288"/>
              <a:gd name="T87" fmla="*/ 2147483647 h 2022"/>
              <a:gd name="T88" fmla="*/ 2147483647 w 5288"/>
              <a:gd name="T89" fmla="*/ 2147483647 h 2022"/>
              <a:gd name="T90" fmla="*/ 2147483647 w 5288"/>
              <a:gd name="T91" fmla="*/ 2147483647 h 2022"/>
              <a:gd name="T92" fmla="*/ 2147483647 w 5288"/>
              <a:gd name="T93" fmla="*/ 2147483647 h 2022"/>
              <a:gd name="T94" fmla="*/ 2147483647 w 5288"/>
              <a:gd name="T95" fmla="*/ 2147483647 h 2022"/>
              <a:gd name="T96" fmla="*/ 2147483647 w 5288"/>
              <a:gd name="T97" fmla="*/ 2147483647 h 2022"/>
              <a:gd name="T98" fmla="*/ 2147483647 w 5288"/>
              <a:gd name="T99" fmla="*/ 2147483647 h 2022"/>
              <a:gd name="T100" fmla="*/ 2147483647 w 5288"/>
              <a:gd name="T101" fmla="*/ 2147483647 h 2022"/>
              <a:gd name="T102" fmla="*/ 2147483647 w 5288"/>
              <a:gd name="T103" fmla="*/ 2147483647 h 2022"/>
              <a:gd name="T104" fmla="*/ 2147483647 w 5288"/>
              <a:gd name="T105" fmla="*/ 2147483647 h 2022"/>
              <a:gd name="T106" fmla="*/ 2147483647 w 5288"/>
              <a:gd name="T107" fmla="*/ 2147483647 h 2022"/>
              <a:gd name="T108" fmla="*/ 2147483647 w 5288"/>
              <a:gd name="T109" fmla="*/ 2147483647 h 2022"/>
              <a:gd name="T110" fmla="*/ 2147483647 w 5288"/>
              <a:gd name="T111" fmla="*/ 2147483647 h 2022"/>
              <a:gd name="T112" fmla="*/ 2147483647 w 5288"/>
              <a:gd name="T113" fmla="*/ 2147483647 h 2022"/>
              <a:gd name="T114" fmla="*/ 2147483647 w 5288"/>
              <a:gd name="T115" fmla="*/ 2147483647 h 2022"/>
              <a:gd name="T116" fmla="*/ 2147483647 w 5288"/>
              <a:gd name="T117" fmla="*/ 2147483647 h 2022"/>
              <a:gd name="T118" fmla="*/ 2147483647 w 5288"/>
              <a:gd name="T119" fmla="*/ 2147483647 h 2022"/>
              <a:gd name="T120" fmla="*/ 2147483647 w 5288"/>
              <a:gd name="T121" fmla="*/ 2147483647 h 202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288"/>
              <a:gd name="T184" fmla="*/ 0 h 2022"/>
              <a:gd name="T185" fmla="*/ 5288 w 5288"/>
              <a:gd name="T186" fmla="*/ 2022 h 202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288" h="2022">
                <a:moveTo>
                  <a:pt x="1608" y="1012"/>
                </a:moveTo>
                <a:cubicBezTo>
                  <a:pt x="1522" y="1036"/>
                  <a:pt x="1370" y="1082"/>
                  <a:pt x="1284" y="1096"/>
                </a:cubicBezTo>
                <a:cubicBezTo>
                  <a:pt x="1198" y="1110"/>
                  <a:pt x="1166" y="1090"/>
                  <a:pt x="1092" y="1096"/>
                </a:cubicBezTo>
                <a:cubicBezTo>
                  <a:pt x="1018" y="1102"/>
                  <a:pt x="894" y="1124"/>
                  <a:pt x="840" y="1132"/>
                </a:cubicBezTo>
                <a:cubicBezTo>
                  <a:pt x="786" y="1140"/>
                  <a:pt x="800" y="1158"/>
                  <a:pt x="768" y="1144"/>
                </a:cubicBezTo>
                <a:cubicBezTo>
                  <a:pt x="736" y="1130"/>
                  <a:pt x="688" y="1064"/>
                  <a:pt x="648" y="1048"/>
                </a:cubicBezTo>
                <a:cubicBezTo>
                  <a:pt x="608" y="1032"/>
                  <a:pt x="578" y="1044"/>
                  <a:pt x="528" y="1048"/>
                </a:cubicBezTo>
                <a:cubicBezTo>
                  <a:pt x="478" y="1052"/>
                  <a:pt x="406" y="1052"/>
                  <a:pt x="348" y="1072"/>
                </a:cubicBezTo>
                <a:cubicBezTo>
                  <a:pt x="290" y="1092"/>
                  <a:pt x="220" y="1114"/>
                  <a:pt x="180" y="1168"/>
                </a:cubicBezTo>
                <a:cubicBezTo>
                  <a:pt x="140" y="1222"/>
                  <a:pt x="114" y="1346"/>
                  <a:pt x="108" y="1396"/>
                </a:cubicBezTo>
                <a:cubicBezTo>
                  <a:pt x="102" y="1446"/>
                  <a:pt x="138" y="1444"/>
                  <a:pt x="144" y="1468"/>
                </a:cubicBezTo>
                <a:cubicBezTo>
                  <a:pt x="150" y="1492"/>
                  <a:pt x="154" y="1512"/>
                  <a:pt x="144" y="1540"/>
                </a:cubicBezTo>
                <a:cubicBezTo>
                  <a:pt x="134" y="1568"/>
                  <a:pt x="108" y="1608"/>
                  <a:pt x="84" y="1636"/>
                </a:cubicBezTo>
                <a:cubicBezTo>
                  <a:pt x="60" y="1664"/>
                  <a:pt x="0" y="1682"/>
                  <a:pt x="0" y="1708"/>
                </a:cubicBezTo>
                <a:cubicBezTo>
                  <a:pt x="0" y="1734"/>
                  <a:pt x="30" y="1770"/>
                  <a:pt x="84" y="1792"/>
                </a:cubicBezTo>
                <a:cubicBezTo>
                  <a:pt x="138" y="1814"/>
                  <a:pt x="266" y="1830"/>
                  <a:pt x="324" y="1840"/>
                </a:cubicBezTo>
                <a:cubicBezTo>
                  <a:pt x="382" y="1850"/>
                  <a:pt x="392" y="1850"/>
                  <a:pt x="432" y="1852"/>
                </a:cubicBezTo>
                <a:cubicBezTo>
                  <a:pt x="472" y="1854"/>
                  <a:pt x="522" y="1846"/>
                  <a:pt x="564" y="1852"/>
                </a:cubicBezTo>
                <a:cubicBezTo>
                  <a:pt x="606" y="1858"/>
                  <a:pt x="646" y="1870"/>
                  <a:pt x="684" y="1888"/>
                </a:cubicBezTo>
                <a:cubicBezTo>
                  <a:pt x="722" y="1906"/>
                  <a:pt x="742" y="1938"/>
                  <a:pt x="792" y="1960"/>
                </a:cubicBezTo>
                <a:cubicBezTo>
                  <a:pt x="842" y="1982"/>
                  <a:pt x="914" y="2018"/>
                  <a:pt x="984" y="2020"/>
                </a:cubicBezTo>
                <a:cubicBezTo>
                  <a:pt x="1054" y="2022"/>
                  <a:pt x="1134" y="1982"/>
                  <a:pt x="1212" y="1972"/>
                </a:cubicBezTo>
                <a:cubicBezTo>
                  <a:pt x="1290" y="1962"/>
                  <a:pt x="1372" y="1962"/>
                  <a:pt x="1452" y="1960"/>
                </a:cubicBezTo>
                <a:cubicBezTo>
                  <a:pt x="1532" y="1958"/>
                  <a:pt x="1626" y="1960"/>
                  <a:pt x="1692" y="1960"/>
                </a:cubicBezTo>
                <a:cubicBezTo>
                  <a:pt x="1758" y="1960"/>
                  <a:pt x="1794" y="1968"/>
                  <a:pt x="1848" y="1960"/>
                </a:cubicBezTo>
                <a:cubicBezTo>
                  <a:pt x="1902" y="1952"/>
                  <a:pt x="1956" y="1934"/>
                  <a:pt x="2016" y="1912"/>
                </a:cubicBezTo>
                <a:cubicBezTo>
                  <a:pt x="2076" y="1890"/>
                  <a:pt x="2152" y="1850"/>
                  <a:pt x="2208" y="1828"/>
                </a:cubicBezTo>
                <a:cubicBezTo>
                  <a:pt x="2264" y="1806"/>
                  <a:pt x="2310" y="1796"/>
                  <a:pt x="2352" y="1780"/>
                </a:cubicBezTo>
                <a:cubicBezTo>
                  <a:pt x="2394" y="1764"/>
                  <a:pt x="2410" y="1762"/>
                  <a:pt x="2460" y="1732"/>
                </a:cubicBezTo>
                <a:cubicBezTo>
                  <a:pt x="2510" y="1702"/>
                  <a:pt x="2588" y="1638"/>
                  <a:pt x="2652" y="1600"/>
                </a:cubicBezTo>
                <a:cubicBezTo>
                  <a:pt x="2716" y="1562"/>
                  <a:pt x="2772" y="1540"/>
                  <a:pt x="2844" y="1504"/>
                </a:cubicBezTo>
                <a:cubicBezTo>
                  <a:pt x="2916" y="1468"/>
                  <a:pt x="3004" y="1416"/>
                  <a:pt x="3084" y="1384"/>
                </a:cubicBezTo>
                <a:cubicBezTo>
                  <a:pt x="3164" y="1352"/>
                  <a:pt x="3252" y="1340"/>
                  <a:pt x="3324" y="1312"/>
                </a:cubicBezTo>
                <a:cubicBezTo>
                  <a:pt x="3396" y="1284"/>
                  <a:pt x="3404" y="1256"/>
                  <a:pt x="3516" y="1216"/>
                </a:cubicBezTo>
                <a:cubicBezTo>
                  <a:pt x="3628" y="1176"/>
                  <a:pt x="3878" y="1110"/>
                  <a:pt x="3996" y="1072"/>
                </a:cubicBezTo>
                <a:cubicBezTo>
                  <a:pt x="4114" y="1034"/>
                  <a:pt x="4148" y="1024"/>
                  <a:pt x="4224" y="988"/>
                </a:cubicBezTo>
                <a:cubicBezTo>
                  <a:pt x="4300" y="952"/>
                  <a:pt x="4376" y="894"/>
                  <a:pt x="4452" y="856"/>
                </a:cubicBezTo>
                <a:cubicBezTo>
                  <a:pt x="4528" y="818"/>
                  <a:pt x="4620" y="796"/>
                  <a:pt x="4680" y="760"/>
                </a:cubicBezTo>
                <a:cubicBezTo>
                  <a:pt x="4740" y="724"/>
                  <a:pt x="4762" y="684"/>
                  <a:pt x="4812" y="640"/>
                </a:cubicBezTo>
                <a:cubicBezTo>
                  <a:pt x="4862" y="596"/>
                  <a:pt x="4924" y="532"/>
                  <a:pt x="4980" y="496"/>
                </a:cubicBezTo>
                <a:cubicBezTo>
                  <a:pt x="5036" y="460"/>
                  <a:pt x="5100" y="450"/>
                  <a:pt x="5148" y="424"/>
                </a:cubicBezTo>
                <a:cubicBezTo>
                  <a:pt x="5196" y="398"/>
                  <a:pt x="5248" y="374"/>
                  <a:pt x="5268" y="340"/>
                </a:cubicBezTo>
                <a:cubicBezTo>
                  <a:pt x="5288" y="306"/>
                  <a:pt x="5276" y="260"/>
                  <a:pt x="5268" y="220"/>
                </a:cubicBezTo>
                <a:cubicBezTo>
                  <a:pt x="5260" y="180"/>
                  <a:pt x="5252" y="134"/>
                  <a:pt x="5220" y="100"/>
                </a:cubicBezTo>
                <a:cubicBezTo>
                  <a:pt x="5188" y="66"/>
                  <a:pt x="5132" y="30"/>
                  <a:pt x="5076" y="16"/>
                </a:cubicBezTo>
                <a:cubicBezTo>
                  <a:pt x="5020" y="2"/>
                  <a:pt x="4954" y="10"/>
                  <a:pt x="4884" y="16"/>
                </a:cubicBezTo>
                <a:cubicBezTo>
                  <a:pt x="4814" y="22"/>
                  <a:pt x="4748" y="52"/>
                  <a:pt x="4656" y="52"/>
                </a:cubicBezTo>
                <a:cubicBezTo>
                  <a:pt x="4564" y="52"/>
                  <a:pt x="4426" y="22"/>
                  <a:pt x="4332" y="16"/>
                </a:cubicBezTo>
                <a:cubicBezTo>
                  <a:pt x="4238" y="10"/>
                  <a:pt x="4174" y="0"/>
                  <a:pt x="4092" y="16"/>
                </a:cubicBezTo>
                <a:cubicBezTo>
                  <a:pt x="4010" y="32"/>
                  <a:pt x="3920" y="76"/>
                  <a:pt x="3840" y="112"/>
                </a:cubicBezTo>
                <a:cubicBezTo>
                  <a:pt x="3760" y="148"/>
                  <a:pt x="3700" y="194"/>
                  <a:pt x="3612" y="232"/>
                </a:cubicBezTo>
                <a:cubicBezTo>
                  <a:pt x="3524" y="270"/>
                  <a:pt x="3412" y="304"/>
                  <a:pt x="3312" y="340"/>
                </a:cubicBezTo>
                <a:cubicBezTo>
                  <a:pt x="3212" y="376"/>
                  <a:pt x="3102" y="418"/>
                  <a:pt x="3012" y="448"/>
                </a:cubicBezTo>
                <a:cubicBezTo>
                  <a:pt x="2922" y="478"/>
                  <a:pt x="2870" y="482"/>
                  <a:pt x="2772" y="520"/>
                </a:cubicBezTo>
                <a:cubicBezTo>
                  <a:pt x="2674" y="558"/>
                  <a:pt x="2506" y="644"/>
                  <a:pt x="2424" y="676"/>
                </a:cubicBezTo>
                <a:cubicBezTo>
                  <a:pt x="2342" y="708"/>
                  <a:pt x="2332" y="704"/>
                  <a:pt x="2280" y="712"/>
                </a:cubicBezTo>
                <a:cubicBezTo>
                  <a:pt x="2228" y="720"/>
                  <a:pt x="2162" y="714"/>
                  <a:pt x="2112" y="724"/>
                </a:cubicBezTo>
                <a:cubicBezTo>
                  <a:pt x="2062" y="734"/>
                  <a:pt x="2016" y="744"/>
                  <a:pt x="1980" y="772"/>
                </a:cubicBezTo>
                <a:cubicBezTo>
                  <a:pt x="1944" y="800"/>
                  <a:pt x="1926" y="862"/>
                  <a:pt x="1896" y="892"/>
                </a:cubicBezTo>
                <a:cubicBezTo>
                  <a:pt x="1866" y="922"/>
                  <a:pt x="1848" y="930"/>
                  <a:pt x="1800" y="952"/>
                </a:cubicBezTo>
                <a:cubicBezTo>
                  <a:pt x="1752" y="974"/>
                  <a:pt x="1694" y="988"/>
                  <a:pt x="1608" y="10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66" name="Text Box 114"/>
          <p:cNvSpPr txBox="1">
            <a:spLocks noChangeAspect="1" noChangeArrowheads="1"/>
          </p:cNvSpPr>
          <p:nvPr/>
        </p:nvSpPr>
        <p:spPr bwMode="auto">
          <a:xfrm>
            <a:off x="7065963" y="5903913"/>
            <a:ext cx="10668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0   km   2</a:t>
            </a:r>
          </a:p>
        </p:txBody>
      </p:sp>
      <p:grpSp>
        <p:nvGrpSpPr>
          <p:cNvPr id="15367" name="Group 5"/>
          <p:cNvGrpSpPr>
            <a:grpSpLocks noChangeAspect="1"/>
          </p:cNvGrpSpPr>
          <p:nvPr/>
        </p:nvGrpSpPr>
        <p:grpSpPr bwMode="auto">
          <a:xfrm>
            <a:off x="7242175" y="5856288"/>
            <a:ext cx="700088" cy="87312"/>
            <a:chOff x="7126" y="5029"/>
            <a:chExt cx="697" cy="84"/>
          </a:xfrm>
        </p:grpSpPr>
        <p:sp>
          <p:nvSpPr>
            <p:cNvPr id="15628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  <p:sp>
          <p:nvSpPr>
            <p:cNvPr id="15629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</p:grp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8763" y="5921375"/>
            <a:ext cx="4186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Average HC pore thickness values for each cell</a:t>
            </a:r>
          </a:p>
        </p:txBody>
      </p:sp>
      <p:sp>
        <p:nvSpPr>
          <p:cNvPr id="15369" name="Freeform 8"/>
          <p:cNvSpPr>
            <a:spLocks noChangeAspect="1"/>
          </p:cNvSpPr>
          <p:nvPr/>
        </p:nvSpPr>
        <p:spPr bwMode="auto">
          <a:xfrm rot="-5400000">
            <a:off x="7247732" y="2693193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5370" name="Freeform 43"/>
          <p:cNvSpPr>
            <a:spLocks noChangeAspect="1"/>
          </p:cNvSpPr>
          <p:nvPr/>
        </p:nvSpPr>
        <p:spPr bwMode="auto">
          <a:xfrm rot="-5400000">
            <a:off x="7932738" y="23891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5371" name="Text Box 267"/>
          <p:cNvSpPr txBox="1">
            <a:spLocks noChangeArrowheads="1"/>
          </p:cNvSpPr>
          <p:nvPr/>
        </p:nvSpPr>
        <p:spPr bwMode="auto">
          <a:xfrm>
            <a:off x="622300" y="1408113"/>
            <a:ext cx="31337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Platform at Eastern Edge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Surface Position = V-2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en-US" sz="800" b="1" dirty="0">
                <a:latin typeface="Verdana" panose="020B0604030504040204" pitchFamily="34" charset="0"/>
              </a:rPr>
              <a:t>   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Wells Target U-3 and W-2</a:t>
            </a:r>
          </a:p>
        </p:txBody>
      </p:sp>
      <p:sp>
        <p:nvSpPr>
          <p:cNvPr id="15372" name="Oval 268"/>
          <p:cNvSpPr>
            <a:spLocks noChangeAspect="1" noChangeArrowheads="1"/>
          </p:cNvSpPr>
          <p:nvPr/>
        </p:nvSpPr>
        <p:spPr bwMode="auto">
          <a:xfrm>
            <a:off x="6965950" y="2076450"/>
            <a:ext cx="1422400" cy="1423988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grpSp>
        <p:nvGrpSpPr>
          <p:cNvPr id="15373" name="Group 266"/>
          <p:cNvGrpSpPr>
            <a:grpSpLocks/>
          </p:cNvGrpSpPr>
          <p:nvPr/>
        </p:nvGrpSpPr>
        <p:grpSpPr bwMode="auto">
          <a:xfrm>
            <a:off x="517525" y="2160588"/>
            <a:ext cx="8105775" cy="3303587"/>
            <a:chOff x="501650" y="2168525"/>
            <a:chExt cx="8105775" cy="3304232"/>
          </a:xfrm>
        </p:grpSpPr>
        <p:sp>
          <p:nvSpPr>
            <p:cNvPr id="15428" name="Freeform 80"/>
            <p:cNvSpPr>
              <a:spLocks noChangeAspect="1"/>
            </p:cNvSpPr>
            <p:nvPr/>
          </p:nvSpPr>
          <p:spPr bwMode="auto">
            <a:xfrm rot="-5400000">
              <a:off x="3240088" y="39925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9" name="Freeform 81"/>
            <p:cNvSpPr>
              <a:spLocks noChangeAspect="1"/>
            </p:cNvSpPr>
            <p:nvPr/>
          </p:nvSpPr>
          <p:spPr bwMode="auto">
            <a:xfrm rot="-5400000">
              <a:off x="3240088" y="42941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0" name="Freeform 82"/>
            <p:cNvSpPr>
              <a:spLocks noChangeAspect="1"/>
            </p:cNvSpPr>
            <p:nvPr/>
          </p:nvSpPr>
          <p:spPr bwMode="auto">
            <a:xfrm rot="-5400000">
              <a:off x="3240088" y="3692525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1" name="Freeform 83"/>
            <p:cNvSpPr>
              <a:spLocks noChangeAspect="1"/>
            </p:cNvSpPr>
            <p:nvPr/>
          </p:nvSpPr>
          <p:spPr bwMode="auto">
            <a:xfrm rot="-5400000">
              <a:off x="3240088" y="4897437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2" name="Freeform 84"/>
            <p:cNvSpPr>
              <a:spLocks noChangeAspect="1"/>
            </p:cNvSpPr>
            <p:nvPr/>
          </p:nvSpPr>
          <p:spPr bwMode="auto">
            <a:xfrm rot="-5400000">
              <a:off x="3240088" y="4595812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3" name="Freeform 96"/>
            <p:cNvSpPr>
              <a:spLocks noChangeAspect="1"/>
            </p:cNvSpPr>
            <p:nvPr/>
          </p:nvSpPr>
          <p:spPr bwMode="auto">
            <a:xfrm rot="-5400000">
              <a:off x="2908300" y="4146550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4" name="Freeform 97"/>
            <p:cNvSpPr>
              <a:spLocks noChangeAspect="1"/>
            </p:cNvSpPr>
            <p:nvPr/>
          </p:nvSpPr>
          <p:spPr bwMode="auto">
            <a:xfrm rot="-5400000">
              <a:off x="2908300" y="4448175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5" name="Freeform 98"/>
            <p:cNvSpPr>
              <a:spLocks noChangeAspect="1"/>
            </p:cNvSpPr>
            <p:nvPr/>
          </p:nvSpPr>
          <p:spPr bwMode="auto">
            <a:xfrm rot="-5400000">
              <a:off x="2908300" y="3846512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6" name="Freeform 100"/>
            <p:cNvSpPr>
              <a:spLocks noChangeAspect="1"/>
            </p:cNvSpPr>
            <p:nvPr/>
          </p:nvSpPr>
          <p:spPr bwMode="auto">
            <a:xfrm rot="-5400000">
              <a:off x="2908300" y="47498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7" name="Freeform 113"/>
            <p:cNvSpPr>
              <a:spLocks noChangeAspect="1"/>
            </p:cNvSpPr>
            <p:nvPr/>
          </p:nvSpPr>
          <p:spPr bwMode="auto">
            <a:xfrm rot="-5400000">
              <a:off x="3905250" y="3983037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8" name="Freeform 114"/>
            <p:cNvSpPr>
              <a:spLocks noChangeAspect="1"/>
            </p:cNvSpPr>
            <p:nvPr/>
          </p:nvSpPr>
          <p:spPr bwMode="auto">
            <a:xfrm rot="-5400000">
              <a:off x="3905250" y="42830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9" name="Freeform 115"/>
            <p:cNvSpPr>
              <a:spLocks noChangeAspect="1"/>
            </p:cNvSpPr>
            <p:nvPr/>
          </p:nvSpPr>
          <p:spPr bwMode="auto">
            <a:xfrm rot="-5400000">
              <a:off x="3905250" y="3681412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0" name="Freeform 117"/>
            <p:cNvSpPr>
              <a:spLocks noChangeAspect="1"/>
            </p:cNvSpPr>
            <p:nvPr/>
          </p:nvSpPr>
          <p:spPr bwMode="auto">
            <a:xfrm rot="-5400000">
              <a:off x="3905250" y="45847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1" name="Freeform 119"/>
            <p:cNvSpPr>
              <a:spLocks noChangeAspect="1"/>
            </p:cNvSpPr>
            <p:nvPr/>
          </p:nvSpPr>
          <p:spPr bwMode="auto">
            <a:xfrm rot="-5400000">
              <a:off x="3905250" y="3379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2" name="Freeform 129"/>
            <p:cNvSpPr>
              <a:spLocks noChangeAspect="1"/>
            </p:cNvSpPr>
            <p:nvPr/>
          </p:nvSpPr>
          <p:spPr bwMode="auto">
            <a:xfrm rot="-5400000">
              <a:off x="3573463" y="41386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3" name="Freeform 130"/>
            <p:cNvSpPr>
              <a:spLocks noChangeAspect="1"/>
            </p:cNvSpPr>
            <p:nvPr/>
          </p:nvSpPr>
          <p:spPr bwMode="auto">
            <a:xfrm rot="-5400000">
              <a:off x="3573463" y="44386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4" name="Freeform 131"/>
            <p:cNvSpPr>
              <a:spLocks noChangeAspect="1"/>
            </p:cNvSpPr>
            <p:nvPr/>
          </p:nvSpPr>
          <p:spPr bwMode="auto">
            <a:xfrm rot="-5400000">
              <a:off x="3573463" y="38369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5" name="Freeform 133"/>
            <p:cNvSpPr>
              <a:spLocks noChangeAspect="1"/>
            </p:cNvSpPr>
            <p:nvPr/>
          </p:nvSpPr>
          <p:spPr bwMode="auto">
            <a:xfrm rot="-5400000">
              <a:off x="3573463" y="47402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6" name="Freeform 135"/>
            <p:cNvSpPr>
              <a:spLocks noChangeAspect="1"/>
            </p:cNvSpPr>
            <p:nvPr/>
          </p:nvSpPr>
          <p:spPr bwMode="auto">
            <a:xfrm rot="-5400000">
              <a:off x="3573463" y="3536950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7" name="Freeform 29"/>
            <p:cNvSpPr>
              <a:spLocks noChangeAspect="1"/>
            </p:cNvSpPr>
            <p:nvPr/>
          </p:nvSpPr>
          <p:spPr bwMode="auto">
            <a:xfrm rot="-5400000">
              <a:off x="2574925" y="4600575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8" name="Freeform 30"/>
            <p:cNvSpPr>
              <a:spLocks noChangeAspect="1"/>
            </p:cNvSpPr>
            <p:nvPr/>
          </p:nvSpPr>
          <p:spPr bwMode="auto">
            <a:xfrm rot="-5400000">
              <a:off x="2574925" y="49022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9" name="Freeform 31"/>
            <p:cNvSpPr>
              <a:spLocks noChangeAspect="1"/>
            </p:cNvSpPr>
            <p:nvPr/>
          </p:nvSpPr>
          <p:spPr bwMode="auto">
            <a:xfrm rot="-5400000">
              <a:off x="2574925" y="4298950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0" name="Freeform 35"/>
            <p:cNvSpPr>
              <a:spLocks noChangeAspect="1"/>
            </p:cNvSpPr>
            <p:nvPr/>
          </p:nvSpPr>
          <p:spPr bwMode="auto">
            <a:xfrm rot="-5400000">
              <a:off x="2574925" y="3998912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1" name="Freeform 179"/>
            <p:cNvSpPr>
              <a:spLocks noChangeAspect="1"/>
            </p:cNvSpPr>
            <p:nvPr/>
          </p:nvSpPr>
          <p:spPr bwMode="auto">
            <a:xfrm rot="-5400000">
              <a:off x="909638" y="4481512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2" name="Freeform 180"/>
            <p:cNvSpPr>
              <a:spLocks noChangeAspect="1"/>
            </p:cNvSpPr>
            <p:nvPr/>
          </p:nvSpPr>
          <p:spPr bwMode="auto">
            <a:xfrm rot="-5400000">
              <a:off x="909638" y="478313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3" name="Freeform 181"/>
            <p:cNvSpPr>
              <a:spLocks noChangeAspect="1"/>
            </p:cNvSpPr>
            <p:nvPr/>
          </p:nvSpPr>
          <p:spPr bwMode="auto">
            <a:xfrm rot="-5400000">
              <a:off x="909638" y="4181475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4" name="Freeform 185"/>
            <p:cNvSpPr>
              <a:spLocks noChangeAspect="1"/>
            </p:cNvSpPr>
            <p:nvPr/>
          </p:nvSpPr>
          <p:spPr bwMode="auto">
            <a:xfrm rot="-5400000">
              <a:off x="909638" y="38798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5" name="Freeform 195"/>
            <p:cNvSpPr>
              <a:spLocks noChangeAspect="1"/>
            </p:cNvSpPr>
            <p:nvPr/>
          </p:nvSpPr>
          <p:spPr bwMode="auto">
            <a:xfrm rot="-5400000">
              <a:off x="576263" y="46386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6" name="Freeform 197"/>
            <p:cNvSpPr>
              <a:spLocks noChangeAspect="1"/>
            </p:cNvSpPr>
            <p:nvPr/>
          </p:nvSpPr>
          <p:spPr bwMode="auto">
            <a:xfrm rot="-5400000">
              <a:off x="576263" y="43386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7" name="Freeform 201"/>
            <p:cNvSpPr>
              <a:spLocks noChangeAspect="1"/>
            </p:cNvSpPr>
            <p:nvPr/>
          </p:nvSpPr>
          <p:spPr bwMode="auto">
            <a:xfrm rot="-5400000">
              <a:off x="576263" y="40370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8" name="Freeform 212"/>
            <p:cNvSpPr>
              <a:spLocks noChangeAspect="1"/>
            </p:cNvSpPr>
            <p:nvPr/>
          </p:nvSpPr>
          <p:spPr bwMode="auto">
            <a:xfrm rot="-5400000">
              <a:off x="2241550" y="445928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9" name="Freeform 213"/>
            <p:cNvSpPr>
              <a:spLocks noChangeAspect="1"/>
            </p:cNvSpPr>
            <p:nvPr/>
          </p:nvSpPr>
          <p:spPr bwMode="auto">
            <a:xfrm rot="-5400000">
              <a:off x="2241550" y="4760912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0" name="Freeform 214"/>
            <p:cNvSpPr>
              <a:spLocks noChangeAspect="1"/>
            </p:cNvSpPr>
            <p:nvPr/>
          </p:nvSpPr>
          <p:spPr bwMode="auto">
            <a:xfrm rot="-5400000">
              <a:off x="2241550" y="41592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1" name="Freeform 218"/>
            <p:cNvSpPr>
              <a:spLocks noChangeAspect="1"/>
            </p:cNvSpPr>
            <p:nvPr/>
          </p:nvSpPr>
          <p:spPr bwMode="auto">
            <a:xfrm rot="-5400000">
              <a:off x="2241550" y="385603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2" name="Freeform 228"/>
            <p:cNvSpPr>
              <a:spLocks noChangeAspect="1"/>
            </p:cNvSpPr>
            <p:nvPr/>
          </p:nvSpPr>
          <p:spPr bwMode="auto">
            <a:xfrm rot="-5400000">
              <a:off x="1908175" y="4616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3" name="Freeform 229"/>
            <p:cNvSpPr>
              <a:spLocks noChangeAspect="1"/>
            </p:cNvSpPr>
            <p:nvPr/>
          </p:nvSpPr>
          <p:spPr bwMode="auto">
            <a:xfrm rot="-5400000">
              <a:off x="1908175" y="4918075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4" name="Freeform 230"/>
            <p:cNvSpPr>
              <a:spLocks noChangeAspect="1"/>
            </p:cNvSpPr>
            <p:nvPr/>
          </p:nvSpPr>
          <p:spPr bwMode="auto">
            <a:xfrm rot="-5400000">
              <a:off x="1908175" y="4316412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5" name="Freeform 234"/>
            <p:cNvSpPr>
              <a:spLocks noChangeAspect="1"/>
            </p:cNvSpPr>
            <p:nvPr/>
          </p:nvSpPr>
          <p:spPr bwMode="auto">
            <a:xfrm rot="-5400000">
              <a:off x="1908175" y="4014787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6" name="Freeform 245"/>
            <p:cNvSpPr>
              <a:spLocks noChangeAspect="1"/>
            </p:cNvSpPr>
            <p:nvPr/>
          </p:nvSpPr>
          <p:spPr bwMode="auto">
            <a:xfrm rot="-5400000">
              <a:off x="1574800" y="447198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7" name="Freeform 246"/>
            <p:cNvSpPr>
              <a:spLocks noChangeAspect="1"/>
            </p:cNvSpPr>
            <p:nvPr/>
          </p:nvSpPr>
          <p:spPr bwMode="auto">
            <a:xfrm rot="-5400000">
              <a:off x="1574800" y="4773612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8" name="Freeform 247"/>
            <p:cNvSpPr>
              <a:spLocks noChangeAspect="1"/>
            </p:cNvSpPr>
            <p:nvPr/>
          </p:nvSpPr>
          <p:spPr bwMode="auto">
            <a:xfrm rot="-5400000">
              <a:off x="1574800" y="4170362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9" name="Freeform 249"/>
            <p:cNvSpPr>
              <a:spLocks noChangeAspect="1"/>
            </p:cNvSpPr>
            <p:nvPr/>
          </p:nvSpPr>
          <p:spPr bwMode="auto">
            <a:xfrm rot="-5400000">
              <a:off x="1574800" y="5073650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0" name="Freeform 261"/>
            <p:cNvSpPr>
              <a:spLocks noChangeAspect="1"/>
            </p:cNvSpPr>
            <p:nvPr/>
          </p:nvSpPr>
          <p:spPr bwMode="auto">
            <a:xfrm rot="-5400000">
              <a:off x="1243013" y="4627562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1" name="Freeform 262"/>
            <p:cNvSpPr>
              <a:spLocks noChangeAspect="1"/>
            </p:cNvSpPr>
            <p:nvPr/>
          </p:nvSpPr>
          <p:spPr bwMode="auto">
            <a:xfrm rot="-5400000">
              <a:off x="1243013" y="4929187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2" name="Freeform 263"/>
            <p:cNvSpPr>
              <a:spLocks noChangeAspect="1"/>
            </p:cNvSpPr>
            <p:nvPr/>
          </p:nvSpPr>
          <p:spPr bwMode="auto">
            <a:xfrm rot="-5400000">
              <a:off x="1243013" y="432593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3" name="Freeform 267"/>
            <p:cNvSpPr>
              <a:spLocks noChangeAspect="1"/>
            </p:cNvSpPr>
            <p:nvPr/>
          </p:nvSpPr>
          <p:spPr bwMode="auto">
            <a:xfrm rot="-5400000">
              <a:off x="1243013" y="40259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4" name="Text Box 127"/>
            <p:cNvSpPr txBox="1">
              <a:spLocks noChangeAspect="1" noChangeArrowheads="1"/>
            </p:cNvSpPr>
            <p:nvPr/>
          </p:nvSpPr>
          <p:spPr bwMode="auto">
            <a:xfrm>
              <a:off x="2248834" y="491807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5475" name="Text Box 128"/>
            <p:cNvSpPr txBox="1">
              <a:spLocks noChangeAspect="1" noChangeArrowheads="1"/>
            </p:cNvSpPr>
            <p:nvPr/>
          </p:nvSpPr>
          <p:spPr bwMode="auto">
            <a:xfrm>
              <a:off x="924066" y="461010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76" name="Text Box 129"/>
            <p:cNvSpPr txBox="1">
              <a:spLocks noChangeAspect="1" noChangeArrowheads="1"/>
            </p:cNvSpPr>
            <p:nvPr/>
          </p:nvSpPr>
          <p:spPr bwMode="auto">
            <a:xfrm>
              <a:off x="924066" y="43005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77" name="Text Box 130"/>
            <p:cNvSpPr txBox="1">
              <a:spLocks noChangeAspect="1" noChangeArrowheads="1"/>
            </p:cNvSpPr>
            <p:nvPr/>
          </p:nvSpPr>
          <p:spPr bwMode="auto">
            <a:xfrm>
              <a:off x="924859" y="39941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478" name="Text Box 131"/>
            <p:cNvSpPr txBox="1">
              <a:spLocks noChangeAspect="1" noChangeArrowheads="1"/>
            </p:cNvSpPr>
            <p:nvPr/>
          </p:nvSpPr>
          <p:spPr bwMode="auto">
            <a:xfrm>
              <a:off x="2248834" y="461010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479" name="Text Box 132"/>
            <p:cNvSpPr txBox="1">
              <a:spLocks noChangeAspect="1" noChangeArrowheads="1"/>
            </p:cNvSpPr>
            <p:nvPr/>
          </p:nvSpPr>
          <p:spPr bwMode="auto">
            <a:xfrm>
              <a:off x="1929747" y="47593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5480" name="Text Box 133"/>
            <p:cNvSpPr txBox="1">
              <a:spLocks noChangeAspect="1" noChangeArrowheads="1"/>
            </p:cNvSpPr>
            <p:nvPr/>
          </p:nvSpPr>
          <p:spPr bwMode="auto">
            <a:xfrm>
              <a:off x="1259028" y="41481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81" name="Text Box 134"/>
            <p:cNvSpPr txBox="1">
              <a:spLocks noChangeAspect="1" noChangeArrowheads="1"/>
            </p:cNvSpPr>
            <p:nvPr/>
          </p:nvSpPr>
          <p:spPr bwMode="auto">
            <a:xfrm>
              <a:off x="554178" y="41481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482" name="Text Box 135"/>
            <p:cNvSpPr txBox="1">
              <a:spLocks noChangeAspect="1" noChangeArrowheads="1"/>
            </p:cNvSpPr>
            <p:nvPr/>
          </p:nvSpPr>
          <p:spPr bwMode="auto">
            <a:xfrm>
              <a:off x="582753" y="44656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83" name="Text Box 136"/>
            <p:cNvSpPr txBox="1">
              <a:spLocks noChangeAspect="1" noChangeArrowheads="1"/>
            </p:cNvSpPr>
            <p:nvPr/>
          </p:nvSpPr>
          <p:spPr bwMode="auto">
            <a:xfrm>
              <a:off x="582753" y="47593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84" name="Text Box 137"/>
            <p:cNvSpPr txBox="1">
              <a:spLocks noChangeAspect="1" noChangeArrowheads="1"/>
            </p:cNvSpPr>
            <p:nvPr/>
          </p:nvSpPr>
          <p:spPr bwMode="auto">
            <a:xfrm>
              <a:off x="924066" y="491807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485" name="Text Box 138"/>
            <p:cNvSpPr txBox="1">
              <a:spLocks noChangeAspect="1" noChangeArrowheads="1"/>
            </p:cNvSpPr>
            <p:nvPr/>
          </p:nvSpPr>
          <p:spPr bwMode="auto">
            <a:xfrm>
              <a:off x="1259028" y="47593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486" name="Text Box 139"/>
            <p:cNvSpPr txBox="1">
              <a:spLocks noChangeAspect="1" noChangeArrowheads="1"/>
            </p:cNvSpPr>
            <p:nvPr/>
          </p:nvSpPr>
          <p:spPr bwMode="auto">
            <a:xfrm>
              <a:off x="1259028" y="44656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5487" name="Text Box 140"/>
            <p:cNvSpPr txBox="1">
              <a:spLocks noChangeAspect="1" noChangeArrowheads="1"/>
            </p:cNvSpPr>
            <p:nvPr/>
          </p:nvSpPr>
          <p:spPr bwMode="auto">
            <a:xfrm>
              <a:off x="1259028" y="5072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488" name="Text Box 141"/>
            <p:cNvSpPr txBox="1">
              <a:spLocks noChangeAspect="1" noChangeArrowheads="1"/>
            </p:cNvSpPr>
            <p:nvPr/>
          </p:nvSpPr>
          <p:spPr bwMode="auto">
            <a:xfrm>
              <a:off x="1585259" y="4300538"/>
              <a:ext cx="26642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489" name="Text Box 142"/>
            <p:cNvSpPr txBox="1">
              <a:spLocks noChangeAspect="1" noChangeArrowheads="1"/>
            </p:cNvSpPr>
            <p:nvPr/>
          </p:nvSpPr>
          <p:spPr bwMode="auto">
            <a:xfrm>
              <a:off x="1584466" y="491807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5490" name="Text Box 143"/>
            <p:cNvSpPr txBox="1">
              <a:spLocks noChangeAspect="1" noChangeArrowheads="1"/>
            </p:cNvSpPr>
            <p:nvPr/>
          </p:nvSpPr>
          <p:spPr bwMode="auto">
            <a:xfrm>
              <a:off x="1585259" y="461010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491" name="Text Box 144"/>
            <p:cNvSpPr txBox="1">
              <a:spLocks noChangeAspect="1" noChangeArrowheads="1"/>
            </p:cNvSpPr>
            <p:nvPr/>
          </p:nvSpPr>
          <p:spPr bwMode="auto">
            <a:xfrm>
              <a:off x="1584466" y="52419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492" name="Text Box 145"/>
            <p:cNvSpPr txBox="1">
              <a:spLocks noChangeAspect="1" noChangeArrowheads="1"/>
            </p:cNvSpPr>
            <p:nvPr/>
          </p:nvSpPr>
          <p:spPr bwMode="auto">
            <a:xfrm>
              <a:off x="1930541" y="41481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493" name="Text Box 146"/>
            <p:cNvSpPr txBox="1">
              <a:spLocks noChangeAspect="1" noChangeArrowheads="1"/>
            </p:cNvSpPr>
            <p:nvPr/>
          </p:nvSpPr>
          <p:spPr bwMode="auto">
            <a:xfrm>
              <a:off x="1931334" y="44656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5494" name="Text Box 147"/>
            <p:cNvSpPr txBox="1">
              <a:spLocks noChangeAspect="1" noChangeArrowheads="1"/>
            </p:cNvSpPr>
            <p:nvPr/>
          </p:nvSpPr>
          <p:spPr bwMode="auto">
            <a:xfrm>
              <a:off x="1930541" y="5072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95" name="Text Box 148"/>
            <p:cNvSpPr txBox="1">
              <a:spLocks noChangeAspect="1" noChangeArrowheads="1"/>
            </p:cNvSpPr>
            <p:nvPr/>
          </p:nvSpPr>
          <p:spPr bwMode="auto">
            <a:xfrm>
              <a:off x="2248041" y="39941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96" name="Text Box 149"/>
            <p:cNvSpPr txBox="1">
              <a:spLocks noChangeAspect="1" noChangeArrowheads="1"/>
            </p:cNvSpPr>
            <p:nvPr/>
          </p:nvSpPr>
          <p:spPr bwMode="auto">
            <a:xfrm>
              <a:off x="2248834" y="43005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5497" name="Text Box 150"/>
            <p:cNvSpPr txBox="1">
              <a:spLocks noChangeAspect="1" noChangeArrowheads="1"/>
            </p:cNvSpPr>
            <p:nvPr/>
          </p:nvSpPr>
          <p:spPr bwMode="auto">
            <a:xfrm>
              <a:off x="2592528" y="41481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498" name="Text Box 151"/>
            <p:cNvSpPr txBox="1">
              <a:spLocks noChangeAspect="1" noChangeArrowheads="1"/>
            </p:cNvSpPr>
            <p:nvPr/>
          </p:nvSpPr>
          <p:spPr bwMode="auto">
            <a:xfrm>
              <a:off x="2550857" y="4759325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5499" name="Text Box 152"/>
            <p:cNvSpPr txBox="1">
              <a:spLocks noChangeAspect="1" noChangeArrowheads="1"/>
            </p:cNvSpPr>
            <p:nvPr/>
          </p:nvSpPr>
          <p:spPr bwMode="auto">
            <a:xfrm>
              <a:off x="2591734" y="44656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500" name="Text Box 153"/>
            <p:cNvSpPr txBox="1">
              <a:spLocks noChangeAspect="1" noChangeArrowheads="1"/>
            </p:cNvSpPr>
            <p:nvPr/>
          </p:nvSpPr>
          <p:spPr bwMode="auto">
            <a:xfrm>
              <a:off x="2592528" y="5072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501" name="Text Box 154"/>
            <p:cNvSpPr txBox="1">
              <a:spLocks noChangeAspect="1" noChangeArrowheads="1"/>
            </p:cNvSpPr>
            <p:nvPr/>
          </p:nvSpPr>
          <p:spPr bwMode="auto">
            <a:xfrm>
              <a:off x="2917966" y="4001294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502" name="Text Box 155"/>
            <p:cNvSpPr txBox="1">
              <a:spLocks noChangeAspect="1" noChangeArrowheads="1"/>
            </p:cNvSpPr>
            <p:nvPr/>
          </p:nvSpPr>
          <p:spPr bwMode="auto">
            <a:xfrm>
              <a:off x="2877883" y="4610100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15503" name="Text Box 156"/>
            <p:cNvSpPr txBox="1">
              <a:spLocks noChangeAspect="1" noChangeArrowheads="1"/>
            </p:cNvSpPr>
            <p:nvPr/>
          </p:nvSpPr>
          <p:spPr bwMode="auto">
            <a:xfrm>
              <a:off x="2918759" y="4307682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504" name="Text Box 157"/>
            <p:cNvSpPr txBox="1">
              <a:spLocks noChangeAspect="1" noChangeArrowheads="1"/>
            </p:cNvSpPr>
            <p:nvPr/>
          </p:nvSpPr>
          <p:spPr bwMode="auto">
            <a:xfrm>
              <a:off x="2918759" y="491807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5505" name="Text Box 158"/>
            <p:cNvSpPr txBox="1">
              <a:spLocks noChangeAspect="1" noChangeArrowheads="1"/>
            </p:cNvSpPr>
            <p:nvPr/>
          </p:nvSpPr>
          <p:spPr bwMode="auto">
            <a:xfrm>
              <a:off x="3243403" y="3840957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506" name="Text Box 159"/>
            <p:cNvSpPr txBox="1">
              <a:spLocks noChangeAspect="1" noChangeArrowheads="1"/>
            </p:cNvSpPr>
            <p:nvPr/>
          </p:nvSpPr>
          <p:spPr bwMode="auto">
            <a:xfrm>
              <a:off x="3244197" y="44656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507" name="Text Box 160"/>
            <p:cNvSpPr txBox="1">
              <a:spLocks noChangeAspect="1" noChangeArrowheads="1"/>
            </p:cNvSpPr>
            <p:nvPr/>
          </p:nvSpPr>
          <p:spPr bwMode="auto">
            <a:xfrm>
              <a:off x="3244197" y="4155282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5508" name="Text Box 161"/>
            <p:cNvSpPr txBox="1">
              <a:spLocks noChangeAspect="1" noChangeArrowheads="1"/>
            </p:cNvSpPr>
            <p:nvPr/>
          </p:nvSpPr>
          <p:spPr bwMode="auto">
            <a:xfrm>
              <a:off x="3244197" y="47593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5509" name="Text Box 162"/>
            <p:cNvSpPr txBox="1">
              <a:spLocks noChangeAspect="1" noChangeArrowheads="1"/>
            </p:cNvSpPr>
            <p:nvPr/>
          </p:nvSpPr>
          <p:spPr bwMode="auto">
            <a:xfrm>
              <a:off x="3590272" y="36766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510" name="Text Box 163"/>
            <p:cNvSpPr txBox="1">
              <a:spLocks noChangeAspect="1" noChangeArrowheads="1"/>
            </p:cNvSpPr>
            <p:nvPr/>
          </p:nvSpPr>
          <p:spPr bwMode="auto">
            <a:xfrm>
              <a:off x="3590272" y="43005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511" name="Text Box 164"/>
            <p:cNvSpPr txBox="1">
              <a:spLocks noChangeAspect="1" noChangeArrowheads="1"/>
            </p:cNvSpPr>
            <p:nvPr/>
          </p:nvSpPr>
          <p:spPr bwMode="auto">
            <a:xfrm>
              <a:off x="3590272" y="3994150"/>
              <a:ext cx="26642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15512" name="Text Box 165"/>
            <p:cNvSpPr txBox="1">
              <a:spLocks noChangeAspect="1" noChangeArrowheads="1"/>
            </p:cNvSpPr>
            <p:nvPr/>
          </p:nvSpPr>
          <p:spPr bwMode="auto">
            <a:xfrm>
              <a:off x="3590272" y="461010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513" name="Text Box 166"/>
            <p:cNvSpPr txBox="1">
              <a:spLocks noChangeAspect="1" noChangeArrowheads="1"/>
            </p:cNvSpPr>
            <p:nvPr/>
          </p:nvSpPr>
          <p:spPr bwMode="auto">
            <a:xfrm>
              <a:off x="3591066" y="491807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514" name="Text Box 167"/>
            <p:cNvSpPr txBox="1">
              <a:spLocks noChangeAspect="1" noChangeArrowheads="1"/>
            </p:cNvSpPr>
            <p:nvPr/>
          </p:nvSpPr>
          <p:spPr bwMode="auto">
            <a:xfrm>
              <a:off x="3260866" y="5072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515" name="Text Box 168"/>
            <p:cNvSpPr txBox="1">
              <a:spLocks noChangeAspect="1" noChangeArrowheads="1"/>
            </p:cNvSpPr>
            <p:nvPr/>
          </p:nvSpPr>
          <p:spPr bwMode="auto">
            <a:xfrm>
              <a:off x="3925234" y="351948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516" name="Text Box 169"/>
            <p:cNvSpPr txBox="1">
              <a:spLocks noChangeAspect="1" noChangeArrowheads="1"/>
            </p:cNvSpPr>
            <p:nvPr/>
          </p:nvSpPr>
          <p:spPr bwMode="auto">
            <a:xfrm>
              <a:off x="3884358" y="4148138"/>
              <a:ext cx="34817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5517" name="Text Box 170"/>
            <p:cNvSpPr txBox="1">
              <a:spLocks noChangeAspect="1" noChangeArrowheads="1"/>
            </p:cNvSpPr>
            <p:nvPr/>
          </p:nvSpPr>
          <p:spPr bwMode="auto">
            <a:xfrm>
              <a:off x="3884357" y="383381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5518" name="Text Box 171"/>
            <p:cNvSpPr txBox="1">
              <a:spLocks noChangeAspect="1" noChangeArrowheads="1"/>
            </p:cNvSpPr>
            <p:nvPr/>
          </p:nvSpPr>
          <p:spPr bwMode="auto">
            <a:xfrm>
              <a:off x="3925234" y="44656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5519" name="Text Box 172"/>
            <p:cNvSpPr txBox="1">
              <a:spLocks noChangeAspect="1" noChangeArrowheads="1"/>
            </p:cNvSpPr>
            <p:nvPr/>
          </p:nvSpPr>
          <p:spPr bwMode="auto">
            <a:xfrm>
              <a:off x="3924441" y="47593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520" name="Freeform 163"/>
            <p:cNvSpPr>
              <a:spLocks noChangeAspect="1"/>
            </p:cNvSpPr>
            <p:nvPr/>
          </p:nvSpPr>
          <p:spPr bwMode="auto">
            <a:xfrm rot="-5400000">
              <a:off x="4240213" y="44243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1" name="Freeform 6"/>
            <p:cNvSpPr>
              <a:spLocks noChangeAspect="1"/>
            </p:cNvSpPr>
            <p:nvPr/>
          </p:nvSpPr>
          <p:spPr bwMode="auto">
            <a:xfrm rot="-5400000">
              <a:off x="7237413" y="2103437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2" name="Freeform 8"/>
            <p:cNvSpPr>
              <a:spLocks noChangeAspect="1"/>
            </p:cNvSpPr>
            <p:nvPr/>
          </p:nvSpPr>
          <p:spPr bwMode="auto">
            <a:xfrm rot="-5400000">
              <a:off x="7237413" y="2706687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3" name="Freeform 9"/>
            <p:cNvSpPr>
              <a:spLocks noChangeAspect="1"/>
            </p:cNvSpPr>
            <p:nvPr/>
          </p:nvSpPr>
          <p:spPr bwMode="auto">
            <a:xfrm rot="-5400000">
              <a:off x="7237413" y="2405062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4" name="Freeform 18"/>
            <p:cNvSpPr>
              <a:spLocks noChangeAspect="1"/>
            </p:cNvSpPr>
            <p:nvPr/>
          </p:nvSpPr>
          <p:spPr bwMode="auto">
            <a:xfrm rot="-5400000">
              <a:off x="7237413" y="3011487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5" name="Freeform 22"/>
            <p:cNvSpPr>
              <a:spLocks noChangeAspect="1"/>
            </p:cNvSpPr>
            <p:nvPr/>
          </p:nvSpPr>
          <p:spPr bwMode="auto">
            <a:xfrm rot="-5400000">
              <a:off x="6905625" y="2259012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6" name="Freeform 24"/>
            <p:cNvSpPr>
              <a:spLocks noChangeAspect="1"/>
            </p:cNvSpPr>
            <p:nvPr/>
          </p:nvSpPr>
          <p:spPr bwMode="auto">
            <a:xfrm rot="-5400000">
              <a:off x="6905625" y="2862262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7" name="Freeform 25"/>
            <p:cNvSpPr>
              <a:spLocks noChangeAspect="1"/>
            </p:cNvSpPr>
            <p:nvPr/>
          </p:nvSpPr>
          <p:spPr bwMode="auto">
            <a:xfrm rot="-5400000">
              <a:off x="6905625" y="256063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8" name="Freeform 34"/>
            <p:cNvSpPr>
              <a:spLocks noChangeAspect="1"/>
            </p:cNvSpPr>
            <p:nvPr/>
          </p:nvSpPr>
          <p:spPr bwMode="auto">
            <a:xfrm rot="-5400000">
              <a:off x="6905625" y="3167062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9" name="Freeform 40"/>
            <p:cNvSpPr>
              <a:spLocks noChangeAspect="1"/>
            </p:cNvSpPr>
            <p:nvPr/>
          </p:nvSpPr>
          <p:spPr bwMode="auto">
            <a:xfrm rot="-5400000">
              <a:off x="7902575" y="20939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0" name="Freeform 42"/>
            <p:cNvSpPr>
              <a:spLocks noChangeAspect="1"/>
            </p:cNvSpPr>
            <p:nvPr/>
          </p:nvSpPr>
          <p:spPr bwMode="auto">
            <a:xfrm rot="-5400000">
              <a:off x="7902575" y="2697162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1" name="Freeform 43"/>
            <p:cNvSpPr>
              <a:spLocks noChangeAspect="1"/>
            </p:cNvSpPr>
            <p:nvPr/>
          </p:nvSpPr>
          <p:spPr bwMode="auto">
            <a:xfrm rot="-5400000">
              <a:off x="7902575" y="2395537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2" name="Freeform 56"/>
            <p:cNvSpPr>
              <a:spLocks noChangeAspect="1"/>
            </p:cNvSpPr>
            <p:nvPr/>
          </p:nvSpPr>
          <p:spPr bwMode="auto">
            <a:xfrm rot="-5400000">
              <a:off x="7570788" y="22494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3" name="Freeform 58"/>
            <p:cNvSpPr>
              <a:spLocks noChangeAspect="1"/>
            </p:cNvSpPr>
            <p:nvPr/>
          </p:nvSpPr>
          <p:spPr bwMode="auto">
            <a:xfrm rot="-5400000">
              <a:off x="7570788" y="28527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4" name="Freeform 59"/>
            <p:cNvSpPr>
              <a:spLocks noChangeAspect="1"/>
            </p:cNvSpPr>
            <p:nvPr/>
          </p:nvSpPr>
          <p:spPr bwMode="auto">
            <a:xfrm rot="-5400000">
              <a:off x="7570788" y="25511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5" name="Freeform 146"/>
            <p:cNvSpPr>
              <a:spLocks noChangeAspect="1"/>
            </p:cNvSpPr>
            <p:nvPr/>
          </p:nvSpPr>
          <p:spPr bwMode="auto">
            <a:xfrm rot="-5400000">
              <a:off x="4576763" y="39671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6" name="Freeform 147"/>
            <p:cNvSpPr>
              <a:spLocks noChangeAspect="1"/>
            </p:cNvSpPr>
            <p:nvPr/>
          </p:nvSpPr>
          <p:spPr bwMode="auto">
            <a:xfrm rot="-5400000">
              <a:off x="4576763" y="4268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7" name="Freeform 148"/>
            <p:cNvSpPr>
              <a:spLocks noChangeAspect="1"/>
            </p:cNvSpPr>
            <p:nvPr/>
          </p:nvSpPr>
          <p:spPr bwMode="auto">
            <a:xfrm rot="-5400000">
              <a:off x="4576763" y="366712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8" name="Freeform 151"/>
            <p:cNvSpPr>
              <a:spLocks noChangeAspect="1"/>
            </p:cNvSpPr>
            <p:nvPr/>
          </p:nvSpPr>
          <p:spPr bwMode="auto">
            <a:xfrm rot="-5400000">
              <a:off x="4576763" y="3063875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9" name="Freeform 152"/>
            <p:cNvSpPr>
              <a:spLocks noChangeAspect="1"/>
            </p:cNvSpPr>
            <p:nvPr/>
          </p:nvSpPr>
          <p:spPr bwMode="auto">
            <a:xfrm rot="-5400000">
              <a:off x="4576763" y="3365500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0" name="Freeform 162"/>
            <p:cNvSpPr>
              <a:spLocks noChangeAspect="1"/>
            </p:cNvSpPr>
            <p:nvPr/>
          </p:nvSpPr>
          <p:spPr bwMode="auto">
            <a:xfrm rot="-5400000">
              <a:off x="4243388" y="4124325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1" name="Freeform 164"/>
            <p:cNvSpPr>
              <a:spLocks noChangeAspect="1"/>
            </p:cNvSpPr>
            <p:nvPr/>
          </p:nvSpPr>
          <p:spPr bwMode="auto">
            <a:xfrm rot="-5400000">
              <a:off x="4243388" y="38227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2" name="Freeform 167"/>
            <p:cNvSpPr>
              <a:spLocks noChangeAspect="1"/>
            </p:cNvSpPr>
            <p:nvPr/>
          </p:nvSpPr>
          <p:spPr bwMode="auto">
            <a:xfrm rot="-5400000">
              <a:off x="4243388" y="3219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3" name="Freeform 168"/>
            <p:cNvSpPr>
              <a:spLocks noChangeAspect="1"/>
            </p:cNvSpPr>
            <p:nvPr/>
          </p:nvSpPr>
          <p:spPr bwMode="auto">
            <a:xfrm rot="-5400000">
              <a:off x="4243388" y="35210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4" name="Freeform 174"/>
            <p:cNvSpPr>
              <a:spLocks noChangeAspect="1"/>
            </p:cNvSpPr>
            <p:nvPr/>
          </p:nvSpPr>
          <p:spPr bwMode="auto">
            <a:xfrm rot="-5400000">
              <a:off x="5238750" y="2744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5" name="Freeform 179"/>
            <p:cNvSpPr>
              <a:spLocks noChangeAspect="1"/>
            </p:cNvSpPr>
            <p:nvPr/>
          </p:nvSpPr>
          <p:spPr bwMode="auto">
            <a:xfrm rot="-5400000">
              <a:off x="5238750" y="39528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6" name="Freeform 181"/>
            <p:cNvSpPr>
              <a:spLocks noChangeAspect="1"/>
            </p:cNvSpPr>
            <p:nvPr/>
          </p:nvSpPr>
          <p:spPr bwMode="auto">
            <a:xfrm rot="-5400000">
              <a:off x="5238750" y="3652837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7" name="Freeform 184"/>
            <p:cNvSpPr>
              <a:spLocks noChangeAspect="1"/>
            </p:cNvSpPr>
            <p:nvPr/>
          </p:nvSpPr>
          <p:spPr bwMode="auto">
            <a:xfrm rot="-5400000">
              <a:off x="5238750" y="3049587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8" name="Freeform 185"/>
            <p:cNvSpPr>
              <a:spLocks noChangeAspect="1"/>
            </p:cNvSpPr>
            <p:nvPr/>
          </p:nvSpPr>
          <p:spPr bwMode="auto">
            <a:xfrm rot="-5400000">
              <a:off x="5238750" y="33512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9" name="Freeform 190"/>
            <p:cNvSpPr>
              <a:spLocks noChangeAspect="1"/>
            </p:cNvSpPr>
            <p:nvPr/>
          </p:nvSpPr>
          <p:spPr bwMode="auto">
            <a:xfrm rot="-5400000">
              <a:off x="4906963" y="29003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0" name="Freeform 195"/>
            <p:cNvSpPr>
              <a:spLocks noChangeAspect="1"/>
            </p:cNvSpPr>
            <p:nvPr/>
          </p:nvSpPr>
          <p:spPr bwMode="auto">
            <a:xfrm rot="-5400000">
              <a:off x="4906963" y="4108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1" name="Freeform 197"/>
            <p:cNvSpPr>
              <a:spLocks noChangeAspect="1"/>
            </p:cNvSpPr>
            <p:nvPr/>
          </p:nvSpPr>
          <p:spPr bwMode="auto">
            <a:xfrm rot="-5400000">
              <a:off x="4906963" y="38084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2" name="Freeform 200"/>
            <p:cNvSpPr>
              <a:spLocks noChangeAspect="1"/>
            </p:cNvSpPr>
            <p:nvPr/>
          </p:nvSpPr>
          <p:spPr bwMode="auto">
            <a:xfrm rot="-5400000">
              <a:off x="4906963" y="32051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3" name="Freeform 201"/>
            <p:cNvSpPr>
              <a:spLocks noChangeAspect="1"/>
            </p:cNvSpPr>
            <p:nvPr/>
          </p:nvSpPr>
          <p:spPr bwMode="auto">
            <a:xfrm rot="-5400000">
              <a:off x="4906963" y="3506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4" name="Freeform 207"/>
            <p:cNvSpPr>
              <a:spLocks noChangeAspect="1"/>
            </p:cNvSpPr>
            <p:nvPr/>
          </p:nvSpPr>
          <p:spPr bwMode="auto">
            <a:xfrm rot="-5400000">
              <a:off x="6570663" y="2722562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5" name="Freeform 208"/>
            <p:cNvSpPr>
              <a:spLocks noChangeAspect="1"/>
            </p:cNvSpPr>
            <p:nvPr/>
          </p:nvSpPr>
          <p:spPr bwMode="auto">
            <a:xfrm rot="-5400000">
              <a:off x="6570663" y="24193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6" name="Freeform 217"/>
            <p:cNvSpPr>
              <a:spLocks noChangeAspect="1"/>
            </p:cNvSpPr>
            <p:nvPr/>
          </p:nvSpPr>
          <p:spPr bwMode="auto">
            <a:xfrm rot="-5400000">
              <a:off x="6570663" y="30257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7" name="Freeform 218"/>
            <p:cNvSpPr>
              <a:spLocks noChangeAspect="1"/>
            </p:cNvSpPr>
            <p:nvPr/>
          </p:nvSpPr>
          <p:spPr bwMode="auto">
            <a:xfrm rot="-5400000">
              <a:off x="6570663" y="33274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8" name="Freeform 223"/>
            <p:cNvSpPr>
              <a:spLocks noChangeAspect="1"/>
            </p:cNvSpPr>
            <p:nvPr/>
          </p:nvSpPr>
          <p:spPr bwMode="auto">
            <a:xfrm rot="-5400000">
              <a:off x="6238875" y="28781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9" name="Freeform 224"/>
            <p:cNvSpPr>
              <a:spLocks noChangeAspect="1"/>
            </p:cNvSpPr>
            <p:nvPr/>
          </p:nvSpPr>
          <p:spPr bwMode="auto">
            <a:xfrm rot="-5400000">
              <a:off x="6238875" y="2576512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0" name="Freeform 233"/>
            <p:cNvSpPr>
              <a:spLocks noChangeAspect="1"/>
            </p:cNvSpPr>
            <p:nvPr/>
          </p:nvSpPr>
          <p:spPr bwMode="auto">
            <a:xfrm rot="-5400000">
              <a:off x="6238875" y="3182937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1" name="Freeform 234"/>
            <p:cNvSpPr>
              <a:spLocks noChangeAspect="1"/>
            </p:cNvSpPr>
            <p:nvPr/>
          </p:nvSpPr>
          <p:spPr bwMode="auto">
            <a:xfrm rot="-5400000">
              <a:off x="6238875" y="34845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2" name="Freeform 240"/>
            <p:cNvSpPr>
              <a:spLocks noChangeAspect="1"/>
            </p:cNvSpPr>
            <p:nvPr/>
          </p:nvSpPr>
          <p:spPr bwMode="auto">
            <a:xfrm rot="-5400000">
              <a:off x="5905500" y="273208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3" name="Freeform 241"/>
            <p:cNvSpPr>
              <a:spLocks noChangeAspect="1"/>
            </p:cNvSpPr>
            <p:nvPr/>
          </p:nvSpPr>
          <p:spPr bwMode="auto">
            <a:xfrm rot="-5400000">
              <a:off x="5905500" y="24320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4" name="Freeform 247"/>
            <p:cNvSpPr>
              <a:spLocks noChangeAspect="1"/>
            </p:cNvSpPr>
            <p:nvPr/>
          </p:nvSpPr>
          <p:spPr bwMode="auto">
            <a:xfrm rot="-5400000">
              <a:off x="5905500" y="3640137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5" name="Freeform 250"/>
            <p:cNvSpPr>
              <a:spLocks noChangeAspect="1"/>
            </p:cNvSpPr>
            <p:nvPr/>
          </p:nvSpPr>
          <p:spPr bwMode="auto">
            <a:xfrm rot="-5400000">
              <a:off x="5905500" y="3036887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6" name="Freeform 251"/>
            <p:cNvSpPr>
              <a:spLocks noChangeAspect="1"/>
            </p:cNvSpPr>
            <p:nvPr/>
          </p:nvSpPr>
          <p:spPr bwMode="auto">
            <a:xfrm rot="-5400000">
              <a:off x="5905500" y="3338512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7" name="Freeform 256"/>
            <p:cNvSpPr>
              <a:spLocks noChangeAspect="1"/>
            </p:cNvSpPr>
            <p:nvPr/>
          </p:nvSpPr>
          <p:spPr bwMode="auto">
            <a:xfrm rot="-5400000">
              <a:off x="5573713" y="28892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8" name="Freeform 257"/>
            <p:cNvSpPr>
              <a:spLocks noChangeAspect="1"/>
            </p:cNvSpPr>
            <p:nvPr/>
          </p:nvSpPr>
          <p:spPr bwMode="auto">
            <a:xfrm rot="-5400000">
              <a:off x="5573713" y="2587625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9" name="Freeform 263"/>
            <p:cNvSpPr>
              <a:spLocks noChangeAspect="1"/>
            </p:cNvSpPr>
            <p:nvPr/>
          </p:nvSpPr>
          <p:spPr bwMode="auto">
            <a:xfrm rot="-5400000">
              <a:off x="5573713" y="3795712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0" name="Freeform 266"/>
            <p:cNvSpPr>
              <a:spLocks noChangeAspect="1"/>
            </p:cNvSpPr>
            <p:nvPr/>
          </p:nvSpPr>
          <p:spPr bwMode="auto">
            <a:xfrm rot="-5400000">
              <a:off x="5573713" y="31940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1" name="Freeform 267"/>
            <p:cNvSpPr>
              <a:spLocks noChangeAspect="1"/>
            </p:cNvSpPr>
            <p:nvPr/>
          </p:nvSpPr>
          <p:spPr bwMode="auto">
            <a:xfrm rot="-5400000">
              <a:off x="5573713" y="3495675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2" name="Freeform 42"/>
            <p:cNvSpPr>
              <a:spLocks noChangeAspect="1"/>
            </p:cNvSpPr>
            <p:nvPr/>
          </p:nvSpPr>
          <p:spPr bwMode="auto">
            <a:xfrm rot="-5400000">
              <a:off x="8234363" y="2540000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3" name="Freeform 43"/>
            <p:cNvSpPr>
              <a:spLocks noChangeAspect="1"/>
            </p:cNvSpPr>
            <p:nvPr/>
          </p:nvSpPr>
          <p:spPr bwMode="auto">
            <a:xfrm rot="-5400000">
              <a:off x="8234363" y="22383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4" name="Text Box 173"/>
            <p:cNvSpPr txBox="1">
              <a:spLocks noChangeAspect="1" noChangeArrowheads="1"/>
            </p:cNvSpPr>
            <p:nvPr/>
          </p:nvSpPr>
          <p:spPr bwMode="auto">
            <a:xfrm>
              <a:off x="4249878" y="3357563"/>
              <a:ext cx="26642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5575" name="Text Box 174"/>
            <p:cNvSpPr txBox="1">
              <a:spLocks noChangeAspect="1" noChangeArrowheads="1"/>
            </p:cNvSpPr>
            <p:nvPr/>
          </p:nvSpPr>
          <p:spPr bwMode="auto">
            <a:xfrm>
              <a:off x="4209795" y="3994150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5576" name="Text Box 175"/>
            <p:cNvSpPr txBox="1">
              <a:spLocks noChangeAspect="1" noChangeArrowheads="1"/>
            </p:cNvSpPr>
            <p:nvPr/>
          </p:nvSpPr>
          <p:spPr bwMode="auto">
            <a:xfrm>
              <a:off x="4209796" y="36750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5577" name="Text Box 176"/>
            <p:cNvSpPr txBox="1">
              <a:spLocks noChangeAspect="1" noChangeArrowheads="1"/>
            </p:cNvSpPr>
            <p:nvPr/>
          </p:nvSpPr>
          <p:spPr bwMode="auto">
            <a:xfrm>
              <a:off x="4209795" y="4300538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5578" name="Text Box 177"/>
            <p:cNvSpPr txBox="1">
              <a:spLocks noChangeAspect="1" noChangeArrowheads="1"/>
            </p:cNvSpPr>
            <p:nvPr/>
          </p:nvSpPr>
          <p:spPr bwMode="auto">
            <a:xfrm>
              <a:off x="4249878" y="461010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579" name="Text Box 178"/>
            <p:cNvSpPr txBox="1">
              <a:spLocks noChangeAspect="1" noChangeArrowheads="1"/>
            </p:cNvSpPr>
            <p:nvPr/>
          </p:nvSpPr>
          <p:spPr bwMode="auto">
            <a:xfrm>
              <a:off x="4588016" y="321310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5580" name="Text Box 179"/>
            <p:cNvSpPr txBox="1">
              <a:spLocks noChangeAspect="1" noChangeArrowheads="1"/>
            </p:cNvSpPr>
            <p:nvPr/>
          </p:nvSpPr>
          <p:spPr bwMode="auto">
            <a:xfrm>
              <a:off x="4547932" y="3832225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5581" name="Text Box 180"/>
            <p:cNvSpPr txBox="1">
              <a:spLocks noChangeAspect="1" noChangeArrowheads="1"/>
            </p:cNvSpPr>
            <p:nvPr/>
          </p:nvSpPr>
          <p:spPr bwMode="auto">
            <a:xfrm>
              <a:off x="4547932" y="3519488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5582" name="Text Box 181"/>
            <p:cNvSpPr txBox="1">
              <a:spLocks noChangeAspect="1" noChangeArrowheads="1"/>
            </p:cNvSpPr>
            <p:nvPr/>
          </p:nvSpPr>
          <p:spPr bwMode="auto">
            <a:xfrm>
              <a:off x="4547932" y="4148138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5583" name="Text Box 182"/>
            <p:cNvSpPr txBox="1">
              <a:spLocks noChangeAspect="1" noChangeArrowheads="1"/>
            </p:cNvSpPr>
            <p:nvPr/>
          </p:nvSpPr>
          <p:spPr bwMode="auto">
            <a:xfrm>
              <a:off x="4588016" y="44656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584" name="Text Box 183"/>
            <p:cNvSpPr txBox="1">
              <a:spLocks noChangeAspect="1" noChangeArrowheads="1"/>
            </p:cNvSpPr>
            <p:nvPr/>
          </p:nvSpPr>
          <p:spPr bwMode="auto">
            <a:xfrm>
              <a:off x="4907103" y="3040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585" name="Text Box 184"/>
            <p:cNvSpPr txBox="1">
              <a:spLocks noChangeAspect="1" noChangeArrowheads="1"/>
            </p:cNvSpPr>
            <p:nvPr/>
          </p:nvSpPr>
          <p:spPr bwMode="auto">
            <a:xfrm>
              <a:off x="4865432" y="36750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17</a:t>
              </a:r>
            </a:p>
          </p:txBody>
        </p:sp>
        <p:sp>
          <p:nvSpPr>
            <p:cNvPr id="15586" name="Text Box 185"/>
            <p:cNvSpPr txBox="1">
              <a:spLocks noChangeAspect="1" noChangeArrowheads="1"/>
            </p:cNvSpPr>
            <p:nvPr/>
          </p:nvSpPr>
          <p:spPr bwMode="auto">
            <a:xfrm>
              <a:off x="4865432" y="33575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5587" name="Text Box 186"/>
            <p:cNvSpPr txBox="1">
              <a:spLocks noChangeAspect="1" noChangeArrowheads="1"/>
            </p:cNvSpPr>
            <p:nvPr/>
          </p:nvSpPr>
          <p:spPr bwMode="auto">
            <a:xfrm>
              <a:off x="4865432" y="39925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5588" name="Text Box 187"/>
            <p:cNvSpPr txBox="1">
              <a:spLocks noChangeAspect="1" noChangeArrowheads="1"/>
            </p:cNvSpPr>
            <p:nvPr/>
          </p:nvSpPr>
          <p:spPr bwMode="auto">
            <a:xfrm>
              <a:off x="4907103" y="43005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589" name="Text Box 188"/>
            <p:cNvSpPr txBox="1">
              <a:spLocks noChangeAspect="1" noChangeArrowheads="1"/>
            </p:cNvSpPr>
            <p:nvPr/>
          </p:nvSpPr>
          <p:spPr bwMode="auto">
            <a:xfrm>
              <a:off x="5253178" y="28924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590" name="Text Box 189"/>
            <p:cNvSpPr txBox="1">
              <a:spLocks noChangeAspect="1" noChangeArrowheads="1"/>
            </p:cNvSpPr>
            <p:nvPr/>
          </p:nvSpPr>
          <p:spPr bwMode="auto">
            <a:xfrm>
              <a:off x="5213095" y="3519488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5591" name="Text Box 190"/>
            <p:cNvSpPr txBox="1">
              <a:spLocks noChangeAspect="1" noChangeArrowheads="1"/>
            </p:cNvSpPr>
            <p:nvPr/>
          </p:nvSpPr>
          <p:spPr bwMode="auto">
            <a:xfrm>
              <a:off x="5213095" y="3213100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5592" name="Text Box 191"/>
            <p:cNvSpPr txBox="1">
              <a:spLocks noChangeAspect="1" noChangeArrowheads="1"/>
            </p:cNvSpPr>
            <p:nvPr/>
          </p:nvSpPr>
          <p:spPr bwMode="auto">
            <a:xfrm>
              <a:off x="5213095" y="3832225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5593" name="Text Box 192"/>
            <p:cNvSpPr txBox="1">
              <a:spLocks noChangeAspect="1" noChangeArrowheads="1"/>
            </p:cNvSpPr>
            <p:nvPr/>
          </p:nvSpPr>
          <p:spPr bwMode="auto">
            <a:xfrm>
              <a:off x="5253178" y="41481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594" name="Text Box 193"/>
            <p:cNvSpPr txBox="1">
              <a:spLocks noChangeAspect="1" noChangeArrowheads="1"/>
            </p:cNvSpPr>
            <p:nvPr/>
          </p:nvSpPr>
          <p:spPr bwMode="auto">
            <a:xfrm>
              <a:off x="5575441" y="27368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5595" name="Text Box 194"/>
            <p:cNvSpPr txBox="1">
              <a:spLocks noChangeAspect="1" noChangeArrowheads="1"/>
            </p:cNvSpPr>
            <p:nvPr/>
          </p:nvSpPr>
          <p:spPr bwMode="auto">
            <a:xfrm>
              <a:off x="5533770" y="33575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5596" name="Text Box 195"/>
            <p:cNvSpPr txBox="1">
              <a:spLocks noChangeAspect="1" noChangeArrowheads="1"/>
            </p:cNvSpPr>
            <p:nvPr/>
          </p:nvSpPr>
          <p:spPr bwMode="auto">
            <a:xfrm>
              <a:off x="5533771" y="3040063"/>
              <a:ext cx="34817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5597" name="Text Box 196"/>
            <p:cNvSpPr txBox="1">
              <a:spLocks noChangeAspect="1" noChangeArrowheads="1"/>
            </p:cNvSpPr>
            <p:nvPr/>
          </p:nvSpPr>
          <p:spPr bwMode="auto">
            <a:xfrm>
              <a:off x="5533770" y="36750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5598" name="Text Box 197"/>
            <p:cNvSpPr txBox="1">
              <a:spLocks noChangeAspect="1" noChangeArrowheads="1"/>
            </p:cNvSpPr>
            <p:nvPr/>
          </p:nvSpPr>
          <p:spPr bwMode="auto">
            <a:xfrm>
              <a:off x="5575441" y="39925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5599" name="Text Box 198"/>
            <p:cNvSpPr txBox="1">
              <a:spLocks noChangeAspect="1" noChangeArrowheads="1"/>
            </p:cNvSpPr>
            <p:nvPr/>
          </p:nvSpPr>
          <p:spPr bwMode="auto">
            <a:xfrm>
              <a:off x="5924691" y="25860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600" name="Text Box 199"/>
            <p:cNvSpPr txBox="1">
              <a:spLocks noChangeAspect="1" noChangeArrowheads="1"/>
            </p:cNvSpPr>
            <p:nvPr/>
          </p:nvSpPr>
          <p:spPr bwMode="auto">
            <a:xfrm>
              <a:off x="5884607" y="3213100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5601" name="Text Box 200"/>
            <p:cNvSpPr txBox="1">
              <a:spLocks noChangeAspect="1" noChangeArrowheads="1"/>
            </p:cNvSpPr>
            <p:nvPr/>
          </p:nvSpPr>
          <p:spPr bwMode="auto">
            <a:xfrm>
              <a:off x="5925484" y="28924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15602" name="Text Box 201"/>
            <p:cNvSpPr txBox="1">
              <a:spLocks noChangeAspect="1" noChangeArrowheads="1"/>
            </p:cNvSpPr>
            <p:nvPr/>
          </p:nvSpPr>
          <p:spPr bwMode="auto">
            <a:xfrm>
              <a:off x="5884607" y="3519488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5603" name="Text Box 202"/>
            <p:cNvSpPr txBox="1">
              <a:spLocks noChangeAspect="1" noChangeArrowheads="1"/>
            </p:cNvSpPr>
            <p:nvPr/>
          </p:nvSpPr>
          <p:spPr bwMode="auto">
            <a:xfrm>
              <a:off x="5924691" y="38322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604" name="Text Box 203"/>
            <p:cNvSpPr txBox="1">
              <a:spLocks noChangeAspect="1" noChangeArrowheads="1"/>
            </p:cNvSpPr>
            <p:nvPr/>
          </p:nvSpPr>
          <p:spPr bwMode="auto">
            <a:xfrm>
              <a:off x="6202107" y="30400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5605" name="Text Box 204"/>
            <p:cNvSpPr txBox="1">
              <a:spLocks noChangeAspect="1" noChangeArrowheads="1"/>
            </p:cNvSpPr>
            <p:nvPr/>
          </p:nvSpPr>
          <p:spPr bwMode="auto">
            <a:xfrm>
              <a:off x="6242191" y="27368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5606" name="Text Box 205"/>
            <p:cNvSpPr txBox="1">
              <a:spLocks noChangeAspect="1" noChangeArrowheads="1"/>
            </p:cNvSpPr>
            <p:nvPr/>
          </p:nvSpPr>
          <p:spPr bwMode="auto">
            <a:xfrm>
              <a:off x="6202107" y="3357563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5607" name="Text Box 206"/>
            <p:cNvSpPr txBox="1">
              <a:spLocks noChangeAspect="1" noChangeArrowheads="1"/>
            </p:cNvSpPr>
            <p:nvPr/>
          </p:nvSpPr>
          <p:spPr bwMode="auto">
            <a:xfrm>
              <a:off x="6242191" y="3675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5608" name="Text Box 207"/>
            <p:cNvSpPr txBox="1">
              <a:spLocks noChangeAspect="1" noChangeArrowheads="1"/>
            </p:cNvSpPr>
            <p:nvPr/>
          </p:nvSpPr>
          <p:spPr bwMode="auto">
            <a:xfrm>
              <a:off x="6540246" y="2892425"/>
              <a:ext cx="34817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5609" name="Text Box 208"/>
            <p:cNvSpPr txBox="1">
              <a:spLocks noChangeAspect="1" noChangeArrowheads="1"/>
            </p:cNvSpPr>
            <p:nvPr/>
          </p:nvSpPr>
          <p:spPr bwMode="auto">
            <a:xfrm>
              <a:off x="6581916" y="25860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610" name="Text Box 209"/>
            <p:cNvSpPr txBox="1">
              <a:spLocks noChangeAspect="1" noChangeArrowheads="1"/>
            </p:cNvSpPr>
            <p:nvPr/>
          </p:nvSpPr>
          <p:spPr bwMode="auto">
            <a:xfrm>
              <a:off x="6540245" y="3213100"/>
              <a:ext cx="34817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15611" name="Text Box 210"/>
            <p:cNvSpPr txBox="1">
              <a:spLocks noChangeAspect="1" noChangeArrowheads="1"/>
            </p:cNvSpPr>
            <p:nvPr/>
          </p:nvSpPr>
          <p:spPr bwMode="auto">
            <a:xfrm>
              <a:off x="6581916" y="351948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612" name="Text Box 211"/>
            <p:cNvSpPr txBox="1">
              <a:spLocks noChangeAspect="1" noChangeArrowheads="1"/>
            </p:cNvSpPr>
            <p:nvPr/>
          </p:nvSpPr>
          <p:spPr bwMode="auto">
            <a:xfrm>
              <a:off x="6911322" y="27368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613" name="Text Box 212"/>
            <p:cNvSpPr txBox="1">
              <a:spLocks noChangeAspect="1" noChangeArrowheads="1"/>
            </p:cNvSpPr>
            <p:nvPr/>
          </p:nvSpPr>
          <p:spPr bwMode="auto">
            <a:xfrm>
              <a:off x="6910528" y="24066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5614" name="Text Box 213"/>
            <p:cNvSpPr txBox="1">
              <a:spLocks noChangeAspect="1" noChangeArrowheads="1"/>
            </p:cNvSpPr>
            <p:nvPr/>
          </p:nvSpPr>
          <p:spPr bwMode="auto">
            <a:xfrm>
              <a:off x="6911322" y="3040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615" name="Text Box 214"/>
            <p:cNvSpPr txBox="1">
              <a:spLocks noChangeAspect="1" noChangeArrowheads="1"/>
            </p:cNvSpPr>
            <p:nvPr/>
          </p:nvSpPr>
          <p:spPr bwMode="auto">
            <a:xfrm>
              <a:off x="6910528" y="33575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5616" name="Text Box 215"/>
            <p:cNvSpPr txBox="1">
              <a:spLocks noChangeAspect="1" noChangeArrowheads="1"/>
            </p:cNvSpPr>
            <p:nvPr/>
          </p:nvSpPr>
          <p:spPr bwMode="auto">
            <a:xfrm>
              <a:off x="7240728" y="2586038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617" name="Text Box 216"/>
            <p:cNvSpPr txBox="1">
              <a:spLocks noChangeAspect="1" noChangeArrowheads="1"/>
            </p:cNvSpPr>
            <p:nvPr/>
          </p:nvSpPr>
          <p:spPr bwMode="auto">
            <a:xfrm>
              <a:off x="7240728" y="22653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618" name="Text Box 217"/>
            <p:cNvSpPr txBox="1">
              <a:spLocks noChangeAspect="1" noChangeArrowheads="1"/>
            </p:cNvSpPr>
            <p:nvPr/>
          </p:nvSpPr>
          <p:spPr bwMode="auto">
            <a:xfrm>
              <a:off x="7240728" y="2844916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5619" name="Text Box 218"/>
            <p:cNvSpPr txBox="1">
              <a:spLocks noChangeAspect="1" noChangeArrowheads="1"/>
            </p:cNvSpPr>
            <p:nvPr/>
          </p:nvSpPr>
          <p:spPr bwMode="auto">
            <a:xfrm>
              <a:off x="7240728" y="321310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5620" name="Text Box 219"/>
            <p:cNvSpPr txBox="1">
              <a:spLocks noChangeAspect="1" noChangeArrowheads="1"/>
            </p:cNvSpPr>
            <p:nvPr/>
          </p:nvSpPr>
          <p:spPr bwMode="auto">
            <a:xfrm>
              <a:off x="7578866" y="24066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621" name="Text Box 220"/>
            <p:cNvSpPr txBox="1">
              <a:spLocks noChangeAspect="1" noChangeArrowheads="1"/>
            </p:cNvSpPr>
            <p:nvPr/>
          </p:nvSpPr>
          <p:spPr bwMode="auto">
            <a:xfrm>
              <a:off x="7578866" y="2736850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622" name="Text Box 221"/>
            <p:cNvSpPr txBox="1">
              <a:spLocks noChangeAspect="1" noChangeArrowheads="1"/>
            </p:cNvSpPr>
            <p:nvPr/>
          </p:nvSpPr>
          <p:spPr bwMode="auto">
            <a:xfrm>
              <a:off x="7578866" y="3040063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5623" name="Text Box 222"/>
            <p:cNvSpPr txBox="1">
              <a:spLocks noChangeAspect="1" noChangeArrowheads="1"/>
            </p:cNvSpPr>
            <p:nvPr/>
          </p:nvSpPr>
          <p:spPr bwMode="auto">
            <a:xfrm>
              <a:off x="7908272" y="2265363"/>
              <a:ext cx="266420" cy="230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624" name="Text Box 223"/>
            <p:cNvSpPr txBox="1">
              <a:spLocks noChangeAspect="1" noChangeArrowheads="1"/>
            </p:cNvSpPr>
            <p:nvPr/>
          </p:nvSpPr>
          <p:spPr bwMode="auto">
            <a:xfrm>
              <a:off x="7909066" y="2526651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625" name="Text Box 224"/>
            <p:cNvSpPr txBox="1">
              <a:spLocks noChangeAspect="1" noChangeArrowheads="1"/>
            </p:cNvSpPr>
            <p:nvPr/>
          </p:nvSpPr>
          <p:spPr bwMode="auto">
            <a:xfrm>
              <a:off x="7909066" y="2892425"/>
              <a:ext cx="26641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626" name="Text Box 225"/>
            <p:cNvSpPr txBox="1">
              <a:spLocks noChangeAspect="1" noChangeArrowheads="1"/>
            </p:cNvSpPr>
            <p:nvPr/>
          </p:nvSpPr>
          <p:spPr bwMode="auto">
            <a:xfrm>
              <a:off x="8255935" y="2406650"/>
              <a:ext cx="266420" cy="230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627" name="Text Box 226"/>
            <p:cNvSpPr txBox="1">
              <a:spLocks noChangeAspect="1" noChangeArrowheads="1"/>
            </p:cNvSpPr>
            <p:nvPr/>
          </p:nvSpPr>
          <p:spPr bwMode="auto">
            <a:xfrm>
              <a:off x="8255935" y="2736850"/>
              <a:ext cx="266420" cy="230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5374" name="Group 471"/>
          <p:cNvGrpSpPr>
            <a:grpSpLocks/>
          </p:cNvGrpSpPr>
          <p:nvPr/>
        </p:nvGrpSpPr>
        <p:grpSpPr bwMode="auto">
          <a:xfrm>
            <a:off x="71438" y="1911350"/>
            <a:ext cx="8810625" cy="3921125"/>
            <a:chOff x="71438" y="1911350"/>
            <a:chExt cx="8810626" cy="3921126"/>
          </a:xfrm>
        </p:grpSpPr>
        <p:sp>
          <p:nvSpPr>
            <p:cNvPr id="15375" name="Text Box 675"/>
            <p:cNvSpPr txBox="1">
              <a:spLocks noChangeAspect="1" noChangeArrowheads="1"/>
            </p:cNvSpPr>
            <p:nvPr/>
          </p:nvSpPr>
          <p:spPr bwMode="auto">
            <a:xfrm>
              <a:off x="522288" y="3748088"/>
              <a:ext cx="3127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5376" name="Text Box 676"/>
            <p:cNvSpPr txBox="1">
              <a:spLocks noChangeAspect="1" noChangeArrowheads="1"/>
            </p:cNvSpPr>
            <p:nvPr/>
          </p:nvSpPr>
          <p:spPr bwMode="auto">
            <a:xfrm>
              <a:off x="863601" y="3652838"/>
              <a:ext cx="3095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15377" name="Text Box 677"/>
            <p:cNvSpPr txBox="1">
              <a:spLocks noChangeAspect="1" noChangeArrowheads="1"/>
            </p:cNvSpPr>
            <p:nvPr/>
          </p:nvSpPr>
          <p:spPr bwMode="auto">
            <a:xfrm>
              <a:off x="1195388" y="3803650"/>
              <a:ext cx="30321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15378" name="Text Box 678"/>
            <p:cNvSpPr txBox="1">
              <a:spLocks noChangeAspect="1" noChangeArrowheads="1"/>
            </p:cNvSpPr>
            <p:nvPr/>
          </p:nvSpPr>
          <p:spPr bwMode="auto">
            <a:xfrm>
              <a:off x="3552826" y="3333750"/>
              <a:ext cx="27781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J</a:t>
              </a:r>
            </a:p>
          </p:txBody>
        </p:sp>
        <p:sp>
          <p:nvSpPr>
            <p:cNvPr id="15379" name="Text Box 679"/>
            <p:cNvSpPr txBox="1">
              <a:spLocks noChangeAspect="1" noChangeArrowheads="1"/>
            </p:cNvSpPr>
            <p:nvPr/>
          </p:nvSpPr>
          <p:spPr bwMode="auto">
            <a:xfrm>
              <a:off x="3206751" y="3498850"/>
              <a:ext cx="27622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15380" name="Text Box 680"/>
            <p:cNvSpPr txBox="1">
              <a:spLocks noChangeAspect="1" noChangeArrowheads="1"/>
            </p:cNvSpPr>
            <p:nvPr/>
          </p:nvSpPr>
          <p:spPr bwMode="auto">
            <a:xfrm>
              <a:off x="1876426" y="3841750"/>
              <a:ext cx="2984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5381" name="Text Box 681"/>
            <p:cNvSpPr txBox="1">
              <a:spLocks noChangeAspect="1" noChangeArrowheads="1"/>
            </p:cNvSpPr>
            <p:nvPr/>
          </p:nvSpPr>
          <p:spPr bwMode="auto">
            <a:xfrm>
              <a:off x="1528763" y="3929063"/>
              <a:ext cx="32067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15382" name="Text Box 682"/>
            <p:cNvSpPr txBox="1">
              <a:spLocks noChangeAspect="1" noChangeArrowheads="1"/>
            </p:cNvSpPr>
            <p:nvPr/>
          </p:nvSpPr>
          <p:spPr bwMode="auto">
            <a:xfrm>
              <a:off x="2862263" y="3665538"/>
              <a:ext cx="32067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15383" name="Text Box 683"/>
            <p:cNvSpPr txBox="1">
              <a:spLocks noChangeAspect="1" noChangeArrowheads="1"/>
            </p:cNvSpPr>
            <p:nvPr/>
          </p:nvSpPr>
          <p:spPr bwMode="auto">
            <a:xfrm>
              <a:off x="2530476" y="3714750"/>
              <a:ext cx="3175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15384" name="Text Box 684"/>
            <p:cNvSpPr txBox="1">
              <a:spLocks noChangeAspect="1" noChangeArrowheads="1"/>
            </p:cNvSpPr>
            <p:nvPr/>
          </p:nvSpPr>
          <p:spPr bwMode="auto">
            <a:xfrm>
              <a:off x="2205038" y="3683000"/>
              <a:ext cx="2921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F</a:t>
              </a:r>
            </a:p>
          </p:txBody>
        </p:sp>
        <p:sp>
          <p:nvSpPr>
            <p:cNvPr id="15385" name="Text Box 685"/>
            <p:cNvSpPr txBox="1">
              <a:spLocks noChangeAspect="1" noChangeArrowheads="1"/>
            </p:cNvSpPr>
            <p:nvPr/>
          </p:nvSpPr>
          <p:spPr bwMode="auto">
            <a:xfrm>
              <a:off x="3871913" y="3222625"/>
              <a:ext cx="3111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K</a:t>
              </a:r>
            </a:p>
          </p:txBody>
        </p:sp>
        <p:sp>
          <p:nvSpPr>
            <p:cNvPr id="15386" name="Text Box 686"/>
            <p:cNvSpPr txBox="1">
              <a:spLocks noChangeAspect="1" noChangeArrowheads="1"/>
            </p:cNvSpPr>
            <p:nvPr/>
          </p:nvSpPr>
          <p:spPr bwMode="auto">
            <a:xfrm>
              <a:off x="4527551" y="2844800"/>
              <a:ext cx="3381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15387" name="Text Box 687"/>
            <p:cNvSpPr txBox="1">
              <a:spLocks noChangeAspect="1" noChangeArrowheads="1"/>
            </p:cNvSpPr>
            <p:nvPr/>
          </p:nvSpPr>
          <p:spPr bwMode="auto">
            <a:xfrm>
              <a:off x="4213226" y="3021013"/>
              <a:ext cx="29051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15388" name="Text Box 688"/>
            <p:cNvSpPr txBox="1">
              <a:spLocks noChangeAspect="1" noChangeArrowheads="1"/>
            </p:cNvSpPr>
            <p:nvPr/>
          </p:nvSpPr>
          <p:spPr bwMode="auto">
            <a:xfrm>
              <a:off x="6196013" y="2343150"/>
              <a:ext cx="3127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R</a:t>
              </a:r>
            </a:p>
          </p:txBody>
        </p:sp>
        <p:sp>
          <p:nvSpPr>
            <p:cNvPr id="15389" name="Text Box 689"/>
            <p:cNvSpPr txBox="1">
              <a:spLocks noChangeAspect="1" noChangeArrowheads="1"/>
            </p:cNvSpPr>
            <p:nvPr/>
          </p:nvSpPr>
          <p:spPr bwMode="auto">
            <a:xfrm>
              <a:off x="5872163" y="2262188"/>
              <a:ext cx="3238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Q</a:t>
              </a:r>
            </a:p>
          </p:txBody>
        </p:sp>
        <p:sp>
          <p:nvSpPr>
            <p:cNvPr id="15390" name="Text Box 690"/>
            <p:cNvSpPr txBox="1">
              <a:spLocks noChangeAspect="1" noChangeArrowheads="1"/>
            </p:cNvSpPr>
            <p:nvPr/>
          </p:nvSpPr>
          <p:spPr bwMode="auto">
            <a:xfrm>
              <a:off x="5527676" y="2386013"/>
              <a:ext cx="3048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5391" name="Text Box 691"/>
            <p:cNvSpPr txBox="1">
              <a:spLocks noChangeAspect="1" noChangeArrowheads="1"/>
            </p:cNvSpPr>
            <p:nvPr/>
          </p:nvSpPr>
          <p:spPr bwMode="auto">
            <a:xfrm>
              <a:off x="5199063" y="2536825"/>
              <a:ext cx="3238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O</a:t>
              </a:r>
            </a:p>
          </p:txBody>
        </p:sp>
        <p:sp>
          <p:nvSpPr>
            <p:cNvPr id="15392" name="Text Box 692"/>
            <p:cNvSpPr txBox="1">
              <a:spLocks noChangeAspect="1" noChangeArrowheads="1"/>
            </p:cNvSpPr>
            <p:nvPr/>
          </p:nvSpPr>
          <p:spPr bwMode="auto">
            <a:xfrm>
              <a:off x="4865688" y="2649538"/>
              <a:ext cx="3222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5393" name="Text Box 693"/>
            <p:cNvSpPr txBox="1">
              <a:spLocks noChangeAspect="1" noChangeArrowheads="1"/>
            </p:cNvSpPr>
            <p:nvPr/>
          </p:nvSpPr>
          <p:spPr bwMode="auto">
            <a:xfrm>
              <a:off x="8208963" y="2046288"/>
              <a:ext cx="30797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15394" name="Text Box 694"/>
            <p:cNvSpPr txBox="1">
              <a:spLocks noChangeAspect="1" noChangeArrowheads="1"/>
            </p:cNvSpPr>
            <p:nvPr/>
          </p:nvSpPr>
          <p:spPr bwMode="auto">
            <a:xfrm>
              <a:off x="7839076" y="1911350"/>
              <a:ext cx="36512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W</a:t>
              </a:r>
            </a:p>
          </p:txBody>
        </p:sp>
        <p:sp>
          <p:nvSpPr>
            <p:cNvPr id="15395" name="Text Box 695"/>
            <p:cNvSpPr txBox="1">
              <a:spLocks noChangeAspect="1" noChangeArrowheads="1"/>
            </p:cNvSpPr>
            <p:nvPr/>
          </p:nvSpPr>
          <p:spPr bwMode="auto">
            <a:xfrm>
              <a:off x="7529513" y="2024063"/>
              <a:ext cx="3095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V</a:t>
              </a:r>
            </a:p>
          </p:txBody>
        </p:sp>
        <p:sp>
          <p:nvSpPr>
            <p:cNvPr id="15396" name="Text Box 696"/>
            <p:cNvSpPr txBox="1">
              <a:spLocks noChangeAspect="1" noChangeArrowheads="1"/>
            </p:cNvSpPr>
            <p:nvPr/>
          </p:nvSpPr>
          <p:spPr bwMode="auto">
            <a:xfrm>
              <a:off x="7199313" y="1955800"/>
              <a:ext cx="3175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U</a:t>
              </a:r>
            </a:p>
          </p:txBody>
        </p:sp>
        <p:sp>
          <p:nvSpPr>
            <p:cNvPr id="15397" name="Text Box 697"/>
            <p:cNvSpPr txBox="1">
              <a:spLocks noChangeAspect="1" noChangeArrowheads="1"/>
            </p:cNvSpPr>
            <p:nvPr/>
          </p:nvSpPr>
          <p:spPr bwMode="auto">
            <a:xfrm>
              <a:off x="6870701" y="2093913"/>
              <a:ext cx="2968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T</a:t>
              </a:r>
            </a:p>
          </p:txBody>
        </p:sp>
        <p:sp>
          <p:nvSpPr>
            <p:cNvPr id="15398" name="Text Box 698"/>
            <p:cNvSpPr txBox="1">
              <a:spLocks noChangeAspect="1" noChangeArrowheads="1"/>
            </p:cNvSpPr>
            <p:nvPr/>
          </p:nvSpPr>
          <p:spPr bwMode="auto">
            <a:xfrm>
              <a:off x="6537326" y="2257425"/>
              <a:ext cx="3000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S</a:t>
              </a:r>
            </a:p>
          </p:txBody>
        </p:sp>
        <p:sp>
          <p:nvSpPr>
            <p:cNvPr id="15399" name="Text Box 699"/>
            <p:cNvSpPr txBox="1">
              <a:spLocks noChangeAspect="1" noChangeArrowheads="1"/>
            </p:cNvSpPr>
            <p:nvPr/>
          </p:nvSpPr>
          <p:spPr bwMode="auto">
            <a:xfrm>
              <a:off x="522288" y="5113338"/>
              <a:ext cx="3127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5400" name="Text Box 700"/>
            <p:cNvSpPr txBox="1">
              <a:spLocks noChangeAspect="1" noChangeArrowheads="1"/>
            </p:cNvSpPr>
            <p:nvPr/>
          </p:nvSpPr>
          <p:spPr bwMode="auto">
            <a:xfrm>
              <a:off x="863601" y="5267325"/>
              <a:ext cx="3095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15401" name="Text Box 701"/>
            <p:cNvSpPr txBox="1">
              <a:spLocks noChangeAspect="1" noChangeArrowheads="1"/>
            </p:cNvSpPr>
            <p:nvPr/>
          </p:nvSpPr>
          <p:spPr bwMode="auto">
            <a:xfrm>
              <a:off x="1195388" y="5418138"/>
              <a:ext cx="30321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15402" name="Text Box 702"/>
            <p:cNvSpPr txBox="1">
              <a:spLocks noChangeAspect="1" noChangeArrowheads="1"/>
            </p:cNvSpPr>
            <p:nvPr/>
          </p:nvSpPr>
          <p:spPr bwMode="auto">
            <a:xfrm>
              <a:off x="3552826" y="5219700"/>
              <a:ext cx="27781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J</a:t>
              </a:r>
            </a:p>
          </p:txBody>
        </p:sp>
        <p:sp>
          <p:nvSpPr>
            <p:cNvPr id="15403" name="Text Box 703"/>
            <p:cNvSpPr txBox="1">
              <a:spLocks noChangeAspect="1" noChangeArrowheads="1"/>
            </p:cNvSpPr>
            <p:nvPr/>
          </p:nvSpPr>
          <p:spPr bwMode="auto">
            <a:xfrm>
              <a:off x="3206751" y="5353050"/>
              <a:ext cx="27622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15404" name="Text Box 704"/>
            <p:cNvSpPr txBox="1">
              <a:spLocks noChangeAspect="1" noChangeArrowheads="1"/>
            </p:cNvSpPr>
            <p:nvPr/>
          </p:nvSpPr>
          <p:spPr bwMode="auto">
            <a:xfrm>
              <a:off x="1876426" y="5405438"/>
              <a:ext cx="2984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5405" name="Text Box 705"/>
            <p:cNvSpPr txBox="1">
              <a:spLocks noChangeAspect="1" noChangeArrowheads="1"/>
            </p:cNvSpPr>
            <p:nvPr/>
          </p:nvSpPr>
          <p:spPr bwMode="auto">
            <a:xfrm>
              <a:off x="1528763" y="5548313"/>
              <a:ext cx="32067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15406" name="Text Box 706"/>
            <p:cNvSpPr txBox="1">
              <a:spLocks noChangeAspect="1" noChangeArrowheads="1"/>
            </p:cNvSpPr>
            <p:nvPr/>
          </p:nvSpPr>
          <p:spPr bwMode="auto">
            <a:xfrm>
              <a:off x="2862263" y="5284788"/>
              <a:ext cx="32067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15407" name="Text Box 707"/>
            <p:cNvSpPr txBox="1">
              <a:spLocks noChangeAspect="1" noChangeArrowheads="1"/>
            </p:cNvSpPr>
            <p:nvPr/>
          </p:nvSpPr>
          <p:spPr bwMode="auto">
            <a:xfrm>
              <a:off x="2530476" y="5364163"/>
              <a:ext cx="3175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15408" name="Text Box 708"/>
            <p:cNvSpPr txBox="1">
              <a:spLocks noChangeAspect="1" noChangeArrowheads="1"/>
            </p:cNvSpPr>
            <p:nvPr/>
          </p:nvSpPr>
          <p:spPr bwMode="auto">
            <a:xfrm>
              <a:off x="2205038" y="5253038"/>
              <a:ext cx="2921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F</a:t>
              </a:r>
            </a:p>
          </p:txBody>
        </p:sp>
        <p:sp>
          <p:nvSpPr>
            <p:cNvPr id="15409" name="Text Box 709"/>
            <p:cNvSpPr txBox="1">
              <a:spLocks noChangeAspect="1" noChangeArrowheads="1"/>
            </p:cNvSpPr>
            <p:nvPr/>
          </p:nvSpPr>
          <p:spPr bwMode="auto">
            <a:xfrm>
              <a:off x="3873501" y="5053013"/>
              <a:ext cx="3111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K</a:t>
              </a:r>
            </a:p>
          </p:txBody>
        </p:sp>
        <p:sp>
          <p:nvSpPr>
            <p:cNvPr id="15410" name="Text Box 710"/>
            <p:cNvSpPr txBox="1">
              <a:spLocks noChangeAspect="1" noChangeArrowheads="1"/>
            </p:cNvSpPr>
            <p:nvPr/>
          </p:nvSpPr>
          <p:spPr bwMode="auto">
            <a:xfrm>
              <a:off x="4527551" y="4735513"/>
              <a:ext cx="3381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15411" name="Text Box 711"/>
            <p:cNvSpPr txBox="1">
              <a:spLocks noChangeAspect="1" noChangeArrowheads="1"/>
            </p:cNvSpPr>
            <p:nvPr/>
          </p:nvSpPr>
          <p:spPr bwMode="auto">
            <a:xfrm>
              <a:off x="4213226" y="4906963"/>
              <a:ext cx="29051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15412" name="Text Box 712"/>
            <p:cNvSpPr txBox="1">
              <a:spLocks noChangeAspect="1" noChangeArrowheads="1"/>
            </p:cNvSpPr>
            <p:nvPr/>
          </p:nvSpPr>
          <p:spPr bwMode="auto">
            <a:xfrm>
              <a:off x="6196013" y="3962400"/>
              <a:ext cx="3127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R</a:t>
              </a:r>
            </a:p>
          </p:txBody>
        </p:sp>
        <p:sp>
          <p:nvSpPr>
            <p:cNvPr id="15413" name="Text Box 713"/>
            <p:cNvSpPr txBox="1">
              <a:spLocks noChangeAspect="1" noChangeArrowheads="1"/>
            </p:cNvSpPr>
            <p:nvPr/>
          </p:nvSpPr>
          <p:spPr bwMode="auto">
            <a:xfrm>
              <a:off x="5872163" y="4129088"/>
              <a:ext cx="3238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Q</a:t>
              </a:r>
            </a:p>
          </p:txBody>
        </p:sp>
        <p:sp>
          <p:nvSpPr>
            <p:cNvPr id="15414" name="Text Box 714"/>
            <p:cNvSpPr txBox="1">
              <a:spLocks noChangeAspect="1" noChangeArrowheads="1"/>
            </p:cNvSpPr>
            <p:nvPr/>
          </p:nvSpPr>
          <p:spPr bwMode="auto">
            <a:xfrm>
              <a:off x="5529263" y="4278313"/>
              <a:ext cx="3048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5415" name="Text Box 715"/>
            <p:cNvSpPr txBox="1">
              <a:spLocks noChangeAspect="1" noChangeArrowheads="1"/>
            </p:cNvSpPr>
            <p:nvPr/>
          </p:nvSpPr>
          <p:spPr bwMode="auto">
            <a:xfrm>
              <a:off x="5199063" y="4441825"/>
              <a:ext cx="32385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O</a:t>
              </a:r>
            </a:p>
          </p:txBody>
        </p:sp>
        <p:sp>
          <p:nvSpPr>
            <p:cNvPr id="15416" name="Text Box 716"/>
            <p:cNvSpPr txBox="1">
              <a:spLocks noChangeAspect="1" noChangeArrowheads="1"/>
            </p:cNvSpPr>
            <p:nvPr/>
          </p:nvSpPr>
          <p:spPr bwMode="auto">
            <a:xfrm>
              <a:off x="4865688" y="4597400"/>
              <a:ext cx="3222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5417" name="Text Box 717"/>
            <p:cNvSpPr txBox="1">
              <a:spLocks noChangeAspect="1" noChangeArrowheads="1"/>
            </p:cNvSpPr>
            <p:nvPr/>
          </p:nvSpPr>
          <p:spPr bwMode="auto">
            <a:xfrm>
              <a:off x="8208963" y="3027363"/>
              <a:ext cx="30797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15418" name="Text Box 718"/>
            <p:cNvSpPr txBox="1">
              <a:spLocks noChangeAspect="1" noChangeArrowheads="1"/>
            </p:cNvSpPr>
            <p:nvPr/>
          </p:nvSpPr>
          <p:spPr bwMode="auto">
            <a:xfrm>
              <a:off x="7839076" y="3171825"/>
              <a:ext cx="365125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W</a:t>
              </a:r>
            </a:p>
          </p:txBody>
        </p:sp>
        <p:sp>
          <p:nvSpPr>
            <p:cNvPr id="15419" name="Text Box 719"/>
            <p:cNvSpPr txBox="1">
              <a:spLocks noChangeAspect="1" noChangeArrowheads="1"/>
            </p:cNvSpPr>
            <p:nvPr/>
          </p:nvSpPr>
          <p:spPr bwMode="auto">
            <a:xfrm>
              <a:off x="7529513" y="3316288"/>
              <a:ext cx="3095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V</a:t>
              </a:r>
            </a:p>
          </p:txBody>
        </p:sp>
        <p:sp>
          <p:nvSpPr>
            <p:cNvPr id="15420" name="Text Box 720"/>
            <p:cNvSpPr txBox="1">
              <a:spLocks noChangeAspect="1" noChangeArrowheads="1"/>
            </p:cNvSpPr>
            <p:nvPr/>
          </p:nvSpPr>
          <p:spPr bwMode="auto">
            <a:xfrm>
              <a:off x="7199313" y="3513138"/>
              <a:ext cx="317500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U</a:t>
              </a:r>
            </a:p>
          </p:txBody>
        </p:sp>
        <p:sp>
          <p:nvSpPr>
            <p:cNvPr id="15421" name="Text Box 721"/>
            <p:cNvSpPr txBox="1">
              <a:spLocks noChangeAspect="1" noChangeArrowheads="1"/>
            </p:cNvSpPr>
            <p:nvPr/>
          </p:nvSpPr>
          <p:spPr bwMode="auto">
            <a:xfrm>
              <a:off x="6870701" y="3638550"/>
              <a:ext cx="296863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T</a:t>
              </a:r>
            </a:p>
          </p:txBody>
        </p:sp>
        <p:sp>
          <p:nvSpPr>
            <p:cNvPr id="15422" name="Text Box 722"/>
            <p:cNvSpPr txBox="1">
              <a:spLocks noChangeAspect="1" noChangeArrowheads="1"/>
            </p:cNvSpPr>
            <p:nvPr/>
          </p:nvSpPr>
          <p:spPr bwMode="auto">
            <a:xfrm>
              <a:off x="6537326" y="3857625"/>
              <a:ext cx="300038" cy="284163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S</a:t>
              </a:r>
            </a:p>
          </p:txBody>
        </p:sp>
        <p:sp>
          <p:nvSpPr>
            <p:cNvPr id="15423" name="Text Box 728"/>
            <p:cNvSpPr txBox="1">
              <a:spLocks noChangeAspect="1" noChangeArrowheads="1"/>
            </p:cNvSpPr>
            <p:nvPr/>
          </p:nvSpPr>
          <p:spPr bwMode="auto">
            <a:xfrm>
              <a:off x="71438" y="4151313"/>
              <a:ext cx="301625" cy="284163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424" name="Text Box 729"/>
            <p:cNvSpPr txBox="1">
              <a:spLocks noChangeAspect="1" noChangeArrowheads="1"/>
            </p:cNvSpPr>
            <p:nvPr/>
          </p:nvSpPr>
          <p:spPr bwMode="auto">
            <a:xfrm>
              <a:off x="71438" y="4473575"/>
              <a:ext cx="301625" cy="284163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25" name="Text Box 730"/>
            <p:cNvSpPr txBox="1">
              <a:spLocks noChangeAspect="1" noChangeArrowheads="1"/>
            </p:cNvSpPr>
            <p:nvPr/>
          </p:nvSpPr>
          <p:spPr bwMode="auto">
            <a:xfrm>
              <a:off x="8578851" y="2741613"/>
              <a:ext cx="303213" cy="284163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426" name="Text Box 731"/>
            <p:cNvSpPr txBox="1">
              <a:spLocks noChangeAspect="1" noChangeArrowheads="1"/>
            </p:cNvSpPr>
            <p:nvPr/>
          </p:nvSpPr>
          <p:spPr bwMode="auto">
            <a:xfrm>
              <a:off x="8578851" y="2360613"/>
              <a:ext cx="303213" cy="284163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427" name="Text Box 732"/>
            <p:cNvSpPr txBox="1">
              <a:spLocks noChangeAspect="1" noChangeArrowheads="1"/>
            </p:cNvSpPr>
            <p:nvPr/>
          </p:nvSpPr>
          <p:spPr bwMode="auto">
            <a:xfrm>
              <a:off x="73026" y="4797425"/>
              <a:ext cx="301625" cy="284163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0370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HC Thickness at Each Well</a:t>
            </a:r>
          </a:p>
        </p:txBody>
      </p:sp>
      <p:sp>
        <p:nvSpPr>
          <p:cNvPr id="16387" name="Freeform 71"/>
          <p:cNvSpPr>
            <a:spLocks/>
          </p:cNvSpPr>
          <p:nvPr/>
        </p:nvSpPr>
        <p:spPr bwMode="auto">
          <a:xfrm>
            <a:off x="4170363" y="2251075"/>
            <a:ext cx="4376737" cy="3189288"/>
          </a:xfrm>
          <a:custGeom>
            <a:avLst/>
            <a:gdLst>
              <a:gd name="T0" fmla="*/ 0 w 2757"/>
              <a:gd name="T1" fmla="*/ 2147483647 h 2009"/>
              <a:gd name="T2" fmla="*/ 2147483647 w 2757"/>
              <a:gd name="T3" fmla="*/ 2147483647 h 2009"/>
              <a:gd name="T4" fmla="*/ 2147483647 w 2757"/>
              <a:gd name="T5" fmla="*/ 2147483647 h 2009"/>
              <a:gd name="T6" fmla="*/ 2147483647 w 2757"/>
              <a:gd name="T7" fmla="*/ 2147483647 h 2009"/>
              <a:gd name="T8" fmla="*/ 2147483647 w 2757"/>
              <a:gd name="T9" fmla="*/ 2147483647 h 2009"/>
              <a:gd name="T10" fmla="*/ 2147483647 w 2757"/>
              <a:gd name="T11" fmla="*/ 2147483647 h 2009"/>
              <a:gd name="T12" fmla="*/ 2147483647 w 2757"/>
              <a:gd name="T13" fmla="*/ 2147483647 h 2009"/>
              <a:gd name="T14" fmla="*/ 2147483647 w 2757"/>
              <a:gd name="T15" fmla="*/ 2147483647 h 2009"/>
              <a:gd name="T16" fmla="*/ 2147483647 w 2757"/>
              <a:gd name="T17" fmla="*/ 2147483647 h 2009"/>
              <a:gd name="T18" fmla="*/ 2147483647 w 2757"/>
              <a:gd name="T19" fmla="*/ 2147483647 h 2009"/>
              <a:gd name="T20" fmla="*/ 2147483647 w 2757"/>
              <a:gd name="T21" fmla="*/ 2147483647 h 2009"/>
              <a:gd name="T22" fmla="*/ 2147483647 w 2757"/>
              <a:gd name="T23" fmla="*/ 2147483647 h 2009"/>
              <a:gd name="T24" fmla="*/ 2147483647 w 2757"/>
              <a:gd name="T25" fmla="*/ 2147483647 h 2009"/>
              <a:gd name="T26" fmla="*/ 2147483647 w 2757"/>
              <a:gd name="T27" fmla="*/ 2147483647 h 2009"/>
              <a:gd name="T28" fmla="*/ 2147483647 w 2757"/>
              <a:gd name="T29" fmla="*/ 2147483647 h 2009"/>
              <a:gd name="T30" fmla="*/ 2147483647 w 2757"/>
              <a:gd name="T31" fmla="*/ 2147483647 h 2009"/>
              <a:gd name="T32" fmla="*/ 2147483647 w 2757"/>
              <a:gd name="T33" fmla="*/ 2147483647 h 20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57"/>
              <a:gd name="T52" fmla="*/ 0 h 2009"/>
              <a:gd name="T53" fmla="*/ 2757 w 2757"/>
              <a:gd name="T54" fmla="*/ 2009 h 20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57" h="2009">
                <a:moveTo>
                  <a:pt x="0" y="684"/>
                </a:moveTo>
                <a:cubicBezTo>
                  <a:pt x="142" y="604"/>
                  <a:pt x="285" y="524"/>
                  <a:pt x="451" y="444"/>
                </a:cubicBezTo>
                <a:cubicBezTo>
                  <a:pt x="617" y="364"/>
                  <a:pt x="848" y="271"/>
                  <a:pt x="999" y="204"/>
                </a:cubicBezTo>
                <a:cubicBezTo>
                  <a:pt x="1150" y="137"/>
                  <a:pt x="1252" y="63"/>
                  <a:pt x="1354" y="41"/>
                </a:cubicBezTo>
                <a:cubicBezTo>
                  <a:pt x="1456" y="19"/>
                  <a:pt x="1532" y="60"/>
                  <a:pt x="1613" y="70"/>
                </a:cubicBezTo>
                <a:cubicBezTo>
                  <a:pt x="1694" y="80"/>
                  <a:pt x="1771" y="107"/>
                  <a:pt x="1843" y="99"/>
                </a:cubicBezTo>
                <a:cubicBezTo>
                  <a:pt x="1915" y="91"/>
                  <a:pt x="1968" y="33"/>
                  <a:pt x="2045" y="22"/>
                </a:cubicBezTo>
                <a:cubicBezTo>
                  <a:pt x="2122" y="11"/>
                  <a:pt x="2210" y="0"/>
                  <a:pt x="2304" y="32"/>
                </a:cubicBezTo>
                <a:cubicBezTo>
                  <a:pt x="2398" y="64"/>
                  <a:pt x="2541" y="155"/>
                  <a:pt x="2611" y="214"/>
                </a:cubicBezTo>
                <a:cubicBezTo>
                  <a:pt x="2681" y="273"/>
                  <a:pt x="2706" y="309"/>
                  <a:pt x="2727" y="387"/>
                </a:cubicBezTo>
                <a:cubicBezTo>
                  <a:pt x="2748" y="465"/>
                  <a:pt x="2757" y="598"/>
                  <a:pt x="2736" y="684"/>
                </a:cubicBezTo>
                <a:cubicBezTo>
                  <a:pt x="2715" y="770"/>
                  <a:pt x="2679" y="852"/>
                  <a:pt x="2602" y="905"/>
                </a:cubicBezTo>
                <a:cubicBezTo>
                  <a:pt x="2525" y="958"/>
                  <a:pt x="2385" y="959"/>
                  <a:pt x="2275" y="1001"/>
                </a:cubicBezTo>
                <a:cubicBezTo>
                  <a:pt x="2165" y="1043"/>
                  <a:pt x="2052" y="1107"/>
                  <a:pt x="1939" y="1155"/>
                </a:cubicBezTo>
                <a:cubicBezTo>
                  <a:pt x="1826" y="1203"/>
                  <a:pt x="1727" y="1219"/>
                  <a:pt x="1594" y="1289"/>
                </a:cubicBezTo>
                <a:cubicBezTo>
                  <a:pt x="1461" y="1359"/>
                  <a:pt x="1383" y="1457"/>
                  <a:pt x="1143" y="1577"/>
                </a:cubicBezTo>
                <a:cubicBezTo>
                  <a:pt x="903" y="1697"/>
                  <a:pt x="528" y="1853"/>
                  <a:pt x="154" y="200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389" name="Freeform 6"/>
          <p:cNvSpPr>
            <a:spLocks noChangeAspect="1"/>
          </p:cNvSpPr>
          <p:nvPr/>
        </p:nvSpPr>
        <p:spPr bwMode="auto">
          <a:xfrm rot="-5400000">
            <a:off x="6168232" y="2207419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0" name="Freeform 8"/>
          <p:cNvSpPr>
            <a:spLocks noChangeAspect="1"/>
          </p:cNvSpPr>
          <p:nvPr/>
        </p:nvSpPr>
        <p:spPr bwMode="auto">
          <a:xfrm rot="-5400000">
            <a:off x="6167438" y="3249613"/>
            <a:ext cx="515937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1" name="Freeform 9"/>
          <p:cNvSpPr>
            <a:spLocks noChangeAspect="1"/>
          </p:cNvSpPr>
          <p:nvPr/>
        </p:nvSpPr>
        <p:spPr bwMode="auto">
          <a:xfrm rot="-5400000">
            <a:off x="6168232" y="2729706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2" name="Freeform 18"/>
          <p:cNvSpPr>
            <a:spLocks noChangeAspect="1"/>
          </p:cNvSpPr>
          <p:nvPr/>
        </p:nvSpPr>
        <p:spPr bwMode="auto">
          <a:xfrm rot="-5400000">
            <a:off x="6168232" y="3779044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3" name="Freeform 22"/>
          <p:cNvSpPr>
            <a:spLocks noChangeAspect="1"/>
          </p:cNvSpPr>
          <p:nvPr/>
        </p:nvSpPr>
        <p:spPr bwMode="auto">
          <a:xfrm rot="-5400000">
            <a:off x="5593557" y="2477294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4" name="Freeform 24"/>
          <p:cNvSpPr>
            <a:spLocks noChangeAspect="1"/>
          </p:cNvSpPr>
          <p:nvPr/>
        </p:nvSpPr>
        <p:spPr bwMode="auto">
          <a:xfrm rot="-5400000">
            <a:off x="5592763" y="3521075"/>
            <a:ext cx="517525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5" name="Freeform 25"/>
          <p:cNvSpPr>
            <a:spLocks noChangeAspect="1"/>
          </p:cNvSpPr>
          <p:nvPr/>
        </p:nvSpPr>
        <p:spPr bwMode="auto">
          <a:xfrm rot="-5400000">
            <a:off x="5593557" y="2999581"/>
            <a:ext cx="515938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6" name="Freeform 34"/>
          <p:cNvSpPr>
            <a:spLocks noChangeAspect="1"/>
          </p:cNvSpPr>
          <p:nvPr/>
        </p:nvSpPr>
        <p:spPr bwMode="auto">
          <a:xfrm rot="-5400000">
            <a:off x="5593557" y="4048919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7" name="Freeform 40"/>
          <p:cNvSpPr>
            <a:spLocks noChangeAspect="1"/>
          </p:cNvSpPr>
          <p:nvPr/>
        </p:nvSpPr>
        <p:spPr bwMode="auto">
          <a:xfrm rot="-5400000">
            <a:off x="7323138" y="2189163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8" name="Freeform 42"/>
          <p:cNvSpPr>
            <a:spLocks noChangeAspect="1"/>
          </p:cNvSpPr>
          <p:nvPr/>
        </p:nvSpPr>
        <p:spPr bwMode="auto">
          <a:xfrm rot="-5400000">
            <a:off x="7323932" y="3232944"/>
            <a:ext cx="512762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9" name="Freeform 43"/>
          <p:cNvSpPr>
            <a:spLocks noChangeAspect="1"/>
          </p:cNvSpPr>
          <p:nvPr/>
        </p:nvSpPr>
        <p:spPr bwMode="auto">
          <a:xfrm rot="-5400000">
            <a:off x="7322344" y="27090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0" name="Freeform 56"/>
          <p:cNvSpPr>
            <a:spLocks noChangeAspect="1"/>
          </p:cNvSpPr>
          <p:nvPr/>
        </p:nvSpPr>
        <p:spPr bwMode="auto">
          <a:xfrm rot="-5400000">
            <a:off x="6746081" y="2459832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1" name="Freeform 58"/>
          <p:cNvSpPr>
            <a:spLocks noChangeAspect="1"/>
          </p:cNvSpPr>
          <p:nvPr/>
        </p:nvSpPr>
        <p:spPr bwMode="auto">
          <a:xfrm rot="-5400000">
            <a:off x="6745287" y="3503613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2" name="Freeform 59"/>
          <p:cNvSpPr>
            <a:spLocks noChangeAspect="1"/>
          </p:cNvSpPr>
          <p:nvPr/>
        </p:nvSpPr>
        <p:spPr bwMode="auto">
          <a:xfrm rot="-5400000">
            <a:off x="6745287" y="2981326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3" name="Freeform 207"/>
          <p:cNvSpPr>
            <a:spLocks noChangeAspect="1"/>
          </p:cNvSpPr>
          <p:nvPr/>
        </p:nvSpPr>
        <p:spPr bwMode="auto">
          <a:xfrm rot="-5400000">
            <a:off x="5016500" y="32766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4" name="Freeform 208"/>
          <p:cNvSpPr>
            <a:spLocks noChangeAspect="1"/>
          </p:cNvSpPr>
          <p:nvPr/>
        </p:nvSpPr>
        <p:spPr bwMode="auto">
          <a:xfrm rot="-5400000">
            <a:off x="5015706" y="275351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5" name="Freeform 217"/>
          <p:cNvSpPr>
            <a:spLocks noChangeAspect="1"/>
          </p:cNvSpPr>
          <p:nvPr/>
        </p:nvSpPr>
        <p:spPr bwMode="auto">
          <a:xfrm rot="-5400000">
            <a:off x="5015706" y="380285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6" name="Freeform 218"/>
          <p:cNvSpPr>
            <a:spLocks noChangeAspect="1"/>
          </p:cNvSpPr>
          <p:nvPr/>
        </p:nvSpPr>
        <p:spPr bwMode="auto">
          <a:xfrm rot="-5400000">
            <a:off x="5015706" y="432514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7" name="Freeform 223"/>
          <p:cNvSpPr>
            <a:spLocks noChangeAspect="1"/>
          </p:cNvSpPr>
          <p:nvPr/>
        </p:nvSpPr>
        <p:spPr bwMode="auto">
          <a:xfrm rot="-5400000">
            <a:off x="4441031" y="35472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8" name="Freeform 224"/>
          <p:cNvSpPr>
            <a:spLocks noChangeAspect="1"/>
          </p:cNvSpPr>
          <p:nvPr/>
        </p:nvSpPr>
        <p:spPr bwMode="auto">
          <a:xfrm rot="-5400000">
            <a:off x="4441825" y="3024188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09" name="Freeform 233"/>
          <p:cNvSpPr>
            <a:spLocks noChangeAspect="1"/>
          </p:cNvSpPr>
          <p:nvPr/>
        </p:nvSpPr>
        <p:spPr bwMode="auto">
          <a:xfrm rot="-5400000">
            <a:off x="4441825" y="4073525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10" name="Freeform 234"/>
          <p:cNvSpPr>
            <a:spLocks noChangeAspect="1"/>
          </p:cNvSpPr>
          <p:nvPr/>
        </p:nvSpPr>
        <p:spPr bwMode="auto">
          <a:xfrm rot="-5400000">
            <a:off x="4441031" y="459660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11" name="Freeform 42"/>
          <p:cNvSpPr>
            <a:spLocks noChangeAspect="1"/>
          </p:cNvSpPr>
          <p:nvPr/>
        </p:nvSpPr>
        <p:spPr bwMode="auto">
          <a:xfrm rot="-5400000">
            <a:off x="7897019" y="295989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412" name="Freeform 43"/>
          <p:cNvSpPr>
            <a:spLocks noChangeAspect="1"/>
          </p:cNvSpPr>
          <p:nvPr/>
        </p:nvSpPr>
        <p:spPr bwMode="auto">
          <a:xfrm rot="-5400000">
            <a:off x="7897813" y="24384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413" name="Text Box 29"/>
          <p:cNvSpPr txBox="1">
            <a:spLocks noChangeAspect="1" noChangeArrowheads="1"/>
          </p:cNvSpPr>
          <p:nvPr/>
        </p:nvSpPr>
        <p:spPr bwMode="auto">
          <a:xfrm>
            <a:off x="4495800" y="3824288"/>
            <a:ext cx="368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6414" name="Text Box 30"/>
          <p:cNvSpPr txBox="1">
            <a:spLocks noChangeAspect="1" noChangeArrowheads="1"/>
          </p:cNvSpPr>
          <p:nvPr/>
        </p:nvSpPr>
        <p:spPr bwMode="auto">
          <a:xfrm>
            <a:off x="4537075" y="3297238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6415" name="Text Box 31"/>
          <p:cNvSpPr txBox="1">
            <a:spLocks noChangeAspect="1" noChangeArrowheads="1"/>
          </p:cNvSpPr>
          <p:nvPr/>
        </p:nvSpPr>
        <p:spPr bwMode="auto">
          <a:xfrm>
            <a:off x="4495800" y="4375150"/>
            <a:ext cx="368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6416" name="Text Box 32"/>
          <p:cNvSpPr txBox="1">
            <a:spLocks noChangeAspect="1" noChangeArrowheads="1"/>
          </p:cNvSpPr>
          <p:nvPr/>
        </p:nvSpPr>
        <p:spPr bwMode="auto">
          <a:xfrm>
            <a:off x="4537075" y="4926013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6417" name="Text Box 33"/>
          <p:cNvSpPr txBox="1">
            <a:spLocks noChangeAspect="1" noChangeArrowheads="1"/>
          </p:cNvSpPr>
          <p:nvPr/>
        </p:nvSpPr>
        <p:spPr bwMode="auto">
          <a:xfrm>
            <a:off x="5083175" y="3568700"/>
            <a:ext cx="3651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6418" name="Text Box 34"/>
          <p:cNvSpPr txBox="1">
            <a:spLocks noChangeAspect="1" noChangeArrowheads="1"/>
          </p:cNvSpPr>
          <p:nvPr/>
        </p:nvSpPr>
        <p:spPr bwMode="auto">
          <a:xfrm>
            <a:off x="5127625" y="3038475"/>
            <a:ext cx="276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6419" name="Text Box 35"/>
          <p:cNvSpPr txBox="1">
            <a:spLocks noChangeAspect="1" noChangeArrowheads="1"/>
          </p:cNvSpPr>
          <p:nvPr/>
        </p:nvSpPr>
        <p:spPr bwMode="auto">
          <a:xfrm>
            <a:off x="5081588" y="4124325"/>
            <a:ext cx="368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16420" name="Text Box 36"/>
          <p:cNvSpPr txBox="1">
            <a:spLocks noChangeAspect="1" noChangeArrowheads="1"/>
          </p:cNvSpPr>
          <p:nvPr/>
        </p:nvSpPr>
        <p:spPr bwMode="auto">
          <a:xfrm>
            <a:off x="5127625" y="4654550"/>
            <a:ext cx="276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6421" name="Text Box 37"/>
          <p:cNvSpPr txBox="1">
            <a:spLocks noChangeAspect="1" noChangeArrowheads="1"/>
          </p:cNvSpPr>
          <p:nvPr/>
        </p:nvSpPr>
        <p:spPr bwMode="auto">
          <a:xfrm>
            <a:off x="5699125" y="3297238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6422" name="Text Box 38"/>
          <p:cNvSpPr txBox="1">
            <a:spLocks noChangeAspect="1" noChangeArrowheads="1"/>
          </p:cNvSpPr>
          <p:nvPr/>
        </p:nvSpPr>
        <p:spPr bwMode="auto">
          <a:xfrm>
            <a:off x="5699125" y="2725738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6423" name="Text Box 39"/>
          <p:cNvSpPr txBox="1">
            <a:spLocks noChangeAspect="1" noChangeArrowheads="1"/>
          </p:cNvSpPr>
          <p:nvPr/>
        </p:nvSpPr>
        <p:spPr bwMode="auto">
          <a:xfrm>
            <a:off x="5699125" y="3824288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6424" name="Text Box 40"/>
          <p:cNvSpPr txBox="1">
            <a:spLocks noChangeAspect="1" noChangeArrowheads="1"/>
          </p:cNvSpPr>
          <p:nvPr/>
        </p:nvSpPr>
        <p:spPr bwMode="auto">
          <a:xfrm>
            <a:off x="5699125" y="4375150"/>
            <a:ext cx="276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6425" name="Text Box 41"/>
          <p:cNvSpPr txBox="1">
            <a:spLocks noChangeAspect="1" noChangeArrowheads="1"/>
          </p:cNvSpPr>
          <p:nvPr/>
        </p:nvSpPr>
        <p:spPr bwMode="auto">
          <a:xfrm>
            <a:off x="6281738" y="3038475"/>
            <a:ext cx="276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6426" name="Text Box 42"/>
          <p:cNvSpPr txBox="1">
            <a:spLocks noChangeAspect="1" noChangeArrowheads="1"/>
          </p:cNvSpPr>
          <p:nvPr/>
        </p:nvSpPr>
        <p:spPr bwMode="auto">
          <a:xfrm>
            <a:off x="6281738" y="2481263"/>
            <a:ext cx="2746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27" name="Text Box 43"/>
          <p:cNvSpPr txBox="1">
            <a:spLocks noChangeAspect="1" noChangeArrowheads="1"/>
          </p:cNvSpPr>
          <p:nvPr/>
        </p:nvSpPr>
        <p:spPr bwMode="auto">
          <a:xfrm>
            <a:off x="6281738" y="3568700"/>
            <a:ext cx="276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6428" name="Text Box 44"/>
          <p:cNvSpPr txBox="1">
            <a:spLocks noChangeAspect="1" noChangeArrowheads="1"/>
          </p:cNvSpPr>
          <p:nvPr/>
        </p:nvSpPr>
        <p:spPr bwMode="auto">
          <a:xfrm>
            <a:off x="6281738" y="4124325"/>
            <a:ext cx="276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6429" name="Text Box 45"/>
          <p:cNvSpPr txBox="1">
            <a:spLocks noChangeAspect="1" noChangeArrowheads="1"/>
          </p:cNvSpPr>
          <p:nvPr/>
        </p:nvSpPr>
        <p:spPr bwMode="auto">
          <a:xfrm>
            <a:off x="6850063" y="2725738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430" name="Text Box 46"/>
          <p:cNvSpPr txBox="1">
            <a:spLocks noChangeAspect="1" noChangeArrowheads="1"/>
          </p:cNvSpPr>
          <p:nvPr/>
        </p:nvSpPr>
        <p:spPr bwMode="auto">
          <a:xfrm>
            <a:off x="6850063" y="3297238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6431" name="Text Box 47"/>
          <p:cNvSpPr txBox="1">
            <a:spLocks noChangeAspect="1" noChangeArrowheads="1"/>
          </p:cNvSpPr>
          <p:nvPr/>
        </p:nvSpPr>
        <p:spPr bwMode="auto">
          <a:xfrm>
            <a:off x="6850063" y="3824288"/>
            <a:ext cx="276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6432" name="Text Box 48"/>
          <p:cNvSpPr txBox="1">
            <a:spLocks noChangeAspect="1" noChangeArrowheads="1"/>
          </p:cNvSpPr>
          <p:nvPr/>
        </p:nvSpPr>
        <p:spPr bwMode="auto">
          <a:xfrm>
            <a:off x="7424738" y="2481263"/>
            <a:ext cx="2746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33" name="Text Box 49"/>
          <p:cNvSpPr txBox="1">
            <a:spLocks noChangeAspect="1" noChangeArrowheads="1"/>
          </p:cNvSpPr>
          <p:nvPr/>
        </p:nvSpPr>
        <p:spPr bwMode="auto">
          <a:xfrm>
            <a:off x="7424738" y="3038475"/>
            <a:ext cx="276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434" name="Text Box 50"/>
          <p:cNvSpPr txBox="1">
            <a:spLocks noChangeAspect="1" noChangeArrowheads="1"/>
          </p:cNvSpPr>
          <p:nvPr/>
        </p:nvSpPr>
        <p:spPr bwMode="auto">
          <a:xfrm>
            <a:off x="7424738" y="3568700"/>
            <a:ext cx="2746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35" name="Text Box 51"/>
          <p:cNvSpPr txBox="1">
            <a:spLocks noChangeAspect="1" noChangeArrowheads="1"/>
          </p:cNvSpPr>
          <p:nvPr/>
        </p:nvSpPr>
        <p:spPr bwMode="auto">
          <a:xfrm>
            <a:off x="8026400" y="2725738"/>
            <a:ext cx="274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36" name="Text Box 52"/>
          <p:cNvSpPr txBox="1">
            <a:spLocks noChangeAspect="1" noChangeArrowheads="1"/>
          </p:cNvSpPr>
          <p:nvPr/>
        </p:nvSpPr>
        <p:spPr bwMode="auto">
          <a:xfrm>
            <a:off x="8026400" y="3297238"/>
            <a:ext cx="274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37" name="Text Box 53"/>
          <p:cNvSpPr txBox="1">
            <a:spLocks noChangeAspect="1" noChangeArrowheads="1"/>
          </p:cNvSpPr>
          <p:nvPr/>
        </p:nvSpPr>
        <p:spPr bwMode="auto">
          <a:xfrm>
            <a:off x="4487863" y="2608263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6438" name="Text Box 54"/>
          <p:cNvSpPr txBox="1">
            <a:spLocks noChangeAspect="1" noChangeArrowheads="1"/>
          </p:cNvSpPr>
          <p:nvPr/>
        </p:nvSpPr>
        <p:spPr bwMode="auto">
          <a:xfrm>
            <a:off x="7970838" y="20939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6439" name="Text Box 55"/>
          <p:cNvSpPr txBox="1">
            <a:spLocks noChangeAspect="1" noChangeArrowheads="1"/>
          </p:cNvSpPr>
          <p:nvPr/>
        </p:nvSpPr>
        <p:spPr bwMode="auto">
          <a:xfrm>
            <a:off x="7331075" y="1860550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6440" name="Text Box 56"/>
          <p:cNvSpPr txBox="1">
            <a:spLocks noChangeAspect="1" noChangeArrowheads="1"/>
          </p:cNvSpPr>
          <p:nvPr/>
        </p:nvSpPr>
        <p:spPr bwMode="auto">
          <a:xfrm>
            <a:off x="6794500" y="20558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6441" name="Text Box 57"/>
          <p:cNvSpPr txBox="1">
            <a:spLocks noChangeAspect="1" noChangeArrowheads="1"/>
          </p:cNvSpPr>
          <p:nvPr/>
        </p:nvSpPr>
        <p:spPr bwMode="auto">
          <a:xfrm>
            <a:off x="6223000" y="1936750"/>
            <a:ext cx="360363" cy="347663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6442" name="Text Box 58"/>
          <p:cNvSpPr txBox="1">
            <a:spLocks noChangeAspect="1" noChangeArrowheads="1"/>
          </p:cNvSpPr>
          <p:nvPr/>
        </p:nvSpPr>
        <p:spPr bwMode="auto">
          <a:xfrm>
            <a:off x="5654675" y="217646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6443" name="Text Box 59"/>
          <p:cNvSpPr txBox="1">
            <a:spLocks noChangeAspect="1" noChangeArrowheads="1"/>
          </p:cNvSpPr>
          <p:nvPr/>
        </p:nvSpPr>
        <p:spPr bwMode="auto">
          <a:xfrm>
            <a:off x="5078413" y="2459038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6444" name="Text Box 60"/>
          <p:cNvSpPr txBox="1">
            <a:spLocks noChangeAspect="1" noChangeArrowheads="1"/>
          </p:cNvSpPr>
          <p:nvPr/>
        </p:nvSpPr>
        <p:spPr bwMode="auto">
          <a:xfrm>
            <a:off x="4487863" y="5410200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6445" name="Text Box 61"/>
          <p:cNvSpPr txBox="1">
            <a:spLocks noChangeAspect="1" noChangeArrowheads="1"/>
          </p:cNvSpPr>
          <p:nvPr/>
        </p:nvSpPr>
        <p:spPr bwMode="auto">
          <a:xfrm>
            <a:off x="7970838" y="3792538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6446" name="Text Box 62"/>
          <p:cNvSpPr txBox="1">
            <a:spLocks noChangeAspect="1" noChangeArrowheads="1"/>
          </p:cNvSpPr>
          <p:nvPr/>
        </p:nvSpPr>
        <p:spPr bwMode="auto">
          <a:xfrm>
            <a:off x="7331075" y="4041775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6447" name="Text Box 63"/>
          <p:cNvSpPr txBox="1">
            <a:spLocks noChangeAspect="1" noChangeArrowheads="1"/>
          </p:cNvSpPr>
          <p:nvPr/>
        </p:nvSpPr>
        <p:spPr bwMode="auto">
          <a:xfrm>
            <a:off x="6794500" y="4292600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6448" name="Text Box 64"/>
          <p:cNvSpPr txBox="1">
            <a:spLocks noChangeAspect="1" noChangeArrowheads="1"/>
          </p:cNvSpPr>
          <p:nvPr/>
        </p:nvSpPr>
        <p:spPr bwMode="auto">
          <a:xfrm>
            <a:off x="6223000" y="4632325"/>
            <a:ext cx="360363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6449" name="Text Box 65"/>
          <p:cNvSpPr txBox="1">
            <a:spLocks noChangeAspect="1" noChangeArrowheads="1"/>
          </p:cNvSpPr>
          <p:nvPr/>
        </p:nvSpPr>
        <p:spPr bwMode="auto">
          <a:xfrm>
            <a:off x="5654675" y="484981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6450" name="Text Box 66"/>
          <p:cNvSpPr txBox="1">
            <a:spLocks noChangeAspect="1" noChangeArrowheads="1"/>
          </p:cNvSpPr>
          <p:nvPr/>
        </p:nvSpPr>
        <p:spPr bwMode="auto">
          <a:xfrm>
            <a:off x="5078413" y="5229225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6451" name="Text Box 67"/>
          <p:cNvSpPr txBox="1">
            <a:spLocks noChangeAspect="1" noChangeArrowheads="1"/>
          </p:cNvSpPr>
          <p:nvPr/>
        </p:nvSpPr>
        <p:spPr bwMode="auto">
          <a:xfrm>
            <a:off x="8610600" y="3297238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452" name="Text Box 68"/>
          <p:cNvSpPr txBox="1">
            <a:spLocks noChangeAspect="1" noChangeArrowheads="1"/>
          </p:cNvSpPr>
          <p:nvPr/>
        </p:nvSpPr>
        <p:spPr bwMode="auto">
          <a:xfrm>
            <a:off x="8610600" y="2638425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53" name="Oval 69"/>
          <p:cNvSpPr>
            <a:spLocks noChangeAspect="1" noChangeArrowheads="1"/>
          </p:cNvSpPr>
          <p:nvPr/>
        </p:nvSpPr>
        <p:spPr bwMode="auto">
          <a:xfrm>
            <a:off x="5772150" y="2195513"/>
            <a:ext cx="2462213" cy="2463800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6454" name="WordArt 72"/>
          <p:cNvSpPr>
            <a:spLocks noChangeArrowheads="1" noChangeShapeType="1" noTextEdit="1"/>
          </p:cNvSpPr>
          <p:nvPr/>
        </p:nvSpPr>
        <p:spPr bwMode="auto">
          <a:xfrm>
            <a:off x="6094413" y="332740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A</a:t>
            </a:r>
          </a:p>
        </p:txBody>
      </p:sp>
      <p:sp>
        <p:nvSpPr>
          <p:cNvPr id="16455" name="WordArt 73"/>
          <p:cNvSpPr>
            <a:spLocks noChangeArrowheads="1" noChangeShapeType="1" noTextEdit="1"/>
          </p:cNvSpPr>
          <p:nvPr/>
        </p:nvSpPr>
        <p:spPr bwMode="auto">
          <a:xfrm>
            <a:off x="7245350" y="286385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B</a:t>
            </a:r>
          </a:p>
        </p:txBody>
      </p:sp>
      <p:sp>
        <p:nvSpPr>
          <p:cNvPr id="16456" name="Text Box 74"/>
          <p:cNvSpPr txBox="1">
            <a:spLocks noChangeArrowheads="1"/>
          </p:cNvSpPr>
          <p:nvPr/>
        </p:nvSpPr>
        <p:spPr bwMode="auto">
          <a:xfrm>
            <a:off x="340302" y="988003"/>
            <a:ext cx="40957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Each well can partly drain: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The central cell at 80% recovery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The neighboring 6 cells at 40%</a:t>
            </a:r>
          </a:p>
        </p:txBody>
      </p:sp>
      <p:sp>
        <p:nvSpPr>
          <p:cNvPr id="16457" name="Text Box 75"/>
          <p:cNvSpPr txBox="1">
            <a:spLocks noChangeArrowheads="1"/>
          </p:cNvSpPr>
          <p:nvPr/>
        </p:nvSpPr>
        <p:spPr bwMode="auto">
          <a:xfrm>
            <a:off x="380134" y="2502766"/>
            <a:ext cx="34401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Well A: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6 * .8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(5+5+4+4+8+8) * .4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Equals 4.8+ 13.6 = 18.4 m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Equals 0.0184 Km</a:t>
            </a:r>
          </a:p>
        </p:txBody>
      </p:sp>
      <p:sp>
        <p:nvSpPr>
          <p:cNvPr id="16458" name="Text Box 76"/>
          <p:cNvSpPr txBox="1">
            <a:spLocks noChangeArrowheads="1"/>
          </p:cNvSpPr>
          <p:nvPr/>
        </p:nvSpPr>
        <p:spPr bwMode="auto">
          <a:xfrm>
            <a:off x="380134" y="4458134"/>
            <a:ext cx="29987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Well B: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2 * .8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(1+1+1+1+5+2) * .4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Equals 1.6 + 4.4 = 6 m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Equals 0.006 km</a:t>
            </a:r>
          </a:p>
        </p:txBody>
      </p:sp>
      <p:sp>
        <p:nvSpPr>
          <p:cNvPr id="16459" name="WordArt 77"/>
          <p:cNvSpPr>
            <a:spLocks noChangeArrowheads="1" noChangeShapeType="1" noTextEdit="1"/>
          </p:cNvSpPr>
          <p:nvPr/>
        </p:nvSpPr>
        <p:spPr bwMode="auto">
          <a:xfrm>
            <a:off x="5916613" y="5768975"/>
            <a:ext cx="24765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Step 2a, 2b, 2c</a:t>
            </a:r>
          </a:p>
        </p:txBody>
      </p:sp>
    </p:spTree>
    <p:extLst>
      <p:ext uri="{BB962C8B-B14F-4D97-AF65-F5344CB8AC3E}">
        <p14:creationId xmlns:p14="http://schemas.microsoft.com/office/powerpoint/2010/main" val="1897942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HC Volume at Each Well</a:t>
            </a:r>
          </a:p>
        </p:txBody>
      </p:sp>
      <p:sp>
        <p:nvSpPr>
          <p:cNvPr id="17411" name="Freeform 2"/>
          <p:cNvSpPr>
            <a:spLocks/>
          </p:cNvSpPr>
          <p:nvPr/>
        </p:nvSpPr>
        <p:spPr bwMode="auto">
          <a:xfrm>
            <a:off x="4170363" y="2251075"/>
            <a:ext cx="4376737" cy="3189288"/>
          </a:xfrm>
          <a:custGeom>
            <a:avLst/>
            <a:gdLst>
              <a:gd name="T0" fmla="*/ 0 w 2757"/>
              <a:gd name="T1" fmla="*/ 2147483647 h 2009"/>
              <a:gd name="T2" fmla="*/ 2147483647 w 2757"/>
              <a:gd name="T3" fmla="*/ 2147483647 h 2009"/>
              <a:gd name="T4" fmla="*/ 2147483647 w 2757"/>
              <a:gd name="T5" fmla="*/ 2147483647 h 2009"/>
              <a:gd name="T6" fmla="*/ 2147483647 w 2757"/>
              <a:gd name="T7" fmla="*/ 2147483647 h 2009"/>
              <a:gd name="T8" fmla="*/ 2147483647 w 2757"/>
              <a:gd name="T9" fmla="*/ 2147483647 h 2009"/>
              <a:gd name="T10" fmla="*/ 2147483647 w 2757"/>
              <a:gd name="T11" fmla="*/ 2147483647 h 2009"/>
              <a:gd name="T12" fmla="*/ 2147483647 w 2757"/>
              <a:gd name="T13" fmla="*/ 2147483647 h 2009"/>
              <a:gd name="T14" fmla="*/ 2147483647 w 2757"/>
              <a:gd name="T15" fmla="*/ 2147483647 h 2009"/>
              <a:gd name="T16" fmla="*/ 2147483647 w 2757"/>
              <a:gd name="T17" fmla="*/ 2147483647 h 2009"/>
              <a:gd name="T18" fmla="*/ 2147483647 w 2757"/>
              <a:gd name="T19" fmla="*/ 2147483647 h 2009"/>
              <a:gd name="T20" fmla="*/ 2147483647 w 2757"/>
              <a:gd name="T21" fmla="*/ 2147483647 h 2009"/>
              <a:gd name="T22" fmla="*/ 2147483647 w 2757"/>
              <a:gd name="T23" fmla="*/ 2147483647 h 2009"/>
              <a:gd name="T24" fmla="*/ 2147483647 w 2757"/>
              <a:gd name="T25" fmla="*/ 2147483647 h 2009"/>
              <a:gd name="T26" fmla="*/ 2147483647 w 2757"/>
              <a:gd name="T27" fmla="*/ 2147483647 h 2009"/>
              <a:gd name="T28" fmla="*/ 2147483647 w 2757"/>
              <a:gd name="T29" fmla="*/ 2147483647 h 2009"/>
              <a:gd name="T30" fmla="*/ 2147483647 w 2757"/>
              <a:gd name="T31" fmla="*/ 2147483647 h 2009"/>
              <a:gd name="T32" fmla="*/ 2147483647 w 2757"/>
              <a:gd name="T33" fmla="*/ 2147483647 h 20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57"/>
              <a:gd name="T52" fmla="*/ 0 h 2009"/>
              <a:gd name="T53" fmla="*/ 2757 w 2757"/>
              <a:gd name="T54" fmla="*/ 2009 h 20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57" h="2009">
                <a:moveTo>
                  <a:pt x="0" y="684"/>
                </a:moveTo>
                <a:cubicBezTo>
                  <a:pt x="142" y="604"/>
                  <a:pt x="285" y="524"/>
                  <a:pt x="451" y="444"/>
                </a:cubicBezTo>
                <a:cubicBezTo>
                  <a:pt x="617" y="364"/>
                  <a:pt x="848" y="271"/>
                  <a:pt x="999" y="204"/>
                </a:cubicBezTo>
                <a:cubicBezTo>
                  <a:pt x="1150" y="137"/>
                  <a:pt x="1252" y="63"/>
                  <a:pt x="1354" y="41"/>
                </a:cubicBezTo>
                <a:cubicBezTo>
                  <a:pt x="1456" y="19"/>
                  <a:pt x="1532" y="60"/>
                  <a:pt x="1613" y="70"/>
                </a:cubicBezTo>
                <a:cubicBezTo>
                  <a:pt x="1694" y="80"/>
                  <a:pt x="1771" y="107"/>
                  <a:pt x="1843" y="99"/>
                </a:cubicBezTo>
                <a:cubicBezTo>
                  <a:pt x="1915" y="91"/>
                  <a:pt x="1968" y="33"/>
                  <a:pt x="2045" y="22"/>
                </a:cubicBezTo>
                <a:cubicBezTo>
                  <a:pt x="2122" y="11"/>
                  <a:pt x="2210" y="0"/>
                  <a:pt x="2304" y="32"/>
                </a:cubicBezTo>
                <a:cubicBezTo>
                  <a:pt x="2398" y="64"/>
                  <a:pt x="2541" y="155"/>
                  <a:pt x="2611" y="214"/>
                </a:cubicBezTo>
                <a:cubicBezTo>
                  <a:pt x="2681" y="273"/>
                  <a:pt x="2706" y="309"/>
                  <a:pt x="2727" y="387"/>
                </a:cubicBezTo>
                <a:cubicBezTo>
                  <a:pt x="2748" y="465"/>
                  <a:pt x="2757" y="598"/>
                  <a:pt x="2736" y="684"/>
                </a:cubicBezTo>
                <a:cubicBezTo>
                  <a:pt x="2715" y="770"/>
                  <a:pt x="2679" y="852"/>
                  <a:pt x="2602" y="905"/>
                </a:cubicBezTo>
                <a:cubicBezTo>
                  <a:pt x="2525" y="958"/>
                  <a:pt x="2385" y="959"/>
                  <a:pt x="2275" y="1001"/>
                </a:cubicBezTo>
                <a:cubicBezTo>
                  <a:pt x="2165" y="1043"/>
                  <a:pt x="2052" y="1107"/>
                  <a:pt x="1939" y="1155"/>
                </a:cubicBezTo>
                <a:cubicBezTo>
                  <a:pt x="1826" y="1203"/>
                  <a:pt x="1727" y="1219"/>
                  <a:pt x="1594" y="1289"/>
                </a:cubicBezTo>
                <a:cubicBezTo>
                  <a:pt x="1461" y="1359"/>
                  <a:pt x="1383" y="1457"/>
                  <a:pt x="1143" y="1577"/>
                </a:cubicBezTo>
                <a:cubicBezTo>
                  <a:pt x="903" y="1697"/>
                  <a:pt x="528" y="1853"/>
                  <a:pt x="154" y="200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13" name="Freeform 6"/>
          <p:cNvSpPr>
            <a:spLocks noChangeAspect="1"/>
          </p:cNvSpPr>
          <p:nvPr/>
        </p:nvSpPr>
        <p:spPr bwMode="auto">
          <a:xfrm rot="-5400000">
            <a:off x="6168232" y="2207419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4" name="Freeform 8"/>
          <p:cNvSpPr>
            <a:spLocks noChangeAspect="1"/>
          </p:cNvSpPr>
          <p:nvPr/>
        </p:nvSpPr>
        <p:spPr bwMode="auto">
          <a:xfrm rot="-5400000">
            <a:off x="6167438" y="3249613"/>
            <a:ext cx="515937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5" name="Freeform 9"/>
          <p:cNvSpPr>
            <a:spLocks noChangeAspect="1"/>
          </p:cNvSpPr>
          <p:nvPr/>
        </p:nvSpPr>
        <p:spPr bwMode="auto">
          <a:xfrm rot="-5400000">
            <a:off x="6168232" y="2729706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6" name="Freeform 18"/>
          <p:cNvSpPr>
            <a:spLocks noChangeAspect="1"/>
          </p:cNvSpPr>
          <p:nvPr/>
        </p:nvSpPr>
        <p:spPr bwMode="auto">
          <a:xfrm rot="-5400000">
            <a:off x="6168232" y="3779044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7" name="Freeform 22"/>
          <p:cNvSpPr>
            <a:spLocks noChangeAspect="1"/>
          </p:cNvSpPr>
          <p:nvPr/>
        </p:nvSpPr>
        <p:spPr bwMode="auto">
          <a:xfrm rot="-5400000">
            <a:off x="5593557" y="2477294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8" name="Freeform 24"/>
          <p:cNvSpPr>
            <a:spLocks noChangeAspect="1"/>
          </p:cNvSpPr>
          <p:nvPr/>
        </p:nvSpPr>
        <p:spPr bwMode="auto">
          <a:xfrm rot="-5400000">
            <a:off x="5592763" y="3521075"/>
            <a:ext cx="517525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9" name="Freeform 25"/>
          <p:cNvSpPr>
            <a:spLocks noChangeAspect="1"/>
          </p:cNvSpPr>
          <p:nvPr/>
        </p:nvSpPr>
        <p:spPr bwMode="auto">
          <a:xfrm rot="-5400000">
            <a:off x="5593557" y="2999581"/>
            <a:ext cx="515938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0" name="Freeform 34"/>
          <p:cNvSpPr>
            <a:spLocks noChangeAspect="1"/>
          </p:cNvSpPr>
          <p:nvPr/>
        </p:nvSpPr>
        <p:spPr bwMode="auto">
          <a:xfrm rot="-5400000">
            <a:off x="5593557" y="4048919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1" name="Freeform 40"/>
          <p:cNvSpPr>
            <a:spLocks noChangeAspect="1"/>
          </p:cNvSpPr>
          <p:nvPr/>
        </p:nvSpPr>
        <p:spPr bwMode="auto">
          <a:xfrm rot="-5400000">
            <a:off x="7323138" y="2189163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2" name="Freeform 42"/>
          <p:cNvSpPr>
            <a:spLocks noChangeAspect="1"/>
          </p:cNvSpPr>
          <p:nvPr/>
        </p:nvSpPr>
        <p:spPr bwMode="auto">
          <a:xfrm rot="-5400000">
            <a:off x="7323932" y="3232944"/>
            <a:ext cx="512762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3" name="Freeform 43"/>
          <p:cNvSpPr>
            <a:spLocks noChangeAspect="1"/>
          </p:cNvSpPr>
          <p:nvPr/>
        </p:nvSpPr>
        <p:spPr bwMode="auto">
          <a:xfrm rot="-5400000">
            <a:off x="7322344" y="27090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4" name="Freeform 56"/>
          <p:cNvSpPr>
            <a:spLocks noChangeAspect="1"/>
          </p:cNvSpPr>
          <p:nvPr/>
        </p:nvSpPr>
        <p:spPr bwMode="auto">
          <a:xfrm rot="-5400000">
            <a:off x="6746081" y="2459832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5" name="Freeform 58"/>
          <p:cNvSpPr>
            <a:spLocks noChangeAspect="1"/>
          </p:cNvSpPr>
          <p:nvPr/>
        </p:nvSpPr>
        <p:spPr bwMode="auto">
          <a:xfrm rot="-5400000">
            <a:off x="6745287" y="3503613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6" name="Freeform 59"/>
          <p:cNvSpPr>
            <a:spLocks noChangeAspect="1"/>
          </p:cNvSpPr>
          <p:nvPr/>
        </p:nvSpPr>
        <p:spPr bwMode="auto">
          <a:xfrm rot="-5400000">
            <a:off x="6745287" y="2981326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7" name="Freeform 207"/>
          <p:cNvSpPr>
            <a:spLocks noChangeAspect="1"/>
          </p:cNvSpPr>
          <p:nvPr/>
        </p:nvSpPr>
        <p:spPr bwMode="auto">
          <a:xfrm rot="-5400000">
            <a:off x="5016500" y="32766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8" name="Freeform 208"/>
          <p:cNvSpPr>
            <a:spLocks noChangeAspect="1"/>
          </p:cNvSpPr>
          <p:nvPr/>
        </p:nvSpPr>
        <p:spPr bwMode="auto">
          <a:xfrm rot="-5400000">
            <a:off x="5015706" y="275351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29" name="Freeform 217"/>
          <p:cNvSpPr>
            <a:spLocks noChangeAspect="1"/>
          </p:cNvSpPr>
          <p:nvPr/>
        </p:nvSpPr>
        <p:spPr bwMode="auto">
          <a:xfrm rot="-5400000">
            <a:off x="5015706" y="380285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30" name="Freeform 218"/>
          <p:cNvSpPr>
            <a:spLocks noChangeAspect="1"/>
          </p:cNvSpPr>
          <p:nvPr/>
        </p:nvSpPr>
        <p:spPr bwMode="auto">
          <a:xfrm rot="-5400000">
            <a:off x="5015706" y="432514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31" name="Freeform 223"/>
          <p:cNvSpPr>
            <a:spLocks noChangeAspect="1"/>
          </p:cNvSpPr>
          <p:nvPr/>
        </p:nvSpPr>
        <p:spPr bwMode="auto">
          <a:xfrm rot="-5400000">
            <a:off x="4441031" y="35472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32" name="Freeform 224"/>
          <p:cNvSpPr>
            <a:spLocks noChangeAspect="1"/>
          </p:cNvSpPr>
          <p:nvPr/>
        </p:nvSpPr>
        <p:spPr bwMode="auto">
          <a:xfrm rot="-5400000">
            <a:off x="4441825" y="3024188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33" name="Freeform 233"/>
          <p:cNvSpPr>
            <a:spLocks noChangeAspect="1"/>
          </p:cNvSpPr>
          <p:nvPr/>
        </p:nvSpPr>
        <p:spPr bwMode="auto">
          <a:xfrm rot="-5400000">
            <a:off x="4441825" y="4073525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34" name="Freeform 234"/>
          <p:cNvSpPr>
            <a:spLocks noChangeAspect="1"/>
          </p:cNvSpPr>
          <p:nvPr/>
        </p:nvSpPr>
        <p:spPr bwMode="auto">
          <a:xfrm rot="-5400000">
            <a:off x="4441031" y="459660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35" name="Freeform 42"/>
          <p:cNvSpPr>
            <a:spLocks noChangeAspect="1"/>
          </p:cNvSpPr>
          <p:nvPr/>
        </p:nvSpPr>
        <p:spPr bwMode="auto">
          <a:xfrm rot="-5400000">
            <a:off x="7897019" y="295989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6" name="Freeform 43"/>
          <p:cNvSpPr>
            <a:spLocks noChangeAspect="1"/>
          </p:cNvSpPr>
          <p:nvPr/>
        </p:nvSpPr>
        <p:spPr bwMode="auto">
          <a:xfrm rot="-5400000">
            <a:off x="7897813" y="24384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37" name="Text Box 52"/>
          <p:cNvSpPr txBox="1">
            <a:spLocks noChangeAspect="1" noChangeArrowheads="1"/>
          </p:cNvSpPr>
          <p:nvPr/>
        </p:nvSpPr>
        <p:spPr bwMode="auto">
          <a:xfrm>
            <a:off x="4487863" y="2608263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7438" name="Text Box 53"/>
          <p:cNvSpPr txBox="1">
            <a:spLocks noChangeAspect="1" noChangeArrowheads="1"/>
          </p:cNvSpPr>
          <p:nvPr/>
        </p:nvSpPr>
        <p:spPr bwMode="auto">
          <a:xfrm>
            <a:off x="7970838" y="20939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439" name="Text Box 54"/>
          <p:cNvSpPr txBox="1">
            <a:spLocks noChangeAspect="1" noChangeArrowheads="1"/>
          </p:cNvSpPr>
          <p:nvPr/>
        </p:nvSpPr>
        <p:spPr bwMode="auto">
          <a:xfrm>
            <a:off x="7331075" y="1860550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7440" name="Text Box 55"/>
          <p:cNvSpPr txBox="1">
            <a:spLocks noChangeAspect="1" noChangeArrowheads="1"/>
          </p:cNvSpPr>
          <p:nvPr/>
        </p:nvSpPr>
        <p:spPr bwMode="auto">
          <a:xfrm>
            <a:off x="6794500" y="20558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7441" name="Text Box 56"/>
          <p:cNvSpPr txBox="1">
            <a:spLocks noChangeAspect="1" noChangeArrowheads="1"/>
          </p:cNvSpPr>
          <p:nvPr/>
        </p:nvSpPr>
        <p:spPr bwMode="auto">
          <a:xfrm>
            <a:off x="6223000" y="1936750"/>
            <a:ext cx="360363" cy="347663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7442" name="Text Box 57"/>
          <p:cNvSpPr txBox="1">
            <a:spLocks noChangeAspect="1" noChangeArrowheads="1"/>
          </p:cNvSpPr>
          <p:nvPr/>
        </p:nvSpPr>
        <p:spPr bwMode="auto">
          <a:xfrm>
            <a:off x="5654675" y="217646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7443" name="Text Box 58"/>
          <p:cNvSpPr txBox="1">
            <a:spLocks noChangeAspect="1" noChangeArrowheads="1"/>
          </p:cNvSpPr>
          <p:nvPr/>
        </p:nvSpPr>
        <p:spPr bwMode="auto">
          <a:xfrm>
            <a:off x="5078413" y="2459038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7444" name="Text Box 59"/>
          <p:cNvSpPr txBox="1">
            <a:spLocks noChangeAspect="1" noChangeArrowheads="1"/>
          </p:cNvSpPr>
          <p:nvPr/>
        </p:nvSpPr>
        <p:spPr bwMode="auto">
          <a:xfrm>
            <a:off x="4487863" y="5410200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7445" name="Text Box 60"/>
          <p:cNvSpPr txBox="1">
            <a:spLocks noChangeAspect="1" noChangeArrowheads="1"/>
          </p:cNvSpPr>
          <p:nvPr/>
        </p:nvSpPr>
        <p:spPr bwMode="auto">
          <a:xfrm>
            <a:off x="7970838" y="3792538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446" name="Text Box 61"/>
          <p:cNvSpPr txBox="1">
            <a:spLocks noChangeAspect="1" noChangeArrowheads="1"/>
          </p:cNvSpPr>
          <p:nvPr/>
        </p:nvSpPr>
        <p:spPr bwMode="auto">
          <a:xfrm>
            <a:off x="7331075" y="4041775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7447" name="Text Box 62"/>
          <p:cNvSpPr txBox="1">
            <a:spLocks noChangeAspect="1" noChangeArrowheads="1"/>
          </p:cNvSpPr>
          <p:nvPr/>
        </p:nvSpPr>
        <p:spPr bwMode="auto">
          <a:xfrm>
            <a:off x="6794500" y="4292600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7448" name="Text Box 63"/>
          <p:cNvSpPr txBox="1">
            <a:spLocks noChangeAspect="1" noChangeArrowheads="1"/>
          </p:cNvSpPr>
          <p:nvPr/>
        </p:nvSpPr>
        <p:spPr bwMode="auto">
          <a:xfrm>
            <a:off x="6223000" y="4632325"/>
            <a:ext cx="360363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7449" name="Text Box 64"/>
          <p:cNvSpPr txBox="1">
            <a:spLocks noChangeAspect="1" noChangeArrowheads="1"/>
          </p:cNvSpPr>
          <p:nvPr/>
        </p:nvSpPr>
        <p:spPr bwMode="auto">
          <a:xfrm>
            <a:off x="5654675" y="484981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7450" name="Text Box 65"/>
          <p:cNvSpPr txBox="1">
            <a:spLocks noChangeAspect="1" noChangeArrowheads="1"/>
          </p:cNvSpPr>
          <p:nvPr/>
        </p:nvSpPr>
        <p:spPr bwMode="auto">
          <a:xfrm>
            <a:off x="5078413" y="5229225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7451" name="Text Box 66"/>
          <p:cNvSpPr txBox="1">
            <a:spLocks noChangeAspect="1" noChangeArrowheads="1"/>
          </p:cNvSpPr>
          <p:nvPr/>
        </p:nvSpPr>
        <p:spPr bwMode="auto">
          <a:xfrm>
            <a:off x="8610600" y="3297238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452" name="Text Box 67"/>
          <p:cNvSpPr txBox="1">
            <a:spLocks noChangeAspect="1" noChangeArrowheads="1"/>
          </p:cNvSpPr>
          <p:nvPr/>
        </p:nvSpPr>
        <p:spPr bwMode="auto">
          <a:xfrm>
            <a:off x="8610600" y="2638425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453" name="Oval 68"/>
          <p:cNvSpPr>
            <a:spLocks noChangeAspect="1" noChangeArrowheads="1"/>
          </p:cNvSpPr>
          <p:nvPr/>
        </p:nvSpPr>
        <p:spPr bwMode="auto">
          <a:xfrm>
            <a:off x="5772150" y="2195513"/>
            <a:ext cx="2462213" cy="2463800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7454" name="WordArt 69"/>
          <p:cNvSpPr>
            <a:spLocks noChangeArrowheads="1" noChangeShapeType="1" noTextEdit="1"/>
          </p:cNvSpPr>
          <p:nvPr/>
        </p:nvSpPr>
        <p:spPr bwMode="auto">
          <a:xfrm>
            <a:off x="6094413" y="332740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A</a:t>
            </a:r>
          </a:p>
        </p:txBody>
      </p:sp>
      <p:sp>
        <p:nvSpPr>
          <p:cNvPr id="17455" name="WordArt 70"/>
          <p:cNvSpPr>
            <a:spLocks noChangeArrowheads="1" noChangeShapeType="1" noTextEdit="1"/>
          </p:cNvSpPr>
          <p:nvPr/>
        </p:nvSpPr>
        <p:spPr bwMode="auto">
          <a:xfrm>
            <a:off x="7245350" y="286385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B</a:t>
            </a:r>
          </a:p>
        </p:txBody>
      </p:sp>
      <p:sp>
        <p:nvSpPr>
          <p:cNvPr id="17456" name="Text Box 71"/>
          <p:cNvSpPr txBox="1">
            <a:spLocks noChangeArrowheads="1"/>
          </p:cNvSpPr>
          <p:nvPr/>
        </p:nvSpPr>
        <p:spPr bwMode="auto">
          <a:xfrm>
            <a:off x="464993" y="1057275"/>
            <a:ext cx="37274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Gas Volume = area * thickness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Cell area = 0.8 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2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We will use units of 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7457" name="Text Box 72"/>
          <p:cNvSpPr txBox="1">
            <a:spLocks noChangeArrowheads="1"/>
          </p:cNvSpPr>
          <p:nvPr/>
        </p:nvSpPr>
        <p:spPr bwMode="auto">
          <a:xfrm>
            <a:off x="393989" y="2544329"/>
            <a:ext cx="305435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Well A: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Area = 0.8 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2</a:t>
            </a:r>
            <a:endParaRPr lang="en-US" altLang="en-US" sz="1600" b="1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Thickness = 0.0184 km</a:t>
            </a:r>
            <a:endParaRPr lang="en-US" altLang="en-US" sz="1600" b="1" baseline="300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baseline="30000" dirty="0">
                <a:latin typeface="Verdana" panose="020B0604030504040204" pitchFamily="34" charset="0"/>
              </a:rPr>
              <a:t> </a:t>
            </a:r>
            <a:r>
              <a:rPr lang="en-US" altLang="en-US" sz="1600" b="1" dirty="0">
                <a:latin typeface="Verdana" panose="020B0604030504040204" pitchFamily="34" charset="0"/>
              </a:rPr>
              <a:t>Volume = 0.0147 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7458" name="Text Box 74"/>
          <p:cNvSpPr txBox="1">
            <a:spLocks noChangeArrowheads="1"/>
          </p:cNvSpPr>
          <p:nvPr/>
        </p:nvSpPr>
        <p:spPr bwMode="auto">
          <a:xfrm>
            <a:off x="393989" y="4285817"/>
            <a:ext cx="3006725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Well B: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Area = 0.8 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2</a:t>
            </a:r>
            <a:endParaRPr lang="en-US" altLang="en-US" sz="1600" b="1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Thickness = 0.006 km</a:t>
            </a:r>
            <a:endParaRPr lang="en-US" altLang="en-US" sz="1600" b="1" baseline="300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baseline="30000" dirty="0">
                <a:latin typeface="Verdana" panose="020B0604030504040204" pitchFamily="34" charset="0"/>
              </a:rPr>
              <a:t> </a:t>
            </a:r>
            <a:r>
              <a:rPr lang="en-US" altLang="en-US" sz="1600" b="1" dirty="0">
                <a:latin typeface="Verdana" panose="020B0604030504040204" pitchFamily="34" charset="0"/>
              </a:rPr>
              <a:t>Volume = 0.0048 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7459" name="WordArt 75"/>
          <p:cNvSpPr>
            <a:spLocks noChangeArrowheads="1" noChangeShapeType="1" noTextEdit="1"/>
          </p:cNvSpPr>
          <p:nvPr/>
        </p:nvSpPr>
        <p:spPr bwMode="auto">
          <a:xfrm>
            <a:off x="6616700" y="5646738"/>
            <a:ext cx="16383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Step 2d</a:t>
            </a:r>
          </a:p>
        </p:txBody>
      </p:sp>
      <p:grpSp>
        <p:nvGrpSpPr>
          <p:cNvPr id="17460" name="Group 75"/>
          <p:cNvGrpSpPr>
            <a:grpSpLocks/>
          </p:cNvGrpSpPr>
          <p:nvPr/>
        </p:nvGrpSpPr>
        <p:grpSpPr bwMode="auto">
          <a:xfrm>
            <a:off x="4495800" y="2481263"/>
            <a:ext cx="3805238" cy="2690812"/>
            <a:chOff x="4496246" y="2481263"/>
            <a:chExt cx="3804792" cy="2690971"/>
          </a:xfrm>
        </p:grpSpPr>
        <p:sp>
          <p:nvSpPr>
            <p:cNvPr id="17461" name="Text Box 29"/>
            <p:cNvSpPr txBox="1">
              <a:spLocks noChangeAspect="1" noChangeArrowheads="1"/>
            </p:cNvSpPr>
            <p:nvPr/>
          </p:nvSpPr>
          <p:spPr bwMode="auto">
            <a:xfrm>
              <a:off x="4496246" y="3824288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7462" name="Text Box 30"/>
            <p:cNvSpPr txBox="1">
              <a:spLocks noChangeAspect="1" noChangeArrowheads="1"/>
            </p:cNvSpPr>
            <p:nvPr/>
          </p:nvSpPr>
          <p:spPr bwMode="auto">
            <a:xfrm>
              <a:off x="453716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7463" name="Text Box 31"/>
            <p:cNvSpPr txBox="1">
              <a:spLocks noChangeAspect="1" noChangeArrowheads="1"/>
            </p:cNvSpPr>
            <p:nvPr/>
          </p:nvSpPr>
          <p:spPr bwMode="auto">
            <a:xfrm>
              <a:off x="4496246" y="4375150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7464" name="Text Box 32"/>
            <p:cNvSpPr txBox="1">
              <a:spLocks noChangeAspect="1" noChangeArrowheads="1"/>
            </p:cNvSpPr>
            <p:nvPr/>
          </p:nvSpPr>
          <p:spPr bwMode="auto">
            <a:xfrm>
              <a:off x="4537168" y="4926013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7465" name="Text Box 33"/>
            <p:cNvSpPr txBox="1">
              <a:spLocks noChangeAspect="1" noChangeArrowheads="1"/>
            </p:cNvSpPr>
            <p:nvPr/>
          </p:nvSpPr>
          <p:spPr bwMode="auto">
            <a:xfrm>
              <a:off x="5083175" y="3568700"/>
              <a:ext cx="36512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7466" name="Text Box 34"/>
            <p:cNvSpPr txBox="1">
              <a:spLocks noChangeAspect="1" noChangeArrowheads="1"/>
            </p:cNvSpPr>
            <p:nvPr/>
          </p:nvSpPr>
          <p:spPr bwMode="auto">
            <a:xfrm>
              <a:off x="5127718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7467" name="Text Box 35"/>
            <p:cNvSpPr txBox="1">
              <a:spLocks noChangeAspect="1" noChangeArrowheads="1"/>
            </p:cNvSpPr>
            <p:nvPr/>
          </p:nvSpPr>
          <p:spPr bwMode="auto">
            <a:xfrm>
              <a:off x="5082033" y="4124325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17468" name="Text Box 36"/>
            <p:cNvSpPr txBox="1">
              <a:spLocks noChangeAspect="1" noChangeArrowheads="1"/>
            </p:cNvSpPr>
            <p:nvPr/>
          </p:nvSpPr>
          <p:spPr bwMode="auto">
            <a:xfrm>
              <a:off x="5127718" y="46545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7469" name="Text Box 37"/>
            <p:cNvSpPr txBox="1">
              <a:spLocks noChangeAspect="1" noChangeArrowheads="1"/>
            </p:cNvSpPr>
            <p:nvPr/>
          </p:nvSpPr>
          <p:spPr bwMode="auto">
            <a:xfrm>
              <a:off x="569921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7470" name="Text Box 38"/>
            <p:cNvSpPr txBox="1">
              <a:spLocks noChangeAspect="1" noChangeArrowheads="1"/>
            </p:cNvSpPr>
            <p:nvPr/>
          </p:nvSpPr>
          <p:spPr bwMode="auto">
            <a:xfrm>
              <a:off x="5699218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7471" name="Text Box 39"/>
            <p:cNvSpPr txBox="1">
              <a:spLocks noChangeAspect="1" noChangeArrowheads="1"/>
            </p:cNvSpPr>
            <p:nvPr/>
          </p:nvSpPr>
          <p:spPr bwMode="auto">
            <a:xfrm>
              <a:off x="5699218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7472" name="Text Box 40"/>
            <p:cNvSpPr txBox="1">
              <a:spLocks noChangeAspect="1" noChangeArrowheads="1"/>
            </p:cNvSpPr>
            <p:nvPr/>
          </p:nvSpPr>
          <p:spPr bwMode="auto">
            <a:xfrm>
              <a:off x="5699218" y="43751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7473" name="Text Box 41"/>
            <p:cNvSpPr txBox="1">
              <a:spLocks noChangeAspect="1" noChangeArrowheads="1"/>
            </p:cNvSpPr>
            <p:nvPr/>
          </p:nvSpPr>
          <p:spPr bwMode="auto">
            <a:xfrm>
              <a:off x="6281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7474" name="Text Box 42"/>
            <p:cNvSpPr txBox="1">
              <a:spLocks noChangeAspect="1" noChangeArrowheads="1"/>
            </p:cNvSpPr>
            <p:nvPr/>
          </p:nvSpPr>
          <p:spPr bwMode="auto">
            <a:xfrm>
              <a:off x="6281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7475" name="Text Box 43"/>
            <p:cNvSpPr txBox="1">
              <a:spLocks noChangeAspect="1" noChangeArrowheads="1"/>
            </p:cNvSpPr>
            <p:nvPr/>
          </p:nvSpPr>
          <p:spPr bwMode="auto">
            <a:xfrm>
              <a:off x="6281831" y="356870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7476" name="Text Box 44"/>
            <p:cNvSpPr txBox="1">
              <a:spLocks noChangeAspect="1" noChangeArrowheads="1"/>
            </p:cNvSpPr>
            <p:nvPr/>
          </p:nvSpPr>
          <p:spPr bwMode="auto">
            <a:xfrm>
              <a:off x="6281831" y="412432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7477" name="Text Box 45"/>
            <p:cNvSpPr txBox="1">
              <a:spLocks noChangeAspect="1" noChangeArrowheads="1"/>
            </p:cNvSpPr>
            <p:nvPr/>
          </p:nvSpPr>
          <p:spPr bwMode="auto">
            <a:xfrm>
              <a:off x="6850156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7478" name="Text Box 46"/>
            <p:cNvSpPr txBox="1">
              <a:spLocks noChangeAspect="1" noChangeArrowheads="1"/>
            </p:cNvSpPr>
            <p:nvPr/>
          </p:nvSpPr>
          <p:spPr bwMode="auto">
            <a:xfrm>
              <a:off x="6850156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7479" name="Text Box 47"/>
            <p:cNvSpPr txBox="1">
              <a:spLocks noChangeAspect="1" noChangeArrowheads="1"/>
            </p:cNvSpPr>
            <p:nvPr/>
          </p:nvSpPr>
          <p:spPr bwMode="auto">
            <a:xfrm>
              <a:off x="6850156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7480" name="Text Box 48"/>
            <p:cNvSpPr txBox="1">
              <a:spLocks noChangeAspect="1" noChangeArrowheads="1"/>
            </p:cNvSpPr>
            <p:nvPr/>
          </p:nvSpPr>
          <p:spPr bwMode="auto">
            <a:xfrm>
              <a:off x="7424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7481" name="Text Box 49"/>
            <p:cNvSpPr txBox="1">
              <a:spLocks noChangeAspect="1" noChangeArrowheads="1"/>
            </p:cNvSpPr>
            <p:nvPr/>
          </p:nvSpPr>
          <p:spPr bwMode="auto">
            <a:xfrm>
              <a:off x="7424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7482" name="Text Box 50"/>
            <p:cNvSpPr txBox="1">
              <a:spLocks noChangeAspect="1" noChangeArrowheads="1"/>
            </p:cNvSpPr>
            <p:nvPr/>
          </p:nvSpPr>
          <p:spPr bwMode="auto">
            <a:xfrm>
              <a:off x="7424738" y="3568700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7483" name="Text Box 51"/>
            <p:cNvSpPr txBox="1">
              <a:spLocks noChangeAspect="1" noChangeArrowheads="1"/>
            </p:cNvSpPr>
            <p:nvPr/>
          </p:nvSpPr>
          <p:spPr bwMode="auto">
            <a:xfrm>
              <a:off x="8026400" y="27257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7484" name="Text Box 52"/>
            <p:cNvSpPr txBox="1">
              <a:spLocks noChangeAspect="1" noChangeArrowheads="1"/>
            </p:cNvSpPr>
            <p:nvPr/>
          </p:nvSpPr>
          <p:spPr bwMode="auto">
            <a:xfrm>
              <a:off x="8026400" y="32972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7688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Don’t Put Wells Too Close</a:t>
            </a:r>
          </a:p>
        </p:txBody>
      </p:sp>
      <p:sp>
        <p:nvSpPr>
          <p:cNvPr id="18435" name="Freeform 2"/>
          <p:cNvSpPr>
            <a:spLocks/>
          </p:cNvSpPr>
          <p:nvPr/>
        </p:nvSpPr>
        <p:spPr bwMode="auto">
          <a:xfrm>
            <a:off x="4170363" y="2251075"/>
            <a:ext cx="4376737" cy="3189288"/>
          </a:xfrm>
          <a:custGeom>
            <a:avLst/>
            <a:gdLst>
              <a:gd name="T0" fmla="*/ 0 w 2757"/>
              <a:gd name="T1" fmla="*/ 2147483647 h 2009"/>
              <a:gd name="T2" fmla="*/ 2147483647 w 2757"/>
              <a:gd name="T3" fmla="*/ 2147483647 h 2009"/>
              <a:gd name="T4" fmla="*/ 2147483647 w 2757"/>
              <a:gd name="T5" fmla="*/ 2147483647 h 2009"/>
              <a:gd name="T6" fmla="*/ 2147483647 w 2757"/>
              <a:gd name="T7" fmla="*/ 2147483647 h 2009"/>
              <a:gd name="T8" fmla="*/ 2147483647 w 2757"/>
              <a:gd name="T9" fmla="*/ 2147483647 h 2009"/>
              <a:gd name="T10" fmla="*/ 2147483647 w 2757"/>
              <a:gd name="T11" fmla="*/ 2147483647 h 2009"/>
              <a:gd name="T12" fmla="*/ 2147483647 w 2757"/>
              <a:gd name="T13" fmla="*/ 2147483647 h 2009"/>
              <a:gd name="T14" fmla="*/ 2147483647 w 2757"/>
              <a:gd name="T15" fmla="*/ 2147483647 h 2009"/>
              <a:gd name="T16" fmla="*/ 2147483647 w 2757"/>
              <a:gd name="T17" fmla="*/ 2147483647 h 2009"/>
              <a:gd name="T18" fmla="*/ 2147483647 w 2757"/>
              <a:gd name="T19" fmla="*/ 2147483647 h 2009"/>
              <a:gd name="T20" fmla="*/ 2147483647 w 2757"/>
              <a:gd name="T21" fmla="*/ 2147483647 h 2009"/>
              <a:gd name="T22" fmla="*/ 2147483647 w 2757"/>
              <a:gd name="T23" fmla="*/ 2147483647 h 2009"/>
              <a:gd name="T24" fmla="*/ 2147483647 w 2757"/>
              <a:gd name="T25" fmla="*/ 2147483647 h 2009"/>
              <a:gd name="T26" fmla="*/ 2147483647 w 2757"/>
              <a:gd name="T27" fmla="*/ 2147483647 h 2009"/>
              <a:gd name="T28" fmla="*/ 2147483647 w 2757"/>
              <a:gd name="T29" fmla="*/ 2147483647 h 2009"/>
              <a:gd name="T30" fmla="*/ 2147483647 w 2757"/>
              <a:gd name="T31" fmla="*/ 2147483647 h 2009"/>
              <a:gd name="T32" fmla="*/ 2147483647 w 2757"/>
              <a:gd name="T33" fmla="*/ 2147483647 h 20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57"/>
              <a:gd name="T52" fmla="*/ 0 h 2009"/>
              <a:gd name="T53" fmla="*/ 2757 w 2757"/>
              <a:gd name="T54" fmla="*/ 2009 h 20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57" h="2009">
                <a:moveTo>
                  <a:pt x="0" y="684"/>
                </a:moveTo>
                <a:cubicBezTo>
                  <a:pt x="142" y="604"/>
                  <a:pt x="285" y="524"/>
                  <a:pt x="451" y="444"/>
                </a:cubicBezTo>
                <a:cubicBezTo>
                  <a:pt x="617" y="364"/>
                  <a:pt x="848" y="271"/>
                  <a:pt x="999" y="204"/>
                </a:cubicBezTo>
                <a:cubicBezTo>
                  <a:pt x="1150" y="137"/>
                  <a:pt x="1252" y="63"/>
                  <a:pt x="1354" y="41"/>
                </a:cubicBezTo>
                <a:cubicBezTo>
                  <a:pt x="1456" y="19"/>
                  <a:pt x="1532" y="60"/>
                  <a:pt x="1613" y="70"/>
                </a:cubicBezTo>
                <a:cubicBezTo>
                  <a:pt x="1694" y="80"/>
                  <a:pt x="1771" y="107"/>
                  <a:pt x="1843" y="99"/>
                </a:cubicBezTo>
                <a:cubicBezTo>
                  <a:pt x="1915" y="91"/>
                  <a:pt x="1968" y="33"/>
                  <a:pt x="2045" y="22"/>
                </a:cubicBezTo>
                <a:cubicBezTo>
                  <a:pt x="2122" y="11"/>
                  <a:pt x="2210" y="0"/>
                  <a:pt x="2304" y="32"/>
                </a:cubicBezTo>
                <a:cubicBezTo>
                  <a:pt x="2398" y="64"/>
                  <a:pt x="2541" y="155"/>
                  <a:pt x="2611" y="214"/>
                </a:cubicBezTo>
                <a:cubicBezTo>
                  <a:pt x="2681" y="273"/>
                  <a:pt x="2706" y="309"/>
                  <a:pt x="2727" y="387"/>
                </a:cubicBezTo>
                <a:cubicBezTo>
                  <a:pt x="2748" y="465"/>
                  <a:pt x="2757" y="598"/>
                  <a:pt x="2736" y="684"/>
                </a:cubicBezTo>
                <a:cubicBezTo>
                  <a:pt x="2715" y="770"/>
                  <a:pt x="2679" y="852"/>
                  <a:pt x="2602" y="905"/>
                </a:cubicBezTo>
                <a:cubicBezTo>
                  <a:pt x="2525" y="958"/>
                  <a:pt x="2385" y="959"/>
                  <a:pt x="2275" y="1001"/>
                </a:cubicBezTo>
                <a:cubicBezTo>
                  <a:pt x="2165" y="1043"/>
                  <a:pt x="2052" y="1107"/>
                  <a:pt x="1939" y="1155"/>
                </a:cubicBezTo>
                <a:cubicBezTo>
                  <a:pt x="1826" y="1203"/>
                  <a:pt x="1727" y="1219"/>
                  <a:pt x="1594" y="1289"/>
                </a:cubicBezTo>
                <a:cubicBezTo>
                  <a:pt x="1461" y="1359"/>
                  <a:pt x="1383" y="1457"/>
                  <a:pt x="1143" y="1577"/>
                </a:cubicBezTo>
                <a:cubicBezTo>
                  <a:pt x="903" y="1697"/>
                  <a:pt x="528" y="1853"/>
                  <a:pt x="154" y="200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437" name="Freeform 6"/>
          <p:cNvSpPr>
            <a:spLocks noChangeAspect="1"/>
          </p:cNvSpPr>
          <p:nvPr/>
        </p:nvSpPr>
        <p:spPr bwMode="auto">
          <a:xfrm rot="-5400000">
            <a:off x="6168232" y="2207419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38" name="Freeform 8"/>
          <p:cNvSpPr>
            <a:spLocks noChangeAspect="1"/>
          </p:cNvSpPr>
          <p:nvPr/>
        </p:nvSpPr>
        <p:spPr bwMode="auto">
          <a:xfrm rot="-5400000">
            <a:off x="6167438" y="3249613"/>
            <a:ext cx="515937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607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3798" name="Freeform 9"/>
          <p:cNvSpPr>
            <a:spLocks noChangeAspect="1"/>
          </p:cNvSpPr>
          <p:nvPr/>
        </p:nvSpPr>
        <p:spPr bwMode="auto">
          <a:xfrm rot="-5400000">
            <a:off x="6168232" y="2729706"/>
            <a:ext cx="514350" cy="776287"/>
          </a:xfrm>
          <a:custGeom>
            <a:avLst/>
            <a:gdLst>
              <a:gd name="T0" fmla="*/ 80 w 168"/>
              <a:gd name="T1" fmla="*/ 0 h 340"/>
              <a:gd name="T2" fmla="*/ 0 w 168"/>
              <a:gd name="T3" fmla="*/ 80 h 340"/>
              <a:gd name="T4" fmla="*/ 0 w 168"/>
              <a:gd name="T5" fmla="*/ 250 h 340"/>
              <a:gd name="T6" fmla="*/ 84 w 168"/>
              <a:gd name="T7" fmla="*/ 340 h 340"/>
              <a:gd name="T8" fmla="*/ 168 w 168"/>
              <a:gd name="T9" fmla="*/ 254 h 340"/>
              <a:gd name="T10" fmla="*/ 168 w 168"/>
              <a:gd name="T11" fmla="*/ 86 h 340"/>
              <a:gd name="T12" fmla="*/ 80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8440" name="Freeform 18"/>
          <p:cNvSpPr>
            <a:spLocks noChangeAspect="1"/>
          </p:cNvSpPr>
          <p:nvPr/>
        </p:nvSpPr>
        <p:spPr bwMode="auto">
          <a:xfrm rot="-5400000">
            <a:off x="6168232" y="3779044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0066">
              <a:alpha val="5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1" name="Freeform 22"/>
          <p:cNvSpPr>
            <a:spLocks noChangeAspect="1"/>
          </p:cNvSpPr>
          <p:nvPr/>
        </p:nvSpPr>
        <p:spPr bwMode="auto">
          <a:xfrm rot="-5400000">
            <a:off x="5593557" y="2477294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2" name="Freeform 24"/>
          <p:cNvSpPr>
            <a:spLocks noChangeAspect="1"/>
          </p:cNvSpPr>
          <p:nvPr/>
        </p:nvSpPr>
        <p:spPr bwMode="auto">
          <a:xfrm rot="-5400000">
            <a:off x="5592763" y="3521075"/>
            <a:ext cx="517525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0066">
              <a:alpha val="5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3" name="Freeform 25"/>
          <p:cNvSpPr>
            <a:spLocks noChangeAspect="1"/>
          </p:cNvSpPr>
          <p:nvPr/>
        </p:nvSpPr>
        <p:spPr bwMode="auto">
          <a:xfrm rot="-5400000">
            <a:off x="5593557" y="2999581"/>
            <a:ext cx="515938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0066">
              <a:alpha val="5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4" name="Freeform 34"/>
          <p:cNvSpPr>
            <a:spLocks noChangeAspect="1"/>
          </p:cNvSpPr>
          <p:nvPr/>
        </p:nvSpPr>
        <p:spPr bwMode="auto">
          <a:xfrm rot="-5400000">
            <a:off x="5593557" y="4048919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5" name="Freeform 40"/>
          <p:cNvSpPr>
            <a:spLocks noChangeAspect="1"/>
          </p:cNvSpPr>
          <p:nvPr/>
        </p:nvSpPr>
        <p:spPr bwMode="auto">
          <a:xfrm rot="-5400000">
            <a:off x="7323138" y="2189163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6" name="Freeform 42"/>
          <p:cNvSpPr>
            <a:spLocks noChangeAspect="1"/>
          </p:cNvSpPr>
          <p:nvPr/>
        </p:nvSpPr>
        <p:spPr bwMode="auto">
          <a:xfrm rot="-5400000">
            <a:off x="7323932" y="3232944"/>
            <a:ext cx="512762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33CC">
              <a:alpha val="5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7" name="Freeform 43"/>
          <p:cNvSpPr>
            <a:spLocks noChangeAspect="1"/>
          </p:cNvSpPr>
          <p:nvPr/>
        </p:nvSpPr>
        <p:spPr bwMode="auto">
          <a:xfrm rot="-5400000">
            <a:off x="7322344" y="27090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33CC">
              <a:alpha val="5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8" name="Freeform 56"/>
          <p:cNvSpPr>
            <a:spLocks noChangeAspect="1"/>
          </p:cNvSpPr>
          <p:nvPr/>
        </p:nvSpPr>
        <p:spPr bwMode="auto">
          <a:xfrm rot="-5400000">
            <a:off x="6746081" y="2459832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33CC">
              <a:alpha val="5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3808" name="Freeform 58"/>
          <p:cNvSpPr>
            <a:spLocks noChangeAspect="1"/>
          </p:cNvSpPr>
          <p:nvPr/>
        </p:nvSpPr>
        <p:spPr bwMode="auto">
          <a:xfrm rot="-5400000">
            <a:off x="6745287" y="3503613"/>
            <a:ext cx="517525" cy="774700"/>
          </a:xfrm>
          <a:custGeom>
            <a:avLst/>
            <a:gdLst>
              <a:gd name="T0" fmla="*/ 80 w 168"/>
              <a:gd name="T1" fmla="*/ 0 h 340"/>
              <a:gd name="T2" fmla="*/ 0 w 168"/>
              <a:gd name="T3" fmla="*/ 80 h 340"/>
              <a:gd name="T4" fmla="*/ 0 w 168"/>
              <a:gd name="T5" fmla="*/ 250 h 340"/>
              <a:gd name="T6" fmla="*/ 84 w 168"/>
              <a:gd name="T7" fmla="*/ 340 h 340"/>
              <a:gd name="T8" fmla="*/ 168 w 168"/>
              <a:gd name="T9" fmla="*/ 254 h 340"/>
              <a:gd name="T10" fmla="*/ 168 w 168"/>
              <a:gd name="T11" fmla="*/ 86 h 340"/>
              <a:gd name="T12" fmla="*/ 80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8450" name="Freeform 59"/>
          <p:cNvSpPr>
            <a:spLocks noChangeAspect="1"/>
          </p:cNvSpPr>
          <p:nvPr/>
        </p:nvSpPr>
        <p:spPr bwMode="auto">
          <a:xfrm rot="-5400000">
            <a:off x="6745287" y="2981326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accent2">
              <a:alpha val="39999"/>
            </a:scheme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1" name="Freeform 207"/>
          <p:cNvSpPr>
            <a:spLocks noChangeAspect="1"/>
          </p:cNvSpPr>
          <p:nvPr/>
        </p:nvSpPr>
        <p:spPr bwMode="auto">
          <a:xfrm rot="-5400000">
            <a:off x="5016500" y="32766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2" name="Freeform 208"/>
          <p:cNvSpPr>
            <a:spLocks noChangeAspect="1"/>
          </p:cNvSpPr>
          <p:nvPr/>
        </p:nvSpPr>
        <p:spPr bwMode="auto">
          <a:xfrm rot="-5400000">
            <a:off x="5015706" y="275351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3" name="Freeform 217"/>
          <p:cNvSpPr>
            <a:spLocks noChangeAspect="1"/>
          </p:cNvSpPr>
          <p:nvPr/>
        </p:nvSpPr>
        <p:spPr bwMode="auto">
          <a:xfrm rot="-5400000">
            <a:off x="5015706" y="380285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4" name="Freeform 218"/>
          <p:cNvSpPr>
            <a:spLocks noChangeAspect="1"/>
          </p:cNvSpPr>
          <p:nvPr/>
        </p:nvSpPr>
        <p:spPr bwMode="auto">
          <a:xfrm rot="-5400000">
            <a:off x="5015706" y="432514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5" name="Freeform 223"/>
          <p:cNvSpPr>
            <a:spLocks noChangeAspect="1"/>
          </p:cNvSpPr>
          <p:nvPr/>
        </p:nvSpPr>
        <p:spPr bwMode="auto">
          <a:xfrm rot="-5400000">
            <a:off x="4441031" y="35472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6" name="Freeform 224"/>
          <p:cNvSpPr>
            <a:spLocks noChangeAspect="1"/>
          </p:cNvSpPr>
          <p:nvPr/>
        </p:nvSpPr>
        <p:spPr bwMode="auto">
          <a:xfrm rot="-5400000">
            <a:off x="4441825" y="3024188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7" name="Freeform 233"/>
          <p:cNvSpPr>
            <a:spLocks noChangeAspect="1"/>
          </p:cNvSpPr>
          <p:nvPr/>
        </p:nvSpPr>
        <p:spPr bwMode="auto">
          <a:xfrm rot="-5400000">
            <a:off x="4441825" y="4073525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8" name="Freeform 234"/>
          <p:cNvSpPr>
            <a:spLocks noChangeAspect="1"/>
          </p:cNvSpPr>
          <p:nvPr/>
        </p:nvSpPr>
        <p:spPr bwMode="auto">
          <a:xfrm rot="-5400000">
            <a:off x="4441031" y="459660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59" name="Freeform 42"/>
          <p:cNvSpPr>
            <a:spLocks noChangeAspect="1"/>
          </p:cNvSpPr>
          <p:nvPr/>
        </p:nvSpPr>
        <p:spPr bwMode="auto">
          <a:xfrm rot="-5400000">
            <a:off x="7897019" y="295989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460" name="Freeform 43"/>
          <p:cNvSpPr>
            <a:spLocks noChangeAspect="1"/>
          </p:cNvSpPr>
          <p:nvPr/>
        </p:nvSpPr>
        <p:spPr bwMode="auto">
          <a:xfrm rot="-5400000">
            <a:off x="7897813" y="24384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61" name="Text Box 52"/>
          <p:cNvSpPr txBox="1">
            <a:spLocks noChangeAspect="1" noChangeArrowheads="1"/>
          </p:cNvSpPr>
          <p:nvPr/>
        </p:nvSpPr>
        <p:spPr bwMode="auto">
          <a:xfrm>
            <a:off x="4487863" y="2608263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8462" name="Text Box 53"/>
          <p:cNvSpPr txBox="1">
            <a:spLocks noChangeAspect="1" noChangeArrowheads="1"/>
          </p:cNvSpPr>
          <p:nvPr/>
        </p:nvSpPr>
        <p:spPr bwMode="auto">
          <a:xfrm>
            <a:off x="7970838" y="20939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8463" name="Text Box 54"/>
          <p:cNvSpPr txBox="1">
            <a:spLocks noChangeAspect="1" noChangeArrowheads="1"/>
          </p:cNvSpPr>
          <p:nvPr/>
        </p:nvSpPr>
        <p:spPr bwMode="auto">
          <a:xfrm>
            <a:off x="7331075" y="1860550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8464" name="Text Box 55"/>
          <p:cNvSpPr txBox="1">
            <a:spLocks noChangeAspect="1" noChangeArrowheads="1"/>
          </p:cNvSpPr>
          <p:nvPr/>
        </p:nvSpPr>
        <p:spPr bwMode="auto">
          <a:xfrm>
            <a:off x="6794500" y="20558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8465" name="Text Box 56"/>
          <p:cNvSpPr txBox="1">
            <a:spLocks noChangeAspect="1" noChangeArrowheads="1"/>
          </p:cNvSpPr>
          <p:nvPr/>
        </p:nvSpPr>
        <p:spPr bwMode="auto">
          <a:xfrm>
            <a:off x="6223000" y="1936750"/>
            <a:ext cx="360363" cy="347663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8466" name="Text Box 57"/>
          <p:cNvSpPr txBox="1">
            <a:spLocks noChangeAspect="1" noChangeArrowheads="1"/>
          </p:cNvSpPr>
          <p:nvPr/>
        </p:nvSpPr>
        <p:spPr bwMode="auto">
          <a:xfrm>
            <a:off x="5654675" y="217646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8467" name="Text Box 58"/>
          <p:cNvSpPr txBox="1">
            <a:spLocks noChangeAspect="1" noChangeArrowheads="1"/>
          </p:cNvSpPr>
          <p:nvPr/>
        </p:nvSpPr>
        <p:spPr bwMode="auto">
          <a:xfrm>
            <a:off x="5078413" y="2459038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8468" name="Text Box 59"/>
          <p:cNvSpPr txBox="1">
            <a:spLocks noChangeAspect="1" noChangeArrowheads="1"/>
          </p:cNvSpPr>
          <p:nvPr/>
        </p:nvSpPr>
        <p:spPr bwMode="auto">
          <a:xfrm>
            <a:off x="4487863" y="5410200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8469" name="Text Box 60"/>
          <p:cNvSpPr txBox="1">
            <a:spLocks noChangeAspect="1" noChangeArrowheads="1"/>
          </p:cNvSpPr>
          <p:nvPr/>
        </p:nvSpPr>
        <p:spPr bwMode="auto">
          <a:xfrm>
            <a:off x="7970838" y="3792538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8470" name="Text Box 61"/>
          <p:cNvSpPr txBox="1">
            <a:spLocks noChangeAspect="1" noChangeArrowheads="1"/>
          </p:cNvSpPr>
          <p:nvPr/>
        </p:nvSpPr>
        <p:spPr bwMode="auto">
          <a:xfrm>
            <a:off x="7331075" y="4041775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8471" name="Text Box 62"/>
          <p:cNvSpPr txBox="1">
            <a:spLocks noChangeAspect="1" noChangeArrowheads="1"/>
          </p:cNvSpPr>
          <p:nvPr/>
        </p:nvSpPr>
        <p:spPr bwMode="auto">
          <a:xfrm>
            <a:off x="6794500" y="4292600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8472" name="Text Box 63"/>
          <p:cNvSpPr txBox="1">
            <a:spLocks noChangeAspect="1" noChangeArrowheads="1"/>
          </p:cNvSpPr>
          <p:nvPr/>
        </p:nvSpPr>
        <p:spPr bwMode="auto">
          <a:xfrm>
            <a:off x="6223000" y="4632325"/>
            <a:ext cx="360363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8473" name="Text Box 64"/>
          <p:cNvSpPr txBox="1">
            <a:spLocks noChangeAspect="1" noChangeArrowheads="1"/>
          </p:cNvSpPr>
          <p:nvPr/>
        </p:nvSpPr>
        <p:spPr bwMode="auto">
          <a:xfrm>
            <a:off x="5654675" y="484981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8474" name="Text Box 65"/>
          <p:cNvSpPr txBox="1">
            <a:spLocks noChangeAspect="1" noChangeArrowheads="1"/>
          </p:cNvSpPr>
          <p:nvPr/>
        </p:nvSpPr>
        <p:spPr bwMode="auto">
          <a:xfrm>
            <a:off x="5078413" y="5229225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8475" name="Text Box 66"/>
          <p:cNvSpPr txBox="1">
            <a:spLocks noChangeAspect="1" noChangeArrowheads="1"/>
          </p:cNvSpPr>
          <p:nvPr/>
        </p:nvSpPr>
        <p:spPr bwMode="auto">
          <a:xfrm>
            <a:off x="8610600" y="3297238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476" name="Text Box 67"/>
          <p:cNvSpPr txBox="1">
            <a:spLocks noChangeAspect="1" noChangeArrowheads="1"/>
          </p:cNvSpPr>
          <p:nvPr/>
        </p:nvSpPr>
        <p:spPr bwMode="auto">
          <a:xfrm>
            <a:off x="8610600" y="2638425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477" name="Oval 68"/>
          <p:cNvSpPr>
            <a:spLocks noChangeAspect="1" noChangeArrowheads="1"/>
          </p:cNvSpPr>
          <p:nvPr/>
        </p:nvSpPr>
        <p:spPr bwMode="auto">
          <a:xfrm>
            <a:off x="5772150" y="2195513"/>
            <a:ext cx="2462213" cy="2463800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8478" name="WordArt 69"/>
          <p:cNvSpPr>
            <a:spLocks noChangeArrowheads="1" noChangeShapeType="1" noTextEdit="1"/>
          </p:cNvSpPr>
          <p:nvPr/>
        </p:nvSpPr>
        <p:spPr bwMode="auto">
          <a:xfrm>
            <a:off x="6094413" y="332740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A</a:t>
            </a:r>
          </a:p>
        </p:txBody>
      </p:sp>
      <p:sp>
        <p:nvSpPr>
          <p:cNvPr id="18479" name="WordArt 70"/>
          <p:cNvSpPr>
            <a:spLocks noChangeArrowheads="1" noChangeShapeType="1" noTextEdit="1"/>
          </p:cNvSpPr>
          <p:nvPr/>
        </p:nvSpPr>
        <p:spPr bwMode="auto">
          <a:xfrm>
            <a:off x="6702425" y="2992438"/>
            <a:ext cx="647700" cy="211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B</a:t>
            </a:r>
          </a:p>
        </p:txBody>
      </p:sp>
      <p:sp>
        <p:nvSpPr>
          <p:cNvPr id="18480" name="Text Box 71"/>
          <p:cNvSpPr txBox="1">
            <a:spLocks noChangeArrowheads="1"/>
          </p:cNvSpPr>
          <p:nvPr/>
        </p:nvSpPr>
        <p:spPr bwMode="auto">
          <a:xfrm>
            <a:off x="395721" y="1223530"/>
            <a:ext cx="3503613" cy="87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5000"/>
              </a:lnSpc>
            </a:pPr>
            <a:r>
              <a:rPr lang="en-US" altLang="en-US" sz="2000" b="1" dirty="0">
                <a:latin typeface="Verdana" panose="020B0604030504040204" pitchFamily="34" charset="0"/>
              </a:rPr>
              <a:t>We can not drain one cell </a:t>
            </a:r>
            <a:r>
              <a:rPr lang="en-US" altLang="en-US" sz="2000" b="1" dirty="0" smtClean="0">
                <a:latin typeface="Verdana" panose="020B0604030504040204" pitchFamily="34" charset="0"/>
              </a:rPr>
              <a:t>more </a:t>
            </a:r>
            <a:r>
              <a:rPr lang="en-US" altLang="en-US" sz="2000" b="1" dirty="0">
                <a:latin typeface="Verdana" panose="020B0604030504040204" pitchFamily="34" charset="0"/>
              </a:rPr>
              <a:t>than 80%</a:t>
            </a:r>
          </a:p>
        </p:txBody>
      </p:sp>
      <p:sp>
        <p:nvSpPr>
          <p:cNvPr id="18481" name="Text Box 72"/>
          <p:cNvSpPr txBox="1">
            <a:spLocks noChangeArrowheads="1"/>
          </p:cNvSpPr>
          <p:nvPr/>
        </p:nvSpPr>
        <p:spPr bwMode="auto">
          <a:xfrm>
            <a:off x="255443" y="2433493"/>
            <a:ext cx="3530600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4950" indent="-234950" eaLnBrk="1" hangingPunct="1">
              <a:lnSpc>
                <a:spcPct val="13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en-US" sz="1600" b="1" dirty="0">
                <a:latin typeface="Verdana" panose="020B0604030504040204" pitchFamily="34" charset="0"/>
              </a:rPr>
              <a:t>In this example, cell V2 </a:t>
            </a:r>
            <a:r>
              <a:rPr lang="en-US" altLang="en-US" sz="1600" b="1" dirty="0" smtClean="0">
                <a:latin typeface="Verdana" panose="020B0604030504040204" pitchFamily="34" charset="0"/>
              </a:rPr>
              <a:t>	would </a:t>
            </a:r>
            <a:r>
              <a:rPr lang="en-US" altLang="en-US" sz="1600" b="1" dirty="0">
                <a:latin typeface="Verdana" panose="020B0604030504040204" pitchFamily="34" charset="0"/>
              </a:rPr>
              <a:t>have 80% </a:t>
            </a:r>
            <a:r>
              <a:rPr lang="en-US" altLang="en-US" sz="1600" b="1" dirty="0" smtClean="0">
                <a:latin typeface="Verdana" panose="020B0604030504040204" pitchFamily="34" charset="0"/>
              </a:rPr>
              <a:t>	recovery </a:t>
            </a:r>
            <a:r>
              <a:rPr lang="en-US" altLang="en-US" sz="1600" b="1" dirty="0">
                <a:latin typeface="Verdana" panose="020B0604030504040204" pitchFamily="34" charset="0"/>
              </a:rPr>
              <a:t>from well B; no </a:t>
            </a:r>
            <a:r>
              <a:rPr lang="en-US" altLang="en-US" sz="1600" b="1" dirty="0" smtClean="0">
                <a:latin typeface="Verdana" panose="020B0604030504040204" pitchFamily="34" charset="0"/>
              </a:rPr>
              <a:t>	additional </a:t>
            </a:r>
            <a:r>
              <a:rPr lang="en-US" altLang="en-US" sz="1600" b="1" dirty="0">
                <a:latin typeface="Verdana" panose="020B0604030504040204" pitchFamily="34" charset="0"/>
              </a:rPr>
              <a:t>recovery for </a:t>
            </a:r>
            <a:r>
              <a:rPr lang="en-US" altLang="en-US" sz="1600" b="1" dirty="0" smtClean="0">
                <a:latin typeface="Verdana" panose="020B0604030504040204" pitchFamily="34" charset="0"/>
              </a:rPr>
              <a:t>	well </a:t>
            </a:r>
            <a:r>
              <a:rPr lang="en-US" altLang="en-US" sz="1600" b="1" dirty="0">
                <a:latin typeface="Verdana" panose="020B0604030504040204" pitchFamily="34" charset="0"/>
              </a:rPr>
              <a:t>A</a:t>
            </a:r>
          </a:p>
          <a:p>
            <a:pPr marL="234950" indent="-234950" eaLnBrk="1" hangingPunct="1">
              <a:lnSpc>
                <a:spcPct val="13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altLang="en-US" sz="1600" b="1" dirty="0">
              <a:latin typeface="Verdana" panose="020B0604030504040204" pitchFamily="34" charset="0"/>
            </a:endParaRPr>
          </a:p>
          <a:p>
            <a:pPr marL="234950" indent="-234950" eaLnBrk="1" hangingPunct="1">
              <a:lnSpc>
                <a:spcPct val="13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en-US" sz="1600" b="1" dirty="0">
                <a:latin typeface="Verdana" panose="020B0604030504040204" pitchFamily="34" charset="0"/>
              </a:rPr>
              <a:t>However, cells U2 and V3 </a:t>
            </a:r>
            <a:r>
              <a:rPr lang="en-US" altLang="en-US" sz="1600" b="1" dirty="0" smtClean="0">
                <a:latin typeface="Verdana" panose="020B0604030504040204" pitchFamily="34" charset="0"/>
              </a:rPr>
              <a:t>	can </a:t>
            </a:r>
            <a:r>
              <a:rPr lang="en-US" altLang="en-US" sz="1600" b="1" dirty="0">
                <a:latin typeface="Verdana" panose="020B0604030504040204" pitchFamily="34" charset="0"/>
              </a:rPr>
              <a:t>contribute 40% to </a:t>
            </a:r>
            <a:r>
              <a:rPr lang="en-US" altLang="en-US" sz="1600" b="1" dirty="0" smtClean="0">
                <a:latin typeface="Verdana" panose="020B0604030504040204" pitchFamily="34" charset="0"/>
              </a:rPr>
              <a:t>	well </a:t>
            </a:r>
            <a:r>
              <a:rPr lang="en-US" altLang="en-US" sz="1600" b="1" dirty="0">
                <a:latin typeface="Verdana" panose="020B0604030504040204" pitchFamily="34" charset="0"/>
              </a:rPr>
              <a:t>A and 40% to well B</a:t>
            </a:r>
            <a:endParaRPr lang="en-US" altLang="en-US" sz="1600" b="1" baseline="30000" dirty="0">
              <a:latin typeface="Verdana" panose="020B0604030504040204" pitchFamily="34" charset="0"/>
            </a:endParaRPr>
          </a:p>
        </p:txBody>
      </p:sp>
      <p:grpSp>
        <p:nvGrpSpPr>
          <p:cNvPr id="18482" name="Group 73"/>
          <p:cNvGrpSpPr>
            <a:grpSpLocks/>
          </p:cNvGrpSpPr>
          <p:nvPr/>
        </p:nvGrpSpPr>
        <p:grpSpPr bwMode="auto">
          <a:xfrm>
            <a:off x="4495800" y="2481263"/>
            <a:ext cx="3805238" cy="2690812"/>
            <a:chOff x="4496246" y="2481263"/>
            <a:chExt cx="3804792" cy="2690971"/>
          </a:xfrm>
        </p:grpSpPr>
        <p:sp>
          <p:nvSpPr>
            <p:cNvPr id="18483" name="Text Box 29"/>
            <p:cNvSpPr txBox="1">
              <a:spLocks noChangeAspect="1" noChangeArrowheads="1"/>
            </p:cNvSpPr>
            <p:nvPr/>
          </p:nvSpPr>
          <p:spPr bwMode="auto">
            <a:xfrm>
              <a:off x="4496246" y="3824288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8484" name="Text Box 30"/>
            <p:cNvSpPr txBox="1">
              <a:spLocks noChangeAspect="1" noChangeArrowheads="1"/>
            </p:cNvSpPr>
            <p:nvPr/>
          </p:nvSpPr>
          <p:spPr bwMode="auto">
            <a:xfrm>
              <a:off x="453716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8485" name="Text Box 31"/>
            <p:cNvSpPr txBox="1">
              <a:spLocks noChangeAspect="1" noChangeArrowheads="1"/>
            </p:cNvSpPr>
            <p:nvPr/>
          </p:nvSpPr>
          <p:spPr bwMode="auto">
            <a:xfrm>
              <a:off x="4496246" y="4375150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18486" name="Text Box 32"/>
            <p:cNvSpPr txBox="1">
              <a:spLocks noChangeAspect="1" noChangeArrowheads="1"/>
            </p:cNvSpPr>
            <p:nvPr/>
          </p:nvSpPr>
          <p:spPr bwMode="auto">
            <a:xfrm>
              <a:off x="4537168" y="4926013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8487" name="Text Box 33"/>
            <p:cNvSpPr txBox="1">
              <a:spLocks noChangeAspect="1" noChangeArrowheads="1"/>
            </p:cNvSpPr>
            <p:nvPr/>
          </p:nvSpPr>
          <p:spPr bwMode="auto">
            <a:xfrm>
              <a:off x="5083175" y="3568700"/>
              <a:ext cx="36512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8488" name="Text Box 34"/>
            <p:cNvSpPr txBox="1">
              <a:spLocks noChangeAspect="1" noChangeArrowheads="1"/>
            </p:cNvSpPr>
            <p:nvPr/>
          </p:nvSpPr>
          <p:spPr bwMode="auto">
            <a:xfrm>
              <a:off x="5127718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8489" name="Text Box 35"/>
            <p:cNvSpPr txBox="1">
              <a:spLocks noChangeAspect="1" noChangeArrowheads="1"/>
            </p:cNvSpPr>
            <p:nvPr/>
          </p:nvSpPr>
          <p:spPr bwMode="auto">
            <a:xfrm>
              <a:off x="5082033" y="4124325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18490" name="Text Box 36"/>
            <p:cNvSpPr txBox="1">
              <a:spLocks noChangeAspect="1" noChangeArrowheads="1"/>
            </p:cNvSpPr>
            <p:nvPr/>
          </p:nvSpPr>
          <p:spPr bwMode="auto">
            <a:xfrm>
              <a:off x="5127718" y="46545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8491" name="Text Box 37"/>
            <p:cNvSpPr txBox="1">
              <a:spLocks noChangeAspect="1" noChangeArrowheads="1"/>
            </p:cNvSpPr>
            <p:nvPr/>
          </p:nvSpPr>
          <p:spPr bwMode="auto">
            <a:xfrm>
              <a:off x="569921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8492" name="Text Box 38"/>
            <p:cNvSpPr txBox="1">
              <a:spLocks noChangeAspect="1" noChangeArrowheads="1"/>
            </p:cNvSpPr>
            <p:nvPr/>
          </p:nvSpPr>
          <p:spPr bwMode="auto">
            <a:xfrm>
              <a:off x="5699218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8493" name="Text Box 39"/>
            <p:cNvSpPr txBox="1">
              <a:spLocks noChangeAspect="1" noChangeArrowheads="1"/>
            </p:cNvSpPr>
            <p:nvPr/>
          </p:nvSpPr>
          <p:spPr bwMode="auto">
            <a:xfrm>
              <a:off x="5699218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8494" name="Text Box 40"/>
            <p:cNvSpPr txBox="1">
              <a:spLocks noChangeAspect="1" noChangeArrowheads="1"/>
            </p:cNvSpPr>
            <p:nvPr/>
          </p:nvSpPr>
          <p:spPr bwMode="auto">
            <a:xfrm>
              <a:off x="5699218" y="43751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8495" name="Text Box 41"/>
            <p:cNvSpPr txBox="1">
              <a:spLocks noChangeAspect="1" noChangeArrowheads="1"/>
            </p:cNvSpPr>
            <p:nvPr/>
          </p:nvSpPr>
          <p:spPr bwMode="auto">
            <a:xfrm>
              <a:off x="6281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8496" name="Text Box 42"/>
            <p:cNvSpPr txBox="1">
              <a:spLocks noChangeAspect="1" noChangeArrowheads="1"/>
            </p:cNvSpPr>
            <p:nvPr/>
          </p:nvSpPr>
          <p:spPr bwMode="auto">
            <a:xfrm>
              <a:off x="6281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497" name="Text Box 43"/>
            <p:cNvSpPr txBox="1">
              <a:spLocks noChangeAspect="1" noChangeArrowheads="1"/>
            </p:cNvSpPr>
            <p:nvPr/>
          </p:nvSpPr>
          <p:spPr bwMode="auto">
            <a:xfrm>
              <a:off x="6281831" y="356870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18498" name="Text Box 44"/>
            <p:cNvSpPr txBox="1">
              <a:spLocks noChangeAspect="1" noChangeArrowheads="1"/>
            </p:cNvSpPr>
            <p:nvPr/>
          </p:nvSpPr>
          <p:spPr bwMode="auto">
            <a:xfrm>
              <a:off x="6281831" y="412432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8499" name="Text Box 45"/>
            <p:cNvSpPr txBox="1">
              <a:spLocks noChangeAspect="1" noChangeArrowheads="1"/>
            </p:cNvSpPr>
            <p:nvPr/>
          </p:nvSpPr>
          <p:spPr bwMode="auto">
            <a:xfrm>
              <a:off x="6850156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8500" name="Text Box 46"/>
            <p:cNvSpPr txBox="1">
              <a:spLocks noChangeAspect="1" noChangeArrowheads="1"/>
            </p:cNvSpPr>
            <p:nvPr/>
          </p:nvSpPr>
          <p:spPr bwMode="auto">
            <a:xfrm>
              <a:off x="6850156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8501" name="Text Box 47"/>
            <p:cNvSpPr txBox="1">
              <a:spLocks noChangeAspect="1" noChangeArrowheads="1"/>
            </p:cNvSpPr>
            <p:nvPr/>
          </p:nvSpPr>
          <p:spPr bwMode="auto">
            <a:xfrm>
              <a:off x="6850156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8502" name="Text Box 48"/>
            <p:cNvSpPr txBox="1">
              <a:spLocks noChangeAspect="1" noChangeArrowheads="1"/>
            </p:cNvSpPr>
            <p:nvPr/>
          </p:nvSpPr>
          <p:spPr bwMode="auto">
            <a:xfrm>
              <a:off x="7424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503" name="Text Box 49"/>
            <p:cNvSpPr txBox="1">
              <a:spLocks noChangeAspect="1" noChangeArrowheads="1"/>
            </p:cNvSpPr>
            <p:nvPr/>
          </p:nvSpPr>
          <p:spPr bwMode="auto">
            <a:xfrm>
              <a:off x="7424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8504" name="Text Box 50"/>
            <p:cNvSpPr txBox="1">
              <a:spLocks noChangeAspect="1" noChangeArrowheads="1"/>
            </p:cNvSpPr>
            <p:nvPr/>
          </p:nvSpPr>
          <p:spPr bwMode="auto">
            <a:xfrm>
              <a:off x="7424738" y="3568700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505" name="Text Box 51"/>
            <p:cNvSpPr txBox="1">
              <a:spLocks noChangeAspect="1" noChangeArrowheads="1"/>
            </p:cNvSpPr>
            <p:nvPr/>
          </p:nvSpPr>
          <p:spPr bwMode="auto">
            <a:xfrm>
              <a:off x="8026400" y="27257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506" name="Text Box 52"/>
            <p:cNvSpPr txBox="1">
              <a:spLocks noChangeAspect="1" noChangeArrowheads="1"/>
            </p:cNvSpPr>
            <p:nvPr/>
          </p:nvSpPr>
          <p:spPr bwMode="auto">
            <a:xfrm>
              <a:off x="8026400" y="32972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1878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Use a 1 Cell Buffer</a:t>
            </a:r>
          </a:p>
        </p:txBody>
      </p:sp>
      <p:sp>
        <p:nvSpPr>
          <p:cNvPr id="19459" name="Freeform 2"/>
          <p:cNvSpPr>
            <a:spLocks/>
          </p:cNvSpPr>
          <p:nvPr/>
        </p:nvSpPr>
        <p:spPr bwMode="auto">
          <a:xfrm>
            <a:off x="4170363" y="2251075"/>
            <a:ext cx="4376737" cy="3189288"/>
          </a:xfrm>
          <a:custGeom>
            <a:avLst/>
            <a:gdLst>
              <a:gd name="T0" fmla="*/ 0 w 2757"/>
              <a:gd name="T1" fmla="*/ 2147483647 h 2009"/>
              <a:gd name="T2" fmla="*/ 2147483647 w 2757"/>
              <a:gd name="T3" fmla="*/ 2147483647 h 2009"/>
              <a:gd name="T4" fmla="*/ 2147483647 w 2757"/>
              <a:gd name="T5" fmla="*/ 2147483647 h 2009"/>
              <a:gd name="T6" fmla="*/ 2147483647 w 2757"/>
              <a:gd name="T7" fmla="*/ 2147483647 h 2009"/>
              <a:gd name="T8" fmla="*/ 2147483647 w 2757"/>
              <a:gd name="T9" fmla="*/ 2147483647 h 2009"/>
              <a:gd name="T10" fmla="*/ 2147483647 w 2757"/>
              <a:gd name="T11" fmla="*/ 2147483647 h 2009"/>
              <a:gd name="T12" fmla="*/ 2147483647 w 2757"/>
              <a:gd name="T13" fmla="*/ 2147483647 h 2009"/>
              <a:gd name="T14" fmla="*/ 2147483647 w 2757"/>
              <a:gd name="T15" fmla="*/ 2147483647 h 2009"/>
              <a:gd name="T16" fmla="*/ 2147483647 w 2757"/>
              <a:gd name="T17" fmla="*/ 2147483647 h 2009"/>
              <a:gd name="T18" fmla="*/ 2147483647 w 2757"/>
              <a:gd name="T19" fmla="*/ 2147483647 h 2009"/>
              <a:gd name="T20" fmla="*/ 2147483647 w 2757"/>
              <a:gd name="T21" fmla="*/ 2147483647 h 2009"/>
              <a:gd name="T22" fmla="*/ 2147483647 w 2757"/>
              <a:gd name="T23" fmla="*/ 2147483647 h 2009"/>
              <a:gd name="T24" fmla="*/ 2147483647 w 2757"/>
              <a:gd name="T25" fmla="*/ 2147483647 h 2009"/>
              <a:gd name="T26" fmla="*/ 2147483647 w 2757"/>
              <a:gd name="T27" fmla="*/ 2147483647 h 2009"/>
              <a:gd name="T28" fmla="*/ 2147483647 w 2757"/>
              <a:gd name="T29" fmla="*/ 2147483647 h 2009"/>
              <a:gd name="T30" fmla="*/ 2147483647 w 2757"/>
              <a:gd name="T31" fmla="*/ 2147483647 h 2009"/>
              <a:gd name="T32" fmla="*/ 2147483647 w 2757"/>
              <a:gd name="T33" fmla="*/ 2147483647 h 20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57"/>
              <a:gd name="T52" fmla="*/ 0 h 2009"/>
              <a:gd name="T53" fmla="*/ 2757 w 2757"/>
              <a:gd name="T54" fmla="*/ 2009 h 20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57" h="2009">
                <a:moveTo>
                  <a:pt x="0" y="684"/>
                </a:moveTo>
                <a:cubicBezTo>
                  <a:pt x="142" y="604"/>
                  <a:pt x="285" y="524"/>
                  <a:pt x="451" y="444"/>
                </a:cubicBezTo>
                <a:cubicBezTo>
                  <a:pt x="617" y="364"/>
                  <a:pt x="848" y="271"/>
                  <a:pt x="999" y="204"/>
                </a:cubicBezTo>
                <a:cubicBezTo>
                  <a:pt x="1150" y="137"/>
                  <a:pt x="1252" y="63"/>
                  <a:pt x="1354" y="41"/>
                </a:cubicBezTo>
                <a:cubicBezTo>
                  <a:pt x="1456" y="19"/>
                  <a:pt x="1532" y="60"/>
                  <a:pt x="1613" y="70"/>
                </a:cubicBezTo>
                <a:cubicBezTo>
                  <a:pt x="1694" y="80"/>
                  <a:pt x="1771" y="107"/>
                  <a:pt x="1843" y="99"/>
                </a:cubicBezTo>
                <a:cubicBezTo>
                  <a:pt x="1915" y="91"/>
                  <a:pt x="1968" y="33"/>
                  <a:pt x="2045" y="22"/>
                </a:cubicBezTo>
                <a:cubicBezTo>
                  <a:pt x="2122" y="11"/>
                  <a:pt x="2210" y="0"/>
                  <a:pt x="2304" y="32"/>
                </a:cubicBezTo>
                <a:cubicBezTo>
                  <a:pt x="2398" y="64"/>
                  <a:pt x="2541" y="155"/>
                  <a:pt x="2611" y="214"/>
                </a:cubicBezTo>
                <a:cubicBezTo>
                  <a:pt x="2681" y="273"/>
                  <a:pt x="2706" y="309"/>
                  <a:pt x="2727" y="387"/>
                </a:cubicBezTo>
                <a:cubicBezTo>
                  <a:pt x="2748" y="465"/>
                  <a:pt x="2757" y="598"/>
                  <a:pt x="2736" y="684"/>
                </a:cubicBezTo>
                <a:cubicBezTo>
                  <a:pt x="2715" y="770"/>
                  <a:pt x="2679" y="852"/>
                  <a:pt x="2602" y="905"/>
                </a:cubicBezTo>
                <a:cubicBezTo>
                  <a:pt x="2525" y="958"/>
                  <a:pt x="2385" y="959"/>
                  <a:pt x="2275" y="1001"/>
                </a:cubicBezTo>
                <a:cubicBezTo>
                  <a:pt x="2165" y="1043"/>
                  <a:pt x="2052" y="1107"/>
                  <a:pt x="1939" y="1155"/>
                </a:cubicBezTo>
                <a:cubicBezTo>
                  <a:pt x="1826" y="1203"/>
                  <a:pt x="1727" y="1219"/>
                  <a:pt x="1594" y="1289"/>
                </a:cubicBezTo>
                <a:cubicBezTo>
                  <a:pt x="1461" y="1359"/>
                  <a:pt x="1383" y="1457"/>
                  <a:pt x="1143" y="1577"/>
                </a:cubicBezTo>
                <a:cubicBezTo>
                  <a:pt x="903" y="1697"/>
                  <a:pt x="528" y="1853"/>
                  <a:pt x="154" y="200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461" name="Freeform 6"/>
          <p:cNvSpPr>
            <a:spLocks noChangeAspect="1"/>
          </p:cNvSpPr>
          <p:nvPr/>
        </p:nvSpPr>
        <p:spPr bwMode="auto">
          <a:xfrm rot="-5400000">
            <a:off x="6168232" y="2207419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2" name="Freeform 8"/>
          <p:cNvSpPr>
            <a:spLocks noChangeAspect="1"/>
          </p:cNvSpPr>
          <p:nvPr/>
        </p:nvSpPr>
        <p:spPr bwMode="auto">
          <a:xfrm rot="-5400000">
            <a:off x="6167438" y="3249613"/>
            <a:ext cx="515937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3" name="Freeform 9"/>
          <p:cNvSpPr>
            <a:spLocks noChangeAspect="1"/>
          </p:cNvSpPr>
          <p:nvPr/>
        </p:nvSpPr>
        <p:spPr bwMode="auto">
          <a:xfrm rot="-5400000">
            <a:off x="6168232" y="2729706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4" name="Freeform 18"/>
          <p:cNvSpPr>
            <a:spLocks noChangeAspect="1"/>
          </p:cNvSpPr>
          <p:nvPr/>
        </p:nvSpPr>
        <p:spPr bwMode="auto">
          <a:xfrm rot="-5400000">
            <a:off x="6168232" y="3779044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5" name="Freeform 22"/>
          <p:cNvSpPr>
            <a:spLocks noChangeAspect="1"/>
          </p:cNvSpPr>
          <p:nvPr/>
        </p:nvSpPr>
        <p:spPr bwMode="auto">
          <a:xfrm rot="-5400000">
            <a:off x="5593557" y="2477294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6" name="Freeform 24"/>
          <p:cNvSpPr>
            <a:spLocks noChangeAspect="1"/>
          </p:cNvSpPr>
          <p:nvPr/>
        </p:nvSpPr>
        <p:spPr bwMode="auto">
          <a:xfrm rot="-5400000">
            <a:off x="5592763" y="3521075"/>
            <a:ext cx="517525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7" name="Freeform 25"/>
          <p:cNvSpPr>
            <a:spLocks noChangeAspect="1"/>
          </p:cNvSpPr>
          <p:nvPr/>
        </p:nvSpPr>
        <p:spPr bwMode="auto">
          <a:xfrm rot="-5400000">
            <a:off x="5593557" y="2999581"/>
            <a:ext cx="515938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8" name="Freeform 34"/>
          <p:cNvSpPr>
            <a:spLocks noChangeAspect="1"/>
          </p:cNvSpPr>
          <p:nvPr/>
        </p:nvSpPr>
        <p:spPr bwMode="auto">
          <a:xfrm rot="-5400000">
            <a:off x="5593557" y="4048919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9" name="Freeform 40"/>
          <p:cNvSpPr>
            <a:spLocks noChangeAspect="1"/>
          </p:cNvSpPr>
          <p:nvPr/>
        </p:nvSpPr>
        <p:spPr bwMode="auto">
          <a:xfrm rot="-5400000">
            <a:off x="7323138" y="2189163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0" name="Freeform 42"/>
          <p:cNvSpPr>
            <a:spLocks noChangeAspect="1"/>
          </p:cNvSpPr>
          <p:nvPr/>
        </p:nvSpPr>
        <p:spPr bwMode="auto">
          <a:xfrm rot="-5400000">
            <a:off x="7323932" y="3232944"/>
            <a:ext cx="512762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1" name="Freeform 43"/>
          <p:cNvSpPr>
            <a:spLocks noChangeAspect="1"/>
          </p:cNvSpPr>
          <p:nvPr/>
        </p:nvSpPr>
        <p:spPr bwMode="auto">
          <a:xfrm rot="-5400000">
            <a:off x="7322344" y="27090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607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2" name="Freeform 56"/>
          <p:cNvSpPr>
            <a:spLocks noChangeAspect="1"/>
          </p:cNvSpPr>
          <p:nvPr/>
        </p:nvSpPr>
        <p:spPr bwMode="auto">
          <a:xfrm rot="-5400000">
            <a:off x="6746081" y="2459832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3" name="Freeform 58"/>
          <p:cNvSpPr>
            <a:spLocks noChangeAspect="1"/>
          </p:cNvSpPr>
          <p:nvPr/>
        </p:nvSpPr>
        <p:spPr bwMode="auto">
          <a:xfrm rot="-5400000">
            <a:off x="6745287" y="3503613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4" name="Freeform 59" descr="Solid diamond"/>
          <p:cNvSpPr>
            <a:spLocks noChangeAspect="1"/>
          </p:cNvSpPr>
          <p:nvPr/>
        </p:nvSpPr>
        <p:spPr bwMode="auto">
          <a:xfrm rot="-5400000">
            <a:off x="6745287" y="2981326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pattFill prst="solidDmnd">
            <a:fgClr>
              <a:srgbClr val="FFFF00">
                <a:alpha val="39999"/>
              </a:srgbClr>
            </a:fgClr>
            <a:bgClr>
              <a:srgbClr val="FF7C80">
                <a:alpha val="39999"/>
              </a:srgbClr>
            </a:bgClr>
          </a:patt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5" name="Freeform 207"/>
          <p:cNvSpPr>
            <a:spLocks noChangeAspect="1"/>
          </p:cNvSpPr>
          <p:nvPr/>
        </p:nvSpPr>
        <p:spPr bwMode="auto">
          <a:xfrm rot="-5400000">
            <a:off x="5016500" y="32766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6" name="Freeform 208"/>
          <p:cNvSpPr>
            <a:spLocks noChangeAspect="1"/>
          </p:cNvSpPr>
          <p:nvPr/>
        </p:nvSpPr>
        <p:spPr bwMode="auto">
          <a:xfrm rot="-5400000">
            <a:off x="5015706" y="275351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7" name="Freeform 217"/>
          <p:cNvSpPr>
            <a:spLocks noChangeAspect="1"/>
          </p:cNvSpPr>
          <p:nvPr/>
        </p:nvSpPr>
        <p:spPr bwMode="auto">
          <a:xfrm rot="-5400000">
            <a:off x="5015706" y="380285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8" name="Freeform 218"/>
          <p:cNvSpPr>
            <a:spLocks noChangeAspect="1"/>
          </p:cNvSpPr>
          <p:nvPr/>
        </p:nvSpPr>
        <p:spPr bwMode="auto">
          <a:xfrm rot="-5400000">
            <a:off x="5015706" y="432514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79" name="Freeform 223"/>
          <p:cNvSpPr>
            <a:spLocks noChangeAspect="1"/>
          </p:cNvSpPr>
          <p:nvPr/>
        </p:nvSpPr>
        <p:spPr bwMode="auto">
          <a:xfrm rot="-5400000">
            <a:off x="4441031" y="35472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80" name="Freeform 224"/>
          <p:cNvSpPr>
            <a:spLocks noChangeAspect="1"/>
          </p:cNvSpPr>
          <p:nvPr/>
        </p:nvSpPr>
        <p:spPr bwMode="auto">
          <a:xfrm rot="-5400000">
            <a:off x="4441825" y="3024188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81" name="Freeform 233"/>
          <p:cNvSpPr>
            <a:spLocks noChangeAspect="1"/>
          </p:cNvSpPr>
          <p:nvPr/>
        </p:nvSpPr>
        <p:spPr bwMode="auto">
          <a:xfrm rot="-5400000">
            <a:off x="4441825" y="4073525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82" name="Freeform 234"/>
          <p:cNvSpPr>
            <a:spLocks noChangeAspect="1"/>
          </p:cNvSpPr>
          <p:nvPr/>
        </p:nvSpPr>
        <p:spPr bwMode="auto">
          <a:xfrm rot="-5400000">
            <a:off x="4441031" y="459660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83" name="Freeform 42"/>
          <p:cNvSpPr>
            <a:spLocks noChangeAspect="1"/>
          </p:cNvSpPr>
          <p:nvPr/>
        </p:nvSpPr>
        <p:spPr bwMode="auto">
          <a:xfrm rot="-5400000">
            <a:off x="7897019" y="295989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84" name="Freeform 43"/>
          <p:cNvSpPr>
            <a:spLocks noChangeAspect="1"/>
          </p:cNvSpPr>
          <p:nvPr/>
        </p:nvSpPr>
        <p:spPr bwMode="auto">
          <a:xfrm rot="-5400000">
            <a:off x="7897813" y="24384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00">
              <a:alpha val="69803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85" name="Text Box 36"/>
          <p:cNvSpPr txBox="1">
            <a:spLocks noChangeAspect="1" noChangeArrowheads="1"/>
          </p:cNvSpPr>
          <p:nvPr/>
        </p:nvSpPr>
        <p:spPr bwMode="auto">
          <a:xfrm>
            <a:off x="5572125" y="3297238"/>
            <a:ext cx="530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86" name="Text Box 38"/>
          <p:cNvSpPr txBox="1">
            <a:spLocks noChangeAspect="1" noChangeArrowheads="1"/>
          </p:cNvSpPr>
          <p:nvPr/>
        </p:nvSpPr>
        <p:spPr bwMode="auto">
          <a:xfrm>
            <a:off x="5572125" y="3824288"/>
            <a:ext cx="530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87" name="Text Box 40"/>
          <p:cNvSpPr txBox="1">
            <a:spLocks noChangeAspect="1" noChangeArrowheads="1"/>
          </p:cNvSpPr>
          <p:nvPr/>
        </p:nvSpPr>
        <p:spPr bwMode="auto">
          <a:xfrm>
            <a:off x="6154738" y="3038475"/>
            <a:ext cx="530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88" name="Text Box 42"/>
          <p:cNvSpPr txBox="1">
            <a:spLocks noChangeAspect="1" noChangeArrowheads="1"/>
          </p:cNvSpPr>
          <p:nvPr/>
        </p:nvSpPr>
        <p:spPr bwMode="auto">
          <a:xfrm>
            <a:off x="6154738" y="3568700"/>
            <a:ext cx="530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19489" name="Text Box 43"/>
          <p:cNvSpPr txBox="1">
            <a:spLocks noChangeAspect="1" noChangeArrowheads="1"/>
          </p:cNvSpPr>
          <p:nvPr/>
        </p:nvSpPr>
        <p:spPr bwMode="auto">
          <a:xfrm>
            <a:off x="6154738" y="4124325"/>
            <a:ext cx="530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90" name="Text Box 44"/>
          <p:cNvSpPr txBox="1">
            <a:spLocks noChangeAspect="1" noChangeArrowheads="1"/>
          </p:cNvSpPr>
          <p:nvPr/>
        </p:nvSpPr>
        <p:spPr bwMode="auto">
          <a:xfrm>
            <a:off x="6723063" y="2725738"/>
            <a:ext cx="530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91" name="Text Box 45"/>
          <p:cNvSpPr txBox="1">
            <a:spLocks noChangeAspect="1" noChangeArrowheads="1"/>
          </p:cNvSpPr>
          <p:nvPr/>
        </p:nvSpPr>
        <p:spPr bwMode="auto">
          <a:xfrm>
            <a:off x="6723063" y="3297238"/>
            <a:ext cx="530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19492" name="Text Box 46"/>
          <p:cNvSpPr txBox="1">
            <a:spLocks noChangeAspect="1" noChangeArrowheads="1"/>
          </p:cNvSpPr>
          <p:nvPr/>
        </p:nvSpPr>
        <p:spPr bwMode="auto">
          <a:xfrm>
            <a:off x="6723063" y="3824288"/>
            <a:ext cx="530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93" name="Text Box 47"/>
          <p:cNvSpPr txBox="1">
            <a:spLocks noChangeAspect="1" noChangeArrowheads="1"/>
          </p:cNvSpPr>
          <p:nvPr/>
        </p:nvSpPr>
        <p:spPr bwMode="auto">
          <a:xfrm>
            <a:off x="7296150" y="2481263"/>
            <a:ext cx="531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94" name="Text Box 48"/>
          <p:cNvSpPr txBox="1">
            <a:spLocks noChangeAspect="1" noChangeArrowheads="1"/>
          </p:cNvSpPr>
          <p:nvPr/>
        </p:nvSpPr>
        <p:spPr bwMode="auto">
          <a:xfrm>
            <a:off x="7297738" y="3038475"/>
            <a:ext cx="5302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19495" name="Text Box 49"/>
          <p:cNvSpPr txBox="1">
            <a:spLocks noChangeAspect="1" noChangeArrowheads="1"/>
          </p:cNvSpPr>
          <p:nvPr/>
        </p:nvSpPr>
        <p:spPr bwMode="auto">
          <a:xfrm>
            <a:off x="7296150" y="3568700"/>
            <a:ext cx="531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96" name="Text Box 50"/>
          <p:cNvSpPr txBox="1">
            <a:spLocks noChangeAspect="1" noChangeArrowheads="1"/>
          </p:cNvSpPr>
          <p:nvPr/>
        </p:nvSpPr>
        <p:spPr bwMode="auto">
          <a:xfrm>
            <a:off x="7897813" y="2725738"/>
            <a:ext cx="531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97" name="Text Box 51"/>
          <p:cNvSpPr txBox="1">
            <a:spLocks noChangeAspect="1" noChangeArrowheads="1"/>
          </p:cNvSpPr>
          <p:nvPr/>
        </p:nvSpPr>
        <p:spPr bwMode="auto">
          <a:xfrm>
            <a:off x="7897813" y="3297238"/>
            <a:ext cx="531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9498" name="Text Box 52"/>
          <p:cNvSpPr txBox="1">
            <a:spLocks noChangeAspect="1" noChangeArrowheads="1"/>
          </p:cNvSpPr>
          <p:nvPr/>
        </p:nvSpPr>
        <p:spPr bwMode="auto">
          <a:xfrm>
            <a:off x="4487863" y="2608263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9499" name="Text Box 53"/>
          <p:cNvSpPr txBox="1">
            <a:spLocks noChangeAspect="1" noChangeArrowheads="1"/>
          </p:cNvSpPr>
          <p:nvPr/>
        </p:nvSpPr>
        <p:spPr bwMode="auto">
          <a:xfrm>
            <a:off x="7970838" y="20939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9500" name="Text Box 54"/>
          <p:cNvSpPr txBox="1">
            <a:spLocks noChangeAspect="1" noChangeArrowheads="1"/>
          </p:cNvSpPr>
          <p:nvPr/>
        </p:nvSpPr>
        <p:spPr bwMode="auto">
          <a:xfrm>
            <a:off x="7331075" y="1860550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9501" name="Text Box 55"/>
          <p:cNvSpPr txBox="1">
            <a:spLocks noChangeAspect="1" noChangeArrowheads="1"/>
          </p:cNvSpPr>
          <p:nvPr/>
        </p:nvSpPr>
        <p:spPr bwMode="auto">
          <a:xfrm>
            <a:off x="6794500" y="20558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9502" name="Text Box 56"/>
          <p:cNvSpPr txBox="1">
            <a:spLocks noChangeAspect="1" noChangeArrowheads="1"/>
          </p:cNvSpPr>
          <p:nvPr/>
        </p:nvSpPr>
        <p:spPr bwMode="auto">
          <a:xfrm>
            <a:off x="6223000" y="1936750"/>
            <a:ext cx="360363" cy="347663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9503" name="Text Box 57"/>
          <p:cNvSpPr txBox="1">
            <a:spLocks noChangeAspect="1" noChangeArrowheads="1"/>
          </p:cNvSpPr>
          <p:nvPr/>
        </p:nvSpPr>
        <p:spPr bwMode="auto">
          <a:xfrm>
            <a:off x="5654675" y="217646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9504" name="Text Box 58"/>
          <p:cNvSpPr txBox="1">
            <a:spLocks noChangeAspect="1" noChangeArrowheads="1"/>
          </p:cNvSpPr>
          <p:nvPr/>
        </p:nvSpPr>
        <p:spPr bwMode="auto">
          <a:xfrm>
            <a:off x="5078413" y="2459038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9505" name="Text Box 59"/>
          <p:cNvSpPr txBox="1">
            <a:spLocks noChangeAspect="1" noChangeArrowheads="1"/>
          </p:cNvSpPr>
          <p:nvPr/>
        </p:nvSpPr>
        <p:spPr bwMode="auto">
          <a:xfrm>
            <a:off x="4487863" y="5410200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9506" name="Text Box 60"/>
          <p:cNvSpPr txBox="1">
            <a:spLocks noChangeAspect="1" noChangeArrowheads="1"/>
          </p:cNvSpPr>
          <p:nvPr/>
        </p:nvSpPr>
        <p:spPr bwMode="auto">
          <a:xfrm>
            <a:off x="7970838" y="3792538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9507" name="Text Box 61"/>
          <p:cNvSpPr txBox="1">
            <a:spLocks noChangeAspect="1" noChangeArrowheads="1"/>
          </p:cNvSpPr>
          <p:nvPr/>
        </p:nvSpPr>
        <p:spPr bwMode="auto">
          <a:xfrm>
            <a:off x="7331075" y="4041775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9508" name="Text Box 62"/>
          <p:cNvSpPr txBox="1">
            <a:spLocks noChangeAspect="1" noChangeArrowheads="1"/>
          </p:cNvSpPr>
          <p:nvPr/>
        </p:nvSpPr>
        <p:spPr bwMode="auto">
          <a:xfrm>
            <a:off x="6794500" y="4292600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9509" name="Text Box 63"/>
          <p:cNvSpPr txBox="1">
            <a:spLocks noChangeAspect="1" noChangeArrowheads="1"/>
          </p:cNvSpPr>
          <p:nvPr/>
        </p:nvSpPr>
        <p:spPr bwMode="auto">
          <a:xfrm>
            <a:off x="6223000" y="4632325"/>
            <a:ext cx="360363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9510" name="Text Box 64"/>
          <p:cNvSpPr txBox="1">
            <a:spLocks noChangeAspect="1" noChangeArrowheads="1"/>
          </p:cNvSpPr>
          <p:nvPr/>
        </p:nvSpPr>
        <p:spPr bwMode="auto">
          <a:xfrm>
            <a:off x="5654675" y="484981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9511" name="Text Box 65"/>
          <p:cNvSpPr txBox="1">
            <a:spLocks noChangeAspect="1" noChangeArrowheads="1"/>
          </p:cNvSpPr>
          <p:nvPr/>
        </p:nvSpPr>
        <p:spPr bwMode="auto">
          <a:xfrm>
            <a:off x="5078413" y="5229225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9512" name="Text Box 66"/>
          <p:cNvSpPr txBox="1">
            <a:spLocks noChangeAspect="1" noChangeArrowheads="1"/>
          </p:cNvSpPr>
          <p:nvPr/>
        </p:nvSpPr>
        <p:spPr bwMode="auto">
          <a:xfrm>
            <a:off x="8610600" y="3297238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513" name="Text Box 67"/>
          <p:cNvSpPr txBox="1">
            <a:spLocks noChangeAspect="1" noChangeArrowheads="1"/>
          </p:cNvSpPr>
          <p:nvPr/>
        </p:nvSpPr>
        <p:spPr bwMode="auto">
          <a:xfrm>
            <a:off x="8610600" y="2638425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514" name="WordArt 69"/>
          <p:cNvSpPr>
            <a:spLocks noChangeArrowheads="1" noChangeShapeType="1" noTextEdit="1"/>
          </p:cNvSpPr>
          <p:nvPr/>
        </p:nvSpPr>
        <p:spPr bwMode="auto">
          <a:xfrm>
            <a:off x="6094413" y="332740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A</a:t>
            </a:r>
          </a:p>
        </p:txBody>
      </p:sp>
      <p:sp>
        <p:nvSpPr>
          <p:cNvPr id="19515" name="WordArt 70"/>
          <p:cNvSpPr>
            <a:spLocks noChangeArrowheads="1" noChangeShapeType="1" noTextEdit="1"/>
          </p:cNvSpPr>
          <p:nvPr/>
        </p:nvSpPr>
        <p:spPr bwMode="auto">
          <a:xfrm>
            <a:off x="7245350" y="286385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B</a:t>
            </a:r>
          </a:p>
        </p:txBody>
      </p:sp>
      <p:sp>
        <p:nvSpPr>
          <p:cNvPr id="19516" name="Text Box 71"/>
          <p:cNvSpPr txBox="1">
            <a:spLocks noChangeArrowheads="1"/>
          </p:cNvSpPr>
          <p:nvPr/>
        </p:nvSpPr>
        <p:spPr bwMode="auto">
          <a:xfrm>
            <a:off x="257175" y="1685925"/>
            <a:ext cx="362108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2000" b="1" dirty="0">
                <a:latin typeface="Verdana" panose="020B0604030504040204" pitchFamily="34" charset="0"/>
              </a:rPr>
              <a:t>Cell V2 is drained: </a:t>
            </a:r>
          </a:p>
          <a:p>
            <a:pPr lvl="1" eaLnBrk="1" hangingPunct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altLang="en-US" sz="2000" b="1" dirty="0">
                <a:latin typeface="Verdana" panose="020B0604030504040204" pitchFamily="34" charset="0"/>
              </a:rPr>
              <a:t> 40% from well A</a:t>
            </a:r>
          </a:p>
          <a:p>
            <a:pPr lvl="1" eaLnBrk="1" hangingPunct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altLang="en-US" sz="2000" b="1" dirty="0">
                <a:latin typeface="Verdana" panose="020B0604030504040204" pitchFamily="34" charset="0"/>
              </a:rPr>
              <a:t> 40% from well B</a:t>
            </a:r>
            <a:endParaRPr lang="en-US" altLang="en-US" sz="2000" b="1" baseline="300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291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Total Surface Volume</a:t>
            </a:r>
          </a:p>
        </p:txBody>
      </p:sp>
      <p:sp>
        <p:nvSpPr>
          <p:cNvPr id="20484" name="Text Box 71"/>
          <p:cNvSpPr txBox="1">
            <a:spLocks noChangeArrowheads="1"/>
          </p:cNvSpPr>
          <p:nvPr/>
        </p:nvSpPr>
        <p:spPr bwMode="auto">
          <a:xfrm>
            <a:off x="506556" y="1071129"/>
            <a:ext cx="337464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Gas Expansion factor = </a:t>
            </a:r>
            <a:r>
              <a:rPr lang="en-US" altLang="en-US" sz="1600" b="1" dirty="0" smtClean="0">
                <a:latin typeface="Verdana" panose="020B0604030504040204" pitchFamily="34" charset="0"/>
              </a:rPr>
              <a:t>111</a:t>
            </a:r>
            <a:endParaRPr lang="en-US" altLang="en-US" sz="1600" b="1" dirty="0">
              <a:latin typeface="Verdana" panose="020B0604030504040204" pitchFamily="34" charset="0"/>
            </a:endParaRPr>
          </a:p>
        </p:txBody>
      </p:sp>
      <p:sp>
        <p:nvSpPr>
          <p:cNvPr id="20485" name="Text Box 72"/>
          <p:cNvSpPr txBox="1">
            <a:spLocks noChangeArrowheads="1"/>
          </p:cNvSpPr>
          <p:nvPr/>
        </p:nvSpPr>
        <p:spPr bwMode="auto">
          <a:xfrm>
            <a:off x="283152" y="1905577"/>
            <a:ext cx="383310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sz="1600" b="1" dirty="0">
                <a:latin typeface="Verdana" pitchFamily="34" charset="0"/>
              </a:rPr>
              <a:t>Well A:</a:t>
            </a:r>
          </a:p>
          <a:p>
            <a:pPr>
              <a:lnSpc>
                <a:spcPct val="135000"/>
              </a:lnSpc>
              <a:buFontTx/>
              <a:buChar char="•"/>
              <a:defRPr/>
            </a:pPr>
            <a:r>
              <a:rPr lang="en-US" sz="1600" b="1" dirty="0">
                <a:latin typeface="Verdana" pitchFamily="34" charset="0"/>
              </a:rPr>
              <a:t> </a:t>
            </a:r>
            <a:r>
              <a:rPr lang="en-US" sz="1600" b="1" dirty="0">
                <a:latin typeface="+mj-lt"/>
              </a:rPr>
              <a:t>Subsurface Volume = 0.0147 km</a:t>
            </a:r>
            <a:r>
              <a:rPr lang="en-US" sz="1600" b="1" baseline="30000" dirty="0">
                <a:latin typeface="+mj-lt"/>
              </a:rPr>
              <a:t>3</a:t>
            </a:r>
          </a:p>
          <a:p>
            <a:pPr>
              <a:lnSpc>
                <a:spcPct val="135000"/>
              </a:lnSpc>
              <a:buFontTx/>
              <a:buChar char="•"/>
              <a:defRPr/>
            </a:pPr>
            <a:r>
              <a:rPr lang="en-US" sz="1600" b="1" dirty="0">
                <a:latin typeface="+mj-lt"/>
              </a:rPr>
              <a:t> Surface volume = 0.0147 * 111</a:t>
            </a:r>
          </a:p>
          <a:p>
            <a:pPr>
              <a:lnSpc>
                <a:spcPct val="135000"/>
              </a:lnSpc>
              <a:buFontTx/>
              <a:buChar char="•"/>
              <a:defRPr/>
            </a:pPr>
            <a:r>
              <a:rPr lang="en-US" sz="1600" b="1" dirty="0">
                <a:latin typeface="+mj-lt"/>
              </a:rPr>
              <a:t> Surface volume = 1.63 km</a:t>
            </a:r>
            <a:r>
              <a:rPr lang="en-US" sz="1600" b="1" baseline="30000" dirty="0">
                <a:latin typeface="+mj-lt"/>
              </a:rPr>
              <a:t>3</a:t>
            </a:r>
          </a:p>
        </p:txBody>
      </p:sp>
      <p:sp>
        <p:nvSpPr>
          <p:cNvPr id="20486" name="Text Box 73"/>
          <p:cNvSpPr txBox="1">
            <a:spLocks noChangeArrowheads="1"/>
          </p:cNvSpPr>
          <p:nvPr/>
        </p:nvSpPr>
        <p:spPr bwMode="auto">
          <a:xfrm>
            <a:off x="255443" y="3563938"/>
            <a:ext cx="383310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sz="1600" b="1" dirty="0">
                <a:latin typeface="Verdana" pitchFamily="34" charset="0"/>
              </a:rPr>
              <a:t>Well B:</a:t>
            </a:r>
          </a:p>
          <a:p>
            <a:pPr>
              <a:lnSpc>
                <a:spcPct val="135000"/>
              </a:lnSpc>
              <a:buFontTx/>
              <a:buChar char="•"/>
              <a:defRPr/>
            </a:pPr>
            <a:r>
              <a:rPr lang="en-US" sz="1600" b="1" dirty="0">
                <a:latin typeface="Verdana" pitchFamily="34" charset="0"/>
              </a:rPr>
              <a:t> </a:t>
            </a:r>
            <a:r>
              <a:rPr lang="en-US" sz="1600" b="1" dirty="0">
                <a:latin typeface="+mj-lt"/>
              </a:rPr>
              <a:t>Subsurface Volume = 0.0048 km</a:t>
            </a:r>
            <a:r>
              <a:rPr lang="en-US" sz="1600" b="1" baseline="30000" dirty="0">
                <a:latin typeface="+mj-lt"/>
              </a:rPr>
              <a:t>3</a:t>
            </a:r>
          </a:p>
          <a:p>
            <a:pPr>
              <a:lnSpc>
                <a:spcPct val="135000"/>
              </a:lnSpc>
              <a:buFontTx/>
              <a:buChar char="•"/>
              <a:defRPr/>
            </a:pPr>
            <a:r>
              <a:rPr lang="en-US" sz="1600" b="1" dirty="0">
                <a:latin typeface="+mj-lt"/>
              </a:rPr>
              <a:t> Surface volume = 0.0048 * 111</a:t>
            </a:r>
          </a:p>
          <a:p>
            <a:pPr>
              <a:lnSpc>
                <a:spcPct val="135000"/>
              </a:lnSpc>
              <a:buFontTx/>
              <a:buChar char="•"/>
              <a:defRPr/>
            </a:pPr>
            <a:r>
              <a:rPr lang="en-US" sz="1600" b="1" dirty="0">
                <a:latin typeface="+mj-lt"/>
              </a:rPr>
              <a:t> Surface volume = 0.53 km</a:t>
            </a:r>
            <a:r>
              <a:rPr lang="en-US" sz="1600" b="1" baseline="30000" dirty="0">
                <a:latin typeface="+mj-lt"/>
              </a:rPr>
              <a:t>3</a:t>
            </a:r>
          </a:p>
        </p:txBody>
      </p:sp>
      <p:sp>
        <p:nvSpPr>
          <p:cNvPr id="20487" name="WordArt 74"/>
          <p:cNvSpPr>
            <a:spLocks noChangeArrowheads="1" noChangeShapeType="1" noTextEdit="1"/>
          </p:cNvSpPr>
          <p:nvPr/>
        </p:nvSpPr>
        <p:spPr bwMode="auto">
          <a:xfrm>
            <a:off x="6616700" y="5646738"/>
            <a:ext cx="16383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Step 2e</a:t>
            </a:r>
          </a:p>
        </p:txBody>
      </p:sp>
      <p:sp>
        <p:nvSpPr>
          <p:cNvPr id="20488" name="Text Box 76"/>
          <p:cNvSpPr txBox="1">
            <a:spLocks noChangeArrowheads="1"/>
          </p:cNvSpPr>
          <p:nvPr/>
        </p:nvSpPr>
        <p:spPr bwMode="auto">
          <a:xfrm>
            <a:off x="310861" y="5186940"/>
            <a:ext cx="25587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TOTAL Gas Volume: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A + B </a:t>
            </a:r>
            <a:r>
              <a:rPr lang="en-US" altLang="en-US" b="1" dirty="0"/>
              <a:t> = 2.16 </a:t>
            </a:r>
            <a:r>
              <a:rPr lang="en-US" altLang="en-US" sz="1600" b="1" dirty="0">
                <a:latin typeface="Verdana" panose="020B0604030504040204" pitchFamily="34" charset="0"/>
              </a:rPr>
              <a:t>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20489" name="Freeform 2"/>
          <p:cNvSpPr>
            <a:spLocks/>
          </p:cNvSpPr>
          <p:nvPr/>
        </p:nvSpPr>
        <p:spPr bwMode="auto">
          <a:xfrm>
            <a:off x="4170363" y="2251075"/>
            <a:ext cx="4376737" cy="3189288"/>
          </a:xfrm>
          <a:custGeom>
            <a:avLst/>
            <a:gdLst>
              <a:gd name="T0" fmla="*/ 0 w 2757"/>
              <a:gd name="T1" fmla="*/ 2147483647 h 2009"/>
              <a:gd name="T2" fmla="*/ 2147483647 w 2757"/>
              <a:gd name="T3" fmla="*/ 2147483647 h 2009"/>
              <a:gd name="T4" fmla="*/ 2147483647 w 2757"/>
              <a:gd name="T5" fmla="*/ 2147483647 h 2009"/>
              <a:gd name="T6" fmla="*/ 2147483647 w 2757"/>
              <a:gd name="T7" fmla="*/ 2147483647 h 2009"/>
              <a:gd name="T8" fmla="*/ 2147483647 w 2757"/>
              <a:gd name="T9" fmla="*/ 2147483647 h 2009"/>
              <a:gd name="T10" fmla="*/ 2147483647 w 2757"/>
              <a:gd name="T11" fmla="*/ 2147483647 h 2009"/>
              <a:gd name="T12" fmla="*/ 2147483647 w 2757"/>
              <a:gd name="T13" fmla="*/ 2147483647 h 2009"/>
              <a:gd name="T14" fmla="*/ 2147483647 w 2757"/>
              <a:gd name="T15" fmla="*/ 2147483647 h 2009"/>
              <a:gd name="T16" fmla="*/ 2147483647 w 2757"/>
              <a:gd name="T17" fmla="*/ 2147483647 h 2009"/>
              <a:gd name="T18" fmla="*/ 2147483647 w 2757"/>
              <a:gd name="T19" fmla="*/ 2147483647 h 2009"/>
              <a:gd name="T20" fmla="*/ 2147483647 w 2757"/>
              <a:gd name="T21" fmla="*/ 2147483647 h 2009"/>
              <a:gd name="T22" fmla="*/ 2147483647 w 2757"/>
              <a:gd name="T23" fmla="*/ 2147483647 h 2009"/>
              <a:gd name="T24" fmla="*/ 2147483647 w 2757"/>
              <a:gd name="T25" fmla="*/ 2147483647 h 2009"/>
              <a:gd name="T26" fmla="*/ 2147483647 w 2757"/>
              <a:gd name="T27" fmla="*/ 2147483647 h 2009"/>
              <a:gd name="T28" fmla="*/ 2147483647 w 2757"/>
              <a:gd name="T29" fmla="*/ 2147483647 h 2009"/>
              <a:gd name="T30" fmla="*/ 2147483647 w 2757"/>
              <a:gd name="T31" fmla="*/ 2147483647 h 2009"/>
              <a:gd name="T32" fmla="*/ 2147483647 w 2757"/>
              <a:gd name="T33" fmla="*/ 2147483647 h 20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57"/>
              <a:gd name="T52" fmla="*/ 0 h 2009"/>
              <a:gd name="T53" fmla="*/ 2757 w 2757"/>
              <a:gd name="T54" fmla="*/ 2009 h 20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57" h="2009">
                <a:moveTo>
                  <a:pt x="0" y="684"/>
                </a:moveTo>
                <a:cubicBezTo>
                  <a:pt x="142" y="604"/>
                  <a:pt x="285" y="524"/>
                  <a:pt x="451" y="444"/>
                </a:cubicBezTo>
                <a:cubicBezTo>
                  <a:pt x="617" y="364"/>
                  <a:pt x="848" y="271"/>
                  <a:pt x="999" y="204"/>
                </a:cubicBezTo>
                <a:cubicBezTo>
                  <a:pt x="1150" y="137"/>
                  <a:pt x="1252" y="63"/>
                  <a:pt x="1354" y="41"/>
                </a:cubicBezTo>
                <a:cubicBezTo>
                  <a:pt x="1456" y="19"/>
                  <a:pt x="1532" y="60"/>
                  <a:pt x="1613" y="70"/>
                </a:cubicBezTo>
                <a:cubicBezTo>
                  <a:pt x="1694" y="80"/>
                  <a:pt x="1771" y="107"/>
                  <a:pt x="1843" y="99"/>
                </a:cubicBezTo>
                <a:cubicBezTo>
                  <a:pt x="1915" y="91"/>
                  <a:pt x="1968" y="33"/>
                  <a:pt x="2045" y="22"/>
                </a:cubicBezTo>
                <a:cubicBezTo>
                  <a:pt x="2122" y="11"/>
                  <a:pt x="2210" y="0"/>
                  <a:pt x="2304" y="32"/>
                </a:cubicBezTo>
                <a:cubicBezTo>
                  <a:pt x="2398" y="64"/>
                  <a:pt x="2541" y="155"/>
                  <a:pt x="2611" y="214"/>
                </a:cubicBezTo>
                <a:cubicBezTo>
                  <a:pt x="2681" y="273"/>
                  <a:pt x="2706" y="309"/>
                  <a:pt x="2727" y="387"/>
                </a:cubicBezTo>
                <a:cubicBezTo>
                  <a:pt x="2748" y="465"/>
                  <a:pt x="2757" y="598"/>
                  <a:pt x="2736" y="684"/>
                </a:cubicBezTo>
                <a:cubicBezTo>
                  <a:pt x="2715" y="770"/>
                  <a:pt x="2679" y="852"/>
                  <a:pt x="2602" y="905"/>
                </a:cubicBezTo>
                <a:cubicBezTo>
                  <a:pt x="2525" y="958"/>
                  <a:pt x="2385" y="959"/>
                  <a:pt x="2275" y="1001"/>
                </a:cubicBezTo>
                <a:cubicBezTo>
                  <a:pt x="2165" y="1043"/>
                  <a:pt x="2052" y="1107"/>
                  <a:pt x="1939" y="1155"/>
                </a:cubicBezTo>
                <a:cubicBezTo>
                  <a:pt x="1826" y="1203"/>
                  <a:pt x="1727" y="1219"/>
                  <a:pt x="1594" y="1289"/>
                </a:cubicBezTo>
                <a:cubicBezTo>
                  <a:pt x="1461" y="1359"/>
                  <a:pt x="1383" y="1457"/>
                  <a:pt x="1143" y="1577"/>
                </a:cubicBezTo>
                <a:cubicBezTo>
                  <a:pt x="903" y="1697"/>
                  <a:pt x="528" y="1853"/>
                  <a:pt x="154" y="200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490" name="Freeform 6"/>
          <p:cNvSpPr>
            <a:spLocks noChangeAspect="1"/>
          </p:cNvSpPr>
          <p:nvPr/>
        </p:nvSpPr>
        <p:spPr bwMode="auto">
          <a:xfrm rot="-5400000">
            <a:off x="6168232" y="2207419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1" name="Freeform 8"/>
          <p:cNvSpPr>
            <a:spLocks noChangeAspect="1"/>
          </p:cNvSpPr>
          <p:nvPr/>
        </p:nvSpPr>
        <p:spPr bwMode="auto">
          <a:xfrm rot="-5400000">
            <a:off x="6167438" y="3249613"/>
            <a:ext cx="515937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2" name="Freeform 9"/>
          <p:cNvSpPr>
            <a:spLocks noChangeAspect="1"/>
          </p:cNvSpPr>
          <p:nvPr/>
        </p:nvSpPr>
        <p:spPr bwMode="auto">
          <a:xfrm rot="-5400000">
            <a:off x="6168232" y="2729706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3" name="Freeform 18"/>
          <p:cNvSpPr>
            <a:spLocks noChangeAspect="1"/>
          </p:cNvSpPr>
          <p:nvPr/>
        </p:nvSpPr>
        <p:spPr bwMode="auto">
          <a:xfrm rot="-5400000">
            <a:off x="6168232" y="3779044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4" name="Freeform 22"/>
          <p:cNvSpPr>
            <a:spLocks noChangeAspect="1"/>
          </p:cNvSpPr>
          <p:nvPr/>
        </p:nvSpPr>
        <p:spPr bwMode="auto">
          <a:xfrm rot="-5400000">
            <a:off x="5593557" y="2477294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5" name="Freeform 24"/>
          <p:cNvSpPr>
            <a:spLocks noChangeAspect="1"/>
          </p:cNvSpPr>
          <p:nvPr/>
        </p:nvSpPr>
        <p:spPr bwMode="auto">
          <a:xfrm rot="-5400000">
            <a:off x="5592763" y="3521075"/>
            <a:ext cx="517525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6" name="Freeform 25"/>
          <p:cNvSpPr>
            <a:spLocks noChangeAspect="1"/>
          </p:cNvSpPr>
          <p:nvPr/>
        </p:nvSpPr>
        <p:spPr bwMode="auto">
          <a:xfrm rot="-5400000">
            <a:off x="5593557" y="2999581"/>
            <a:ext cx="515938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7" name="Freeform 34"/>
          <p:cNvSpPr>
            <a:spLocks noChangeAspect="1"/>
          </p:cNvSpPr>
          <p:nvPr/>
        </p:nvSpPr>
        <p:spPr bwMode="auto">
          <a:xfrm rot="-5400000">
            <a:off x="5593557" y="4048919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8" name="Freeform 40"/>
          <p:cNvSpPr>
            <a:spLocks noChangeAspect="1"/>
          </p:cNvSpPr>
          <p:nvPr/>
        </p:nvSpPr>
        <p:spPr bwMode="auto">
          <a:xfrm rot="-5400000">
            <a:off x="7323138" y="2189163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9" name="Freeform 42"/>
          <p:cNvSpPr>
            <a:spLocks noChangeAspect="1"/>
          </p:cNvSpPr>
          <p:nvPr/>
        </p:nvSpPr>
        <p:spPr bwMode="auto">
          <a:xfrm rot="-5400000">
            <a:off x="7323932" y="3232944"/>
            <a:ext cx="512762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0" name="Freeform 43"/>
          <p:cNvSpPr>
            <a:spLocks noChangeAspect="1"/>
          </p:cNvSpPr>
          <p:nvPr/>
        </p:nvSpPr>
        <p:spPr bwMode="auto">
          <a:xfrm rot="-5400000">
            <a:off x="7322344" y="27090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1" name="Freeform 56"/>
          <p:cNvSpPr>
            <a:spLocks noChangeAspect="1"/>
          </p:cNvSpPr>
          <p:nvPr/>
        </p:nvSpPr>
        <p:spPr bwMode="auto">
          <a:xfrm rot="-5400000">
            <a:off x="6746081" y="2459832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2" name="Freeform 58"/>
          <p:cNvSpPr>
            <a:spLocks noChangeAspect="1"/>
          </p:cNvSpPr>
          <p:nvPr/>
        </p:nvSpPr>
        <p:spPr bwMode="auto">
          <a:xfrm rot="-5400000">
            <a:off x="6745287" y="3503613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3" name="Freeform 59"/>
          <p:cNvSpPr>
            <a:spLocks noChangeAspect="1"/>
          </p:cNvSpPr>
          <p:nvPr/>
        </p:nvSpPr>
        <p:spPr bwMode="auto">
          <a:xfrm rot="-5400000">
            <a:off x="6745287" y="2981326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4" name="Freeform 207"/>
          <p:cNvSpPr>
            <a:spLocks noChangeAspect="1"/>
          </p:cNvSpPr>
          <p:nvPr/>
        </p:nvSpPr>
        <p:spPr bwMode="auto">
          <a:xfrm rot="-5400000">
            <a:off x="5016500" y="32766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5" name="Freeform 208"/>
          <p:cNvSpPr>
            <a:spLocks noChangeAspect="1"/>
          </p:cNvSpPr>
          <p:nvPr/>
        </p:nvSpPr>
        <p:spPr bwMode="auto">
          <a:xfrm rot="-5400000">
            <a:off x="5015706" y="275351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6" name="Freeform 217"/>
          <p:cNvSpPr>
            <a:spLocks noChangeAspect="1"/>
          </p:cNvSpPr>
          <p:nvPr/>
        </p:nvSpPr>
        <p:spPr bwMode="auto">
          <a:xfrm rot="-5400000">
            <a:off x="5015706" y="380285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7" name="Freeform 218"/>
          <p:cNvSpPr>
            <a:spLocks noChangeAspect="1"/>
          </p:cNvSpPr>
          <p:nvPr/>
        </p:nvSpPr>
        <p:spPr bwMode="auto">
          <a:xfrm rot="-5400000">
            <a:off x="5015706" y="432514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8" name="Freeform 223"/>
          <p:cNvSpPr>
            <a:spLocks noChangeAspect="1"/>
          </p:cNvSpPr>
          <p:nvPr/>
        </p:nvSpPr>
        <p:spPr bwMode="auto">
          <a:xfrm rot="-5400000">
            <a:off x="4441031" y="35472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09" name="Freeform 224"/>
          <p:cNvSpPr>
            <a:spLocks noChangeAspect="1"/>
          </p:cNvSpPr>
          <p:nvPr/>
        </p:nvSpPr>
        <p:spPr bwMode="auto">
          <a:xfrm rot="-5400000">
            <a:off x="4441825" y="3024188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10" name="Freeform 233"/>
          <p:cNvSpPr>
            <a:spLocks noChangeAspect="1"/>
          </p:cNvSpPr>
          <p:nvPr/>
        </p:nvSpPr>
        <p:spPr bwMode="auto">
          <a:xfrm rot="-5400000">
            <a:off x="4441825" y="4073525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11" name="Freeform 234"/>
          <p:cNvSpPr>
            <a:spLocks noChangeAspect="1"/>
          </p:cNvSpPr>
          <p:nvPr/>
        </p:nvSpPr>
        <p:spPr bwMode="auto">
          <a:xfrm rot="-5400000">
            <a:off x="4441031" y="459660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12" name="Freeform 42"/>
          <p:cNvSpPr>
            <a:spLocks noChangeAspect="1"/>
          </p:cNvSpPr>
          <p:nvPr/>
        </p:nvSpPr>
        <p:spPr bwMode="auto">
          <a:xfrm rot="-5400000">
            <a:off x="7897019" y="295989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513" name="Freeform 43"/>
          <p:cNvSpPr>
            <a:spLocks noChangeAspect="1"/>
          </p:cNvSpPr>
          <p:nvPr/>
        </p:nvSpPr>
        <p:spPr bwMode="auto">
          <a:xfrm rot="-5400000">
            <a:off x="7897813" y="24384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14" name="Text Box 52"/>
          <p:cNvSpPr txBox="1">
            <a:spLocks noChangeAspect="1" noChangeArrowheads="1"/>
          </p:cNvSpPr>
          <p:nvPr/>
        </p:nvSpPr>
        <p:spPr bwMode="auto">
          <a:xfrm>
            <a:off x="4487863" y="2608263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0515" name="Text Box 53"/>
          <p:cNvSpPr txBox="1">
            <a:spLocks noChangeAspect="1" noChangeArrowheads="1"/>
          </p:cNvSpPr>
          <p:nvPr/>
        </p:nvSpPr>
        <p:spPr bwMode="auto">
          <a:xfrm>
            <a:off x="7970838" y="20939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0516" name="Text Box 54"/>
          <p:cNvSpPr txBox="1">
            <a:spLocks noChangeAspect="1" noChangeArrowheads="1"/>
          </p:cNvSpPr>
          <p:nvPr/>
        </p:nvSpPr>
        <p:spPr bwMode="auto">
          <a:xfrm>
            <a:off x="7331075" y="1860550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20517" name="Text Box 55"/>
          <p:cNvSpPr txBox="1">
            <a:spLocks noChangeAspect="1" noChangeArrowheads="1"/>
          </p:cNvSpPr>
          <p:nvPr/>
        </p:nvSpPr>
        <p:spPr bwMode="auto">
          <a:xfrm>
            <a:off x="6794500" y="20558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0518" name="Text Box 56"/>
          <p:cNvSpPr txBox="1">
            <a:spLocks noChangeAspect="1" noChangeArrowheads="1"/>
          </p:cNvSpPr>
          <p:nvPr/>
        </p:nvSpPr>
        <p:spPr bwMode="auto">
          <a:xfrm>
            <a:off x="6223000" y="1936750"/>
            <a:ext cx="360363" cy="347663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20519" name="Text Box 57"/>
          <p:cNvSpPr txBox="1">
            <a:spLocks noChangeAspect="1" noChangeArrowheads="1"/>
          </p:cNvSpPr>
          <p:nvPr/>
        </p:nvSpPr>
        <p:spPr bwMode="auto">
          <a:xfrm>
            <a:off x="5654675" y="217646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20520" name="Text Box 58"/>
          <p:cNvSpPr txBox="1">
            <a:spLocks noChangeAspect="1" noChangeArrowheads="1"/>
          </p:cNvSpPr>
          <p:nvPr/>
        </p:nvSpPr>
        <p:spPr bwMode="auto">
          <a:xfrm>
            <a:off x="5078413" y="2459038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0521" name="Text Box 59"/>
          <p:cNvSpPr txBox="1">
            <a:spLocks noChangeAspect="1" noChangeArrowheads="1"/>
          </p:cNvSpPr>
          <p:nvPr/>
        </p:nvSpPr>
        <p:spPr bwMode="auto">
          <a:xfrm>
            <a:off x="4487863" y="5410200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0522" name="Text Box 60"/>
          <p:cNvSpPr txBox="1">
            <a:spLocks noChangeAspect="1" noChangeArrowheads="1"/>
          </p:cNvSpPr>
          <p:nvPr/>
        </p:nvSpPr>
        <p:spPr bwMode="auto">
          <a:xfrm>
            <a:off x="7970838" y="3792538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0523" name="Text Box 61"/>
          <p:cNvSpPr txBox="1">
            <a:spLocks noChangeAspect="1" noChangeArrowheads="1"/>
          </p:cNvSpPr>
          <p:nvPr/>
        </p:nvSpPr>
        <p:spPr bwMode="auto">
          <a:xfrm>
            <a:off x="7331075" y="4041775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20524" name="Text Box 62"/>
          <p:cNvSpPr txBox="1">
            <a:spLocks noChangeAspect="1" noChangeArrowheads="1"/>
          </p:cNvSpPr>
          <p:nvPr/>
        </p:nvSpPr>
        <p:spPr bwMode="auto">
          <a:xfrm>
            <a:off x="6794500" y="4292600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0525" name="Text Box 63"/>
          <p:cNvSpPr txBox="1">
            <a:spLocks noChangeAspect="1" noChangeArrowheads="1"/>
          </p:cNvSpPr>
          <p:nvPr/>
        </p:nvSpPr>
        <p:spPr bwMode="auto">
          <a:xfrm>
            <a:off x="6223000" y="4632325"/>
            <a:ext cx="360363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20526" name="Text Box 64"/>
          <p:cNvSpPr txBox="1">
            <a:spLocks noChangeAspect="1" noChangeArrowheads="1"/>
          </p:cNvSpPr>
          <p:nvPr/>
        </p:nvSpPr>
        <p:spPr bwMode="auto">
          <a:xfrm>
            <a:off x="5654675" y="484981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20527" name="Text Box 65"/>
          <p:cNvSpPr txBox="1">
            <a:spLocks noChangeAspect="1" noChangeArrowheads="1"/>
          </p:cNvSpPr>
          <p:nvPr/>
        </p:nvSpPr>
        <p:spPr bwMode="auto">
          <a:xfrm>
            <a:off x="5078413" y="5229225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0528" name="Text Box 66"/>
          <p:cNvSpPr txBox="1">
            <a:spLocks noChangeAspect="1" noChangeArrowheads="1"/>
          </p:cNvSpPr>
          <p:nvPr/>
        </p:nvSpPr>
        <p:spPr bwMode="auto">
          <a:xfrm>
            <a:off x="8610600" y="3297238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0529" name="Text Box 67"/>
          <p:cNvSpPr txBox="1">
            <a:spLocks noChangeAspect="1" noChangeArrowheads="1"/>
          </p:cNvSpPr>
          <p:nvPr/>
        </p:nvSpPr>
        <p:spPr bwMode="auto">
          <a:xfrm>
            <a:off x="8610600" y="2638425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0530" name="Oval 68"/>
          <p:cNvSpPr>
            <a:spLocks noChangeAspect="1" noChangeArrowheads="1"/>
          </p:cNvSpPr>
          <p:nvPr/>
        </p:nvSpPr>
        <p:spPr bwMode="auto">
          <a:xfrm>
            <a:off x="5772150" y="2195513"/>
            <a:ext cx="2462213" cy="2463800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0531" name="WordArt 69"/>
          <p:cNvSpPr>
            <a:spLocks noChangeArrowheads="1" noChangeShapeType="1" noTextEdit="1"/>
          </p:cNvSpPr>
          <p:nvPr/>
        </p:nvSpPr>
        <p:spPr bwMode="auto">
          <a:xfrm>
            <a:off x="6094413" y="332740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A</a:t>
            </a:r>
          </a:p>
        </p:txBody>
      </p:sp>
      <p:sp>
        <p:nvSpPr>
          <p:cNvPr id="20532" name="WordArt 70"/>
          <p:cNvSpPr>
            <a:spLocks noChangeArrowheads="1" noChangeShapeType="1" noTextEdit="1"/>
          </p:cNvSpPr>
          <p:nvPr/>
        </p:nvSpPr>
        <p:spPr bwMode="auto">
          <a:xfrm>
            <a:off x="7245350" y="286385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B</a:t>
            </a:r>
          </a:p>
        </p:txBody>
      </p:sp>
      <p:grpSp>
        <p:nvGrpSpPr>
          <p:cNvPr id="20533" name="Group 120"/>
          <p:cNvGrpSpPr>
            <a:grpSpLocks/>
          </p:cNvGrpSpPr>
          <p:nvPr/>
        </p:nvGrpSpPr>
        <p:grpSpPr bwMode="auto">
          <a:xfrm>
            <a:off x="4495800" y="2481263"/>
            <a:ext cx="3805238" cy="2690812"/>
            <a:chOff x="4496246" y="2481263"/>
            <a:chExt cx="3804792" cy="2690971"/>
          </a:xfrm>
        </p:grpSpPr>
        <p:sp>
          <p:nvSpPr>
            <p:cNvPr id="20534" name="Text Box 29"/>
            <p:cNvSpPr txBox="1">
              <a:spLocks noChangeAspect="1" noChangeArrowheads="1"/>
            </p:cNvSpPr>
            <p:nvPr/>
          </p:nvSpPr>
          <p:spPr bwMode="auto">
            <a:xfrm>
              <a:off x="4496246" y="3824288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20535" name="Text Box 30"/>
            <p:cNvSpPr txBox="1">
              <a:spLocks noChangeAspect="1" noChangeArrowheads="1"/>
            </p:cNvSpPr>
            <p:nvPr/>
          </p:nvSpPr>
          <p:spPr bwMode="auto">
            <a:xfrm>
              <a:off x="453716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0536" name="Text Box 31"/>
            <p:cNvSpPr txBox="1">
              <a:spLocks noChangeAspect="1" noChangeArrowheads="1"/>
            </p:cNvSpPr>
            <p:nvPr/>
          </p:nvSpPr>
          <p:spPr bwMode="auto">
            <a:xfrm>
              <a:off x="4496246" y="4375150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20537" name="Text Box 32"/>
            <p:cNvSpPr txBox="1">
              <a:spLocks noChangeAspect="1" noChangeArrowheads="1"/>
            </p:cNvSpPr>
            <p:nvPr/>
          </p:nvSpPr>
          <p:spPr bwMode="auto">
            <a:xfrm>
              <a:off x="4537168" y="4926013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20538" name="Text Box 33"/>
            <p:cNvSpPr txBox="1">
              <a:spLocks noChangeAspect="1" noChangeArrowheads="1"/>
            </p:cNvSpPr>
            <p:nvPr/>
          </p:nvSpPr>
          <p:spPr bwMode="auto">
            <a:xfrm>
              <a:off x="5083175" y="3568700"/>
              <a:ext cx="36512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20539" name="Text Box 34"/>
            <p:cNvSpPr txBox="1">
              <a:spLocks noChangeAspect="1" noChangeArrowheads="1"/>
            </p:cNvSpPr>
            <p:nvPr/>
          </p:nvSpPr>
          <p:spPr bwMode="auto">
            <a:xfrm>
              <a:off x="5127718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0540" name="Text Box 35"/>
            <p:cNvSpPr txBox="1">
              <a:spLocks noChangeAspect="1" noChangeArrowheads="1"/>
            </p:cNvSpPr>
            <p:nvPr/>
          </p:nvSpPr>
          <p:spPr bwMode="auto">
            <a:xfrm>
              <a:off x="5082033" y="4124325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20541" name="Text Box 36"/>
            <p:cNvSpPr txBox="1">
              <a:spLocks noChangeAspect="1" noChangeArrowheads="1"/>
            </p:cNvSpPr>
            <p:nvPr/>
          </p:nvSpPr>
          <p:spPr bwMode="auto">
            <a:xfrm>
              <a:off x="5127718" y="46545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0542" name="Text Box 37"/>
            <p:cNvSpPr txBox="1">
              <a:spLocks noChangeAspect="1" noChangeArrowheads="1"/>
            </p:cNvSpPr>
            <p:nvPr/>
          </p:nvSpPr>
          <p:spPr bwMode="auto">
            <a:xfrm>
              <a:off x="569921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0543" name="Text Box 38"/>
            <p:cNvSpPr txBox="1">
              <a:spLocks noChangeAspect="1" noChangeArrowheads="1"/>
            </p:cNvSpPr>
            <p:nvPr/>
          </p:nvSpPr>
          <p:spPr bwMode="auto">
            <a:xfrm>
              <a:off x="5699218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0544" name="Text Box 39"/>
            <p:cNvSpPr txBox="1">
              <a:spLocks noChangeAspect="1" noChangeArrowheads="1"/>
            </p:cNvSpPr>
            <p:nvPr/>
          </p:nvSpPr>
          <p:spPr bwMode="auto">
            <a:xfrm>
              <a:off x="5699218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0545" name="Text Box 40"/>
            <p:cNvSpPr txBox="1">
              <a:spLocks noChangeAspect="1" noChangeArrowheads="1"/>
            </p:cNvSpPr>
            <p:nvPr/>
          </p:nvSpPr>
          <p:spPr bwMode="auto">
            <a:xfrm>
              <a:off x="5699218" y="43751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20546" name="Text Box 41"/>
            <p:cNvSpPr txBox="1">
              <a:spLocks noChangeAspect="1" noChangeArrowheads="1"/>
            </p:cNvSpPr>
            <p:nvPr/>
          </p:nvSpPr>
          <p:spPr bwMode="auto">
            <a:xfrm>
              <a:off x="6281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0547" name="Text Box 42"/>
            <p:cNvSpPr txBox="1">
              <a:spLocks noChangeAspect="1" noChangeArrowheads="1"/>
            </p:cNvSpPr>
            <p:nvPr/>
          </p:nvSpPr>
          <p:spPr bwMode="auto">
            <a:xfrm>
              <a:off x="6281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548" name="Text Box 43"/>
            <p:cNvSpPr txBox="1">
              <a:spLocks noChangeAspect="1" noChangeArrowheads="1"/>
            </p:cNvSpPr>
            <p:nvPr/>
          </p:nvSpPr>
          <p:spPr bwMode="auto">
            <a:xfrm>
              <a:off x="6281831" y="356870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0549" name="Text Box 44"/>
            <p:cNvSpPr txBox="1">
              <a:spLocks noChangeAspect="1" noChangeArrowheads="1"/>
            </p:cNvSpPr>
            <p:nvPr/>
          </p:nvSpPr>
          <p:spPr bwMode="auto">
            <a:xfrm>
              <a:off x="6281831" y="412432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0550" name="Text Box 45"/>
            <p:cNvSpPr txBox="1">
              <a:spLocks noChangeAspect="1" noChangeArrowheads="1"/>
            </p:cNvSpPr>
            <p:nvPr/>
          </p:nvSpPr>
          <p:spPr bwMode="auto">
            <a:xfrm>
              <a:off x="6850156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0551" name="Text Box 46"/>
            <p:cNvSpPr txBox="1">
              <a:spLocks noChangeAspect="1" noChangeArrowheads="1"/>
            </p:cNvSpPr>
            <p:nvPr/>
          </p:nvSpPr>
          <p:spPr bwMode="auto">
            <a:xfrm>
              <a:off x="6850156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0552" name="Text Box 47"/>
            <p:cNvSpPr txBox="1">
              <a:spLocks noChangeAspect="1" noChangeArrowheads="1"/>
            </p:cNvSpPr>
            <p:nvPr/>
          </p:nvSpPr>
          <p:spPr bwMode="auto">
            <a:xfrm>
              <a:off x="6850156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0553" name="Text Box 48"/>
            <p:cNvSpPr txBox="1">
              <a:spLocks noChangeAspect="1" noChangeArrowheads="1"/>
            </p:cNvSpPr>
            <p:nvPr/>
          </p:nvSpPr>
          <p:spPr bwMode="auto">
            <a:xfrm>
              <a:off x="7424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554" name="Text Box 49"/>
            <p:cNvSpPr txBox="1">
              <a:spLocks noChangeAspect="1" noChangeArrowheads="1"/>
            </p:cNvSpPr>
            <p:nvPr/>
          </p:nvSpPr>
          <p:spPr bwMode="auto">
            <a:xfrm>
              <a:off x="7424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0555" name="Text Box 50"/>
            <p:cNvSpPr txBox="1">
              <a:spLocks noChangeAspect="1" noChangeArrowheads="1"/>
            </p:cNvSpPr>
            <p:nvPr/>
          </p:nvSpPr>
          <p:spPr bwMode="auto">
            <a:xfrm>
              <a:off x="7424738" y="3568700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556" name="Text Box 51"/>
            <p:cNvSpPr txBox="1">
              <a:spLocks noChangeAspect="1" noChangeArrowheads="1"/>
            </p:cNvSpPr>
            <p:nvPr/>
          </p:nvSpPr>
          <p:spPr bwMode="auto">
            <a:xfrm>
              <a:off x="8026400" y="27257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557" name="Text Box 52"/>
            <p:cNvSpPr txBox="1">
              <a:spLocks noChangeAspect="1" noChangeArrowheads="1"/>
            </p:cNvSpPr>
            <p:nvPr/>
          </p:nvSpPr>
          <p:spPr bwMode="auto">
            <a:xfrm>
              <a:off x="8026400" y="32972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5012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Value of the Gas</a:t>
            </a:r>
          </a:p>
        </p:txBody>
      </p:sp>
      <p:sp>
        <p:nvSpPr>
          <p:cNvPr id="21508" name="Text Box 71"/>
          <p:cNvSpPr txBox="1">
            <a:spLocks noChangeArrowheads="1"/>
          </p:cNvSpPr>
          <p:nvPr/>
        </p:nvSpPr>
        <p:spPr bwMode="auto">
          <a:xfrm>
            <a:off x="257175" y="1362075"/>
            <a:ext cx="5130800" cy="71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We will turn the gas volume into mmBTUs and use a price per 50 cents per mmBTU</a:t>
            </a:r>
            <a:endParaRPr lang="en-US" altLang="en-US" sz="1600" b="1" baseline="30000" dirty="0">
              <a:latin typeface="Verdana" panose="020B0604030504040204" pitchFamily="34" charset="0"/>
            </a:endParaRPr>
          </a:p>
        </p:txBody>
      </p:sp>
      <p:sp>
        <p:nvSpPr>
          <p:cNvPr id="21509" name="Text Box 73"/>
          <p:cNvSpPr txBox="1">
            <a:spLocks noChangeArrowheads="1"/>
          </p:cNvSpPr>
          <p:nvPr/>
        </p:nvSpPr>
        <p:spPr bwMode="auto">
          <a:xfrm>
            <a:off x="463261" y="3841029"/>
            <a:ext cx="31051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Value: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Gas Volume * 36x10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6</a:t>
            </a:r>
            <a:endParaRPr lang="en-US" altLang="en-US" sz="1600" b="1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Equals 78x10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6</a:t>
            </a:r>
            <a:r>
              <a:rPr lang="en-US" altLang="en-US" sz="1600" b="1" dirty="0">
                <a:latin typeface="Verdana" panose="020B0604030504040204" pitchFamily="34" charset="0"/>
              </a:rPr>
              <a:t> mmBTUs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Multiply by $0.75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Equals $58.5 million</a:t>
            </a:r>
            <a:endParaRPr lang="en-US" altLang="en-US" sz="1600" b="1" baseline="30000" dirty="0">
              <a:latin typeface="Verdana" panose="020B0604030504040204" pitchFamily="34" charset="0"/>
            </a:endParaRPr>
          </a:p>
        </p:txBody>
      </p:sp>
      <p:sp>
        <p:nvSpPr>
          <p:cNvPr id="21510" name="WordArt 74"/>
          <p:cNvSpPr>
            <a:spLocks noChangeArrowheads="1" noChangeShapeType="1" noTextEdit="1"/>
          </p:cNvSpPr>
          <p:nvPr/>
        </p:nvSpPr>
        <p:spPr bwMode="auto">
          <a:xfrm>
            <a:off x="6616700" y="5646738"/>
            <a:ext cx="16383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Step 3 </a:t>
            </a:r>
          </a:p>
        </p:txBody>
      </p:sp>
      <p:sp>
        <p:nvSpPr>
          <p:cNvPr id="21511" name="Text Box 75"/>
          <p:cNvSpPr txBox="1">
            <a:spLocks noChangeArrowheads="1"/>
          </p:cNvSpPr>
          <p:nvPr/>
        </p:nvSpPr>
        <p:spPr bwMode="auto">
          <a:xfrm>
            <a:off x="463261" y="2486891"/>
            <a:ext cx="27302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en-US" sz="1600" b="1" dirty="0">
                <a:latin typeface="Verdana" panose="020B0604030504040204" pitchFamily="34" charset="0"/>
              </a:rPr>
              <a:t>TOTAL Gas Volume:</a:t>
            </a:r>
          </a:p>
          <a:p>
            <a:pPr eaLnBrk="1" hangingPunct="1">
              <a:lnSpc>
                <a:spcPct val="135000"/>
              </a:lnSpc>
              <a:buFontTx/>
              <a:buChar char="•"/>
            </a:pPr>
            <a:r>
              <a:rPr lang="en-US" altLang="en-US" sz="1600" b="1" dirty="0">
                <a:latin typeface="Verdana" panose="020B0604030504040204" pitchFamily="34" charset="0"/>
              </a:rPr>
              <a:t> A + B </a:t>
            </a:r>
            <a:r>
              <a:rPr lang="en-US" altLang="en-US" b="1" dirty="0"/>
              <a:t> = 2.167 </a:t>
            </a:r>
            <a:r>
              <a:rPr lang="en-US" altLang="en-US" sz="1600" b="1" dirty="0">
                <a:latin typeface="Verdana" panose="020B0604030504040204" pitchFamily="34" charset="0"/>
              </a:rPr>
              <a:t>km</a:t>
            </a:r>
            <a:r>
              <a:rPr lang="en-US" altLang="en-US" sz="1600" b="1" baseline="30000" dirty="0"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21512" name="Freeform 2"/>
          <p:cNvSpPr>
            <a:spLocks/>
          </p:cNvSpPr>
          <p:nvPr/>
        </p:nvSpPr>
        <p:spPr bwMode="auto">
          <a:xfrm>
            <a:off x="4170363" y="2251075"/>
            <a:ext cx="4376737" cy="3189288"/>
          </a:xfrm>
          <a:custGeom>
            <a:avLst/>
            <a:gdLst>
              <a:gd name="T0" fmla="*/ 0 w 2757"/>
              <a:gd name="T1" fmla="*/ 2147483647 h 2009"/>
              <a:gd name="T2" fmla="*/ 2147483647 w 2757"/>
              <a:gd name="T3" fmla="*/ 2147483647 h 2009"/>
              <a:gd name="T4" fmla="*/ 2147483647 w 2757"/>
              <a:gd name="T5" fmla="*/ 2147483647 h 2009"/>
              <a:gd name="T6" fmla="*/ 2147483647 w 2757"/>
              <a:gd name="T7" fmla="*/ 2147483647 h 2009"/>
              <a:gd name="T8" fmla="*/ 2147483647 w 2757"/>
              <a:gd name="T9" fmla="*/ 2147483647 h 2009"/>
              <a:gd name="T10" fmla="*/ 2147483647 w 2757"/>
              <a:gd name="T11" fmla="*/ 2147483647 h 2009"/>
              <a:gd name="T12" fmla="*/ 2147483647 w 2757"/>
              <a:gd name="T13" fmla="*/ 2147483647 h 2009"/>
              <a:gd name="T14" fmla="*/ 2147483647 w 2757"/>
              <a:gd name="T15" fmla="*/ 2147483647 h 2009"/>
              <a:gd name="T16" fmla="*/ 2147483647 w 2757"/>
              <a:gd name="T17" fmla="*/ 2147483647 h 2009"/>
              <a:gd name="T18" fmla="*/ 2147483647 w 2757"/>
              <a:gd name="T19" fmla="*/ 2147483647 h 2009"/>
              <a:gd name="T20" fmla="*/ 2147483647 w 2757"/>
              <a:gd name="T21" fmla="*/ 2147483647 h 2009"/>
              <a:gd name="T22" fmla="*/ 2147483647 w 2757"/>
              <a:gd name="T23" fmla="*/ 2147483647 h 2009"/>
              <a:gd name="T24" fmla="*/ 2147483647 w 2757"/>
              <a:gd name="T25" fmla="*/ 2147483647 h 2009"/>
              <a:gd name="T26" fmla="*/ 2147483647 w 2757"/>
              <a:gd name="T27" fmla="*/ 2147483647 h 2009"/>
              <a:gd name="T28" fmla="*/ 2147483647 w 2757"/>
              <a:gd name="T29" fmla="*/ 2147483647 h 2009"/>
              <a:gd name="T30" fmla="*/ 2147483647 w 2757"/>
              <a:gd name="T31" fmla="*/ 2147483647 h 2009"/>
              <a:gd name="T32" fmla="*/ 2147483647 w 2757"/>
              <a:gd name="T33" fmla="*/ 2147483647 h 20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57"/>
              <a:gd name="T52" fmla="*/ 0 h 2009"/>
              <a:gd name="T53" fmla="*/ 2757 w 2757"/>
              <a:gd name="T54" fmla="*/ 2009 h 20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57" h="2009">
                <a:moveTo>
                  <a:pt x="0" y="684"/>
                </a:moveTo>
                <a:cubicBezTo>
                  <a:pt x="142" y="604"/>
                  <a:pt x="285" y="524"/>
                  <a:pt x="451" y="444"/>
                </a:cubicBezTo>
                <a:cubicBezTo>
                  <a:pt x="617" y="364"/>
                  <a:pt x="848" y="271"/>
                  <a:pt x="999" y="204"/>
                </a:cubicBezTo>
                <a:cubicBezTo>
                  <a:pt x="1150" y="137"/>
                  <a:pt x="1252" y="63"/>
                  <a:pt x="1354" y="41"/>
                </a:cubicBezTo>
                <a:cubicBezTo>
                  <a:pt x="1456" y="19"/>
                  <a:pt x="1532" y="60"/>
                  <a:pt x="1613" y="70"/>
                </a:cubicBezTo>
                <a:cubicBezTo>
                  <a:pt x="1694" y="80"/>
                  <a:pt x="1771" y="107"/>
                  <a:pt x="1843" y="99"/>
                </a:cubicBezTo>
                <a:cubicBezTo>
                  <a:pt x="1915" y="91"/>
                  <a:pt x="1968" y="33"/>
                  <a:pt x="2045" y="22"/>
                </a:cubicBezTo>
                <a:cubicBezTo>
                  <a:pt x="2122" y="11"/>
                  <a:pt x="2210" y="0"/>
                  <a:pt x="2304" y="32"/>
                </a:cubicBezTo>
                <a:cubicBezTo>
                  <a:pt x="2398" y="64"/>
                  <a:pt x="2541" y="155"/>
                  <a:pt x="2611" y="214"/>
                </a:cubicBezTo>
                <a:cubicBezTo>
                  <a:pt x="2681" y="273"/>
                  <a:pt x="2706" y="309"/>
                  <a:pt x="2727" y="387"/>
                </a:cubicBezTo>
                <a:cubicBezTo>
                  <a:pt x="2748" y="465"/>
                  <a:pt x="2757" y="598"/>
                  <a:pt x="2736" y="684"/>
                </a:cubicBezTo>
                <a:cubicBezTo>
                  <a:pt x="2715" y="770"/>
                  <a:pt x="2679" y="852"/>
                  <a:pt x="2602" y="905"/>
                </a:cubicBezTo>
                <a:cubicBezTo>
                  <a:pt x="2525" y="958"/>
                  <a:pt x="2385" y="959"/>
                  <a:pt x="2275" y="1001"/>
                </a:cubicBezTo>
                <a:cubicBezTo>
                  <a:pt x="2165" y="1043"/>
                  <a:pt x="2052" y="1107"/>
                  <a:pt x="1939" y="1155"/>
                </a:cubicBezTo>
                <a:cubicBezTo>
                  <a:pt x="1826" y="1203"/>
                  <a:pt x="1727" y="1219"/>
                  <a:pt x="1594" y="1289"/>
                </a:cubicBezTo>
                <a:cubicBezTo>
                  <a:pt x="1461" y="1359"/>
                  <a:pt x="1383" y="1457"/>
                  <a:pt x="1143" y="1577"/>
                </a:cubicBezTo>
                <a:cubicBezTo>
                  <a:pt x="903" y="1697"/>
                  <a:pt x="528" y="1853"/>
                  <a:pt x="154" y="200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513" name="Freeform 6"/>
          <p:cNvSpPr>
            <a:spLocks noChangeAspect="1"/>
          </p:cNvSpPr>
          <p:nvPr/>
        </p:nvSpPr>
        <p:spPr bwMode="auto">
          <a:xfrm rot="-5400000">
            <a:off x="6168232" y="2207419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4" name="Freeform 8"/>
          <p:cNvSpPr>
            <a:spLocks noChangeAspect="1"/>
          </p:cNvSpPr>
          <p:nvPr/>
        </p:nvSpPr>
        <p:spPr bwMode="auto">
          <a:xfrm rot="-5400000">
            <a:off x="6167438" y="3249613"/>
            <a:ext cx="515937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5" name="Freeform 9"/>
          <p:cNvSpPr>
            <a:spLocks noChangeAspect="1"/>
          </p:cNvSpPr>
          <p:nvPr/>
        </p:nvSpPr>
        <p:spPr bwMode="auto">
          <a:xfrm rot="-5400000">
            <a:off x="6168232" y="2729706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6" name="Freeform 18"/>
          <p:cNvSpPr>
            <a:spLocks noChangeAspect="1"/>
          </p:cNvSpPr>
          <p:nvPr/>
        </p:nvSpPr>
        <p:spPr bwMode="auto">
          <a:xfrm rot="-5400000">
            <a:off x="6168232" y="3779044"/>
            <a:ext cx="514350" cy="776287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7" name="Freeform 22"/>
          <p:cNvSpPr>
            <a:spLocks noChangeAspect="1"/>
          </p:cNvSpPr>
          <p:nvPr/>
        </p:nvSpPr>
        <p:spPr bwMode="auto">
          <a:xfrm rot="-5400000">
            <a:off x="5593557" y="2477294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8" name="Freeform 24"/>
          <p:cNvSpPr>
            <a:spLocks noChangeAspect="1"/>
          </p:cNvSpPr>
          <p:nvPr/>
        </p:nvSpPr>
        <p:spPr bwMode="auto">
          <a:xfrm rot="-5400000">
            <a:off x="5592763" y="3521075"/>
            <a:ext cx="517525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9" name="Freeform 25"/>
          <p:cNvSpPr>
            <a:spLocks noChangeAspect="1"/>
          </p:cNvSpPr>
          <p:nvPr/>
        </p:nvSpPr>
        <p:spPr bwMode="auto">
          <a:xfrm rot="-5400000">
            <a:off x="5593557" y="2999581"/>
            <a:ext cx="515938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0" name="Freeform 34"/>
          <p:cNvSpPr>
            <a:spLocks noChangeAspect="1"/>
          </p:cNvSpPr>
          <p:nvPr/>
        </p:nvSpPr>
        <p:spPr bwMode="auto">
          <a:xfrm rot="-5400000">
            <a:off x="5593557" y="4048919"/>
            <a:ext cx="515937" cy="7778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1" name="Freeform 40"/>
          <p:cNvSpPr>
            <a:spLocks noChangeAspect="1"/>
          </p:cNvSpPr>
          <p:nvPr/>
        </p:nvSpPr>
        <p:spPr bwMode="auto">
          <a:xfrm rot="-5400000">
            <a:off x="7323138" y="2189163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2" name="Freeform 42"/>
          <p:cNvSpPr>
            <a:spLocks noChangeAspect="1"/>
          </p:cNvSpPr>
          <p:nvPr/>
        </p:nvSpPr>
        <p:spPr bwMode="auto">
          <a:xfrm rot="-5400000">
            <a:off x="7323932" y="3232944"/>
            <a:ext cx="512762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3" name="Freeform 43"/>
          <p:cNvSpPr>
            <a:spLocks noChangeAspect="1"/>
          </p:cNvSpPr>
          <p:nvPr/>
        </p:nvSpPr>
        <p:spPr bwMode="auto">
          <a:xfrm rot="-5400000">
            <a:off x="7322344" y="27090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5050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4" name="Freeform 56"/>
          <p:cNvSpPr>
            <a:spLocks noChangeAspect="1"/>
          </p:cNvSpPr>
          <p:nvPr/>
        </p:nvSpPr>
        <p:spPr bwMode="auto">
          <a:xfrm rot="-5400000">
            <a:off x="6746081" y="2459832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5" name="Freeform 58"/>
          <p:cNvSpPr>
            <a:spLocks noChangeAspect="1"/>
          </p:cNvSpPr>
          <p:nvPr/>
        </p:nvSpPr>
        <p:spPr bwMode="auto">
          <a:xfrm rot="-5400000">
            <a:off x="6745287" y="3503613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6" name="Freeform 59"/>
          <p:cNvSpPr>
            <a:spLocks noChangeAspect="1"/>
          </p:cNvSpPr>
          <p:nvPr/>
        </p:nvSpPr>
        <p:spPr bwMode="auto">
          <a:xfrm rot="-5400000">
            <a:off x="6745287" y="2981326"/>
            <a:ext cx="517525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7" name="Freeform 207"/>
          <p:cNvSpPr>
            <a:spLocks noChangeAspect="1"/>
          </p:cNvSpPr>
          <p:nvPr/>
        </p:nvSpPr>
        <p:spPr bwMode="auto">
          <a:xfrm rot="-5400000">
            <a:off x="5016500" y="32766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8" name="Freeform 208"/>
          <p:cNvSpPr>
            <a:spLocks noChangeAspect="1"/>
          </p:cNvSpPr>
          <p:nvPr/>
        </p:nvSpPr>
        <p:spPr bwMode="auto">
          <a:xfrm rot="-5400000">
            <a:off x="5015706" y="275351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29" name="Freeform 217"/>
          <p:cNvSpPr>
            <a:spLocks noChangeAspect="1"/>
          </p:cNvSpPr>
          <p:nvPr/>
        </p:nvSpPr>
        <p:spPr bwMode="auto">
          <a:xfrm rot="-5400000">
            <a:off x="5015706" y="380285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0" name="Freeform 218"/>
          <p:cNvSpPr>
            <a:spLocks noChangeAspect="1"/>
          </p:cNvSpPr>
          <p:nvPr/>
        </p:nvSpPr>
        <p:spPr bwMode="auto">
          <a:xfrm rot="-5400000">
            <a:off x="5015706" y="432514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1" name="Freeform 223"/>
          <p:cNvSpPr>
            <a:spLocks noChangeAspect="1"/>
          </p:cNvSpPr>
          <p:nvPr/>
        </p:nvSpPr>
        <p:spPr bwMode="auto">
          <a:xfrm rot="-5400000">
            <a:off x="4441031" y="3547269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2" name="Freeform 224"/>
          <p:cNvSpPr>
            <a:spLocks noChangeAspect="1"/>
          </p:cNvSpPr>
          <p:nvPr/>
        </p:nvSpPr>
        <p:spPr bwMode="auto">
          <a:xfrm rot="-5400000">
            <a:off x="4441825" y="3024188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3" name="Freeform 233"/>
          <p:cNvSpPr>
            <a:spLocks noChangeAspect="1"/>
          </p:cNvSpPr>
          <p:nvPr/>
        </p:nvSpPr>
        <p:spPr bwMode="auto">
          <a:xfrm rot="-5400000">
            <a:off x="4441825" y="4073525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4" name="Freeform 234"/>
          <p:cNvSpPr>
            <a:spLocks noChangeAspect="1"/>
          </p:cNvSpPr>
          <p:nvPr/>
        </p:nvSpPr>
        <p:spPr bwMode="auto">
          <a:xfrm rot="-5400000">
            <a:off x="4441031" y="4596607"/>
            <a:ext cx="515937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5" name="Freeform 42"/>
          <p:cNvSpPr>
            <a:spLocks noChangeAspect="1"/>
          </p:cNvSpPr>
          <p:nvPr/>
        </p:nvSpPr>
        <p:spPr bwMode="auto">
          <a:xfrm rot="-5400000">
            <a:off x="7897019" y="2959894"/>
            <a:ext cx="515938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536" name="Freeform 43"/>
          <p:cNvSpPr>
            <a:spLocks noChangeAspect="1"/>
          </p:cNvSpPr>
          <p:nvPr/>
        </p:nvSpPr>
        <p:spPr bwMode="auto">
          <a:xfrm rot="-5400000">
            <a:off x="7897813" y="2438400"/>
            <a:ext cx="514350" cy="77470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7" name="Text Box 52"/>
          <p:cNvSpPr txBox="1">
            <a:spLocks noChangeAspect="1" noChangeArrowheads="1"/>
          </p:cNvSpPr>
          <p:nvPr/>
        </p:nvSpPr>
        <p:spPr bwMode="auto">
          <a:xfrm>
            <a:off x="4487863" y="2608263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538" name="Text Box 53"/>
          <p:cNvSpPr txBox="1">
            <a:spLocks noChangeAspect="1" noChangeArrowheads="1"/>
          </p:cNvSpPr>
          <p:nvPr/>
        </p:nvSpPr>
        <p:spPr bwMode="auto">
          <a:xfrm>
            <a:off x="7970838" y="20939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1539" name="Text Box 54"/>
          <p:cNvSpPr txBox="1">
            <a:spLocks noChangeAspect="1" noChangeArrowheads="1"/>
          </p:cNvSpPr>
          <p:nvPr/>
        </p:nvSpPr>
        <p:spPr bwMode="auto">
          <a:xfrm>
            <a:off x="7331075" y="1860550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21540" name="Text Box 55"/>
          <p:cNvSpPr txBox="1">
            <a:spLocks noChangeAspect="1" noChangeArrowheads="1"/>
          </p:cNvSpPr>
          <p:nvPr/>
        </p:nvSpPr>
        <p:spPr bwMode="auto">
          <a:xfrm>
            <a:off x="6794500" y="2055813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1541" name="Text Box 56"/>
          <p:cNvSpPr txBox="1">
            <a:spLocks noChangeAspect="1" noChangeArrowheads="1"/>
          </p:cNvSpPr>
          <p:nvPr/>
        </p:nvSpPr>
        <p:spPr bwMode="auto">
          <a:xfrm>
            <a:off x="6223000" y="1936750"/>
            <a:ext cx="360363" cy="347663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21542" name="Text Box 57"/>
          <p:cNvSpPr txBox="1">
            <a:spLocks noChangeAspect="1" noChangeArrowheads="1"/>
          </p:cNvSpPr>
          <p:nvPr/>
        </p:nvSpPr>
        <p:spPr bwMode="auto">
          <a:xfrm>
            <a:off x="5654675" y="217646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21543" name="Text Box 58"/>
          <p:cNvSpPr txBox="1">
            <a:spLocks noChangeAspect="1" noChangeArrowheads="1"/>
          </p:cNvSpPr>
          <p:nvPr/>
        </p:nvSpPr>
        <p:spPr bwMode="auto">
          <a:xfrm>
            <a:off x="5078413" y="2459038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544" name="Text Box 59"/>
          <p:cNvSpPr txBox="1">
            <a:spLocks noChangeAspect="1" noChangeArrowheads="1"/>
          </p:cNvSpPr>
          <p:nvPr/>
        </p:nvSpPr>
        <p:spPr bwMode="auto">
          <a:xfrm>
            <a:off x="4487863" y="5410200"/>
            <a:ext cx="3508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1545" name="Text Box 60"/>
          <p:cNvSpPr txBox="1">
            <a:spLocks noChangeAspect="1" noChangeArrowheads="1"/>
          </p:cNvSpPr>
          <p:nvPr/>
        </p:nvSpPr>
        <p:spPr bwMode="auto">
          <a:xfrm>
            <a:off x="7970838" y="3792538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1546" name="Text Box 61"/>
          <p:cNvSpPr txBox="1">
            <a:spLocks noChangeAspect="1" noChangeArrowheads="1"/>
          </p:cNvSpPr>
          <p:nvPr/>
        </p:nvSpPr>
        <p:spPr bwMode="auto">
          <a:xfrm>
            <a:off x="7331075" y="4041775"/>
            <a:ext cx="4222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21547" name="Text Box 62"/>
          <p:cNvSpPr txBox="1">
            <a:spLocks noChangeAspect="1" noChangeArrowheads="1"/>
          </p:cNvSpPr>
          <p:nvPr/>
        </p:nvSpPr>
        <p:spPr bwMode="auto">
          <a:xfrm>
            <a:off x="6794500" y="4292600"/>
            <a:ext cx="349250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1548" name="Text Box 63"/>
          <p:cNvSpPr txBox="1">
            <a:spLocks noChangeAspect="1" noChangeArrowheads="1"/>
          </p:cNvSpPr>
          <p:nvPr/>
        </p:nvSpPr>
        <p:spPr bwMode="auto">
          <a:xfrm>
            <a:off x="6223000" y="4632325"/>
            <a:ext cx="360363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21549" name="Text Box 64"/>
          <p:cNvSpPr txBox="1">
            <a:spLocks noChangeAspect="1" noChangeArrowheads="1"/>
          </p:cNvSpPr>
          <p:nvPr/>
        </p:nvSpPr>
        <p:spPr bwMode="auto">
          <a:xfrm>
            <a:off x="5654675" y="4849813"/>
            <a:ext cx="333375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21550" name="Text Box 65"/>
          <p:cNvSpPr txBox="1">
            <a:spLocks noChangeAspect="1" noChangeArrowheads="1"/>
          </p:cNvSpPr>
          <p:nvPr/>
        </p:nvSpPr>
        <p:spPr bwMode="auto">
          <a:xfrm>
            <a:off x="5078413" y="5229225"/>
            <a:ext cx="338137" cy="3460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551" name="Text Box 66"/>
          <p:cNvSpPr txBox="1">
            <a:spLocks noChangeAspect="1" noChangeArrowheads="1"/>
          </p:cNvSpPr>
          <p:nvPr/>
        </p:nvSpPr>
        <p:spPr bwMode="auto">
          <a:xfrm>
            <a:off x="8610600" y="3297238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552" name="Text Box 67"/>
          <p:cNvSpPr txBox="1">
            <a:spLocks noChangeAspect="1" noChangeArrowheads="1"/>
          </p:cNvSpPr>
          <p:nvPr/>
        </p:nvSpPr>
        <p:spPr bwMode="auto">
          <a:xfrm>
            <a:off x="8610600" y="2638425"/>
            <a:ext cx="338138" cy="346075"/>
          </a:xfrm>
          <a:prstGeom prst="rect">
            <a:avLst/>
          </a:prstGeom>
          <a:solidFill>
            <a:srgbClr val="CCFF99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1553" name="Oval 68"/>
          <p:cNvSpPr>
            <a:spLocks noChangeAspect="1" noChangeArrowheads="1"/>
          </p:cNvSpPr>
          <p:nvPr/>
        </p:nvSpPr>
        <p:spPr bwMode="auto">
          <a:xfrm>
            <a:off x="5772150" y="2195513"/>
            <a:ext cx="2462213" cy="2463800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1554" name="WordArt 69"/>
          <p:cNvSpPr>
            <a:spLocks noChangeArrowheads="1" noChangeShapeType="1" noTextEdit="1"/>
          </p:cNvSpPr>
          <p:nvPr/>
        </p:nvSpPr>
        <p:spPr bwMode="auto">
          <a:xfrm>
            <a:off x="6094413" y="332740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A</a:t>
            </a:r>
          </a:p>
        </p:txBody>
      </p:sp>
      <p:sp>
        <p:nvSpPr>
          <p:cNvPr id="21555" name="WordArt 70"/>
          <p:cNvSpPr>
            <a:spLocks noChangeArrowheads="1" noChangeShapeType="1" noTextEdit="1"/>
          </p:cNvSpPr>
          <p:nvPr/>
        </p:nvSpPr>
        <p:spPr bwMode="auto">
          <a:xfrm>
            <a:off x="7245350" y="2863850"/>
            <a:ext cx="647700" cy="211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Well B</a:t>
            </a:r>
          </a:p>
        </p:txBody>
      </p:sp>
      <p:grpSp>
        <p:nvGrpSpPr>
          <p:cNvPr id="21556" name="Group 119"/>
          <p:cNvGrpSpPr>
            <a:grpSpLocks/>
          </p:cNvGrpSpPr>
          <p:nvPr/>
        </p:nvGrpSpPr>
        <p:grpSpPr bwMode="auto">
          <a:xfrm>
            <a:off x="4495800" y="2481263"/>
            <a:ext cx="3805238" cy="2690812"/>
            <a:chOff x="4496246" y="2481263"/>
            <a:chExt cx="3804792" cy="2690971"/>
          </a:xfrm>
        </p:grpSpPr>
        <p:sp>
          <p:nvSpPr>
            <p:cNvPr id="21557" name="Text Box 29"/>
            <p:cNvSpPr txBox="1">
              <a:spLocks noChangeAspect="1" noChangeArrowheads="1"/>
            </p:cNvSpPr>
            <p:nvPr/>
          </p:nvSpPr>
          <p:spPr bwMode="auto">
            <a:xfrm>
              <a:off x="4496246" y="3824288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21558" name="Text Box 30"/>
            <p:cNvSpPr txBox="1">
              <a:spLocks noChangeAspect="1" noChangeArrowheads="1"/>
            </p:cNvSpPr>
            <p:nvPr/>
          </p:nvSpPr>
          <p:spPr bwMode="auto">
            <a:xfrm>
              <a:off x="453716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1559" name="Text Box 31"/>
            <p:cNvSpPr txBox="1">
              <a:spLocks noChangeAspect="1" noChangeArrowheads="1"/>
            </p:cNvSpPr>
            <p:nvPr/>
          </p:nvSpPr>
          <p:spPr bwMode="auto">
            <a:xfrm>
              <a:off x="4496246" y="4375150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21560" name="Text Box 32"/>
            <p:cNvSpPr txBox="1">
              <a:spLocks noChangeAspect="1" noChangeArrowheads="1"/>
            </p:cNvSpPr>
            <p:nvPr/>
          </p:nvSpPr>
          <p:spPr bwMode="auto">
            <a:xfrm>
              <a:off x="4537168" y="4926013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21561" name="Text Box 33"/>
            <p:cNvSpPr txBox="1">
              <a:spLocks noChangeAspect="1" noChangeArrowheads="1"/>
            </p:cNvSpPr>
            <p:nvPr/>
          </p:nvSpPr>
          <p:spPr bwMode="auto">
            <a:xfrm>
              <a:off x="5083175" y="3568700"/>
              <a:ext cx="36512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21562" name="Text Box 34"/>
            <p:cNvSpPr txBox="1">
              <a:spLocks noChangeAspect="1" noChangeArrowheads="1"/>
            </p:cNvSpPr>
            <p:nvPr/>
          </p:nvSpPr>
          <p:spPr bwMode="auto">
            <a:xfrm>
              <a:off x="5127718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1563" name="Text Box 35"/>
            <p:cNvSpPr txBox="1">
              <a:spLocks noChangeAspect="1" noChangeArrowheads="1"/>
            </p:cNvSpPr>
            <p:nvPr/>
          </p:nvSpPr>
          <p:spPr bwMode="auto">
            <a:xfrm>
              <a:off x="5082033" y="4124325"/>
              <a:ext cx="3674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21564" name="Text Box 36"/>
            <p:cNvSpPr txBox="1">
              <a:spLocks noChangeAspect="1" noChangeArrowheads="1"/>
            </p:cNvSpPr>
            <p:nvPr/>
          </p:nvSpPr>
          <p:spPr bwMode="auto">
            <a:xfrm>
              <a:off x="5127718" y="46545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1565" name="Text Box 37"/>
            <p:cNvSpPr txBox="1">
              <a:spLocks noChangeAspect="1" noChangeArrowheads="1"/>
            </p:cNvSpPr>
            <p:nvPr/>
          </p:nvSpPr>
          <p:spPr bwMode="auto">
            <a:xfrm>
              <a:off x="5699218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1566" name="Text Box 38"/>
            <p:cNvSpPr txBox="1">
              <a:spLocks noChangeAspect="1" noChangeArrowheads="1"/>
            </p:cNvSpPr>
            <p:nvPr/>
          </p:nvSpPr>
          <p:spPr bwMode="auto">
            <a:xfrm>
              <a:off x="5699218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1567" name="Text Box 39"/>
            <p:cNvSpPr txBox="1">
              <a:spLocks noChangeAspect="1" noChangeArrowheads="1"/>
            </p:cNvSpPr>
            <p:nvPr/>
          </p:nvSpPr>
          <p:spPr bwMode="auto">
            <a:xfrm>
              <a:off x="5699218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1568" name="Text Box 40"/>
            <p:cNvSpPr txBox="1">
              <a:spLocks noChangeAspect="1" noChangeArrowheads="1"/>
            </p:cNvSpPr>
            <p:nvPr/>
          </p:nvSpPr>
          <p:spPr bwMode="auto">
            <a:xfrm>
              <a:off x="5699218" y="437515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21569" name="Text Box 41"/>
            <p:cNvSpPr txBox="1">
              <a:spLocks noChangeAspect="1" noChangeArrowheads="1"/>
            </p:cNvSpPr>
            <p:nvPr/>
          </p:nvSpPr>
          <p:spPr bwMode="auto">
            <a:xfrm>
              <a:off x="6281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1570" name="Text Box 42"/>
            <p:cNvSpPr txBox="1">
              <a:spLocks noChangeAspect="1" noChangeArrowheads="1"/>
            </p:cNvSpPr>
            <p:nvPr/>
          </p:nvSpPr>
          <p:spPr bwMode="auto">
            <a:xfrm>
              <a:off x="6281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1571" name="Text Box 43"/>
            <p:cNvSpPr txBox="1">
              <a:spLocks noChangeAspect="1" noChangeArrowheads="1"/>
            </p:cNvSpPr>
            <p:nvPr/>
          </p:nvSpPr>
          <p:spPr bwMode="auto">
            <a:xfrm>
              <a:off x="6281831" y="3568700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1572" name="Text Box 44"/>
            <p:cNvSpPr txBox="1">
              <a:spLocks noChangeAspect="1" noChangeArrowheads="1"/>
            </p:cNvSpPr>
            <p:nvPr/>
          </p:nvSpPr>
          <p:spPr bwMode="auto">
            <a:xfrm>
              <a:off x="6281831" y="412432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1573" name="Text Box 45"/>
            <p:cNvSpPr txBox="1">
              <a:spLocks noChangeAspect="1" noChangeArrowheads="1"/>
            </p:cNvSpPr>
            <p:nvPr/>
          </p:nvSpPr>
          <p:spPr bwMode="auto">
            <a:xfrm>
              <a:off x="6850156" y="27257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1574" name="Text Box 46"/>
            <p:cNvSpPr txBox="1">
              <a:spLocks noChangeAspect="1" noChangeArrowheads="1"/>
            </p:cNvSpPr>
            <p:nvPr/>
          </p:nvSpPr>
          <p:spPr bwMode="auto">
            <a:xfrm>
              <a:off x="6850156" y="329723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1575" name="Text Box 47"/>
            <p:cNvSpPr txBox="1">
              <a:spLocks noChangeAspect="1" noChangeArrowheads="1"/>
            </p:cNvSpPr>
            <p:nvPr/>
          </p:nvSpPr>
          <p:spPr bwMode="auto">
            <a:xfrm>
              <a:off x="6850156" y="3824288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1576" name="Text Box 48"/>
            <p:cNvSpPr txBox="1">
              <a:spLocks noChangeAspect="1" noChangeArrowheads="1"/>
            </p:cNvSpPr>
            <p:nvPr/>
          </p:nvSpPr>
          <p:spPr bwMode="auto">
            <a:xfrm>
              <a:off x="7424738" y="2481263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1577" name="Text Box 49"/>
            <p:cNvSpPr txBox="1">
              <a:spLocks noChangeAspect="1" noChangeArrowheads="1"/>
            </p:cNvSpPr>
            <p:nvPr/>
          </p:nvSpPr>
          <p:spPr bwMode="auto">
            <a:xfrm>
              <a:off x="7424831" y="3038475"/>
              <a:ext cx="2760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1578" name="Text Box 50"/>
            <p:cNvSpPr txBox="1">
              <a:spLocks noChangeAspect="1" noChangeArrowheads="1"/>
            </p:cNvSpPr>
            <p:nvPr/>
          </p:nvSpPr>
          <p:spPr bwMode="auto">
            <a:xfrm>
              <a:off x="7424738" y="3568700"/>
              <a:ext cx="2746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1579" name="Text Box 51"/>
            <p:cNvSpPr txBox="1">
              <a:spLocks noChangeAspect="1" noChangeArrowheads="1"/>
            </p:cNvSpPr>
            <p:nvPr/>
          </p:nvSpPr>
          <p:spPr bwMode="auto">
            <a:xfrm>
              <a:off x="8026400" y="27257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1580" name="Text Box 52"/>
            <p:cNvSpPr txBox="1">
              <a:spLocks noChangeAspect="1" noChangeArrowheads="1"/>
            </p:cNvSpPr>
            <p:nvPr/>
          </p:nvSpPr>
          <p:spPr bwMode="auto">
            <a:xfrm>
              <a:off x="8026400" y="3297238"/>
              <a:ext cx="2746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b="1" dirty="0">
                  <a:solidFill>
                    <a:srgbClr val="00000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0139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Total Costs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3346" y="1281546"/>
            <a:ext cx="8382000" cy="31242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altLang="en-US" sz="2800" dirty="0" smtClean="0"/>
              <a:t>There are four (4) components of the total cost:</a:t>
            </a:r>
          </a:p>
          <a:p>
            <a:pPr marL="609600" indent="-609600">
              <a:buFontTx/>
              <a:buNone/>
            </a:pPr>
            <a:endParaRPr lang="en-US" altLang="en-US" sz="1400" dirty="0" smtClean="0"/>
          </a:p>
          <a:p>
            <a:pPr marL="990600" lvl="1" indent="-533400">
              <a:buFontTx/>
              <a:buAutoNum type="arabicPeriod"/>
            </a:pPr>
            <a:r>
              <a:rPr lang="en-US" altLang="en-US" sz="2600" dirty="0" smtClean="0"/>
              <a:t>Exploration = $50 million</a:t>
            </a:r>
          </a:p>
          <a:p>
            <a:pPr marL="990600" lvl="1" indent="-533400">
              <a:buFontTx/>
              <a:buAutoNum type="arabicPeriod"/>
            </a:pPr>
            <a:r>
              <a:rPr lang="en-US" altLang="en-US" sz="2600" dirty="0" smtClean="0"/>
              <a:t>Development = $75 million</a:t>
            </a:r>
          </a:p>
          <a:p>
            <a:pPr marL="990600" lvl="1" indent="-533400">
              <a:buFontTx/>
              <a:buAutoNum type="arabicPeriod"/>
            </a:pPr>
            <a:r>
              <a:rPr lang="en-US" altLang="en-US" sz="2600" dirty="0" smtClean="0"/>
              <a:t>Start-Up (platform and production drilling)</a:t>
            </a:r>
          </a:p>
          <a:p>
            <a:pPr marL="990600" lvl="1" indent="-533400">
              <a:buFontTx/>
              <a:buAutoNum type="arabicPeriod"/>
            </a:pPr>
            <a:r>
              <a:rPr lang="en-US" altLang="en-US" sz="2600" dirty="0" smtClean="0"/>
              <a:t>Operations (for 25 years)</a:t>
            </a:r>
          </a:p>
        </p:txBody>
      </p:sp>
    </p:spTree>
    <p:extLst>
      <p:ext uri="{BB962C8B-B14F-4D97-AF65-F5344CB8AC3E}">
        <p14:creationId xmlns:p14="http://schemas.microsoft.com/office/powerpoint/2010/main" val="578383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614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987598-556E-43E1-B9F5-8D06EB2369F8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2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0375" y="1026187"/>
            <a:ext cx="7942263" cy="439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Since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team of geoscientists worked long and hard on the newly-discovered Barracuda Field, you have been asked for your recommendations for the initial field development plan.  </a:t>
            </a:r>
            <a:endParaRPr lang="en-US" altLang="en-US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 need to consider geosciences issues along with simple economic assumptions.  </a:t>
            </a:r>
            <a:endParaRPr lang="en-US" altLang="en-US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Others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 looking into engineering, legal, taxation, and other non-geoscience issues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There are four (4) main questions for you to address (next slide).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572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Start-Up Costs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7927" y="1409991"/>
            <a:ext cx="7772400" cy="3694113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Tx/>
              <a:buNone/>
            </a:pPr>
            <a:r>
              <a:rPr lang="en-US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determine start-up costs:</a:t>
            </a:r>
          </a:p>
          <a:p>
            <a:pPr marL="838200" lvl="1" indent="-3810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Multiply the number of platforms in your plan by $30 million. 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[one platform = $30 M]</a:t>
            </a:r>
          </a:p>
          <a:p>
            <a:pPr marL="838200" lvl="1" indent="-3810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If any of the platforms have more than one well, then add $2 million for each additional well on the platform to expand capacity beyond a single well.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[two wells so add $2 M]</a:t>
            </a:r>
          </a:p>
          <a:p>
            <a:pPr marL="838200" lvl="1" indent="-3810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Total platform cost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[$32 M]</a:t>
            </a:r>
          </a:p>
          <a:p>
            <a:pPr marL="838200" lvl="1" indent="-3810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Multiple the total number of wells by $3 million </a:t>
            </a:r>
            <a:r>
              <a:rPr lang="en-US" altLang="en-US" sz="24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–</a:t>
            </a: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production well drilling costs. 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[2 wells = $6 M]</a:t>
            </a:r>
          </a:p>
          <a:p>
            <a:pPr marL="838200" lvl="1" indent="-3810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Total start-up costs.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[$38 M]</a:t>
            </a:r>
          </a:p>
        </p:txBody>
      </p:sp>
      <p:sp>
        <p:nvSpPr>
          <p:cNvPr id="23557" name="WordArt 4"/>
          <p:cNvSpPr>
            <a:spLocks noChangeArrowheads="1" noChangeShapeType="1" noTextEdit="1"/>
          </p:cNvSpPr>
          <p:nvPr/>
        </p:nvSpPr>
        <p:spPr bwMode="auto">
          <a:xfrm>
            <a:off x="6769100" y="1074738"/>
            <a:ext cx="16383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Step 4 </a:t>
            </a:r>
          </a:p>
        </p:txBody>
      </p:sp>
    </p:spTree>
    <p:extLst>
      <p:ext uri="{BB962C8B-B14F-4D97-AF65-F5344CB8AC3E}">
        <p14:creationId xmlns:p14="http://schemas.microsoft.com/office/powerpoint/2010/main" val="2438190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Operation Costs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4182" y="1562389"/>
            <a:ext cx="7772400" cy="369411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Operating 1 platform and 2 wells for 9000 days:</a:t>
            </a:r>
          </a:p>
          <a:p>
            <a:pPr marL="990600" lvl="1" indent="-5334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Multiply the number of platforms by $100 million ($4 million /year *25 years).  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[one platform = $100 M]</a:t>
            </a:r>
          </a:p>
          <a:p>
            <a:pPr marL="990600" lvl="1" indent="-5334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Multiply the number of wells by $2.5 million ($0.1 million/year *25 years). 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[two wells = $5 M]</a:t>
            </a:r>
          </a:p>
          <a:p>
            <a:pPr marL="990600" lvl="1" indent="-533400">
              <a:lnSpc>
                <a:spcPct val="90000"/>
              </a:lnSpc>
              <a:buFontTx/>
              <a:buAutoNum type="alphaLcParenR"/>
            </a:pPr>
            <a:r>
              <a:rPr lang="en-US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Total operating costs </a:t>
            </a:r>
            <a:r>
              <a:rPr lang="en-US" alt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[$105 m]</a:t>
            </a:r>
          </a:p>
        </p:txBody>
      </p:sp>
      <p:sp>
        <p:nvSpPr>
          <p:cNvPr id="24581" name="WordArt 4"/>
          <p:cNvSpPr>
            <a:spLocks noChangeArrowheads="1" noChangeShapeType="1" noTextEdit="1"/>
          </p:cNvSpPr>
          <p:nvPr/>
        </p:nvSpPr>
        <p:spPr bwMode="auto">
          <a:xfrm>
            <a:off x="6824518" y="1130156"/>
            <a:ext cx="16383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Step 4 </a:t>
            </a:r>
          </a:p>
        </p:txBody>
      </p:sp>
    </p:spTree>
    <p:extLst>
      <p:ext uri="{BB962C8B-B14F-4D97-AF65-F5344CB8AC3E}">
        <p14:creationId xmlns:p14="http://schemas.microsoft.com/office/powerpoint/2010/main" val="3589753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Total Costs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51164" y="1313007"/>
            <a:ext cx="7772400" cy="3694113"/>
          </a:xfrm>
        </p:spPr>
        <p:txBody>
          <a:bodyPr/>
          <a:lstStyle/>
          <a:p>
            <a:r>
              <a:rPr lang="en-US" altLang="en-US" dirty="0" smtClean="0"/>
              <a:t>Exploration 		=   $50 M</a:t>
            </a:r>
          </a:p>
          <a:p>
            <a:r>
              <a:rPr lang="en-US" altLang="en-US" dirty="0" smtClean="0"/>
              <a:t>Development 	=   $75 M</a:t>
            </a:r>
          </a:p>
          <a:p>
            <a:r>
              <a:rPr lang="en-US" altLang="en-US" dirty="0" smtClean="0"/>
              <a:t>Start-Up 		=   $38 M</a:t>
            </a:r>
          </a:p>
          <a:p>
            <a:r>
              <a:rPr lang="en-US" altLang="en-US" dirty="0" smtClean="0"/>
              <a:t>Operations		=   $105 M</a:t>
            </a:r>
          </a:p>
          <a:p>
            <a:r>
              <a:rPr lang="en-US" altLang="en-US" dirty="0" smtClean="0">
                <a:solidFill>
                  <a:srgbClr val="FF0000"/>
                </a:solidFill>
              </a:rPr>
              <a:t>TOTAL			=   $268 M</a:t>
            </a:r>
          </a:p>
        </p:txBody>
      </p:sp>
    </p:spTree>
    <p:extLst>
      <p:ext uri="{BB962C8B-B14F-4D97-AF65-F5344CB8AC3E}">
        <p14:creationId xmlns:p14="http://schemas.microsoft.com/office/powerpoint/2010/main" val="193450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Profit (Loss)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48145" y="1267691"/>
            <a:ext cx="8229600" cy="40687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Profit = Value – Costs</a:t>
            </a:r>
          </a:p>
          <a:p>
            <a:pPr>
              <a:lnSpc>
                <a:spcPct val="90000"/>
              </a:lnSpc>
            </a:pPr>
            <a:r>
              <a:rPr lang="en-US" altLang="en-US" dirty="0" smtClean="0"/>
              <a:t>For this scenario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 dirty="0" smtClean="0"/>
              <a:t>Profit = $58.5 M - $268 M = (-$209.5 M)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 smtClean="0"/>
              <a:t>This case leads to a BIG loss; we would not propose this development plan!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 smtClean="0"/>
              <a:t>But we did not drill in an optimum location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541581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Getting Started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326862"/>
            <a:ext cx="7772400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As a team, devise 3 or 4 development plans    	(N wells from M platforms)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Have each team member ‘run the numbers’ for one of the plans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Compare the profits associated with the different plans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Decide on the plan you would recommend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Prepare a brief report</a:t>
            </a:r>
          </a:p>
        </p:txBody>
      </p:sp>
    </p:spTree>
    <p:extLst>
      <p:ext uri="{BB962C8B-B14F-4D97-AF65-F5344CB8AC3E}">
        <p14:creationId xmlns:p14="http://schemas.microsoft.com/office/powerpoint/2010/main" val="22527338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Contents of Your Report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259177"/>
            <a:ext cx="8229600" cy="4525962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tabLst>
                <a:tab pos="623888" algn="l"/>
              </a:tabLst>
            </a:pPr>
            <a:r>
              <a:rPr lang="en-US" altLang="en-US" sz="2800" dirty="0" smtClean="0"/>
              <a:t>The surface location of the platform(s)</a:t>
            </a:r>
          </a:p>
          <a:p>
            <a:pPr>
              <a:lnSpc>
                <a:spcPct val="95000"/>
              </a:lnSpc>
              <a:spcBef>
                <a:spcPct val="40000"/>
              </a:spcBef>
              <a:tabLst>
                <a:tab pos="623888" algn="l"/>
              </a:tabLst>
            </a:pPr>
            <a:r>
              <a:rPr lang="en-US" altLang="en-US" sz="2800" dirty="0" smtClean="0"/>
              <a:t>The number of wells to be drilled from the 	platform(s)</a:t>
            </a:r>
          </a:p>
          <a:p>
            <a:pPr>
              <a:lnSpc>
                <a:spcPct val="95000"/>
              </a:lnSpc>
              <a:spcBef>
                <a:spcPct val="40000"/>
              </a:spcBef>
              <a:tabLst>
                <a:tab pos="623888" algn="l"/>
              </a:tabLst>
            </a:pPr>
            <a:r>
              <a:rPr lang="en-US" altLang="en-US" sz="2800" dirty="0" smtClean="0"/>
              <a:t>The targeted (central) cell for each well</a:t>
            </a:r>
          </a:p>
          <a:p>
            <a:pPr>
              <a:lnSpc>
                <a:spcPct val="95000"/>
              </a:lnSpc>
              <a:spcBef>
                <a:spcPct val="40000"/>
              </a:spcBef>
              <a:tabLst>
                <a:tab pos="623888" algn="l"/>
              </a:tabLst>
            </a:pPr>
            <a:r>
              <a:rPr lang="en-US" altLang="en-US" sz="2800" dirty="0" smtClean="0"/>
              <a:t>The total gas value in $ million  (7-a)</a:t>
            </a:r>
          </a:p>
          <a:p>
            <a:pPr>
              <a:lnSpc>
                <a:spcPct val="95000"/>
              </a:lnSpc>
              <a:spcBef>
                <a:spcPct val="40000"/>
              </a:spcBef>
              <a:tabLst>
                <a:tab pos="623888" algn="l"/>
              </a:tabLst>
            </a:pPr>
            <a:r>
              <a:rPr lang="en-US" altLang="en-US" sz="2800" dirty="0" smtClean="0"/>
              <a:t>The total costs in $ million  (7-b)</a:t>
            </a:r>
          </a:p>
          <a:p>
            <a:pPr>
              <a:lnSpc>
                <a:spcPct val="95000"/>
              </a:lnSpc>
              <a:spcBef>
                <a:spcPct val="40000"/>
              </a:spcBef>
              <a:tabLst>
                <a:tab pos="623888" algn="l"/>
              </a:tabLst>
            </a:pPr>
            <a:r>
              <a:rPr lang="en-US" altLang="en-US" sz="2800" dirty="0" smtClean="0"/>
              <a:t>The estimated profit in $ million  (7-c)</a:t>
            </a:r>
          </a:p>
        </p:txBody>
      </p:sp>
    </p:spTree>
    <p:extLst>
      <p:ext uri="{BB962C8B-B14F-4D97-AF65-F5344CB8AC3E}">
        <p14:creationId xmlns:p14="http://schemas.microsoft.com/office/powerpoint/2010/main" val="2147726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32b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Main Questions</a:t>
            </a:r>
          </a:p>
        </p:txBody>
      </p:sp>
      <p:sp>
        <p:nvSpPr>
          <p:cNvPr id="614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987598-556E-43E1-B9F5-8D06EB2369F8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0375" y="1026187"/>
            <a:ext cx="7942263" cy="459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just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many platforms do we need to maximize 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	production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while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minimizing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costs, so that we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 	 	maximize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profits: one, two or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three?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the surface location for the platform or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platforms?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many production wells should we plan for each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platform?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the reservoir depth should we target each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proposed production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well? </a:t>
            </a: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037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Important Constraint</a:t>
            </a:r>
            <a:endParaRPr lang="en-US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0375" y="1026187"/>
            <a:ext cx="7942263" cy="21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important constraint is the “reach radius” for these platforms.  </a:t>
            </a:r>
            <a:endParaRPr lang="en-US" altLang="en-US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 assume that a well can target a location at the top of the reservoir that is anywhere within a radius of 2 km from the platform’s surface location.</a:t>
            </a:r>
          </a:p>
        </p:txBody>
      </p:sp>
    </p:spTree>
    <p:extLst>
      <p:ext uri="{BB962C8B-B14F-4D97-AF65-F5344CB8AC3E}">
        <p14:creationId xmlns:p14="http://schemas.microsoft.com/office/powerpoint/2010/main" val="3197606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idx="4294967295"/>
          </p:nvPr>
        </p:nvSpPr>
        <p:spPr>
          <a:xfrm>
            <a:off x="914400" y="1127126"/>
            <a:ext cx="7065818" cy="978766"/>
          </a:xfrm>
        </p:spPr>
        <p:txBody>
          <a:bodyPr/>
          <a:lstStyle/>
          <a:p>
            <a:pPr eaLnBrk="1" hangingPunct="1">
              <a:spcBef>
                <a:spcPct val="55000"/>
              </a:spcBef>
              <a:buFontTx/>
              <a:buNone/>
              <a:tabLst>
                <a:tab pos="688975" algn="l"/>
                <a:tab pos="1547813" algn="l"/>
              </a:tabLst>
            </a:pPr>
            <a:r>
              <a:rPr lang="en-US" altLang="en-US" sz="2400" dirty="0" smtClean="0"/>
              <a:t>Some necessary numbers and conversion factors:</a:t>
            </a:r>
          </a:p>
        </p:txBody>
      </p:sp>
      <p:sp>
        <p:nvSpPr>
          <p:cNvPr id="8197" name="Slide Number Placeholder 3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C2622BC-6449-4747-A335-8370270DCB23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5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8228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131807"/>
              </p:ext>
            </p:extLst>
          </p:nvPr>
        </p:nvGraphicFramePr>
        <p:xfrm>
          <a:off x="1740620" y="2055668"/>
          <a:ext cx="5730875" cy="2378080"/>
        </p:xfrm>
        <a:graphic>
          <a:graphicData uri="http://schemas.openxmlformats.org/drawingml/2006/table">
            <a:tbl>
              <a:tblPr/>
              <a:tblGrid>
                <a:gridCol w="3371850"/>
                <a:gridCol w="2359025"/>
              </a:tblGrid>
              <a:tr h="341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Area of Each Cell on Map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 sq km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9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Recovery – Central Cell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80%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1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Recovery – 6 neighboring Cells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40%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9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Gas Expansion Factor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111 scm/rcm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1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Energy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36x10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mmBTU/cu km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9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Exploration Costs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$50 million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52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Development Costs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$75 million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858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Suggested Approach</a:t>
            </a:r>
          </a:p>
        </p:txBody>
      </p:sp>
      <p:sp>
        <p:nvSpPr>
          <p:cNvPr id="9219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D2E689CC-F643-4AA5-90C2-A38086FD45F5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6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85329" y="1253548"/>
            <a:ext cx="8264525" cy="426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90513" indent="-290513"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  <a:tabLst>
                <a:tab pos="512763" algn="l"/>
                <a:tab pos="688975" algn="l"/>
                <a:tab pos="1547813" algn="l"/>
              </a:tabLst>
            </a:pP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a team, come up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three (3)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four (4)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possible production plans worth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evaluating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Then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have each team member run a cost analysis for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one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these plans so that you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have three (3)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four (4) 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possible production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plans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the value and cost of each for comparison.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Decide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which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option is most appealing (biggest profit) and prepare a brief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report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just that one case.</a:t>
            </a:r>
          </a:p>
          <a:p>
            <a:pPr marL="290513" indent="-290513"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  <a:tabLst>
                <a:tab pos="512763" algn="l"/>
                <a:tab pos="688975" algn="l"/>
                <a:tab pos="1547813" algn="l"/>
              </a:tabLst>
            </a:pP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one plan might be a single platform with one well.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case, you would position the platform above the cell with the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largest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HC pore thickness.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One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team member would first estimate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of the gas (ending in $M) and then estimate the total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costs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exploration, development, facilities (platform &amp; well), and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operating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costs for 25 years. </a:t>
            </a:r>
            <a:r>
              <a:rPr lang="en-US" alt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minus total costs would be </a:t>
            </a:r>
            <a:r>
              <a:rPr lang="en-US" altLang="en-US"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altLang="en-US" sz="2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profit </a:t>
            </a:r>
            <a:r>
              <a:rPr lang="en-US" alt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(or loss).</a:t>
            </a:r>
          </a:p>
        </p:txBody>
      </p:sp>
    </p:spTree>
    <p:extLst>
      <p:ext uri="{BB962C8B-B14F-4D97-AF65-F5344CB8AC3E}">
        <p14:creationId xmlns:p14="http://schemas.microsoft.com/office/powerpoint/2010/main" val="2227967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Suggested Approach</a:t>
            </a:r>
          </a:p>
        </p:txBody>
      </p:sp>
      <p:sp>
        <p:nvSpPr>
          <p:cNvPr id="10243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5BB86A1-327E-48B9-B357-809903D0B447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7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48566" y="1253548"/>
            <a:ext cx="8264525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5000"/>
              </a:spcBef>
            </a:pPr>
            <a:r>
              <a:rPr lang="en-US" alt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seven steps in the exercise will take you through:</a:t>
            </a:r>
          </a:p>
          <a:p>
            <a:pPr lvl="1" eaLnBrk="1" hangingPunct="1">
              <a:spcBef>
                <a:spcPct val="55000"/>
              </a:spcBef>
            </a:pPr>
            <a:r>
              <a:rPr lang="en-US" alt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	The estimation of the value of the gas, </a:t>
            </a:r>
          </a:p>
          <a:p>
            <a:pPr lvl="1" eaLnBrk="1" hangingPunct="1">
              <a:spcBef>
                <a:spcPct val="55000"/>
              </a:spcBef>
            </a:pPr>
            <a:r>
              <a:rPr lang="en-US" alt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	The costs associated with a development plan (N platforms with a total of M wells), and </a:t>
            </a:r>
          </a:p>
          <a:p>
            <a:pPr lvl="1" eaLnBrk="1" hangingPunct="1">
              <a:spcBef>
                <a:spcPct val="55000"/>
              </a:spcBef>
              <a:buFontTx/>
              <a:buAutoNum type="arabicPeriod" startAt="3"/>
            </a:pPr>
            <a:r>
              <a:rPr lang="en-US" alt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profit (or loss).</a:t>
            </a:r>
          </a:p>
          <a:p>
            <a:pPr lvl="1" eaLnBrk="1" hangingPunct="1">
              <a:spcBef>
                <a:spcPct val="55000"/>
              </a:spcBef>
            </a:pPr>
            <a:endParaRPr lang="en-US" alt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55000"/>
              </a:spcBef>
            </a:pPr>
            <a:r>
              <a:rPr lang="en-US" alt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will look at the map and go through an example calculation together</a:t>
            </a:r>
          </a:p>
        </p:txBody>
      </p:sp>
    </p:spTree>
    <p:extLst>
      <p:ext uri="{BB962C8B-B14F-4D97-AF65-F5344CB8AC3E}">
        <p14:creationId xmlns:p14="http://schemas.microsoft.com/office/powerpoint/2010/main" val="1283964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Hydrocarbon (HC) Pore Thickness</a:t>
            </a:r>
          </a:p>
        </p:txBody>
      </p:sp>
      <p:sp>
        <p:nvSpPr>
          <p:cNvPr id="11268" name="Text Box 114"/>
          <p:cNvSpPr txBox="1">
            <a:spLocks noChangeAspect="1" noChangeArrowheads="1"/>
          </p:cNvSpPr>
          <p:nvPr/>
        </p:nvSpPr>
        <p:spPr bwMode="auto">
          <a:xfrm>
            <a:off x="7065963" y="5903913"/>
            <a:ext cx="10668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0   km   2</a:t>
            </a:r>
          </a:p>
        </p:txBody>
      </p:sp>
      <p:grpSp>
        <p:nvGrpSpPr>
          <p:cNvPr id="11269" name="Group 206"/>
          <p:cNvGrpSpPr>
            <a:grpSpLocks noChangeAspect="1"/>
          </p:cNvGrpSpPr>
          <p:nvPr/>
        </p:nvGrpSpPr>
        <p:grpSpPr bwMode="auto">
          <a:xfrm>
            <a:off x="7242175" y="5856288"/>
            <a:ext cx="700088" cy="87312"/>
            <a:chOff x="7126" y="5029"/>
            <a:chExt cx="697" cy="84"/>
          </a:xfrm>
        </p:grpSpPr>
        <p:sp>
          <p:nvSpPr>
            <p:cNvPr id="11275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  <p:sp>
          <p:nvSpPr>
            <p:cNvPr id="11276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</p:grpSp>
      <p:sp>
        <p:nvSpPr>
          <p:cNvPr id="11270" name="Text Box 209"/>
          <p:cNvSpPr txBox="1">
            <a:spLocks noChangeArrowheads="1"/>
          </p:cNvSpPr>
          <p:nvPr/>
        </p:nvSpPr>
        <p:spPr bwMode="auto">
          <a:xfrm>
            <a:off x="258763" y="5921375"/>
            <a:ext cx="21034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Contour interval = 3m</a:t>
            </a:r>
          </a:p>
        </p:txBody>
      </p:sp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5" t="30359" r="14545" b="22188"/>
          <a:stretch>
            <a:fillRect/>
          </a:stretch>
        </p:blipFill>
        <p:spPr bwMode="auto">
          <a:xfrm>
            <a:off x="523875" y="1733550"/>
            <a:ext cx="8201025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Oval 10"/>
          <p:cNvSpPr>
            <a:spLocks noChangeAspect="1" noChangeArrowheads="1"/>
          </p:cNvSpPr>
          <p:nvPr/>
        </p:nvSpPr>
        <p:spPr bwMode="auto">
          <a:xfrm>
            <a:off x="5494338" y="3340100"/>
            <a:ext cx="92075" cy="793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7446963" y="4814888"/>
            <a:ext cx="9683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HC Pore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Meters</a:t>
            </a:r>
          </a:p>
        </p:txBody>
      </p:sp>
      <p:pic>
        <p:nvPicPr>
          <p:cNvPr id="1127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5009" r="5556" b="2946"/>
          <a:stretch>
            <a:fillRect/>
          </a:stretch>
        </p:blipFill>
        <p:spPr bwMode="auto">
          <a:xfrm>
            <a:off x="8421688" y="4049713"/>
            <a:ext cx="414337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948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5" t="30359" r="14545" b="22188"/>
          <a:stretch>
            <a:fillRect/>
          </a:stretch>
        </p:blipFill>
        <p:spPr bwMode="auto">
          <a:xfrm>
            <a:off x="523875" y="1733550"/>
            <a:ext cx="8201025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HC Pore Thickness</a:t>
            </a:r>
          </a:p>
        </p:txBody>
      </p:sp>
      <p:sp>
        <p:nvSpPr>
          <p:cNvPr id="12293" name="Freeform 80"/>
          <p:cNvSpPr>
            <a:spLocks noChangeAspect="1"/>
          </p:cNvSpPr>
          <p:nvPr/>
        </p:nvSpPr>
        <p:spPr bwMode="auto">
          <a:xfrm rot="-5400000">
            <a:off x="3240088" y="39925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4" name="Freeform 81"/>
          <p:cNvSpPr>
            <a:spLocks noChangeAspect="1"/>
          </p:cNvSpPr>
          <p:nvPr/>
        </p:nvSpPr>
        <p:spPr bwMode="auto">
          <a:xfrm rot="-5400000">
            <a:off x="3240088" y="42941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5" name="Freeform 82"/>
          <p:cNvSpPr>
            <a:spLocks noChangeAspect="1"/>
          </p:cNvSpPr>
          <p:nvPr/>
        </p:nvSpPr>
        <p:spPr bwMode="auto">
          <a:xfrm rot="-5400000">
            <a:off x="3240882" y="369173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6" name="Freeform 83"/>
          <p:cNvSpPr>
            <a:spLocks noChangeAspect="1"/>
          </p:cNvSpPr>
          <p:nvPr/>
        </p:nvSpPr>
        <p:spPr bwMode="auto">
          <a:xfrm rot="-5400000">
            <a:off x="3240881" y="48966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7" name="Freeform 84"/>
          <p:cNvSpPr>
            <a:spLocks noChangeAspect="1"/>
          </p:cNvSpPr>
          <p:nvPr/>
        </p:nvSpPr>
        <p:spPr bwMode="auto">
          <a:xfrm rot="-5400000">
            <a:off x="3240881" y="459501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8" name="Freeform 96"/>
          <p:cNvSpPr>
            <a:spLocks noChangeAspect="1"/>
          </p:cNvSpPr>
          <p:nvPr/>
        </p:nvSpPr>
        <p:spPr bwMode="auto">
          <a:xfrm rot="-5400000">
            <a:off x="2907507" y="4147343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9" name="Freeform 97"/>
          <p:cNvSpPr>
            <a:spLocks noChangeAspect="1"/>
          </p:cNvSpPr>
          <p:nvPr/>
        </p:nvSpPr>
        <p:spPr bwMode="auto">
          <a:xfrm rot="-5400000">
            <a:off x="2907507" y="4448968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0" name="Freeform 98"/>
          <p:cNvSpPr>
            <a:spLocks noChangeAspect="1"/>
          </p:cNvSpPr>
          <p:nvPr/>
        </p:nvSpPr>
        <p:spPr bwMode="auto">
          <a:xfrm rot="-5400000">
            <a:off x="2908301" y="384651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1" name="Freeform 100"/>
          <p:cNvSpPr>
            <a:spLocks noChangeAspect="1"/>
          </p:cNvSpPr>
          <p:nvPr/>
        </p:nvSpPr>
        <p:spPr bwMode="auto">
          <a:xfrm rot="-5400000">
            <a:off x="2908300" y="4749800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2" name="Freeform 113"/>
          <p:cNvSpPr>
            <a:spLocks noChangeAspect="1"/>
          </p:cNvSpPr>
          <p:nvPr/>
        </p:nvSpPr>
        <p:spPr bwMode="auto">
          <a:xfrm rot="-5400000">
            <a:off x="3906044" y="39822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3" name="Freeform 114"/>
          <p:cNvSpPr>
            <a:spLocks noChangeAspect="1"/>
          </p:cNvSpPr>
          <p:nvPr/>
        </p:nvSpPr>
        <p:spPr bwMode="auto">
          <a:xfrm rot="-5400000">
            <a:off x="3905251" y="42830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4" name="Freeform 115"/>
          <p:cNvSpPr>
            <a:spLocks noChangeAspect="1"/>
          </p:cNvSpPr>
          <p:nvPr/>
        </p:nvSpPr>
        <p:spPr bwMode="auto">
          <a:xfrm rot="-5400000">
            <a:off x="3906044" y="368061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5" name="Freeform 117"/>
          <p:cNvSpPr>
            <a:spLocks noChangeAspect="1"/>
          </p:cNvSpPr>
          <p:nvPr/>
        </p:nvSpPr>
        <p:spPr bwMode="auto">
          <a:xfrm rot="-5400000">
            <a:off x="3905251" y="45847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6" name="Freeform 119"/>
          <p:cNvSpPr>
            <a:spLocks noChangeAspect="1"/>
          </p:cNvSpPr>
          <p:nvPr/>
        </p:nvSpPr>
        <p:spPr bwMode="auto">
          <a:xfrm rot="-5400000">
            <a:off x="3905251" y="33797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7" name="Freeform 129"/>
          <p:cNvSpPr>
            <a:spLocks noChangeAspect="1"/>
          </p:cNvSpPr>
          <p:nvPr/>
        </p:nvSpPr>
        <p:spPr bwMode="auto">
          <a:xfrm rot="-5400000">
            <a:off x="3573463" y="41386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8" name="Freeform 130"/>
          <p:cNvSpPr>
            <a:spLocks noChangeAspect="1"/>
          </p:cNvSpPr>
          <p:nvPr/>
        </p:nvSpPr>
        <p:spPr bwMode="auto">
          <a:xfrm rot="-5400000">
            <a:off x="3573463" y="44386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09" name="Freeform 131"/>
          <p:cNvSpPr>
            <a:spLocks noChangeAspect="1"/>
          </p:cNvSpPr>
          <p:nvPr/>
        </p:nvSpPr>
        <p:spPr bwMode="auto">
          <a:xfrm rot="-5400000">
            <a:off x="3573463" y="38369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0" name="Freeform 133"/>
          <p:cNvSpPr>
            <a:spLocks noChangeAspect="1"/>
          </p:cNvSpPr>
          <p:nvPr/>
        </p:nvSpPr>
        <p:spPr bwMode="auto">
          <a:xfrm rot="-5400000">
            <a:off x="3573463" y="47402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1" name="Freeform 135"/>
          <p:cNvSpPr>
            <a:spLocks noChangeAspect="1"/>
          </p:cNvSpPr>
          <p:nvPr/>
        </p:nvSpPr>
        <p:spPr bwMode="auto">
          <a:xfrm rot="-5400000">
            <a:off x="3574257" y="353615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2" name="Freeform 29"/>
          <p:cNvSpPr>
            <a:spLocks noChangeAspect="1"/>
          </p:cNvSpPr>
          <p:nvPr/>
        </p:nvSpPr>
        <p:spPr bwMode="auto">
          <a:xfrm rot="-5400000">
            <a:off x="2574132" y="4601368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3" name="Freeform 30"/>
          <p:cNvSpPr>
            <a:spLocks noChangeAspect="1"/>
          </p:cNvSpPr>
          <p:nvPr/>
        </p:nvSpPr>
        <p:spPr bwMode="auto">
          <a:xfrm rot="-5400000">
            <a:off x="2574925" y="4902200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4" name="Freeform 31"/>
          <p:cNvSpPr>
            <a:spLocks noChangeAspect="1"/>
          </p:cNvSpPr>
          <p:nvPr/>
        </p:nvSpPr>
        <p:spPr bwMode="auto">
          <a:xfrm rot="-5400000">
            <a:off x="2574132" y="4299743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5" name="Freeform 35"/>
          <p:cNvSpPr>
            <a:spLocks noChangeAspect="1"/>
          </p:cNvSpPr>
          <p:nvPr/>
        </p:nvSpPr>
        <p:spPr bwMode="auto">
          <a:xfrm rot="-5400000">
            <a:off x="2574132" y="399970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6" name="Freeform 179"/>
          <p:cNvSpPr>
            <a:spLocks noChangeAspect="1"/>
          </p:cNvSpPr>
          <p:nvPr/>
        </p:nvSpPr>
        <p:spPr bwMode="auto">
          <a:xfrm rot="-5400000">
            <a:off x="908844" y="448230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7" name="Freeform 180"/>
          <p:cNvSpPr>
            <a:spLocks noChangeAspect="1"/>
          </p:cNvSpPr>
          <p:nvPr/>
        </p:nvSpPr>
        <p:spPr bwMode="auto">
          <a:xfrm rot="-5400000">
            <a:off x="908844" y="478393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8" name="Freeform 181"/>
          <p:cNvSpPr>
            <a:spLocks noChangeAspect="1"/>
          </p:cNvSpPr>
          <p:nvPr/>
        </p:nvSpPr>
        <p:spPr bwMode="auto">
          <a:xfrm rot="-5400000">
            <a:off x="909637" y="4181476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19" name="Freeform 185"/>
          <p:cNvSpPr>
            <a:spLocks noChangeAspect="1"/>
          </p:cNvSpPr>
          <p:nvPr/>
        </p:nvSpPr>
        <p:spPr bwMode="auto">
          <a:xfrm rot="-5400000">
            <a:off x="909637" y="38798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0" name="Freeform 195"/>
          <p:cNvSpPr>
            <a:spLocks noChangeAspect="1"/>
          </p:cNvSpPr>
          <p:nvPr/>
        </p:nvSpPr>
        <p:spPr bwMode="auto">
          <a:xfrm rot="-5400000">
            <a:off x="576263" y="46386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1" name="Freeform 197"/>
          <p:cNvSpPr>
            <a:spLocks noChangeAspect="1"/>
          </p:cNvSpPr>
          <p:nvPr/>
        </p:nvSpPr>
        <p:spPr bwMode="auto">
          <a:xfrm rot="-5400000">
            <a:off x="576263" y="43386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2" name="Freeform 201"/>
          <p:cNvSpPr>
            <a:spLocks noChangeAspect="1"/>
          </p:cNvSpPr>
          <p:nvPr/>
        </p:nvSpPr>
        <p:spPr bwMode="auto">
          <a:xfrm rot="-5400000">
            <a:off x="576263" y="40370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3" name="Freeform 212"/>
          <p:cNvSpPr>
            <a:spLocks noChangeAspect="1"/>
          </p:cNvSpPr>
          <p:nvPr/>
        </p:nvSpPr>
        <p:spPr bwMode="auto">
          <a:xfrm rot="-5400000">
            <a:off x="2240757" y="44600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4" name="Freeform 213"/>
          <p:cNvSpPr>
            <a:spLocks noChangeAspect="1"/>
          </p:cNvSpPr>
          <p:nvPr/>
        </p:nvSpPr>
        <p:spPr bwMode="auto">
          <a:xfrm rot="-5400000">
            <a:off x="2241551" y="476091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5" name="Freeform 214"/>
          <p:cNvSpPr>
            <a:spLocks noChangeAspect="1"/>
          </p:cNvSpPr>
          <p:nvPr/>
        </p:nvSpPr>
        <p:spPr bwMode="auto">
          <a:xfrm rot="-5400000">
            <a:off x="2241550" y="4159250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6" name="Freeform 218"/>
          <p:cNvSpPr>
            <a:spLocks noChangeAspect="1"/>
          </p:cNvSpPr>
          <p:nvPr/>
        </p:nvSpPr>
        <p:spPr bwMode="auto">
          <a:xfrm rot="-5400000">
            <a:off x="2240757" y="385683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7" name="Freeform 228"/>
          <p:cNvSpPr>
            <a:spLocks noChangeAspect="1"/>
          </p:cNvSpPr>
          <p:nvPr/>
        </p:nvSpPr>
        <p:spPr bwMode="auto">
          <a:xfrm rot="-5400000">
            <a:off x="1908176" y="46164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8" name="Freeform 229"/>
          <p:cNvSpPr>
            <a:spLocks noChangeAspect="1"/>
          </p:cNvSpPr>
          <p:nvPr/>
        </p:nvSpPr>
        <p:spPr bwMode="auto">
          <a:xfrm rot="-5400000">
            <a:off x="1908970" y="49172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29" name="Freeform 230"/>
          <p:cNvSpPr>
            <a:spLocks noChangeAspect="1"/>
          </p:cNvSpPr>
          <p:nvPr/>
        </p:nvSpPr>
        <p:spPr bwMode="auto">
          <a:xfrm rot="-5400000">
            <a:off x="1908969" y="431561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0" name="Freeform 234"/>
          <p:cNvSpPr>
            <a:spLocks noChangeAspect="1"/>
          </p:cNvSpPr>
          <p:nvPr/>
        </p:nvSpPr>
        <p:spPr bwMode="auto">
          <a:xfrm rot="-5400000">
            <a:off x="1908969" y="401399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1" name="Freeform 245"/>
          <p:cNvSpPr>
            <a:spLocks noChangeAspect="1"/>
          </p:cNvSpPr>
          <p:nvPr/>
        </p:nvSpPr>
        <p:spPr bwMode="auto">
          <a:xfrm rot="-5400000">
            <a:off x="1574007" y="44727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2" name="Freeform 246"/>
          <p:cNvSpPr>
            <a:spLocks noChangeAspect="1"/>
          </p:cNvSpPr>
          <p:nvPr/>
        </p:nvSpPr>
        <p:spPr bwMode="auto">
          <a:xfrm rot="-5400000">
            <a:off x="1574801" y="477361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3" name="Freeform 247"/>
          <p:cNvSpPr>
            <a:spLocks noChangeAspect="1"/>
          </p:cNvSpPr>
          <p:nvPr/>
        </p:nvSpPr>
        <p:spPr bwMode="auto">
          <a:xfrm rot="-5400000">
            <a:off x="1574801" y="417036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4" name="Freeform 249"/>
          <p:cNvSpPr>
            <a:spLocks noChangeAspect="1"/>
          </p:cNvSpPr>
          <p:nvPr/>
        </p:nvSpPr>
        <p:spPr bwMode="auto">
          <a:xfrm rot="-5400000">
            <a:off x="1574007" y="5074443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5" name="Freeform 261"/>
          <p:cNvSpPr>
            <a:spLocks noChangeAspect="1"/>
          </p:cNvSpPr>
          <p:nvPr/>
        </p:nvSpPr>
        <p:spPr bwMode="auto">
          <a:xfrm rot="-5400000">
            <a:off x="1242219" y="46283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6" name="Freeform 262"/>
          <p:cNvSpPr>
            <a:spLocks noChangeAspect="1"/>
          </p:cNvSpPr>
          <p:nvPr/>
        </p:nvSpPr>
        <p:spPr bwMode="auto">
          <a:xfrm rot="-5400000">
            <a:off x="1243013" y="492918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7" name="Freeform 263"/>
          <p:cNvSpPr>
            <a:spLocks noChangeAspect="1"/>
          </p:cNvSpPr>
          <p:nvPr/>
        </p:nvSpPr>
        <p:spPr bwMode="auto">
          <a:xfrm rot="-5400000">
            <a:off x="1242219" y="432673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8" name="Freeform 267"/>
          <p:cNvSpPr>
            <a:spLocks noChangeAspect="1"/>
          </p:cNvSpPr>
          <p:nvPr/>
        </p:nvSpPr>
        <p:spPr bwMode="auto">
          <a:xfrm rot="-5400000">
            <a:off x="1243012" y="402590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39" name="Freeform 163"/>
          <p:cNvSpPr>
            <a:spLocks noChangeAspect="1"/>
          </p:cNvSpPr>
          <p:nvPr/>
        </p:nvSpPr>
        <p:spPr bwMode="auto">
          <a:xfrm rot="-5400000">
            <a:off x="4240213" y="44243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0" name="Freeform 6"/>
          <p:cNvSpPr>
            <a:spLocks noChangeAspect="1"/>
          </p:cNvSpPr>
          <p:nvPr/>
        </p:nvSpPr>
        <p:spPr bwMode="auto">
          <a:xfrm rot="-5400000">
            <a:off x="7237413" y="210343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1" name="Freeform 8"/>
          <p:cNvSpPr>
            <a:spLocks noChangeAspect="1"/>
          </p:cNvSpPr>
          <p:nvPr/>
        </p:nvSpPr>
        <p:spPr bwMode="auto">
          <a:xfrm rot="-5400000">
            <a:off x="7237413" y="270668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2" name="Freeform 9"/>
          <p:cNvSpPr>
            <a:spLocks noChangeAspect="1"/>
          </p:cNvSpPr>
          <p:nvPr/>
        </p:nvSpPr>
        <p:spPr bwMode="auto">
          <a:xfrm rot="-5400000">
            <a:off x="7237413" y="240506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3" name="Freeform 18"/>
          <p:cNvSpPr>
            <a:spLocks noChangeAspect="1"/>
          </p:cNvSpPr>
          <p:nvPr/>
        </p:nvSpPr>
        <p:spPr bwMode="auto">
          <a:xfrm rot="-5400000">
            <a:off x="7237413" y="301148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4" name="Freeform 22"/>
          <p:cNvSpPr>
            <a:spLocks noChangeAspect="1"/>
          </p:cNvSpPr>
          <p:nvPr/>
        </p:nvSpPr>
        <p:spPr bwMode="auto">
          <a:xfrm rot="-5400000">
            <a:off x="6904832" y="225980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5" name="Freeform 24"/>
          <p:cNvSpPr>
            <a:spLocks noChangeAspect="1"/>
          </p:cNvSpPr>
          <p:nvPr/>
        </p:nvSpPr>
        <p:spPr bwMode="auto">
          <a:xfrm rot="-5400000">
            <a:off x="6905626" y="286226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6" name="Freeform 25"/>
          <p:cNvSpPr>
            <a:spLocks noChangeAspect="1"/>
          </p:cNvSpPr>
          <p:nvPr/>
        </p:nvSpPr>
        <p:spPr bwMode="auto">
          <a:xfrm rot="-5400000">
            <a:off x="6904832" y="256143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7" name="Freeform 34"/>
          <p:cNvSpPr>
            <a:spLocks noChangeAspect="1"/>
          </p:cNvSpPr>
          <p:nvPr/>
        </p:nvSpPr>
        <p:spPr bwMode="auto">
          <a:xfrm rot="-5400000">
            <a:off x="6904832" y="316785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8" name="Freeform 40"/>
          <p:cNvSpPr>
            <a:spLocks noChangeAspect="1"/>
          </p:cNvSpPr>
          <p:nvPr/>
        </p:nvSpPr>
        <p:spPr bwMode="auto">
          <a:xfrm rot="-5400000">
            <a:off x="7902576" y="20939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49" name="Freeform 42"/>
          <p:cNvSpPr>
            <a:spLocks noChangeAspect="1"/>
          </p:cNvSpPr>
          <p:nvPr/>
        </p:nvSpPr>
        <p:spPr bwMode="auto">
          <a:xfrm rot="-5400000">
            <a:off x="7903369" y="269636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0" name="Freeform 43"/>
          <p:cNvSpPr>
            <a:spLocks noChangeAspect="1"/>
          </p:cNvSpPr>
          <p:nvPr/>
        </p:nvSpPr>
        <p:spPr bwMode="auto">
          <a:xfrm rot="-5400000">
            <a:off x="7903369" y="23947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1" name="Freeform 56"/>
          <p:cNvSpPr>
            <a:spLocks noChangeAspect="1"/>
          </p:cNvSpPr>
          <p:nvPr/>
        </p:nvSpPr>
        <p:spPr bwMode="auto">
          <a:xfrm rot="-5400000">
            <a:off x="7570788" y="22494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2" name="Freeform 58"/>
          <p:cNvSpPr>
            <a:spLocks noChangeAspect="1"/>
          </p:cNvSpPr>
          <p:nvPr/>
        </p:nvSpPr>
        <p:spPr bwMode="auto">
          <a:xfrm rot="-5400000">
            <a:off x="7570788" y="28527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3" name="Freeform 59"/>
          <p:cNvSpPr>
            <a:spLocks noChangeAspect="1"/>
          </p:cNvSpPr>
          <p:nvPr/>
        </p:nvSpPr>
        <p:spPr bwMode="auto">
          <a:xfrm rot="-5400000">
            <a:off x="7570788" y="25511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4" name="Freeform 146"/>
          <p:cNvSpPr>
            <a:spLocks noChangeAspect="1"/>
          </p:cNvSpPr>
          <p:nvPr/>
        </p:nvSpPr>
        <p:spPr bwMode="auto">
          <a:xfrm rot="-5400000">
            <a:off x="4576763" y="39671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5" name="Freeform 147"/>
          <p:cNvSpPr>
            <a:spLocks noChangeAspect="1"/>
          </p:cNvSpPr>
          <p:nvPr/>
        </p:nvSpPr>
        <p:spPr bwMode="auto">
          <a:xfrm rot="-5400000">
            <a:off x="4576763" y="42687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6" name="Freeform 148"/>
          <p:cNvSpPr>
            <a:spLocks noChangeAspect="1"/>
          </p:cNvSpPr>
          <p:nvPr/>
        </p:nvSpPr>
        <p:spPr bwMode="auto">
          <a:xfrm rot="-5400000">
            <a:off x="4576763" y="36671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7" name="Freeform 151"/>
          <p:cNvSpPr>
            <a:spLocks noChangeAspect="1"/>
          </p:cNvSpPr>
          <p:nvPr/>
        </p:nvSpPr>
        <p:spPr bwMode="auto">
          <a:xfrm rot="-5400000">
            <a:off x="4577557" y="30630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8" name="Freeform 152"/>
          <p:cNvSpPr>
            <a:spLocks noChangeAspect="1"/>
          </p:cNvSpPr>
          <p:nvPr/>
        </p:nvSpPr>
        <p:spPr bwMode="auto">
          <a:xfrm rot="-5400000">
            <a:off x="4577557" y="33647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59" name="Freeform 162"/>
          <p:cNvSpPr>
            <a:spLocks noChangeAspect="1"/>
          </p:cNvSpPr>
          <p:nvPr/>
        </p:nvSpPr>
        <p:spPr bwMode="auto">
          <a:xfrm rot="-5400000">
            <a:off x="4244182" y="412353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0" name="Freeform 164"/>
          <p:cNvSpPr>
            <a:spLocks noChangeAspect="1"/>
          </p:cNvSpPr>
          <p:nvPr/>
        </p:nvSpPr>
        <p:spPr bwMode="auto">
          <a:xfrm rot="-5400000">
            <a:off x="4243388" y="38227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1" name="Freeform 167"/>
          <p:cNvSpPr>
            <a:spLocks noChangeAspect="1"/>
          </p:cNvSpPr>
          <p:nvPr/>
        </p:nvSpPr>
        <p:spPr bwMode="auto">
          <a:xfrm rot="-5400000">
            <a:off x="4243388" y="32194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2" name="Freeform 168"/>
          <p:cNvSpPr>
            <a:spLocks noChangeAspect="1"/>
          </p:cNvSpPr>
          <p:nvPr/>
        </p:nvSpPr>
        <p:spPr bwMode="auto">
          <a:xfrm rot="-5400000">
            <a:off x="4243388" y="35210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3" name="Freeform 174"/>
          <p:cNvSpPr>
            <a:spLocks noChangeAspect="1"/>
          </p:cNvSpPr>
          <p:nvPr/>
        </p:nvSpPr>
        <p:spPr bwMode="auto">
          <a:xfrm rot="-5400000">
            <a:off x="5238751" y="27447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4" name="Freeform 179"/>
          <p:cNvSpPr>
            <a:spLocks noChangeAspect="1"/>
          </p:cNvSpPr>
          <p:nvPr/>
        </p:nvSpPr>
        <p:spPr bwMode="auto">
          <a:xfrm rot="-5400000">
            <a:off x="5238751" y="39528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5" name="Freeform 181"/>
          <p:cNvSpPr>
            <a:spLocks noChangeAspect="1"/>
          </p:cNvSpPr>
          <p:nvPr/>
        </p:nvSpPr>
        <p:spPr bwMode="auto">
          <a:xfrm rot="-5400000">
            <a:off x="5239544" y="36520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6" name="Freeform 184"/>
          <p:cNvSpPr>
            <a:spLocks noChangeAspect="1"/>
          </p:cNvSpPr>
          <p:nvPr/>
        </p:nvSpPr>
        <p:spPr bwMode="auto">
          <a:xfrm rot="-5400000">
            <a:off x="5239544" y="304879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7" name="Freeform 185"/>
          <p:cNvSpPr>
            <a:spLocks noChangeAspect="1"/>
          </p:cNvSpPr>
          <p:nvPr/>
        </p:nvSpPr>
        <p:spPr bwMode="auto">
          <a:xfrm rot="-5400000">
            <a:off x="5238751" y="33512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8" name="Freeform 190"/>
          <p:cNvSpPr>
            <a:spLocks noChangeAspect="1"/>
          </p:cNvSpPr>
          <p:nvPr/>
        </p:nvSpPr>
        <p:spPr bwMode="auto">
          <a:xfrm rot="-5400000">
            <a:off x="4906963" y="29003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69" name="Freeform 195"/>
          <p:cNvSpPr>
            <a:spLocks noChangeAspect="1"/>
          </p:cNvSpPr>
          <p:nvPr/>
        </p:nvSpPr>
        <p:spPr bwMode="auto">
          <a:xfrm rot="-5400000">
            <a:off x="4906963" y="41084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0" name="Freeform 197"/>
          <p:cNvSpPr>
            <a:spLocks noChangeAspect="1"/>
          </p:cNvSpPr>
          <p:nvPr/>
        </p:nvSpPr>
        <p:spPr bwMode="auto">
          <a:xfrm rot="-5400000">
            <a:off x="4906963" y="38084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1" name="Freeform 200"/>
          <p:cNvSpPr>
            <a:spLocks noChangeAspect="1"/>
          </p:cNvSpPr>
          <p:nvPr/>
        </p:nvSpPr>
        <p:spPr bwMode="auto">
          <a:xfrm rot="-5400000">
            <a:off x="4906963" y="32051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2" name="Freeform 201"/>
          <p:cNvSpPr>
            <a:spLocks noChangeAspect="1"/>
          </p:cNvSpPr>
          <p:nvPr/>
        </p:nvSpPr>
        <p:spPr bwMode="auto">
          <a:xfrm rot="-5400000">
            <a:off x="4906963" y="35067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3" name="Freeform 207"/>
          <p:cNvSpPr>
            <a:spLocks noChangeAspect="1"/>
          </p:cNvSpPr>
          <p:nvPr/>
        </p:nvSpPr>
        <p:spPr bwMode="auto">
          <a:xfrm rot="-5400000">
            <a:off x="6571456" y="272176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4" name="Freeform 208"/>
          <p:cNvSpPr>
            <a:spLocks noChangeAspect="1"/>
          </p:cNvSpPr>
          <p:nvPr/>
        </p:nvSpPr>
        <p:spPr bwMode="auto">
          <a:xfrm rot="-5400000">
            <a:off x="6570663" y="24193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5" name="Freeform 217"/>
          <p:cNvSpPr>
            <a:spLocks noChangeAspect="1"/>
          </p:cNvSpPr>
          <p:nvPr/>
        </p:nvSpPr>
        <p:spPr bwMode="auto">
          <a:xfrm rot="-5400000">
            <a:off x="6570663" y="30257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6" name="Freeform 218"/>
          <p:cNvSpPr>
            <a:spLocks noChangeAspect="1"/>
          </p:cNvSpPr>
          <p:nvPr/>
        </p:nvSpPr>
        <p:spPr bwMode="auto">
          <a:xfrm rot="-5400000">
            <a:off x="6570663" y="33274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7" name="Freeform 223"/>
          <p:cNvSpPr>
            <a:spLocks noChangeAspect="1"/>
          </p:cNvSpPr>
          <p:nvPr/>
        </p:nvSpPr>
        <p:spPr bwMode="auto">
          <a:xfrm rot="-5400000">
            <a:off x="6238876" y="28781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8" name="Freeform 224"/>
          <p:cNvSpPr>
            <a:spLocks noChangeAspect="1"/>
          </p:cNvSpPr>
          <p:nvPr/>
        </p:nvSpPr>
        <p:spPr bwMode="auto">
          <a:xfrm rot="-5400000">
            <a:off x="6239669" y="257571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79" name="Freeform 233"/>
          <p:cNvSpPr>
            <a:spLocks noChangeAspect="1"/>
          </p:cNvSpPr>
          <p:nvPr/>
        </p:nvSpPr>
        <p:spPr bwMode="auto">
          <a:xfrm rot="-5400000">
            <a:off x="6239669" y="31821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0" name="Freeform 234"/>
          <p:cNvSpPr>
            <a:spLocks noChangeAspect="1"/>
          </p:cNvSpPr>
          <p:nvPr/>
        </p:nvSpPr>
        <p:spPr bwMode="auto">
          <a:xfrm rot="-5400000">
            <a:off x="6238876" y="34845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1" name="Freeform 240"/>
          <p:cNvSpPr>
            <a:spLocks noChangeAspect="1"/>
          </p:cNvSpPr>
          <p:nvPr/>
        </p:nvSpPr>
        <p:spPr bwMode="auto">
          <a:xfrm rot="-5400000">
            <a:off x="5904707" y="27328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2" name="Freeform 241"/>
          <p:cNvSpPr>
            <a:spLocks noChangeAspect="1"/>
          </p:cNvSpPr>
          <p:nvPr/>
        </p:nvSpPr>
        <p:spPr bwMode="auto">
          <a:xfrm rot="-5400000">
            <a:off x="5905500" y="2432050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3" name="Freeform 247"/>
          <p:cNvSpPr>
            <a:spLocks noChangeAspect="1"/>
          </p:cNvSpPr>
          <p:nvPr/>
        </p:nvSpPr>
        <p:spPr bwMode="auto">
          <a:xfrm rot="-5400000">
            <a:off x="5905501" y="3640137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4" name="Freeform 250"/>
          <p:cNvSpPr>
            <a:spLocks noChangeAspect="1"/>
          </p:cNvSpPr>
          <p:nvPr/>
        </p:nvSpPr>
        <p:spPr bwMode="auto">
          <a:xfrm rot="-5400000">
            <a:off x="5904707" y="30376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5" name="Freeform 251"/>
          <p:cNvSpPr>
            <a:spLocks noChangeAspect="1"/>
          </p:cNvSpPr>
          <p:nvPr/>
        </p:nvSpPr>
        <p:spPr bwMode="auto">
          <a:xfrm rot="-5400000">
            <a:off x="5904707" y="333930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6" name="Freeform 256"/>
          <p:cNvSpPr>
            <a:spLocks noChangeAspect="1"/>
          </p:cNvSpPr>
          <p:nvPr/>
        </p:nvSpPr>
        <p:spPr bwMode="auto">
          <a:xfrm rot="-5400000">
            <a:off x="5573712" y="28892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7" name="Freeform 257"/>
          <p:cNvSpPr>
            <a:spLocks noChangeAspect="1"/>
          </p:cNvSpPr>
          <p:nvPr/>
        </p:nvSpPr>
        <p:spPr bwMode="auto">
          <a:xfrm rot="-5400000">
            <a:off x="5572919" y="2588419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8" name="Freeform 263"/>
          <p:cNvSpPr>
            <a:spLocks noChangeAspect="1"/>
          </p:cNvSpPr>
          <p:nvPr/>
        </p:nvSpPr>
        <p:spPr bwMode="auto">
          <a:xfrm rot="-5400000">
            <a:off x="5572919" y="379650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89" name="Freeform 266"/>
          <p:cNvSpPr>
            <a:spLocks noChangeAspect="1"/>
          </p:cNvSpPr>
          <p:nvPr/>
        </p:nvSpPr>
        <p:spPr bwMode="auto">
          <a:xfrm rot="-5400000">
            <a:off x="5573712" y="31940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90" name="Freeform 267"/>
          <p:cNvSpPr>
            <a:spLocks noChangeAspect="1"/>
          </p:cNvSpPr>
          <p:nvPr/>
        </p:nvSpPr>
        <p:spPr bwMode="auto">
          <a:xfrm rot="-5400000">
            <a:off x="5573712" y="3495676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91" name="Freeform 42"/>
          <p:cNvSpPr>
            <a:spLocks noChangeAspect="1"/>
          </p:cNvSpPr>
          <p:nvPr/>
        </p:nvSpPr>
        <p:spPr bwMode="auto">
          <a:xfrm rot="-5400000">
            <a:off x="8235157" y="25392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92" name="Freeform 43"/>
          <p:cNvSpPr>
            <a:spLocks noChangeAspect="1"/>
          </p:cNvSpPr>
          <p:nvPr/>
        </p:nvSpPr>
        <p:spPr bwMode="auto">
          <a:xfrm rot="-5400000">
            <a:off x="8234363" y="22383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93" name="Text Box 114"/>
          <p:cNvSpPr txBox="1">
            <a:spLocks noChangeAspect="1" noChangeArrowheads="1"/>
          </p:cNvSpPr>
          <p:nvPr/>
        </p:nvSpPr>
        <p:spPr bwMode="auto">
          <a:xfrm>
            <a:off x="7065963" y="5903913"/>
            <a:ext cx="10668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0   km   2</a:t>
            </a:r>
          </a:p>
        </p:txBody>
      </p:sp>
      <p:grpSp>
        <p:nvGrpSpPr>
          <p:cNvPr id="12394" name="Group 206"/>
          <p:cNvGrpSpPr>
            <a:grpSpLocks noChangeAspect="1"/>
          </p:cNvGrpSpPr>
          <p:nvPr/>
        </p:nvGrpSpPr>
        <p:grpSpPr bwMode="auto">
          <a:xfrm>
            <a:off x="7242175" y="5856288"/>
            <a:ext cx="700088" cy="87312"/>
            <a:chOff x="7126" y="5029"/>
            <a:chExt cx="697" cy="84"/>
          </a:xfrm>
        </p:grpSpPr>
        <p:sp>
          <p:nvSpPr>
            <p:cNvPr id="12398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  <p:sp>
          <p:nvSpPr>
            <p:cNvPr id="12399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</p:grpSp>
      <p:sp>
        <p:nvSpPr>
          <p:cNvPr id="12395" name="Text Box 209"/>
          <p:cNvSpPr txBox="1">
            <a:spLocks noChangeArrowheads="1"/>
          </p:cNvSpPr>
          <p:nvPr/>
        </p:nvSpPr>
        <p:spPr bwMode="auto">
          <a:xfrm>
            <a:off x="258763" y="5921375"/>
            <a:ext cx="3403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Reservoir divided into cells = 0.8 km</a:t>
            </a:r>
            <a:r>
              <a:rPr lang="en-US" altLang="en-US" sz="1200" b="1" baseline="30000" dirty="0">
                <a:latin typeface="Verdana" panose="020B0604030504040204" pitchFamily="34" charset="0"/>
              </a:rPr>
              <a:t>2</a:t>
            </a:r>
          </a:p>
        </p:txBody>
      </p:sp>
      <p:sp>
        <p:nvSpPr>
          <p:cNvPr id="12396" name="Text Box 10"/>
          <p:cNvSpPr txBox="1">
            <a:spLocks noChangeArrowheads="1"/>
          </p:cNvSpPr>
          <p:nvPr/>
        </p:nvSpPr>
        <p:spPr bwMode="auto">
          <a:xfrm>
            <a:off x="7446963" y="4814888"/>
            <a:ext cx="9683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HC Pore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Meters</a:t>
            </a:r>
          </a:p>
        </p:txBody>
      </p:sp>
      <p:pic>
        <p:nvPicPr>
          <p:cNvPr id="1239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5009" r="5556" b="2946"/>
          <a:stretch>
            <a:fillRect/>
          </a:stretch>
        </p:blipFill>
        <p:spPr bwMode="auto">
          <a:xfrm>
            <a:off x="8421688" y="4049713"/>
            <a:ext cx="414337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5942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39616</TotalTime>
  <Words>1893</Words>
  <Application>Microsoft Macintosh PowerPoint</Application>
  <PresentationFormat>On-screen Show (4:3)</PresentationFormat>
  <Paragraphs>851</Paragraphs>
  <Slides>26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Exercise 32b</vt:lpstr>
      <vt:lpstr>Introduction</vt:lpstr>
      <vt:lpstr>Main Questions</vt:lpstr>
      <vt:lpstr>An Important Constraint</vt:lpstr>
      <vt:lpstr>Introduction</vt:lpstr>
      <vt:lpstr>Suggested Approach</vt:lpstr>
      <vt:lpstr>Suggested Approach</vt:lpstr>
      <vt:lpstr>Hydrocarbon (HC) Pore Thickness</vt:lpstr>
      <vt:lpstr>HC Pore Thickness</vt:lpstr>
      <vt:lpstr>HC Pore Thickness</vt:lpstr>
      <vt:lpstr>Your Map for Exercise 25</vt:lpstr>
      <vt:lpstr>Example Calculation</vt:lpstr>
      <vt:lpstr>HC Thickness at Each Well</vt:lpstr>
      <vt:lpstr>HC Volume at Each Well</vt:lpstr>
      <vt:lpstr>Don’t Put Wells Too Close</vt:lpstr>
      <vt:lpstr>Use a 1 Cell Buffer</vt:lpstr>
      <vt:lpstr>Total Surface Volume</vt:lpstr>
      <vt:lpstr>Value of the Gas</vt:lpstr>
      <vt:lpstr>Total Costs</vt:lpstr>
      <vt:lpstr>Start-Up Costs</vt:lpstr>
      <vt:lpstr>Operation Costs</vt:lpstr>
      <vt:lpstr>Total Costs</vt:lpstr>
      <vt:lpstr>Profit (Loss)</vt:lpstr>
      <vt:lpstr>Getting Started</vt:lpstr>
      <vt:lpstr>Contents of Your Report</vt:lpstr>
      <vt:lpstr>Exercise 32b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382</cp:revision>
  <cp:lastPrinted>2015-01-27T13:39:19Z</cp:lastPrinted>
  <dcterms:created xsi:type="dcterms:W3CDTF">2001-11-20T13:29:42Z</dcterms:created>
  <dcterms:modified xsi:type="dcterms:W3CDTF">2017-07-17T21:06:56Z</dcterms:modified>
</cp:coreProperties>
</file>