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9" r:id="rId2"/>
    <p:sldId id="354" r:id="rId3"/>
    <p:sldId id="355" r:id="rId4"/>
    <p:sldId id="365" r:id="rId5"/>
    <p:sldId id="364" r:id="rId6"/>
    <p:sldId id="349" r:id="rId7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FF"/>
    <a:srgbClr val="000099"/>
    <a:srgbClr val="FF33CC"/>
    <a:srgbClr val="66FFFF"/>
    <a:srgbClr val="FF6600"/>
    <a:srgbClr val="CFEFFD"/>
    <a:srgbClr val="FFDCB9"/>
    <a:srgbClr val="009900"/>
    <a:srgbClr val="FAF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79367" autoAdjust="0"/>
  </p:normalViewPr>
  <p:slideViewPr>
    <p:cSldViewPr snapToGrid="0">
      <p:cViewPr>
        <p:scale>
          <a:sx n="70" d="100"/>
          <a:sy n="70" d="100"/>
        </p:scale>
        <p:origin x="-2216" y="-1064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Gives </a:t>
            </a:r>
            <a:r>
              <a:rPr lang="en-US" dirty="0" smtClean="0"/>
              <a:t>the objective – to use </a:t>
            </a:r>
            <a:r>
              <a:rPr lang="en-US" altLang="en-US" sz="1200" dirty="0" smtClean="0"/>
              <a:t>1-D seismic models for the seismic traces at three new well locations to relate marker horizons in the wells to events on the </a:t>
            </a:r>
            <a:r>
              <a:rPr lang="en-US" altLang="en-US" sz="1200" dirty="0" smtClean="0"/>
              <a:t>seismic.</a:t>
            </a:r>
            <a:r>
              <a:rPr lang="en-US" altLang="en-US" sz="1200" baseline="0" dirty="0" smtClean="0"/>
              <a:t> </a:t>
            </a:r>
            <a:r>
              <a:rPr lang="en-US" altLang="en-US" sz="1200" dirty="0" smtClean="0"/>
              <a:t>In </a:t>
            </a:r>
            <a:r>
              <a:rPr lang="en-US" altLang="en-US" sz="1200" dirty="0" smtClean="0"/>
              <a:t>doing this, you will be subdividing the reservoir into finer-scale stratigraphic units.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9726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r>
              <a:rPr lang="en-US" dirty="0" smtClean="0"/>
              <a:t>to the exercise</a:t>
            </a:r>
            <a:r>
              <a:rPr lang="en-US" dirty="0" smtClean="0"/>
              <a:t>.  TOL – Top</a:t>
            </a:r>
            <a:r>
              <a:rPr lang="en-US" baseline="0" dirty="0" smtClean="0"/>
              <a:t> of Latrobe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05840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5917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94487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32a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Detailed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Stratigraphy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192118" y="4793164"/>
            <a:ext cx="895188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>
                <a:latin typeface="Verdana" panose="020B0604030504040204" pitchFamily="34" charset="0"/>
              </a:rPr>
              <a:t>Use </a:t>
            </a:r>
            <a:r>
              <a:rPr lang="en-US" altLang="en-US" sz="2000" dirty="0" smtClean="0">
                <a:latin typeface="Verdana" panose="020B0604030504040204" pitchFamily="34" charset="0"/>
              </a:rPr>
              <a:t>lines from a 3D </a:t>
            </a:r>
            <a:r>
              <a:rPr lang="en-US" altLang="en-US" sz="2000" dirty="0">
                <a:latin typeface="Verdana" panose="020B0604030504040204" pitchFamily="34" charset="0"/>
              </a:rPr>
              <a:t>survey to start mapping the stratigraphy at the much finer scale that is needed for planning field development and initial field production. 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81654" y="2105046"/>
            <a:ext cx="4938657" cy="3174194"/>
            <a:chOff x="930275" y="1447800"/>
            <a:chExt cx="7574749" cy="4868474"/>
          </a:xfrm>
        </p:grpSpPr>
        <p:grpSp>
          <p:nvGrpSpPr>
            <p:cNvPr id="8" name="Group 9"/>
            <p:cNvGrpSpPr>
              <a:grpSpLocks/>
            </p:cNvGrpSpPr>
            <p:nvPr/>
          </p:nvGrpSpPr>
          <p:grpSpPr bwMode="auto">
            <a:xfrm>
              <a:off x="944563" y="1447800"/>
              <a:ext cx="7434262" cy="4718050"/>
              <a:chOff x="2524" y="1008"/>
              <a:chExt cx="2495" cy="2073"/>
            </a:xfrm>
          </p:grpSpPr>
          <p:pic>
            <p:nvPicPr>
              <p:cNvPr id="1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249" b="27289"/>
              <a:stretch>
                <a:fillRect/>
              </a:stretch>
            </p:blipFill>
            <p:spPr bwMode="auto">
              <a:xfrm>
                <a:off x="2676" y="1008"/>
                <a:ext cx="2343" cy="20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" r="96237" b="27289"/>
              <a:stretch>
                <a:fillRect/>
              </a:stretch>
            </p:blipFill>
            <p:spPr bwMode="auto">
              <a:xfrm>
                <a:off x="2524" y="1008"/>
                <a:ext cx="165" cy="20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6124575" y="1447800"/>
              <a:ext cx="2380449" cy="11801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228600" indent="-106363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 dirty="0"/>
                <a:t>Erosion Cut Away</a:t>
              </a:r>
            </a:p>
            <a:p>
              <a:pPr lvl="1" eaLnBrk="1" hangingPunct="1">
                <a:buFontTx/>
                <a:buChar char="•"/>
              </a:pPr>
              <a:r>
                <a:rPr lang="en-US" altLang="en-US" sz="1100" b="1" dirty="0"/>
                <a:t> Gunard Fm</a:t>
              </a:r>
            </a:p>
            <a:p>
              <a:pPr lvl="1" eaLnBrk="1" hangingPunct="1">
                <a:buFontTx/>
                <a:buChar char="•"/>
              </a:pPr>
              <a:r>
                <a:rPr lang="en-US" altLang="en-US" sz="1100" b="1" dirty="0"/>
                <a:t> Upper Reservoir</a:t>
              </a:r>
            </a:p>
            <a:p>
              <a:pPr lvl="1" eaLnBrk="1" hangingPunct="1">
                <a:buFontTx/>
                <a:buChar char="•"/>
              </a:pPr>
              <a:r>
                <a:rPr lang="en-US" altLang="en-US" sz="1100" b="1" dirty="0"/>
                <a:t> Upper Coal</a:t>
              </a:r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511550" y="1531938"/>
              <a:ext cx="1886263" cy="40124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100" b="1">
                  <a:solidFill>
                    <a:srgbClr val="FF0000"/>
                  </a:solidFill>
                  <a:latin typeface="Verdana" panose="020B0604030504040204" pitchFamily="34" charset="0"/>
                </a:rPr>
                <a:t>Barracouta-1</a:t>
              </a: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930275" y="5915025"/>
              <a:ext cx="1586309" cy="40124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50" b="1">
                  <a:latin typeface="Verdana" panose="020B0604030504040204" pitchFamily="34" charset="0"/>
                </a:rPr>
                <a:t>Xline 3441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smtClean="0"/>
              <a:t>Exercise 32a</a:t>
            </a:r>
            <a:endParaRPr lang="en-US" altLang="en-US" dirty="0" smtClean="0"/>
          </a:p>
        </p:txBody>
      </p:sp>
      <p:sp>
        <p:nvSpPr>
          <p:cNvPr id="5124" name="Content Placeholder 2"/>
          <p:cNvSpPr>
            <a:spLocks noGrp="1"/>
          </p:cNvSpPr>
          <p:nvPr>
            <p:ph idx="4294967295"/>
          </p:nvPr>
        </p:nvSpPr>
        <p:spPr>
          <a:xfrm>
            <a:off x="648183" y="1135284"/>
            <a:ext cx="8229600" cy="2727032"/>
          </a:xfrm>
        </p:spPr>
        <p:txBody>
          <a:bodyPr/>
          <a:lstStyle/>
          <a:p>
            <a:pPr marL="609600" indent="-609600"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b="1" dirty="0" smtClean="0"/>
              <a:t>Objective</a:t>
            </a:r>
          </a:p>
          <a:p>
            <a:pPr algn="just"/>
            <a:r>
              <a:rPr lang="en-US" altLang="en-US" sz="2400" dirty="0" smtClean="0"/>
              <a:t>S</a:t>
            </a:r>
            <a:r>
              <a:rPr lang="en-US" sz="2400" dirty="0" smtClean="0"/>
              <a:t>tart </a:t>
            </a:r>
            <a:r>
              <a:rPr lang="en-US" sz="2400" dirty="0"/>
              <a:t>mapping the stratigraphy at the much finer scale that is needed for planning field development and initial field production. </a:t>
            </a:r>
            <a:r>
              <a:rPr lang="en-US" sz="2400" dirty="0" smtClean="0"/>
              <a:t>This </a:t>
            </a:r>
            <a:r>
              <a:rPr lang="en-US" sz="2400" dirty="0"/>
              <a:t>will build on the marker horizons picked on well logs and tied to the seismic data in Exercise 31.  </a:t>
            </a:r>
          </a:p>
        </p:txBody>
      </p:sp>
      <p:sp>
        <p:nvSpPr>
          <p:cNvPr id="5125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3E1D808-A426-4CC7-9B2B-BB736CA4760A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2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132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Introduction</a:t>
            </a:r>
          </a:p>
        </p:txBody>
      </p:sp>
      <p:sp>
        <p:nvSpPr>
          <p:cNvPr id="614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0987598-556E-43E1-B9F5-8D06EB2369F8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60375" y="1026187"/>
            <a:ext cx="7942263" cy="5669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have tied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four (4)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wells to the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3D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seismic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worked six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(6) marker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horizons in Exercise 31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next step is to start to map more detailed horizons in the Upper Latrobe, our primary reservoir unit.  </a:t>
            </a:r>
          </a:p>
          <a:p>
            <a:pPr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18 seismic lines;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eight (8)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these lines have been interpreted for you.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is to start mapping these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horizons.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objective is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appreciate the level of stratigraphic detail that can be extracted from the seismic data given some well data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will map SEVEN seismic horizons – the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six (6)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markers that you worked with in Exercise 31 plus a horizon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that was added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help work out the missing sediments due to erosion associated with the TOL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unconformity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66572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1915</a:t>
            </a:r>
            <a:endParaRPr lang="en-US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900" y="6098565"/>
            <a:ext cx="2095500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006981" y="6028226"/>
            <a:ext cx="1639888" cy="433387"/>
            <a:chOff x="6836" y="5289"/>
            <a:chExt cx="1033" cy="273"/>
          </a:xfrm>
        </p:grpSpPr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6935" y="5289"/>
              <a:ext cx="799" cy="87"/>
              <a:chOff x="6920" y="5289"/>
              <a:chExt cx="611" cy="87"/>
            </a:xfrm>
          </p:grpSpPr>
          <p:sp>
            <p:nvSpPr>
              <p:cNvPr id="9" name="Rectangle 21"/>
              <p:cNvSpPr>
                <a:spLocks noChangeArrowheads="1"/>
              </p:cNvSpPr>
              <p:nvPr/>
            </p:nvSpPr>
            <p:spPr bwMode="auto">
              <a:xfrm>
                <a:off x="6920" y="5289"/>
                <a:ext cx="305" cy="87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0" name="Rectangle 22"/>
              <p:cNvSpPr>
                <a:spLocks noChangeArrowheads="1"/>
              </p:cNvSpPr>
              <p:nvPr/>
            </p:nvSpPr>
            <p:spPr bwMode="auto">
              <a:xfrm>
                <a:off x="7226" y="5289"/>
                <a:ext cx="305" cy="8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8" name="Text Box 23"/>
            <p:cNvSpPr txBox="1">
              <a:spLocks noChangeArrowheads="1"/>
            </p:cNvSpPr>
            <p:nvPr/>
          </p:nvSpPr>
          <p:spPr bwMode="auto">
            <a:xfrm>
              <a:off x="6836" y="5350"/>
              <a:ext cx="103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103313" indent="-423863" defTabSz="135890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698625" indent="-339725" defTabSz="13589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2378075" indent="-339725" defTabSz="13589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3055938" indent="-338138" defTabSz="13589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35131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9703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44275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8847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>
                  <a:latin typeface="Verdana" panose="020B0604030504040204" pitchFamily="34" charset="0"/>
                </a:rPr>
                <a:t>0  meters   20</a:t>
              </a:r>
            </a:p>
          </p:txBody>
        </p:sp>
      </p:grpSp>
      <p:pic>
        <p:nvPicPr>
          <p:cNvPr id="3" name="Picture 4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9" t="14590" b="15574"/>
          <a:stretch/>
        </p:blipFill>
        <p:spPr bwMode="auto">
          <a:xfrm>
            <a:off x="258276" y="1453661"/>
            <a:ext cx="8580926" cy="455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52"/>
          <p:cNvGrpSpPr>
            <a:grpSpLocks/>
          </p:cNvGrpSpPr>
          <p:nvPr/>
        </p:nvGrpSpPr>
        <p:grpSpPr bwMode="auto">
          <a:xfrm>
            <a:off x="1020764" y="890953"/>
            <a:ext cx="5930900" cy="5134710"/>
            <a:chOff x="3939" y="252"/>
            <a:chExt cx="3736" cy="4935"/>
          </a:xfrm>
        </p:grpSpPr>
        <p:sp>
          <p:nvSpPr>
            <p:cNvPr id="12" name="Text Box 53"/>
            <p:cNvSpPr txBox="1">
              <a:spLocks noChangeArrowheads="1"/>
            </p:cNvSpPr>
            <p:nvPr/>
          </p:nvSpPr>
          <p:spPr bwMode="auto">
            <a:xfrm>
              <a:off x="5502" y="252"/>
              <a:ext cx="43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103313" indent="-423863" defTabSz="135890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698625" indent="-339725" defTabSz="13589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2378075" indent="-339725" defTabSz="13589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3055938" indent="-338138" defTabSz="13589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35131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9703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44275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8847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Verdana" panose="020B0604030504040204" pitchFamily="34" charset="0"/>
                </a:rPr>
                <a:t>Xline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latin typeface="Verdana" panose="020B0604030504040204" pitchFamily="34" charset="0"/>
                </a:rPr>
                <a:t>3321</a:t>
              </a:r>
            </a:p>
          </p:txBody>
        </p:sp>
        <p:sp>
          <p:nvSpPr>
            <p:cNvPr id="13" name="Text Box 54"/>
            <p:cNvSpPr txBox="1">
              <a:spLocks noChangeArrowheads="1"/>
            </p:cNvSpPr>
            <p:nvPr/>
          </p:nvSpPr>
          <p:spPr bwMode="auto">
            <a:xfrm>
              <a:off x="6674" y="252"/>
              <a:ext cx="43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103313" indent="-423863" defTabSz="135890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698625" indent="-339725" defTabSz="13589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2378075" indent="-339725" defTabSz="13589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3055938" indent="-338138" defTabSz="13589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35131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9703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44275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8847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Verdana" panose="020B0604030504040204" pitchFamily="34" charset="0"/>
                </a:rPr>
                <a:t>Xline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latin typeface="Verdana" panose="020B0604030504040204" pitchFamily="34" charset="0"/>
                </a:rPr>
                <a:t>3441</a:t>
              </a:r>
            </a:p>
          </p:txBody>
        </p:sp>
        <p:sp>
          <p:nvSpPr>
            <p:cNvPr id="14" name="Text Box 55"/>
            <p:cNvSpPr txBox="1">
              <a:spLocks noChangeArrowheads="1"/>
            </p:cNvSpPr>
            <p:nvPr/>
          </p:nvSpPr>
          <p:spPr bwMode="auto">
            <a:xfrm>
              <a:off x="6283" y="252"/>
              <a:ext cx="43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103313" indent="-423863" defTabSz="135890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698625" indent="-339725" defTabSz="13589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2378075" indent="-339725" defTabSz="13589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3055938" indent="-338138" defTabSz="13589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35131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9703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44275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8847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Verdana" panose="020B0604030504040204" pitchFamily="34" charset="0"/>
                </a:rPr>
                <a:t>Xline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latin typeface="Verdana" panose="020B0604030504040204" pitchFamily="34" charset="0"/>
                </a:rPr>
                <a:t>3401</a:t>
              </a:r>
            </a:p>
          </p:txBody>
        </p:sp>
        <p:sp>
          <p:nvSpPr>
            <p:cNvPr id="15" name="Text Box 56"/>
            <p:cNvSpPr txBox="1">
              <a:spLocks noChangeArrowheads="1"/>
            </p:cNvSpPr>
            <p:nvPr/>
          </p:nvSpPr>
          <p:spPr bwMode="auto">
            <a:xfrm>
              <a:off x="5893" y="252"/>
              <a:ext cx="43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103313" indent="-423863" defTabSz="135890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698625" indent="-339725" defTabSz="13589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2378075" indent="-339725" defTabSz="13589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3055938" indent="-338138" defTabSz="13589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35131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9703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44275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8847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Verdana" panose="020B0604030504040204" pitchFamily="34" charset="0"/>
                </a:rPr>
                <a:t>Xline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latin typeface="Verdana" panose="020B0604030504040204" pitchFamily="34" charset="0"/>
                </a:rPr>
                <a:t>3361</a:t>
              </a:r>
            </a:p>
          </p:txBody>
        </p:sp>
        <p:sp>
          <p:nvSpPr>
            <p:cNvPr id="16" name="Text Box 57"/>
            <p:cNvSpPr txBox="1">
              <a:spLocks noChangeArrowheads="1"/>
            </p:cNvSpPr>
            <p:nvPr/>
          </p:nvSpPr>
          <p:spPr bwMode="auto">
            <a:xfrm>
              <a:off x="5111" y="252"/>
              <a:ext cx="43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103313" indent="-423863" defTabSz="135890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698625" indent="-339725" defTabSz="13589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2378075" indent="-339725" defTabSz="13589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3055938" indent="-338138" defTabSz="13589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35131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9703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44275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8847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Verdana" panose="020B0604030504040204" pitchFamily="34" charset="0"/>
                </a:rPr>
                <a:t>Xline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latin typeface="Verdana" panose="020B0604030504040204" pitchFamily="34" charset="0"/>
                </a:rPr>
                <a:t>3281</a:t>
              </a:r>
            </a:p>
          </p:txBody>
        </p:sp>
        <p:sp>
          <p:nvSpPr>
            <p:cNvPr id="17" name="Text Box 58"/>
            <p:cNvSpPr txBox="1">
              <a:spLocks noChangeArrowheads="1"/>
            </p:cNvSpPr>
            <p:nvPr/>
          </p:nvSpPr>
          <p:spPr bwMode="auto">
            <a:xfrm>
              <a:off x="7065" y="252"/>
              <a:ext cx="43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103313" indent="-423863" defTabSz="135890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698625" indent="-339725" defTabSz="13589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2378075" indent="-339725" defTabSz="13589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3055938" indent="-338138" defTabSz="13589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35131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9703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44275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8847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Verdana" panose="020B0604030504040204" pitchFamily="34" charset="0"/>
                </a:rPr>
                <a:t>Xline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latin typeface="Verdana" panose="020B0604030504040204" pitchFamily="34" charset="0"/>
                </a:rPr>
                <a:t>3481</a:t>
              </a:r>
            </a:p>
          </p:txBody>
        </p:sp>
        <p:grpSp>
          <p:nvGrpSpPr>
            <p:cNvPr id="18" name="Group 59"/>
            <p:cNvGrpSpPr>
              <a:grpSpLocks/>
            </p:cNvGrpSpPr>
            <p:nvPr/>
          </p:nvGrpSpPr>
          <p:grpSpPr bwMode="auto">
            <a:xfrm>
              <a:off x="4159" y="594"/>
              <a:ext cx="3516" cy="4593"/>
              <a:chOff x="4152" y="594"/>
              <a:chExt cx="3516" cy="4742"/>
            </a:xfrm>
          </p:grpSpPr>
          <p:sp>
            <p:nvSpPr>
              <p:cNvPr id="22" name="Line 60"/>
              <p:cNvSpPr>
                <a:spLocks noChangeShapeType="1"/>
              </p:cNvSpPr>
              <p:nvPr/>
            </p:nvSpPr>
            <p:spPr bwMode="auto">
              <a:xfrm>
                <a:off x="5706" y="594"/>
                <a:ext cx="0" cy="47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Line 61"/>
              <p:cNvSpPr>
                <a:spLocks noChangeShapeType="1"/>
              </p:cNvSpPr>
              <p:nvPr/>
            </p:nvSpPr>
            <p:spPr bwMode="auto">
              <a:xfrm>
                <a:off x="6096" y="594"/>
                <a:ext cx="0" cy="47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Line 62"/>
              <p:cNvSpPr>
                <a:spLocks noChangeShapeType="1"/>
              </p:cNvSpPr>
              <p:nvPr/>
            </p:nvSpPr>
            <p:spPr bwMode="auto">
              <a:xfrm>
                <a:off x="7272" y="594"/>
                <a:ext cx="0" cy="47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Line 63"/>
              <p:cNvSpPr>
                <a:spLocks noChangeShapeType="1"/>
              </p:cNvSpPr>
              <p:nvPr/>
            </p:nvSpPr>
            <p:spPr bwMode="auto">
              <a:xfrm>
                <a:off x="6870" y="594"/>
                <a:ext cx="0" cy="47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Line 64"/>
              <p:cNvSpPr>
                <a:spLocks noChangeShapeType="1"/>
              </p:cNvSpPr>
              <p:nvPr/>
            </p:nvSpPr>
            <p:spPr bwMode="auto">
              <a:xfrm>
                <a:off x="6474" y="594"/>
                <a:ext cx="0" cy="47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Line 65"/>
              <p:cNvSpPr>
                <a:spLocks noChangeShapeType="1"/>
              </p:cNvSpPr>
              <p:nvPr/>
            </p:nvSpPr>
            <p:spPr bwMode="auto">
              <a:xfrm>
                <a:off x="7668" y="594"/>
                <a:ext cx="0" cy="47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Line 66"/>
              <p:cNvSpPr>
                <a:spLocks noChangeShapeType="1"/>
              </p:cNvSpPr>
              <p:nvPr/>
            </p:nvSpPr>
            <p:spPr bwMode="auto">
              <a:xfrm>
                <a:off x="4152" y="594"/>
                <a:ext cx="0" cy="47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Line 67"/>
              <p:cNvSpPr>
                <a:spLocks noChangeShapeType="1"/>
              </p:cNvSpPr>
              <p:nvPr/>
            </p:nvSpPr>
            <p:spPr bwMode="auto">
              <a:xfrm>
                <a:off x="4548" y="594"/>
                <a:ext cx="0" cy="47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Line 68"/>
              <p:cNvSpPr>
                <a:spLocks noChangeShapeType="1"/>
              </p:cNvSpPr>
              <p:nvPr/>
            </p:nvSpPr>
            <p:spPr bwMode="auto">
              <a:xfrm>
                <a:off x="4920" y="594"/>
                <a:ext cx="0" cy="47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Line 69"/>
              <p:cNvSpPr>
                <a:spLocks noChangeShapeType="1"/>
              </p:cNvSpPr>
              <p:nvPr/>
            </p:nvSpPr>
            <p:spPr bwMode="auto">
              <a:xfrm>
                <a:off x="5310" y="594"/>
                <a:ext cx="0" cy="47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" name="Text Box 70"/>
            <p:cNvSpPr txBox="1">
              <a:spLocks noChangeArrowheads="1"/>
            </p:cNvSpPr>
            <p:nvPr/>
          </p:nvSpPr>
          <p:spPr bwMode="auto">
            <a:xfrm>
              <a:off x="3939" y="252"/>
              <a:ext cx="43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103313" indent="-423863" defTabSz="135890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698625" indent="-339725" defTabSz="13589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2378075" indent="-339725" defTabSz="13589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3055938" indent="-338138" defTabSz="13589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35131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9703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44275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8847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Verdana" panose="020B0604030504040204" pitchFamily="34" charset="0"/>
                </a:rPr>
                <a:t>Xline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latin typeface="Verdana" panose="020B0604030504040204" pitchFamily="34" charset="0"/>
                </a:rPr>
                <a:t>3161</a:t>
              </a:r>
            </a:p>
          </p:txBody>
        </p:sp>
        <p:sp>
          <p:nvSpPr>
            <p:cNvPr id="20" name="Text Box 71"/>
            <p:cNvSpPr txBox="1">
              <a:spLocks noChangeArrowheads="1"/>
            </p:cNvSpPr>
            <p:nvPr/>
          </p:nvSpPr>
          <p:spPr bwMode="auto">
            <a:xfrm>
              <a:off x="4330" y="252"/>
              <a:ext cx="43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103313" indent="-423863" defTabSz="135890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698625" indent="-339725" defTabSz="13589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2378075" indent="-339725" defTabSz="13589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3055938" indent="-338138" defTabSz="13589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35131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9703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44275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8847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Verdana" panose="020B0604030504040204" pitchFamily="34" charset="0"/>
                </a:rPr>
                <a:t>Xline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latin typeface="Verdana" panose="020B0604030504040204" pitchFamily="34" charset="0"/>
                </a:rPr>
                <a:t>3201</a:t>
              </a:r>
            </a:p>
          </p:txBody>
        </p:sp>
        <p:sp>
          <p:nvSpPr>
            <p:cNvPr id="21" name="Text Box 72"/>
            <p:cNvSpPr txBox="1">
              <a:spLocks noChangeArrowheads="1"/>
            </p:cNvSpPr>
            <p:nvPr/>
          </p:nvSpPr>
          <p:spPr bwMode="auto">
            <a:xfrm>
              <a:off x="4721" y="252"/>
              <a:ext cx="43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1358900">
                <a:spcBef>
                  <a:spcPct val="20000"/>
                </a:spcBef>
                <a:buChar char="•"/>
                <a:defRPr sz="4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103313" indent="-423863" defTabSz="1358900">
                <a:spcBef>
                  <a:spcPct val="20000"/>
                </a:spcBef>
                <a:buChar char="–"/>
                <a:defRPr sz="4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698625" indent="-339725" defTabSz="135890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2378075" indent="-339725" defTabSz="1358900">
                <a:spcBef>
                  <a:spcPct val="20000"/>
                </a:spcBef>
                <a:buChar char="–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3055938" indent="-338138" defTabSz="1358900">
                <a:spcBef>
                  <a:spcPct val="20000"/>
                </a:spcBef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35131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9703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44275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884738" indent="-338138" defTabSz="13589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Verdana" panose="020B0604030504040204" pitchFamily="34" charset="0"/>
                </a:rPr>
                <a:t>Xline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latin typeface="Verdana" panose="020B0604030504040204" pitchFamily="34" charset="0"/>
                </a:rPr>
                <a:t>3241</a:t>
              </a:r>
            </a:p>
          </p:txBody>
        </p:sp>
      </p:grpSp>
      <p:sp>
        <p:nvSpPr>
          <p:cNvPr id="32" name="Text Box 75"/>
          <p:cNvSpPr txBox="1">
            <a:spLocks noChangeArrowheads="1"/>
          </p:cNvSpPr>
          <p:nvPr/>
        </p:nvSpPr>
        <p:spPr bwMode="auto">
          <a:xfrm>
            <a:off x="5176839" y="1377206"/>
            <a:ext cx="1319213" cy="251949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solidFill>
                  <a:srgbClr val="FF0000"/>
                </a:solidFill>
                <a:latin typeface="Verdana" panose="020B0604030504040204" pitchFamily="34" charset="0"/>
              </a:rPr>
              <a:t>Barracouta-1</a:t>
            </a:r>
          </a:p>
        </p:txBody>
      </p:sp>
      <p:sp>
        <p:nvSpPr>
          <p:cNvPr id="33" name="Text Box 76"/>
          <p:cNvSpPr txBox="1">
            <a:spLocks noChangeArrowheads="1"/>
          </p:cNvSpPr>
          <p:nvPr/>
        </p:nvSpPr>
        <p:spPr bwMode="auto">
          <a:xfrm>
            <a:off x="808039" y="2096242"/>
            <a:ext cx="260350" cy="202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358900">
              <a:spcBef>
                <a:spcPct val="20000"/>
              </a:spcBef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03313" indent="-423863" defTabSz="135890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98625" indent="-339725" defTabSz="13589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78075" indent="-339725" defTabSz="135890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3055938" indent="-338138" defTabSz="1358900">
              <a:spcBef>
                <a:spcPct val="20000"/>
              </a:spcBef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5131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9703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4275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8847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Arial Black" panose="020B0A04020102020204" pitchFamily="34" charset="0"/>
              </a:rPr>
              <a:t>x</a:t>
            </a:r>
          </a:p>
        </p:txBody>
      </p:sp>
      <p:sp>
        <p:nvSpPr>
          <p:cNvPr id="34" name="Text Box 77"/>
          <p:cNvSpPr txBox="1">
            <a:spLocks noChangeArrowheads="1"/>
          </p:cNvSpPr>
          <p:nvPr/>
        </p:nvSpPr>
        <p:spPr bwMode="auto">
          <a:xfrm>
            <a:off x="731839" y="2208846"/>
            <a:ext cx="260350" cy="202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358900">
              <a:spcBef>
                <a:spcPct val="20000"/>
              </a:spcBef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03313" indent="-423863" defTabSz="135890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98625" indent="-339725" defTabSz="13589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78075" indent="-339725" defTabSz="135890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3055938" indent="-338138" defTabSz="1358900">
              <a:spcBef>
                <a:spcPct val="20000"/>
              </a:spcBef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5131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9703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4275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8847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Arial Black" panose="020B0A04020102020204" pitchFamily="34" charset="0"/>
              </a:rPr>
              <a:t>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44563" y="5667009"/>
            <a:ext cx="1234633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358900">
              <a:spcBef>
                <a:spcPct val="20000"/>
              </a:spcBef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03313" indent="-423863" defTabSz="135890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98625" indent="-339725" defTabSz="13589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78075" indent="-339725" defTabSz="135890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3055938" indent="-338138" defTabSz="1358900">
              <a:spcBef>
                <a:spcPct val="20000"/>
              </a:spcBef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5131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9703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4275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884738" indent="-338138" defTabSz="1358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/>
              <a:t>Inline 1915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 flipH="1">
            <a:off x="7315200" y="2097958"/>
            <a:ext cx="509979" cy="83774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FF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35"/>
          <p:cNvSpPr txBox="1"/>
          <p:nvPr/>
        </p:nvSpPr>
        <p:spPr>
          <a:xfrm>
            <a:off x="7722635" y="1708482"/>
            <a:ext cx="758541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00FF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Added</a:t>
            </a:r>
          </a:p>
          <a:p>
            <a:pPr algn="ctr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Horizon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902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Basemap</a:t>
            </a:r>
          </a:p>
        </p:txBody>
      </p:sp>
      <p:grpSp>
        <p:nvGrpSpPr>
          <p:cNvPr id="102507" name="Group 107"/>
          <p:cNvGrpSpPr>
            <a:grpSpLocks/>
          </p:cNvGrpSpPr>
          <p:nvPr/>
        </p:nvGrpSpPr>
        <p:grpSpPr bwMode="auto">
          <a:xfrm>
            <a:off x="746125" y="1425575"/>
            <a:ext cx="5491163" cy="4913313"/>
            <a:chOff x="768" y="898"/>
            <a:chExt cx="3459" cy="3095"/>
          </a:xfrm>
        </p:grpSpPr>
        <p:sp>
          <p:nvSpPr>
            <p:cNvPr id="102455" name="Rectangle 55"/>
            <p:cNvSpPr>
              <a:spLocks noChangeAspect="1" noChangeArrowheads="1"/>
            </p:cNvSpPr>
            <p:nvPr/>
          </p:nvSpPr>
          <p:spPr bwMode="auto">
            <a:xfrm>
              <a:off x="774" y="898"/>
              <a:ext cx="3453" cy="3095"/>
            </a:xfrm>
            <a:prstGeom prst="rect">
              <a:avLst/>
            </a:prstGeom>
            <a:solidFill>
              <a:srgbClr val="FFF3E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 sz="900" dirty="0"/>
            </a:p>
          </p:txBody>
        </p:sp>
        <p:grpSp>
          <p:nvGrpSpPr>
            <p:cNvPr id="102456" name="Group 56"/>
            <p:cNvGrpSpPr>
              <a:grpSpLocks noChangeAspect="1"/>
            </p:cNvGrpSpPr>
            <p:nvPr/>
          </p:nvGrpSpPr>
          <p:grpSpPr bwMode="auto">
            <a:xfrm>
              <a:off x="3374" y="3759"/>
              <a:ext cx="738" cy="228"/>
              <a:chOff x="9" y="4090"/>
              <a:chExt cx="804" cy="249"/>
            </a:xfrm>
          </p:grpSpPr>
          <p:grpSp>
            <p:nvGrpSpPr>
              <p:cNvPr id="102457" name="Group 57"/>
              <p:cNvGrpSpPr>
                <a:grpSpLocks noChangeAspect="1"/>
              </p:cNvGrpSpPr>
              <p:nvPr/>
            </p:nvGrpSpPr>
            <p:grpSpPr bwMode="auto">
              <a:xfrm>
                <a:off x="94" y="4090"/>
                <a:ext cx="610" cy="63"/>
                <a:chOff x="882" y="3648"/>
                <a:chExt cx="521" cy="40"/>
              </a:xfrm>
            </p:grpSpPr>
            <p:sp>
              <p:nvSpPr>
                <p:cNvPr id="102458" name="Rectangle 58"/>
                <p:cNvSpPr>
                  <a:spLocks noChangeAspect="1" noChangeArrowheads="1"/>
                </p:cNvSpPr>
                <p:nvPr/>
              </p:nvSpPr>
              <p:spPr bwMode="auto">
                <a:xfrm>
                  <a:off x="882" y="3648"/>
                  <a:ext cx="173" cy="40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02459" name="Rectangle 59"/>
                <p:cNvSpPr>
                  <a:spLocks noChangeAspect="1" noChangeArrowheads="1"/>
                </p:cNvSpPr>
                <p:nvPr/>
              </p:nvSpPr>
              <p:spPr bwMode="auto">
                <a:xfrm>
                  <a:off x="1056" y="3648"/>
                  <a:ext cx="173" cy="40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02460" name="Rectangle 60"/>
                <p:cNvSpPr>
                  <a:spLocks noChangeAspect="1" noChangeArrowheads="1"/>
                </p:cNvSpPr>
                <p:nvPr/>
              </p:nvSpPr>
              <p:spPr bwMode="auto">
                <a:xfrm>
                  <a:off x="1230" y="3648"/>
                  <a:ext cx="173" cy="40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02461" name="Text Box 61"/>
              <p:cNvSpPr txBox="1">
                <a:spLocks noChangeAspect="1" noChangeArrowheads="1"/>
              </p:cNvSpPr>
              <p:nvPr/>
            </p:nvSpPr>
            <p:spPr bwMode="auto">
              <a:xfrm>
                <a:off x="9" y="4149"/>
                <a:ext cx="804" cy="1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dirty="0">
                    <a:latin typeface="Verdana" panose="020B0604030504040204" pitchFamily="34" charset="0"/>
                  </a:rPr>
                  <a:t>0   </a:t>
                </a:r>
                <a:r>
                  <a:rPr lang="en-US" altLang="en-US" sz="1200" dirty="0" smtClean="0">
                    <a:latin typeface="Verdana" panose="020B0604030504040204" pitchFamily="34" charset="0"/>
                  </a:rPr>
                  <a:t>   </a:t>
                </a:r>
                <a:r>
                  <a:rPr lang="en-US" altLang="en-US" sz="1200" dirty="0">
                    <a:latin typeface="Verdana" panose="020B0604030504040204" pitchFamily="34" charset="0"/>
                  </a:rPr>
                  <a:t>m    60</a:t>
                </a:r>
              </a:p>
            </p:txBody>
          </p:sp>
        </p:grpSp>
        <p:sp>
          <p:nvSpPr>
            <p:cNvPr id="102462" name="Line 62"/>
            <p:cNvSpPr>
              <a:spLocks noChangeAspect="1" noChangeShapeType="1"/>
            </p:cNvSpPr>
            <p:nvPr/>
          </p:nvSpPr>
          <p:spPr bwMode="auto">
            <a:xfrm rot="-5400000">
              <a:off x="557" y="1674"/>
              <a:ext cx="2185" cy="7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63" name="Line 63"/>
            <p:cNvSpPr>
              <a:spLocks noChangeAspect="1" noChangeShapeType="1"/>
            </p:cNvSpPr>
            <p:nvPr/>
          </p:nvSpPr>
          <p:spPr bwMode="auto">
            <a:xfrm rot="-5400000">
              <a:off x="866" y="1769"/>
              <a:ext cx="2210" cy="7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64" name="Line 64"/>
            <p:cNvSpPr>
              <a:spLocks noChangeAspect="1" noChangeShapeType="1"/>
            </p:cNvSpPr>
            <p:nvPr/>
          </p:nvSpPr>
          <p:spPr bwMode="auto">
            <a:xfrm rot="-5400000">
              <a:off x="1765" y="1994"/>
              <a:ext cx="2341" cy="7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65" name="Line 65"/>
            <p:cNvSpPr>
              <a:spLocks noChangeAspect="1" noChangeShapeType="1"/>
            </p:cNvSpPr>
            <p:nvPr/>
          </p:nvSpPr>
          <p:spPr bwMode="auto">
            <a:xfrm rot="-5400000">
              <a:off x="2083" y="2073"/>
              <a:ext cx="2340" cy="7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66" name="Line 66"/>
            <p:cNvSpPr>
              <a:spLocks noChangeAspect="1" noChangeShapeType="1"/>
            </p:cNvSpPr>
            <p:nvPr/>
          </p:nvSpPr>
          <p:spPr bwMode="auto">
            <a:xfrm rot="-5400000">
              <a:off x="1448" y="1880"/>
              <a:ext cx="2341" cy="75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67" name="Line 67"/>
            <p:cNvSpPr>
              <a:spLocks noChangeAspect="1" noChangeShapeType="1"/>
            </p:cNvSpPr>
            <p:nvPr/>
          </p:nvSpPr>
          <p:spPr bwMode="auto">
            <a:xfrm rot="-5400000">
              <a:off x="1122" y="1809"/>
              <a:ext cx="2340" cy="7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68" name="Text Box 68"/>
            <p:cNvSpPr txBox="1">
              <a:spLocks noChangeAspect="1" noChangeArrowheads="1"/>
            </p:cNvSpPr>
            <p:nvPr/>
          </p:nvSpPr>
          <p:spPr bwMode="auto">
            <a:xfrm rot="-4277791">
              <a:off x="1068" y="3216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1811</a:t>
              </a:r>
            </a:p>
          </p:txBody>
        </p:sp>
        <p:sp>
          <p:nvSpPr>
            <p:cNvPr id="102469" name="Text Box 69"/>
            <p:cNvSpPr txBox="1">
              <a:spLocks noChangeAspect="1" noChangeArrowheads="1"/>
            </p:cNvSpPr>
            <p:nvPr/>
          </p:nvSpPr>
          <p:spPr bwMode="auto">
            <a:xfrm rot="17322209">
              <a:off x="2315" y="3626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1932a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102470" name="Text Box 70"/>
            <p:cNvSpPr txBox="1">
              <a:spLocks noChangeAspect="1" noChangeArrowheads="1"/>
            </p:cNvSpPr>
            <p:nvPr/>
          </p:nvSpPr>
          <p:spPr bwMode="auto">
            <a:xfrm rot="-4277791">
              <a:off x="1388" y="3319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1841</a:t>
              </a:r>
            </a:p>
          </p:txBody>
        </p:sp>
        <p:sp>
          <p:nvSpPr>
            <p:cNvPr id="102471" name="Text Box 71"/>
            <p:cNvSpPr txBox="1">
              <a:spLocks noChangeAspect="1" noChangeArrowheads="1"/>
            </p:cNvSpPr>
            <p:nvPr/>
          </p:nvSpPr>
          <p:spPr bwMode="auto">
            <a:xfrm rot="-4277791">
              <a:off x="2027" y="3522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1901</a:t>
              </a:r>
            </a:p>
          </p:txBody>
        </p:sp>
        <p:sp>
          <p:nvSpPr>
            <p:cNvPr id="102472" name="Text Box 72"/>
            <p:cNvSpPr txBox="1">
              <a:spLocks noChangeAspect="1" noChangeArrowheads="1"/>
            </p:cNvSpPr>
            <p:nvPr/>
          </p:nvSpPr>
          <p:spPr bwMode="auto">
            <a:xfrm rot="-4277791">
              <a:off x="1709" y="3421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1871</a:t>
              </a:r>
            </a:p>
          </p:txBody>
        </p:sp>
        <p:sp>
          <p:nvSpPr>
            <p:cNvPr id="102473" name="Text Box 73"/>
            <p:cNvSpPr txBox="1">
              <a:spLocks noChangeAspect="1" noChangeArrowheads="1"/>
            </p:cNvSpPr>
            <p:nvPr/>
          </p:nvSpPr>
          <p:spPr bwMode="auto">
            <a:xfrm rot="-4277791">
              <a:off x="2662" y="3731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1961</a:t>
              </a:r>
            </a:p>
          </p:txBody>
        </p:sp>
        <p:sp>
          <p:nvSpPr>
            <p:cNvPr id="102474" name="Text Box 74"/>
            <p:cNvSpPr txBox="1">
              <a:spLocks noChangeAspect="1" noChangeArrowheads="1"/>
            </p:cNvSpPr>
            <p:nvPr/>
          </p:nvSpPr>
          <p:spPr bwMode="auto">
            <a:xfrm rot="1122209">
              <a:off x="3311" y="3256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32a61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102475" name="Line 75"/>
            <p:cNvSpPr>
              <a:spLocks noChangeAspect="1" noChangeShapeType="1"/>
            </p:cNvSpPr>
            <p:nvPr/>
          </p:nvSpPr>
          <p:spPr bwMode="auto">
            <a:xfrm>
              <a:off x="1597" y="1157"/>
              <a:ext cx="2211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76" name="Line 76"/>
            <p:cNvSpPr>
              <a:spLocks noChangeAspect="1" noChangeShapeType="1"/>
            </p:cNvSpPr>
            <p:nvPr/>
          </p:nvSpPr>
          <p:spPr bwMode="auto">
            <a:xfrm>
              <a:off x="1393" y="1783"/>
              <a:ext cx="2211" cy="7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77" name="Line 77"/>
            <p:cNvSpPr>
              <a:spLocks noChangeAspect="1" noChangeShapeType="1"/>
            </p:cNvSpPr>
            <p:nvPr/>
          </p:nvSpPr>
          <p:spPr bwMode="auto">
            <a:xfrm>
              <a:off x="1494" y="1470"/>
              <a:ext cx="2213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78" name="Line 78"/>
            <p:cNvSpPr>
              <a:spLocks noChangeAspect="1" noChangeShapeType="1"/>
            </p:cNvSpPr>
            <p:nvPr/>
          </p:nvSpPr>
          <p:spPr bwMode="auto">
            <a:xfrm>
              <a:off x="1291" y="2096"/>
              <a:ext cx="2212" cy="7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79" name="Line 79"/>
            <p:cNvSpPr>
              <a:spLocks noChangeAspect="1" noChangeShapeType="1"/>
            </p:cNvSpPr>
            <p:nvPr/>
          </p:nvSpPr>
          <p:spPr bwMode="auto">
            <a:xfrm>
              <a:off x="1546" y="1314"/>
              <a:ext cx="2212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80" name="Line 80"/>
            <p:cNvSpPr>
              <a:spLocks noChangeAspect="1" noChangeShapeType="1"/>
            </p:cNvSpPr>
            <p:nvPr/>
          </p:nvSpPr>
          <p:spPr bwMode="auto">
            <a:xfrm>
              <a:off x="1137" y="2566"/>
              <a:ext cx="2213" cy="7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81" name="Line 81"/>
            <p:cNvSpPr>
              <a:spLocks noChangeAspect="1" noChangeShapeType="1"/>
            </p:cNvSpPr>
            <p:nvPr/>
          </p:nvSpPr>
          <p:spPr bwMode="auto">
            <a:xfrm>
              <a:off x="1444" y="1627"/>
              <a:ext cx="2213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82" name="Line 82"/>
            <p:cNvSpPr>
              <a:spLocks noChangeAspect="1" noChangeShapeType="1"/>
            </p:cNvSpPr>
            <p:nvPr/>
          </p:nvSpPr>
          <p:spPr bwMode="auto">
            <a:xfrm>
              <a:off x="1341" y="1940"/>
              <a:ext cx="2213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83" name="Line 83"/>
            <p:cNvSpPr>
              <a:spLocks noChangeAspect="1" noChangeShapeType="1"/>
            </p:cNvSpPr>
            <p:nvPr/>
          </p:nvSpPr>
          <p:spPr bwMode="auto">
            <a:xfrm>
              <a:off x="1240" y="2253"/>
              <a:ext cx="2212" cy="7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84" name="Line 84"/>
            <p:cNvSpPr>
              <a:spLocks noChangeAspect="1" noChangeShapeType="1"/>
            </p:cNvSpPr>
            <p:nvPr/>
          </p:nvSpPr>
          <p:spPr bwMode="auto">
            <a:xfrm>
              <a:off x="1190" y="2409"/>
              <a:ext cx="2212" cy="7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85" name="Text Box 85"/>
            <p:cNvSpPr txBox="1">
              <a:spLocks noChangeAspect="1" noChangeArrowheads="1"/>
            </p:cNvSpPr>
            <p:nvPr/>
          </p:nvSpPr>
          <p:spPr bwMode="auto">
            <a:xfrm rot="1122209">
              <a:off x="3411" y="2935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32a41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102486" name="Text Box 86"/>
            <p:cNvSpPr txBox="1">
              <a:spLocks noChangeAspect="1" noChangeArrowheads="1"/>
            </p:cNvSpPr>
            <p:nvPr/>
          </p:nvSpPr>
          <p:spPr bwMode="auto">
            <a:xfrm rot="-20477791">
              <a:off x="3700" y="2155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3441</a:t>
              </a:r>
            </a:p>
          </p:txBody>
        </p:sp>
        <p:sp>
          <p:nvSpPr>
            <p:cNvPr id="102487" name="Text Box 87"/>
            <p:cNvSpPr txBox="1">
              <a:spLocks noChangeAspect="1" noChangeArrowheads="1"/>
            </p:cNvSpPr>
            <p:nvPr/>
          </p:nvSpPr>
          <p:spPr bwMode="auto">
            <a:xfrm rot="1122209">
              <a:off x="3364" y="3095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32a01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102488" name="Text Box 88"/>
            <p:cNvSpPr txBox="1">
              <a:spLocks noChangeAspect="1" noChangeArrowheads="1"/>
            </p:cNvSpPr>
            <p:nvPr/>
          </p:nvSpPr>
          <p:spPr bwMode="auto">
            <a:xfrm rot="-20477791">
              <a:off x="3649" y="2310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3401</a:t>
              </a:r>
            </a:p>
          </p:txBody>
        </p:sp>
        <p:sp>
          <p:nvSpPr>
            <p:cNvPr id="102489" name="Text Box 89"/>
            <p:cNvSpPr txBox="1">
              <a:spLocks noChangeAspect="1" noChangeArrowheads="1"/>
            </p:cNvSpPr>
            <p:nvPr/>
          </p:nvSpPr>
          <p:spPr bwMode="auto">
            <a:xfrm rot="1122209">
              <a:off x="3564" y="2466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32a61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102490" name="Text Box 90"/>
            <p:cNvSpPr txBox="1">
              <a:spLocks noChangeAspect="1" noChangeArrowheads="1"/>
            </p:cNvSpPr>
            <p:nvPr/>
          </p:nvSpPr>
          <p:spPr bwMode="auto">
            <a:xfrm rot="1122209">
              <a:off x="3518" y="2619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32a21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102491" name="Text Box 91"/>
            <p:cNvSpPr txBox="1">
              <a:spLocks noChangeAspect="1" noChangeArrowheads="1"/>
            </p:cNvSpPr>
            <p:nvPr/>
          </p:nvSpPr>
          <p:spPr bwMode="auto">
            <a:xfrm rot="1122209">
              <a:off x="3466" y="2778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32a81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102492" name="Text Box 92"/>
            <p:cNvSpPr txBox="1">
              <a:spLocks noChangeAspect="1" noChangeArrowheads="1"/>
            </p:cNvSpPr>
            <p:nvPr/>
          </p:nvSpPr>
          <p:spPr bwMode="auto">
            <a:xfrm rot="-20477791">
              <a:off x="3797" y="1845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3521</a:t>
              </a:r>
            </a:p>
          </p:txBody>
        </p:sp>
        <p:sp>
          <p:nvSpPr>
            <p:cNvPr id="102493" name="Text Box 93"/>
            <p:cNvSpPr txBox="1">
              <a:spLocks noChangeAspect="1" noChangeArrowheads="1"/>
            </p:cNvSpPr>
            <p:nvPr/>
          </p:nvSpPr>
          <p:spPr bwMode="auto">
            <a:xfrm rot="-20477791">
              <a:off x="3753" y="2007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3481</a:t>
              </a:r>
            </a:p>
          </p:txBody>
        </p:sp>
        <p:sp>
          <p:nvSpPr>
            <p:cNvPr id="102494" name="Line 94"/>
            <p:cNvSpPr>
              <a:spLocks noChangeAspect="1" noChangeShapeType="1"/>
            </p:cNvSpPr>
            <p:nvPr/>
          </p:nvSpPr>
          <p:spPr bwMode="auto">
            <a:xfrm>
              <a:off x="1214" y="2331"/>
              <a:ext cx="2213" cy="7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95" name="Text Box 95"/>
            <p:cNvSpPr txBox="1">
              <a:spLocks noChangeAspect="1" noChangeArrowheads="1"/>
            </p:cNvSpPr>
            <p:nvPr/>
          </p:nvSpPr>
          <p:spPr bwMode="auto">
            <a:xfrm rot="1122209">
              <a:off x="768" y="2172"/>
              <a:ext cx="40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 smtClean="0">
                  <a:latin typeface="Verdana" panose="020B0604030504040204" pitchFamily="34" charset="0"/>
                </a:rPr>
                <a:t>32a21</a:t>
              </a:r>
              <a:endParaRPr lang="en-US" altLang="en-US" sz="1000" b="1" dirty="0">
                <a:latin typeface="Verdana" panose="020B0604030504040204" pitchFamily="34" charset="0"/>
              </a:endParaRPr>
            </a:p>
          </p:txBody>
        </p:sp>
        <p:sp>
          <p:nvSpPr>
            <p:cNvPr id="102496" name="Line 96"/>
            <p:cNvSpPr>
              <a:spLocks noChangeAspect="1" noChangeShapeType="1"/>
            </p:cNvSpPr>
            <p:nvPr/>
          </p:nvSpPr>
          <p:spPr bwMode="auto">
            <a:xfrm rot="-5400000">
              <a:off x="1647" y="2015"/>
              <a:ext cx="2221" cy="72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97" name="Text Box 97"/>
            <p:cNvSpPr txBox="1">
              <a:spLocks noChangeAspect="1" noChangeArrowheads="1"/>
            </p:cNvSpPr>
            <p:nvPr/>
          </p:nvSpPr>
          <p:spPr bwMode="auto">
            <a:xfrm rot="-4277791">
              <a:off x="3009" y="1046"/>
              <a:ext cx="34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Verdana" panose="020B0604030504040204" pitchFamily="34" charset="0"/>
                </a:rPr>
                <a:t>1915</a:t>
              </a:r>
            </a:p>
          </p:txBody>
        </p:sp>
        <p:sp>
          <p:nvSpPr>
            <p:cNvPr id="102498" name="Oval 98"/>
            <p:cNvSpPr>
              <a:spLocks noChangeAspect="1" noChangeArrowheads="1"/>
            </p:cNvSpPr>
            <p:nvPr/>
          </p:nvSpPr>
          <p:spPr bwMode="auto">
            <a:xfrm>
              <a:off x="2868" y="1880"/>
              <a:ext cx="79" cy="7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499" name="Oval 99"/>
            <p:cNvSpPr>
              <a:spLocks noChangeAspect="1" noChangeArrowheads="1"/>
            </p:cNvSpPr>
            <p:nvPr/>
          </p:nvSpPr>
          <p:spPr bwMode="auto">
            <a:xfrm>
              <a:off x="2430" y="2685"/>
              <a:ext cx="79" cy="7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500" name="Text Box 100"/>
            <p:cNvSpPr txBox="1">
              <a:spLocks noChangeAspect="1" noChangeArrowheads="1"/>
            </p:cNvSpPr>
            <p:nvPr/>
          </p:nvSpPr>
          <p:spPr bwMode="auto">
            <a:xfrm>
              <a:off x="2906" y="1821"/>
              <a:ext cx="291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700" b="1" dirty="0">
                  <a:latin typeface="Verdana" panose="020B0604030504040204" pitchFamily="34" charset="0"/>
                </a:rPr>
                <a:t>Bar-1</a:t>
              </a:r>
            </a:p>
          </p:txBody>
        </p:sp>
        <p:sp>
          <p:nvSpPr>
            <p:cNvPr id="102501" name="Text Box 101"/>
            <p:cNvSpPr txBox="1">
              <a:spLocks noChangeAspect="1" noChangeArrowheads="1"/>
            </p:cNvSpPr>
            <p:nvPr/>
          </p:nvSpPr>
          <p:spPr bwMode="auto">
            <a:xfrm>
              <a:off x="2150" y="2711"/>
              <a:ext cx="291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700" b="1" dirty="0">
                  <a:latin typeface="Verdana" panose="020B0604030504040204" pitchFamily="34" charset="0"/>
                </a:rPr>
                <a:t>Bar-4</a:t>
              </a:r>
            </a:p>
          </p:txBody>
        </p:sp>
      </p:grpSp>
      <p:grpSp>
        <p:nvGrpSpPr>
          <p:cNvPr id="102509" name="Group 109"/>
          <p:cNvGrpSpPr>
            <a:grpSpLocks/>
          </p:cNvGrpSpPr>
          <p:nvPr/>
        </p:nvGrpSpPr>
        <p:grpSpPr bwMode="auto">
          <a:xfrm>
            <a:off x="6481763" y="4048125"/>
            <a:ext cx="2463800" cy="668338"/>
            <a:chOff x="4160" y="1782"/>
            <a:chExt cx="1552" cy="421"/>
          </a:xfrm>
        </p:grpSpPr>
        <p:sp>
          <p:nvSpPr>
            <p:cNvPr id="102502" name="Rectangle 102"/>
            <p:cNvSpPr>
              <a:spLocks noChangeAspect="1" noChangeArrowheads="1"/>
            </p:cNvSpPr>
            <p:nvPr/>
          </p:nvSpPr>
          <p:spPr bwMode="auto">
            <a:xfrm>
              <a:off x="4160" y="1782"/>
              <a:ext cx="1497" cy="416"/>
            </a:xfrm>
            <a:prstGeom prst="rect">
              <a:avLst/>
            </a:prstGeom>
            <a:solidFill>
              <a:srgbClr val="FFF3E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 sz="900" dirty="0"/>
            </a:p>
          </p:txBody>
        </p:sp>
        <p:sp>
          <p:nvSpPr>
            <p:cNvPr id="102504" name="Line 104"/>
            <p:cNvSpPr>
              <a:spLocks noChangeShapeType="1"/>
            </p:cNvSpPr>
            <p:nvPr/>
          </p:nvSpPr>
          <p:spPr bwMode="auto">
            <a:xfrm rot="-1190189">
              <a:off x="4211" y="1868"/>
              <a:ext cx="182" cy="10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505" name="Line 105"/>
            <p:cNvSpPr>
              <a:spLocks noChangeShapeType="1"/>
            </p:cNvSpPr>
            <p:nvPr/>
          </p:nvSpPr>
          <p:spPr bwMode="auto">
            <a:xfrm rot="-1190189">
              <a:off x="4211" y="2021"/>
              <a:ext cx="182" cy="10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506" name="Text Box 106"/>
            <p:cNvSpPr txBox="1">
              <a:spLocks noChangeArrowheads="1"/>
            </p:cNvSpPr>
            <p:nvPr/>
          </p:nvSpPr>
          <p:spPr bwMode="auto">
            <a:xfrm>
              <a:off x="4398" y="1795"/>
              <a:ext cx="1314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en-US" sz="1300" b="1" dirty="0">
                  <a:latin typeface="Verdana" panose="020B0604030504040204" pitchFamily="34" charset="0"/>
                </a:rPr>
                <a:t>Uninterpreted Lines </a:t>
              </a:r>
            </a:p>
            <a:p>
              <a:pPr>
                <a:lnSpc>
                  <a:spcPct val="140000"/>
                </a:lnSpc>
              </a:pPr>
              <a:r>
                <a:rPr lang="en-US" altLang="en-US" sz="1300" b="1" dirty="0">
                  <a:latin typeface="Verdana" panose="020B0604030504040204" pitchFamily="34" charset="0"/>
                </a:rPr>
                <a:t>Interpreted Lines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4879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32a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38784</TotalTime>
  <Words>373</Words>
  <Application>Microsoft Macintosh PowerPoint</Application>
  <PresentationFormat>On-screen Show (4:3)</PresentationFormat>
  <Paragraphs>81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Exercise 32a</vt:lpstr>
      <vt:lpstr>Exercise 32a</vt:lpstr>
      <vt:lpstr>Introduction</vt:lpstr>
      <vt:lpstr>Inline 1915</vt:lpstr>
      <vt:lpstr>Basemap</vt:lpstr>
      <vt:lpstr>Exercise 32a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372</cp:revision>
  <cp:lastPrinted>2015-01-27T13:39:19Z</cp:lastPrinted>
  <dcterms:created xsi:type="dcterms:W3CDTF">2001-11-20T13:29:42Z</dcterms:created>
  <dcterms:modified xsi:type="dcterms:W3CDTF">2017-07-17T20:46:08Z</dcterms:modified>
</cp:coreProperties>
</file>