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1" r:id="rId2"/>
    <p:sldId id="269" r:id="rId3"/>
    <p:sldId id="270" r:id="rId4"/>
    <p:sldId id="274" r:id="rId5"/>
    <p:sldId id="283" r:id="rId6"/>
    <p:sldId id="262" r:id="rId7"/>
    <p:sldId id="271" r:id="rId8"/>
    <p:sldId id="277" r:id="rId9"/>
    <p:sldId id="280" r:id="rId10"/>
    <p:sldId id="281" r:id="rId11"/>
    <p:sldId id="282" r:id="rId12"/>
    <p:sldId id="284" r:id="rId13"/>
    <p:sldId id="285" r:id="rId14"/>
    <p:sldId id="286" r:id="rId15"/>
    <p:sldId id="287" r:id="rId16"/>
    <p:sldId id="288" r:id="rId17"/>
    <p:sldId id="289" r:id="rId18"/>
    <p:sldId id="291" r:id="rId19"/>
    <p:sldId id="292" r:id="rId20"/>
    <p:sldId id="293" r:id="rId21"/>
    <p:sldId id="294" r:id="rId22"/>
    <p:sldId id="295" r:id="rId23"/>
    <p:sldId id="296" r:id="rId24"/>
    <p:sldId id="297" r:id="rId25"/>
    <p:sldId id="266"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568" autoAdjust="0"/>
    <p:restoredTop sz="86498" autoAdjust="0"/>
  </p:normalViewPr>
  <p:slideViewPr>
    <p:cSldViewPr snapToGrid="0" snapToObjects="1">
      <p:cViewPr>
        <p:scale>
          <a:sx n="100" d="100"/>
          <a:sy n="100" d="100"/>
        </p:scale>
        <p:origin x="1784" y="1440"/>
      </p:cViewPr>
      <p:guideLst>
        <p:guide orient="horz" pos="1620"/>
        <p:guide pos="2880"/>
      </p:guideLst>
    </p:cSldViewPr>
  </p:slideViewPr>
  <p:outlineViewPr>
    <p:cViewPr>
      <p:scale>
        <a:sx n="33" d="100"/>
        <a:sy n="33" d="100"/>
      </p:scale>
      <p:origin x="0" y="-1552"/>
    </p:cViewPr>
    <p:sldLst>
      <p:sld r:id="rId1" collapse="1"/>
      <p:sld r:id="rId2" collapse="1"/>
    </p:sldLst>
  </p:outlineViewPr>
  <p:notesTextViewPr>
    <p:cViewPr>
      <p:scale>
        <a:sx n="100" d="100"/>
        <a:sy n="100" d="100"/>
      </p:scale>
      <p:origin x="0" y="0"/>
    </p:cViewPr>
  </p:notesTextViewPr>
  <p:sorterViewPr>
    <p:cViewPr>
      <p:scale>
        <a:sx n="100" d="100"/>
        <a:sy n="100"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6013E0-747B-1848-99EA-56702873FC31}" type="datetimeFigureOut">
              <a:rPr lang="en-US" smtClean="0"/>
              <a:pPr/>
              <a:t>7/26/17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9B996D-18F4-ED4F-8FE7-E3033F8F2945}" type="slidenum">
              <a:rPr lang="en-US" smtClean="0"/>
              <a:pPr/>
              <a:t>‹#›</a:t>
            </a:fld>
            <a:endParaRPr lang="en-US"/>
          </a:p>
        </p:txBody>
      </p:sp>
    </p:spTree>
    <p:extLst>
      <p:ext uri="{BB962C8B-B14F-4D97-AF65-F5344CB8AC3E}">
        <p14:creationId xmlns:p14="http://schemas.microsoft.com/office/powerpoint/2010/main" val="2185219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or r</a:t>
            </a:r>
            <a:r>
              <a:rPr lang="en-US" dirty="0" smtClean="0"/>
              <a:t>eview the Argument</a:t>
            </a:r>
            <a:r>
              <a:rPr lang="en-US" baseline="0" dirty="0" smtClean="0"/>
              <a:t> Driven Inquiry </a:t>
            </a:r>
            <a:r>
              <a:rPr lang="en-US" dirty="0" smtClean="0"/>
              <a:t>process with your students. </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2</a:t>
            </a:fld>
            <a:endParaRPr lang="en-US"/>
          </a:p>
        </p:txBody>
      </p:sp>
    </p:spTree>
    <p:extLst>
      <p:ext uri="{BB962C8B-B14F-4D97-AF65-F5344CB8AC3E}">
        <p14:creationId xmlns:p14="http://schemas.microsoft.com/office/powerpoint/2010/main" val="39522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STAGE 4: ARGUMENTATION SESSION </a:t>
            </a:r>
            <a:endParaRPr lang="en-US" dirty="0" smtClean="0"/>
          </a:p>
          <a:p>
            <a:r>
              <a:rPr lang="en-US" sz="1200" kern="1200" dirty="0" smtClean="0">
                <a:solidFill>
                  <a:schemeClr val="tx1"/>
                </a:solidFill>
                <a:effectLst/>
                <a:latin typeface="+mn-lt"/>
                <a:ea typeface="+mn-ea"/>
                <a:cs typeface="+mn-cs"/>
              </a:rPr>
              <a:t>The argumentation session (Page SW-4) allows all of the groups to share their group’s evidence and arguments. Select one member of each group to stay at the lab station to present their argument. The other group members go to the other lab stations to listen to and critique arguments offered by the other groups. </a:t>
            </a:r>
            <a:endParaRPr lang="en-US" dirty="0" smtClean="0"/>
          </a:p>
          <a:p>
            <a:r>
              <a:rPr lang="en-US" sz="1200" kern="1200" dirty="0" smtClean="0">
                <a:solidFill>
                  <a:schemeClr val="tx1"/>
                </a:solidFill>
                <a:effectLst/>
                <a:latin typeface="+mn-lt"/>
                <a:ea typeface="+mn-ea"/>
                <a:cs typeface="+mn-cs"/>
              </a:rPr>
              <a:t>Students return to their group to share what they learned and to discuss the feedback received by the student who stayed at the table. If necessary, groups may collect more data, and/or revise their argument as necessary </a:t>
            </a: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11</a:t>
            </a:fld>
            <a:endParaRPr lang="en-US"/>
          </a:p>
        </p:txBody>
      </p:sp>
    </p:spTree>
    <p:extLst>
      <p:ext uri="{BB962C8B-B14F-4D97-AF65-F5344CB8AC3E}">
        <p14:creationId xmlns:p14="http://schemas.microsoft.com/office/powerpoint/2010/main" val="2036798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STAGE 5, EXPLICIT &amp; REFLECTIVE DISCUSSION </a:t>
            </a:r>
            <a:endParaRPr lang="en-US" dirty="0" smtClean="0"/>
          </a:p>
          <a:p>
            <a:r>
              <a:rPr lang="en-US" sz="1200" kern="1200" dirty="0" smtClean="0">
                <a:solidFill>
                  <a:schemeClr val="tx1"/>
                </a:solidFill>
                <a:effectLst/>
                <a:latin typeface="+mn-lt"/>
                <a:ea typeface="+mn-ea"/>
                <a:cs typeface="+mn-cs"/>
              </a:rPr>
              <a:t>This stage follows the student’s argumentation session, wherein students have looked at each other’s work and have discussed it. REMEMBER, content should be build from the students experiences with the investigation. This is not a lecture but a non-scripted, whole-class discussion facilitated by the instructor. The following</a:t>
            </a:r>
            <a:r>
              <a:rPr lang="en-US" sz="1200" kern="1200" baseline="0" dirty="0" smtClean="0">
                <a:solidFill>
                  <a:schemeClr val="tx1"/>
                </a:solidFill>
                <a:effectLst/>
                <a:latin typeface="+mn-lt"/>
                <a:ea typeface="+mn-ea"/>
                <a:cs typeface="+mn-cs"/>
              </a:rPr>
              <a:t> slides are provided to support your discussions with students and are aligned with the </a:t>
            </a:r>
            <a:r>
              <a:rPr lang="en-US" sz="1200" kern="1200" dirty="0" smtClean="0">
                <a:solidFill>
                  <a:schemeClr val="tx1"/>
                </a:solidFill>
                <a:effectLst/>
                <a:latin typeface="+mn-lt"/>
                <a:ea typeface="+mn-ea"/>
                <a:cs typeface="+mn-cs"/>
              </a:rPr>
              <a:t>sample Disciplinary Core Idea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questions which</a:t>
            </a:r>
            <a:r>
              <a:rPr lang="en-US" sz="1200" kern="1200" baseline="0" dirty="0" smtClean="0">
                <a:solidFill>
                  <a:schemeClr val="tx1"/>
                </a:solidFill>
                <a:effectLst/>
                <a:latin typeface="+mn-lt"/>
                <a:ea typeface="+mn-ea"/>
                <a:cs typeface="+mn-cs"/>
              </a:rPr>
              <a:t> h</a:t>
            </a:r>
            <a:r>
              <a:rPr lang="en-US" sz="1200" kern="1200" dirty="0" smtClean="0">
                <a:solidFill>
                  <a:schemeClr val="tx1"/>
                </a:solidFill>
                <a:effectLst/>
                <a:latin typeface="+mn-lt"/>
                <a:ea typeface="+mn-ea"/>
                <a:cs typeface="+mn-cs"/>
              </a:rPr>
              <a:t>ave been provided in Appendix B.</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12</a:t>
            </a:fld>
            <a:endParaRPr lang="en-US"/>
          </a:p>
        </p:txBody>
      </p:sp>
    </p:spTree>
    <p:extLst>
      <p:ext uri="{BB962C8B-B14F-4D97-AF65-F5344CB8AC3E}">
        <p14:creationId xmlns:p14="http://schemas.microsoft.com/office/powerpoint/2010/main" val="334130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Black</a:t>
            </a:r>
            <a:r>
              <a:rPr lang="en-US" baseline="0" dirty="0" smtClean="0"/>
              <a:t> organic </a:t>
            </a:r>
            <a:r>
              <a:rPr lang="en-US" baseline="0" dirty="0" err="1" smtClean="0"/>
              <a:t>shales</a:t>
            </a:r>
            <a:r>
              <a:rPr lang="en-US" baseline="0" dirty="0" smtClean="0"/>
              <a:t> are the source rock for many of the world’s most important oil and natural gas deposits. These </a:t>
            </a:r>
            <a:r>
              <a:rPr lang="en-US" baseline="0" dirty="0" err="1" smtClean="0"/>
              <a:t>shales</a:t>
            </a:r>
            <a:r>
              <a:rPr lang="en-US" baseline="0" dirty="0" smtClean="0"/>
              <a:t> obtain their black color from tiny particles of organic matter that were deposited with the mud from which the shale formed. As the mud was buried and warmed within the earth, some of the organic material was transformed into oil and natural gas. The oil and natural gas migrated out of the shale and upwards through the sediment mass because of their low density. The oil and gas were often trapped within the pore spaces of an overlying rock unit such as a sandstone. These types of oil and gas deposits are known as “conventional reservoirs” because the fluids can easily flow through the pores of the rock and into the extraction well.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14</a:t>
            </a:fld>
            <a:endParaRPr lang="en-US"/>
          </a:p>
        </p:txBody>
      </p:sp>
    </p:spTree>
    <p:extLst>
      <p:ext uri="{BB962C8B-B14F-4D97-AF65-F5344CB8AC3E}">
        <p14:creationId xmlns:p14="http://schemas.microsoft.com/office/powerpoint/2010/main" val="166601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Parts of OK in the geologic past were alternately</a:t>
            </a:r>
            <a:r>
              <a:rPr lang="en-US" baseline="0" dirty="0" smtClean="0"/>
              <a:t> below or above sea level. Thick layers of sediments accumulated in shallow seas that covered large areas. The sediments were later buried and </a:t>
            </a:r>
            <a:r>
              <a:rPr lang="en-US" baseline="0" dirty="0" err="1" smtClean="0"/>
              <a:t>lithified</a:t>
            </a:r>
            <a:r>
              <a:rPr lang="en-US" baseline="0" dirty="0" smtClean="0"/>
              <a:t> into marine </a:t>
            </a:r>
            <a:r>
              <a:rPr lang="en-US" baseline="0" dirty="0" err="1" smtClean="0"/>
              <a:t>shales</a:t>
            </a:r>
            <a:r>
              <a:rPr lang="en-US" baseline="0" dirty="0" smtClean="0"/>
              <a:t>, </a:t>
            </a:r>
            <a:r>
              <a:rPr lang="en-US" baseline="0" dirty="0" err="1" smtClean="0"/>
              <a:t>limestones</a:t>
            </a:r>
            <a:r>
              <a:rPr lang="en-US" baseline="0" dirty="0" smtClean="0"/>
              <a:t>, and sandstones over geologic time. Principal sites of sedimentation are elongate basins that subsided more rapidly than adjacent areas, and include Anadarko, Ardmore, Marietta, Hollis, and Ouachita Basins.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15</a:t>
            </a:fld>
            <a:endParaRPr lang="en-US"/>
          </a:p>
        </p:txBody>
      </p:sp>
    </p:spTree>
    <p:extLst>
      <p:ext uri="{BB962C8B-B14F-4D97-AF65-F5344CB8AC3E}">
        <p14:creationId xmlns:p14="http://schemas.microsoft.com/office/powerpoint/2010/main" val="1817663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Hydraulic</a:t>
            </a:r>
            <a:r>
              <a:rPr lang="en-US" baseline="0" dirty="0" smtClean="0"/>
              <a:t> fracturing s</a:t>
            </a:r>
            <a:r>
              <a:rPr lang="en-US" dirty="0" smtClean="0"/>
              <a:t>timulates production from new and existing oil and gas wells. This creates paths that increase the rate at which fluids can be produced from reservoir</a:t>
            </a:r>
            <a:r>
              <a:rPr lang="en-US" baseline="0" dirty="0" smtClean="0"/>
              <a:t> formations, in some cases by many hundreds of a percent. We need hydraulic fracturing because experts believe that ~60-80% of all wells drilled in the US in the next 10 years will require hydraulic fracturing to remain in operation. HF allow for oil and natural gas recovery from formations that geologists once thought were impossible to produce, such as tight shale formations. Hydraulic fracturing extends the life of older wells. (Reference: </a:t>
            </a:r>
            <a:r>
              <a:rPr lang="en-US" baseline="0" dirty="0" err="1" smtClean="0"/>
              <a:t>FracFocus.org</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16</a:t>
            </a:fld>
            <a:endParaRPr lang="en-US"/>
          </a:p>
        </p:txBody>
      </p:sp>
    </p:spTree>
    <p:extLst>
      <p:ext uri="{BB962C8B-B14F-4D97-AF65-F5344CB8AC3E}">
        <p14:creationId xmlns:p14="http://schemas.microsoft.com/office/powerpoint/2010/main" val="411453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earthquakes occur on tectonic plate boundaries. They occur on mid-ocean ridges where two</a:t>
            </a:r>
            <a:r>
              <a:rPr lang="en-US" baseline="0" dirty="0" smtClean="0"/>
              <a:t> plates are pulling apart, like the Mid-Atlantic Ridge or the East Pacific Rise. They also occur where one earthquake </a:t>
            </a:r>
            <a:r>
              <a:rPr lang="en-US" baseline="0" dirty="0" err="1" smtClean="0"/>
              <a:t>subducts</a:t>
            </a:r>
            <a:r>
              <a:rPr lang="en-US" baseline="0" dirty="0" smtClean="0"/>
              <a:t> (or descends) beneath another plate – which happens at oceanic-continental collisions, and these create very large earthquakes like the 1964 Alaska earthquake and the 1960 Chile earthquake – or like the 2011 Tohoku earthquake. They can also take place in mountain building events, like along the Himalayas where the continental Indian plate is colliding with the continental Eurasian plate. Lastly, they can occur where two plates are sliding past one another, like along the San Andreas fault in California.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18</a:t>
            </a:fld>
            <a:endParaRPr lang="en-US"/>
          </a:p>
        </p:txBody>
      </p:sp>
    </p:spTree>
    <p:extLst>
      <p:ext uri="{BB962C8B-B14F-4D97-AF65-F5344CB8AC3E}">
        <p14:creationId xmlns:p14="http://schemas.microsoft.com/office/powerpoint/2010/main" val="1968316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use seismic hazard maps like this one to understand where earthquakes can occur in the future. Maps</a:t>
            </a:r>
            <a:r>
              <a:rPr lang="en-US" baseline="0" dirty="0" smtClean="0"/>
              <a:t> like this one examine where earthquakes have occurred in the past, which helps inform where they can occur in the future. Note that this map is a bit different from previous ones presented by the USGS, and this is the first to examine the CEUS in context with induced seismicity. Furthermore, this is only a year outlook, where previous hazard maps have been an outlook on the next six or so years. The west coast was not modified here, and is presumed to have natural earthquakes, while the CEUS lights up because of induced seismicity – especially in Oklahoma. While this may be a forecast, we cannot predict earthquakes at this point. The word ‘prediction’ presumes we know the where and when of an earthquake, and we don’t know that yet.</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19</a:t>
            </a:fld>
            <a:endParaRPr lang="en-US"/>
          </a:p>
        </p:txBody>
      </p:sp>
    </p:spTree>
    <p:extLst>
      <p:ext uri="{BB962C8B-B14F-4D97-AF65-F5344CB8AC3E}">
        <p14:creationId xmlns:p14="http://schemas.microsoft.com/office/powerpoint/2010/main" val="178791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t>YES! Dramatically! </a:t>
            </a:r>
          </a:p>
          <a:p>
            <a:pPr algn="l"/>
            <a:r>
              <a:rPr lang="en-US" sz="1200" dirty="0" smtClean="0"/>
              <a:t>For 1984-2008 (~25 years), only 121 earthquakes in Oklahoma</a:t>
            </a:r>
          </a:p>
          <a:p>
            <a:pPr algn="l"/>
            <a:r>
              <a:rPr lang="en-US" sz="1200" dirty="0" smtClean="0"/>
              <a:t>For 2009-2016 (~7 years), 6195 earthquakes (and larger ones too!)</a:t>
            </a:r>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20</a:t>
            </a:fld>
            <a:endParaRPr lang="en-US"/>
          </a:p>
        </p:txBody>
      </p:sp>
    </p:spTree>
    <p:extLst>
      <p:ext uri="{BB962C8B-B14F-4D97-AF65-F5344CB8AC3E}">
        <p14:creationId xmlns:p14="http://schemas.microsoft.com/office/powerpoint/2010/main" val="4112884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1966, scientists made the discovery </a:t>
            </a:r>
            <a:r>
              <a:rPr lang="en-US" baseline="0" dirty="0" smtClean="0"/>
              <a:t>that the injection of fluid underground at high pressures triggered earthquakes near Denver, CO at the Rocky Mountain Arsenal, and thus led to speculation that earthquakes are controllable. Reduction of the frictional strength of the highly stressed basement rock by the injection of fluid is the favored explanation for earthquake triggering. This was a discovery of induced earthquakes! Due the proximity to Denver, the injection wells were shut down, and the earthquakes petered off. To be able to examine this hypothesis, you need to know the fluid pressure in the vicinity of the earthquakes, measure the absolute state of stress, know the earthquake locations and focal planes or type of faulting that occurred, and know that you wouldn’t trigger a damaging earthquake. Thus, the </a:t>
            </a:r>
            <a:r>
              <a:rPr lang="en-US" baseline="0" dirty="0" err="1" smtClean="0"/>
              <a:t>Rangely</a:t>
            </a:r>
            <a:r>
              <a:rPr lang="en-US" baseline="0" dirty="0" smtClean="0"/>
              <a:t> oil field was tried. While this worked okay here, for experience outside of this well known region – which is the normal case – the potential for a damaging earthquake is just too high for this to really work in practice to be a good thing.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22</a:t>
            </a:fld>
            <a:endParaRPr lang="en-US"/>
          </a:p>
        </p:txBody>
      </p:sp>
    </p:spTree>
    <p:extLst>
      <p:ext uri="{BB962C8B-B14F-4D97-AF65-F5344CB8AC3E}">
        <p14:creationId xmlns:p14="http://schemas.microsoft.com/office/powerpoint/2010/main" val="146011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risks and concerns of hydraulic fracturing include: contamination of groundwater, methane</a:t>
            </a:r>
            <a:r>
              <a:rPr lang="en-US" baseline="0" dirty="0" smtClean="0"/>
              <a:t> pollution and the impact on climate change, air pollution, exposure to toxic chemicals, blowouts due to gas explosion, waste disposal, and large volume water use in regions that are water-deficient, to name a few. </a:t>
            </a:r>
            <a:r>
              <a:rPr lang="en-US" dirty="0" smtClean="0"/>
              <a:t>The 2005 Energy</a:t>
            </a:r>
            <a:r>
              <a:rPr lang="en-US" baseline="0" dirty="0" smtClean="0"/>
              <a:t> Policy Act exempted </a:t>
            </a:r>
            <a:r>
              <a:rPr lang="en-US" baseline="0" dirty="0" err="1" smtClean="0"/>
              <a:t>fracking</a:t>
            </a:r>
            <a:r>
              <a:rPr lang="en-US" baseline="0" dirty="0" smtClean="0"/>
              <a:t> from the Safe Drinking Water Act, which is often referred to as the ‘Halliburton Loophole’.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23</a:t>
            </a:fld>
            <a:endParaRPr lang="en-US"/>
          </a:p>
        </p:txBody>
      </p:sp>
    </p:spTree>
    <p:extLst>
      <p:ext uri="{BB962C8B-B14F-4D97-AF65-F5344CB8AC3E}">
        <p14:creationId xmlns:p14="http://schemas.microsoft.com/office/powerpoint/2010/main" val="542634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Introduce</a:t>
            </a:r>
            <a:r>
              <a:rPr lang="en-US" baseline="0" dirty="0" smtClean="0"/>
              <a:t> or r</a:t>
            </a:r>
            <a:r>
              <a:rPr lang="en-US" dirty="0" smtClean="0"/>
              <a:t>eview the Argument</a:t>
            </a:r>
            <a:r>
              <a:rPr lang="en-US" baseline="0" dirty="0" smtClean="0"/>
              <a:t> Driven Inquiry </a:t>
            </a:r>
            <a:r>
              <a:rPr lang="en-US" dirty="0" smtClean="0"/>
              <a:t>process with your students. </a:t>
            </a:r>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3</a:t>
            </a:fld>
            <a:endParaRPr lang="en-US"/>
          </a:p>
        </p:txBody>
      </p:sp>
    </p:spTree>
    <p:extLst>
      <p:ext uri="{BB962C8B-B14F-4D97-AF65-F5344CB8AC3E}">
        <p14:creationId xmlns:p14="http://schemas.microsoft.com/office/powerpoint/2010/main" val="648496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We’ve talked a lot about wastewater injection, but the process of hydraulic fracturing can also cause earthquake activity. The largest earthquake</a:t>
            </a:r>
            <a:r>
              <a:rPr lang="en-US" baseline="0" dirty="0" smtClean="0"/>
              <a:t> related to hydraulic fracturing occurred in Poland Township, OH, and had magnitudes as large as a M3. An M3 is large enough to experience moderate shaking, especially close to the epicenter. The hydraulic fracturing the region reactivated a previously unknown fault, and triggered ~</a:t>
            </a:r>
            <a:r>
              <a:rPr lang="en-US" baseline="0" smtClean="0"/>
              <a:t>77 earthquakes. </a:t>
            </a:r>
            <a:endParaRPr lang="en-US" dirty="0"/>
          </a:p>
        </p:txBody>
      </p:sp>
      <p:sp>
        <p:nvSpPr>
          <p:cNvPr id="4" name="Slide Number Placeholder 3"/>
          <p:cNvSpPr>
            <a:spLocks noGrp="1"/>
          </p:cNvSpPr>
          <p:nvPr>
            <p:ph type="sldNum" sz="quarter" idx="10"/>
          </p:nvPr>
        </p:nvSpPr>
        <p:spPr/>
        <p:txBody>
          <a:bodyPr/>
          <a:lstStyle/>
          <a:p>
            <a:fld id="{7039ABF3-6341-B745-A797-B1027004E0B0}" type="slidenum">
              <a:rPr lang="en-US" smtClean="0"/>
              <a:pPr/>
              <a:t>24</a:t>
            </a:fld>
            <a:endParaRPr lang="en-US"/>
          </a:p>
        </p:txBody>
      </p:sp>
    </p:spTree>
    <p:extLst>
      <p:ext uri="{BB962C8B-B14F-4D97-AF65-F5344CB8AC3E}">
        <p14:creationId xmlns:p14="http://schemas.microsoft.com/office/powerpoint/2010/main" val="970003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STAGE 1: IDENTIFICATION OF TASK &amp; GUIDING QUESTION. </a:t>
            </a:r>
            <a:endParaRPr lang="en-US" dirty="0" smtClean="0"/>
          </a:p>
          <a:p>
            <a:r>
              <a:rPr lang="en-US" sz="1200" kern="1200" dirty="0" smtClean="0">
                <a:solidFill>
                  <a:schemeClr val="tx1"/>
                </a:solidFill>
                <a:effectLst/>
                <a:latin typeface="+mn-lt"/>
                <a:ea typeface="+mn-ea"/>
                <a:cs typeface="+mn-cs"/>
              </a:rPr>
              <a:t>Students explore the topic individually by reading the background in Pages SW-1 &amp; SW-2. </a:t>
            </a:r>
            <a:endParaRPr lang="en-US" dirty="0" smtClean="0"/>
          </a:p>
          <a:p>
            <a:r>
              <a:rPr lang="en-US" sz="1200" kern="1200" dirty="0" smtClean="0">
                <a:solidFill>
                  <a:schemeClr val="tx1"/>
                </a:solidFill>
                <a:effectLst/>
                <a:latin typeface="+mn-lt"/>
                <a:ea typeface="+mn-ea"/>
                <a:cs typeface="+mn-cs"/>
              </a:rPr>
              <a:t>In small groups of 3-5, students review the task and reflect on the questions provided on Page SW-3. </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4</a:t>
            </a:fld>
            <a:endParaRPr lang="en-US"/>
          </a:p>
        </p:txBody>
      </p:sp>
    </p:spTree>
    <p:extLst>
      <p:ext uri="{BB962C8B-B14F-4D97-AF65-F5344CB8AC3E}">
        <p14:creationId xmlns:p14="http://schemas.microsoft.com/office/powerpoint/2010/main" val="678002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Hold a whole</a:t>
            </a:r>
            <a:r>
              <a:rPr lang="en-US" baseline="0" dirty="0" smtClean="0"/>
              <a:t> class discussion on the reflection questions </a:t>
            </a:r>
            <a:r>
              <a:rPr lang="en-US" sz="1200" kern="1200" dirty="0" smtClean="0">
                <a:solidFill>
                  <a:schemeClr val="tx1"/>
                </a:solidFill>
                <a:effectLst/>
                <a:latin typeface="+mn-lt"/>
                <a:ea typeface="+mn-ea"/>
                <a:cs typeface="+mn-cs"/>
              </a:rPr>
              <a:t>provided on Page SW-3. This slide may be helpful</a:t>
            </a:r>
            <a:r>
              <a:rPr lang="en-US" sz="1200" kern="1200" baseline="0" dirty="0" smtClean="0">
                <a:solidFill>
                  <a:schemeClr val="tx1"/>
                </a:solidFill>
                <a:effectLst/>
                <a:latin typeface="+mn-lt"/>
                <a:ea typeface="+mn-ea"/>
                <a:cs typeface="+mn-cs"/>
              </a:rPr>
              <a:t> when reviewing the concept of earthquakes.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 earthquake is caused</a:t>
            </a:r>
            <a:r>
              <a:rPr lang="en-US" baseline="0" dirty="0" smtClean="0"/>
              <a:t> by sudden slip on a fault. The tectonic plates are always slowly moving, but they get stuck at the edges due to friction. When the stress on the edge overcomes the force of friction, there is an earthquake that releases energy is the formed of seismic waves that travel through the earth’s crust and cause the shaking that we can sometimes feel. Processes that can cause earthquakes to occur naturally include the build-up of friction on tectonic plates due to plate tectonic movements – like a big puzzle across the earth!, but even small stresses such as tides and passing surface waves from large earthquakes can trigger earthquakes, or move up the timeline on normal, plate tectonic processes. It’s thought that all faults are in a critical stress state, and ready to go at any time!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endParaRPr lang="en-US" baseline="0" dirty="0" smtClean="0"/>
          </a:p>
          <a:p>
            <a:r>
              <a:rPr lang="en-US" sz="1200" i="1" kern="1200" dirty="0" smtClean="0">
                <a:solidFill>
                  <a:schemeClr val="tx1"/>
                </a:solidFill>
                <a:effectLst/>
                <a:latin typeface="+mn-lt"/>
                <a:ea typeface="+mn-ea"/>
                <a:cs typeface="+mn-cs"/>
              </a:rPr>
              <a:t>Think about the following questions: </a:t>
            </a:r>
            <a:endParaRPr lang="en-US" dirty="0" smtClean="0"/>
          </a:p>
          <a:p>
            <a:r>
              <a:rPr lang="en-US" sz="1200" kern="1200" dirty="0" smtClean="0">
                <a:solidFill>
                  <a:schemeClr val="tx1"/>
                </a:solidFill>
                <a:effectLst/>
                <a:latin typeface="+mn-lt"/>
                <a:ea typeface="+mn-ea"/>
                <a:cs typeface="+mn-cs"/>
              </a:rPr>
              <a:t>What is an earthquake? </a:t>
            </a:r>
          </a:p>
          <a:p>
            <a:r>
              <a:rPr lang="en-US" sz="1200" kern="1200" dirty="0" smtClean="0">
                <a:solidFill>
                  <a:schemeClr val="tx1"/>
                </a:solidFill>
                <a:effectLst/>
                <a:latin typeface="+mn-lt"/>
                <a:ea typeface="+mn-ea"/>
                <a:cs typeface="+mn-cs"/>
              </a:rPr>
              <a:t>What processes cause earthquakes to occur naturally? </a:t>
            </a:r>
          </a:p>
          <a:p>
            <a:r>
              <a:rPr lang="en-US" sz="1200" kern="1200" dirty="0" smtClean="0">
                <a:solidFill>
                  <a:schemeClr val="tx1"/>
                </a:solidFill>
                <a:effectLst/>
                <a:latin typeface="+mn-lt"/>
                <a:ea typeface="+mn-ea"/>
                <a:cs typeface="+mn-cs"/>
              </a:rPr>
              <a:t>Has seismicity in Oklahoma changed over time? </a:t>
            </a:r>
          </a:p>
          <a:p>
            <a:r>
              <a:rPr lang="en-US" sz="1200" kern="1200" dirty="0" smtClean="0">
                <a:solidFill>
                  <a:schemeClr val="tx1"/>
                </a:solidFill>
                <a:effectLst/>
                <a:latin typeface="+mn-lt"/>
                <a:ea typeface="+mn-ea"/>
                <a:cs typeface="+mn-cs"/>
              </a:rPr>
              <a:t>In what ways might unconventional gas production influence earthquake occurrence?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5</a:t>
            </a:fld>
            <a:endParaRPr lang="en-US"/>
          </a:p>
        </p:txBody>
      </p:sp>
    </p:spTree>
    <p:extLst>
      <p:ext uri="{BB962C8B-B14F-4D97-AF65-F5344CB8AC3E}">
        <p14:creationId xmlns:p14="http://schemas.microsoft.com/office/powerpoint/2010/main" val="1750751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Hold a whole</a:t>
            </a:r>
            <a:r>
              <a:rPr lang="en-US" baseline="0" dirty="0" smtClean="0"/>
              <a:t> class discussion on the reflection questions </a:t>
            </a:r>
            <a:r>
              <a:rPr lang="en-US" sz="1200" kern="1200" dirty="0" smtClean="0">
                <a:solidFill>
                  <a:schemeClr val="tx1"/>
                </a:solidFill>
                <a:effectLst/>
                <a:latin typeface="+mn-lt"/>
                <a:ea typeface="+mn-ea"/>
                <a:cs typeface="+mn-cs"/>
              </a:rPr>
              <a:t>provided on Page SW-3. This slide may be helpful</a:t>
            </a:r>
            <a:r>
              <a:rPr lang="en-US" sz="1200" kern="1200" baseline="0" dirty="0" smtClean="0">
                <a:solidFill>
                  <a:schemeClr val="tx1"/>
                </a:solidFill>
                <a:effectLst/>
                <a:latin typeface="+mn-lt"/>
                <a:ea typeface="+mn-ea"/>
                <a:cs typeface="+mn-cs"/>
              </a:rPr>
              <a:t> when reviewing the concept of hydraulic fracturing.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Hydraulic</a:t>
            </a:r>
            <a:r>
              <a:rPr lang="en-US" baseline="0" dirty="0" smtClean="0"/>
              <a:t> fracturing s</a:t>
            </a:r>
            <a:r>
              <a:rPr lang="en-US" dirty="0" smtClean="0"/>
              <a:t>timulates production from new and existing oil and gas wells. This creates paths that increase the rate at which fluids can be produced from reservoir</a:t>
            </a:r>
            <a:r>
              <a:rPr lang="en-US" baseline="0" dirty="0" smtClean="0"/>
              <a:t> formations, in some cases by many hundreds of a percent. We need hydraulic fracturing because experts believe that ~60-80% of all wells drilled in the US in the next 10 years will require hydraulic fracturing to remain in operation. HF allow for oil and natural gas recovery from formations that geologists once thought were impossible to produce, such as tight shale formations. Hydraulic fracturing extends the life of older wells. (Reference: </a:t>
            </a:r>
            <a:r>
              <a:rPr lang="en-US" baseline="0" dirty="0" err="1" smtClean="0"/>
              <a:t>FracFocus.org</a:t>
            </a:r>
            <a:r>
              <a:rPr lang="en-US" baseline="0" dirty="0" smtClean="0"/>
              <a:t>)</a:t>
            </a:r>
            <a:endParaRPr lang="en-US" dirty="0" smtClean="0"/>
          </a:p>
          <a:p>
            <a:endParaRPr lang="en-US" baseline="0" dirty="0" smtClean="0"/>
          </a:p>
          <a:p>
            <a:r>
              <a:rPr lang="en-US" sz="1200" i="1" kern="1200" dirty="0" smtClean="0">
                <a:solidFill>
                  <a:schemeClr val="tx1"/>
                </a:solidFill>
                <a:effectLst/>
                <a:latin typeface="+mn-lt"/>
                <a:ea typeface="+mn-ea"/>
                <a:cs typeface="+mn-cs"/>
              </a:rPr>
              <a:t>Think about the following questions: </a:t>
            </a:r>
            <a:endParaRPr lang="en-US" dirty="0" smtClean="0"/>
          </a:p>
          <a:p>
            <a:r>
              <a:rPr lang="en-US" sz="1200" kern="1200" dirty="0" smtClean="0">
                <a:solidFill>
                  <a:schemeClr val="tx1"/>
                </a:solidFill>
                <a:effectLst/>
                <a:latin typeface="+mn-lt"/>
                <a:ea typeface="+mn-ea"/>
                <a:cs typeface="+mn-cs"/>
              </a:rPr>
              <a:t>What is an earthquake? </a:t>
            </a:r>
          </a:p>
          <a:p>
            <a:r>
              <a:rPr lang="en-US" sz="1200" kern="1200" dirty="0" smtClean="0">
                <a:solidFill>
                  <a:schemeClr val="tx1"/>
                </a:solidFill>
                <a:effectLst/>
                <a:latin typeface="+mn-lt"/>
                <a:ea typeface="+mn-ea"/>
                <a:cs typeface="+mn-cs"/>
              </a:rPr>
              <a:t>What processes cause earthquakes to occur naturally? </a:t>
            </a:r>
          </a:p>
          <a:p>
            <a:r>
              <a:rPr lang="en-US" sz="1200" kern="1200" dirty="0" smtClean="0">
                <a:solidFill>
                  <a:schemeClr val="tx1"/>
                </a:solidFill>
                <a:effectLst/>
                <a:latin typeface="+mn-lt"/>
                <a:ea typeface="+mn-ea"/>
                <a:cs typeface="+mn-cs"/>
              </a:rPr>
              <a:t>Has seismicity in Oklahoma changed over time? </a:t>
            </a:r>
          </a:p>
          <a:p>
            <a:r>
              <a:rPr lang="en-US" sz="1200" kern="1200" dirty="0" smtClean="0">
                <a:solidFill>
                  <a:schemeClr val="tx1"/>
                </a:solidFill>
                <a:effectLst/>
                <a:latin typeface="+mn-lt"/>
                <a:ea typeface="+mn-ea"/>
                <a:cs typeface="+mn-cs"/>
              </a:rPr>
              <a:t>In what ways might unconventional gas production influence earthquake occurrence? </a:t>
            </a:r>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6</a:t>
            </a:fld>
            <a:endParaRPr lang="en-US"/>
          </a:p>
        </p:txBody>
      </p:sp>
    </p:spTree>
    <p:extLst>
      <p:ext uri="{BB962C8B-B14F-4D97-AF65-F5344CB8AC3E}">
        <p14:creationId xmlns:p14="http://schemas.microsoft.com/office/powerpoint/2010/main" val="69501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Hold a whole</a:t>
            </a:r>
            <a:r>
              <a:rPr lang="en-US" baseline="0" dirty="0" smtClean="0"/>
              <a:t> class discussion on the reflection questions </a:t>
            </a:r>
            <a:r>
              <a:rPr lang="en-US" sz="1200" kern="1200" dirty="0" smtClean="0">
                <a:solidFill>
                  <a:schemeClr val="tx1"/>
                </a:solidFill>
                <a:effectLst/>
                <a:latin typeface="+mn-lt"/>
                <a:ea typeface="+mn-ea"/>
                <a:cs typeface="+mn-cs"/>
              </a:rPr>
              <a:t>provided on Page SW-3. This slide may be helpful</a:t>
            </a:r>
            <a:r>
              <a:rPr lang="en-US" sz="1200" kern="1200" baseline="0" dirty="0" smtClean="0">
                <a:solidFill>
                  <a:schemeClr val="tx1"/>
                </a:solidFill>
                <a:effectLst/>
                <a:latin typeface="+mn-lt"/>
                <a:ea typeface="+mn-ea"/>
                <a:cs typeface="+mn-cs"/>
              </a:rPr>
              <a:t> when reviewing the concept of wastewater injection.</a:t>
            </a:r>
            <a:endParaRPr lang="en-US" dirty="0" smtClean="0"/>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Wastewater</a:t>
            </a:r>
            <a:r>
              <a:rPr lang="en-US" sz="1200" kern="1200" baseline="0" dirty="0" smtClean="0">
                <a:solidFill>
                  <a:schemeClr val="tx1"/>
                </a:solidFill>
                <a:effectLst/>
                <a:latin typeface="+mn-lt"/>
                <a:ea typeface="+mn-ea"/>
                <a:cs typeface="+mn-cs"/>
              </a:rPr>
              <a:t> injection is </a:t>
            </a:r>
            <a:r>
              <a:rPr lang="en-US" sz="1200" kern="1200" dirty="0" smtClean="0">
                <a:solidFill>
                  <a:schemeClr val="tx1"/>
                </a:solidFill>
                <a:effectLst/>
                <a:latin typeface="+mn-lt"/>
                <a:ea typeface="+mn-ea"/>
                <a:cs typeface="+mn-cs"/>
              </a:rPr>
              <a:t>the placement of fluids into deep geologic</a:t>
            </a:r>
            <a:r>
              <a:rPr lang="en-US" sz="1200" kern="1200" baseline="0" dirty="0" smtClean="0">
                <a:solidFill>
                  <a:schemeClr val="tx1"/>
                </a:solidFill>
                <a:effectLst/>
                <a:latin typeface="+mn-lt"/>
                <a:ea typeface="+mn-ea"/>
                <a:cs typeface="+mn-cs"/>
              </a:rPr>
              <a:t> formations </a:t>
            </a:r>
            <a:r>
              <a:rPr lang="en-US" sz="1200" kern="1200" dirty="0" smtClean="0">
                <a:solidFill>
                  <a:schemeClr val="tx1"/>
                </a:solidFill>
                <a:effectLst/>
                <a:latin typeface="+mn-lt"/>
                <a:ea typeface="+mn-ea"/>
                <a:cs typeface="+mn-cs"/>
              </a:rPr>
              <a:t>through a well bore. </a:t>
            </a:r>
            <a:endParaRPr lang="en-US" baseline="0" dirty="0" smtClean="0"/>
          </a:p>
          <a:p>
            <a:endParaRPr lang="en-US" baseline="0" dirty="0" smtClean="0"/>
          </a:p>
          <a:p>
            <a:r>
              <a:rPr lang="en-US" sz="1200" i="1" kern="1200" dirty="0" smtClean="0">
                <a:solidFill>
                  <a:schemeClr val="tx1"/>
                </a:solidFill>
                <a:effectLst/>
                <a:latin typeface="+mn-lt"/>
                <a:ea typeface="+mn-ea"/>
                <a:cs typeface="+mn-cs"/>
              </a:rPr>
              <a:t>Think about the following questions: </a:t>
            </a:r>
            <a:endParaRPr lang="en-US" dirty="0" smtClean="0"/>
          </a:p>
          <a:p>
            <a:r>
              <a:rPr lang="en-US" sz="1200" kern="1200" dirty="0" smtClean="0">
                <a:solidFill>
                  <a:schemeClr val="tx1"/>
                </a:solidFill>
                <a:effectLst/>
                <a:latin typeface="+mn-lt"/>
                <a:ea typeface="+mn-ea"/>
                <a:cs typeface="+mn-cs"/>
              </a:rPr>
              <a:t>What is an earthquake? </a:t>
            </a:r>
          </a:p>
          <a:p>
            <a:r>
              <a:rPr lang="en-US" sz="1200" kern="1200" dirty="0" smtClean="0">
                <a:solidFill>
                  <a:schemeClr val="tx1"/>
                </a:solidFill>
                <a:effectLst/>
                <a:latin typeface="+mn-lt"/>
                <a:ea typeface="+mn-ea"/>
                <a:cs typeface="+mn-cs"/>
              </a:rPr>
              <a:t>What processes cause earthquakes to occur naturally? </a:t>
            </a:r>
          </a:p>
          <a:p>
            <a:r>
              <a:rPr lang="en-US" sz="1200" kern="1200" dirty="0" smtClean="0">
                <a:solidFill>
                  <a:schemeClr val="tx1"/>
                </a:solidFill>
                <a:effectLst/>
                <a:latin typeface="+mn-lt"/>
                <a:ea typeface="+mn-ea"/>
                <a:cs typeface="+mn-cs"/>
              </a:rPr>
              <a:t>Has seismicity in Oklahoma changed over time? </a:t>
            </a:r>
          </a:p>
          <a:p>
            <a:r>
              <a:rPr lang="en-US" sz="1200" kern="1200" dirty="0" smtClean="0">
                <a:solidFill>
                  <a:schemeClr val="tx1"/>
                </a:solidFill>
                <a:effectLst/>
                <a:latin typeface="+mn-lt"/>
                <a:ea typeface="+mn-ea"/>
                <a:cs typeface="+mn-cs"/>
              </a:rPr>
              <a:t>In what ways might unconventional gas production influence earthquake occurrence?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19B996D-18F4-ED4F-8FE7-E3033F8F2945}" type="slidenum">
              <a:rPr lang="en-US" smtClean="0"/>
              <a:pPr/>
              <a:t>7</a:t>
            </a:fld>
            <a:endParaRPr lang="en-US"/>
          </a:p>
        </p:txBody>
      </p:sp>
    </p:spTree>
    <p:extLst>
      <p:ext uri="{BB962C8B-B14F-4D97-AF65-F5344CB8AC3E}">
        <p14:creationId xmlns:p14="http://schemas.microsoft.com/office/powerpoint/2010/main" val="607322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STAGE 2: DESIGN A METHOD &amp; COLLECT DATA </a:t>
            </a:r>
            <a:endParaRPr lang="en-US" dirty="0" smtClean="0"/>
          </a:p>
          <a:p>
            <a:r>
              <a:rPr lang="en-US" sz="1200" kern="1200" dirty="0" smtClean="0">
                <a:solidFill>
                  <a:schemeClr val="tx1"/>
                </a:solidFill>
                <a:effectLst/>
                <a:latin typeface="+mn-lt"/>
                <a:ea typeface="+mn-ea"/>
                <a:cs typeface="+mn-cs"/>
              </a:rPr>
              <a:t>Groups begin by addressing the questions on the top of Page SW-4. The goal of this stage to develop their own Laboratory Investigation Proposal (Page SW-5). See Appendix D for a sample proposal. </a:t>
            </a:r>
            <a:endParaRPr lang="en-US" dirty="0" smtClean="0"/>
          </a:p>
          <a:p>
            <a:r>
              <a:rPr lang="en-US" sz="1200" kern="1200" dirty="0" smtClean="0">
                <a:solidFill>
                  <a:schemeClr val="tx1"/>
                </a:solidFill>
                <a:effectLst/>
                <a:latin typeface="+mn-lt"/>
                <a:ea typeface="+mn-ea"/>
                <a:cs typeface="+mn-cs"/>
              </a:rPr>
              <a:t>Based on the Guiding Question, students work together to determine what type of data they will need to collect, and how they will collect and analyze it. </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8</a:t>
            </a:fld>
            <a:endParaRPr lang="en-US"/>
          </a:p>
        </p:txBody>
      </p:sp>
    </p:spTree>
    <p:extLst>
      <p:ext uri="{BB962C8B-B14F-4D97-AF65-F5344CB8AC3E}">
        <p14:creationId xmlns:p14="http://schemas.microsoft.com/office/powerpoint/2010/main" val="1347837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Students either collect their own data (</a:t>
            </a:r>
            <a:r>
              <a:rPr lang="en-US" sz="1200" b="1" kern="1200" dirty="0" smtClean="0">
                <a:solidFill>
                  <a:schemeClr val="tx1"/>
                </a:solidFill>
                <a:effectLst/>
                <a:latin typeface="+mn-lt"/>
                <a:ea typeface="+mn-ea"/>
                <a:cs typeface="+mn-cs"/>
              </a:rPr>
              <a:t>Option A</a:t>
            </a:r>
            <a:r>
              <a:rPr lang="en-US" sz="1200" kern="1200" dirty="0" smtClean="0">
                <a:solidFill>
                  <a:schemeClr val="tx1"/>
                </a:solidFill>
                <a:effectLst/>
                <a:latin typeface="+mn-lt"/>
                <a:ea typeface="+mn-ea"/>
                <a:cs typeface="+mn-cs"/>
              </a:rPr>
              <a:t>) as they outlined in their “Investigation Proposal” (Page SW-5) or use the optional data handouts on Pages SW-7 through SW-13 (</a:t>
            </a:r>
            <a:r>
              <a:rPr lang="en-US" sz="1200" b="1" kern="1200" dirty="0" smtClean="0">
                <a:solidFill>
                  <a:schemeClr val="tx1"/>
                </a:solidFill>
                <a:effectLst/>
                <a:latin typeface="+mn-lt"/>
                <a:ea typeface="+mn-ea"/>
                <a:cs typeface="+mn-cs"/>
              </a:rPr>
              <a:t>Option B</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B737E431-14F4-5241-83F6-5B42DDDB4D56}" type="slidenum">
              <a:rPr lang="en-US" smtClean="0"/>
              <a:pPr/>
              <a:t>9</a:t>
            </a:fld>
            <a:endParaRPr lang="en-US"/>
          </a:p>
        </p:txBody>
      </p:sp>
    </p:spTree>
    <p:extLst>
      <p:ext uri="{BB962C8B-B14F-4D97-AF65-F5344CB8AC3E}">
        <p14:creationId xmlns:p14="http://schemas.microsoft.com/office/powerpoint/2010/main" val="286069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STAGE 3: ANALYZE DATA &amp; DEVELOP A TENTATIVE ARGUMENT </a:t>
            </a:r>
            <a:r>
              <a:rPr lang="en-US" sz="1200" b="0" kern="1200" dirty="0" smtClean="0">
                <a:solidFill>
                  <a:schemeClr val="tx1"/>
                </a:solidFill>
                <a:effectLst/>
                <a:latin typeface="+mn-lt"/>
                <a:ea typeface="+mn-ea"/>
                <a:cs typeface="+mn-cs"/>
              </a:rPr>
              <a:t>(Continued)</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Each group also needs to create their own white board presentation following the guide on Page SW-4, Figure 4. </a:t>
            </a: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10</a:t>
            </a:fld>
            <a:endParaRPr lang="en-US"/>
          </a:p>
        </p:txBody>
      </p:sp>
    </p:spTree>
    <p:extLst>
      <p:ext uri="{BB962C8B-B14F-4D97-AF65-F5344CB8AC3E}">
        <p14:creationId xmlns:p14="http://schemas.microsoft.com/office/powerpoint/2010/main" val="875699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3714750"/>
            <a:ext cx="6400800" cy="9144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216C5678-EE20-4FA5-88E2-6E0BD67A2E26}" type="datetime1">
              <a:rPr lang="en-US" smtClean="0"/>
              <a:pPr/>
              <a:t>7/26/17</a:t>
            </a:fld>
            <a:endParaRPr lang="en-US" dirty="0"/>
          </a:p>
        </p:txBody>
      </p:sp>
      <p:sp>
        <p:nvSpPr>
          <p:cNvPr id="8" name="Slide Number Placeholder 7"/>
          <p:cNvSpPr>
            <a:spLocks noGrp="1"/>
          </p:cNvSpPr>
          <p:nvPr>
            <p:ph type="sldNum" sz="quarter" idx="11"/>
          </p:nvPr>
        </p:nvSpPr>
        <p:spPr>
          <a:xfrm>
            <a:off x="8543279" y="4767263"/>
            <a:ext cx="561975" cy="273844"/>
          </a:xfrm>
          <a:prstGeom prst="rect">
            <a:avLst/>
          </a:prstGeom>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a:xfrm>
            <a:off x="659166" y="4767263"/>
            <a:ext cx="2847975" cy="273844"/>
          </a:xfrm>
          <a:prstGeom prst="rect">
            <a:avLst/>
          </a:prstGeom>
        </p:spPr>
        <p:txBody>
          <a:bodyPr/>
          <a:lstStyle/>
          <a:p>
            <a:r>
              <a:rPr lang="en-US" smtClean="0"/>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EA051B39-B140-43FE-96DB-472A2B59CE7C}" type="datetime1">
              <a:rPr lang="en-US" smtClean="0"/>
              <a:pPr/>
              <a:t>7/26/17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DA600BB2-27C5-458B-ABCE-839C88CF47CE}" type="datetime1">
              <a:rPr lang="en-US" smtClean="0"/>
              <a:pPr/>
              <a:t>7/26/17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B11D738E-8962-435F-8C43-147B8DD7E819}" type="datetime1">
              <a:rPr lang="en-US" smtClean="0"/>
              <a:pPr/>
              <a:t>7/26/17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1"/>
            <a:ext cx="7772400" cy="1878806"/>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3051573"/>
            <a:ext cx="7772400" cy="848915"/>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09CAEA93-55E7-4DA9-90C2-089A26EEFEC4}" type="datetime1">
              <a:rPr lang="en-US" smtClean="0"/>
              <a:pPr/>
              <a:t>7/26/17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7" name="Oval 6"/>
          <p:cNvSpPr/>
          <p:nvPr/>
        </p:nvSpPr>
        <p:spPr>
          <a:xfrm>
            <a:off x="4495800"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200151"/>
            <a:ext cx="4038600" cy="3394472"/>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E34CF3C7-6809-4F39-BD67-A75817BDDE0A}" type="datetime1">
              <a:rPr lang="en-US" smtClean="0"/>
              <a:pPr/>
              <a:t>7/26/17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200150"/>
            <a:ext cx="4041648" cy="339471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00150"/>
            <a:ext cx="4040188"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1" y="1200150"/>
            <a:ext cx="4041775"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F7EAEB24-CE78-465C-A726-91D0868FA48F}" type="datetime1">
              <a:rPr lang="en-US" smtClean="0"/>
              <a:pPr/>
              <a:t>7/26/17</a:t>
            </a:fld>
            <a:endParaRPr lang="en-US"/>
          </a:p>
        </p:txBody>
      </p:sp>
      <p:sp>
        <p:nvSpPr>
          <p:cNvPr id="8" name="Footer Placeholder 7"/>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9" name="Slide Number Placeholder 8"/>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1659636"/>
            <a:ext cx="4041648" cy="293522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4"/>
          </p:nvPr>
        </p:nvSpPr>
        <p:spPr>
          <a:xfrm>
            <a:off x="4672584" y="1659637"/>
            <a:ext cx="4041648" cy="293489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363348" y="4767263"/>
            <a:ext cx="2085975" cy="273844"/>
          </a:xfrm>
          <a:prstGeom prst="rect">
            <a:avLst/>
          </a:prstGeom>
        </p:spPr>
        <p:txBody>
          <a:bodyPr/>
          <a:lstStyle/>
          <a:p>
            <a:fld id="{40BAADF0-1749-4E8B-9691-B44A5F8C0895}" type="datetime1">
              <a:rPr lang="en-US" smtClean="0"/>
              <a:pPr/>
              <a:t>7/26/17</a:t>
            </a:fld>
            <a:endParaRPr lang="en-US"/>
          </a:p>
        </p:txBody>
      </p:sp>
      <p:sp>
        <p:nvSpPr>
          <p:cNvPr id="4" name="Footer Placeholder 3"/>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5" name="Slide Number Placeholder 4"/>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3348" y="4767263"/>
            <a:ext cx="2085975" cy="273844"/>
          </a:xfrm>
          <a:prstGeom prst="rect">
            <a:avLst/>
          </a:prstGeom>
        </p:spPr>
        <p:txBody>
          <a:bodyPr/>
          <a:lstStyle/>
          <a:p>
            <a:fld id="{A8AF628A-A867-4937-BBE5-207DB6F9C51A}" type="datetime1">
              <a:rPr lang="en-US" smtClean="0"/>
              <a:pPr/>
              <a:t>7/26/17</a:t>
            </a:fld>
            <a:endParaRPr lang="en-US"/>
          </a:p>
        </p:txBody>
      </p:sp>
      <p:sp>
        <p:nvSpPr>
          <p:cNvPr id="3" name="Footer Placeholder 2"/>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4" name="Slide Number Placeholder 3"/>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8" y="204788"/>
            <a:ext cx="499586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8" y="1828801"/>
            <a:ext cx="3008313" cy="2765822"/>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118BBB94-68E6-4675-A946-F1C5994EDBD7}" type="datetime1">
              <a:rPr lang="en-US" smtClean="0"/>
              <a:pPr/>
              <a:t>7/26/17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857250"/>
            <a:ext cx="6054724" cy="3405783"/>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4357688"/>
            <a:ext cx="5711824" cy="40005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DC3B8377-21E3-4835-B75D-4E2847E2750F}" type="datetime1">
              <a:rPr lang="en-US" smtClean="0"/>
              <a:pPr/>
              <a:t>7/26/17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55197"/>
            <a:ext cx="8229600" cy="1200150"/>
          </a:xfrm>
          <a:prstGeom prst="rect">
            <a:avLst/>
          </a:prstGeom>
        </p:spPr>
        <p:txBody>
          <a:bodyPr vert="horz" lIns="91440" tIns="45720" rIns="91440" bIns="4572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217965"/>
            <a:ext cx="8229600" cy="237665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 name="Picture 4" descr="banner2_12-7-15.jp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6858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em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www.argumentdriveninquiry.com/" TargetMode="External"/><Relationship Id="rId6"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hyperlink" Target="http://www.argumentdriveninquiry.com/" TargetMode="External"/><Relationship Id="rId6" Type="http://schemas.openxmlformats.org/officeDocument/2006/relationships/image" Target="../media/image8.tif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9417" y="295784"/>
            <a:ext cx="7274560" cy="369332"/>
          </a:xfrm>
          <a:prstGeom prst="rect">
            <a:avLst/>
          </a:prstGeom>
          <a:noFill/>
        </p:spPr>
        <p:txBody>
          <a:bodyPr wrap="square" rtlCol="0">
            <a:spAutoFit/>
          </a:bodyPr>
          <a:lstStyle/>
          <a:p>
            <a:r>
              <a:rPr lang="en-US" b="1" dirty="0" smtClean="0">
                <a:solidFill>
                  <a:schemeClr val="bg1"/>
                </a:solidFill>
                <a:latin typeface="Open Sans" charset="0"/>
                <a:ea typeface="Open Sans" charset="0"/>
                <a:cs typeface="Open Sans" charset="0"/>
              </a:rPr>
              <a:t>Incorporated Research Institutions for Seismology</a:t>
            </a:r>
            <a:endParaRPr lang="en-US" b="1" dirty="0">
              <a:solidFill>
                <a:schemeClr val="bg1"/>
              </a:solidFill>
              <a:latin typeface="Open Sans" charset="0"/>
              <a:ea typeface="Open Sans" charset="0"/>
              <a:cs typeface="Open Sans" charset="0"/>
            </a:endParaRPr>
          </a:p>
        </p:txBody>
      </p:sp>
      <p:sp>
        <p:nvSpPr>
          <p:cNvPr id="8" name="Rectangle 2"/>
          <p:cNvSpPr txBox="1">
            <a:spLocks noChangeArrowheads="1"/>
          </p:cNvSpPr>
          <p:nvPr/>
        </p:nvSpPr>
        <p:spPr>
          <a:xfrm>
            <a:off x="342847" y="1264805"/>
            <a:ext cx="8267700" cy="584200"/>
          </a:xfrm>
          <a:prstGeom prst="rect">
            <a:avLst/>
          </a:prstGeom>
        </p:spPr>
        <p:txBody>
          <a:bodyPr vert="horz" lIns="91440" tIns="45720" rIns="91440" bIns="45720" rtlCol="0" anchor="b">
            <a:noAutofit/>
          </a:bodyPr>
          <a:lstStyle>
            <a:lvl1pPr algn="ctr" defTabSz="914400" rtl="0" eaLnBrk="1" latinLnBrk="0" hangingPunct="1">
              <a:lnSpc>
                <a:spcPct val="100000"/>
              </a:lnSpc>
              <a:spcBef>
                <a:spcPct val="0"/>
              </a:spcBef>
              <a:buNone/>
              <a:defRPr sz="8000" kern="1200">
                <a:solidFill>
                  <a:schemeClr val="accent5">
                    <a:lumMod val="75000"/>
                  </a:schemeClr>
                </a:solidFill>
                <a:effectLst/>
                <a:latin typeface="+mj-lt"/>
                <a:ea typeface="+mj-ea"/>
                <a:cs typeface="+mj-cs"/>
              </a:defRPr>
            </a:lvl1pPr>
          </a:lstStyle>
          <a:p>
            <a:r>
              <a:rPr lang="en-US" sz="3200" dirty="0"/>
              <a:t>Can Humans Cause Earthquakes? </a:t>
            </a:r>
          </a:p>
        </p:txBody>
      </p:sp>
      <p:sp>
        <p:nvSpPr>
          <p:cNvPr id="16" name="Text Box 21"/>
          <p:cNvSpPr txBox="1">
            <a:spLocks noChangeArrowheads="1"/>
          </p:cNvSpPr>
          <p:nvPr/>
        </p:nvSpPr>
        <p:spPr bwMode="auto">
          <a:xfrm>
            <a:off x="2855259" y="4897437"/>
            <a:ext cx="3459163"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en-US" sz="1000" dirty="0"/>
              <a:t>Developed with funding from the National Science Foundation </a:t>
            </a:r>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3756" y="2123209"/>
            <a:ext cx="4329266" cy="2201166"/>
          </a:xfrm>
          <a:prstGeom prst="rect">
            <a:avLst/>
          </a:prstGeom>
        </p:spPr>
      </p:pic>
    </p:spTree>
    <p:extLst>
      <p:ext uri="{BB962C8B-B14F-4D97-AF65-F5344CB8AC3E}">
        <p14:creationId xmlns:p14="http://schemas.microsoft.com/office/powerpoint/2010/main" val="1774654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69814"/>
            <a:ext cx="9144000" cy="562086"/>
          </a:xfrm>
        </p:spPr>
        <p:txBody>
          <a:bodyPr>
            <a:noAutofit/>
          </a:bodyPr>
          <a:lstStyle/>
          <a:p>
            <a:pPr algn="l">
              <a:lnSpc>
                <a:spcPct val="100000"/>
              </a:lnSpc>
            </a:pPr>
            <a:r>
              <a:rPr lang="en-US" sz="2400" b="1" dirty="0" smtClean="0"/>
              <a:t>     Stage </a:t>
            </a:r>
            <a:r>
              <a:rPr lang="en-US" sz="2400" b="1" dirty="0"/>
              <a:t>3: Analyze data </a:t>
            </a:r>
            <a:r>
              <a:rPr lang="en-US" sz="2400" b="1" dirty="0" smtClean="0"/>
              <a:t>&amp; </a:t>
            </a:r>
            <a:r>
              <a:rPr lang="en-US" sz="2400" b="1" dirty="0"/>
              <a:t>develop a tentative argument</a:t>
            </a:r>
          </a:p>
        </p:txBody>
      </p:sp>
      <p:pic>
        <p:nvPicPr>
          <p:cNvPr id="4098" name="Picture 2" descr="C:\Users\gallagherm\Pictures\ADI-EQ-Machine\DSC050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6901" y="3098799"/>
            <a:ext cx="2818939" cy="187324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gallagherm\Pictures\ADI-EQ-Machine\DSC051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0956" y="1431357"/>
            <a:ext cx="2356344" cy="1565843"/>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5300" y="2040788"/>
            <a:ext cx="2204077" cy="1463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340" y="1724420"/>
            <a:ext cx="3653774" cy="2748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a:xfrm>
            <a:off x="995680" y="575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Worksheet</a:t>
            </a:r>
            <a:endParaRPr lang="en-US" sz="2800" dirty="0">
              <a:solidFill>
                <a:schemeClr val="bg1"/>
              </a:solidFill>
            </a:endParaRPr>
          </a:p>
        </p:txBody>
      </p:sp>
    </p:spTree>
    <p:extLst>
      <p:ext uri="{BB962C8B-B14F-4D97-AF65-F5344CB8AC3E}">
        <p14:creationId xmlns:p14="http://schemas.microsoft.com/office/powerpoint/2010/main" val="19015836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51997"/>
            <a:ext cx="9144000" cy="667203"/>
          </a:xfrm>
        </p:spPr>
        <p:txBody>
          <a:bodyPr>
            <a:normAutofit fontScale="90000"/>
          </a:bodyPr>
          <a:lstStyle/>
          <a:p>
            <a:pPr algn="l"/>
            <a:r>
              <a:rPr lang="en-US" sz="2700" b="1" dirty="0" smtClean="0"/>
              <a:t>     Stage </a:t>
            </a:r>
            <a:r>
              <a:rPr lang="en-US" sz="2700" b="1" dirty="0"/>
              <a:t>4: Argumentation Session</a:t>
            </a:r>
          </a:p>
        </p:txBody>
      </p:sp>
      <p:sp>
        <p:nvSpPr>
          <p:cNvPr id="3" name="Content Placeholder 2"/>
          <p:cNvSpPr>
            <a:spLocks noGrp="1"/>
          </p:cNvSpPr>
          <p:nvPr>
            <p:ph idx="1"/>
          </p:nvPr>
        </p:nvSpPr>
        <p:spPr>
          <a:xfrm>
            <a:off x="558800" y="1836965"/>
            <a:ext cx="8229600" cy="2376658"/>
          </a:xfrm>
        </p:spPr>
        <p:txBody>
          <a:bodyPr>
            <a:normAutofit/>
          </a:bodyPr>
          <a:lstStyle/>
          <a:p>
            <a:pPr>
              <a:buNone/>
            </a:pPr>
            <a:r>
              <a:rPr lang="en-US" sz="2000" b="1" dirty="0" smtClean="0"/>
              <a:t>Evaluate </a:t>
            </a:r>
          </a:p>
          <a:p>
            <a:r>
              <a:rPr lang="en-US" sz="2000" dirty="0" smtClean="0"/>
              <a:t>the content of the claim</a:t>
            </a:r>
          </a:p>
          <a:p>
            <a:r>
              <a:rPr lang="en-US" sz="2000" dirty="0" smtClean="0"/>
              <a:t>the quality of the evidence used to support the claim, and </a:t>
            </a:r>
          </a:p>
          <a:p>
            <a:r>
              <a:rPr lang="en-US" sz="2000" dirty="0" smtClean="0"/>
              <a:t>the strength of the justification of the evidence included </a:t>
            </a:r>
            <a:endParaRPr lang="en-US" sz="2000" dirty="0"/>
          </a:p>
        </p:txBody>
      </p:sp>
      <p:sp>
        <p:nvSpPr>
          <p:cNvPr id="4"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Argumentation</a:t>
            </a:r>
            <a:endParaRPr lang="en-US" sz="2800" dirty="0">
              <a:solidFill>
                <a:schemeClr val="bg1"/>
              </a:solidFill>
            </a:endParaRPr>
          </a:p>
        </p:txBody>
      </p:sp>
    </p:spTree>
    <p:extLst>
      <p:ext uri="{BB962C8B-B14F-4D97-AF65-F5344CB8AC3E}">
        <p14:creationId xmlns:p14="http://schemas.microsoft.com/office/powerpoint/2010/main" val="1065140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23899"/>
            <a:ext cx="8559800" cy="508001"/>
          </a:xfrm>
        </p:spPr>
        <p:txBody>
          <a:bodyPr>
            <a:normAutofit fontScale="90000"/>
          </a:bodyPr>
          <a:lstStyle/>
          <a:p>
            <a:pPr algn="l"/>
            <a:r>
              <a:rPr lang="en-US" sz="2700" b="1" dirty="0" smtClean="0"/>
              <a:t>     Stage </a:t>
            </a:r>
            <a:r>
              <a:rPr lang="en-US" sz="2700" b="1" dirty="0"/>
              <a:t>5: Explicit and reflective discussion </a:t>
            </a:r>
          </a:p>
        </p:txBody>
      </p:sp>
      <p:pic>
        <p:nvPicPr>
          <p:cNvPr id="5" name="Content Placeholder 4"/>
          <p:cNvPicPr>
            <a:picLocks noGrp="1" noChangeAspect="1"/>
          </p:cNvPicPr>
          <p:nvPr>
            <p:ph idx="1"/>
          </p:nvPr>
        </p:nvPicPr>
        <p:blipFill>
          <a:blip r:embed="rId3"/>
          <a:srcRect l="-18187" r="-18187"/>
          <a:stretch>
            <a:fillRect/>
          </a:stretch>
        </p:blipFill>
        <p:spPr>
          <a:xfrm>
            <a:off x="1447800" y="1697264"/>
            <a:ext cx="6337836" cy="2823935"/>
          </a:xfrm>
          <a:prstGeom prst="rect">
            <a:avLst/>
          </a:prstGeom>
        </p:spPr>
      </p:pic>
      <p:sp>
        <p:nvSpPr>
          <p:cNvPr id="4"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Discussion</a:t>
            </a:r>
            <a:endParaRPr lang="en-US" sz="2800" dirty="0">
              <a:solidFill>
                <a:schemeClr val="bg1"/>
              </a:solidFill>
            </a:endParaRPr>
          </a:p>
        </p:txBody>
      </p:sp>
    </p:spTree>
    <p:extLst>
      <p:ext uri="{BB962C8B-B14F-4D97-AF65-F5344CB8AC3E}">
        <p14:creationId xmlns:p14="http://schemas.microsoft.com/office/powerpoint/2010/main" val="774325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idx="1"/>
          </p:nvPr>
        </p:nvSpPr>
        <p:spPr>
          <a:xfrm>
            <a:off x="1156970" y="1621065"/>
            <a:ext cx="7073900" cy="2376658"/>
          </a:xfrm>
        </p:spPr>
        <p:txBody>
          <a:bodyPr>
            <a:noAutofit/>
          </a:bodyPr>
          <a:lstStyle/>
          <a:p>
            <a:pPr marL="0" indent="0" algn="just">
              <a:buNone/>
            </a:pPr>
            <a:r>
              <a:rPr lang="en-US" sz="2000" dirty="0"/>
              <a:t>Humans depend on Earth's land, ocean, atmosphere, and biosphere for different resources, many of which are limited or not renewable. </a:t>
            </a:r>
            <a:endParaRPr lang="en-US" sz="2000" dirty="0" smtClean="0"/>
          </a:p>
          <a:p>
            <a:pPr marL="0" indent="0" algn="just">
              <a:buNone/>
            </a:pPr>
            <a:endParaRPr lang="en-US" sz="2000" dirty="0"/>
          </a:p>
          <a:p>
            <a:pPr marL="0" indent="0" algn="just">
              <a:buNone/>
            </a:pPr>
            <a:r>
              <a:rPr lang="en-US" sz="2000" dirty="0" smtClean="0"/>
              <a:t>Resources </a:t>
            </a:r>
            <a:r>
              <a:rPr lang="en-US" sz="2000" dirty="0"/>
              <a:t>are distributed unevenly around the planet as a result of past geologic processes. </a:t>
            </a:r>
          </a:p>
        </p:txBody>
      </p:sp>
      <p:sp>
        <p:nvSpPr>
          <p:cNvPr id="4"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Natural Resources</a:t>
            </a:r>
            <a:endParaRPr lang="en-US" sz="2800" dirty="0">
              <a:solidFill>
                <a:schemeClr val="bg1"/>
              </a:solidFill>
            </a:endParaRPr>
          </a:p>
        </p:txBody>
      </p:sp>
    </p:spTree>
    <p:extLst>
      <p:ext uri="{BB962C8B-B14F-4D97-AF65-F5344CB8AC3E}">
        <p14:creationId xmlns:p14="http://schemas.microsoft.com/office/powerpoint/2010/main" val="7375225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811868"/>
            <a:ext cx="6997700" cy="543319"/>
          </a:xfrm>
        </p:spPr>
        <p:txBody>
          <a:bodyPr>
            <a:noAutofit/>
          </a:bodyPr>
          <a:lstStyle/>
          <a:p>
            <a:pPr algn="l">
              <a:lnSpc>
                <a:spcPct val="100000"/>
              </a:lnSpc>
            </a:pPr>
            <a:r>
              <a:rPr lang="en-US" sz="2400" b="1" dirty="0" smtClean="0"/>
              <a:t>Where do natural oil and gas come from?</a:t>
            </a:r>
            <a:endParaRPr lang="en-US" sz="2400" b="1" dirty="0"/>
          </a:p>
        </p:txBody>
      </p:sp>
      <p:sp>
        <p:nvSpPr>
          <p:cNvPr id="3" name="Content Placeholder 2"/>
          <p:cNvSpPr>
            <a:spLocks noGrp="1"/>
          </p:cNvSpPr>
          <p:nvPr>
            <p:ph idx="1"/>
          </p:nvPr>
        </p:nvSpPr>
        <p:spPr>
          <a:xfrm>
            <a:off x="508000" y="1567734"/>
            <a:ext cx="5156200" cy="2994990"/>
          </a:xfrm>
        </p:spPr>
        <p:txBody>
          <a:bodyPr>
            <a:normAutofit/>
          </a:bodyPr>
          <a:lstStyle/>
          <a:p>
            <a:r>
              <a:rPr lang="en-US" sz="2000" b="1" dirty="0"/>
              <a:t>Source Rock </a:t>
            </a:r>
            <a:r>
              <a:rPr lang="en-US" sz="2000" dirty="0"/>
              <a:t>– usually </a:t>
            </a:r>
            <a:r>
              <a:rPr lang="en-US" sz="2000" dirty="0" err="1"/>
              <a:t>shales</a:t>
            </a:r>
            <a:endParaRPr lang="en-US" sz="2000" dirty="0"/>
          </a:p>
          <a:p>
            <a:pPr lvl="1"/>
            <a:r>
              <a:rPr lang="en-US" sz="2000" dirty="0" smtClean="0"/>
              <a:t>Temperature and Pressure</a:t>
            </a:r>
          </a:p>
          <a:p>
            <a:r>
              <a:rPr lang="en-US" sz="2000" b="1" dirty="0"/>
              <a:t>Reservoir Rock </a:t>
            </a:r>
            <a:r>
              <a:rPr lang="en-US" sz="2000" dirty="0"/>
              <a:t>– usually sandstone</a:t>
            </a:r>
          </a:p>
          <a:p>
            <a:r>
              <a:rPr lang="en-US" sz="2000" b="1" dirty="0"/>
              <a:t>Structural Trap and Seal </a:t>
            </a:r>
          </a:p>
        </p:txBody>
      </p:sp>
      <p:pic>
        <p:nvPicPr>
          <p:cNvPr id="5" name="Picture 4"/>
          <p:cNvPicPr>
            <a:picLocks noChangeAspect="1"/>
          </p:cNvPicPr>
          <p:nvPr/>
        </p:nvPicPr>
        <p:blipFill>
          <a:blip r:embed="rId3"/>
          <a:stretch>
            <a:fillRect/>
          </a:stretch>
        </p:blipFill>
        <p:spPr>
          <a:xfrm>
            <a:off x="3898901" y="3207462"/>
            <a:ext cx="4317999" cy="1839468"/>
          </a:xfrm>
          <a:prstGeom prst="rect">
            <a:avLst/>
          </a:prstGeom>
        </p:spPr>
      </p:pic>
      <p:sp>
        <p:nvSpPr>
          <p:cNvPr id="6" name="TextBox 5"/>
          <p:cNvSpPr txBox="1"/>
          <p:nvPr/>
        </p:nvSpPr>
        <p:spPr>
          <a:xfrm>
            <a:off x="6355229" y="4843418"/>
            <a:ext cx="794871" cy="276999"/>
          </a:xfrm>
          <a:prstGeom prst="rect">
            <a:avLst/>
          </a:prstGeom>
          <a:noFill/>
        </p:spPr>
        <p:txBody>
          <a:bodyPr wrap="square" rtlCol="0">
            <a:spAutoFit/>
          </a:bodyPr>
          <a:lstStyle/>
          <a:p>
            <a:r>
              <a:rPr lang="en-US" sz="1200" dirty="0"/>
              <a:t>PG&amp;E</a:t>
            </a:r>
          </a:p>
        </p:txBody>
      </p:sp>
      <p:pic>
        <p:nvPicPr>
          <p:cNvPr id="7" name="Picture 6"/>
          <p:cNvPicPr>
            <a:picLocks noChangeAspect="1"/>
          </p:cNvPicPr>
          <p:nvPr/>
        </p:nvPicPr>
        <p:blipFill>
          <a:blip r:embed="rId4"/>
          <a:stretch>
            <a:fillRect/>
          </a:stretch>
        </p:blipFill>
        <p:spPr>
          <a:xfrm>
            <a:off x="6609229" y="1625335"/>
            <a:ext cx="2131751" cy="1598813"/>
          </a:xfrm>
          <a:prstGeom prst="rect">
            <a:avLst/>
          </a:prstGeom>
        </p:spPr>
      </p:pic>
      <p:sp>
        <p:nvSpPr>
          <p:cNvPr id="8" name="TextBox 7"/>
          <p:cNvSpPr txBox="1"/>
          <p:nvPr/>
        </p:nvSpPr>
        <p:spPr>
          <a:xfrm>
            <a:off x="6964829" y="2735218"/>
            <a:ext cx="794871" cy="276999"/>
          </a:xfrm>
          <a:prstGeom prst="rect">
            <a:avLst/>
          </a:prstGeom>
          <a:noFill/>
        </p:spPr>
        <p:txBody>
          <a:bodyPr wrap="square" rtlCol="0">
            <a:spAutoFit/>
          </a:bodyPr>
          <a:lstStyle/>
          <a:p>
            <a:r>
              <a:rPr lang="en-US" sz="1200" dirty="0" smtClean="0">
                <a:solidFill>
                  <a:schemeClr val="bg1"/>
                </a:solidFill>
              </a:rPr>
              <a:t>Shale</a:t>
            </a:r>
            <a:endParaRPr lang="en-US" sz="1200" dirty="0">
              <a:solidFill>
                <a:schemeClr val="bg1"/>
              </a:solidFill>
            </a:endParaRPr>
          </a:p>
        </p:txBody>
      </p:sp>
      <p:sp>
        <p:nvSpPr>
          <p:cNvPr id="9"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Natural Resources</a:t>
            </a:r>
            <a:endParaRPr lang="en-US" sz="2800" dirty="0">
              <a:solidFill>
                <a:schemeClr val="bg1"/>
              </a:solidFill>
            </a:endParaRPr>
          </a:p>
        </p:txBody>
      </p:sp>
    </p:spTree>
    <p:extLst>
      <p:ext uri="{BB962C8B-B14F-4D97-AF65-F5344CB8AC3E}">
        <p14:creationId xmlns:p14="http://schemas.microsoft.com/office/powerpoint/2010/main" val="2654839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4300" y="702045"/>
            <a:ext cx="6172200" cy="656044"/>
          </a:xfrm>
        </p:spPr>
        <p:txBody>
          <a:bodyPr/>
          <a:lstStyle/>
          <a:p>
            <a:pPr algn="l">
              <a:lnSpc>
                <a:spcPct val="100000"/>
              </a:lnSpc>
            </a:pPr>
            <a:r>
              <a:rPr lang="en-US" sz="2400" b="1" dirty="0" smtClean="0"/>
              <a:t>Why is there natural gas in OK?</a:t>
            </a:r>
            <a:endParaRPr lang="en-US" sz="2400" b="1" dirty="0"/>
          </a:p>
        </p:txBody>
      </p:sp>
      <p:pic>
        <p:nvPicPr>
          <p:cNvPr id="5" name="Picture 4"/>
          <p:cNvPicPr>
            <a:picLocks noChangeAspect="1"/>
          </p:cNvPicPr>
          <p:nvPr/>
        </p:nvPicPr>
        <p:blipFill>
          <a:blip r:embed="rId3"/>
          <a:stretch>
            <a:fillRect/>
          </a:stretch>
        </p:blipFill>
        <p:spPr>
          <a:xfrm>
            <a:off x="1243480" y="1440142"/>
            <a:ext cx="6039219" cy="3168464"/>
          </a:xfrm>
          <a:prstGeom prst="rect">
            <a:avLst/>
          </a:prstGeom>
        </p:spPr>
      </p:pic>
      <p:sp>
        <p:nvSpPr>
          <p:cNvPr id="6" name="TextBox 5"/>
          <p:cNvSpPr txBox="1"/>
          <p:nvPr/>
        </p:nvSpPr>
        <p:spPr>
          <a:xfrm>
            <a:off x="1835084" y="4690659"/>
            <a:ext cx="5288056" cy="300082"/>
          </a:xfrm>
          <a:prstGeom prst="rect">
            <a:avLst/>
          </a:prstGeom>
          <a:noFill/>
        </p:spPr>
        <p:txBody>
          <a:bodyPr wrap="square" rtlCol="0">
            <a:spAutoFit/>
          </a:bodyPr>
          <a:lstStyle/>
          <a:p>
            <a:pPr algn="ctr"/>
            <a:r>
              <a:rPr lang="en-US" sz="1350" dirty="0"/>
              <a:t>Major geologic provinces of Oklahoma (OGS)</a:t>
            </a:r>
          </a:p>
        </p:txBody>
      </p:sp>
      <p:sp>
        <p:nvSpPr>
          <p:cNvPr id="7"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Natural Resources</a:t>
            </a:r>
            <a:endParaRPr lang="en-US" sz="2800" dirty="0">
              <a:solidFill>
                <a:schemeClr val="bg1"/>
              </a:solidFill>
            </a:endParaRPr>
          </a:p>
        </p:txBody>
      </p:sp>
    </p:spTree>
    <p:extLst>
      <p:ext uri="{BB962C8B-B14F-4D97-AF65-F5344CB8AC3E}">
        <p14:creationId xmlns:p14="http://schemas.microsoft.com/office/powerpoint/2010/main" val="1899072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0" y="1022858"/>
            <a:ext cx="3771900" cy="2075941"/>
          </a:xfrm>
        </p:spPr>
        <p:txBody>
          <a:bodyPr>
            <a:noAutofit/>
          </a:bodyPr>
          <a:lstStyle/>
          <a:p>
            <a:pPr>
              <a:lnSpc>
                <a:spcPct val="100000"/>
              </a:lnSpc>
            </a:pPr>
            <a:r>
              <a:rPr lang="en-US" sz="2000" b="1" dirty="0"/>
              <a:t>Why do we need to use high-volume hydraulic fracturing to extract the natural gas in </a:t>
            </a:r>
            <a:r>
              <a:rPr lang="en-US" sz="2000" b="1" dirty="0" smtClean="0"/>
              <a:t>OK </a:t>
            </a:r>
            <a:r>
              <a:rPr lang="en-US" sz="2000" b="1" dirty="0"/>
              <a:t/>
            </a:r>
            <a:br>
              <a:rPr lang="en-US" sz="2000" b="1" dirty="0"/>
            </a:br>
            <a:r>
              <a:rPr lang="en-US" sz="2000" b="1" dirty="0"/>
              <a:t>(or other tight shales)?</a:t>
            </a:r>
          </a:p>
        </p:txBody>
      </p:sp>
      <p:pic>
        <p:nvPicPr>
          <p:cNvPr id="4" name="Picture 3"/>
          <p:cNvPicPr>
            <a:picLocks noChangeAspect="1"/>
          </p:cNvPicPr>
          <p:nvPr/>
        </p:nvPicPr>
        <p:blipFill>
          <a:blip r:embed="rId3"/>
          <a:stretch>
            <a:fillRect/>
          </a:stretch>
        </p:blipFill>
        <p:spPr>
          <a:xfrm>
            <a:off x="4384536" y="1084834"/>
            <a:ext cx="4448205" cy="3614166"/>
          </a:xfrm>
          <a:prstGeom prst="rect">
            <a:avLst/>
          </a:prstGeom>
        </p:spPr>
      </p:pic>
      <p:sp>
        <p:nvSpPr>
          <p:cNvPr id="5"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Hydraulic fracturing</a:t>
            </a:r>
            <a:endParaRPr lang="en-US" sz="2800" dirty="0">
              <a:solidFill>
                <a:schemeClr val="bg1"/>
              </a:solidFill>
            </a:endParaRPr>
          </a:p>
        </p:txBody>
      </p:sp>
    </p:spTree>
    <p:extLst>
      <p:ext uri="{BB962C8B-B14F-4D97-AF65-F5344CB8AC3E}">
        <p14:creationId xmlns:p14="http://schemas.microsoft.com/office/powerpoint/2010/main" val="15166919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353860" y="1431732"/>
            <a:ext cx="6680119" cy="2975168"/>
          </a:xfrm>
        </p:spPr>
        <p:txBody>
          <a:bodyPr>
            <a:noAutofit/>
          </a:bodyPr>
          <a:lstStyle/>
          <a:p>
            <a:pPr algn="l"/>
            <a:r>
              <a:rPr lang="en-US" sz="1800" dirty="0"/>
              <a:t>Some natural hazards (volcanic eruptions, severe weather) are preceded by phenomena that allow for reliable predictions. Others (like earthquakes) occur suddenly and without notice, and thus are not predictable (yet). </a:t>
            </a:r>
            <a:endParaRPr lang="en-US" sz="1800" dirty="0" smtClean="0"/>
          </a:p>
          <a:p>
            <a:pPr algn="l"/>
            <a:endParaRPr lang="en-US" sz="1800" dirty="0"/>
          </a:p>
          <a:p>
            <a:pPr algn="l"/>
            <a:r>
              <a:rPr lang="en-US" sz="1800" dirty="0" smtClean="0"/>
              <a:t>However</a:t>
            </a:r>
            <a:r>
              <a:rPr lang="en-US" sz="1800" dirty="0"/>
              <a:t>, mapping the history of natural hazards, combined with an understanding of related geological forces, can help forecast the locations and likelihoods of future events. </a:t>
            </a:r>
          </a:p>
        </p:txBody>
      </p:sp>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Natural Hazards</a:t>
            </a:r>
            <a:endParaRPr lang="en-US" sz="2800" dirty="0">
              <a:solidFill>
                <a:schemeClr val="bg1"/>
              </a:solidFill>
            </a:endParaRPr>
          </a:p>
        </p:txBody>
      </p:sp>
    </p:spTree>
    <p:extLst>
      <p:ext uri="{BB962C8B-B14F-4D97-AF65-F5344CB8AC3E}">
        <p14:creationId xmlns:p14="http://schemas.microsoft.com/office/powerpoint/2010/main" val="3977319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00" y="1329773"/>
            <a:ext cx="2832100" cy="627510"/>
          </a:xfrm>
        </p:spPr>
        <p:txBody>
          <a:bodyPr>
            <a:noAutofit/>
          </a:bodyPr>
          <a:lstStyle/>
          <a:p>
            <a:pPr>
              <a:lnSpc>
                <a:spcPct val="100000"/>
              </a:lnSpc>
            </a:pPr>
            <a:r>
              <a:rPr lang="en-US" sz="2000" b="1" dirty="0" smtClean="0"/>
              <a:t>Where do most earthquakes occur?</a:t>
            </a:r>
            <a:endParaRPr lang="en-US" sz="2000" b="1" dirty="0"/>
          </a:p>
        </p:txBody>
      </p:sp>
      <p:pic>
        <p:nvPicPr>
          <p:cNvPr id="4" name="Picture 3"/>
          <p:cNvPicPr>
            <a:picLocks noChangeAspect="1"/>
          </p:cNvPicPr>
          <p:nvPr/>
        </p:nvPicPr>
        <p:blipFill>
          <a:blip r:embed="rId3"/>
          <a:stretch>
            <a:fillRect/>
          </a:stretch>
        </p:blipFill>
        <p:spPr>
          <a:xfrm>
            <a:off x="3604608" y="1086985"/>
            <a:ext cx="5067300" cy="3457377"/>
          </a:xfrm>
          <a:prstGeom prst="rect">
            <a:avLst/>
          </a:prstGeom>
        </p:spPr>
      </p:pic>
      <p:sp>
        <p:nvSpPr>
          <p:cNvPr id="5" name="TextBox 4"/>
          <p:cNvSpPr txBox="1"/>
          <p:nvPr/>
        </p:nvSpPr>
        <p:spPr>
          <a:xfrm>
            <a:off x="8346046" y="4688781"/>
            <a:ext cx="651725" cy="300082"/>
          </a:xfrm>
          <a:prstGeom prst="rect">
            <a:avLst/>
          </a:prstGeom>
          <a:noFill/>
        </p:spPr>
        <p:txBody>
          <a:bodyPr wrap="square" rtlCol="0">
            <a:spAutoFit/>
          </a:bodyPr>
          <a:lstStyle/>
          <a:p>
            <a:pPr algn="ctr"/>
            <a:r>
              <a:rPr lang="en-US" sz="1350" dirty="0"/>
              <a:t>USGS</a:t>
            </a:r>
          </a:p>
        </p:txBody>
      </p:sp>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Plate Tectonics</a:t>
            </a:r>
            <a:endParaRPr lang="en-US" sz="2800" dirty="0">
              <a:solidFill>
                <a:schemeClr val="bg1"/>
              </a:solidFill>
            </a:endParaRPr>
          </a:p>
        </p:txBody>
      </p:sp>
    </p:spTree>
    <p:extLst>
      <p:ext uri="{BB962C8B-B14F-4D97-AF65-F5344CB8AC3E}">
        <p14:creationId xmlns:p14="http://schemas.microsoft.com/office/powerpoint/2010/main" val="13927168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98" y="687162"/>
            <a:ext cx="8274002" cy="857250"/>
          </a:xfrm>
        </p:spPr>
        <p:txBody>
          <a:bodyPr>
            <a:noAutofit/>
          </a:bodyPr>
          <a:lstStyle/>
          <a:p>
            <a:pPr algn="l">
              <a:lnSpc>
                <a:spcPct val="100000"/>
              </a:lnSpc>
            </a:pPr>
            <a:r>
              <a:rPr lang="en-US" sz="2400" b="1" dirty="0" smtClean="0"/>
              <a:t>How can we use past seismicity to contribute to </a:t>
            </a:r>
            <a:br>
              <a:rPr lang="en-US" sz="2400" b="1" dirty="0" smtClean="0"/>
            </a:br>
            <a:r>
              <a:rPr lang="en-US" sz="2400" b="1" dirty="0" smtClean="0"/>
              <a:t>earthquake forecasting? How about prediction?</a:t>
            </a:r>
            <a:endParaRPr lang="en-US" sz="2400" b="1" dirty="0"/>
          </a:p>
        </p:txBody>
      </p:sp>
      <p:pic>
        <p:nvPicPr>
          <p:cNvPr id="4" name="Picture 3"/>
          <p:cNvPicPr>
            <a:picLocks noChangeAspect="1"/>
          </p:cNvPicPr>
          <p:nvPr/>
        </p:nvPicPr>
        <p:blipFill>
          <a:blip r:embed="rId3"/>
          <a:stretch>
            <a:fillRect/>
          </a:stretch>
        </p:blipFill>
        <p:spPr>
          <a:xfrm>
            <a:off x="857298" y="1770088"/>
            <a:ext cx="5822902" cy="3267527"/>
          </a:xfrm>
          <a:prstGeom prst="rect">
            <a:avLst/>
          </a:prstGeom>
        </p:spPr>
      </p:pic>
      <p:pic>
        <p:nvPicPr>
          <p:cNvPr id="6" name="Picture 5"/>
          <p:cNvPicPr>
            <a:picLocks noChangeAspect="1"/>
          </p:cNvPicPr>
          <p:nvPr/>
        </p:nvPicPr>
        <p:blipFill>
          <a:blip r:embed="rId4"/>
          <a:stretch>
            <a:fillRect/>
          </a:stretch>
        </p:blipFill>
        <p:spPr>
          <a:xfrm>
            <a:off x="7068062" y="2721227"/>
            <a:ext cx="1352550" cy="1162050"/>
          </a:xfrm>
          <a:prstGeom prst="rect">
            <a:avLst/>
          </a:prstGeom>
        </p:spPr>
      </p:pic>
      <p:sp>
        <p:nvSpPr>
          <p:cNvPr id="8" name="TextBox 7"/>
          <p:cNvSpPr txBox="1"/>
          <p:nvPr/>
        </p:nvSpPr>
        <p:spPr>
          <a:xfrm>
            <a:off x="5847780" y="4617993"/>
            <a:ext cx="832420" cy="276999"/>
          </a:xfrm>
          <a:prstGeom prst="rect">
            <a:avLst/>
          </a:prstGeom>
          <a:noFill/>
        </p:spPr>
        <p:txBody>
          <a:bodyPr wrap="square" rtlCol="0">
            <a:spAutoFit/>
          </a:bodyPr>
          <a:lstStyle/>
          <a:p>
            <a:pPr algn="ctr"/>
            <a:r>
              <a:rPr lang="en-US" sz="1200" dirty="0" smtClean="0"/>
              <a:t>USGS</a:t>
            </a:r>
            <a:endParaRPr lang="en-US" sz="1350" dirty="0"/>
          </a:p>
        </p:txBody>
      </p:sp>
      <p:sp>
        <p:nvSpPr>
          <p:cNvPr id="7"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Earthquake Hazards</a:t>
            </a:r>
            <a:endParaRPr lang="en-US" sz="2800" dirty="0">
              <a:solidFill>
                <a:schemeClr val="bg1"/>
              </a:solidFill>
            </a:endParaRPr>
          </a:p>
        </p:txBody>
      </p:sp>
    </p:spTree>
    <p:extLst>
      <p:ext uri="{BB962C8B-B14F-4D97-AF65-F5344CB8AC3E}">
        <p14:creationId xmlns:p14="http://schemas.microsoft.com/office/powerpoint/2010/main" val="16606785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9900" y="711201"/>
            <a:ext cx="6994101" cy="437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81" y="4471569"/>
            <a:ext cx="1972138" cy="434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2"/>
          <p:cNvSpPr>
            <a:spLocks noGrp="1"/>
          </p:cNvSpPr>
          <p:nvPr>
            <p:ph idx="1"/>
          </p:nvPr>
        </p:nvSpPr>
        <p:spPr>
          <a:xfrm>
            <a:off x="0" y="4861438"/>
            <a:ext cx="2761129" cy="329687"/>
          </a:xfrm>
        </p:spPr>
        <p:txBody>
          <a:bodyPr>
            <a:normAutofit/>
          </a:bodyPr>
          <a:lstStyle/>
          <a:p>
            <a:pPr marL="0" indent="0">
              <a:buNone/>
            </a:pPr>
            <a:r>
              <a:rPr lang="en-US" sz="1000" dirty="0">
                <a:hlinkClick r:id="rId5"/>
              </a:rPr>
              <a:t>http://www.argumentdriveninquiry.com</a:t>
            </a:r>
            <a:r>
              <a:rPr lang="en-US" sz="1000" dirty="0" smtClean="0">
                <a:hlinkClick r:id="rId5"/>
              </a:rPr>
              <a:t>/</a:t>
            </a:r>
            <a:r>
              <a:rPr lang="en-US" sz="1000" dirty="0" smtClean="0"/>
              <a:t> </a:t>
            </a:r>
            <a:endParaRPr lang="en-US" sz="1000" dirty="0"/>
          </a:p>
        </p:txBody>
      </p:sp>
      <p:cxnSp>
        <p:nvCxnSpPr>
          <p:cNvPr id="7" name="Straight Arrow Connector 6"/>
          <p:cNvCxnSpPr/>
          <p:nvPr/>
        </p:nvCxnSpPr>
        <p:spPr>
          <a:xfrm>
            <a:off x="4119579" y="4960700"/>
            <a:ext cx="3186" cy="146559"/>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6"/>
          <a:stretch>
            <a:fillRect/>
          </a:stretch>
        </p:blipFill>
        <p:spPr>
          <a:xfrm>
            <a:off x="6794586" y="692096"/>
            <a:ext cx="1602066" cy="3311734"/>
          </a:xfrm>
          <a:prstGeom prst="rect">
            <a:avLst/>
          </a:prstGeom>
        </p:spPr>
      </p:pic>
    </p:spTree>
    <p:extLst>
      <p:ext uri="{BB962C8B-B14F-4D97-AF65-F5344CB8AC3E}">
        <p14:creationId xmlns:p14="http://schemas.microsoft.com/office/powerpoint/2010/main" val="16875760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88467"/>
            <a:ext cx="9143999" cy="564842"/>
          </a:xfrm>
        </p:spPr>
        <p:txBody>
          <a:bodyPr>
            <a:noAutofit/>
          </a:bodyPr>
          <a:lstStyle/>
          <a:p>
            <a:pPr>
              <a:lnSpc>
                <a:spcPct val="100000"/>
              </a:lnSpc>
            </a:pPr>
            <a:r>
              <a:rPr lang="en-US" sz="2400" b="1" dirty="0" smtClean="0"/>
              <a:t>Has seismicity in OK changed over time?</a:t>
            </a:r>
            <a:endParaRPr lang="en-US" sz="2400" b="1" dirty="0"/>
          </a:p>
        </p:txBody>
      </p:sp>
      <p:sp>
        <p:nvSpPr>
          <p:cNvPr id="7" name="TextBox 6"/>
          <p:cNvSpPr txBox="1"/>
          <p:nvPr/>
        </p:nvSpPr>
        <p:spPr>
          <a:xfrm>
            <a:off x="1582674" y="4669902"/>
            <a:ext cx="934871" cy="300082"/>
          </a:xfrm>
          <a:prstGeom prst="rect">
            <a:avLst/>
          </a:prstGeom>
          <a:noFill/>
        </p:spPr>
        <p:txBody>
          <a:bodyPr wrap="none" rtlCol="0">
            <a:spAutoFit/>
          </a:bodyPr>
          <a:lstStyle/>
          <a:p>
            <a:r>
              <a:rPr lang="en-US" sz="1350" b="1" dirty="0"/>
              <a:t>1984-2008</a:t>
            </a:r>
          </a:p>
        </p:txBody>
      </p:sp>
      <p:sp>
        <p:nvSpPr>
          <p:cNvPr id="8" name="TextBox 7"/>
          <p:cNvSpPr txBox="1"/>
          <p:nvPr/>
        </p:nvSpPr>
        <p:spPr>
          <a:xfrm>
            <a:off x="6734039" y="4659051"/>
            <a:ext cx="934871" cy="300082"/>
          </a:xfrm>
          <a:prstGeom prst="rect">
            <a:avLst/>
          </a:prstGeom>
          <a:noFill/>
        </p:spPr>
        <p:txBody>
          <a:bodyPr wrap="none" rtlCol="0">
            <a:spAutoFit/>
          </a:bodyPr>
          <a:lstStyle/>
          <a:p>
            <a:r>
              <a:rPr lang="en-US" sz="1350" b="1" dirty="0"/>
              <a:t>2009-2016</a:t>
            </a:r>
          </a:p>
        </p:txBody>
      </p:sp>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171449" y="1572951"/>
            <a:ext cx="4400550" cy="3086100"/>
          </a:xfrm>
          <a:prstGeom prst="rect">
            <a:avLst/>
          </a:prstGeom>
          <a:noFill/>
          <a:ln>
            <a:noFill/>
          </a:ln>
        </p:spPr>
      </p:pic>
      <p:pic>
        <p:nvPicPr>
          <p:cNvPr id="11" name="Picture 10" descr=":::::Desktop:Screen Shot 2016-11-28 at 12.30.08 PM.jpg"/>
          <p:cNvPicPr>
            <a:picLocks noChangeAspect="1"/>
          </p:cNvPicPr>
          <p:nvPr/>
        </p:nvPicPr>
        <p:blipFill rotWithShape="1">
          <a:blip r:embed="rId4"/>
          <a:srcRect r="16543"/>
          <a:stretch/>
        </p:blipFill>
        <p:spPr bwMode="auto">
          <a:xfrm>
            <a:off x="5442193" y="1647393"/>
            <a:ext cx="3518564" cy="2937216"/>
          </a:xfrm>
          <a:prstGeom prst="rect">
            <a:avLst/>
          </a:prstGeom>
          <a:noFill/>
          <a:ln w="9525">
            <a:noFill/>
            <a:miter lim="800000"/>
            <a:headEnd/>
            <a:tailEnd/>
          </a:ln>
        </p:spPr>
      </p:pic>
      <p:sp>
        <p:nvSpPr>
          <p:cNvPr id="9"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Seismicity</a:t>
            </a:r>
            <a:endParaRPr lang="en-US" sz="2800" dirty="0">
              <a:solidFill>
                <a:schemeClr val="bg1"/>
              </a:solidFill>
            </a:endParaRPr>
          </a:p>
        </p:txBody>
      </p:sp>
    </p:spTree>
    <p:extLst>
      <p:ext uri="{BB962C8B-B14F-4D97-AF65-F5344CB8AC3E}">
        <p14:creationId xmlns:p14="http://schemas.microsoft.com/office/powerpoint/2010/main" val="6128157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995680" y="1346200"/>
            <a:ext cx="7145020" cy="2959100"/>
          </a:xfrm>
        </p:spPr>
        <p:txBody>
          <a:bodyPr>
            <a:normAutofit/>
          </a:bodyPr>
          <a:lstStyle/>
          <a:p>
            <a:pPr algn="l"/>
            <a:r>
              <a:rPr lang="en-US" dirty="0"/>
              <a:t>Human activities have altered the biosphere, sometimes damaging it, although changes to environments can have different impacts for different living things. </a:t>
            </a:r>
            <a:endParaRPr lang="en-US" dirty="0" smtClean="0"/>
          </a:p>
          <a:p>
            <a:pPr algn="l"/>
            <a:endParaRPr lang="en-US" dirty="0"/>
          </a:p>
          <a:p>
            <a:pPr algn="l"/>
            <a:r>
              <a:rPr lang="en-US" dirty="0" smtClean="0"/>
              <a:t>Activities </a:t>
            </a:r>
            <a:r>
              <a:rPr lang="en-US" dirty="0"/>
              <a:t>and technologies can be engineered to reduce people's impacts on Earth. </a:t>
            </a:r>
          </a:p>
        </p:txBody>
      </p:sp>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Human Impacts</a:t>
            </a:r>
            <a:endParaRPr lang="en-US" sz="2800" dirty="0">
              <a:solidFill>
                <a:schemeClr val="bg1"/>
              </a:solidFill>
            </a:endParaRPr>
          </a:p>
        </p:txBody>
      </p:sp>
    </p:spTree>
    <p:extLst>
      <p:ext uri="{BB962C8B-B14F-4D97-AF65-F5344CB8AC3E}">
        <p14:creationId xmlns:p14="http://schemas.microsoft.com/office/powerpoint/2010/main" val="262268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747" y="803431"/>
            <a:ext cx="8330143" cy="780951"/>
          </a:xfrm>
        </p:spPr>
        <p:txBody>
          <a:bodyPr>
            <a:noAutofit/>
          </a:bodyPr>
          <a:lstStyle/>
          <a:p>
            <a:pPr>
              <a:lnSpc>
                <a:spcPct val="100000"/>
              </a:lnSpc>
            </a:pPr>
            <a:r>
              <a:rPr lang="en-US" sz="2400" b="1" dirty="0"/>
              <a:t>Could small induced earthquakes relieve stress on a fault, and therefore be a good thing? </a:t>
            </a:r>
          </a:p>
        </p:txBody>
      </p:sp>
      <p:pic>
        <p:nvPicPr>
          <p:cNvPr id="4" name="Picture 3"/>
          <p:cNvPicPr>
            <a:picLocks noChangeAspect="1"/>
          </p:cNvPicPr>
          <p:nvPr/>
        </p:nvPicPr>
        <p:blipFill>
          <a:blip r:embed="rId3"/>
          <a:stretch>
            <a:fillRect/>
          </a:stretch>
        </p:blipFill>
        <p:spPr>
          <a:xfrm>
            <a:off x="6146629" y="2009901"/>
            <a:ext cx="2542947" cy="2004689"/>
          </a:xfrm>
          <a:prstGeom prst="rect">
            <a:avLst/>
          </a:prstGeom>
        </p:spPr>
      </p:pic>
      <p:sp>
        <p:nvSpPr>
          <p:cNvPr id="5" name="TextBox 4"/>
          <p:cNvSpPr txBox="1"/>
          <p:nvPr/>
        </p:nvSpPr>
        <p:spPr>
          <a:xfrm>
            <a:off x="6146629" y="4317837"/>
            <a:ext cx="2542947" cy="646331"/>
          </a:xfrm>
          <a:prstGeom prst="rect">
            <a:avLst/>
          </a:prstGeom>
          <a:noFill/>
        </p:spPr>
        <p:txBody>
          <a:bodyPr wrap="square" rtlCol="0">
            <a:spAutoFit/>
          </a:bodyPr>
          <a:lstStyle/>
          <a:p>
            <a:r>
              <a:rPr lang="en-US" sz="1200" dirty="0"/>
              <a:t>J. Healy and B. Raleigh </a:t>
            </a:r>
            <a:r>
              <a:rPr lang="en-US" sz="1200" dirty="0" smtClean="0"/>
              <a:t> at </a:t>
            </a:r>
            <a:r>
              <a:rPr lang="en-US" sz="1200" dirty="0" err="1"/>
              <a:t>Rangely</a:t>
            </a:r>
            <a:r>
              <a:rPr lang="en-US" sz="1200" dirty="0"/>
              <a:t> Seismic Experiment </a:t>
            </a:r>
            <a:r>
              <a:rPr lang="en-US" sz="1200" dirty="0" smtClean="0"/>
              <a:t>site.  Photo</a:t>
            </a:r>
            <a:r>
              <a:rPr lang="en-US" sz="1200" dirty="0"/>
              <a:t>: USGS</a:t>
            </a:r>
          </a:p>
        </p:txBody>
      </p:sp>
      <p:pic>
        <p:nvPicPr>
          <p:cNvPr id="6" name="Picture 5"/>
          <p:cNvPicPr>
            <a:picLocks noChangeAspect="1"/>
          </p:cNvPicPr>
          <p:nvPr/>
        </p:nvPicPr>
        <p:blipFill>
          <a:blip r:embed="rId4"/>
          <a:stretch>
            <a:fillRect/>
          </a:stretch>
        </p:blipFill>
        <p:spPr>
          <a:xfrm>
            <a:off x="472757" y="1982825"/>
            <a:ext cx="2499043" cy="2015830"/>
          </a:xfrm>
          <a:prstGeom prst="rect">
            <a:avLst/>
          </a:prstGeom>
        </p:spPr>
      </p:pic>
      <p:pic>
        <p:nvPicPr>
          <p:cNvPr id="7" name="Picture 6"/>
          <p:cNvPicPr>
            <a:picLocks noChangeAspect="1"/>
          </p:cNvPicPr>
          <p:nvPr/>
        </p:nvPicPr>
        <p:blipFill>
          <a:blip r:embed="rId5"/>
          <a:stretch>
            <a:fillRect/>
          </a:stretch>
        </p:blipFill>
        <p:spPr>
          <a:xfrm>
            <a:off x="2983856" y="2271003"/>
            <a:ext cx="1939647" cy="2775186"/>
          </a:xfrm>
          <a:prstGeom prst="rect">
            <a:avLst/>
          </a:prstGeom>
        </p:spPr>
      </p:pic>
      <p:sp>
        <p:nvSpPr>
          <p:cNvPr id="8" name="TextBox 7"/>
          <p:cNvSpPr txBox="1"/>
          <p:nvPr/>
        </p:nvSpPr>
        <p:spPr>
          <a:xfrm>
            <a:off x="472757" y="4133171"/>
            <a:ext cx="2102633" cy="830997"/>
          </a:xfrm>
          <a:prstGeom prst="rect">
            <a:avLst/>
          </a:prstGeom>
          <a:noFill/>
        </p:spPr>
        <p:txBody>
          <a:bodyPr wrap="square" rtlCol="0">
            <a:spAutoFit/>
          </a:bodyPr>
          <a:lstStyle/>
          <a:p>
            <a:pPr algn="ctr"/>
            <a:r>
              <a:rPr lang="en-US" sz="1200" dirty="0"/>
              <a:t>Induced earthquakes at the</a:t>
            </a:r>
          </a:p>
          <a:p>
            <a:r>
              <a:rPr lang="en-US" sz="1200" dirty="0"/>
              <a:t>Rocky Mountain Arsenal in 1966 caused damage to an overpass</a:t>
            </a:r>
          </a:p>
        </p:txBody>
      </p:sp>
      <p:sp>
        <p:nvSpPr>
          <p:cNvPr id="9"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Fracking effects</a:t>
            </a:r>
            <a:endParaRPr lang="en-US" sz="2800" dirty="0">
              <a:solidFill>
                <a:schemeClr val="bg1"/>
              </a:solidFill>
            </a:endParaRPr>
          </a:p>
        </p:txBody>
      </p:sp>
    </p:spTree>
    <p:extLst>
      <p:ext uri="{BB962C8B-B14F-4D97-AF65-F5344CB8AC3E}">
        <p14:creationId xmlns:p14="http://schemas.microsoft.com/office/powerpoint/2010/main" val="13126224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1486358"/>
            <a:ext cx="4787900" cy="1129842"/>
          </a:xfrm>
        </p:spPr>
        <p:txBody>
          <a:bodyPr>
            <a:noAutofit/>
          </a:bodyPr>
          <a:lstStyle/>
          <a:p>
            <a:pPr algn="l">
              <a:lnSpc>
                <a:spcPct val="100000"/>
              </a:lnSpc>
            </a:pPr>
            <a:r>
              <a:rPr lang="en-US" sz="2000" b="1" dirty="0"/>
              <a:t>Could there be other potential environmental impacts of </a:t>
            </a:r>
            <a:r>
              <a:rPr lang="en-US" sz="2000" b="1" dirty="0" smtClean="0"/>
              <a:t>fracking </a:t>
            </a:r>
            <a:r>
              <a:rPr lang="en-US" sz="2000" b="1" dirty="0"/>
              <a:t>besides </a:t>
            </a:r>
            <a:r>
              <a:rPr lang="en-US" sz="2000" b="1" dirty="0" smtClean="0"/>
              <a:t>earthquakes</a:t>
            </a:r>
            <a:r>
              <a:rPr lang="en-US" sz="2000" b="1" dirty="0"/>
              <a:t>?</a:t>
            </a:r>
          </a:p>
        </p:txBody>
      </p:sp>
      <p:pic>
        <p:nvPicPr>
          <p:cNvPr id="4" name="Picture 3"/>
          <p:cNvPicPr>
            <a:picLocks noChangeAspect="1"/>
          </p:cNvPicPr>
          <p:nvPr/>
        </p:nvPicPr>
        <p:blipFill>
          <a:blip r:embed="rId3"/>
          <a:stretch>
            <a:fillRect/>
          </a:stretch>
        </p:blipFill>
        <p:spPr>
          <a:xfrm>
            <a:off x="5613400" y="762458"/>
            <a:ext cx="2900959" cy="3932682"/>
          </a:xfrm>
          <a:prstGeom prst="rect">
            <a:avLst/>
          </a:prstGeom>
        </p:spPr>
      </p:pic>
      <p:sp>
        <p:nvSpPr>
          <p:cNvPr id="5" name="TextBox 4"/>
          <p:cNvSpPr txBox="1"/>
          <p:nvPr/>
        </p:nvSpPr>
        <p:spPr>
          <a:xfrm>
            <a:off x="5733194" y="4720540"/>
            <a:ext cx="2661370" cy="300082"/>
          </a:xfrm>
          <a:prstGeom prst="rect">
            <a:avLst/>
          </a:prstGeom>
          <a:noFill/>
        </p:spPr>
        <p:txBody>
          <a:bodyPr wrap="none" rtlCol="0">
            <a:spAutoFit/>
          </a:bodyPr>
          <a:lstStyle/>
          <a:p>
            <a:r>
              <a:rPr lang="en-US" sz="1350" dirty="0"/>
              <a:t>From </a:t>
            </a:r>
            <a:r>
              <a:rPr lang="en-US" sz="1350" i="1" dirty="0" err="1"/>
              <a:t>Howarth</a:t>
            </a:r>
            <a:r>
              <a:rPr lang="en-US" sz="1350" i="1" dirty="0"/>
              <a:t> et al., Nature</a:t>
            </a:r>
            <a:r>
              <a:rPr lang="en-US" sz="1350" dirty="0"/>
              <a:t>, 2011</a:t>
            </a:r>
          </a:p>
        </p:txBody>
      </p:sp>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Fracking effects</a:t>
            </a:r>
            <a:endParaRPr lang="en-US" sz="2800" dirty="0">
              <a:solidFill>
                <a:schemeClr val="bg1"/>
              </a:solidFill>
            </a:endParaRPr>
          </a:p>
        </p:txBody>
      </p:sp>
    </p:spTree>
    <p:extLst>
      <p:ext uri="{BB962C8B-B14F-4D97-AF65-F5344CB8AC3E}">
        <p14:creationId xmlns:p14="http://schemas.microsoft.com/office/powerpoint/2010/main" val="15892749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40897"/>
            <a:ext cx="6576068" cy="1017475"/>
          </a:xfrm>
        </p:spPr>
        <p:txBody>
          <a:bodyPr>
            <a:noAutofit/>
          </a:bodyPr>
          <a:lstStyle/>
          <a:p>
            <a:pPr algn="l">
              <a:lnSpc>
                <a:spcPct val="100000"/>
              </a:lnSpc>
            </a:pPr>
            <a:r>
              <a:rPr lang="en-US" sz="2000" b="1" dirty="0"/>
              <a:t>In what ways might hydraulic fracturing influence earthquake occurrence?</a:t>
            </a:r>
          </a:p>
        </p:txBody>
      </p:sp>
      <p:pic>
        <p:nvPicPr>
          <p:cNvPr id="5" name="Picture 4" descr="F3_SkoumalEtAl_BSSA_201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710" y="1845005"/>
            <a:ext cx="2775204" cy="2926080"/>
          </a:xfrm>
          <a:prstGeom prst="rect">
            <a:avLst/>
          </a:prstGeom>
        </p:spPr>
      </p:pic>
      <p:pic>
        <p:nvPicPr>
          <p:cNvPr id="6" name="Picture 5" descr="F5_SkoumalEtAl_BSSA_2015.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7089" y="1787855"/>
            <a:ext cx="3010757" cy="2926080"/>
          </a:xfrm>
          <a:prstGeom prst="rect">
            <a:avLst/>
          </a:prstGeom>
        </p:spPr>
      </p:pic>
      <p:sp>
        <p:nvSpPr>
          <p:cNvPr id="7" name="TextBox 6"/>
          <p:cNvSpPr txBox="1"/>
          <p:nvPr/>
        </p:nvSpPr>
        <p:spPr>
          <a:xfrm>
            <a:off x="6064943" y="4771085"/>
            <a:ext cx="1603324" cy="300082"/>
          </a:xfrm>
          <a:prstGeom prst="rect">
            <a:avLst/>
          </a:prstGeom>
          <a:noFill/>
        </p:spPr>
        <p:txBody>
          <a:bodyPr wrap="none" rtlCol="0">
            <a:spAutoFit/>
          </a:bodyPr>
          <a:lstStyle/>
          <a:p>
            <a:r>
              <a:rPr lang="en-US" sz="1350" i="1" dirty="0" err="1"/>
              <a:t>Skoumal</a:t>
            </a:r>
            <a:r>
              <a:rPr lang="en-US" sz="1350" i="1" dirty="0"/>
              <a:t> et al., </a:t>
            </a:r>
            <a:r>
              <a:rPr lang="en-US" sz="1350" dirty="0"/>
              <a:t>2015</a:t>
            </a:r>
          </a:p>
        </p:txBody>
      </p:sp>
      <p:sp>
        <p:nvSpPr>
          <p:cNvPr id="8" name="TextBox 7"/>
          <p:cNvSpPr txBox="1"/>
          <p:nvPr/>
        </p:nvSpPr>
        <p:spPr>
          <a:xfrm>
            <a:off x="1497010" y="4843418"/>
            <a:ext cx="1893595" cy="300082"/>
          </a:xfrm>
          <a:prstGeom prst="rect">
            <a:avLst/>
          </a:prstGeom>
          <a:noFill/>
        </p:spPr>
        <p:txBody>
          <a:bodyPr wrap="none" rtlCol="0">
            <a:spAutoFit/>
          </a:bodyPr>
          <a:lstStyle/>
          <a:p>
            <a:r>
              <a:rPr lang="en-US" sz="1350" dirty="0"/>
              <a:t>Poland Township, OH</a:t>
            </a:r>
          </a:p>
        </p:txBody>
      </p:sp>
      <p:sp>
        <p:nvSpPr>
          <p:cNvPr id="9"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Fracking effects</a:t>
            </a:r>
            <a:endParaRPr lang="en-US" sz="2800" dirty="0">
              <a:solidFill>
                <a:schemeClr val="bg1"/>
              </a:solidFill>
            </a:endParaRPr>
          </a:p>
        </p:txBody>
      </p:sp>
    </p:spTree>
    <p:extLst>
      <p:ext uri="{BB962C8B-B14F-4D97-AF65-F5344CB8AC3E}">
        <p14:creationId xmlns:p14="http://schemas.microsoft.com/office/powerpoint/2010/main" val="18429301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a:xfrm>
            <a:off x="2025597" y="2229819"/>
            <a:ext cx="4902200" cy="707886"/>
          </a:xfrm>
          <a:prstGeom prst="rect">
            <a:avLst/>
          </a:prstGeom>
        </p:spPr>
        <p:txBody>
          <a:bodyPr wrap="square">
            <a:spAutoFit/>
          </a:bodyPr>
          <a:lstStyle/>
          <a:p>
            <a:r>
              <a:rPr lang="en-US" sz="2000" i="1" dirty="0" smtClean="0"/>
              <a:t>Full lesson plan available from:</a:t>
            </a:r>
          </a:p>
          <a:p>
            <a:r>
              <a:rPr lang="en-US" sz="2000" dirty="0">
                <a:solidFill>
                  <a:schemeClr val="accent3">
                    <a:lumMod val="75000"/>
                  </a:schemeClr>
                </a:solidFill>
                <a:latin typeface="Myriad Pro" charset="0"/>
                <a:ea typeface="Myriad Pro" charset="0"/>
                <a:cs typeface="Myriad Pro" charset="0"/>
              </a:rPr>
              <a:t>https://</a:t>
            </a:r>
            <a:r>
              <a:rPr lang="en-US" sz="2000" dirty="0" err="1" smtClean="0">
                <a:solidFill>
                  <a:schemeClr val="accent3">
                    <a:lumMod val="75000"/>
                  </a:schemeClr>
                </a:solidFill>
                <a:latin typeface="Myriad Pro" charset="0"/>
                <a:ea typeface="Myriad Pro" charset="0"/>
                <a:cs typeface="Myriad Pro" charset="0"/>
              </a:rPr>
              <a:t>www.iris.edu</a:t>
            </a:r>
            <a:r>
              <a:rPr lang="en-US" sz="2000" dirty="0" smtClean="0">
                <a:solidFill>
                  <a:schemeClr val="accent3">
                    <a:lumMod val="75000"/>
                  </a:schemeClr>
                </a:solidFill>
                <a:latin typeface="Myriad Pro" charset="0"/>
                <a:ea typeface="Myriad Pro" charset="0"/>
                <a:cs typeface="Myriad Pro" charset="0"/>
              </a:rPr>
              <a:t>/</a:t>
            </a:r>
            <a:r>
              <a:rPr lang="en-US" sz="2000" dirty="0" err="1" smtClean="0">
                <a:solidFill>
                  <a:schemeClr val="accent3">
                    <a:lumMod val="75000"/>
                  </a:schemeClr>
                </a:solidFill>
                <a:latin typeface="Myriad Pro" charset="0"/>
                <a:ea typeface="Myriad Pro" charset="0"/>
                <a:cs typeface="Myriad Pro" charset="0"/>
              </a:rPr>
              <a:t>hq</a:t>
            </a:r>
            <a:r>
              <a:rPr lang="en-US" sz="2000" dirty="0" smtClean="0">
                <a:solidFill>
                  <a:schemeClr val="accent3">
                    <a:lumMod val="75000"/>
                  </a:schemeClr>
                </a:solidFill>
                <a:latin typeface="Myriad Pro" charset="0"/>
                <a:ea typeface="Myriad Pro" charset="0"/>
                <a:cs typeface="Myriad Pro" charset="0"/>
              </a:rPr>
              <a:t>/</a:t>
            </a:r>
            <a:r>
              <a:rPr lang="en-US" sz="2000" dirty="0" err="1" smtClean="0">
                <a:solidFill>
                  <a:schemeClr val="accent3">
                    <a:lumMod val="75000"/>
                  </a:schemeClr>
                </a:solidFill>
                <a:latin typeface="Myriad Pro" charset="0"/>
                <a:ea typeface="Myriad Pro" charset="0"/>
                <a:cs typeface="Myriad Pro" charset="0"/>
              </a:rPr>
              <a:t>inclass</a:t>
            </a:r>
            <a:r>
              <a:rPr lang="en-US" sz="2000" dirty="0" smtClean="0">
                <a:solidFill>
                  <a:schemeClr val="accent3">
                    <a:lumMod val="75000"/>
                  </a:schemeClr>
                </a:solidFill>
                <a:latin typeface="Myriad Pro" charset="0"/>
                <a:ea typeface="Myriad Pro" charset="0"/>
                <a:cs typeface="Myriad Pro" charset="0"/>
              </a:rPr>
              <a:t>/lesson/395</a:t>
            </a:r>
            <a:endParaRPr lang="en-US" sz="2000" dirty="0">
              <a:solidFill>
                <a:schemeClr val="accent3">
                  <a:lumMod val="75000"/>
                </a:schemeClr>
              </a:solidFill>
              <a:latin typeface="Myriad Pro" charset="0"/>
              <a:ea typeface="Myriad Pro" charset="0"/>
              <a:cs typeface="Myriad Pro" charset="0"/>
            </a:endParaRPr>
          </a:p>
        </p:txBody>
      </p:sp>
      <p:sp>
        <p:nvSpPr>
          <p:cNvPr id="6" name="TextBox 5"/>
          <p:cNvSpPr txBox="1"/>
          <p:nvPr/>
        </p:nvSpPr>
        <p:spPr>
          <a:xfrm>
            <a:off x="839417" y="295784"/>
            <a:ext cx="7274560" cy="369332"/>
          </a:xfrm>
          <a:prstGeom prst="rect">
            <a:avLst/>
          </a:prstGeom>
          <a:noFill/>
        </p:spPr>
        <p:txBody>
          <a:bodyPr wrap="square" rtlCol="0">
            <a:spAutoFit/>
          </a:bodyPr>
          <a:lstStyle/>
          <a:p>
            <a:r>
              <a:rPr lang="en-US" b="1" dirty="0" smtClean="0">
                <a:solidFill>
                  <a:schemeClr val="bg1"/>
                </a:solidFill>
                <a:latin typeface="Open Sans" charset="0"/>
                <a:ea typeface="Open Sans" charset="0"/>
                <a:cs typeface="Open Sans" charset="0"/>
              </a:rPr>
              <a:t>Incorporated Research Institutions for Seismology</a:t>
            </a:r>
            <a:endParaRPr lang="en-US" b="1" dirty="0">
              <a:solidFill>
                <a:schemeClr val="bg1"/>
              </a:solidFill>
              <a:latin typeface="Open Sans" charset="0"/>
              <a:ea typeface="Open Sans" charset="0"/>
              <a:cs typeface="Open Sans" charset="0"/>
            </a:endParaRPr>
          </a:p>
        </p:txBody>
      </p:sp>
    </p:spTree>
    <p:extLst>
      <p:ext uri="{BB962C8B-B14F-4D97-AF65-F5344CB8AC3E}">
        <p14:creationId xmlns:p14="http://schemas.microsoft.com/office/powerpoint/2010/main" val="1609055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71862" y="701139"/>
            <a:ext cx="1972138" cy="4310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b="4819"/>
          <a:stretch>
            <a:fillRect/>
          </a:stretch>
        </p:blipFill>
        <p:spPr bwMode="auto">
          <a:xfrm>
            <a:off x="2372944" y="736600"/>
            <a:ext cx="3723056" cy="440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81" y="4471569"/>
            <a:ext cx="1972138" cy="434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a:spLocks noGrp="1"/>
          </p:cNvSpPr>
          <p:nvPr>
            <p:ph idx="1"/>
          </p:nvPr>
        </p:nvSpPr>
        <p:spPr>
          <a:xfrm>
            <a:off x="0" y="4861438"/>
            <a:ext cx="2761129" cy="329687"/>
          </a:xfrm>
        </p:spPr>
        <p:txBody>
          <a:bodyPr>
            <a:normAutofit/>
          </a:bodyPr>
          <a:lstStyle/>
          <a:p>
            <a:pPr marL="0" indent="0">
              <a:buNone/>
            </a:pPr>
            <a:r>
              <a:rPr lang="en-US" sz="1000" dirty="0">
                <a:hlinkClick r:id="rId5"/>
              </a:rPr>
              <a:t>http://www.argumentdriveninquiry.com</a:t>
            </a:r>
            <a:r>
              <a:rPr lang="en-US" sz="1000" dirty="0" smtClean="0">
                <a:hlinkClick r:id="rId5"/>
              </a:rPr>
              <a:t>/</a:t>
            </a:r>
            <a:r>
              <a:rPr lang="en-US" sz="1000" dirty="0" smtClean="0"/>
              <a:t> </a:t>
            </a:r>
            <a:endParaRPr lang="en-US" sz="1000" dirty="0"/>
          </a:p>
        </p:txBody>
      </p:sp>
      <p:pic>
        <p:nvPicPr>
          <p:cNvPr id="4" name="Picture 3"/>
          <p:cNvPicPr>
            <a:picLocks noChangeAspect="1"/>
          </p:cNvPicPr>
          <p:nvPr/>
        </p:nvPicPr>
        <p:blipFill>
          <a:blip r:embed="rId6"/>
          <a:stretch>
            <a:fillRect/>
          </a:stretch>
        </p:blipFill>
        <p:spPr>
          <a:xfrm>
            <a:off x="6642100" y="885811"/>
            <a:ext cx="1937456" cy="4125529"/>
          </a:xfrm>
          <a:prstGeom prst="rect">
            <a:avLst/>
          </a:prstGeom>
        </p:spPr>
      </p:pic>
    </p:spTree>
    <p:extLst>
      <p:ext uri="{BB962C8B-B14F-4D97-AF65-F5344CB8AC3E}">
        <p14:creationId xmlns:p14="http://schemas.microsoft.com/office/powerpoint/2010/main" val="12737598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9450"/>
            <a:ext cx="9232900" cy="717550"/>
          </a:xfrm>
        </p:spPr>
        <p:txBody>
          <a:bodyPr>
            <a:noAutofit/>
          </a:bodyPr>
          <a:lstStyle/>
          <a:p>
            <a:pPr algn="l"/>
            <a:r>
              <a:rPr lang="en-US" sz="2400" b="1" dirty="0" smtClean="0"/>
              <a:t>     Stage </a:t>
            </a:r>
            <a:r>
              <a:rPr lang="en-US" sz="2400" b="1" dirty="0"/>
              <a:t>1: Identification of the task and guiding question</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93900" y="1578584"/>
            <a:ext cx="5245100" cy="3564916"/>
          </a:xfrm>
        </p:spPr>
      </p:pic>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Worksheet</a:t>
            </a:r>
            <a:endParaRPr lang="en-US" sz="2800" dirty="0">
              <a:solidFill>
                <a:schemeClr val="bg1"/>
              </a:solidFill>
            </a:endParaRPr>
          </a:p>
        </p:txBody>
      </p:sp>
    </p:spTree>
    <p:extLst>
      <p:ext uri="{BB962C8B-B14F-4D97-AF65-F5344CB8AC3E}">
        <p14:creationId xmlns:p14="http://schemas.microsoft.com/office/powerpoint/2010/main" val="183351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Earthquake</a:t>
            </a:r>
            <a:endParaRPr lang="en-US" sz="2800" dirty="0">
              <a:solidFill>
                <a:schemeClr val="bg1"/>
              </a:solidFill>
            </a:endParaRPr>
          </a:p>
        </p:txBody>
      </p:sp>
      <p:sp>
        <p:nvSpPr>
          <p:cNvPr id="6" name="TextBox 5"/>
          <p:cNvSpPr txBox="1"/>
          <p:nvPr/>
        </p:nvSpPr>
        <p:spPr>
          <a:xfrm>
            <a:off x="995680" y="1612900"/>
            <a:ext cx="6820743" cy="2585323"/>
          </a:xfrm>
          <a:prstGeom prst="rect">
            <a:avLst/>
          </a:prstGeom>
          <a:noFill/>
        </p:spPr>
        <p:txBody>
          <a:bodyPr wrap="square" rtlCol="0">
            <a:spAutoFit/>
          </a:bodyPr>
          <a:lstStyle/>
          <a:p>
            <a:endParaRPr lang="en-US" dirty="0">
              <a:latin typeface="Century Gothic" charset="0"/>
              <a:ea typeface="Century Gothic" charset="0"/>
              <a:cs typeface="Century Gothic" charset="0"/>
            </a:endParaRPr>
          </a:p>
          <a:p>
            <a:pPr marL="285750" indent="-285750">
              <a:buFont typeface="Arial" charset="0"/>
              <a:buChar char="•"/>
            </a:pPr>
            <a:r>
              <a:rPr lang="en-US" dirty="0" smtClean="0">
                <a:latin typeface="Century Gothic" charset="0"/>
                <a:ea typeface="Century Gothic" charset="0"/>
                <a:cs typeface="Century Gothic" charset="0"/>
              </a:rPr>
              <a:t>What is an earthquake?</a:t>
            </a:r>
          </a:p>
          <a:p>
            <a:pPr marL="285750" indent="-285750">
              <a:buFont typeface="Arial" charset="0"/>
              <a:buChar char="•"/>
            </a:pPr>
            <a:endParaRPr lang="en-US" dirty="0" smtClean="0">
              <a:latin typeface="Century Gothic" charset="0"/>
              <a:ea typeface="Century Gothic" charset="0"/>
              <a:cs typeface="Century Gothic" charset="0"/>
            </a:endParaRPr>
          </a:p>
          <a:p>
            <a:pPr marL="285750" indent="-285750">
              <a:buFont typeface="Arial" charset="0"/>
              <a:buChar char="•"/>
            </a:pPr>
            <a:r>
              <a:rPr lang="en-US" dirty="0">
                <a:latin typeface="Century Gothic" charset="0"/>
                <a:ea typeface="Century Gothic" charset="0"/>
                <a:cs typeface="Century Gothic" charset="0"/>
              </a:rPr>
              <a:t>What processes cause earthquakes to occur naturally?</a:t>
            </a:r>
            <a:r>
              <a:rPr lang="en-US" dirty="0" smtClean="0">
                <a:latin typeface="Century Gothic" charset="0"/>
                <a:ea typeface="Century Gothic" charset="0"/>
                <a:cs typeface="Century Gothic" charset="0"/>
              </a:rPr>
              <a:t/>
            </a:r>
            <a:br>
              <a:rPr lang="en-US" dirty="0" smtClean="0">
                <a:latin typeface="Century Gothic" charset="0"/>
                <a:ea typeface="Century Gothic" charset="0"/>
                <a:cs typeface="Century Gothic" charset="0"/>
              </a:rPr>
            </a:br>
            <a:endParaRPr lang="en-US" dirty="0" smtClean="0">
              <a:latin typeface="Century Gothic" charset="0"/>
              <a:ea typeface="Century Gothic" charset="0"/>
              <a:cs typeface="Century Gothic" charset="0"/>
            </a:endParaRPr>
          </a:p>
          <a:p>
            <a:pPr marL="285750" indent="-285750">
              <a:buFont typeface="Arial" charset="0"/>
              <a:buChar char="•"/>
            </a:pPr>
            <a:r>
              <a:rPr lang="en-US" dirty="0" smtClean="0">
                <a:latin typeface="Century Gothic" charset="0"/>
                <a:ea typeface="Century Gothic" charset="0"/>
                <a:cs typeface="Century Gothic" charset="0"/>
              </a:rPr>
              <a:t>How do scientists </a:t>
            </a:r>
            <a:r>
              <a:rPr lang="en-US" dirty="0">
                <a:latin typeface="Century Gothic" charset="0"/>
                <a:ea typeface="Century Gothic" charset="0"/>
                <a:cs typeface="Century Gothic" charset="0"/>
              </a:rPr>
              <a:t>ask and/or evaluate questions that challenge the premise(s) of an </a:t>
            </a:r>
            <a:r>
              <a:rPr lang="en-US" dirty="0" smtClean="0">
                <a:latin typeface="Century Gothic" charset="0"/>
                <a:ea typeface="Century Gothic" charset="0"/>
                <a:cs typeface="Century Gothic" charset="0"/>
              </a:rPr>
              <a:t>argument? </a:t>
            </a:r>
            <a:br>
              <a:rPr lang="en-US" dirty="0" smtClean="0">
                <a:latin typeface="Century Gothic" charset="0"/>
                <a:ea typeface="Century Gothic" charset="0"/>
                <a:cs typeface="Century Gothic" charset="0"/>
              </a:rPr>
            </a:br>
            <a:endParaRPr lang="en-US" dirty="0">
              <a:latin typeface="Century Gothic" charset="0"/>
              <a:ea typeface="Century Gothic" charset="0"/>
              <a:cs typeface="Century Gothic" charset="0"/>
            </a:endParaRPr>
          </a:p>
          <a:p>
            <a:pPr marL="285750" indent="-285750">
              <a:buFont typeface="Arial" charset="0"/>
              <a:buChar char="•"/>
            </a:pPr>
            <a:r>
              <a:rPr lang="en-US" dirty="0">
                <a:latin typeface="Century Gothic" charset="0"/>
                <a:ea typeface="Century Gothic" charset="0"/>
                <a:cs typeface="Century Gothic" charset="0"/>
              </a:rPr>
              <a:t>How </a:t>
            </a:r>
            <a:r>
              <a:rPr lang="en-US" dirty="0" smtClean="0">
                <a:latin typeface="Century Gothic" charset="0"/>
                <a:ea typeface="Century Gothic" charset="0"/>
                <a:cs typeface="Century Gothic" charset="0"/>
              </a:rPr>
              <a:t>do scientists </a:t>
            </a:r>
            <a:r>
              <a:rPr lang="en-US" dirty="0">
                <a:latin typeface="Century Gothic" charset="0"/>
                <a:ea typeface="Century Gothic" charset="0"/>
                <a:cs typeface="Century Gothic" charset="0"/>
              </a:rPr>
              <a:t>identify inputs and outputs of </a:t>
            </a:r>
            <a:r>
              <a:rPr lang="en-US" dirty="0" smtClean="0">
                <a:latin typeface="Century Gothic" charset="0"/>
                <a:ea typeface="Century Gothic" charset="0"/>
                <a:cs typeface="Century Gothic" charset="0"/>
              </a:rPr>
              <a:t>systems? </a:t>
            </a:r>
            <a:endParaRPr lang="en-US" dirty="0">
              <a:latin typeface="Century Gothic" charset="0"/>
              <a:ea typeface="Century Gothic" charset="0"/>
              <a:cs typeface="Century Gothic" charset="0"/>
            </a:endParaRPr>
          </a:p>
        </p:txBody>
      </p:sp>
    </p:spTree>
    <p:extLst>
      <p:ext uri="{BB962C8B-B14F-4D97-AF65-F5344CB8AC3E}">
        <p14:creationId xmlns:p14="http://schemas.microsoft.com/office/powerpoint/2010/main" val="8263252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19413"/>
            <a:ext cx="7396480" cy="636723"/>
          </a:xfrm>
        </p:spPr>
        <p:txBody>
          <a:bodyPr/>
          <a:lstStyle/>
          <a:p>
            <a:r>
              <a:rPr lang="en-US" sz="2800" dirty="0" smtClean="0">
                <a:solidFill>
                  <a:schemeClr val="bg1"/>
                </a:solidFill>
              </a:rPr>
              <a:t>Hydraulic Fracturing</a:t>
            </a:r>
            <a:endParaRPr lang="en-US" sz="2800" dirty="0">
              <a:solidFill>
                <a:schemeClr val="bg1"/>
              </a:solidFill>
            </a:endParaRPr>
          </a:p>
        </p:txBody>
      </p: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1762555" y="751477"/>
            <a:ext cx="5806646" cy="4315823"/>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dirty="0" smtClean="0">
                <a:solidFill>
                  <a:schemeClr val="bg1"/>
                </a:solidFill>
              </a:rPr>
              <a:t>Wastewater Injection</a:t>
            </a:r>
            <a:endParaRPr lang="en-US" sz="2800" dirty="0">
              <a:solidFill>
                <a:schemeClr val="bg1"/>
              </a:solidFill>
            </a:endParaRPr>
          </a:p>
        </p:txBody>
      </p:sp>
      <p:sp>
        <p:nvSpPr>
          <p:cNvPr id="6" name="TextBox 5"/>
          <p:cNvSpPr txBox="1"/>
          <p:nvPr/>
        </p:nvSpPr>
        <p:spPr>
          <a:xfrm>
            <a:off x="177800" y="4798368"/>
            <a:ext cx="3479800" cy="230832"/>
          </a:xfrm>
          <a:prstGeom prst="rect">
            <a:avLst/>
          </a:prstGeom>
          <a:noFill/>
        </p:spPr>
        <p:txBody>
          <a:bodyPr wrap="square" rtlCol="0">
            <a:spAutoFit/>
          </a:bodyPr>
          <a:lstStyle/>
          <a:p>
            <a:r>
              <a:rPr lang="en-US" sz="900" dirty="0" smtClean="0"/>
              <a:t>Stanford School of Earth, Energy &amp; Environmental Sciences</a:t>
            </a:r>
            <a:endParaRPr lang="en-US" sz="900" dirty="0"/>
          </a:p>
        </p:txBody>
      </p:sp>
      <p:pic>
        <p:nvPicPr>
          <p:cNvPr id="11" name="Picture 10"/>
          <p:cNvPicPr>
            <a:picLocks noChangeAspect="1"/>
          </p:cNvPicPr>
          <p:nvPr/>
        </p:nvPicPr>
        <p:blipFill>
          <a:blip r:embed="rId3"/>
          <a:stretch>
            <a:fillRect/>
          </a:stretch>
        </p:blipFill>
        <p:spPr>
          <a:xfrm>
            <a:off x="3022600" y="836019"/>
            <a:ext cx="2997200" cy="3782466"/>
          </a:xfrm>
          <a:prstGeom prst="rect">
            <a:avLst/>
          </a:prstGeom>
        </p:spPr>
      </p:pic>
    </p:spTree>
    <p:extLst>
      <p:ext uri="{BB962C8B-B14F-4D97-AF65-F5344CB8AC3E}">
        <p14:creationId xmlns:p14="http://schemas.microsoft.com/office/powerpoint/2010/main" val="971980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9525"/>
            <a:ext cx="7289800" cy="533175"/>
          </a:xfrm>
        </p:spPr>
        <p:txBody>
          <a:bodyPr>
            <a:noAutofit/>
          </a:bodyPr>
          <a:lstStyle/>
          <a:p>
            <a:pPr algn="l">
              <a:lnSpc>
                <a:spcPct val="100000"/>
              </a:lnSpc>
            </a:pPr>
            <a:r>
              <a:rPr lang="en-US" sz="2400" b="1" dirty="0" smtClean="0"/>
              <a:t>     Stage </a:t>
            </a:r>
            <a:r>
              <a:rPr lang="en-US" sz="2400" b="1" dirty="0"/>
              <a:t>2: Design a method </a:t>
            </a:r>
            <a:r>
              <a:rPr lang="en-US" sz="2400" b="1" dirty="0" smtClean="0"/>
              <a:t>&amp; </a:t>
            </a:r>
            <a:r>
              <a:rPr lang="en-US" sz="2400" b="1" dirty="0"/>
              <a:t>collect </a:t>
            </a:r>
            <a:r>
              <a:rPr lang="en-US" sz="2400" b="1" dirty="0" smtClean="0"/>
              <a:t>data</a:t>
            </a:r>
            <a:endParaRPr lang="en-US" sz="2400" b="1" dirty="0"/>
          </a:p>
        </p:txBody>
      </p:sp>
      <p:sp>
        <p:nvSpPr>
          <p:cNvPr id="3" name="Content Placeholder 2"/>
          <p:cNvSpPr>
            <a:spLocks noGrp="1"/>
          </p:cNvSpPr>
          <p:nvPr>
            <p:ph idx="1"/>
          </p:nvPr>
        </p:nvSpPr>
        <p:spPr>
          <a:xfrm>
            <a:off x="456177" y="1853745"/>
            <a:ext cx="4776224" cy="2603954"/>
          </a:xfrm>
        </p:spPr>
        <p:txBody>
          <a:bodyPr>
            <a:normAutofit fontScale="92500" lnSpcReduction="10000"/>
          </a:bodyPr>
          <a:lstStyle/>
          <a:p>
            <a:pPr marL="0" indent="0">
              <a:buNone/>
            </a:pPr>
            <a:r>
              <a:rPr lang="en-US" sz="1800" b="1" dirty="0" smtClean="0"/>
              <a:t>Guiding Question: </a:t>
            </a:r>
          </a:p>
          <a:p>
            <a:pPr marL="0" indent="0">
              <a:buNone/>
            </a:pPr>
            <a:r>
              <a:rPr lang="en-US" sz="1800" dirty="0" smtClean="0"/>
              <a:t>“How could oil and natural gas production </a:t>
            </a:r>
            <a:br>
              <a:rPr lang="en-US" sz="1800" dirty="0" smtClean="0"/>
            </a:br>
            <a:r>
              <a:rPr lang="en-US" sz="1800" dirty="0" smtClean="0"/>
              <a:t>     in Oklahoma alter the rate and size of</a:t>
            </a:r>
            <a:br>
              <a:rPr lang="en-US" sz="1800" dirty="0" smtClean="0"/>
            </a:br>
            <a:r>
              <a:rPr lang="en-US" sz="1800" dirty="0" smtClean="0"/>
              <a:t>     earthquakes there?”</a:t>
            </a:r>
          </a:p>
          <a:p>
            <a:pPr marL="0" indent="0">
              <a:buNone/>
            </a:pPr>
            <a:r>
              <a:rPr lang="en-US" sz="2000" dirty="0" smtClean="0"/>
              <a:t> </a:t>
            </a:r>
          </a:p>
          <a:p>
            <a:pPr marL="0" indent="0">
              <a:buNone/>
            </a:pPr>
            <a:endParaRPr lang="en-US" sz="2000" dirty="0" smtClean="0"/>
          </a:p>
          <a:p>
            <a:pPr lvl="1"/>
            <a:r>
              <a:rPr lang="en-US" dirty="0" smtClean="0"/>
              <a:t>What type of data you need to collect?</a:t>
            </a:r>
          </a:p>
          <a:p>
            <a:pPr lvl="1"/>
            <a:r>
              <a:rPr lang="en-US" dirty="0" smtClean="0"/>
              <a:t>How you will collect your data? </a:t>
            </a:r>
          </a:p>
          <a:p>
            <a:pPr lvl="1"/>
            <a:r>
              <a:rPr lang="en-US" dirty="0" smtClean="0"/>
              <a:t>How you will analyze your data? </a:t>
            </a:r>
          </a:p>
          <a:p>
            <a:pPr lvl="1"/>
            <a:endParaRPr lang="en-US" dirty="0" smtClean="0"/>
          </a:p>
          <a:p>
            <a:endParaRPr lang="en-US" dirty="0" smtClean="0"/>
          </a:p>
          <a:p>
            <a:endParaRPr lang="en-US"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8103" y="1510845"/>
            <a:ext cx="2635086" cy="34925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995680" y="194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Worksheet</a:t>
            </a:r>
            <a:endParaRPr lang="en-US" sz="2800" dirty="0">
              <a:solidFill>
                <a:schemeClr val="bg1"/>
              </a:solidFill>
            </a:endParaRPr>
          </a:p>
        </p:txBody>
      </p:sp>
    </p:spTree>
    <p:extLst>
      <p:ext uri="{BB962C8B-B14F-4D97-AF65-F5344CB8AC3E}">
        <p14:creationId xmlns:p14="http://schemas.microsoft.com/office/powerpoint/2010/main" val="16403798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723553"/>
            <a:ext cx="7448550" cy="902047"/>
          </a:xfrm>
        </p:spPr>
        <p:txBody>
          <a:bodyPr>
            <a:noAutofit/>
          </a:bodyPr>
          <a:lstStyle/>
          <a:p>
            <a:pPr algn="l">
              <a:lnSpc>
                <a:spcPct val="100000"/>
              </a:lnSpc>
            </a:pPr>
            <a:r>
              <a:rPr lang="en-US" sz="2000" b="1" dirty="0"/>
              <a:t>How could oil and natural gas production in Oklahoma alter the rate and size of earthquakes </a:t>
            </a:r>
            <a:r>
              <a:rPr lang="en-US" sz="2000" b="1" dirty="0" smtClean="0"/>
              <a:t>there?</a:t>
            </a:r>
            <a:endParaRPr lang="en-US" sz="2000" dirty="0"/>
          </a:p>
        </p:txBody>
      </p:sp>
      <p:sp>
        <p:nvSpPr>
          <p:cNvPr id="19" name="Content Placeholder 18"/>
          <p:cNvSpPr>
            <a:spLocks noGrp="1"/>
          </p:cNvSpPr>
          <p:nvPr>
            <p:ph idx="1"/>
          </p:nvPr>
        </p:nvSpPr>
        <p:spPr>
          <a:xfrm>
            <a:off x="615950" y="2126903"/>
            <a:ext cx="7124700" cy="2686050"/>
          </a:xfrm>
        </p:spPr>
        <p:txBody>
          <a:bodyPr>
            <a:normAutofit/>
          </a:bodyPr>
          <a:lstStyle/>
          <a:p>
            <a:pPr>
              <a:buNone/>
            </a:pPr>
            <a:r>
              <a:rPr lang="en-US" sz="2000" b="1" dirty="0" smtClean="0"/>
              <a:t>Collect Evidence </a:t>
            </a:r>
          </a:p>
          <a:p>
            <a:pPr lvl="1"/>
            <a:r>
              <a:rPr lang="en-US" sz="2000" dirty="0" smtClean="0"/>
              <a:t>Oklahoma Seismicity </a:t>
            </a:r>
          </a:p>
          <a:p>
            <a:pPr lvl="2"/>
            <a:r>
              <a:rPr lang="en-US" sz="1800" dirty="0" smtClean="0"/>
              <a:t>1973 to 2008 </a:t>
            </a:r>
            <a:r>
              <a:rPr lang="en-US" sz="1800" dirty="0"/>
              <a:t>(</a:t>
            </a:r>
            <a:r>
              <a:rPr lang="en-US" sz="1800" dirty="0">
                <a:solidFill>
                  <a:schemeClr val="bg2">
                    <a:lumMod val="75000"/>
                  </a:schemeClr>
                </a:solidFill>
              </a:rPr>
              <a:t>http://</a:t>
            </a:r>
            <a:r>
              <a:rPr lang="en-US" sz="1800" dirty="0" err="1">
                <a:solidFill>
                  <a:schemeClr val="bg2">
                    <a:lumMod val="75000"/>
                  </a:schemeClr>
                </a:solidFill>
              </a:rPr>
              <a:t>bit.ly/OK_Pre_Gas_Boom</a:t>
            </a:r>
            <a:r>
              <a:rPr lang="en-US" sz="1800" dirty="0"/>
              <a:t>)</a:t>
            </a:r>
            <a:endParaRPr lang="en-US" sz="1800" dirty="0" smtClean="0"/>
          </a:p>
          <a:p>
            <a:pPr lvl="2"/>
            <a:r>
              <a:rPr lang="en-US" sz="1800" dirty="0" smtClean="0"/>
              <a:t>2009 to Present </a:t>
            </a:r>
            <a:r>
              <a:rPr lang="en-US" sz="1800" dirty="0"/>
              <a:t>(</a:t>
            </a:r>
            <a:r>
              <a:rPr lang="en-US" sz="1800" dirty="0">
                <a:solidFill>
                  <a:schemeClr val="bg2">
                    <a:lumMod val="75000"/>
                  </a:schemeClr>
                </a:solidFill>
              </a:rPr>
              <a:t>http://</a:t>
            </a:r>
            <a:r>
              <a:rPr lang="en-US" sz="1800" dirty="0" err="1">
                <a:solidFill>
                  <a:schemeClr val="bg2">
                    <a:lumMod val="75000"/>
                  </a:schemeClr>
                </a:solidFill>
              </a:rPr>
              <a:t>bit.ly/OK_Gas_Boom</a:t>
            </a:r>
            <a:r>
              <a:rPr lang="en-US" sz="1800" dirty="0"/>
              <a:t>)</a:t>
            </a:r>
            <a:endParaRPr lang="en-US" sz="1800" dirty="0" smtClean="0"/>
          </a:p>
          <a:p>
            <a:pPr lvl="1"/>
            <a:r>
              <a:rPr lang="en-US" sz="1800" dirty="0" smtClean="0"/>
              <a:t>Map of Oklahoma </a:t>
            </a:r>
            <a:r>
              <a:rPr lang="en-US" sz="1800" dirty="0" err="1" smtClean="0"/>
              <a:t>hydrofracking</a:t>
            </a:r>
            <a:r>
              <a:rPr lang="en-US" sz="1800" dirty="0" smtClean="0"/>
              <a:t> wells </a:t>
            </a:r>
          </a:p>
          <a:p>
            <a:pPr lvl="1"/>
            <a:r>
              <a:rPr lang="en-US" sz="1800" dirty="0" smtClean="0"/>
              <a:t>Map of Oklahoma injection wells</a:t>
            </a:r>
          </a:p>
          <a:p>
            <a:pPr>
              <a:buNone/>
            </a:pPr>
            <a:endParaRPr lang="en-US" dirty="0" smtClean="0"/>
          </a:p>
          <a:p>
            <a:pPr lvl="1"/>
            <a:endParaRPr lang="en-US" dirty="0"/>
          </a:p>
        </p:txBody>
      </p:sp>
      <p:sp>
        <p:nvSpPr>
          <p:cNvPr id="4" name="Title 1"/>
          <p:cNvSpPr txBox="1">
            <a:spLocks/>
          </p:cNvSpPr>
          <p:nvPr/>
        </p:nvSpPr>
        <p:spPr>
          <a:xfrm>
            <a:off x="995680" y="575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800" smtClean="0">
                <a:solidFill>
                  <a:schemeClr val="bg1"/>
                </a:solidFill>
              </a:rPr>
              <a:t>Worksheet</a:t>
            </a:r>
            <a:endParaRPr lang="en-US" sz="2800" dirty="0">
              <a:solidFill>
                <a:schemeClr val="bg1"/>
              </a:solidFill>
            </a:endParaRPr>
          </a:p>
        </p:txBody>
      </p:sp>
    </p:spTree>
    <p:extLst>
      <p:ext uri="{BB962C8B-B14F-4D97-AF65-F5344CB8AC3E}">
        <p14:creationId xmlns:p14="http://schemas.microsoft.com/office/powerpoint/2010/main" val="1220403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4149</TotalTime>
  <Words>2427</Words>
  <Application>Microsoft Macintosh PowerPoint</Application>
  <PresentationFormat>On-screen Show (16:9)</PresentationFormat>
  <Paragraphs>170</Paragraphs>
  <Slides>25</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Calibri</vt:lpstr>
      <vt:lpstr>Century Gothic</vt:lpstr>
      <vt:lpstr>Courier New</vt:lpstr>
      <vt:lpstr>Myriad Pro</vt:lpstr>
      <vt:lpstr>Open Sans</vt:lpstr>
      <vt:lpstr>Palatino Linotype</vt:lpstr>
      <vt:lpstr>Arial</vt:lpstr>
      <vt:lpstr>Executive</vt:lpstr>
      <vt:lpstr>PowerPoint Presentation</vt:lpstr>
      <vt:lpstr>PowerPoint Presentation</vt:lpstr>
      <vt:lpstr>PowerPoint Presentation</vt:lpstr>
      <vt:lpstr>     Stage 1: Identification of the task and guiding question</vt:lpstr>
      <vt:lpstr>PowerPoint Presentation</vt:lpstr>
      <vt:lpstr>Hydraulic Fracturing</vt:lpstr>
      <vt:lpstr>PowerPoint Presentation</vt:lpstr>
      <vt:lpstr>     Stage 2: Design a method &amp; collect data</vt:lpstr>
      <vt:lpstr>How could oil and natural gas production in Oklahoma alter the rate and size of earthquakes there?</vt:lpstr>
      <vt:lpstr>     Stage 3: Analyze data &amp; develop a tentative argument</vt:lpstr>
      <vt:lpstr>     Stage 4: Argumentation Session</vt:lpstr>
      <vt:lpstr>     Stage 5: Explicit and reflective discussion </vt:lpstr>
      <vt:lpstr>PowerPoint Presentation</vt:lpstr>
      <vt:lpstr>Where do natural oil and gas come from?</vt:lpstr>
      <vt:lpstr>Why is there natural gas in OK?</vt:lpstr>
      <vt:lpstr>Why do we need to use high-volume hydraulic fracturing to extract the natural gas in OK  (or other tight shales)?</vt:lpstr>
      <vt:lpstr>PowerPoint Presentation</vt:lpstr>
      <vt:lpstr>Where do most earthquakes occur?</vt:lpstr>
      <vt:lpstr>How can we use past seismicity to contribute to  earthquake forecasting? How about prediction?</vt:lpstr>
      <vt:lpstr>Has seismicity in OK changed over time?</vt:lpstr>
      <vt:lpstr>PowerPoint Presentation</vt:lpstr>
      <vt:lpstr>Could small induced earthquakes relieve stress on a fault, and therefore be a good thing? </vt:lpstr>
      <vt:lpstr>Could there be other potential environmental impacts of fracking besides earthquakes?</vt:lpstr>
      <vt:lpstr>In what ways might hydraulic fracturing influence earthquake occurrence?</vt:lpstr>
      <vt:lpstr>PowerPoint Presentation</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Apologies for  the Short Notice</dc:title>
  <dc:creator>Johanna Adams</dc:creator>
  <cp:lastModifiedBy>Jenda Johnson</cp:lastModifiedBy>
  <cp:revision>99</cp:revision>
  <dcterms:created xsi:type="dcterms:W3CDTF">2015-12-15T06:57:39Z</dcterms:created>
  <dcterms:modified xsi:type="dcterms:W3CDTF">2017-07-26T14:34:36Z</dcterms:modified>
</cp:coreProperties>
</file>