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9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49" r:id="rId13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99"/>
    <a:srgbClr val="FF33CC"/>
    <a:srgbClr val="66FFFF"/>
    <a:srgbClr val="FF6600"/>
    <a:srgbClr val="CFEFFD"/>
    <a:srgbClr val="FFDCB9"/>
    <a:srgbClr val="009900"/>
    <a:srgbClr val="FAFD00"/>
    <a:srgbClr val="C59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79367" autoAdjust="0"/>
  </p:normalViewPr>
  <p:slideViewPr>
    <p:cSldViewPr snapToGrid="0">
      <p:cViewPr varScale="1">
        <p:scale>
          <a:sx n="78" d="100"/>
          <a:sy n="78" d="100"/>
        </p:scale>
        <p:origin x="-2248" y="-112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eastern half of the seismic line A-A’ (shown on the basemap) </a:t>
            </a:r>
            <a:r>
              <a:rPr lang="en-US" baseline="0" dirty="0" smtClean="0"/>
              <a:t>that intersects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of the </a:t>
            </a:r>
            <a:r>
              <a:rPr lang="en-US" baseline="0" dirty="0" smtClean="0"/>
              <a:t>four (4) </a:t>
            </a:r>
            <a:r>
              <a:rPr lang="en-US" baseline="0" dirty="0" smtClean="0"/>
              <a:t>well </a:t>
            </a:r>
            <a:r>
              <a:rPr lang="en-US" baseline="0" dirty="0" smtClean="0"/>
              <a:t>locations. The </a:t>
            </a:r>
            <a:r>
              <a:rPr lang="en-US" baseline="0" dirty="0" smtClean="0"/>
              <a:t>synthetic traces for Bar-5, Bar-4 and Bar-1 are overlain.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99108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western half of the seismic line A-A’ (shown on the basemap) </a:t>
            </a:r>
            <a:r>
              <a:rPr lang="en-US" baseline="0" dirty="0" smtClean="0"/>
              <a:t>that intersects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of </a:t>
            </a:r>
            <a:r>
              <a:rPr lang="en-US" baseline="0" dirty="0" smtClean="0"/>
              <a:t>the four (4) </a:t>
            </a:r>
            <a:r>
              <a:rPr lang="en-US" baseline="0" dirty="0" smtClean="0"/>
              <a:t>well </a:t>
            </a:r>
            <a:r>
              <a:rPr lang="en-US" baseline="0" dirty="0" smtClean="0"/>
              <a:t>locations. The </a:t>
            </a:r>
            <a:r>
              <a:rPr lang="en-US" baseline="0" dirty="0" smtClean="0"/>
              <a:t>synthetic traces for Bar-3, Bar-5, and Bar-4 are </a:t>
            </a:r>
            <a:r>
              <a:rPr lang="en-US" baseline="0" dirty="0" smtClean="0"/>
              <a:t>overlain. There </a:t>
            </a:r>
            <a:r>
              <a:rPr lang="en-US" baseline="0" dirty="0" smtClean="0"/>
              <a:t>is a lot of overlap between these two </a:t>
            </a:r>
            <a:r>
              <a:rPr lang="en-US" baseline="0" dirty="0" smtClean="0"/>
              <a:t>(2) pieces </a:t>
            </a:r>
            <a:r>
              <a:rPr lang="en-US" baseline="0" dirty="0" smtClean="0"/>
              <a:t>of the seismic line (Bar-5 and Bar-4 are on both)</a:t>
            </a:r>
            <a:r>
              <a:rPr lang="en-US" baseline="0" dirty="0" smtClean="0"/>
              <a:t>. The </a:t>
            </a:r>
            <a:r>
              <a:rPr lang="en-US" baseline="0" dirty="0" smtClean="0"/>
              <a:t>fault between Bar-3 and Bar-5 is the green fault, which you mapped in an earlier exercise.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769346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g</a:t>
            </a:r>
            <a:r>
              <a:rPr lang="en-US" dirty="0" smtClean="0"/>
              <a:t>ives </a:t>
            </a:r>
            <a:r>
              <a:rPr lang="en-US" dirty="0" smtClean="0"/>
              <a:t>the objective – to use </a:t>
            </a:r>
            <a:r>
              <a:rPr lang="en-US" altLang="en-US" sz="1200" dirty="0" smtClean="0"/>
              <a:t>1D </a:t>
            </a:r>
            <a:r>
              <a:rPr lang="en-US" altLang="en-US" sz="1200" dirty="0" smtClean="0"/>
              <a:t>seismic models for the seismic traces at three </a:t>
            </a:r>
            <a:r>
              <a:rPr lang="en-US" altLang="en-US" sz="1200" dirty="0" smtClean="0"/>
              <a:t>(3) new </a:t>
            </a:r>
            <a:r>
              <a:rPr lang="en-US" altLang="en-US" sz="1200" dirty="0" smtClean="0"/>
              <a:t>well locations to relate marker horizons in the wells to events on the seismic.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 smtClean="0"/>
              <a:t>In doing this, you will be subdividing the reservoir into finer-scale stratigraphic units.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9726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r>
              <a:rPr lang="en-US" dirty="0" smtClean="0"/>
              <a:t>to the </a:t>
            </a:r>
            <a:r>
              <a:rPr lang="en-US" dirty="0" smtClean="0"/>
              <a:t>exercise.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05840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Intro</a:t>
            </a:r>
            <a:r>
              <a:rPr lang="en-US" baseline="0" dirty="0" smtClean="0"/>
              <a:t> </a:t>
            </a:r>
            <a:r>
              <a:rPr lang="en-US" baseline="0" dirty="0" smtClean="0"/>
              <a:t>to the exercise</a:t>
            </a:r>
            <a:r>
              <a:rPr lang="en-US" baseline="0" dirty="0" smtClean="0"/>
              <a:t>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1813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Basemap</a:t>
            </a:r>
            <a:r>
              <a:rPr lang="en-US" baseline="0" dirty="0" smtClean="0"/>
              <a:t> shows </a:t>
            </a:r>
            <a:r>
              <a:rPr lang="en-US" baseline="0" dirty="0" smtClean="0"/>
              <a:t>the position of the </a:t>
            </a:r>
            <a:r>
              <a:rPr lang="en-US" baseline="0" dirty="0" smtClean="0"/>
              <a:t>four (4) wells. It </a:t>
            </a:r>
            <a:r>
              <a:rPr lang="en-US" baseline="0" dirty="0" smtClean="0"/>
              <a:t>shows TWT (in ms) to the </a:t>
            </a:r>
            <a:r>
              <a:rPr lang="en-US" baseline="0" dirty="0" smtClean="0"/>
              <a:t>Top of Latrobe (TOL) </a:t>
            </a:r>
            <a:r>
              <a:rPr lang="en-US" baseline="0" dirty="0" smtClean="0"/>
              <a:t>horizon.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37718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1D</a:t>
            </a:r>
            <a:r>
              <a:rPr lang="en-US" baseline="0" dirty="0" smtClean="0"/>
              <a:t> </a:t>
            </a:r>
            <a:r>
              <a:rPr lang="en-US" baseline="0" dirty="0" smtClean="0"/>
              <a:t>synthetic model for the Barracouta-1 well </a:t>
            </a:r>
            <a:r>
              <a:rPr lang="en-US" baseline="0" dirty="0" smtClean="0"/>
              <a:t>location. Note that we’ll transfer the six (6) </a:t>
            </a:r>
            <a:r>
              <a:rPr lang="en-US" baseline="0" dirty="0" smtClean="0"/>
              <a:t>well markers </a:t>
            </a:r>
            <a:r>
              <a:rPr lang="en-US" baseline="0" dirty="0" smtClean="0"/>
              <a:t>to </a:t>
            </a:r>
            <a:r>
              <a:rPr lang="en-US" baseline="0" dirty="0" smtClean="0"/>
              <a:t>the seismic data.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06330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1D</a:t>
            </a:r>
            <a:r>
              <a:rPr lang="en-US" baseline="0" dirty="0" smtClean="0"/>
              <a:t> </a:t>
            </a:r>
            <a:r>
              <a:rPr lang="en-US" baseline="0" dirty="0" smtClean="0"/>
              <a:t>synthetic model for the Barracouta-3 well location</a:t>
            </a:r>
            <a:r>
              <a:rPr lang="en-US" baseline="0" dirty="0" smtClean="0"/>
              <a:t>. Note that we’ll transfer the six (6) well markers to the seismic data.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96666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1D</a:t>
            </a:r>
            <a:r>
              <a:rPr lang="en-US" baseline="0" dirty="0" smtClean="0"/>
              <a:t> </a:t>
            </a:r>
            <a:r>
              <a:rPr lang="en-US" baseline="0" dirty="0" smtClean="0"/>
              <a:t>synthetic model for the Barracouta-4 well location</a:t>
            </a:r>
            <a:r>
              <a:rPr lang="en-US" baseline="0" dirty="0" smtClean="0"/>
              <a:t>.</a:t>
            </a:r>
            <a:r>
              <a:rPr lang="en-US" baseline="0" dirty="0"/>
              <a:t> </a:t>
            </a:r>
            <a:r>
              <a:rPr lang="en-US" baseline="0" dirty="0" smtClean="0"/>
              <a:t>Note that we’ll transfer the six (6) well markers to the seismic data.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5682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1D</a:t>
            </a:r>
            <a:r>
              <a:rPr lang="en-US" baseline="0" dirty="0" smtClean="0"/>
              <a:t> </a:t>
            </a:r>
            <a:r>
              <a:rPr lang="en-US" baseline="0" dirty="0" smtClean="0"/>
              <a:t>synthetic model for the Barracouta-5 well location</a:t>
            </a:r>
            <a:r>
              <a:rPr lang="en-US" baseline="0" dirty="0" smtClean="0"/>
              <a:t>. Note that we’ll transfer the six (6) well markers to the seismic data.</a:t>
            </a:r>
            <a:endParaRPr lang="en-US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9278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31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Tying </a:t>
              </a:r>
              <a:r>
                <a:rPr lang="en-US" sz="3200" b="1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the Development Wells</a:t>
              </a:r>
            </a:p>
          </p:txBody>
        </p:sp>
      </p:grp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5" y="4915994"/>
            <a:ext cx="8603675" cy="121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>
                <a:latin typeface="Verdana" panose="020B0604030504040204" pitchFamily="34" charset="0"/>
              </a:rPr>
              <a:t>Use </a:t>
            </a:r>
            <a:r>
              <a:rPr lang="en-US" altLang="en-US" sz="2000" dirty="0" smtClean="0">
                <a:latin typeface="Verdana" panose="020B0604030504040204" pitchFamily="34" charset="0"/>
              </a:rPr>
              <a:t>1D </a:t>
            </a:r>
            <a:r>
              <a:rPr lang="en-US" altLang="en-US" sz="2000" dirty="0">
                <a:latin typeface="Verdana" panose="020B0604030504040204" pitchFamily="34" charset="0"/>
              </a:rPr>
              <a:t>seismic models </a:t>
            </a:r>
            <a:r>
              <a:rPr lang="en-US" altLang="en-US" sz="2000" dirty="0" smtClean="0">
                <a:latin typeface="Verdana" panose="020B0604030504040204" pitchFamily="34" charset="0"/>
              </a:rPr>
              <a:t>at </a:t>
            </a:r>
            <a:r>
              <a:rPr lang="en-US" altLang="en-US" sz="2000" dirty="0">
                <a:latin typeface="Verdana" panose="020B0604030504040204" pitchFamily="34" charset="0"/>
              </a:rPr>
              <a:t>three </a:t>
            </a:r>
            <a:r>
              <a:rPr lang="en-US" altLang="en-US" sz="2000" dirty="0" smtClean="0">
                <a:latin typeface="Verdana" panose="020B0604030504040204" pitchFamily="34" charset="0"/>
              </a:rPr>
              <a:t>(3) new </a:t>
            </a:r>
            <a:r>
              <a:rPr lang="en-US" altLang="en-US" sz="2000" dirty="0">
                <a:latin typeface="Verdana" panose="020B0604030504040204" pitchFamily="34" charset="0"/>
              </a:rPr>
              <a:t>well locations to relate marker horizons in the wells to </a:t>
            </a:r>
            <a:r>
              <a:rPr lang="en-US" altLang="en-US" sz="2000" dirty="0" smtClean="0">
                <a:latin typeface="Verdana" panose="020B0604030504040204" pitchFamily="34" charset="0"/>
              </a:rPr>
              <a:t>events </a:t>
            </a:r>
            <a:r>
              <a:rPr lang="en-US" altLang="en-US" sz="2000" dirty="0">
                <a:latin typeface="Verdana" panose="020B0604030504040204" pitchFamily="34" charset="0"/>
              </a:rPr>
              <a:t>on the </a:t>
            </a:r>
            <a:r>
              <a:rPr lang="en-US" altLang="en-US" sz="2000" dirty="0" smtClean="0">
                <a:latin typeface="Verdana" panose="020B0604030504040204" pitchFamily="34" charset="0"/>
              </a:rPr>
              <a:t>seismic 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2222501" y="2359860"/>
            <a:ext cx="5854699" cy="2936040"/>
            <a:chOff x="304800" y="1576388"/>
            <a:chExt cx="8556625" cy="4291012"/>
          </a:xfrm>
        </p:grpSpPr>
        <p:pic>
          <p:nvPicPr>
            <p:cNvPr id="6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" r="1315" b="2969"/>
            <a:stretch>
              <a:fillRect/>
            </a:stretch>
          </p:blipFill>
          <p:spPr bwMode="auto">
            <a:xfrm>
              <a:off x="304800" y="1646238"/>
              <a:ext cx="8556625" cy="422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Text Box 7"/>
            <p:cNvSpPr txBox="1">
              <a:spLocks noChangeArrowheads="1"/>
            </p:cNvSpPr>
            <p:nvPr/>
          </p:nvSpPr>
          <p:spPr bwMode="auto">
            <a:xfrm>
              <a:off x="1376362" y="1576388"/>
              <a:ext cx="1452995" cy="31487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dirty="0">
                  <a:latin typeface="Verdana" panose="020B0604030504040204" pitchFamily="34" charset="0"/>
                </a:rPr>
                <a:t>Barracoutta-5</a:t>
              </a:r>
            </a:p>
          </p:txBody>
        </p:sp>
        <p:sp>
          <p:nvSpPr>
            <p:cNvPr id="64" name="Text Box 7"/>
            <p:cNvSpPr txBox="1">
              <a:spLocks noChangeArrowheads="1"/>
            </p:cNvSpPr>
            <p:nvPr/>
          </p:nvSpPr>
          <p:spPr bwMode="auto">
            <a:xfrm>
              <a:off x="6034087" y="1576388"/>
              <a:ext cx="1452995" cy="31487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dirty="0">
                  <a:latin typeface="Verdana" panose="020B0604030504040204" pitchFamily="34" charset="0"/>
                </a:rPr>
                <a:t>Barracoutta-1</a:t>
              </a:r>
            </a:p>
          </p:txBody>
        </p:sp>
        <p:sp>
          <p:nvSpPr>
            <p:cNvPr id="65" name="Text Box 7"/>
            <p:cNvSpPr txBox="1">
              <a:spLocks noChangeArrowheads="1"/>
            </p:cNvSpPr>
            <p:nvPr/>
          </p:nvSpPr>
          <p:spPr bwMode="auto">
            <a:xfrm>
              <a:off x="4386263" y="1576388"/>
              <a:ext cx="1452995" cy="31487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dirty="0">
                  <a:latin typeface="Verdana" panose="020B0604030504040204" pitchFamily="34" charset="0"/>
                </a:rPr>
                <a:t>Barracoutta-4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Traverse A-A’ - East</a:t>
            </a:r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B9A0E8A-B0A1-4CB1-AF52-11CB3039C9E0}" type="slidenum">
              <a:rPr lang="en-US" altLang="en-US">
                <a:solidFill>
                  <a:srgbClr val="66FFFF"/>
                </a:solidFill>
                <a:latin typeface="Verdana" panose="020B0604030504040204" pitchFamily="34" charset="0"/>
              </a:rPr>
              <a:pPr eaLnBrk="1" hangingPunct="1"/>
              <a:t>10</a:t>
            </a:fld>
            <a:endParaRPr lang="en-US" altLang="en-US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04800" y="1576388"/>
            <a:ext cx="8556625" cy="4291012"/>
            <a:chOff x="304800" y="1576388"/>
            <a:chExt cx="8556625" cy="4291012"/>
          </a:xfrm>
        </p:grpSpPr>
        <p:pic>
          <p:nvPicPr>
            <p:cNvPr id="1331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" r="1315" b="2969"/>
            <a:stretch>
              <a:fillRect/>
            </a:stretch>
          </p:blipFill>
          <p:spPr bwMode="auto">
            <a:xfrm>
              <a:off x="304800" y="1646238"/>
              <a:ext cx="8556625" cy="422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7" name="Text Box 7"/>
            <p:cNvSpPr txBox="1">
              <a:spLocks noChangeArrowheads="1"/>
            </p:cNvSpPr>
            <p:nvPr/>
          </p:nvSpPr>
          <p:spPr bwMode="auto">
            <a:xfrm>
              <a:off x="1376363" y="1576388"/>
              <a:ext cx="1293812" cy="2619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 dirty="0">
                  <a:latin typeface="Verdana" panose="020B0604030504040204" pitchFamily="34" charset="0"/>
                </a:rPr>
                <a:t>Barracoutta-5</a:t>
              </a:r>
            </a:p>
          </p:txBody>
        </p:sp>
        <p:sp>
          <p:nvSpPr>
            <p:cNvPr id="13318" name="Text Box 7"/>
            <p:cNvSpPr txBox="1">
              <a:spLocks noChangeArrowheads="1"/>
            </p:cNvSpPr>
            <p:nvPr/>
          </p:nvSpPr>
          <p:spPr bwMode="auto">
            <a:xfrm>
              <a:off x="6034088" y="1576388"/>
              <a:ext cx="1293812" cy="2619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 dirty="0">
                  <a:latin typeface="Verdana" panose="020B0604030504040204" pitchFamily="34" charset="0"/>
                </a:rPr>
                <a:t>Barracoutta-1</a:t>
              </a:r>
            </a:p>
          </p:txBody>
        </p:sp>
        <p:sp>
          <p:nvSpPr>
            <p:cNvPr id="13319" name="Text Box 7"/>
            <p:cNvSpPr txBox="1">
              <a:spLocks noChangeArrowheads="1"/>
            </p:cNvSpPr>
            <p:nvPr/>
          </p:nvSpPr>
          <p:spPr bwMode="auto">
            <a:xfrm>
              <a:off x="4386263" y="1576388"/>
              <a:ext cx="1293812" cy="2619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 dirty="0">
                  <a:latin typeface="Verdana" panose="020B0604030504040204" pitchFamily="34" charset="0"/>
                </a:rPr>
                <a:t>Barracoutta-4</a:t>
              </a:r>
            </a:p>
          </p:txBody>
        </p:sp>
      </p:grpSp>
      <p:pic>
        <p:nvPicPr>
          <p:cNvPr id="1332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488" y="5989638"/>
            <a:ext cx="1604962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7863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2"/>
          <a:stretch>
            <a:fillRect/>
          </a:stretch>
        </p:blipFill>
        <p:spPr bwMode="auto">
          <a:xfrm>
            <a:off x="165100" y="1679575"/>
            <a:ext cx="8812213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528638" y="1622425"/>
            <a:ext cx="1293812" cy="2619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 b="1" dirty="0">
                <a:latin typeface="Verdana" panose="020B0604030504040204" pitchFamily="34" charset="0"/>
              </a:rPr>
              <a:t>Barracoutta-3</a:t>
            </a:r>
          </a:p>
        </p:txBody>
      </p:sp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7310438" y="1622425"/>
            <a:ext cx="1293812" cy="2619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 b="1" dirty="0">
                <a:latin typeface="Verdana" panose="020B0604030504040204" pitchFamily="34" charset="0"/>
              </a:rPr>
              <a:t>Barracoutta-4</a:t>
            </a: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4405313" y="1622425"/>
            <a:ext cx="1293812" cy="2619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 b="1" dirty="0">
                <a:latin typeface="Verdana" panose="020B0604030504040204" pitchFamily="34" charset="0"/>
              </a:rPr>
              <a:t>Barracoutta-5</a:t>
            </a:r>
          </a:p>
        </p:txBody>
      </p:sp>
      <p:sp>
        <p:nvSpPr>
          <p:cNvPr id="143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Traverse A-A’ - West</a:t>
            </a:r>
          </a:p>
        </p:txBody>
      </p:sp>
      <p:sp>
        <p:nvSpPr>
          <p:cNvPr id="14343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D53EB41-70AC-4D75-AEC8-5D3F97A9599F}" type="slidenum">
              <a:rPr lang="en-US" altLang="en-US">
                <a:solidFill>
                  <a:srgbClr val="66FFFF"/>
                </a:solidFill>
                <a:latin typeface="Verdana" panose="020B0604030504040204" pitchFamily="34" charset="0"/>
              </a:rPr>
              <a:pPr eaLnBrk="1" hangingPunct="1"/>
              <a:t>11</a:t>
            </a:fld>
            <a:endParaRPr lang="en-US" altLang="en-US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pic>
        <p:nvPicPr>
          <p:cNvPr id="1434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488" y="5989638"/>
            <a:ext cx="1604962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2829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31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 smtClean="0"/>
              <a:t>Exercise 31</a:t>
            </a:r>
            <a:endParaRPr lang="en-US" altLang="en-US" dirty="0" smtClean="0"/>
          </a:p>
        </p:txBody>
      </p:sp>
      <p:sp>
        <p:nvSpPr>
          <p:cNvPr id="5124" name="Content Placeholder 2"/>
          <p:cNvSpPr>
            <a:spLocks noGrp="1"/>
          </p:cNvSpPr>
          <p:nvPr>
            <p:ph idx="4294967295"/>
          </p:nvPr>
        </p:nvSpPr>
        <p:spPr>
          <a:xfrm>
            <a:off x="648183" y="1135283"/>
            <a:ext cx="8229600" cy="2592863"/>
          </a:xfrm>
        </p:spPr>
        <p:txBody>
          <a:bodyPr/>
          <a:lstStyle/>
          <a:p>
            <a:pPr marL="609600" indent="-609600"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b="1" dirty="0" smtClean="0"/>
              <a:t>Objective</a:t>
            </a:r>
          </a:p>
          <a:p>
            <a:pPr marL="347663" indent="0" algn="just">
              <a:buFontTx/>
              <a:buNone/>
              <a:tabLst>
                <a:tab pos="635000" algn="l"/>
              </a:tabLst>
            </a:pPr>
            <a:r>
              <a:rPr lang="en-US" altLang="en-US" sz="2400" dirty="0"/>
              <a:t>Use </a:t>
            </a:r>
            <a:r>
              <a:rPr lang="en-US" altLang="en-US" sz="2400" dirty="0" smtClean="0"/>
              <a:t>1</a:t>
            </a:r>
            <a:r>
              <a:rPr lang="en-US" altLang="en-US" sz="2400" dirty="0" smtClean="0"/>
              <a:t>D </a:t>
            </a:r>
            <a:r>
              <a:rPr lang="en-US" altLang="en-US" sz="2400" dirty="0"/>
              <a:t>seismic models for the seismic traces at </a:t>
            </a:r>
            <a:r>
              <a:rPr lang="en-US" altLang="en-US" sz="2400" dirty="0" smtClean="0"/>
              <a:t>three (3) </a:t>
            </a:r>
            <a:r>
              <a:rPr lang="en-US" altLang="en-US" sz="2400" dirty="0"/>
              <a:t>	</a:t>
            </a:r>
            <a:r>
              <a:rPr lang="en-US" altLang="en-US" sz="2400" dirty="0" smtClean="0"/>
              <a:t>new </a:t>
            </a:r>
            <a:r>
              <a:rPr lang="en-US" altLang="en-US" sz="2400" dirty="0"/>
              <a:t>well locations to relate marker horizons in the </a:t>
            </a:r>
            <a:r>
              <a:rPr lang="en-US" altLang="en-US" sz="2400" dirty="0" smtClean="0"/>
              <a:t>	</a:t>
            </a:r>
            <a:r>
              <a:rPr lang="en-US" altLang="en-US" sz="2400" dirty="0" smtClean="0"/>
              <a:t> wells </a:t>
            </a:r>
            <a:r>
              <a:rPr lang="en-US" altLang="en-US" sz="2400" dirty="0"/>
              <a:t>to events (peaks, troughs, zero crossings) on the </a:t>
            </a:r>
            <a:r>
              <a:rPr lang="en-US" altLang="en-US" sz="2400" dirty="0" smtClean="0"/>
              <a:t>	seismic</a:t>
            </a:r>
            <a:r>
              <a:rPr lang="en-US" altLang="en-US" sz="2400" dirty="0"/>
              <a:t>. </a:t>
            </a:r>
            <a:r>
              <a:rPr lang="en-US" altLang="en-US" sz="2400" dirty="0" smtClean="0"/>
              <a:t>In </a:t>
            </a:r>
            <a:r>
              <a:rPr lang="en-US" altLang="en-US" sz="2400" dirty="0" smtClean="0"/>
              <a:t>doing this, you </a:t>
            </a:r>
            <a:r>
              <a:rPr lang="en-US" altLang="en-US" sz="2400" dirty="0"/>
              <a:t>will be subdividing the </a:t>
            </a:r>
            <a:r>
              <a:rPr lang="en-US" altLang="en-US" sz="2400" dirty="0" smtClean="0"/>
              <a:t>	</a:t>
            </a:r>
            <a:r>
              <a:rPr lang="en-US" altLang="en-US" sz="2400" dirty="0" smtClean="0"/>
              <a:t> reservoir </a:t>
            </a:r>
            <a:r>
              <a:rPr lang="en-US" altLang="en-US" sz="2400" dirty="0"/>
              <a:t>into finer-scale stratigraphic units</a:t>
            </a:r>
            <a:r>
              <a:rPr lang="en-US" altLang="en-US" sz="2400" dirty="0" smtClean="0"/>
              <a:t>.</a:t>
            </a:r>
          </a:p>
        </p:txBody>
      </p:sp>
      <p:sp>
        <p:nvSpPr>
          <p:cNvPr id="5125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3E1D808-A426-4CC7-9B2B-BB736CA4760A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2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132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Background</a:t>
            </a:r>
          </a:p>
        </p:txBody>
      </p:sp>
      <p:sp>
        <p:nvSpPr>
          <p:cNvPr id="614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0987598-556E-43E1-B9F5-8D06EB2369F8}" type="slidenum">
              <a:rPr lang="en-US" altLang="en-US">
                <a:solidFill>
                  <a:srgbClr val="66FFFF"/>
                </a:solidFill>
                <a:latin typeface="Verdana" panose="020B0604030504040204" pitchFamily="34" charset="0"/>
              </a:rPr>
              <a:pPr eaLnBrk="1" hangingPunct="1"/>
              <a:t>3</a:t>
            </a:fld>
            <a:endParaRPr lang="en-US" altLang="en-US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460375" y="1108075"/>
            <a:ext cx="7942263" cy="476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company has drilled three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(3) more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wells into the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undeveloped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Barracuda Field: Bar-3, Bar-4 and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Bar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-5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 </a:t>
            </a:r>
            <a:endParaRPr lang="en-US" altLang="en-US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geologist has completed some well correlations and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 doing has defined a number of well marker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horizons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These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marker horizons subdivide the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reservoir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into finer zones.  </a:t>
            </a:r>
            <a:endParaRPr lang="en-US" altLang="en-US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spcBef>
                <a:spcPct val="55000"/>
              </a:spcBef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Now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task is to relate several of these markers to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portions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the seismic trace (peaks, troughs, +/-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 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crossings or -/+ zero crossings) at each well </a:t>
            </a:r>
            <a:r>
              <a:rPr lang="en-US" alt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location</a:t>
            </a:r>
            <a:r>
              <a:rPr lang="en-US" alt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 </a:t>
            </a:r>
            <a:endParaRPr lang="en-US" altLang="en-US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eaLnBrk="1" hangingPunct="1">
              <a:spcBef>
                <a:spcPct val="55000"/>
              </a:spcBef>
            </a:pPr>
            <a:r>
              <a:rPr lang="en-US" altLang="en-US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Note: Barracouta</a:t>
            </a:r>
            <a:r>
              <a:rPr lang="en-US" altLang="en-US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-5 is </a:t>
            </a:r>
            <a:r>
              <a:rPr lang="en-US" altLang="en-US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 </a:t>
            </a:r>
            <a:r>
              <a:rPr lang="en-US" altLang="en-US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vertical well.  </a:t>
            </a:r>
          </a:p>
        </p:txBody>
      </p:sp>
    </p:spTree>
    <p:extLst>
      <p:ext uri="{BB962C8B-B14F-4D97-AF65-F5344CB8AC3E}">
        <p14:creationId xmlns:p14="http://schemas.microsoft.com/office/powerpoint/2010/main" val="1266572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95300" y="1317625"/>
            <a:ext cx="7772400" cy="3694113"/>
          </a:xfrm>
        </p:spPr>
        <p:txBody>
          <a:bodyPr/>
          <a:lstStyle/>
          <a:p>
            <a:pPr algn="just" eaLnBrk="1" hangingPunct="1">
              <a:spcBef>
                <a:spcPct val="55000"/>
              </a:spcBef>
              <a:tabLst>
                <a:tab pos="688975" algn="l"/>
                <a:tab pos="1547813" algn="l"/>
              </a:tabLst>
              <a:defRPr/>
            </a:pPr>
            <a:r>
              <a:rPr lang="en-US" sz="2400" kern="1200" dirty="0" smtClean="0"/>
              <a:t>These well-seismic ties are an intermediate </a:t>
            </a:r>
            <a:r>
              <a:rPr lang="en-US" sz="2400" kern="1200" dirty="0" smtClean="0"/>
              <a:t>goal. They </a:t>
            </a:r>
            <a:r>
              <a:rPr lang="en-US" sz="2400" kern="1200" dirty="0" smtClean="0"/>
              <a:t>allow us to relate the geology in the well to the seismic data.  </a:t>
            </a:r>
          </a:p>
          <a:p>
            <a:pPr eaLnBrk="1" hangingPunct="1">
              <a:spcBef>
                <a:spcPct val="55000"/>
              </a:spcBef>
              <a:tabLst>
                <a:tab pos="688975" algn="l"/>
                <a:tab pos="1547813" algn="l"/>
              </a:tabLst>
              <a:defRPr/>
            </a:pPr>
            <a:r>
              <a:rPr lang="en-US" sz="2400" kern="1200" dirty="0" smtClean="0"/>
              <a:t>As you will do in Exercise 32a, these well ties will allow us to use the seismic to map some finer-scale stratigraphy within the gross reservoir unit.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B7E0800-0B4F-4EFD-AFCE-9DA9BAF6CF92}" type="slidenum">
              <a:rPr lang="en-US" altLang="en-US">
                <a:solidFill>
                  <a:srgbClr val="66FFFF"/>
                </a:solidFill>
                <a:latin typeface="Verdana" panose="020B0604030504040204" pitchFamily="34" charset="0"/>
              </a:rPr>
              <a:pPr eaLnBrk="1" hangingPunct="1"/>
              <a:t>4</a:t>
            </a:fld>
            <a:endParaRPr lang="en-US" altLang="en-US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529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Well Locations</a:t>
            </a:r>
          </a:p>
        </p:txBody>
      </p:sp>
      <p:sp>
        <p:nvSpPr>
          <p:cNvPr id="819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67108B7-CCFB-434B-A24F-C7F2E1FBAEC9}" type="slidenum">
              <a:rPr lang="en-US" altLang="en-US">
                <a:solidFill>
                  <a:srgbClr val="66FFFF"/>
                </a:solidFill>
                <a:latin typeface="Verdana" panose="020B0604030504040204" pitchFamily="34" charset="0"/>
              </a:rPr>
              <a:pPr eaLnBrk="1" hangingPunct="1"/>
              <a:t>5</a:t>
            </a:fld>
            <a:endParaRPr lang="en-US" altLang="en-US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pic>
        <p:nvPicPr>
          <p:cNvPr id="819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61" t="9821" r="2026" b="33536"/>
          <a:stretch>
            <a:fillRect/>
          </a:stretch>
        </p:blipFill>
        <p:spPr bwMode="auto">
          <a:xfrm>
            <a:off x="7152484" y="2343150"/>
            <a:ext cx="558800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2" r="18758"/>
          <a:stretch>
            <a:fillRect/>
          </a:stretch>
        </p:blipFill>
        <p:spPr bwMode="auto">
          <a:xfrm>
            <a:off x="1368425" y="1298575"/>
            <a:ext cx="5105400" cy="471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Group 24"/>
          <p:cNvGrpSpPr>
            <a:grpSpLocks/>
          </p:cNvGrpSpPr>
          <p:nvPr/>
        </p:nvGrpSpPr>
        <p:grpSpPr bwMode="auto">
          <a:xfrm>
            <a:off x="5543550" y="4946650"/>
            <a:ext cx="992188" cy="327025"/>
            <a:chOff x="3558" y="2988"/>
            <a:chExt cx="693" cy="229"/>
          </a:xfrm>
        </p:grpSpPr>
        <p:sp>
          <p:nvSpPr>
            <p:cNvPr id="8211" name="Rectangle 3"/>
            <p:cNvSpPr>
              <a:spLocks noChangeArrowheads="1"/>
            </p:cNvSpPr>
            <p:nvPr/>
          </p:nvSpPr>
          <p:spPr bwMode="auto">
            <a:xfrm>
              <a:off x="3558" y="2988"/>
              <a:ext cx="693" cy="216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600" dirty="0"/>
            </a:p>
          </p:txBody>
        </p:sp>
        <p:sp>
          <p:nvSpPr>
            <p:cNvPr id="8212" name="Rectangle 5"/>
            <p:cNvSpPr>
              <a:spLocks noChangeArrowheads="1"/>
            </p:cNvSpPr>
            <p:nvPr/>
          </p:nvSpPr>
          <p:spPr bwMode="auto">
            <a:xfrm>
              <a:off x="3662" y="3047"/>
              <a:ext cx="216" cy="5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600" dirty="0"/>
            </a:p>
          </p:txBody>
        </p:sp>
        <p:sp>
          <p:nvSpPr>
            <p:cNvPr id="8213" name="Rectangle 6"/>
            <p:cNvSpPr>
              <a:spLocks noChangeArrowheads="1"/>
            </p:cNvSpPr>
            <p:nvPr/>
          </p:nvSpPr>
          <p:spPr bwMode="auto">
            <a:xfrm>
              <a:off x="3878" y="3047"/>
              <a:ext cx="216" cy="5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1600" dirty="0"/>
            </a:p>
          </p:txBody>
        </p:sp>
        <p:sp>
          <p:nvSpPr>
            <p:cNvPr id="8214" name="Text Box 7"/>
            <p:cNvSpPr txBox="1">
              <a:spLocks noChangeArrowheads="1"/>
            </p:cNvSpPr>
            <p:nvPr/>
          </p:nvSpPr>
          <p:spPr bwMode="auto">
            <a:xfrm>
              <a:off x="3585" y="3077"/>
              <a:ext cx="583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700" b="1" dirty="0">
                  <a:latin typeface="Verdana" panose="020B0604030504040204" pitchFamily="34" charset="0"/>
                </a:rPr>
                <a:t>0      km      4</a:t>
              </a:r>
            </a:p>
          </p:txBody>
        </p:sp>
      </p:grpSp>
      <p:sp>
        <p:nvSpPr>
          <p:cNvPr id="8199" name="Freeform 9"/>
          <p:cNvSpPr>
            <a:spLocks/>
          </p:cNvSpPr>
          <p:nvPr/>
        </p:nvSpPr>
        <p:spPr bwMode="auto">
          <a:xfrm>
            <a:off x="2670175" y="3808413"/>
            <a:ext cx="1560513" cy="966787"/>
          </a:xfrm>
          <a:custGeom>
            <a:avLst/>
            <a:gdLst>
              <a:gd name="T0" fmla="*/ 0 w 1092"/>
              <a:gd name="T1" fmla="*/ 2147483647 h 676"/>
              <a:gd name="T2" fmla="*/ 2147483647 w 1092"/>
              <a:gd name="T3" fmla="*/ 2147483647 h 676"/>
              <a:gd name="T4" fmla="*/ 2147483647 w 1092"/>
              <a:gd name="T5" fmla="*/ 2147483647 h 676"/>
              <a:gd name="T6" fmla="*/ 2147483647 w 1092"/>
              <a:gd name="T7" fmla="*/ 2147483647 h 676"/>
              <a:gd name="T8" fmla="*/ 2147483647 w 1092"/>
              <a:gd name="T9" fmla="*/ 2147483647 h 676"/>
              <a:gd name="T10" fmla="*/ 2147483647 w 1092"/>
              <a:gd name="T11" fmla="*/ 2147483647 h 676"/>
              <a:gd name="T12" fmla="*/ 2147483647 w 1092"/>
              <a:gd name="T13" fmla="*/ 0 h 6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92"/>
              <a:gd name="T22" fmla="*/ 0 h 676"/>
              <a:gd name="T23" fmla="*/ 1092 w 1092"/>
              <a:gd name="T24" fmla="*/ 676 h 6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92" h="676">
                <a:moveTo>
                  <a:pt x="0" y="676"/>
                </a:moveTo>
                <a:lnTo>
                  <a:pt x="444" y="608"/>
                </a:lnTo>
                <a:lnTo>
                  <a:pt x="540" y="476"/>
                </a:lnTo>
                <a:lnTo>
                  <a:pt x="656" y="276"/>
                </a:lnTo>
                <a:lnTo>
                  <a:pt x="896" y="316"/>
                </a:lnTo>
                <a:lnTo>
                  <a:pt x="1000" y="264"/>
                </a:lnTo>
                <a:lnTo>
                  <a:pt x="1092" y="0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0" name="Text Box 14"/>
          <p:cNvSpPr txBox="1">
            <a:spLocks noChangeArrowheads="1"/>
          </p:cNvSpPr>
          <p:nvPr/>
        </p:nvSpPr>
        <p:spPr bwMode="auto">
          <a:xfrm>
            <a:off x="2601913" y="4738688"/>
            <a:ext cx="5175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Arial Black" panose="020B0A04020102020204" pitchFamily="34" charset="0"/>
              </a:rPr>
              <a:t>Bar-3</a:t>
            </a:r>
          </a:p>
        </p:txBody>
      </p:sp>
      <p:sp>
        <p:nvSpPr>
          <p:cNvPr id="8201" name="Text Box 15"/>
          <p:cNvSpPr txBox="1">
            <a:spLocks noChangeArrowheads="1"/>
          </p:cNvSpPr>
          <p:nvPr/>
        </p:nvSpPr>
        <p:spPr bwMode="auto">
          <a:xfrm>
            <a:off x="3062288" y="4167188"/>
            <a:ext cx="5191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Arial Black" panose="020B0A04020102020204" pitchFamily="34" charset="0"/>
              </a:rPr>
              <a:t>Bar-5</a:t>
            </a:r>
          </a:p>
        </p:txBody>
      </p:sp>
      <p:sp>
        <p:nvSpPr>
          <p:cNvPr id="8202" name="Text Box 16"/>
          <p:cNvSpPr txBox="1">
            <a:spLocks noChangeArrowheads="1"/>
          </p:cNvSpPr>
          <p:nvPr/>
        </p:nvSpPr>
        <p:spPr bwMode="auto">
          <a:xfrm>
            <a:off x="3994150" y="4176713"/>
            <a:ext cx="51752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Arial Black" panose="020B0A04020102020204" pitchFamily="34" charset="0"/>
              </a:rPr>
              <a:t>Bar-4</a:t>
            </a:r>
          </a:p>
        </p:txBody>
      </p:sp>
      <p:sp>
        <p:nvSpPr>
          <p:cNvPr id="8203" name="Text Box 17"/>
          <p:cNvSpPr txBox="1">
            <a:spLocks noChangeArrowheads="1"/>
          </p:cNvSpPr>
          <p:nvPr/>
        </p:nvSpPr>
        <p:spPr bwMode="auto">
          <a:xfrm>
            <a:off x="4146550" y="3913188"/>
            <a:ext cx="5191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Arial Black" panose="020B0A04020102020204" pitchFamily="34" charset="0"/>
              </a:rPr>
              <a:t>Bar-1</a:t>
            </a:r>
          </a:p>
        </p:txBody>
      </p:sp>
      <p:sp>
        <p:nvSpPr>
          <p:cNvPr id="8204" name="Oval 21"/>
          <p:cNvSpPr>
            <a:spLocks noChangeAspect="1" noChangeArrowheads="1"/>
          </p:cNvSpPr>
          <p:nvPr/>
        </p:nvSpPr>
        <p:spPr bwMode="auto">
          <a:xfrm>
            <a:off x="4027488" y="4162425"/>
            <a:ext cx="57150" cy="57150"/>
          </a:xfrm>
          <a:prstGeom prst="ellipse">
            <a:avLst/>
          </a:prstGeom>
          <a:solidFill>
            <a:schemeClr val="bg1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600" dirty="0"/>
          </a:p>
        </p:txBody>
      </p:sp>
      <p:sp>
        <p:nvSpPr>
          <p:cNvPr id="8205" name="Oval 22"/>
          <p:cNvSpPr>
            <a:spLocks noChangeAspect="1" noChangeArrowheads="1"/>
          </p:cNvSpPr>
          <p:nvPr/>
        </p:nvSpPr>
        <p:spPr bwMode="auto">
          <a:xfrm>
            <a:off x="4144963" y="3976688"/>
            <a:ext cx="55562" cy="57150"/>
          </a:xfrm>
          <a:prstGeom prst="ellipse">
            <a:avLst/>
          </a:prstGeom>
          <a:solidFill>
            <a:schemeClr val="bg1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600" dirty="0"/>
          </a:p>
        </p:txBody>
      </p:sp>
      <p:sp>
        <p:nvSpPr>
          <p:cNvPr id="8206" name="Oval 23"/>
          <p:cNvSpPr>
            <a:spLocks noChangeAspect="1" noChangeArrowheads="1"/>
          </p:cNvSpPr>
          <p:nvPr/>
        </p:nvSpPr>
        <p:spPr bwMode="auto">
          <a:xfrm>
            <a:off x="3527425" y="4256088"/>
            <a:ext cx="55563" cy="58737"/>
          </a:xfrm>
          <a:prstGeom prst="ellipse">
            <a:avLst/>
          </a:prstGeom>
          <a:solidFill>
            <a:schemeClr val="bg1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600" dirty="0"/>
          </a:p>
        </p:txBody>
      </p:sp>
      <p:sp>
        <p:nvSpPr>
          <p:cNvPr id="8207" name="Oval 19"/>
          <p:cNvSpPr>
            <a:spLocks noChangeAspect="1" noChangeArrowheads="1"/>
          </p:cNvSpPr>
          <p:nvPr/>
        </p:nvSpPr>
        <p:spPr bwMode="auto">
          <a:xfrm>
            <a:off x="2871788" y="4713288"/>
            <a:ext cx="55562" cy="57150"/>
          </a:xfrm>
          <a:prstGeom prst="ellipse">
            <a:avLst/>
          </a:prstGeom>
          <a:solidFill>
            <a:schemeClr val="bg1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600" dirty="0"/>
          </a:p>
        </p:txBody>
      </p:sp>
      <p:sp>
        <p:nvSpPr>
          <p:cNvPr id="8208" name="Text Box 9"/>
          <p:cNvSpPr txBox="1">
            <a:spLocks noChangeArrowheads="1"/>
          </p:cNvSpPr>
          <p:nvPr/>
        </p:nvSpPr>
        <p:spPr bwMode="auto">
          <a:xfrm>
            <a:off x="1379538" y="5673725"/>
            <a:ext cx="22907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TOL Time-Structure Map</a:t>
            </a:r>
            <a:endParaRPr lang="en-US" altLang="en-US" sz="1600" b="1" dirty="0">
              <a:latin typeface="Verdana" panose="020B060403050404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084638" y="3459163"/>
            <a:ext cx="355600" cy="27781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latin typeface="+mj-lt"/>
              </a:rPr>
              <a:t>A’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301875" y="4708525"/>
            <a:ext cx="304800" cy="27781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dirty="0">
                <a:latin typeface="+mj-lt"/>
              </a:rPr>
              <a:t>A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6696747" y="1747838"/>
            <a:ext cx="14702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41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 smtClean="0">
                <a:latin typeface="Verdana" panose="020B0604030504040204" pitchFamily="34" charset="0"/>
              </a:rPr>
              <a:t>Two-Way Time</a:t>
            </a:r>
            <a:endParaRPr lang="en-US" altLang="en-US" sz="1200" b="1" dirty="0"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dirty="0">
                <a:latin typeface="Verdana" panose="020B0604030504040204" pitchFamily="34" charset="0"/>
              </a:rPr>
              <a:t>(ms)</a:t>
            </a:r>
          </a:p>
        </p:txBody>
      </p:sp>
    </p:spTree>
    <p:extLst>
      <p:ext uri="{BB962C8B-B14F-4D97-AF65-F5344CB8AC3E}">
        <p14:creationId xmlns:p14="http://schemas.microsoft.com/office/powerpoint/2010/main" val="4107179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32A83E9-64F8-482A-A484-FB531BE8B38C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6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921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Barracouta-1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2"/>
          <a:stretch>
            <a:fillRect/>
          </a:stretch>
        </p:blipFill>
        <p:spPr bwMode="auto">
          <a:xfrm>
            <a:off x="1682750" y="1387475"/>
            <a:ext cx="6375400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1131888" y="6027738"/>
            <a:ext cx="1389062" cy="2444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Barracoutta-1</a:t>
            </a:r>
          </a:p>
        </p:txBody>
      </p:sp>
      <p:sp>
        <p:nvSpPr>
          <p:cNvPr id="9222" name="Line 8"/>
          <p:cNvSpPr>
            <a:spLocks noChangeShapeType="1"/>
          </p:cNvSpPr>
          <p:nvPr/>
        </p:nvSpPr>
        <p:spPr bwMode="auto">
          <a:xfrm>
            <a:off x="1752600" y="2797175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3" name="Line 9"/>
          <p:cNvSpPr>
            <a:spLocks noChangeShapeType="1"/>
          </p:cNvSpPr>
          <p:nvPr/>
        </p:nvSpPr>
        <p:spPr bwMode="auto">
          <a:xfrm>
            <a:off x="1752600" y="2944813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4" name="Line 10"/>
          <p:cNvSpPr>
            <a:spLocks noChangeShapeType="1"/>
          </p:cNvSpPr>
          <p:nvPr/>
        </p:nvSpPr>
        <p:spPr bwMode="auto">
          <a:xfrm>
            <a:off x="1752600" y="3117850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5" name="Line 12"/>
          <p:cNvSpPr>
            <a:spLocks noChangeShapeType="1"/>
          </p:cNvSpPr>
          <p:nvPr/>
        </p:nvSpPr>
        <p:spPr bwMode="auto">
          <a:xfrm>
            <a:off x="1752600" y="4995863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6" name="Line 13"/>
          <p:cNvSpPr>
            <a:spLocks noChangeShapeType="1"/>
          </p:cNvSpPr>
          <p:nvPr/>
        </p:nvSpPr>
        <p:spPr bwMode="auto">
          <a:xfrm>
            <a:off x="1752600" y="5768975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7" name="Line 13"/>
          <p:cNvSpPr>
            <a:spLocks noChangeShapeType="1"/>
          </p:cNvSpPr>
          <p:nvPr/>
        </p:nvSpPr>
        <p:spPr bwMode="auto">
          <a:xfrm>
            <a:off x="1752600" y="4264025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8" name="TextBox 12"/>
          <p:cNvSpPr txBox="1">
            <a:spLocks noChangeArrowheads="1"/>
          </p:cNvSpPr>
          <p:nvPr/>
        </p:nvSpPr>
        <p:spPr bwMode="auto">
          <a:xfrm>
            <a:off x="1152525" y="4127500"/>
            <a:ext cx="561975" cy="241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Pink</a:t>
            </a:r>
          </a:p>
        </p:txBody>
      </p:sp>
      <p:sp>
        <p:nvSpPr>
          <p:cNvPr id="9229" name="TextBox 14"/>
          <p:cNvSpPr txBox="1">
            <a:spLocks noChangeArrowheads="1"/>
          </p:cNvSpPr>
          <p:nvPr/>
        </p:nvSpPr>
        <p:spPr bwMode="auto">
          <a:xfrm>
            <a:off x="1171575" y="2578100"/>
            <a:ext cx="519113" cy="239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TOL</a:t>
            </a:r>
          </a:p>
        </p:txBody>
      </p:sp>
      <p:sp>
        <p:nvSpPr>
          <p:cNvPr id="9230" name="TextBox 15"/>
          <p:cNvSpPr txBox="1">
            <a:spLocks noChangeArrowheads="1"/>
          </p:cNvSpPr>
          <p:nvPr/>
        </p:nvSpPr>
        <p:spPr bwMode="auto">
          <a:xfrm>
            <a:off x="788988" y="4883150"/>
            <a:ext cx="925512" cy="2381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Magenta</a:t>
            </a:r>
          </a:p>
        </p:txBody>
      </p:sp>
      <p:sp>
        <p:nvSpPr>
          <p:cNvPr id="9231" name="TextBox 16"/>
          <p:cNvSpPr txBox="1">
            <a:spLocks noChangeArrowheads="1"/>
          </p:cNvSpPr>
          <p:nvPr/>
        </p:nvSpPr>
        <p:spPr bwMode="auto">
          <a:xfrm>
            <a:off x="1171575" y="2830513"/>
            <a:ext cx="511175" cy="2381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TCC</a:t>
            </a:r>
          </a:p>
        </p:txBody>
      </p:sp>
      <p:sp>
        <p:nvSpPr>
          <p:cNvPr id="9232" name="TextBox 17"/>
          <p:cNvSpPr txBox="1">
            <a:spLocks noChangeArrowheads="1"/>
          </p:cNvSpPr>
          <p:nvPr/>
        </p:nvSpPr>
        <p:spPr bwMode="auto">
          <a:xfrm>
            <a:off x="1171575" y="3076575"/>
            <a:ext cx="576263" cy="239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Gold</a:t>
            </a:r>
          </a:p>
        </p:txBody>
      </p:sp>
      <p:sp>
        <p:nvSpPr>
          <p:cNvPr id="9233" name="TextBox 18"/>
          <p:cNvSpPr txBox="1">
            <a:spLocks noChangeArrowheads="1"/>
          </p:cNvSpPr>
          <p:nvPr/>
        </p:nvSpPr>
        <p:spPr bwMode="auto">
          <a:xfrm>
            <a:off x="979488" y="5632450"/>
            <a:ext cx="735012" cy="2381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Cobalt</a:t>
            </a:r>
          </a:p>
        </p:txBody>
      </p:sp>
    </p:spTree>
    <p:extLst>
      <p:ext uri="{BB962C8B-B14F-4D97-AF65-F5344CB8AC3E}">
        <p14:creationId xmlns:p14="http://schemas.microsoft.com/office/powerpoint/2010/main" val="3071998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0" b="4871"/>
          <a:stretch>
            <a:fillRect/>
          </a:stretch>
        </p:blipFill>
        <p:spPr bwMode="auto">
          <a:xfrm>
            <a:off x="1082675" y="1401763"/>
            <a:ext cx="7718425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7"/>
          <p:cNvSpPr txBox="1">
            <a:spLocks noChangeArrowheads="1"/>
          </p:cNvSpPr>
          <p:nvPr/>
        </p:nvSpPr>
        <p:spPr bwMode="auto">
          <a:xfrm>
            <a:off x="1131888" y="6043613"/>
            <a:ext cx="1392237" cy="247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Barracoutta-3</a:t>
            </a:r>
          </a:p>
        </p:txBody>
      </p:sp>
      <p:sp>
        <p:nvSpPr>
          <p:cNvPr id="10244" name="Line 8"/>
          <p:cNvSpPr>
            <a:spLocks noChangeShapeType="1"/>
          </p:cNvSpPr>
          <p:nvPr/>
        </p:nvSpPr>
        <p:spPr bwMode="auto">
          <a:xfrm>
            <a:off x="1174750" y="2690813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45" name="Line 9"/>
          <p:cNvSpPr>
            <a:spLocks noChangeShapeType="1"/>
          </p:cNvSpPr>
          <p:nvPr/>
        </p:nvSpPr>
        <p:spPr bwMode="auto">
          <a:xfrm>
            <a:off x="1149350" y="2871788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Line 10"/>
          <p:cNvSpPr>
            <a:spLocks noChangeShapeType="1"/>
          </p:cNvSpPr>
          <p:nvPr/>
        </p:nvSpPr>
        <p:spPr bwMode="auto">
          <a:xfrm>
            <a:off x="1227138" y="2897188"/>
            <a:ext cx="438150" cy="0"/>
          </a:xfrm>
          <a:prstGeom prst="line">
            <a:avLst/>
          </a:prstGeom>
          <a:noFill/>
          <a:ln w="57150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0247" name="Line 12"/>
          <p:cNvSpPr>
            <a:spLocks noChangeShapeType="1"/>
          </p:cNvSpPr>
          <p:nvPr/>
        </p:nvSpPr>
        <p:spPr bwMode="auto">
          <a:xfrm>
            <a:off x="1174750" y="4670425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48" name="Line 13"/>
          <p:cNvSpPr>
            <a:spLocks noChangeShapeType="1"/>
          </p:cNvSpPr>
          <p:nvPr/>
        </p:nvSpPr>
        <p:spPr bwMode="auto">
          <a:xfrm>
            <a:off x="1203325" y="5281613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49" name="Line 13"/>
          <p:cNvSpPr>
            <a:spLocks noChangeShapeType="1"/>
          </p:cNvSpPr>
          <p:nvPr/>
        </p:nvSpPr>
        <p:spPr bwMode="auto">
          <a:xfrm>
            <a:off x="1173163" y="3717925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50" name="TextBox 11"/>
          <p:cNvSpPr txBox="1">
            <a:spLocks noChangeArrowheads="1"/>
          </p:cNvSpPr>
          <p:nvPr/>
        </p:nvSpPr>
        <p:spPr bwMode="auto">
          <a:xfrm>
            <a:off x="573088" y="3576638"/>
            <a:ext cx="561975" cy="2492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Pink</a:t>
            </a:r>
          </a:p>
        </p:txBody>
      </p:sp>
      <p:sp>
        <p:nvSpPr>
          <p:cNvPr id="10251" name="TextBox 12"/>
          <p:cNvSpPr txBox="1">
            <a:spLocks noChangeArrowheads="1"/>
          </p:cNvSpPr>
          <p:nvPr/>
        </p:nvSpPr>
        <p:spPr bwMode="auto">
          <a:xfrm>
            <a:off x="617538" y="2482850"/>
            <a:ext cx="517525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TOL</a:t>
            </a:r>
          </a:p>
        </p:txBody>
      </p:sp>
      <p:sp>
        <p:nvSpPr>
          <p:cNvPr id="10252" name="TextBox 13"/>
          <p:cNvSpPr txBox="1">
            <a:spLocks noChangeArrowheads="1"/>
          </p:cNvSpPr>
          <p:nvPr/>
        </p:nvSpPr>
        <p:spPr bwMode="auto">
          <a:xfrm>
            <a:off x="211138" y="4552950"/>
            <a:ext cx="925512" cy="2476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Magenta</a:t>
            </a:r>
          </a:p>
        </p:txBody>
      </p:sp>
      <p:sp>
        <p:nvSpPr>
          <p:cNvPr id="10253" name="TextBox 14"/>
          <p:cNvSpPr txBox="1">
            <a:spLocks noChangeArrowheads="1"/>
          </p:cNvSpPr>
          <p:nvPr/>
        </p:nvSpPr>
        <p:spPr bwMode="auto">
          <a:xfrm>
            <a:off x="617538" y="2711450"/>
            <a:ext cx="511175" cy="2476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TCC</a:t>
            </a:r>
          </a:p>
        </p:txBody>
      </p:sp>
      <p:sp>
        <p:nvSpPr>
          <p:cNvPr id="10254" name="TextBox 15"/>
          <p:cNvSpPr txBox="1">
            <a:spLocks noChangeArrowheads="1"/>
          </p:cNvSpPr>
          <p:nvPr/>
        </p:nvSpPr>
        <p:spPr bwMode="auto">
          <a:xfrm>
            <a:off x="617538" y="2944813"/>
            <a:ext cx="576262" cy="2492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Gold</a:t>
            </a:r>
          </a:p>
        </p:txBody>
      </p:sp>
      <p:sp>
        <p:nvSpPr>
          <p:cNvPr id="10255" name="TextBox 16"/>
          <p:cNvSpPr txBox="1">
            <a:spLocks noChangeArrowheads="1"/>
          </p:cNvSpPr>
          <p:nvPr/>
        </p:nvSpPr>
        <p:spPr bwMode="auto">
          <a:xfrm>
            <a:off x="401638" y="5140325"/>
            <a:ext cx="735012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Cobalt</a:t>
            </a:r>
          </a:p>
        </p:txBody>
      </p:sp>
      <p:sp>
        <p:nvSpPr>
          <p:cNvPr id="10256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555B79D2-C586-47DB-84D9-70A83FCD1B5B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7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1025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Barracouta-3</a:t>
            </a:r>
          </a:p>
        </p:txBody>
      </p:sp>
    </p:spTree>
    <p:extLst>
      <p:ext uri="{BB962C8B-B14F-4D97-AF65-F5344CB8AC3E}">
        <p14:creationId xmlns:p14="http://schemas.microsoft.com/office/powerpoint/2010/main" val="4177757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7D056B98-2BC6-4BF9-8290-F9303B17D011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8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Barracouta-4</a:t>
            </a:r>
          </a:p>
        </p:txBody>
      </p:sp>
      <p:pic>
        <p:nvPicPr>
          <p:cNvPr id="11268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1374775"/>
            <a:ext cx="7659687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Line 8"/>
          <p:cNvSpPr>
            <a:spLocks noChangeShapeType="1"/>
          </p:cNvSpPr>
          <p:nvPr/>
        </p:nvSpPr>
        <p:spPr bwMode="auto">
          <a:xfrm>
            <a:off x="1160463" y="2757488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70" name="Line 9"/>
          <p:cNvSpPr>
            <a:spLocks noChangeShapeType="1"/>
          </p:cNvSpPr>
          <p:nvPr/>
        </p:nvSpPr>
        <p:spPr bwMode="auto">
          <a:xfrm>
            <a:off x="1160463" y="2879725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71" name="Line 10"/>
          <p:cNvSpPr>
            <a:spLocks noChangeShapeType="1"/>
          </p:cNvSpPr>
          <p:nvPr/>
        </p:nvSpPr>
        <p:spPr bwMode="auto">
          <a:xfrm>
            <a:off x="1160463" y="3003550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72" name="Line 12"/>
          <p:cNvSpPr>
            <a:spLocks noChangeShapeType="1"/>
          </p:cNvSpPr>
          <p:nvPr/>
        </p:nvSpPr>
        <p:spPr bwMode="auto">
          <a:xfrm>
            <a:off x="1160463" y="4606925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73" name="Line 13"/>
          <p:cNvSpPr>
            <a:spLocks noChangeShapeType="1"/>
          </p:cNvSpPr>
          <p:nvPr/>
        </p:nvSpPr>
        <p:spPr bwMode="auto">
          <a:xfrm>
            <a:off x="1160463" y="5205413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74" name="Line 13"/>
          <p:cNvSpPr>
            <a:spLocks noChangeShapeType="1"/>
          </p:cNvSpPr>
          <p:nvPr/>
        </p:nvSpPr>
        <p:spPr bwMode="auto">
          <a:xfrm>
            <a:off x="1160463" y="3954463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75" name="TextBox 11"/>
          <p:cNvSpPr txBox="1">
            <a:spLocks noChangeArrowheads="1"/>
          </p:cNvSpPr>
          <p:nvPr/>
        </p:nvSpPr>
        <p:spPr bwMode="auto">
          <a:xfrm>
            <a:off x="565150" y="3805238"/>
            <a:ext cx="557213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Pink</a:t>
            </a:r>
          </a:p>
        </p:txBody>
      </p:sp>
      <p:sp>
        <p:nvSpPr>
          <p:cNvPr id="11276" name="TextBox 12"/>
          <p:cNvSpPr txBox="1">
            <a:spLocks noChangeArrowheads="1"/>
          </p:cNvSpPr>
          <p:nvPr/>
        </p:nvSpPr>
        <p:spPr bwMode="auto">
          <a:xfrm>
            <a:off x="296863" y="2546350"/>
            <a:ext cx="514350" cy="273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TOL</a:t>
            </a:r>
          </a:p>
        </p:txBody>
      </p:sp>
      <p:sp>
        <p:nvSpPr>
          <p:cNvPr id="11277" name="TextBox 13"/>
          <p:cNvSpPr txBox="1">
            <a:spLocks noChangeArrowheads="1"/>
          </p:cNvSpPr>
          <p:nvPr/>
        </p:nvSpPr>
        <p:spPr bwMode="auto">
          <a:xfrm>
            <a:off x="200025" y="4481513"/>
            <a:ext cx="9175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Magenta</a:t>
            </a:r>
          </a:p>
        </p:txBody>
      </p:sp>
      <p:sp>
        <p:nvSpPr>
          <p:cNvPr id="11278" name="TextBox 14"/>
          <p:cNvSpPr txBox="1">
            <a:spLocks noChangeArrowheads="1"/>
          </p:cNvSpPr>
          <p:nvPr/>
        </p:nvSpPr>
        <p:spPr bwMode="auto">
          <a:xfrm>
            <a:off x="615950" y="2752725"/>
            <a:ext cx="506413" cy="2746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TCC</a:t>
            </a:r>
          </a:p>
        </p:txBody>
      </p:sp>
      <p:sp>
        <p:nvSpPr>
          <p:cNvPr id="11279" name="TextBox 15"/>
          <p:cNvSpPr txBox="1">
            <a:spLocks noChangeArrowheads="1"/>
          </p:cNvSpPr>
          <p:nvPr/>
        </p:nvSpPr>
        <p:spPr bwMode="auto">
          <a:xfrm>
            <a:off x="266700" y="2973388"/>
            <a:ext cx="571500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Gold</a:t>
            </a:r>
          </a:p>
        </p:txBody>
      </p:sp>
      <p:sp>
        <p:nvSpPr>
          <p:cNvPr id="11280" name="TextBox 16"/>
          <p:cNvSpPr txBox="1">
            <a:spLocks noChangeArrowheads="1"/>
          </p:cNvSpPr>
          <p:nvPr/>
        </p:nvSpPr>
        <p:spPr bwMode="auto">
          <a:xfrm>
            <a:off x="390525" y="5053013"/>
            <a:ext cx="728663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Cobalt</a:t>
            </a:r>
          </a:p>
        </p:txBody>
      </p:sp>
    </p:spTree>
    <p:extLst>
      <p:ext uri="{BB962C8B-B14F-4D97-AF65-F5344CB8AC3E}">
        <p14:creationId xmlns:p14="http://schemas.microsoft.com/office/powerpoint/2010/main" val="507606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3" b="4907"/>
          <a:stretch>
            <a:fillRect/>
          </a:stretch>
        </p:blipFill>
        <p:spPr bwMode="auto">
          <a:xfrm>
            <a:off x="1112838" y="1417638"/>
            <a:ext cx="7691437" cy="492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7"/>
          <p:cNvSpPr txBox="1">
            <a:spLocks noChangeArrowheads="1"/>
          </p:cNvSpPr>
          <p:nvPr/>
        </p:nvSpPr>
        <p:spPr bwMode="auto">
          <a:xfrm>
            <a:off x="1131888" y="6073775"/>
            <a:ext cx="1392237" cy="2508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</a:rPr>
              <a:t>Barracoutta-5</a:t>
            </a:r>
          </a:p>
        </p:txBody>
      </p:sp>
      <p:sp>
        <p:nvSpPr>
          <p:cNvPr id="12292" name="Line 8"/>
          <p:cNvSpPr>
            <a:spLocks noChangeShapeType="1"/>
          </p:cNvSpPr>
          <p:nvPr/>
        </p:nvSpPr>
        <p:spPr bwMode="auto">
          <a:xfrm>
            <a:off x="1187450" y="2773363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3" name="Line 9"/>
          <p:cNvSpPr>
            <a:spLocks noChangeShapeType="1"/>
          </p:cNvSpPr>
          <p:nvPr/>
        </p:nvSpPr>
        <p:spPr bwMode="auto">
          <a:xfrm>
            <a:off x="1187450" y="3016250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4" name="Line 10"/>
          <p:cNvSpPr>
            <a:spLocks noChangeShapeType="1"/>
          </p:cNvSpPr>
          <p:nvPr/>
        </p:nvSpPr>
        <p:spPr bwMode="auto">
          <a:xfrm>
            <a:off x="1187450" y="3187700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5" name="Line 12"/>
          <p:cNvSpPr>
            <a:spLocks noChangeShapeType="1"/>
          </p:cNvSpPr>
          <p:nvPr/>
        </p:nvSpPr>
        <p:spPr bwMode="auto">
          <a:xfrm>
            <a:off x="1187450" y="4930775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6" name="Line 13"/>
          <p:cNvSpPr>
            <a:spLocks noChangeShapeType="1"/>
          </p:cNvSpPr>
          <p:nvPr/>
        </p:nvSpPr>
        <p:spPr bwMode="auto">
          <a:xfrm>
            <a:off x="1187450" y="5575300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7" name="Line 13"/>
          <p:cNvSpPr>
            <a:spLocks noChangeShapeType="1"/>
          </p:cNvSpPr>
          <p:nvPr/>
        </p:nvSpPr>
        <p:spPr bwMode="auto">
          <a:xfrm>
            <a:off x="1187450" y="3871913"/>
            <a:ext cx="4381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98" name="TextBox 11"/>
          <p:cNvSpPr txBox="1">
            <a:spLocks noChangeArrowheads="1"/>
          </p:cNvSpPr>
          <p:nvPr/>
        </p:nvSpPr>
        <p:spPr bwMode="auto">
          <a:xfrm>
            <a:off x="592138" y="3729038"/>
            <a:ext cx="560387" cy="2524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Pink</a:t>
            </a:r>
          </a:p>
        </p:txBody>
      </p:sp>
      <p:sp>
        <p:nvSpPr>
          <p:cNvPr id="12299" name="TextBox 12"/>
          <p:cNvSpPr txBox="1">
            <a:spLocks noChangeArrowheads="1"/>
          </p:cNvSpPr>
          <p:nvPr/>
        </p:nvSpPr>
        <p:spPr bwMode="auto">
          <a:xfrm>
            <a:off x="635000" y="2571750"/>
            <a:ext cx="517525" cy="2524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TOL</a:t>
            </a:r>
          </a:p>
        </p:txBody>
      </p:sp>
      <p:sp>
        <p:nvSpPr>
          <p:cNvPr id="12300" name="TextBox 13"/>
          <p:cNvSpPr txBox="1">
            <a:spLocks noChangeArrowheads="1"/>
          </p:cNvSpPr>
          <p:nvPr/>
        </p:nvSpPr>
        <p:spPr bwMode="auto">
          <a:xfrm>
            <a:off x="227013" y="4813300"/>
            <a:ext cx="925512" cy="250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Magenta</a:t>
            </a:r>
          </a:p>
        </p:txBody>
      </p:sp>
      <p:sp>
        <p:nvSpPr>
          <p:cNvPr id="12301" name="TextBox 14"/>
          <p:cNvSpPr txBox="1">
            <a:spLocks noChangeArrowheads="1"/>
          </p:cNvSpPr>
          <p:nvPr/>
        </p:nvSpPr>
        <p:spPr bwMode="auto">
          <a:xfrm>
            <a:off x="642938" y="2836863"/>
            <a:ext cx="509587" cy="250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TCC</a:t>
            </a:r>
          </a:p>
        </p:txBody>
      </p:sp>
      <p:sp>
        <p:nvSpPr>
          <p:cNvPr id="12302" name="TextBox 15"/>
          <p:cNvSpPr txBox="1">
            <a:spLocks noChangeArrowheads="1"/>
          </p:cNvSpPr>
          <p:nvPr/>
        </p:nvSpPr>
        <p:spPr bwMode="auto">
          <a:xfrm>
            <a:off x="577850" y="3101975"/>
            <a:ext cx="574675" cy="250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Gold</a:t>
            </a:r>
          </a:p>
        </p:txBody>
      </p:sp>
      <p:sp>
        <p:nvSpPr>
          <p:cNvPr id="12303" name="TextBox 16"/>
          <p:cNvSpPr txBox="1">
            <a:spLocks noChangeArrowheads="1"/>
          </p:cNvSpPr>
          <p:nvPr/>
        </p:nvSpPr>
        <p:spPr bwMode="auto">
          <a:xfrm>
            <a:off x="417513" y="5430838"/>
            <a:ext cx="735012" cy="250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Cobalt</a:t>
            </a:r>
          </a:p>
        </p:txBody>
      </p:sp>
      <p:sp>
        <p:nvSpPr>
          <p:cNvPr id="12304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80E38B0A-4CDA-42AB-B4EC-DCD77139ED89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9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1230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Barracouta-5</a:t>
            </a:r>
          </a:p>
        </p:txBody>
      </p:sp>
    </p:spTree>
    <p:extLst>
      <p:ext uri="{BB962C8B-B14F-4D97-AF65-F5344CB8AC3E}">
        <p14:creationId xmlns:p14="http://schemas.microsoft.com/office/powerpoint/2010/main" val="2039917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37432</TotalTime>
  <Words>629</Words>
  <Application>Microsoft Macintosh PowerPoint</Application>
  <PresentationFormat>On-screen Show (4:3)</PresentationFormat>
  <Paragraphs>105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Exercise 31</vt:lpstr>
      <vt:lpstr>Exercise 31</vt:lpstr>
      <vt:lpstr>Background</vt:lpstr>
      <vt:lpstr>Introduction</vt:lpstr>
      <vt:lpstr>Well Locations</vt:lpstr>
      <vt:lpstr>Barracouta-1</vt:lpstr>
      <vt:lpstr>Barracouta-3</vt:lpstr>
      <vt:lpstr>Barracouta-4</vt:lpstr>
      <vt:lpstr>Barracouta-5</vt:lpstr>
      <vt:lpstr>Traverse A-A’ - East</vt:lpstr>
      <vt:lpstr>Traverse A-A’ - West</vt:lpstr>
      <vt:lpstr>Exercise 31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379</cp:revision>
  <cp:lastPrinted>2015-01-27T13:39:19Z</cp:lastPrinted>
  <dcterms:created xsi:type="dcterms:W3CDTF">2001-11-20T13:29:42Z</dcterms:created>
  <dcterms:modified xsi:type="dcterms:W3CDTF">2017-05-01T14:41:09Z</dcterms:modified>
</cp:coreProperties>
</file>