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1" r:id="rId2"/>
    <p:sldId id="368" r:id="rId3"/>
    <p:sldId id="369" r:id="rId4"/>
    <p:sldId id="370" r:id="rId5"/>
    <p:sldId id="367" r:id="rId6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FFE393"/>
    <a:srgbClr val="FF33CC"/>
    <a:srgbClr val="CC6600"/>
    <a:srgbClr val="000000"/>
    <a:srgbClr val="B88800"/>
    <a:srgbClr val="FF99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55" autoAdjust="0"/>
  </p:normalViewPr>
  <p:slideViewPr>
    <p:cSldViewPr snapToGrid="0">
      <p:cViewPr varScale="1">
        <p:scale>
          <a:sx n="83" d="100"/>
          <a:sy n="83" d="100"/>
        </p:scale>
        <p:origin x="-2072" y="-112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31.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basemap showing the </a:t>
            </a:r>
            <a:r>
              <a:rPr lang="en-US" dirty="0" smtClean="0"/>
              <a:t>four (4) </a:t>
            </a:r>
            <a:r>
              <a:rPr lang="en-US" dirty="0" smtClean="0"/>
              <a:t>well locations and the seismic traverse.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8851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eastern half of the seismic </a:t>
            </a:r>
            <a:r>
              <a:rPr lang="en-US" dirty="0" smtClean="0"/>
              <a:t>traverse.</a:t>
            </a:r>
            <a:r>
              <a:rPr lang="en-US" baseline="0" dirty="0" smtClean="0"/>
              <a:t> </a:t>
            </a:r>
            <a:r>
              <a:rPr lang="en-US" dirty="0" smtClean="0"/>
              <a:t>Bar</a:t>
            </a:r>
            <a:r>
              <a:rPr lang="en-US" dirty="0" smtClean="0"/>
              <a:t>-5, Bar-4 and Bar-1 synthetic traces are </a:t>
            </a:r>
            <a:r>
              <a:rPr lang="en-US" dirty="0" smtClean="0"/>
              <a:t>superimposed.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correlations for the </a:t>
            </a:r>
            <a:r>
              <a:rPr lang="en-US" dirty="0" smtClean="0"/>
              <a:t>six (6) </a:t>
            </a:r>
            <a:r>
              <a:rPr lang="en-US" dirty="0" smtClean="0"/>
              <a:t>horizons are shown.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16100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western half of the seismic </a:t>
            </a:r>
            <a:r>
              <a:rPr lang="en-US" dirty="0" smtClean="0"/>
              <a:t>traverse.</a:t>
            </a:r>
            <a:r>
              <a:rPr lang="en-US" baseline="0" dirty="0" smtClean="0"/>
              <a:t> </a:t>
            </a:r>
            <a:r>
              <a:rPr lang="en-US" b="0" dirty="0" smtClean="0"/>
              <a:t>Bar</a:t>
            </a:r>
            <a:r>
              <a:rPr lang="en-US" b="0" dirty="0" smtClean="0"/>
              <a:t>-3,</a:t>
            </a:r>
            <a:r>
              <a:rPr lang="en-US" b="0" baseline="0" dirty="0" smtClean="0"/>
              <a:t> </a:t>
            </a:r>
            <a:r>
              <a:rPr lang="en-US" dirty="0" smtClean="0"/>
              <a:t>Bar-5 and Bar-4 synthetic traces are </a:t>
            </a:r>
            <a:r>
              <a:rPr lang="en-US" dirty="0" smtClean="0"/>
              <a:t>superimposed.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correlations for the </a:t>
            </a:r>
            <a:r>
              <a:rPr lang="en-US" dirty="0" smtClean="0"/>
              <a:t>six (6) </a:t>
            </a:r>
            <a:r>
              <a:rPr lang="en-US" dirty="0" smtClean="0"/>
              <a:t>horizons are shown.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36305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521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599" y="304800"/>
            <a:ext cx="8251371" cy="381000"/>
          </a:xfrm>
        </p:spPr>
        <p:txBody>
          <a:bodyPr/>
          <a:lstStyle/>
          <a:p>
            <a:r>
              <a:rPr lang="en-US" altLang="en-US" dirty="0" smtClean="0"/>
              <a:t>Exercise 31: Tying the Development Wells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8014" y="1501378"/>
            <a:ext cx="30489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Tying the Development Wells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51425" y="4793919"/>
            <a:ext cx="8395691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</a:t>
            </a:r>
            <a:r>
              <a:rPr lang="en-US" altLang="en-US" sz="2000" dirty="0" smtClean="0">
                <a:latin typeface="Verdana" panose="020B0604030504040204" pitchFamily="34" charset="0"/>
              </a:rPr>
              <a:t>1D </a:t>
            </a:r>
            <a:r>
              <a:rPr lang="en-US" altLang="en-US" sz="2000" dirty="0" smtClean="0">
                <a:latin typeface="Verdana" panose="020B0604030504040204" pitchFamily="34" charset="0"/>
              </a:rPr>
              <a:t>seismic models at three </a:t>
            </a:r>
            <a:r>
              <a:rPr lang="en-US" altLang="en-US" sz="2000" dirty="0" smtClean="0">
                <a:latin typeface="Verdana" panose="020B0604030504040204" pitchFamily="34" charset="0"/>
              </a:rPr>
              <a:t>(3) new </a:t>
            </a:r>
            <a:r>
              <a:rPr lang="en-US" altLang="en-US" sz="2000" dirty="0" smtClean="0">
                <a:latin typeface="Verdana" panose="020B0604030504040204" pitchFamily="34" charset="0"/>
              </a:rPr>
              <a:t>well locations to relate marker horizons in the wells to events on the seismic. 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3485249" y="1642684"/>
            <a:ext cx="5299528" cy="2936040"/>
            <a:chOff x="3485249" y="1642684"/>
            <a:chExt cx="5299528" cy="2936040"/>
          </a:xfrm>
        </p:grpSpPr>
        <p:pic>
          <p:nvPicPr>
            <p:cNvPr id="6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" r="10649" b="2969"/>
            <a:stretch>
              <a:fillRect/>
            </a:stretch>
          </p:blipFill>
          <p:spPr bwMode="auto">
            <a:xfrm>
              <a:off x="3485249" y="1690477"/>
              <a:ext cx="5299528" cy="2888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Text Box 7"/>
            <p:cNvSpPr txBox="1">
              <a:spLocks noChangeArrowheads="1"/>
            </p:cNvSpPr>
            <p:nvPr/>
          </p:nvSpPr>
          <p:spPr bwMode="auto">
            <a:xfrm>
              <a:off x="4218444" y="1642684"/>
              <a:ext cx="994183" cy="2154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dirty="0">
                  <a:latin typeface="Verdana" panose="020B0604030504040204" pitchFamily="34" charset="0"/>
                </a:rPr>
                <a:t>Barracoutta-5</a:t>
              </a:r>
            </a:p>
          </p:txBody>
        </p:sp>
        <p:sp>
          <p:nvSpPr>
            <p:cNvPr id="65" name="Text Box 7"/>
            <p:cNvSpPr txBox="1">
              <a:spLocks noChangeArrowheads="1"/>
            </p:cNvSpPr>
            <p:nvPr/>
          </p:nvSpPr>
          <p:spPr bwMode="auto">
            <a:xfrm>
              <a:off x="7405399" y="1642684"/>
              <a:ext cx="994183" cy="2154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dirty="0">
                  <a:latin typeface="Verdana" panose="020B0604030504040204" pitchFamily="34" charset="0"/>
                </a:rPr>
                <a:t>Barracoutta-1</a:t>
              </a:r>
            </a:p>
          </p:txBody>
        </p:sp>
        <p:sp>
          <p:nvSpPr>
            <p:cNvPr id="66" name="Text Box 7"/>
            <p:cNvSpPr txBox="1">
              <a:spLocks noChangeArrowheads="1"/>
            </p:cNvSpPr>
            <p:nvPr/>
          </p:nvSpPr>
          <p:spPr bwMode="auto">
            <a:xfrm>
              <a:off x="6277908" y="1642684"/>
              <a:ext cx="994183" cy="2154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 b="1" dirty="0">
                  <a:latin typeface="Verdana" panose="020B0604030504040204" pitchFamily="34" charset="0"/>
                </a:rPr>
                <a:t>Barracoutta-4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 Traverse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527175" y="1417638"/>
            <a:ext cx="6092825" cy="4916487"/>
            <a:chOff x="292" y="1232"/>
            <a:chExt cx="2925" cy="2360"/>
          </a:xfrm>
        </p:grpSpPr>
        <p:sp>
          <p:nvSpPr>
            <p:cNvPr id="94229" name="Rectangle 21"/>
            <p:cNvSpPr>
              <a:spLocks noChangeArrowheads="1"/>
            </p:cNvSpPr>
            <p:nvPr/>
          </p:nvSpPr>
          <p:spPr bwMode="auto">
            <a:xfrm>
              <a:off x="292" y="1232"/>
              <a:ext cx="2925" cy="2357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pic>
          <p:nvPicPr>
            <p:cNvPr id="9421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 l="89906" t="7716" r="1881" b="33493"/>
            <a:stretch>
              <a:fillRect/>
            </a:stretch>
          </p:blipFill>
          <p:spPr bwMode="auto">
            <a:xfrm>
              <a:off x="2908" y="1582"/>
              <a:ext cx="262" cy="147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311" y="1254"/>
              <a:ext cx="2570" cy="2338"/>
              <a:chOff x="1352" y="500"/>
              <a:chExt cx="2570" cy="2338"/>
            </a:xfrm>
          </p:grpSpPr>
          <p:pic>
            <p:nvPicPr>
              <p:cNvPr id="94214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250" t="7001" r="19687"/>
              <a:stretch>
                <a:fillRect/>
              </a:stretch>
            </p:blipFill>
            <p:spPr bwMode="auto">
              <a:xfrm>
                <a:off x="1352" y="500"/>
                <a:ext cx="2570" cy="2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94217" name="Freeform 9"/>
              <p:cNvSpPr>
                <a:spLocks/>
              </p:cNvSpPr>
              <p:nvPr/>
            </p:nvSpPr>
            <p:spPr bwMode="auto">
              <a:xfrm>
                <a:off x="1928" y="1592"/>
                <a:ext cx="844" cy="504"/>
              </a:xfrm>
              <a:custGeom>
                <a:avLst/>
                <a:gdLst/>
                <a:ahLst/>
                <a:cxnLst>
                  <a:cxn ang="0">
                    <a:pos x="0" y="504"/>
                  </a:cxn>
                  <a:cxn ang="0">
                    <a:pos x="384" y="452"/>
                  </a:cxn>
                  <a:cxn ang="0">
                    <a:pos x="532" y="204"/>
                  </a:cxn>
                  <a:cxn ang="0">
                    <a:pos x="720" y="248"/>
                  </a:cxn>
                  <a:cxn ang="0">
                    <a:pos x="792" y="188"/>
                  </a:cxn>
                  <a:cxn ang="0">
                    <a:pos x="828" y="72"/>
                  </a:cxn>
                  <a:cxn ang="0">
                    <a:pos x="844" y="0"/>
                  </a:cxn>
                </a:cxnLst>
                <a:rect l="0" t="0" r="r" b="b"/>
                <a:pathLst>
                  <a:path w="844" h="504">
                    <a:moveTo>
                      <a:pt x="0" y="504"/>
                    </a:moveTo>
                    <a:lnTo>
                      <a:pt x="384" y="452"/>
                    </a:lnTo>
                    <a:lnTo>
                      <a:pt x="532" y="204"/>
                    </a:lnTo>
                    <a:lnTo>
                      <a:pt x="720" y="248"/>
                    </a:lnTo>
                    <a:lnTo>
                      <a:pt x="792" y="188"/>
                    </a:lnTo>
                    <a:lnTo>
                      <a:pt x="828" y="72"/>
                    </a:lnTo>
                    <a:lnTo>
                      <a:pt x="844" y="0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94218" name="Oval 10"/>
              <p:cNvSpPr>
                <a:spLocks noChangeArrowheads="1"/>
              </p:cNvSpPr>
              <p:nvPr/>
            </p:nvSpPr>
            <p:spPr bwMode="auto">
              <a:xfrm>
                <a:off x="2074" y="2052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4219" name="Oval 11"/>
              <p:cNvSpPr>
                <a:spLocks noChangeArrowheads="1"/>
              </p:cNvSpPr>
              <p:nvPr/>
            </p:nvSpPr>
            <p:spPr bwMode="auto">
              <a:xfrm>
                <a:off x="2403" y="1816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4222" name="Oval 14"/>
              <p:cNvSpPr>
                <a:spLocks noChangeArrowheads="1"/>
              </p:cNvSpPr>
              <p:nvPr/>
            </p:nvSpPr>
            <p:spPr bwMode="auto">
              <a:xfrm>
                <a:off x="2665" y="1780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4223" name="Oval 15"/>
              <p:cNvSpPr>
                <a:spLocks noChangeArrowheads="1"/>
              </p:cNvSpPr>
              <p:nvPr/>
            </p:nvSpPr>
            <p:spPr bwMode="auto">
              <a:xfrm>
                <a:off x="2719" y="1681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94224" name="Text Box 16"/>
              <p:cNvSpPr txBox="1">
                <a:spLocks noChangeArrowheads="1"/>
              </p:cNvSpPr>
              <p:nvPr/>
            </p:nvSpPr>
            <p:spPr bwMode="auto">
              <a:xfrm>
                <a:off x="1882" y="1932"/>
                <a:ext cx="27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Verdana" pitchFamily="34" charset="0"/>
                  </a:rPr>
                  <a:t>Bar-3</a:t>
                </a:r>
              </a:p>
            </p:txBody>
          </p:sp>
          <p:sp>
            <p:nvSpPr>
              <p:cNvPr id="94225" name="Text Box 17"/>
              <p:cNvSpPr txBox="1">
                <a:spLocks noChangeArrowheads="1"/>
              </p:cNvSpPr>
              <p:nvPr/>
            </p:nvSpPr>
            <p:spPr bwMode="auto">
              <a:xfrm>
                <a:off x="2118" y="1712"/>
                <a:ext cx="27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Verdana" pitchFamily="34" charset="0"/>
                  </a:rPr>
                  <a:t>Bar-5</a:t>
                </a:r>
              </a:p>
            </p:txBody>
          </p:sp>
          <p:sp>
            <p:nvSpPr>
              <p:cNvPr id="94226" name="Text Box 18"/>
              <p:cNvSpPr txBox="1">
                <a:spLocks noChangeArrowheads="1"/>
              </p:cNvSpPr>
              <p:nvPr/>
            </p:nvSpPr>
            <p:spPr bwMode="auto">
              <a:xfrm>
                <a:off x="2528" y="1568"/>
                <a:ext cx="27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Verdana" pitchFamily="34" charset="0"/>
                  </a:rPr>
                  <a:t>Bar-1</a:t>
                </a:r>
              </a:p>
            </p:txBody>
          </p:sp>
          <p:sp>
            <p:nvSpPr>
              <p:cNvPr id="94227" name="Text Box 19"/>
              <p:cNvSpPr txBox="1">
                <a:spLocks noChangeArrowheads="1"/>
              </p:cNvSpPr>
              <p:nvPr/>
            </p:nvSpPr>
            <p:spPr bwMode="auto">
              <a:xfrm>
                <a:off x="2634" y="1796"/>
                <a:ext cx="278" cy="1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 b="1" dirty="0">
                    <a:latin typeface="Verdana" pitchFamily="34" charset="0"/>
                  </a:rPr>
                  <a:t>Bar-4</a:t>
                </a:r>
              </a:p>
            </p:txBody>
          </p:sp>
        </p:grpSp>
        <p:sp>
          <p:nvSpPr>
            <p:cNvPr id="94230" name="Rectangle 22"/>
            <p:cNvSpPr>
              <a:spLocks noChangeArrowheads="1"/>
            </p:cNvSpPr>
            <p:nvPr/>
          </p:nvSpPr>
          <p:spPr bwMode="auto">
            <a:xfrm>
              <a:off x="2404" y="2929"/>
              <a:ext cx="489" cy="172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pic>
          <p:nvPicPr>
            <p:cNvPr id="94216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 l="65643" t="74263" r="11693" b="20088"/>
            <a:stretch>
              <a:fillRect/>
            </a:stretch>
          </p:blipFill>
          <p:spPr bwMode="auto">
            <a:xfrm>
              <a:off x="2404" y="3347"/>
              <a:ext cx="723" cy="14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67" name="Rectangle 50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Well-Seismic Traverse: </a:t>
            </a:r>
            <a:r>
              <a:rPr lang="en-US" dirty="0" smtClean="0"/>
              <a:t>East</a:t>
            </a:r>
            <a:endParaRPr lang="en-US" dirty="0" smtClean="0"/>
          </a:p>
        </p:txBody>
      </p:sp>
      <p:pic>
        <p:nvPicPr>
          <p:cNvPr id="92669" name="Picture 5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750" y="5849938"/>
            <a:ext cx="19716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510"/>
          <p:cNvGrpSpPr>
            <a:grpSpLocks noChangeAspect="1"/>
          </p:cNvGrpSpPr>
          <p:nvPr/>
        </p:nvGrpSpPr>
        <p:grpSpPr bwMode="auto">
          <a:xfrm>
            <a:off x="711200" y="1417638"/>
            <a:ext cx="7724775" cy="4143375"/>
            <a:chOff x="0" y="507"/>
            <a:chExt cx="5401" cy="2897"/>
          </a:xfrm>
        </p:grpSpPr>
        <p:pic>
          <p:nvPicPr>
            <p:cNvPr id="92671" name="Picture 5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635"/>
              <a:ext cx="5401" cy="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2672" name="Text Box 512"/>
            <p:cNvSpPr txBox="1">
              <a:spLocks noChangeAspect="1" noChangeArrowheads="1"/>
            </p:cNvSpPr>
            <p:nvPr/>
          </p:nvSpPr>
          <p:spPr bwMode="auto">
            <a:xfrm>
              <a:off x="957" y="507"/>
              <a:ext cx="405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</a:rPr>
                <a:t>Bar-5</a:t>
              </a:r>
            </a:p>
          </p:txBody>
        </p:sp>
        <p:sp>
          <p:nvSpPr>
            <p:cNvPr id="92673" name="Text Box 513"/>
            <p:cNvSpPr txBox="1">
              <a:spLocks noChangeAspect="1" noChangeArrowheads="1"/>
            </p:cNvSpPr>
            <p:nvPr/>
          </p:nvSpPr>
          <p:spPr bwMode="auto">
            <a:xfrm>
              <a:off x="3797" y="507"/>
              <a:ext cx="405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</a:rPr>
                <a:t>Bar-1</a:t>
              </a:r>
            </a:p>
          </p:txBody>
        </p:sp>
        <p:sp>
          <p:nvSpPr>
            <p:cNvPr id="92674" name="Text Box 514"/>
            <p:cNvSpPr txBox="1">
              <a:spLocks noChangeAspect="1" noChangeArrowheads="1"/>
            </p:cNvSpPr>
            <p:nvPr/>
          </p:nvSpPr>
          <p:spPr bwMode="auto">
            <a:xfrm>
              <a:off x="2880" y="507"/>
              <a:ext cx="405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</a:rPr>
                <a:t>Bar-4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Well-Seismic Traverse:  West</a:t>
            </a: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619125" y="1417638"/>
            <a:ext cx="7907338" cy="4138612"/>
            <a:chOff x="226" y="786"/>
            <a:chExt cx="5534" cy="2897"/>
          </a:xfrm>
        </p:grpSpPr>
        <p:pic>
          <p:nvPicPr>
            <p:cNvPr id="95238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6" y="931"/>
              <a:ext cx="5534" cy="2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5239" name="Text Box 7"/>
            <p:cNvSpPr txBox="1">
              <a:spLocks noChangeAspect="1" noChangeArrowheads="1"/>
            </p:cNvSpPr>
            <p:nvPr/>
          </p:nvSpPr>
          <p:spPr bwMode="auto">
            <a:xfrm>
              <a:off x="637" y="786"/>
              <a:ext cx="406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</a:rPr>
                <a:t>Bar-3</a:t>
              </a:r>
            </a:p>
          </p:txBody>
        </p:sp>
        <p:sp>
          <p:nvSpPr>
            <p:cNvPr id="95240" name="Text Box 8"/>
            <p:cNvSpPr txBox="1">
              <a:spLocks noChangeAspect="1" noChangeArrowheads="1"/>
            </p:cNvSpPr>
            <p:nvPr/>
          </p:nvSpPr>
          <p:spPr bwMode="auto">
            <a:xfrm>
              <a:off x="5066" y="786"/>
              <a:ext cx="405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</a:rPr>
                <a:t>Bar-4</a:t>
              </a:r>
            </a:p>
          </p:txBody>
        </p:sp>
        <p:sp>
          <p:nvSpPr>
            <p:cNvPr id="95241" name="Text Box 9"/>
            <p:cNvSpPr txBox="1">
              <a:spLocks noChangeAspect="1" noChangeArrowheads="1"/>
            </p:cNvSpPr>
            <p:nvPr/>
          </p:nvSpPr>
          <p:spPr bwMode="auto">
            <a:xfrm>
              <a:off x="3132" y="786"/>
              <a:ext cx="406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 dirty="0">
                  <a:latin typeface="Verdana" pitchFamily="34" charset="0"/>
                </a:rPr>
                <a:t>Bar-5</a:t>
              </a:r>
            </a:p>
          </p:txBody>
        </p:sp>
      </p:grpSp>
      <p:pic>
        <p:nvPicPr>
          <p:cNvPr id="9524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7750" y="5849938"/>
            <a:ext cx="19716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31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77266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31381</TotalTime>
  <Words>194</Words>
  <Application>Microsoft Macintosh PowerPoint</Application>
  <PresentationFormat>On-screen Show (4:3)</PresentationFormat>
  <Paragraphs>32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Exercise 31: Tying the Development Wells</vt:lpstr>
      <vt:lpstr>Well Traverse</vt:lpstr>
      <vt:lpstr>Well-Seismic Traverse: East</vt:lpstr>
      <vt:lpstr>Well-Seismic Traverse:  West</vt:lpstr>
      <vt:lpstr>Exercise 31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260</cp:revision>
  <cp:lastPrinted>2001-11-26T19:56:19Z</cp:lastPrinted>
  <dcterms:created xsi:type="dcterms:W3CDTF">2001-11-20T13:29:42Z</dcterms:created>
  <dcterms:modified xsi:type="dcterms:W3CDTF">2017-05-01T16:03:19Z</dcterms:modified>
</cp:coreProperties>
</file>