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9" r:id="rId2"/>
    <p:sldId id="464" r:id="rId3"/>
    <p:sldId id="465" r:id="rId4"/>
    <p:sldId id="466" r:id="rId5"/>
    <p:sldId id="467" r:id="rId6"/>
    <p:sldId id="468" r:id="rId7"/>
    <p:sldId id="470" r:id="rId8"/>
    <p:sldId id="471" r:id="rId9"/>
    <p:sldId id="473" r:id="rId10"/>
    <p:sldId id="474" r:id="rId11"/>
    <p:sldId id="476" r:id="rId12"/>
    <p:sldId id="349" r:id="rId13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8">
          <p15:clr>
            <a:srgbClr val="A4A3A4"/>
          </p15:clr>
        </p15:guide>
        <p15:guide id="2" pos="292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00FF"/>
    <a:srgbClr val="FFCA08"/>
    <a:srgbClr val="66FFFF"/>
    <a:srgbClr val="343434"/>
    <a:srgbClr val="FAFD00"/>
    <a:srgbClr val="FFFFC5"/>
    <a:srgbClr val="663300"/>
    <a:srgbClr val="00CC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2" autoAdjust="0"/>
    <p:restoredTop sz="80172" autoAdjust="0"/>
  </p:normalViewPr>
  <p:slideViewPr>
    <p:cSldViewPr snapToGrid="0">
      <p:cViewPr varScale="1">
        <p:scale>
          <a:sx n="91" d="100"/>
          <a:sy n="91" d="100"/>
        </p:scale>
        <p:origin x="-120" y="-232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-183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738" y="0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701EAC7-9897-4586-9E07-FFBD98F5107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193368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738" y="0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0275" y="3330575"/>
            <a:ext cx="7435850" cy="3154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94DD63B-0505-4AEB-91D7-C2524166C2F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504389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C6F576C-CDCA-4056-B7EC-741CB14AC1A1}" type="slidenum">
              <a:rPr lang="en-US" altLang="en-US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041960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review of the exploration phase.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356889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Some likely next steps.</a:t>
            </a:r>
            <a:r>
              <a:rPr lang="en-US" baseline="0" dirty="0" smtClean="0"/>
              <a:t> </a:t>
            </a:r>
            <a:r>
              <a:rPr lang="en-US" dirty="0" smtClean="0"/>
              <a:t>NOTE: For super-majors, there may be separate companies for exploration</a:t>
            </a:r>
            <a:r>
              <a:rPr lang="en-US" baseline="0" dirty="0" smtClean="0"/>
              <a:t> and production, where mid-size and smaller companies may have two groups.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252878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206024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Review – an asset’s life.</a:t>
            </a:r>
            <a:r>
              <a:rPr lang="en-US" baseline="0" dirty="0" smtClean="0"/>
              <a:t> </a:t>
            </a:r>
            <a:r>
              <a:rPr lang="en-US" dirty="0" smtClean="0"/>
              <a:t>In this lecture, we will focus on the field development stage.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75605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chart shows how things change over the life </a:t>
            </a:r>
            <a:r>
              <a:rPr lang="en-US" smtClean="0"/>
              <a:t>of a </a:t>
            </a:r>
            <a:r>
              <a:rPr lang="en-US" dirty="0" smtClean="0"/>
              <a:t>asset.</a:t>
            </a:r>
            <a:r>
              <a:rPr lang="en-US" baseline="0" dirty="0" smtClean="0"/>
              <a:t> </a:t>
            </a:r>
            <a:r>
              <a:rPr lang="en-US" dirty="0" smtClean="0"/>
              <a:t>The scale of the analysis</a:t>
            </a:r>
            <a:r>
              <a:rPr lang="en-US" baseline="0" dirty="0" smtClean="0"/>
              <a:t> progressively zooms in from regional to individual compartments within a producing field. Geoscience information always increases. Geoscience effort peaks in the early production stage. Information on production and engineering is minimal during exploration; it becomes more and more significant until the field is near abandonment.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38385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slide reviews the analysis and products associated with the early exploration phase – where we want to capture opportunities.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780748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slide reviews the analysis and products associated with the mid to late exploration phase – where we want to discovery HCs.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74155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slide reviews the analysis and products associated with the field development</a:t>
            </a:r>
            <a:r>
              <a:rPr lang="en-US" baseline="0" dirty="0" smtClean="0"/>
              <a:t> stage – where we want to initiate production from a new field. We will talk about some of these types of </a:t>
            </a:r>
            <a:r>
              <a:rPr lang="en-US" dirty="0" smtClean="0"/>
              <a:t>analysis and their products in this lecture, but only scratch the surface.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130765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5838" y="6658926"/>
            <a:ext cx="4028972" cy="349884"/>
          </a:xfrm>
          <a:prstGeom prst="rect">
            <a:avLst/>
          </a:prstGeom>
          <a:ln/>
        </p:spPr>
        <p:txBody>
          <a:bodyPr/>
          <a:lstStyle/>
          <a:p>
            <a:fld id="{7D83CCFF-88E5-4FAC-B342-55128F13EA08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176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en-US" dirty="0" smtClean="0"/>
              <a:t>To develop a newly discovered field, the three (3) big things we need to determine are:</a:t>
            </a:r>
          </a:p>
          <a:p>
            <a:pPr marL="228600" indent="-228600"/>
            <a:r>
              <a:rPr lang="en-US" dirty="0" smtClean="0"/>
              <a:t>   - The area and thickness of the oil or gas reserves so we can estimate</a:t>
            </a:r>
            <a:r>
              <a:rPr lang="en-US" baseline="0" dirty="0" smtClean="0"/>
              <a:t> the volume.</a:t>
            </a:r>
          </a:p>
          <a:p>
            <a:pPr marL="228600" indent="-228600"/>
            <a:r>
              <a:rPr lang="en-US" baseline="0" dirty="0" smtClean="0"/>
              <a:t>   - The internal architecture of the reservoir rocks.</a:t>
            </a:r>
          </a:p>
          <a:p>
            <a:pPr marL="228600" indent="-228600"/>
            <a:r>
              <a:rPr lang="en-US" baseline="0" dirty="0" smtClean="0"/>
              <a:t>   - How the reservoir is broken </a:t>
            </a:r>
            <a:r>
              <a:rPr lang="en-US" sz="1200" dirty="0" smtClean="0">
                <a:solidFill>
                  <a:schemeClr val="tx1"/>
                </a:solidFill>
                <a:latin typeface="Tahoma" pitchFamily="34" charset="0"/>
              </a:rPr>
              <a:t>into separate compartments to be produced.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9940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A91C67-2F62-48E1-996E-8996824DFB61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215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Transitioning from exploration to development, we may need better seismic data.</a:t>
            </a:r>
            <a:r>
              <a:rPr lang="en-US" baseline="0" dirty="0" smtClean="0"/>
              <a:t> </a:t>
            </a:r>
            <a:r>
              <a:rPr lang="en-US" dirty="0" smtClean="0"/>
              <a:t>This is because we need more detail – better imaging and higher resolution.</a:t>
            </a:r>
            <a:r>
              <a:rPr lang="en-US" baseline="0" dirty="0" smtClean="0"/>
              <a:t> </a:t>
            </a:r>
            <a:r>
              <a:rPr lang="en-US" dirty="0" smtClean="0"/>
              <a:t>One</a:t>
            </a:r>
            <a:r>
              <a:rPr lang="en-US" baseline="0" dirty="0" smtClean="0"/>
              <a:t> way to get better data is to reprocess the existing seismic data using higher-end processing methods. We may have to acquire new seismic data. If exploration had only 2D seismic, a 3D survey would probably be needed.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8954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review of what we have done in this course on</a:t>
            </a:r>
            <a:r>
              <a:rPr lang="en-US" baseline="0" dirty="0" smtClean="0"/>
              <a:t> the Barracouta-1 wildcat.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43525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1030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5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588375" y="6516688"/>
            <a:ext cx="792163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/>
            <a:fld id="{9D7D7F8C-BA51-465C-8D3A-FA859ADB1239}" type="slidenum">
              <a:rPr lang="en-US" altLang="en-US" sz="1100">
                <a:latin typeface="Verdana" pitchFamily="34" charset="0"/>
              </a:rPr>
              <a:pPr eaLnBrk="1" hangingPunct="1"/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6688"/>
            <a:ext cx="11271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2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Petroleum Geology &amp; Geophysics</a:t>
            </a:r>
          </a:p>
        </p:txBody>
      </p:sp>
      <p:grpSp>
        <p:nvGrpSpPr>
          <p:cNvPr id="4106" name="Group 14"/>
          <p:cNvGrpSpPr>
            <a:grpSpLocks/>
          </p:cNvGrpSpPr>
          <p:nvPr/>
        </p:nvGrpSpPr>
        <p:grpSpPr bwMode="auto">
          <a:xfrm>
            <a:off x="1104900" y="1222375"/>
            <a:ext cx="6924675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4108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142138" y="1385032"/>
              <a:ext cx="6642961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   Development Geology &amp; Geophysics 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2" name="Rectangle 21"/>
          <p:cNvSpPr/>
          <p:nvPr/>
        </p:nvSpPr>
        <p:spPr bwMode="auto">
          <a:xfrm>
            <a:off x="6664325" y="5360219"/>
            <a:ext cx="2000250" cy="885825"/>
          </a:xfrm>
          <a:prstGeom prst="rect">
            <a:avLst/>
          </a:prstGeom>
          <a:solidFill>
            <a:srgbClr val="E7DC89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4866482" y="5360219"/>
            <a:ext cx="1562100" cy="885825"/>
          </a:xfrm>
          <a:prstGeom prst="rect">
            <a:avLst/>
          </a:prstGeom>
          <a:solidFill>
            <a:srgbClr val="FFCCCC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3190082" y="5360219"/>
            <a:ext cx="1485900" cy="8858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1863725" y="5360219"/>
            <a:ext cx="1200150" cy="885825"/>
          </a:xfrm>
          <a:prstGeom prst="rect">
            <a:avLst/>
          </a:prstGeom>
          <a:solidFill>
            <a:srgbClr val="FFFFCC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568325" y="5360219"/>
            <a:ext cx="1000125" cy="885825"/>
          </a:xfrm>
          <a:prstGeom prst="rect">
            <a:avLst/>
          </a:prstGeom>
          <a:solidFill>
            <a:srgbClr val="FFFF99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27" name="Group 4"/>
          <p:cNvGrpSpPr>
            <a:grpSpLocks/>
          </p:cNvGrpSpPr>
          <p:nvPr/>
        </p:nvGrpSpPr>
        <p:grpSpPr bwMode="auto">
          <a:xfrm>
            <a:off x="617538" y="3830305"/>
            <a:ext cx="7885112" cy="390525"/>
            <a:chOff x="325" y="1318"/>
            <a:chExt cx="4967" cy="246"/>
          </a:xfrm>
          <a:solidFill>
            <a:schemeClr val="accent2">
              <a:lumMod val="75000"/>
            </a:schemeClr>
          </a:solidFill>
        </p:grpSpPr>
        <p:sp>
          <p:nvSpPr>
            <p:cNvPr id="28" name="AutoShape 5"/>
            <p:cNvSpPr>
              <a:spLocks noChangeArrowheads="1"/>
            </p:cNvSpPr>
            <p:nvPr/>
          </p:nvSpPr>
          <p:spPr bwMode="auto">
            <a:xfrm rot="-5400000">
              <a:off x="4488" y="760"/>
              <a:ext cx="246" cy="1362"/>
            </a:xfrm>
            <a:prstGeom prst="downArrow">
              <a:avLst>
                <a:gd name="adj1" fmla="val 50000"/>
                <a:gd name="adj2" fmla="val 138415"/>
              </a:avLst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9" name="Rectangle 6"/>
            <p:cNvSpPr>
              <a:spLocks noChangeArrowheads="1"/>
            </p:cNvSpPr>
            <p:nvPr/>
          </p:nvSpPr>
          <p:spPr bwMode="auto">
            <a:xfrm rot="-5400000">
              <a:off x="2576" y="-871"/>
              <a:ext cx="123" cy="462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45" name="WordArt 7"/>
          <p:cNvSpPr>
            <a:spLocks noChangeArrowheads="1" noChangeShapeType="1" noTextEdit="1"/>
          </p:cNvSpPr>
          <p:nvPr/>
        </p:nvSpPr>
        <p:spPr bwMode="auto">
          <a:xfrm rot="-21600000">
            <a:off x="3771900" y="4185330"/>
            <a:ext cx="1866900" cy="298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>
                <a:ln w="1587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FFF99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Arial Black"/>
              </a:rPr>
              <a:t>Time</a:t>
            </a:r>
          </a:p>
        </p:txBody>
      </p:sp>
      <p:sp>
        <p:nvSpPr>
          <p:cNvPr id="46" name="Text Box 8"/>
          <p:cNvSpPr txBox="1">
            <a:spLocks noChangeArrowheads="1"/>
          </p:cNvSpPr>
          <p:nvPr/>
        </p:nvSpPr>
        <p:spPr bwMode="auto">
          <a:xfrm>
            <a:off x="819150" y="4173205"/>
            <a:ext cx="1511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latin typeface="Tahoma" pitchFamily="34" charset="0"/>
              </a:rPr>
              <a:t>Early in the </a:t>
            </a:r>
          </a:p>
          <a:p>
            <a:r>
              <a:rPr lang="en-US" sz="1400" b="1" dirty="0">
                <a:latin typeface="Tahoma" pitchFamily="34" charset="0"/>
              </a:rPr>
              <a:t>Business Cycle</a:t>
            </a:r>
          </a:p>
        </p:txBody>
      </p:sp>
      <p:sp>
        <p:nvSpPr>
          <p:cNvPr id="47" name="Text Box 9"/>
          <p:cNvSpPr txBox="1">
            <a:spLocks noChangeArrowheads="1"/>
          </p:cNvSpPr>
          <p:nvPr/>
        </p:nvSpPr>
        <p:spPr bwMode="auto">
          <a:xfrm>
            <a:off x="6546850" y="4173205"/>
            <a:ext cx="1511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latin typeface="Tahoma" pitchFamily="34" charset="0"/>
              </a:rPr>
              <a:t>Late in the </a:t>
            </a:r>
          </a:p>
          <a:p>
            <a:r>
              <a:rPr lang="en-US" sz="1400" b="1" dirty="0">
                <a:latin typeface="Tahoma" pitchFamily="34" charset="0"/>
              </a:rPr>
              <a:t>Business Cycle</a:t>
            </a:r>
          </a:p>
        </p:txBody>
      </p:sp>
      <p:sp>
        <p:nvSpPr>
          <p:cNvPr id="48" name="Text Box 16"/>
          <p:cNvSpPr txBox="1">
            <a:spLocks noChangeArrowheads="1"/>
          </p:cNvSpPr>
          <p:nvPr/>
        </p:nvSpPr>
        <p:spPr bwMode="auto">
          <a:xfrm>
            <a:off x="598487" y="5649243"/>
            <a:ext cx="9398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i="1" dirty="0">
                <a:latin typeface="Univers" pitchFamily="34" charset="0"/>
              </a:rPr>
              <a:t>Regional</a:t>
            </a:r>
          </a:p>
        </p:txBody>
      </p:sp>
      <p:sp>
        <p:nvSpPr>
          <p:cNvPr id="49" name="Text Box 17"/>
          <p:cNvSpPr txBox="1">
            <a:spLocks noChangeArrowheads="1"/>
          </p:cNvSpPr>
          <p:nvPr/>
        </p:nvSpPr>
        <p:spPr bwMode="auto">
          <a:xfrm>
            <a:off x="6725444" y="5649243"/>
            <a:ext cx="187801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i="1" dirty="0">
                <a:latin typeface="Univers" pitchFamily="34" charset="0"/>
              </a:rPr>
              <a:t>Compartment-Scale</a:t>
            </a:r>
          </a:p>
        </p:txBody>
      </p:sp>
      <p:sp>
        <p:nvSpPr>
          <p:cNvPr id="50" name="Text Box 18"/>
          <p:cNvSpPr txBox="1">
            <a:spLocks noChangeArrowheads="1"/>
          </p:cNvSpPr>
          <p:nvPr/>
        </p:nvSpPr>
        <p:spPr bwMode="auto">
          <a:xfrm>
            <a:off x="4877595" y="5649243"/>
            <a:ext cx="15398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i="1" dirty="0">
                <a:latin typeface="Univers" pitchFamily="34" charset="0"/>
              </a:rPr>
              <a:t>Reservoir-Scale</a:t>
            </a:r>
          </a:p>
        </p:txBody>
      </p:sp>
      <p:sp>
        <p:nvSpPr>
          <p:cNvPr id="51" name="Text Box 19"/>
          <p:cNvSpPr txBox="1">
            <a:spLocks noChangeArrowheads="1"/>
          </p:cNvSpPr>
          <p:nvPr/>
        </p:nvSpPr>
        <p:spPr bwMode="auto">
          <a:xfrm>
            <a:off x="3194051" y="5649243"/>
            <a:ext cx="14779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i="1" dirty="0">
                <a:latin typeface="Univers" pitchFamily="34" charset="0"/>
              </a:rPr>
              <a:t>Prospect-Scale</a:t>
            </a:r>
          </a:p>
        </p:txBody>
      </p:sp>
      <p:sp>
        <p:nvSpPr>
          <p:cNvPr id="52" name="Text Box 20"/>
          <p:cNvSpPr txBox="1">
            <a:spLocks noChangeArrowheads="1"/>
          </p:cNvSpPr>
          <p:nvPr/>
        </p:nvSpPr>
        <p:spPr bwMode="auto">
          <a:xfrm>
            <a:off x="1885156" y="5649243"/>
            <a:ext cx="115728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i="1" dirty="0">
                <a:latin typeface="Univers" pitchFamily="34" charset="0"/>
              </a:rPr>
              <a:t>Block-Wide</a:t>
            </a:r>
          </a:p>
        </p:txBody>
      </p:sp>
      <p:sp>
        <p:nvSpPr>
          <p:cNvPr id="53" name="Text Box 21"/>
          <p:cNvSpPr txBox="1">
            <a:spLocks noChangeArrowheads="1"/>
          </p:cNvSpPr>
          <p:nvPr/>
        </p:nvSpPr>
        <p:spPr bwMode="auto">
          <a:xfrm>
            <a:off x="681039" y="5009382"/>
            <a:ext cx="19891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600" b="1" i="1" dirty="0">
                <a:latin typeface="Comic Sans MS" pitchFamily="66" charset="0"/>
              </a:rPr>
              <a:t>Scales of Analysis</a:t>
            </a:r>
          </a:p>
        </p:txBody>
      </p:sp>
      <p:sp>
        <p:nvSpPr>
          <p:cNvPr id="54" name="Text Box 22"/>
          <p:cNvSpPr txBox="1">
            <a:spLocks noChangeArrowheads="1"/>
          </p:cNvSpPr>
          <p:nvPr/>
        </p:nvSpPr>
        <p:spPr bwMode="auto">
          <a:xfrm>
            <a:off x="825500" y="3143728"/>
            <a:ext cx="986167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</a:rPr>
              <a:t>1. Capture</a:t>
            </a:r>
          </a:p>
        </p:txBody>
      </p:sp>
      <p:sp>
        <p:nvSpPr>
          <p:cNvPr id="55" name="Text Box 23"/>
          <p:cNvSpPr txBox="1">
            <a:spLocks noChangeArrowheads="1"/>
          </p:cNvSpPr>
          <p:nvPr/>
        </p:nvSpPr>
        <p:spPr bwMode="auto">
          <a:xfrm>
            <a:off x="3598863" y="3143728"/>
            <a:ext cx="950901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</a:rPr>
              <a:t>3. Initiate</a:t>
            </a:r>
          </a:p>
        </p:txBody>
      </p:sp>
      <p:sp>
        <p:nvSpPr>
          <p:cNvPr id="56" name="Text Box 24"/>
          <p:cNvSpPr txBox="1">
            <a:spLocks noChangeArrowheads="1"/>
          </p:cNvSpPr>
          <p:nvPr/>
        </p:nvSpPr>
        <p:spPr bwMode="auto">
          <a:xfrm>
            <a:off x="5972175" y="3143728"/>
            <a:ext cx="973343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</a:rPr>
              <a:t>4. Deplete</a:t>
            </a:r>
          </a:p>
        </p:txBody>
      </p:sp>
      <p:sp>
        <p:nvSpPr>
          <p:cNvPr id="57" name="Text Box 25"/>
          <p:cNvSpPr txBox="1">
            <a:spLocks noChangeArrowheads="1"/>
          </p:cNvSpPr>
          <p:nvPr/>
        </p:nvSpPr>
        <p:spPr bwMode="auto">
          <a:xfrm>
            <a:off x="1990725" y="3143728"/>
            <a:ext cx="1042273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</a:rPr>
              <a:t>2. Discover</a:t>
            </a:r>
          </a:p>
        </p:txBody>
      </p:sp>
      <p:sp>
        <p:nvSpPr>
          <p:cNvPr id="58" name="Text Box 26"/>
          <p:cNvSpPr txBox="1">
            <a:spLocks noChangeArrowheads="1"/>
          </p:cNvSpPr>
          <p:nvPr/>
        </p:nvSpPr>
        <p:spPr bwMode="auto">
          <a:xfrm>
            <a:off x="7564438" y="3143728"/>
            <a:ext cx="1236236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</a:rPr>
              <a:t>Abandon/Sell</a:t>
            </a:r>
          </a:p>
        </p:txBody>
      </p:sp>
      <p:grpSp>
        <p:nvGrpSpPr>
          <p:cNvPr id="59" name="Group 58"/>
          <p:cNvGrpSpPr/>
          <p:nvPr/>
        </p:nvGrpSpPr>
        <p:grpSpPr>
          <a:xfrm>
            <a:off x="962025" y="2330862"/>
            <a:ext cx="7179170" cy="540328"/>
            <a:chOff x="860425" y="2280062"/>
            <a:chExt cx="7179170" cy="540328"/>
          </a:xfrm>
        </p:grpSpPr>
        <p:sp>
          <p:nvSpPr>
            <p:cNvPr id="60" name="Freeform 59"/>
            <p:cNvSpPr/>
            <p:nvPr/>
          </p:nvSpPr>
          <p:spPr bwMode="auto">
            <a:xfrm>
              <a:off x="4417621" y="2286000"/>
              <a:ext cx="3621974" cy="534390"/>
            </a:xfrm>
            <a:custGeom>
              <a:avLst/>
              <a:gdLst>
                <a:gd name="connsiteX0" fmla="*/ 0 w 3621974"/>
                <a:gd name="connsiteY0" fmla="*/ 5938 h 534390"/>
                <a:gd name="connsiteX1" fmla="*/ 0 w 3621974"/>
                <a:gd name="connsiteY1" fmla="*/ 5938 h 534390"/>
                <a:gd name="connsiteX2" fmla="*/ 421574 w 3621974"/>
                <a:gd name="connsiteY2" fmla="*/ 534390 h 534390"/>
                <a:gd name="connsiteX3" fmla="*/ 3610098 w 3621974"/>
                <a:gd name="connsiteY3" fmla="*/ 498764 h 534390"/>
                <a:gd name="connsiteX4" fmla="*/ 3568535 w 3621974"/>
                <a:gd name="connsiteY4" fmla="*/ 0 h 534390"/>
                <a:gd name="connsiteX5" fmla="*/ 3621974 w 3621974"/>
                <a:gd name="connsiteY5" fmla="*/ 338447 h 534390"/>
                <a:gd name="connsiteX6" fmla="*/ 3592285 w 3621974"/>
                <a:gd name="connsiteY6" fmla="*/ 17813 h 534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1974" h="534390">
                  <a:moveTo>
                    <a:pt x="0" y="5938"/>
                  </a:moveTo>
                  <a:lnTo>
                    <a:pt x="0" y="5938"/>
                  </a:lnTo>
                  <a:lnTo>
                    <a:pt x="421574" y="534390"/>
                  </a:lnTo>
                  <a:lnTo>
                    <a:pt x="3610098" y="498764"/>
                  </a:lnTo>
                  <a:lnTo>
                    <a:pt x="3568535" y="0"/>
                  </a:lnTo>
                  <a:lnTo>
                    <a:pt x="3621974" y="338447"/>
                  </a:lnTo>
                  <a:lnTo>
                    <a:pt x="3592285" y="17813"/>
                  </a:lnTo>
                </a:path>
              </a:pathLst>
            </a:custGeom>
            <a:solidFill>
              <a:srgbClr val="66FF3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866899" y="2286000"/>
              <a:ext cx="2582883" cy="510639"/>
            </a:xfrm>
            <a:custGeom>
              <a:avLst/>
              <a:gdLst>
                <a:gd name="connsiteX0" fmla="*/ 0 w 2582883"/>
                <a:gd name="connsiteY0" fmla="*/ 0 h 510639"/>
                <a:gd name="connsiteX1" fmla="*/ 5937 w 2582883"/>
                <a:gd name="connsiteY1" fmla="*/ 510639 h 510639"/>
                <a:gd name="connsiteX2" fmla="*/ 2582883 w 2582883"/>
                <a:gd name="connsiteY2" fmla="*/ 504701 h 510639"/>
                <a:gd name="connsiteX3" fmla="*/ 2375065 w 2582883"/>
                <a:gd name="connsiteY3" fmla="*/ 11875 h 51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2883" h="510639">
                  <a:moveTo>
                    <a:pt x="0" y="0"/>
                  </a:moveTo>
                  <a:lnTo>
                    <a:pt x="5937" y="510639"/>
                  </a:lnTo>
                  <a:lnTo>
                    <a:pt x="2582883" y="504701"/>
                  </a:lnTo>
                  <a:lnTo>
                    <a:pt x="2375065" y="11875"/>
                  </a:lnTo>
                </a:path>
              </a:pathLst>
            </a:cu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2381003" y="2280062"/>
              <a:ext cx="3271652" cy="516577"/>
            </a:xfrm>
            <a:custGeom>
              <a:avLst/>
              <a:gdLst>
                <a:gd name="connsiteX0" fmla="*/ 0 w 3271652"/>
                <a:gd name="connsiteY0" fmla="*/ 0 h 516577"/>
                <a:gd name="connsiteX1" fmla="*/ 385948 w 3271652"/>
                <a:gd name="connsiteY1" fmla="*/ 59377 h 516577"/>
                <a:gd name="connsiteX2" fmla="*/ 439387 w 3271652"/>
                <a:gd name="connsiteY2" fmla="*/ 95003 h 516577"/>
                <a:gd name="connsiteX3" fmla="*/ 320633 w 3271652"/>
                <a:gd name="connsiteY3" fmla="*/ 142504 h 516577"/>
                <a:gd name="connsiteX4" fmla="*/ 23750 w 3271652"/>
                <a:gd name="connsiteY4" fmla="*/ 154380 h 516577"/>
                <a:gd name="connsiteX5" fmla="*/ 136566 w 3271652"/>
                <a:gd name="connsiteY5" fmla="*/ 207819 h 516577"/>
                <a:gd name="connsiteX6" fmla="*/ 451262 w 3271652"/>
                <a:gd name="connsiteY6" fmla="*/ 231569 h 516577"/>
                <a:gd name="connsiteX7" fmla="*/ 676893 w 3271652"/>
                <a:gd name="connsiteY7" fmla="*/ 279070 h 516577"/>
                <a:gd name="connsiteX8" fmla="*/ 676893 w 3271652"/>
                <a:gd name="connsiteY8" fmla="*/ 279070 h 516577"/>
                <a:gd name="connsiteX9" fmla="*/ 540327 w 3271652"/>
                <a:gd name="connsiteY9" fmla="*/ 338447 h 516577"/>
                <a:gd name="connsiteX10" fmla="*/ 397823 w 3271652"/>
                <a:gd name="connsiteY10" fmla="*/ 409699 h 516577"/>
                <a:gd name="connsiteX11" fmla="*/ 397823 w 3271652"/>
                <a:gd name="connsiteY11" fmla="*/ 409699 h 516577"/>
                <a:gd name="connsiteX12" fmla="*/ 777833 w 3271652"/>
                <a:gd name="connsiteY12" fmla="*/ 492826 h 516577"/>
                <a:gd name="connsiteX13" fmla="*/ 902524 w 3271652"/>
                <a:gd name="connsiteY13" fmla="*/ 516577 h 516577"/>
                <a:gd name="connsiteX14" fmla="*/ 3271652 w 3271652"/>
                <a:gd name="connsiteY14" fmla="*/ 504702 h 516577"/>
                <a:gd name="connsiteX15" fmla="*/ 2951018 w 3271652"/>
                <a:gd name="connsiteY15" fmla="*/ 439387 h 516577"/>
                <a:gd name="connsiteX16" fmla="*/ 2766950 w 3271652"/>
                <a:gd name="connsiteY16" fmla="*/ 391886 h 516577"/>
                <a:gd name="connsiteX17" fmla="*/ 2885703 w 3271652"/>
                <a:gd name="connsiteY17" fmla="*/ 362198 h 516577"/>
                <a:gd name="connsiteX18" fmla="*/ 3093522 w 3271652"/>
                <a:gd name="connsiteY18" fmla="*/ 320634 h 516577"/>
                <a:gd name="connsiteX19" fmla="*/ 3135085 w 3271652"/>
                <a:gd name="connsiteY19" fmla="*/ 255320 h 516577"/>
                <a:gd name="connsiteX20" fmla="*/ 2903516 w 3271652"/>
                <a:gd name="connsiteY20" fmla="*/ 237507 h 516577"/>
                <a:gd name="connsiteX21" fmla="*/ 2660072 w 3271652"/>
                <a:gd name="connsiteY21" fmla="*/ 213756 h 516577"/>
                <a:gd name="connsiteX22" fmla="*/ 2428503 w 3271652"/>
                <a:gd name="connsiteY22" fmla="*/ 166255 h 516577"/>
                <a:gd name="connsiteX23" fmla="*/ 2481942 w 3271652"/>
                <a:gd name="connsiteY23" fmla="*/ 154380 h 516577"/>
                <a:gd name="connsiteX24" fmla="*/ 2695698 w 3271652"/>
                <a:gd name="connsiteY24" fmla="*/ 142504 h 516577"/>
                <a:gd name="connsiteX25" fmla="*/ 2856015 w 3271652"/>
                <a:gd name="connsiteY25" fmla="*/ 118754 h 516577"/>
                <a:gd name="connsiteX26" fmla="*/ 2802576 w 3271652"/>
                <a:gd name="connsiteY26" fmla="*/ 83128 h 516577"/>
                <a:gd name="connsiteX27" fmla="*/ 2481942 w 3271652"/>
                <a:gd name="connsiteY27" fmla="*/ 29689 h 516577"/>
                <a:gd name="connsiteX28" fmla="*/ 2345376 w 3271652"/>
                <a:gd name="connsiteY28" fmla="*/ 11876 h 51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271652" h="516577">
                  <a:moveTo>
                    <a:pt x="0" y="0"/>
                  </a:moveTo>
                  <a:lnTo>
                    <a:pt x="385948" y="59377"/>
                  </a:lnTo>
                  <a:lnTo>
                    <a:pt x="439387" y="95003"/>
                  </a:lnTo>
                  <a:lnTo>
                    <a:pt x="320633" y="142504"/>
                  </a:lnTo>
                  <a:lnTo>
                    <a:pt x="23750" y="154380"/>
                  </a:lnTo>
                  <a:lnTo>
                    <a:pt x="136566" y="207819"/>
                  </a:lnTo>
                  <a:lnTo>
                    <a:pt x="451262" y="231569"/>
                  </a:lnTo>
                  <a:lnTo>
                    <a:pt x="676893" y="279070"/>
                  </a:lnTo>
                  <a:lnTo>
                    <a:pt x="676893" y="279070"/>
                  </a:lnTo>
                  <a:lnTo>
                    <a:pt x="540327" y="338447"/>
                  </a:lnTo>
                  <a:lnTo>
                    <a:pt x="397823" y="409699"/>
                  </a:lnTo>
                  <a:lnTo>
                    <a:pt x="397823" y="409699"/>
                  </a:lnTo>
                  <a:lnTo>
                    <a:pt x="777833" y="492826"/>
                  </a:lnTo>
                  <a:lnTo>
                    <a:pt x="902524" y="516577"/>
                  </a:lnTo>
                  <a:lnTo>
                    <a:pt x="3271652" y="504702"/>
                  </a:lnTo>
                  <a:lnTo>
                    <a:pt x="2951018" y="439387"/>
                  </a:lnTo>
                  <a:lnTo>
                    <a:pt x="2766950" y="391886"/>
                  </a:lnTo>
                  <a:lnTo>
                    <a:pt x="2885703" y="362198"/>
                  </a:lnTo>
                  <a:lnTo>
                    <a:pt x="3093522" y="320634"/>
                  </a:lnTo>
                  <a:lnTo>
                    <a:pt x="3135085" y="255320"/>
                  </a:lnTo>
                  <a:lnTo>
                    <a:pt x="2903516" y="237507"/>
                  </a:lnTo>
                  <a:lnTo>
                    <a:pt x="2660072" y="213756"/>
                  </a:lnTo>
                  <a:lnTo>
                    <a:pt x="2428503" y="166255"/>
                  </a:lnTo>
                  <a:lnTo>
                    <a:pt x="2481942" y="154380"/>
                  </a:lnTo>
                  <a:lnTo>
                    <a:pt x="2695698" y="142504"/>
                  </a:lnTo>
                  <a:lnTo>
                    <a:pt x="2856015" y="118754"/>
                  </a:lnTo>
                  <a:lnTo>
                    <a:pt x="2802576" y="83128"/>
                  </a:lnTo>
                  <a:lnTo>
                    <a:pt x="2481942" y="29689"/>
                  </a:lnTo>
                  <a:lnTo>
                    <a:pt x="2345376" y="11876"/>
                  </a:ln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3" name="Rectangle 2"/>
            <p:cNvSpPr>
              <a:spLocks noChangeArrowheads="1"/>
            </p:cNvSpPr>
            <p:nvPr/>
          </p:nvSpPr>
          <p:spPr bwMode="auto">
            <a:xfrm>
              <a:off x="860425" y="2293155"/>
              <a:ext cx="7161213" cy="504825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4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1006475" y="2399892"/>
              <a:ext cx="1293813" cy="30003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800" b="1" kern="10" dirty="0">
                  <a:ln w="28575">
                    <a:noFill/>
                    <a:round/>
                    <a:headEnd/>
                    <a:tailEnd/>
                  </a:ln>
                  <a:solidFill>
                    <a:srgbClr val="008000"/>
                  </a:solidFill>
                  <a:latin typeface="Arial Black"/>
                </a:rPr>
                <a:t>Exploration</a:t>
              </a:r>
            </a:p>
          </p:txBody>
        </p:sp>
        <p:sp>
          <p:nvSpPr>
            <p:cNvPr id="65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3187700" y="2399892"/>
              <a:ext cx="1482725" cy="30003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800" b="1" kern="10" dirty="0">
                  <a:ln w="2857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latin typeface="Arial Black"/>
                </a:rPr>
                <a:t>Development</a:t>
              </a:r>
            </a:p>
          </p:txBody>
        </p:sp>
        <p:sp>
          <p:nvSpPr>
            <p:cNvPr id="66" name="Freeform 13"/>
            <p:cNvSpPr>
              <a:spLocks/>
            </p:cNvSpPr>
            <p:nvPr/>
          </p:nvSpPr>
          <p:spPr bwMode="auto">
            <a:xfrm>
              <a:off x="2344738" y="2293155"/>
              <a:ext cx="896937" cy="5032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1" y="58"/>
                </a:cxn>
                <a:cxn ang="0">
                  <a:pos x="29" y="94"/>
                </a:cxn>
                <a:cxn ang="0">
                  <a:pos x="325" y="159"/>
                </a:cxn>
                <a:cxn ang="0">
                  <a:pos x="195" y="238"/>
                </a:cxn>
                <a:cxn ang="0">
                  <a:pos x="398" y="303"/>
                </a:cxn>
              </a:cxnLst>
              <a:rect l="0" t="0" r="r" b="b"/>
              <a:pathLst>
                <a:path w="398" h="303">
                  <a:moveTo>
                    <a:pt x="0" y="0"/>
                  </a:moveTo>
                  <a:cubicBezTo>
                    <a:pt x="113" y="21"/>
                    <a:pt x="226" y="42"/>
                    <a:pt x="231" y="58"/>
                  </a:cubicBezTo>
                  <a:cubicBezTo>
                    <a:pt x="236" y="74"/>
                    <a:pt x="13" y="77"/>
                    <a:pt x="29" y="94"/>
                  </a:cubicBezTo>
                  <a:cubicBezTo>
                    <a:pt x="45" y="111"/>
                    <a:pt x="297" y="135"/>
                    <a:pt x="325" y="159"/>
                  </a:cubicBezTo>
                  <a:cubicBezTo>
                    <a:pt x="353" y="183"/>
                    <a:pt x="183" y="214"/>
                    <a:pt x="195" y="238"/>
                  </a:cubicBezTo>
                  <a:cubicBezTo>
                    <a:pt x="207" y="262"/>
                    <a:pt x="302" y="282"/>
                    <a:pt x="398" y="303"/>
                  </a:cubicBez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7" name="Freeform 14"/>
            <p:cNvSpPr>
              <a:spLocks/>
            </p:cNvSpPr>
            <p:nvPr/>
          </p:nvSpPr>
          <p:spPr bwMode="auto">
            <a:xfrm>
              <a:off x="4733925" y="2293155"/>
              <a:ext cx="930275" cy="4921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1" y="58"/>
                </a:cxn>
                <a:cxn ang="0">
                  <a:pos x="29" y="94"/>
                </a:cxn>
                <a:cxn ang="0">
                  <a:pos x="325" y="159"/>
                </a:cxn>
                <a:cxn ang="0">
                  <a:pos x="195" y="238"/>
                </a:cxn>
                <a:cxn ang="0">
                  <a:pos x="398" y="303"/>
                </a:cxn>
              </a:cxnLst>
              <a:rect l="0" t="0" r="r" b="b"/>
              <a:pathLst>
                <a:path w="398" h="303">
                  <a:moveTo>
                    <a:pt x="0" y="0"/>
                  </a:moveTo>
                  <a:cubicBezTo>
                    <a:pt x="113" y="21"/>
                    <a:pt x="226" y="42"/>
                    <a:pt x="231" y="58"/>
                  </a:cubicBezTo>
                  <a:cubicBezTo>
                    <a:pt x="236" y="74"/>
                    <a:pt x="13" y="77"/>
                    <a:pt x="29" y="94"/>
                  </a:cubicBezTo>
                  <a:cubicBezTo>
                    <a:pt x="45" y="111"/>
                    <a:pt x="297" y="135"/>
                    <a:pt x="325" y="159"/>
                  </a:cubicBezTo>
                  <a:cubicBezTo>
                    <a:pt x="353" y="183"/>
                    <a:pt x="183" y="214"/>
                    <a:pt x="195" y="238"/>
                  </a:cubicBezTo>
                  <a:cubicBezTo>
                    <a:pt x="207" y="262"/>
                    <a:pt x="302" y="282"/>
                    <a:pt x="398" y="303"/>
                  </a:cubicBez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8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6115146" y="2366682"/>
              <a:ext cx="1401759" cy="3664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b="1" kern="10" dirty="0" smtClean="0">
                  <a:ln w="2857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latin typeface="Arial Black"/>
                </a:rPr>
                <a:t>Production</a:t>
              </a:r>
              <a:r>
                <a:rPr lang="en-US" b="1" kern="10" dirty="0" smtClean="0"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CCFFCC"/>
                  </a:solidFill>
                  <a:latin typeface="Arial Black"/>
                </a:rPr>
                <a:t> </a:t>
              </a:r>
              <a:endParaRPr lang="en-US" sz="2000" b="1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CFFCC"/>
                </a:solidFill>
                <a:latin typeface="Arial Black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Exploration Phase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44500" y="1187450"/>
            <a:ext cx="8089900" cy="3694113"/>
          </a:xfrm>
        </p:spPr>
        <p:txBody>
          <a:bodyPr/>
          <a:lstStyle/>
          <a:p>
            <a:pPr algn="just">
              <a:lnSpc>
                <a:spcPct val="95000"/>
              </a:lnSpc>
              <a:spcBef>
                <a:spcPct val="35000"/>
              </a:spcBef>
              <a:tabLst>
                <a:tab pos="625475" algn="l"/>
              </a:tabLst>
            </a:pPr>
            <a:r>
              <a:rPr lang="en-US" sz="2400" dirty="0" smtClean="0"/>
              <a:t>Our company acquired three (3) blocks containing a large anticlinal lead</a:t>
            </a:r>
          </a:p>
          <a:p>
            <a:pPr algn="just">
              <a:lnSpc>
                <a:spcPct val="95000"/>
              </a:lnSpc>
              <a:spcBef>
                <a:spcPct val="35000"/>
              </a:spcBef>
              <a:tabLst>
                <a:tab pos="625475" algn="l"/>
              </a:tabLst>
            </a:pPr>
            <a:r>
              <a:rPr lang="en-US" sz="2400" dirty="0" smtClean="0"/>
              <a:t>This lead was matured to a drillable prospect using a 	grid of 2D seismic lines</a:t>
            </a:r>
          </a:p>
          <a:p>
            <a:pPr>
              <a:lnSpc>
                <a:spcPct val="95000"/>
              </a:lnSpc>
              <a:spcBef>
                <a:spcPct val="35000"/>
              </a:spcBef>
              <a:tabLst>
                <a:tab pos="625475" algn="l"/>
              </a:tabLst>
            </a:pPr>
            <a:r>
              <a:rPr lang="en-US" sz="2400" dirty="0" smtClean="0"/>
              <a:t>A successful wildcat well was drilled</a:t>
            </a:r>
          </a:p>
          <a:p>
            <a:pPr>
              <a:lnSpc>
                <a:spcPct val="95000"/>
              </a:lnSpc>
              <a:spcBef>
                <a:spcPct val="35000"/>
              </a:spcBef>
              <a:tabLst>
                <a:tab pos="625475" algn="l"/>
              </a:tabLst>
            </a:pPr>
            <a:r>
              <a:rPr lang="en-US" sz="2400" dirty="0" smtClean="0"/>
              <a:t>Four (4) field delineation wells were drilled</a:t>
            </a:r>
          </a:p>
          <a:p>
            <a:pPr>
              <a:lnSpc>
                <a:spcPct val="95000"/>
              </a:lnSpc>
              <a:spcBef>
                <a:spcPct val="35000"/>
              </a:spcBef>
              <a:tabLst>
                <a:tab pos="625475" algn="l"/>
              </a:tabLst>
            </a:pPr>
            <a:r>
              <a:rPr lang="en-US" sz="2400" dirty="0" smtClean="0"/>
              <a:t>A 3D seismic survey was designed, approved, acquired 	and processed</a:t>
            </a:r>
          </a:p>
        </p:txBody>
      </p:sp>
      <p:sp>
        <p:nvSpPr>
          <p:cNvPr id="4" name="Rectangle 3"/>
          <p:cNvSpPr/>
          <p:nvPr/>
        </p:nvSpPr>
        <p:spPr>
          <a:xfrm>
            <a:off x="4768189" y="109835"/>
            <a:ext cx="181742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i="1" cap="none" spc="0" dirty="0" smtClean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  <a:latin typeface="Segoe UI Semibold" panose="020B0702040204020203" pitchFamily="34" charset="0"/>
              </a:rPr>
              <a:t>Review</a:t>
            </a:r>
            <a:endParaRPr lang="en-US" sz="4000" b="1" i="1" cap="none" spc="0" dirty="0">
              <a:ln w="13462">
                <a:solidFill>
                  <a:schemeClr val="bg1"/>
                </a:solidFill>
                <a:prstDash val="solid"/>
              </a:ln>
              <a:effectLst>
                <a:outerShdw dist="38100" dir="2700000" algn="bl" rotWithShape="0">
                  <a:schemeClr val="accent5"/>
                </a:outerShdw>
              </a:effectLst>
              <a:latin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30216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Next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1800" y="1189038"/>
            <a:ext cx="7772400" cy="3694112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ct val="35000"/>
              </a:spcBef>
              <a:tabLst>
                <a:tab pos="579438" algn="l"/>
              </a:tabLst>
            </a:pPr>
            <a:r>
              <a:rPr lang="en-US" sz="2400" dirty="0" smtClean="0"/>
              <a:t>With the drilling of the field delineation (confirmation) 	wells, the exploration phase typically ends</a:t>
            </a:r>
          </a:p>
          <a:p>
            <a:pPr>
              <a:lnSpc>
                <a:spcPct val="95000"/>
              </a:lnSpc>
              <a:spcBef>
                <a:spcPct val="35000"/>
              </a:spcBef>
              <a:tabLst>
                <a:tab pos="579438" algn="l"/>
              </a:tabLst>
            </a:pPr>
            <a:r>
              <a:rPr lang="en-US" sz="2400" dirty="0" smtClean="0"/>
              <a:t>This asset would be passed along to development 	geoscientists</a:t>
            </a:r>
          </a:p>
          <a:p>
            <a:pPr>
              <a:lnSpc>
                <a:spcPct val="95000"/>
              </a:lnSpc>
              <a:spcBef>
                <a:spcPct val="35000"/>
              </a:spcBef>
              <a:tabLst>
                <a:tab pos="579438" algn="l"/>
              </a:tabLst>
            </a:pPr>
            <a:r>
              <a:rPr lang="en-US" sz="2400" dirty="0" smtClean="0"/>
              <a:t>Normally some of the </a:t>
            </a:r>
            <a:r>
              <a:rPr lang="en-US" sz="2400" dirty="0" err="1" smtClean="0"/>
              <a:t>explorationists</a:t>
            </a:r>
            <a:r>
              <a:rPr lang="en-US" sz="2400" dirty="0" smtClean="0"/>
              <a:t> who worked the 	field discovery and delineation would transfer to the 	production group/department/company</a:t>
            </a:r>
          </a:p>
          <a:p>
            <a:pPr>
              <a:lnSpc>
                <a:spcPct val="95000"/>
              </a:lnSpc>
              <a:spcBef>
                <a:spcPct val="35000"/>
              </a:spcBef>
              <a:tabLst>
                <a:tab pos="579438" algn="l"/>
              </a:tabLst>
            </a:pPr>
            <a:r>
              <a:rPr lang="en-US" sz="2400" dirty="0"/>
              <a:t>W</a:t>
            </a:r>
            <a:r>
              <a:rPr lang="en-US" sz="2400" dirty="0" smtClean="0"/>
              <a:t>e will continue our story of the Barracouta Field in 	the next </a:t>
            </a:r>
            <a:r>
              <a:rPr lang="en-US" sz="2400" smtClean="0"/>
              <a:t>two </a:t>
            </a:r>
            <a:r>
              <a:rPr lang="en-US" sz="2400" smtClean="0"/>
              <a:t>(2) lessons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42896057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Lecture 31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rgbClr val="3333CC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 smtClean="0"/>
              <a:t>An Asset’s Life Cycle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 bwMode="auto">
          <a:xfrm>
            <a:off x="203200" y="1225550"/>
            <a:ext cx="5186363" cy="333533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en-US" sz="4400" b="1" dirty="0" smtClean="0">
                <a:latin typeface="Arial Narrow" pitchFamily="34" charset="0"/>
              </a:rPr>
              <a:t>C</a:t>
            </a:r>
            <a:r>
              <a:rPr lang="en-US" altLang="en-US" dirty="0" smtClean="0">
                <a:latin typeface="Arial Narrow" pitchFamily="34" charset="0"/>
              </a:rPr>
              <a:t>apture Opportunities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en-US" dirty="0" smtClean="0">
                <a:latin typeface="Arial Narrow" pitchFamily="34" charset="0"/>
              </a:rPr>
              <a:t>      </a:t>
            </a:r>
            <a:r>
              <a:rPr lang="en-US" altLang="en-US" sz="4400" b="1" dirty="0" smtClean="0">
                <a:latin typeface="Arial Narrow" pitchFamily="34" charset="0"/>
              </a:rPr>
              <a:t>D</a:t>
            </a:r>
            <a:r>
              <a:rPr lang="en-US" altLang="en-US" dirty="0" smtClean="0">
                <a:latin typeface="Arial Narrow" pitchFamily="34" charset="0"/>
              </a:rPr>
              <a:t>iscover Hydrocarbon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en-US" dirty="0" smtClean="0">
                <a:latin typeface="Arial Narrow" pitchFamily="34" charset="0"/>
              </a:rPr>
              <a:t>            </a:t>
            </a:r>
            <a:r>
              <a:rPr lang="en-US" altLang="en-US" sz="4400" b="1" dirty="0" smtClean="0">
                <a:latin typeface="Arial Narrow" pitchFamily="34" charset="0"/>
              </a:rPr>
              <a:t>I</a:t>
            </a:r>
            <a:r>
              <a:rPr lang="en-US" altLang="en-US" dirty="0" smtClean="0">
                <a:latin typeface="Arial Narrow" pitchFamily="34" charset="0"/>
              </a:rPr>
              <a:t>nitiate Production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en-US" dirty="0" smtClean="0">
                <a:latin typeface="Arial Narrow" pitchFamily="34" charset="0"/>
              </a:rPr>
              <a:t>                  </a:t>
            </a:r>
            <a:r>
              <a:rPr lang="en-US" altLang="en-US" sz="4400" b="1" dirty="0" smtClean="0">
                <a:latin typeface="Arial Narrow" pitchFamily="34" charset="0"/>
              </a:rPr>
              <a:t>D</a:t>
            </a:r>
            <a:r>
              <a:rPr lang="en-US" altLang="en-US" dirty="0" smtClean="0">
                <a:latin typeface="Arial Narrow" pitchFamily="34" charset="0"/>
              </a:rPr>
              <a:t>eplete the Field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4114691" y="1634358"/>
            <a:ext cx="3588531" cy="1529257"/>
            <a:chOff x="4089291" y="1634358"/>
            <a:chExt cx="3588531" cy="1529257"/>
          </a:xfrm>
        </p:grpSpPr>
        <p:sp>
          <p:nvSpPr>
            <p:cNvPr id="16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4561066" y="1634358"/>
              <a:ext cx="2591238" cy="394139"/>
            </a:xfrm>
            <a:prstGeom prst="rect">
              <a:avLst/>
            </a:prstGeom>
            <a:extLst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 eaLnBrk="1" hangingPunct="1">
                <a:defRPr/>
              </a:pPr>
              <a:r>
                <a:rPr lang="en-US" sz="2000" kern="10" dirty="0" smtClean="0">
                  <a:ln>
                    <a:solidFill>
                      <a:srgbClr val="C00000"/>
                    </a:solidFill>
                  </a:ln>
                  <a:solidFill>
                    <a:srgbClr val="FFFF99"/>
                  </a:soli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Impact" pitchFamily="34" charset="0"/>
                  <a:cs typeface="Arial" charset="0"/>
                </a:rPr>
                <a:t>New Ventures</a:t>
              </a:r>
              <a:endParaRPr lang="en-US" sz="2000" kern="10" dirty="0">
                <a:ln>
                  <a:solidFill>
                    <a:srgbClr val="C00000"/>
                  </a:solidFill>
                </a:ln>
                <a:solidFill>
                  <a:srgbClr val="FFFF99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Impact" pitchFamily="34" charset="0"/>
                <a:cs typeface="Arial" charset="0"/>
              </a:endParaRPr>
            </a:p>
          </p:txBody>
        </p:sp>
        <p:sp>
          <p:nvSpPr>
            <p:cNvPr id="18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5086584" y="2769476"/>
              <a:ext cx="2591238" cy="394139"/>
            </a:xfrm>
            <a:prstGeom prst="rect">
              <a:avLst/>
            </a:prstGeom>
            <a:extLst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 eaLnBrk="1" hangingPunct="1">
                <a:defRPr/>
              </a:pPr>
              <a:r>
                <a:rPr lang="en-US" sz="2000" kern="10" dirty="0" smtClean="0">
                  <a:ln>
                    <a:solidFill>
                      <a:srgbClr val="C00000"/>
                    </a:solidFill>
                  </a:ln>
                  <a:solidFill>
                    <a:srgbClr val="FFFF99"/>
                  </a:soli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Impact" pitchFamily="34" charset="0"/>
                  <a:cs typeface="Arial" charset="0"/>
                </a:rPr>
                <a:t>Exploration</a:t>
              </a:r>
              <a:endParaRPr lang="en-US" sz="2000" kern="10" dirty="0">
                <a:ln>
                  <a:solidFill>
                    <a:srgbClr val="C00000"/>
                  </a:solidFill>
                </a:ln>
                <a:solidFill>
                  <a:srgbClr val="FFFF99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Impact" pitchFamily="34" charset="0"/>
                <a:cs typeface="Arial" charset="0"/>
              </a:endParaRPr>
            </a:p>
          </p:txBody>
        </p:sp>
        <p:cxnSp>
          <p:nvCxnSpPr>
            <p:cNvPr id="4" name="Straight Arrow Connector 3"/>
            <p:cNvCxnSpPr/>
            <p:nvPr/>
          </p:nvCxnSpPr>
          <p:spPr bwMode="auto">
            <a:xfrm>
              <a:off x="4089291" y="1769844"/>
              <a:ext cx="641350" cy="1270000"/>
            </a:xfrm>
            <a:prstGeom prst="straightConnector1">
              <a:avLst/>
            </a:prstGeom>
            <a:ln w="57150">
              <a:solidFill>
                <a:schemeClr val="accent6">
                  <a:lumMod val="75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5003418" y="3904594"/>
            <a:ext cx="3750841" cy="1529256"/>
            <a:chOff x="4978018" y="3904594"/>
            <a:chExt cx="3750841" cy="1529256"/>
          </a:xfrm>
        </p:grpSpPr>
        <p:sp>
          <p:nvSpPr>
            <p:cNvPr id="19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5612102" y="3904594"/>
              <a:ext cx="2591238" cy="394139"/>
            </a:xfrm>
            <a:prstGeom prst="rect">
              <a:avLst/>
            </a:prstGeom>
            <a:extLst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 eaLnBrk="1" hangingPunct="1">
                <a:defRPr/>
              </a:pPr>
              <a:r>
                <a:rPr lang="en-US" sz="2000" kern="10" dirty="0" smtClean="0">
                  <a:ln>
                    <a:solidFill>
                      <a:srgbClr val="C00000"/>
                    </a:solidFill>
                  </a:ln>
                  <a:solidFill>
                    <a:srgbClr val="FFFF99"/>
                  </a:soli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Impact" pitchFamily="34" charset="0"/>
                  <a:cs typeface="Arial" charset="0"/>
                </a:rPr>
                <a:t>Development</a:t>
              </a:r>
              <a:endParaRPr lang="en-US" sz="2000" kern="10" dirty="0">
                <a:ln>
                  <a:solidFill>
                    <a:srgbClr val="C00000"/>
                  </a:solidFill>
                </a:ln>
                <a:solidFill>
                  <a:srgbClr val="FFFF99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Impact" pitchFamily="34" charset="0"/>
                <a:cs typeface="Arial" charset="0"/>
              </a:endParaRPr>
            </a:p>
          </p:txBody>
        </p:sp>
        <p:sp>
          <p:nvSpPr>
            <p:cNvPr id="20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6137621" y="5039711"/>
              <a:ext cx="2591238" cy="394139"/>
            </a:xfrm>
            <a:prstGeom prst="rect">
              <a:avLst/>
            </a:prstGeom>
            <a:extLst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 eaLnBrk="1" hangingPunct="1">
                <a:defRPr/>
              </a:pPr>
              <a:r>
                <a:rPr lang="en-US" sz="2000" kern="10" dirty="0" smtClean="0">
                  <a:ln>
                    <a:solidFill>
                      <a:srgbClr val="C00000"/>
                    </a:solidFill>
                  </a:ln>
                  <a:solidFill>
                    <a:srgbClr val="FFFF99"/>
                  </a:soli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Impact" pitchFamily="34" charset="0"/>
                  <a:cs typeface="Arial" charset="0"/>
                </a:rPr>
                <a:t>Production</a:t>
              </a:r>
              <a:endParaRPr lang="en-US" sz="2000" kern="10" dirty="0">
                <a:ln>
                  <a:solidFill>
                    <a:srgbClr val="C00000"/>
                  </a:solidFill>
                </a:ln>
                <a:solidFill>
                  <a:srgbClr val="FFFF99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Impact" pitchFamily="34" charset="0"/>
                <a:cs typeface="Arial" charset="0"/>
              </a:endParaRPr>
            </a:p>
          </p:txBody>
        </p:sp>
        <p:cxnSp>
          <p:nvCxnSpPr>
            <p:cNvPr id="11" name="Straight Arrow Connector 10"/>
            <p:cNvCxnSpPr/>
            <p:nvPr/>
          </p:nvCxnSpPr>
          <p:spPr bwMode="auto">
            <a:xfrm>
              <a:off x="4978018" y="4036576"/>
              <a:ext cx="639762" cy="1270000"/>
            </a:xfrm>
            <a:prstGeom prst="straightConnector1">
              <a:avLst/>
            </a:prstGeom>
            <a:ln w="57150">
              <a:solidFill>
                <a:schemeClr val="accent6">
                  <a:lumMod val="75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300" y="3835400"/>
            <a:ext cx="4953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5235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 bwMode="auto">
          <a:xfrm>
            <a:off x="6562725" y="3590925"/>
            <a:ext cx="2000250" cy="885825"/>
          </a:xfrm>
          <a:prstGeom prst="rect">
            <a:avLst/>
          </a:prstGeom>
          <a:solidFill>
            <a:srgbClr val="E7DC89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764882" y="3590925"/>
            <a:ext cx="1562100" cy="885825"/>
          </a:xfrm>
          <a:prstGeom prst="rect">
            <a:avLst/>
          </a:prstGeom>
          <a:solidFill>
            <a:srgbClr val="FFCCCC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3088482" y="3590925"/>
            <a:ext cx="1485900" cy="8858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1762125" y="3590925"/>
            <a:ext cx="1200150" cy="885825"/>
          </a:xfrm>
          <a:prstGeom prst="rect">
            <a:avLst/>
          </a:prstGeom>
          <a:solidFill>
            <a:srgbClr val="FFFFCC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466725" y="3590925"/>
            <a:ext cx="1000125" cy="885825"/>
          </a:xfrm>
          <a:prstGeom prst="rect">
            <a:avLst/>
          </a:prstGeom>
          <a:solidFill>
            <a:srgbClr val="FFFF99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Changes with Business Stage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15938" y="2124075"/>
            <a:ext cx="7885112" cy="390525"/>
            <a:chOff x="325" y="1318"/>
            <a:chExt cx="4967" cy="246"/>
          </a:xfrm>
          <a:solidFill>
            <a:schemeClr val="accent2">
              <a:lumMod val="75000"/>
            </a:schemeClr>
          </a:solidFill>
        </p:grpSpPr>
        <p:sp>
          <p:nvSpPr>
            <p:cNvPr id="115717" name="AutoShape 5"/>
            <p:cNvSpPr>
              <a:spLocks noChangeArrowheads="1"/>
            </p:cNvSpPr>
            <p:nvPr/>
          </p:nvSpPr>
          <p:spPr bwMode="auto">
            <a:xfrm rot="-5400000">
              <a:off x="4488" y="760"/>
              <a:ext cx="246" cy="1362"/>
            </a:xfrm>
            <a:prstGeom prst="downArrow">
              <a:avLst>
                <a:gd name="adj1" fmla="val 50000"/>
                <a:gd name="adj2" fmla="val 138415"/>
              </a:avLst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15718" name="Rectangle 6"/>
            <p:cNvSpPr>
              <a:spLocks noChangeArrowheads="1"/>
            </p:cNvSpPr>
            <p:nvPr/>
          </p:nvSpPr>
          <p:spPr bwMode="auto">
            <a:xfrm rot="-5400000">
              <a:off x="2576" y="-871"/>
              <a:ext cx="123" cy="462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15719" name="WordArt 7"/>
          <p:cNvSpPr>
            <a:spLocks noChangeArrowheads="1" noChangeShapeType="1" noTextEdit="1"/>
          </p:cNvSpPr>
          <p:nvPr/>
        </p:nvSpPr>
        <p:spPr bwMode="auto">
          <a:xfrm rot="-21600000">
            <a:off x="3670300" y="2479100"/>
            <a:ext cx="1866900" cy="298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>
                <a:ln w="1587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FFF99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Arial Black"/>
              </a:rPr>
              <a:t>Time</a:t>
            </a:r>
          </a:p>
        </p:txBody>
      </p:sp>
      <p:sp>
        <p:nvSpPr>
          <p:cNvPr id="115720" name="Text Box 8"/>
          <p:cNvSpPr txBox="1">
            <a:spLocks noChangeArrowheads="1"/>
          </p:cNvSpPr>
          <p:nvPr/>
        </p:nvSpPr>
        <p:spPr bwMode="auto">
          <a:xfrm>
            <a:off x="717550" y="2466975"/>
            <a:ext cx="1511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latin typeface="Tahoma" pitchFamily="34" charset="0"/>
              </a:rPr>
              <a:t>Early in the </a:t>
            </a:r>
          </a:p>
          <a:p>
            <a:r>
              <a:rPr lang="en-US" sz="1400" b="1" dirty="0">
                <a:latin typeface="Tahoma" pitchFamily="34" charset="0"/>
              </a:rPr>
              <a:t>Business Cycle</a:t>
            </a:r>
          </a:p>
        </p:txBody>
      </p:sp>
      <p:sp>
        <p:nvSpPr>
          <p:cNvPr id="115721" name="Text Box 9"/>
          <p:cNvSpPr txBox="1">
            <a:spLocks noChangeArrowheads="1"/>
          </p:cNvSpPr>
          <p:nvPr/>
        </p:nvSpPr>
        <p:spPr bwMode="auto">
          <a:xfrm>
            <a:off x="6445250" y="2466975"/>
            <a:ext cx="1511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latin typeface="Tahoma" pitchFamily="34" charset="0"/>
              </a:rPr>
              <a:t>Late in the </a:t>
            </a:r>
          </a:p>
          <a:p>
            <a:r>
              <a:rPr lang="en-US" sz="1400" b="1" dirty="0">
                <a:latin typeface="Tahoma" pitchFamily="34" charset="0"/>
              </a:rPr>
              <a:t>Business Cycle</a:t>
            </a:r>
          </a:p>
        </p:txBody>
      </p:sp>
      <p:sp>
        <p:nvSpPr>
          <p:cNvPr id="115728" name="Text Box 16"/>
          <p:cNvSpPr txBox="1">
            <a:spLocks noChangeArrowheads="1"/>
          </p:cNvSpPr>
          <p:nvPr/>
        </p:nvSpPr>
        <p:spPr bwMode="auto">
          <a:xfrm>
            <a:off x="496887" y="3879949"/>
            <a:ext cx="9398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i="1" dirty="0">
                <a:latin typeface="Univers" pitchFamily="34" charset="0"/>
              </a:rPr>
              <a:t>Regional</a:t>
            </a:r>
          </a:p>
        </p:txBody>
      </p:sp>
      <p:sp>
        <p:nvSpPr>
          <p:cNvPr id="115729" name="Text Box 17"/>
          <p:cNvSpPr txBox="1">
            <a:spLocks noChangeArrowheads="1"/>
          </p:cNvSpPr>
          <p:nvPr/>
        </p:nvSpPr>
        <p:spPr bwMode="auto">
          <a:xfrm>
            <a:off x="6623844" y="3879949"/>
            <a:ext cx="187801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i="1" dirty="0">
                <a:latin typeface="Univers" pitchFamily="34" charset="0"/>
              </a:rPr>
              <a:t>Compartment-Scale</a:t>
            </a:r>
          </a:p>
        </p:txBody>
      </p:sp>
      <p:sp>
        <p:nvSpPr>
          <p:cNvPr id="115730" name="Text Box 18"/>
          <p:cNvSpPr txBox="1">
            <a:spLocks noChangeArrowheads="1"/>
          </p:cNvSpPr>
          <p:nvPr/>
        </p:nvSpPr>
        <p:spPr bwMode="auto">
          <a:xfrm>
            <a:off x="4775995" y="3879949"/>
            <a:ext cx="15398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i="1" dirty="0">
                <a:latin typeface="Univers" pitchFamily="34" charset="0"/>
              </a:rPr>
              <a:t>Reservoir-Scale</a:t>
            </a:r>
          </a:p>
        </p:txBody>
      </p:sp>
      <p:sp>
        <p:nvSpPr>
          <p:cNvPr id="115731" name="Text Box 19"/>
          <p:cNvSpPr txBox="1">
            <a:spLocks noChangeArrowheads="1"/>
          </p:cNvSpPr>
          <p:nvPr/>
        </p:nvSpPr>
        <p:spPr bwMode="auto">
          <a:xfrm>
            <a:off x="3092451" y="3879949"/>
            <a:ext cx="14779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i="1" dirty="0">
                <a:latin typeface="Univers" pitchFamily="34" charset="0"/>
              </a:rPr>
              <a:t>Prospect-Scale</a:t>
            </a:r>
          </a:p>
        </p:txBody>
      </p:sp>
      <p:sp>
        <p:nvSpPr>
          <p:cNvPr id="115732" name="Text Box 20"/>
          <p:cNvSpPr txBox="1">
            <a:spLocks noChangeArrowheads="1"/>
          </p:cNvSpPr>
          <p:nvPr/>
        </p:nvSpPr>
        <p:spPr bwMode="auto">
          <a:xfrm>
            <a:off x="1783556" y="3879949"/>
            <a:ext cx="115728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i="1" dirty="0">
                <a:latin typeface="Univers" pitchFamily="34" charset="0"/>
              </a:rPr>
              <a:t>Block-Wide</a:t>
            </a:r>
          </a:p>
        </p:txBody>
      </p:sp>
      <p:sp>
        <p:nvSpPr>
          <p:cNvPr id="115733" name="Text Box 21"/>
          <p:cNvSpPr txBox="1">
            <a:spLocks noChangeArrowheads="1"/>
          </p:cNvSpPr>
          <p:nvPr/>
        </p:nvSpPr>
        <p:spPr bwMode="auto">
          <a:xfrm>
            <a:off x="579439" y="3240088"/>
            <a:ext cx="19891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600" b="1" i="1" dirty="0">
                <a:latin typeface="Comic Sans MS" pitchFamily="66" charset="0"/>
              </a:rPr>
              <a:t>Scales of Analysis</a:t>
            </a:r>
          </a:p>
        </p:txBody>
      </p:sp>
      <p:sp>
        <p:nvSpPr>
          <p:cNvPr id="115734" name="Text Box 22"/>
          <p:cNvSpPr txBox="1">
            <a:spLocks noChangeArrowheads="1"/>
          </p:cNvSpPr>
          <p:nvPr/>
        </p:nvSpPr>
        <p:spPr bwMode="auto">
          <a:xfrm>
            <a:off x="723900" y="1784350"/>
            <a:ext cx="986167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</a:rPr>
              <a:t>1. Capture</a:t>
            </a:r>
          </a:p>
        </p:txBody>
      </p:sp>
      <p:sp>
        <p:nvSpPr>
          <p:cNvPr id="115735" name="Text Box 23"/>
          <p:cNvSpPr txBox="1">
            <a:spLocks noChangeArrowheads="1"/>
          </p:cNvSpPr>
          <p:nvPr/>
        </p:nvSpPr>
        <p:spPr bwMode="auto">
          <a:xfrm>
            <a:off x="3497263" y="1784350"/>
            <a:ext cx="950901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</a:rPr>
              <a:t>3. Initiate</a:t>
            </a:r>
          </a:p>
        </p:txBody>
      </p:sp>
      <p:sp>
        <p:nvSpPr>
          <p:cNvPr id="115736" name="Text Box 24"/>
          <p:cNvSpPr txBox="1">
            <a:spLocks noChangeArrowheads="1"/>
          </p:cNvSpPr>
          <p:nvPr/>
        </p:nvSpPr>
        <p:spPr bwMode="auto">
          <a:xfrm>
            <a:off x="5870575" y="1784350"/>
            <a:ext cx="973343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</a:rPr>
              <a:t>4. Deplete</a:t>
            </a:r>
          </a:p>
        </p:txBody>
      </p:sp>
      <p:sp>
        <p:nvSpPr>
          <p:cNvPr id="115737" name="Text Box 25"/>
          <p:cNvSpPr txBox="1">
            <a:spLocks noChangeArrowheads="1"/>
          </p:cNvSpPr>
          <p:nvPr/>
        </p:nvSpPr>
        <p:spPr bwMode="auto">
          <a:xfrm>
            <a:off x="1889125" y="1784350"/>
            <a:ext cx="1042273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</a:rPr>
              <a:t>2. Discover</a:t>
            </a:r>
          </a:p>
        </p:txBody>
      </p:sp>
      <p:sp>
        <p:nvSpPr>
          <p:cNvPr id="115738" name="Text Box 26"/>
          <p:cNvSpPr txBox="1">
            <a:spLocks noChangeArrowheads="1"/>
          </p:cNvSpPr>
          <p:nvPr/>
        </p:nvSpPr>
        <p:spPr bwMode="auto">
          <a:xfrm>
            <a:off x="7462838" y="1784350"/>
            <a:ext cx="1236236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latin typeface="Tahoma" pitchFamily="34" charset="0"/>
              </a:rPr>
              <a:t>Abandon/Sell</a:t>
            </a:r>
          </a:p>
        </p:txBody>
      </p:sp>
      <p:grpSp>
        <p:nvGrpSpPr>
          <p:cNvPr id="4" name="Group 27"/>
          <p:cNvGrpSpPr>
            <a:grpSpLocks/>
          </p:cNvGrpSpPr>
          <p:nvPr/>
        </p:nvGrpSpPr>
        <p:grpSpPr bwMode="auto">
          <a:xfrm>
            <a:off x="579438" y="4675188"/>
            <a:ext cx="8170862" cy="1733550"/>
            <a:chOff x="365" y="2891"/>
            <a:chExt cx="5147" cy="1092"/>
          </a:xfrm>
        </p:grpSpPr>
        <p:grpSp>
          <p:nvGrpSpPr>
            <p:cNvPr id="5" name="Group 28"/>
            <p:cNvGrpSpPr>
              <a:grpSpLocks/>
            </p:cNvGrpSpPr>
            <p:nvPr/>
          </p:nvGrpSpPr>
          <p:grpSpPr bwMode="auto">
            <a:xfrm>
              <a:off x="490" y="2891"/>
              <a:ext cx="4655" cy="1092"/>
              <a:chOff x="709" y="1235"/>
              <a:chExt cx="4655" cy="2017"/>
            </a:xfrm>
          </p:grpSpPr>
          <p:sp>
            <p:nvSpPr>
              <p:cNvPr id="115741" name="Freeform 29"/>
              <p:cNvSpPr>
                <a:spLocks/>
              </p:cNvSpPr>
              <p:nvPr/>
            </p:nvSpPr>
            <p:spPr bwMode="auto">
              <a:xfrm>
                <a:off x="709" y="1235"/>
                <a:ext cx="4655" cy="1135"/>
              </a:xfrm>
              <a:custGeom>
                <a:avLst/>
                <a:gdLst/>
                <a:ahLst/>
                <a:cxnLst>
                  <a:cxn ang="0">
                    <a:pos x="72" y="1135"/>
                  </a:cxn>
                  <a:cxn ang="0">
                    <a:pos x="4655" y="1135"/>
                  </a:cxn>
                  <a:cxn ang="0">
                    <a:pos x="4655" y="0"/>
                  </a:cxn>
                  <a:cxn ang="0">
                    <a:pos x="3636" y="51"/>
                  </a:cxn>
                  <a:cxn ang="0">
                    <a:pos x="3159" y="225"/>
                  </a:cxn>
                  <a:cxn ang="0">
                    <a:pos x="2602" y="470"/>
                  </a:cxn>
                  <a:cxn ang="0">
                    <a:pos x="2075" y="514"/>
                  </a:cxn>
                  <a:cxn ang="0">
                    <a:pos x="1677" y="506"/>
                  </a:cxn>
                  <a:cxn ang="0">
                    <a:pos x="1460" y="759"/>
                  </a:cxn>
                  <a:cxn ang="0">
                    <a:pos x="58" y="767"/>
                  </a:cxn>
                  <a:cxn ang="0">
                    <a:pos x="0" y="767"/>
                  </a:cxn>
                  <a:cxn ang="0">
                    <a:pos x="0" y="1135"/>
                  </a:cxn>
                  <a:cxn ang="0">
                    <a:pos x="116" y="1135"/>
                  </a:cxn>
                  <a:cxn ang="0">
                    <a:pos x="275" y="1135"/>
                  </a:cxn>
                </a:cxnLst>
                <a:rect l="0" t="0" r="r" b="b"/>
                <a:pathLst>
                  <a:path w="4655" h="1135">
                    <a:moveTo>
                      <a:pt x="72" y="1135"/>
                    </a:moveTo>
                    <a:lnTo>
                      <a:pt x="4655" y="1135"/>
                    </a:lnTo>
                    <a:lnTo>
                      <a:pt x="4655" y="0"/>
                    </a:lnTo>
                    <a:lnTo>
                      <a:pt x="3636" y="51"/>
                    </a:lnTo>
                    <a:lnTo>
                      <a:pt x="3159" y="225"/>
                    </a:lnTo>
                    <a:lnTo>
                      <a:pt x="2602" y="470"/>
                    </a:lnTo>
                    <a:lnTo>
                      <a:pt x="2075" y="514"/>
                    </a:lnTo>
                    <a:lnTo>
                      <a:pt x="1677" y="506"/>
                    </a:lnTo>
                    <a:lnTo>
                      <a:pt x="1460" y="759"/>
                    </a:lnTo>
                    <a:lnTo>
                      <a:pt x="58" y="767"/>
                    </a:lnTo>
                    <a:lnTo>
                      <a:pt x="0" y="767"/>
                    </a:lnTo>
                    <a:lnTo>
                      <a:pt x="0" y="1135"/>
                    </a:lnTo>
                    <a:lnTo>
                      <a:pt x="116" y="1135"/>
                    </a:lnTo>
                    <a:lnTo>
                      <a:pt x="275" y="1135"/>
                    </a:lnTo>
                  </a:path>
                </a:pathLst>
              </a:custGeom>
              <a:solidFill>
                <a:srgbClr val="FFCC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15742" name="Freeform 30"/>
              <p:cNvSpPr>
                <a:spLocks/>
              </p:cNvSpPr>
              <p:nvPr/>
            </p:nvSpPr>
            <p:spPr bwMode="auto">
              <a:xfrm>
                <a:off x="715" y="2363"/>
                <a:ext cx="4649" cy="889"/>
              </a:xfrm>
              <a:custGeom>
                <a:avLst/>
                <a:gdLst/>
                <a:ahLst/>
                <a:cxnLst>
                  <a:cxn ang="0">
                    <a:pos x="0" y="58"/>
                  </a:cxn>
                  <a:cxn ang="0">
                    <a:pos x="636" y="87"/>
                  </a:cxn>
                  <a:cxn ang="0">
                    <a:pos x="1482" y="130"/>
                  </a:cxn>
                  <a:cxn ang="0">
                    <a:pos x="1894" y="268"/>
                  </a:cxn>
                  <a:cxn ang="0">
                    <a:pos x="2162" y="463"/>
                  </a:cxn>
                  <a:cxn ang="0">
                    <a:pos x="2646" y="535"/>
                  </a:cxn>
                  <a:cxn ang="0">
                    <a:pos x="2913" y="680"/>
                  </a:cxn>
                  <a:cxn ang="0">
                    <a:pos x="3145" y="680"/>
                  </a:cxn>
                  <a:cxn ang="0">
                    <a:pos x="3354" y="788"/>
                  </a:cxn>
                  <a:cxn ang="0">
                    <a:pos x="3781" y="882"/>
                  </a:cxn>
                  <a:cxn ang="0">
                    <a:pos x="4699" y="889"/>
                  </a:cxn>
                  <a:cxn ang="0">
                    <a:pos x="4699" y="0"/>
                  </a:cxn>
                  <a:cxn ang="0">
                    <a:pos x="0" y="0"/>
                  </a:cxn>
                  <a:cxn ang="0">
                    <a:pos x="0" y="58"/>
                  </a:cxn>
                </a:cxnLst>
                <a:rect l="0" t="0" r="r" b="b"/>
                <a:pathLst>
                  <a:path w="4699" h="889">
                    <a:moveTo>
                      <a:pt x="0" y="58"/>
                    </a:moveTo>
                    <a:lnTo>
                      <a:pt x="636" y="87"/>
                    </a:lnTo>
                    <a:lnTo>
                      <a:pt x="1482" y="130"/>
                    </a:lnTo>
                    <a:lnTo>
                      <a:pt x="1894" y="268"/>
                    </a:lnTo>
                    <a:lnTo>
                      <a:pt x="2162" y="463"/>
                    </a:lnTo>
                    <a:lnTo>
                      <a:pt x="2646" y="535"/>
                    </a:lnTo>
                    <a:lnTo>
                      <a:pt x="2913" y="680"/>
                    </a:lnTo>
                    <a:lnTo>
                      <a:pt x="3145" y="680"/>
                    </a:lnTo>
                    <a:lnTo>
                      <a:pt x="3354" y="788"/>
                    </a:lnTo>
                    <a:lnTo>
                      <a:pt x="3781" y="882"/>
                    </a:lnTo>
                    <a:lnTo>
                      <a:pt x="4699" y="889"/>
                    </a:lnTo>
                    <a:lnTo>
                      <a:pt x="4699" y="0"/>
                    </a:lnTo>
                    <a:lnTo>
                      <a:pt x="0" y="0"/>
                    </a:ln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99FF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115743" name="Text Box 31"/>
            <p:cNvSpPr txBox="1">
              <a:spLocks noChangeArrowheads="1"/>
            </p:cNvSpPr>
            <p:nvPr/>
          </p:nvSpPr>
          <p:spPr bwMode="auto">
            <a:xfrm>
              <a:off x="3076" y="3188"/>
              <a:ext cx="94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b="1" dirty="0">
                  <a:latin typeface="Comic Sans MS" pitchFamily="66" charset="0"/>
                </a:rPr>
                <a:t>Geoscience</a:t>
              </a:r>
            </a:p>
          </p:txBody>
        </p:sp>
        <p:sp>
          <p:nvSpPr>
            <p:cNvPr id="115744" name="Text Box 32"/>
            <p:cNvSpPr txBox="1">
              <a:spLocks noChangeArrowheads="1"/>
            </p:cNvSpPr>
            <p:nvPr/>
          </p:nvSpPr>
          <p:spPr bwMode="auto">
            <a:xfrm>
              <a:off x="3876" y="3522"/>
              <a:ext cx="1152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latin typeface="Comic Sans MS" pitchFamily="66" charset="0"/>
                </a:rPr>
                <a:t>Production &amp; </a:t>
              </a:r>
            </a:p>
            <a:p>
              <a:pPr algn="ctr"/>
              <a:r>
                <a:rPr lang="en-US" sz="2000" b="1" dirty="0">
                  <a:latin typeface="Comic Sans MS" pitchFamily="66" charset="0"/>
                </a:rPr>
                <a:t>Engineering</a:t>
              </a:r>
            </a:p>
          </p:txBody>
        </p:sp>
        <p:sp>
          <p:nvSpPr>
            <p:cNvPr id="115745" name="Text Box 33"/>
            <p:cNvSpPr txBox="1">
              <a:spLocks noChangeArrowheads="1"/>
            </p:cNvSpPr>
            <p:nvPr/>
          </p:nvSpPr>
          <p:spPr bwMode="auto">
            <a:xfrm>
              <a:off x="365" y="2962"/>
              <a:ext cx="144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i="1" dirty="0">
                  <a:latin typeface="Comic Sans MS" pitchFamily="66" charset="0"/>
                </a:rPr>
                <a:t>Information &amp; Effort</a:t>
              </a:r>
            </a:p>
          </p:txBody>
        </p:sp>
        <p:sp>
          <p:nvSpPr>
            <p:cNvPr id="115746" name="Freeform 34"/>
            <p:cNvSpPr>
              <a:spLocks/>
            </p:cNvSpPr>
            <p:nvPr/>
          </p:nvSpPr>
          <p:spPr bwMode="auto">
            <a:xfrm>
              <a:off x="3352" y="3078"/>
              <a:ext cx="1762" cy="229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396" y="11"/>
                </a:cxn>
                <a:cxn ang="0">
                  <a:pos x="653" y="73"/>
                </a:cxn>
                <a:cxn ang="0">
                  <a:pos x="805" y="122"/>
                </a:cxn>
                <a:cxn ang="0">
                  <a:pos x="965" y="164"/>
                </a:cxn>
                <a:cxn ang="0">
                  <a:pos x="1173" y="198"/>
                </a:cxn>
                <a:cxn ang="0">
                  <a:pos x="1395" y="212"/>
                </a:cxn>
              </a:cxnLst>
              <a:rect l="0" t="0" r="r" b="b"/>
              <a:pathLst>
                <a:path w="1395" h="212">
                  <a:moveTo>
                    <a:pt x="0" y="4"/>
                  </a:moveTo>
                  <a:cubicBezTo>
                    <a:pt x="143" y="2"/>
                    <a:pt x="287" y="0"/>
                    <a:pt x="396" y="11"/>
                  </a:cubicBezTo>
                  <a:cubicBezTo>
                    <a:pt x="505" y="22"/>
                    <a:pt x="585" y="55"/>
                    <a:pt x="653" y="73"/>
                  </a:cubicBezTo>
                  <a:cubicBezTo>
                    <a:pt x="721" y="91"/>
                    <a:pt x="753" y="107"/>
                    <a:pt x="805" y="122"/>
                  </a:cubicBezTo>
                  <a:cubicBezTo>
                    <a:pt x="857" y="137"/>
                    <a:pt x="904" y="151"/>
                    <a:pt x="965" y="164"/>
                  </a:cubicBezTo>
                  <a:cubicBezTo>
                    <a:pt x="1026" y="177"/>
                    <a:pt x="1101" y="190"/>
                    <a:pt x="1173" y="198"/>
                  </a:cubicBezTo>
                  <a:cubicBezTo>
                    <a:pt x="1245" y="206"/>
                    <a:pt x="1320" y="209"/>
                    <a:pt x="1395" y="212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5747" name="Text Box 35"/>
            <p:cNvSpPr txBox="1">
              <a:spLocks noChangeArrowheads="1"/>
            </p:cNvSpPr>
            <p:nvPr/>
          </p:nvSpPr>
          <p:spPr bwMode="auto">
            <a:xfrm>
              <a:off x="5097" y="2975"/>
              <a:ext cx="31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 i="1" dirty="0">
                  <a:latin typeface="Comic Sans MS" pitchFamily="66" charset="0"/>
                </a:rPr>
                <a:t>Info</a:t>
              </a:r>
            </a:p>
          </p:txBody>
        </p:sp>
        <p:sp>
          <p:nvSpPr>
            <p:cNvPr id="115748" name="Text Box 36"/>
            <p:cNvSpPr txBox="1">
              <a:spLocks noChangeArrowheads="1"/>
            </p:cNvSpPr>
            <p:nvPr/>
          </p:nvSpPr>
          <p:spPr bwMode="auto">
            <a:xfrm>
              <a:off x="5097" y="3224"/>
              <a:ext cx="41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 i="1" dirty="0">
                  <a:latin typeface="Comic Sans MS" pitchFamily="66" charset="0"/>
                </a:rPr>
                <a:t>Effort</a:t>
              </a: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860425" y="1016044"/>
            <a:ext cx="7179170" cy="540328"/>
            <a:chOff x="860425" y="1016044"/>
            <a:chExt cx="7179170" cy="540328"/>
          </a:xfrm>
        </p:grpSpPr>
        <p:sp>
          <p:nvSpPr>
            <p:cNvPr id="54" name="Freeform 53"/>
            <p:cNvSpPr/>
            <p:nvPr/>
          </p:nvSpPr>
          <p:spPr bwMode="auto">
            <a:xfrm>
              <a:off x="4417621" y="1021982"/>
              <a:ext cx="3621974" cy="534390"/>
            </a:xfrm>
            <a:custGeom>
              <a:avLst/>
              <a:gdLst>
                <a:gd name="connsiteX0" fmla="*/ 0 w 3621974"/>
                <a:gd name="connsiteY0" fmla="*/ 5938 h 534390"/>
                <a:gd name="connsiteX1" fmla="*/ 0 w 3621974"/>
                <a:gd name="connsiteY1" fmla="*/ 5938 h 534390"/>
                <a:gd name="connsiteX2" fmla="*/ 421574 w 3621974"/>
                <a:gd name="connsiteY2" fmla="*/ 534390 h 534390"/>
                <a:gd name="connsiteX3" fmla="*/ 3610098 w 3621974"/>
                <a:gd name="connsiteY3" fmla="*/ 498764 h 534390"/>
                <a:gd name="connsiteX4" fmla="*/ 3568535 w 3621974"/>
                <a:gd name="connsiteY4" fmla="*/ 0 h 534390"/>
                <a:gd name="connsiteX5" fmla="*/ 3621974 w 3621974"/>
                <a:gd name="connsiteY5" fmla="*/ 338447 h 534390"/>
                <a:gd name="connsiteX6" fmla="*/ 3592285 w 3621974"/>
                <a:gd name="connsiteY6" fmla="*/ 17813 h 534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1974" h="534390">
                  <a:moveTo>
                    <a:pt x="0" y="5938"/>
                  </a:moveTo>
                  <a:lnTo>
                    <a:pt x="0" y="5938"/>
                  </a:lnTo>
                  <a:lnTo>
                    <a:pt x="421574" y="534390"/>
                  </a:lnTo>
                  <a:lnTo>
                    <a:pt x="3610098" y="498764"/>
                  </a:lnTo>
                  <a:lnTo>
                    <a:pt x="3568535" y="0"/>
                  </a:lnTo>
                  <a:lnTo>
                    <a:pt x="3621974" y="338447"/>
                  </a:lnTo>
                  <a:lnTo>
                    <a:pt x="3592285" y="17813"/>
                  </a:lnTo>
                </a:path>
              </a:pathLst>
            </a:custGeom>
            <a:solidFill>
              <a:srgbClr val="66FF3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5" name="Freeform 54"/>
            <p:cNvSpPr/>
            <p:nvPr/>
          </p:nvSpPr>
          <p:spPr bwMode="auto">
            <a:xfrm>
              <a:off x="866899" y="1021982"/>
              <a:ext cx="2582883" cy="510639"/>
            </a:xfrm>
            <a:custGeom>
              <a:avLst/>
              <a:gdLst>
                <a:gd name="connsiteX0" fmla="*/ 0 w 2582883"/>
                <a:gd name="connsiteY0" fmla="*/ 0 h 510639"/>
                <a:gd name="connsiteX1" fmla="*/ 5937 w 2582883"/>
                <a:gd name="connsiteY1" fmla="*/ 510639 h 510639"/>
                <a:gd name="connsiteX2" fmla="*/ 2582883 w 2582883"/>
                <a:gd name="connsiteY2" fmla="*/ 504701 h 510639"/>
                <a:gd name="connsiteX3" fmla="*/ 2375065 w 2582883"/>
                <a:gd name="connsiteY3" fmla="*/ 11875 h 51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2883" h="510639">
                  <a:moveTo>
                    <a:pt x="0" y="0"/>
                  </a:moveTo>
                  <a:lnTo>
                    <a:pt x="5937" y="510639"/>
                  </a:lnTo>
                  <a:lnTo>
                    <a:pt x="2582883" y="504701"/>
                  </a:lnTo>
                  <a:lnTo>
                    <a:pt x="2375065" y="11875"/>
                  </a:lnTo>
                </a:path>
              </a:pathLst>
            </a:cu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2381003" y="1016044"/>
              <a:ext cx="3271652" cy="516577"/>
            </a:xfrm>
            <a:custGeom>
              <a:avLst/>
              <a:gdLst>
                <a:gd name="connsiteX0" fmla="*/ 0 w 3271652"/>
                <a:gd name="connsiteY0" fmla="*/ 0 h 516577"/>
                <a:gd name="connsiteX1" fmla="*/ 385948 w 3271652"/>
                <a:gd name="connsiteY1" fmla="*/ 59377 h 516577"/>
                <a:gd name="connsiteX2" fmla="*/ 439387 w 3271652"/>
                <a:gd name="connsiteY2" fmla="*/ 95003 h 516577"/>
                <a:gd name="connsiteX3" fmla="*/ 320633 w 3271652"/>
                <a:gd name="connsiteY3" fmla="*/ 142504 h 516577"/>
                <a:gd name="connsiteX4" fmla="*/ 23750 w 3271652"/>
                <a:gd name="connsiteY4" fmla="*/ 154380 h 516577"/>
                <a:gd name="connsiteX5" fmla="*/ 136566 w 3271652"/>
                <a:gd name="connsiteY5" fmla="*/ 207819 h 516577"/>
                <a:gd name="connsiteX6" fmla="*/ 451262 w 3271652"/>
                <a:gd name="connsiteY6" fmla="*/ 231569 h 516577"/>
                <a:gd name="connsiteX7" fmla="*/ 676893 w 3271652"/>
                <a:gd name="connsiteY7" fmla="*/ 279070 h 516577"/>
                <a:gd name="connsiteX8" fmla="*/ 676893 w 3271652"/>
                <a:gd name="connsiteY8" fmla="*/ 279070 h 516577"/>
                <a:gd name="connsiteX9" fmla="*/ 540327 w 3271652"/>
                <a:gd name="connsiteY9" fmla="*/ 338447 h 516577"/>
                <a:gd name="connsiteX10" fmla="*/ 397823 w 3271652"/>
                <a:gd name="connsiteY10" fmla="*/ 409699 h 516577"/>
                <a:gd name="connsiteX11" fmla="*/ 397823 w 3271652"/>
                <a:gd name="connsiteY11" fmla="*/ 409699 h 516577"/>
                <a:gd name="connsiteX12" fmla="*/ 777833 w 3271652"/>
                <a:gd name="connsiteY12" fmla="*/ 492826 h 516577"/>
                <a:gd name="connsiteX13" fmla="*/ 902524 w 3271652"/>
                <a:gd name="connsiteY13" fmla="*/ 516577 h 516577"/>
                <a:gd name="connsiteX14" fmla="*/ 3271652 w 3271652"/>
                <a:gd name="connsiteY14" fmla="*/ 504702 h 516577"/>
                <a:gd name="connsiteX15" fmla="*/ 2951018 w 3271652"/>
                <a:gd name="connsiteY15" fmla="*/ 439387 h 516577"/>
                <a:gd name="connsiteX16" fmla="*/ 2766950 w 3271652"/>
                <a:gd name="connsiteY16" fmla="*/ 391886 h 516577"/>
                <a:gd name="connsiteX17" fmla="*/ 2885703 w 3271652"/>
                <a:gd name="connsiteY17" fmla="*/ 362198 h 516577"/>
                <a:gd name="connsiteX18" fmla="*/ 3093522 w 3271652"/>
                <a:gd name="connsiteY18" fmla="*/ 320634 h 516577"/>
                <a:gd name="connsiteX19" fmla="*/ 3135085 w 3271652"/>
                <a:gd name="connsiteY19" fmla="*/ 255320 h 516577"/>
                <a:gd name="connsiteX20" fmla="*/ 2903516 w 3271652"/>
                <a:gd name="connsiteY20" fmla="*/ 237507 h 516577"/>
                <a:gd name="connsiteX21" fmla="*/ 2660072 w 3271652"/>
                <a:gd name="connsiteY21" fmla="*/ 213756 h 516577"/>
                <a:gd name="connsiteX22" fmla="*/ 2428503 w 3271652"/>
                <a:gd name="connsiteY22" fmla="*/ 166255 h 516577"/>
                <a:gd name="connsiteX23" fmla="*/ 2481942 w 3271652"/>
                <a:gd name="connsiteY23" fmla="*/ 154380 h 516577"/>
                <a:gd name="connsiteX24" fmla="*/ 2695698 w 3271652"/>
                <a:gd name="connsiteY24" fmla="*/ 142504 h 516577"/>
                <a:gd name="connsiteX25" fmla="*/ 2856015 w 3271652"/>
                <a:gd name="connsiteY25" fmla="*/ 118754 h 516577"/>
                <a:gd name="connsiteX26" fmla="*/ 2802576 w 3271652"/>
                <a:gd name="connsiteY26" fmla="*/ 83128 h 516577"/>
                <a:gd name="connsiteX27" fmla="*/ 2481942 w 3271652"/>
                <a:gd name="connsiteY27" fmla="*/ 29689 h 516577"/>
                <a:gd name="connsiteX28" fmla="*/ 2345376 w 3271652"/>
                <a:gd name="connsiteY28" fmla="*/ 11876 h 51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271652" h="516577">
                  <a:moveTo>
                    <a:pt x="0" y="0"/>
                  </a:moveTo>
                  <a:lnTo>
                    <a:pt x="385948" y="59377"/>
                  </a:lnTo>
                  <a:lnTo>
                    <a:pt x="439387" y="95003"/>
                  </a:lnTo>
                  <a:lnTo>
                    <a:pt x="320633" y="142504"/>
                  </a:lnTo>
                  <a:lnTo>
                    <a:pt x="23750" y="154380"/>
                  </a:lnTo>
                  <a:lnTo>
                    <a:pt x="136566" y="207819"/>
                  </a:lnTo>
                  <a:lnTo>
                    <a:pt x="451262" y="231569"/>
                  </a:lnTo>
                  <a:lnTo>
                    <a:pt x="676893" y="279070"/>
                  </a:lnTo>
                  <a:lnTo>
                    <a:pt x="676893" y="279070"/>
                  </a:lnTo>
                  <a:lnTo>
                    <a:pt x="540327" y="338447"/>
                  </a:lnTo>
                  <a:lnTo>
                    <a:pt x="397823" y="409699"/>
                  </a:lnTo>
                  <a:lnTo>
                    <a:pt x="397823" y="409699"/>
                  </a:lnTo>
                  <a:lnTo>
                    <a:pt x="777833" y="492826"/>
                  </a:lnTo>
                  <a:lnTo>
                    <a:pt x="902524" y="516577"/>
                  </a:lnTo>
                  <a:lnTo>
                    <a:pt x="3271652" y="504702"/>
                  </a:lnTo>
                  <a:lnTo>
                    <a:pt x="2951018" y="439387"/>
                  </a:lnTo>
                  <a:lnTo>
                    <a:pt x="2766950" y="391886"/>
                  </a:lnTo>
                  <a:lnTo>
                    <a:pt x="2885703" y="362198"/>
                  </a:lnTo>
                  <a:lnTo>
                    <a:pt x="3093522" y="320634"/>
                  </a:lnTo>
                  <a:lnTo>
                    <a:pt x="3135085" y="255320"/>
                  </a:lnTo>
                  <a:lnTo>
                    <a:pt x="2903516" y="237507"/>
                  </a:lnTo>
                  <a:lnTo>
                    <a:pt x="2660072" y="213756"/>
                  </a:lnTo>
                  <a:lnTo>
                    <a:pt x="2428503" y="166255"/>
                  </a:lnTo>
                  <a:lnTo>
                    <a:pt x="2481942" y="154380"/>
                  </a:lnTo>
                  <a:lnTo>
                    <a:pt x="2695698" y="142504"/>
                  </a:lnTo>
                  <a:lnTo>
                    <a:pt x="2856015" y="118754"/>
                  </a:lnTo>
                  <a:lnTo>
                    <a:pt x="2802576" y="83128"/>
                  </a:lnTo>
                  <a:lnTo>
                    <a:pt x="2481942" y="29689"/>
                  </a:lnTo>
                  <a:lnTo>
                    <a:pt x="2345376" y="11876"/>
                  </a:ln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7" name="Rectangle 2"/>
            <p:cNvSpPr>
              <a:spLocks noChangeArrowheads="1"/>
            </p:cNvSpPr>
            <p:nvPr/>
          </p:nvSpPr>
          <p:spPr bwMode="auto">
            <a:xfrm>
              <a:off x="860425" y="1029137"/>
              <a:ext cx="7161213" cy="504825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8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1006475" y="1135869"/>
              <a:ext cx="1293813" cy="30003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800" b="1" kern="10" dirty="0">
                  <a:ln w="28575">
                    <a:noFill/>
                    <a:round/>
                    <a:headEnd/>
                    <a:tailEnd/>
                  </a:ln>
                  <a:solidFill>
                    <a:srgbClr val="008000"/>
                  </a:solidFill>
                  <a:latin typeface="Arial Black"/>
                </a:rPr>
                <a:t>Exploration</a:t>
              </a:r>
            </a:p>
          </p:txBody>
        </p:sp>
        <p:sp>
          <p:nvSpPr>
            <p:cNvPr id="59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3187700" y="1135869"/>
              <a:ext cx="1482725" cy="30003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800" b="1" kern="10" dirty="0">
                  <a:ln w="2857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latin typeface="Arial Black"/>
                </a:rPr>
                <a:t>Development</a:t>
              </a:r>
            </a:p>
          </p:txBody>
        </p:sp>
        <p:sp>
          <p:nvSpPr>
            <p:cNvPr id="60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6115146" y="1102659"/>
              <a:ext cx="1401759" cy="3664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b="1" kern="10" dirty="0" smtClean="0">
                  <a:ln w="2857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latin typeface="Arial Black"/>
                </a:rPr>
                <a:t>Production</a:t>
              </a:r>
              <a:r>
                <a:rPr lang="en-US" b="1" kern="10" dirty="0" smtClean="0"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CCFFCC"/>
                  </a:solidFill>
                  <a:latin typeface="Arial Black"/>
                </a:rPr>
                <a:t> </a:t>
              </a:r>
              <a:endParaRPr lang="en-US" sz="2000" b="1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CFFCC"/>
                </a:solidFill>
                <a:latin typeface="Arial Black"/>
              </a:endParaRPr>
            </a:p>
          </p:txBody>
        </p:sp>
        <p:sp>
          <p:nvSpPr>
            <p:cNvPr id="61" name="Freeform 13"/>
            <p:cNvSpPr>
              <a:spLocks/>
            </p:cNvSpPr>
            <p:nvPr/>
          </p:nvSpPr>
          <p:spPr bwMode="auto">
            <a:xfrm>
              <a:off x="2344738" y="1029137"/>
              <a:ext cx="896937" cy="5032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1" y="58"/>
                </a:cxn>
                <a:cxn ang="0">
                  <a:pos x="29" y="94"/>
                </a:cxn>
                <a:cxn ang="0">
                  <a:pos x="325" y="159"/>
                </a:cxn>
                <a:cxn ang="0">
                  <a:pos x="195" y="238"/>
                </a:cxn>
                <a:cxn ang="0">
                  <a:pos x="398" y="303"/>
                </a:cxn>
              </a:cxnLst>
              <a:rect l="0" t="0" r="r" b="b"/>
              <a:pathLst>
                <a:path w="398" h="303">
                  <a:moveTo>
                    <a:pt x="0" y="0"/>
                  </a:moveTo>
                  <a:cubicBezTo>
                    <a:pt x="113" y="21"/>
                    <a:pt x="226" y="42"/>
                    <a:pt x="231" y="58"/>
                  </a:cubicBezTo>
                  <a:cubicBezTo>
                    <a:pt x="236" y="74"/>
                    <a:pt x="13" y="77"/>
                    <a:pt x="29" y="94"/>
                  </a:cubicBezTo>
                  <a:cubicBezTo>
                    <a:pt x="45" y="111"/>
                    <a:pt x="297" y="135"/>
                    <a:pt x="325" y="159"/>
                  </a:cubicBezTo>
                  <a:cubicBezTo>
                    <a:pt x="353" y="183"/>
                    <a:pt x="183" y="214"/>
                    <a:pt x="195" y="238"/>
                  </a:cubicBezTo>
                  <a:cubicBezTo>
                    <a:pt x="207" y="262"/>
                    <a:pt x="302" y="282"/>
                    <a:pt x="398" y="303"/>
                  </a:cubicBez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2" name="Freeform 14"/>
            <p:cNvSpPr>
              <a:spLocks/>
            </p:cNvSpPr>
            <p:nvPr/>
          </p:nvSpPr>
          <p:spPr bwMode="auto">
            <a:xfrm>
              <a:off x="4733925" y="1029137"/>
              <a:ext cx="930275" cy="4921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1" y="58"/>
                </a:cxn>
                <a:cxn ang="0">
                  <a:pos x="29" y="94"/>
                </a:cxn>
                <a:cxn ang="0">
                  <a:pos x="325" y="159"/>
                </a:cxn>
                <a:cxn ang="0">
                  <a:pos x="195" y="238"/>
                </a:cxn>
                <a:cxn ang="0">
                  <a:pos x="398" y="303"/>
                </a:cxn>
              </a:cxnLst>
              <a:rect l="0" t="0" r="r" b="b"/>
              <a:pathLst>
                <a:path w="398" h="303">
                  <a:moveTo>
                    <a:pt x="0" y="0"/>
                  </a:moveTo>
                  <a:cubicBezTo>
                    <a:pt x="113" y="21"/>
                    <a:pt x="226" y="42"/>
                    <a:pt x="231" y="58"/>
                  </a:cubicBezTo>
                  <a:cubicBezTo>
                    <a:pt x="236" y="74"/>
                    <a:pt x="13" y="77"/>
                    <a:pt x="29" y="94"/>
                  </a:cubicBezTo>
                  <a:cubicBezTo>
                    <a:pt x="45" y="111"/>
                    <a:pt x="297" y="135"/>
                    <a:pt x="325" y="159"/>
                  </a:cubicBezTo>
                  <a:cubicBezTo>
                    <a:pt x="353" y="183"/>
                    <a:pt x="183" y="214"/>
                    <a:pt x="195" y="238"/>
                  </a:cubicBezTo>
                  <a:cubicBezTo>
                    <a:pt x="207" y="262"/>
                    <a:pt x="302" y="282"/>
                    <a:pt x="398" y="303"/>
                  </a:cubicBez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pic>
        <p:nvPicPr>
          <p:cNvPr id="45" name="Picture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905" y="657302"/>
            <a:ext cx="495300" cy="49530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3866" y="3121722"/>
            <a:ext cx="4953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786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Phase 1</a:t>
            </a:r>
          </a:p>
        </p:txBody>
      </p:sp>
      <p:sp>
        <p:nvSpPr>
          <p:cNvPr id="10245" name="WordArt 44"/>
          <p:cNvSpPr>
            <a:spLocks noChangeArrowheads="1" noChangeShapeType="1" noTextEdit="1"/>
          </p:cNvSpPr>
          <p:nvPr/>
        </p:nvSpPr>
        <p:spPr bwMode="auto">
          <a:xfrm>
            <a:off x="466984" y="1048123"/>
            <a:ext cx="6050194" cy="473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2800" kern="10" dirty="0" smtClean="0">
                <a:ln w="19050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FFF99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Capture Opportunities</a:t>
            </a:r>
            <a:endParaRPr lang="en-US" sz="2800" kern="10" dirty="0">
              <a:ln w="19050">
                <a:solidFill>
                  <a:srgbClr val="C00000"/>
                </a:solidFill>
                <a:round/>
                <a:headEnd/>
                <a:tailEnd/>
              </a:ln>
              <a:solidFill>
                <a:srgbClr val="FFFF99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10246" name="TextBox 6"/>
          <p:cNvSpPr txBox="1">
            <a:spLocks noChangeArrowheads="1"/>
          </p:cNvSpPr>
          <p:nvPr/>
        </p:nvSpPr>
        <p:spPr bwMode="auto">
          <a:xfrm>
            <a:off x="508577" y="1623002"/>
            <a:ext cx="775244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 smtClean="0">
                <a:latin typeface="Verdana" pitchFamily="34" charset="0"/>
              </a:rPr>
              <a:t>To Recognize HC Potential and Capture Acreage</a:t>
            </a:r>
            <a:endParaRPr lang="en-US" sz="2200" b="1" dirty="0">
              <a:latin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6823" y="2415421"/>
            <a:ext cx="3898888" cy="283154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marL="236538" indent="-236538"/>
            <a:r>
              <a:rPr lang="en-US" dirty="0" smtClean="0">
                <a:latin typeface="Arial" pitchFamily="34" charset="0"/>
                <a:cs typeface="Arial" pitchFamily="34" charset="0"/>
              </a:rPr>
              <a:t>BASIN-SCALE ANALYSIS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Local Wells and Seismic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Adjacent Wells &amp; Seismic 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Analogy Areas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Tectonic Setting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Well-Seismic Ties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Structural Framework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Stratigraphic Framework</a:t>
            </a:r>
            <a:endParaRPr lang="en-US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08714" y="2415421"/>
            <a:ext cx="3797001" cy="2154436"/>
          </a:xfrm>
          <a:prstGeom prst="rect">
            <a:avLst/>
          </a:prstGeom>
          <a:solidFill>
            <a:srgbClr val="FFFFCC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marL="236538" indent="-236538"/>
            <a:r>
              <a:rPr lang="en-US" dirty="0" smtClean="0">
                <a:latin typeface="Arial" pitchFamily="34" charset="0"/>
                <a:cs typeface="Arial" pitchFamily="34" charset="0"/>
              </a:rPr>
              <a:t>PRODUCTS: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Play Adequacy Maps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Initial Leads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Preliminary Assessment 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Risk and Rank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Bidding Strategy</a:t>
            </a:r>
            <a:endParaRPr lang="en-US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177389" y="109835"/>
            <a:ext cx="181742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i="1" cap="none" spc="0" dirty="0" smtClean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  <a:latin typeface="Segoe UI Semibold" panose="020B0702040204020203" pitchFamily="34" charset="0"/>
              </a:rPr>
              <a:t>Review</a:t>
            </a:r>
            <a:endParaRPr lang="en-US" sz="4000" b="1" i="1" cap="none" spc="0" dirty="0">
              <a:ln w="13462">
                <a:solidFill>
                  <a:schemeClr val="bg1"/>
                </a:solidFill>
                <a:prstDash val="solid"/>
              </a:ln>
              <a:effectLst>
                <a:outerShdw dist="38100" dir="2700000" algn="bl" rotWithShape="0">
                  <a:schemeClr val="accent5"/>
                </a:outerShdw>
              </a:effectLst>
              <a:latin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3666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508577" y="1623002"/>
            <a:ext cx="7617791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 smtClean="0">
                <a:latin typeface="Verdana" pitchFamily="34" charset="0"/>
              </a:rPr>
              <a:t>To Define Drillable Prospects and Discover HCs</a:t>
            </a:r>
          </a:p>
        </p:txBody>
      </p:sp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Phase 2</a:t>
            </a:r>
          </a:p>
        </p:txBody>
      </p:sp>
      <p:sp>
        <p:nvSpPr>
          <p:cNvPr id="11269" name="WordArt 44"/>
          <p:cNvSpPr>
            <a:spLocks noChangeArrowheads="1" noChangeShapeType="1" noTextEdit="1"/>
          </p:cNvSpPr>
          <p:nvPr/>
        </p:nvSpPr>
        <p:spPr bwMode="auto">
          <a:xfrm>
            <a:off x="566738" y="1585913"/>
            <a:ext cx="5156200" cy="473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3600" kern="10" dirty="0">
              <a:ln w="19050">
                <a:solidFill>
                  <a:schemeClr val="accent6">
                    <a:lumMod val="75000"/>
                  </a:schemeClr>
                </a:solidFill>
                <a:round/>
                <a:headEnd/>
                <a:tailEnd/>
              </a:ln>
              <a:solidFill>
                <a:schemeClr val="accent6">
                  <a:lumMod val="40000"/>
                  <a:lumOff val="60000"/>
                </a:schemeClr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8" name="WordArt 44"/>
          <p:cNvSpPr>
            <a:spLocks noChangeArrowheads="1" noChangeShapeType="1" noTextEdit="1"/>
          </p:cNvSpPr>
          <p:nvPr/>
        </p:nvSpPr>
        <p:spPr bwMode="auto">
          <a:xfrm>
            <a:off x="466984" y="1048123"/>
            <a:ext cx="5817438" cy="473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lvl="0"/>
            <a:r>
              <a:rPr lang="en-US" sz="3600" kern="10" dirty="0" smtClean="0">
                <a:ln w="19050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FFF99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Discovery Hydrocarbons</a:t>
            </a:r>
            <a:endParaRPr lang="en-US" sz="3600" kern="10" dirty="0">
              <a:ln w="19050">
                <a:solidFill>
                  <a:srgbClr val="C00000"/>
                </a:solidFill>
                <a:round/>
                <a:headEnd/>
                <a:tailEnd/>
              </a:ln>
              <a:solidFill>
                <a:srgbClr val="FFFF99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6823" y="2415421"/>
            <a:ext cx="4058099" cy="317009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marL="236538" indent="-236538"/>
            <a:r>
              <a:rPr lang="en-US" dirty="0" smtClean="0">
                <a:latin typeface="Arial" pitchFamily="34" charset="0"/>
                <a:cs typeface="Arial" pitchFamily="34" charset="0"/>
              </a:rPr>
              <a:t>BLOCK-SCALE ANALYSIS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Denser 2D or 3D Seismic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Refined Well-Seismic Ties 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Refined Faults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Refined Horizons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EOD Interpretations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Geochemical Models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DHI &amp; AVO Analysis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Time/Depth Conversion</a:t>
            </a:r>
            <a:endParaRPr lang="en-US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08714" y="2415421"/>
            <a:ext cx="3791487" cy="2492990"/>
          </a:xfrm>
          <a:prstGeom prst="rect">
            <a:avLst/>
          </a:prstGeom>
          <a:solidFill>
            <a:srgbClr val="FFFFCC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marL="236538" indent="-236538"/>
            <a:r>
              <a:rPr lang="en-US" dirty="0" smtClean="0">
                <a:latin typeface="Arial" pitchFamily="34" charset="0"/>
                <a:cs typeface="Arial" pitchFamily="34" charset="0"/>
              </a:rPr>
              <a:t>PRODUCTS: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Screen Leads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Assess Prospects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Volumetric Analysis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Risking &amp; Ranking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Wildcat Well(s) Strategy 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Post-Drill Evaluation</a:t>
            </a:r>
            <a:endParaRPr lang="en-US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177389" y="109835"/>
            <a:ext cx="181742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i="1" cap="none" spc="0" dirty="0" smtClean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  <a:latin typeface="Segoe UI Semibold" panose="020B0702040204020203" pitchFamily="34" charset="0"/>
              </a:rPr>
              <a:t>Review</a:t>
            </a:r>
            <a:endParaRPr lang="en-US" sz="4000" b="1" i="1" cap="none" spc="0" dirty="0">
              <a:ln w="13462">
                <a:solidFill>
                  <a:schemeClr val="bg1"/>
                </a:solidFill>
                <a:prstDash val="solid"/>
              </a:ln>
              <a:effectLst>
                <a:outerShdw dist="38100" dir="2700000" algn="bl" rotWithShape="0">
                  <a:schemeClr val="accent5"/>
                </a:outerShdw>
              </a:effectLst>
              <a:latin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4258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08577" y="1623002"/>
            <a:ext cx="811632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 smtClean="0">
                <a:latin typeface="Verdana" pitchFamily="34" charset="0"/>
              </a:rPr>
              <a:t>To Determine HC Distribution and Predict HC Flow</a:t>
            </a:r>
          </a:p>
        </p:txBody>
      </p:sp>
      <p:sp>
        <p:nvSpPr>
          <p:cNvPr id="8" name="WordArt 44"/>
          <p:cNvSpPr>
            <a:spLocks noChangeArrowheads="1" noChangeShapeType="1" noTextEdit="1"/>
          </p:cNvSpPr>
          <p:nvPr/>
        </p:nvSpPr>
        <p:spPr bwMode="auto">
          <a:xfrm>
            <a:off x="466983" y="1048123"/>
            <a:ext cx="5584681" cy="473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 smtClean="0">
                <a:ln w="19050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FFF99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Initiate Production</a:t>
            </a:r>
            <a:endParaRPr lang="en-US" sz="3600" kern="10" dirty="0">
              <a:ln w="19050">
                <a:solidFill>
                  <a:srgbClr val="C00000"/>
                </a:solidFill>
                <a:round/>
                <a:headEnd/>
                <a:tailEnd/>
              </a:ln>
              <a:solidFill>
                <a:srgbClr val="FFFF99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Phase 3</a:t>
            </a:r>
          </a:p>
        </p:txBody>
      </p:sp>
      <p:sp>
        <p:nvSpPr>
          <p:cNvPr id="12293" name="WordArt 44"/>
          <p:cNvSpPr>
            <a:spLocks noChangeArrowheads="1" noChangeShapeType="1" noTextEdit="1"/>
          </p:cNvSpPr>
          <p:nvPr/>
        </p:nvSpPr>
        <p:spPr bwMode="auto">
          <a:xfrm>
            <a:off x="566738" y="1585913"/>
            <a:ext cx="5849937" cy="473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3600" kern="10" dirty="0">
              <a:ln w="19050">
                <a:solidFill>
                  <a:schemeClr val="accent6">
                    <a:lumMod val="75000"/>
                  </a:schemeClr>
                </a:solidFill>
                <a:round/>
                <a:headEnd/>
                <a:tailEnd/>
              </a:ln>
              <a:solidFill>
                <a:schemeClr val="accent6">
                  <a:lumMod val="40000"/>
                  <a:lumOff val="60000"/>
                </a:schemeClr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2928" y="2415421"/>
            <a:ext cx="4630280" cy="249299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36538" indent="-236538"/>
            <a:r>
              <a:rPr lang="en-US" dirty="0" smtClean="0">
                <a:latin typeface="Arial" pitchFamily="34" charset="0"/>
                <a:cs typeface="Arial" pitchFamily="34" charset="0"/>
              </a:rPr>
              <a:t>RESERVOIR-SCALE ANALYSIS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Enhanced Seismic Data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New Wells Tied to Seismic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Detailed Mapping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Calibrated Attributes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Seismic Modeling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Build Geologic Model</a:t>
            </a:r>
            <a:endParaRPr lang="en-US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53410" y="2399346"/>
            <a:ext cx="3750066" cy="2831544"/>
          </a:xfrm>
          <a:prstGeom prst="rect">
            <a:avLst/>
          </a:prstGeom>
          <a:solidFill>
            <a:srgbClr val="FFFFCC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marL="236538" indent="-236538"/>
            <a:r>
              <a:rPr lang="en-US" dirty="0" smtClean="0">
                <a:latin typeface="Arial" pitchFamily="34" charset="0"/>
                <a:cs typeface="Arial" pitchFamily="34" charset="0"/>
              </a:rPr>
              <a:t>PRODUCTS: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Reservoir Architecture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Reservoir Simulation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Initial Development Plan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Project Funding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Early Production Wells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First Oil/Gas</a:t>
            </a:r>
          </a:p>
          <a:p>
            <a:pPr marL="515938" indent="-233363">
              <a:buFont typeface="Arial" pitchFamily="34" charset="0"/>
              <a:buChar char="•"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Revised Model/Plans</a:t>
            </a:r>
            <a:endParaRPr lang="en-US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071957" y="109835"/>
            <a:ext cx="459369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000" b="1" i="1" cap="none" spc="0" dirty="0" smtClean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  <a:latin typeface="Segoe UI Semibold" panose="020B0702040204020203" pitchFamily="34" charset="0"/>
              </a:rPr>
              <a:t>Development G&amp;G</a:t>
            </a:r>
            <a:endParaRPr lang="en-US" sz="4000" b="1" i="1" cap="none" spc="0" dirty="0">
              <a:ln w="13462">
                <a:solidFill>
                  <a:schemeClr val="bg1"/>
                </a:solidFill>
                <a:prstDash val="solid"/>
              </a:ln>
              <a:effectLst>
                <a:outerShdw dist="38100" dir="2700000" algn="bl" rotWithShape="0">
                  <a:schemeClr val="accent5"/>
                </a:outerShdw>
              </a:effectLst>
              <a:latin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229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Develop a Newly Found Field</a:t>
            </a:r>
            <a:endParaRPr lang="en-US" dirty="0"/>
          </a:p>
        </p:txBody>
      </p:sp>
      <p:sp>
        <p:nvSpPr>
          <p:cNvPr id="175227" name="Rectangle 123"/>
          <p:cNvSpPr>
            <a:spLocks noChangeArrowheads="1"/>
          </p:cNvSpPr>
          <p:nvPr/>
        </p:nvSpPr>
        <p:spPr bwMode="auto">
          <a:xfrm>
            <a:off x="360189" y="999465"/>
            <a:ext cx="8555037" cy="148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000" dirty="0">
                <a:solidFill>
                  <a:schemeClr val="tx1"/>
                </a:solidFill>
                <a:latin typeface="Tahoma" pitchFamily="34" charset="0"/>
              </a:rPr>
              <a:t>To develop a field, we need a refined understanding of the reservoir: </a:t>
            </a:r>
            <a:r>
              <a:rPr lang="en-US" sz="2000" dirty="0" smtClean="0">
                <a:solidFill>
                  <a:schemeClr val="tx1"/>
                </a:solidFill>
                <a:latin typeface="Tahoma" pitchFamily="34" charset="0"/>
              </a:rPr>
              <a:t> 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dirty="0" smtClean="0">
                <a:solidFill>
                  <a:schemeClr val="tx1"/>
                </a:solidFill>
                <a:latin typeface="Tahoma" pitchFamily="34" charset="0"/>
              </a:rPr>
              <a:t>	1.  Its </a:t>
            </a:r>
            <a:r>
              <a:rPr lang="en-US" sz="2000" dirty="0">
                <a:solidFill>
                  <a:schemeClr val="tx1"/>
                </a:solidFill>
                <a:latin typeface="Tahoma" pitchFamily="34" charset="0"/>
              </a:rPr>
              <a:t>area, thickness, volume </a:t>
            </a:r>
            <a:endParaRPr lang="en-US" sz="2000" dirty="0" smtClean="0">
              <a:solidFill>
                <a:schemeClr val="tx1"/>
              </a:solidFill>
              <a:latin typeface="Tahoma" pitchFamily="34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000" dirty="0" smtClean="0">
                <a:solidFill>
                  <a:schemeClr val="tx1"/>
                </a:solidFill>
                <a:latin typeface="Tahoma" pitchFamily="34" charset="0"/>
              </a:rPr>
              <a:t>	2.  Its internal architecture, and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dirty="0" smtClean="0">
                <a:solidFill>
                  <a:schemeClr val="tx1"/>
                </a:solidFill>
                <a:latin typeface="Tahoma" pitchFamily="34" charset="0"/>
              </a:rPr>
              <a:t>	3.  How </a:t>
            </a:r>
            <a:r>
              <a:rPr lang="en-US" sz="2000" dirty="0">
                <a:solidFill>
                  <a:schemeClr val="tx1"/>
                </a:solidFill>
                <a:latin typeface="Tahoma" pitchFamily="34" charset="0"/>
              </a:rPr>
              <a:t>it is broken into separate compartments to be produced</a:t>
            </a:r>
          </a:p>
        </p:txBody>
      </p:sp>
      <p:sp>
        <p:nvSpPr>
          <p:cNvPr id="175232" name="Rectangle 128"/>
          <p:cNvSpPr>
            <a:spLocks noChangeAspect="1" noChangeArrowheads="1"/>
          </p:cNvSpPr>
          <p:nvPr/>
        </p:nvSpPr>
        <p:spPr bwMode="auto">
          <a:xfrm rot="16908348">
            <a:off x="1115174" y="2943371"/>
            <a:ext cx="2845832" cy="2566511"/>
          </a:xfrm>
          <a:prstGeom prst="rect">
            <a:avLst/>
          </a:prstGeom>
          <a:solidFill>
            <a:srgbClr val="FCFEB9"/>
          </a:solidFill>
          <a:ln w="25399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" name="Group 129"/>
          <p:cNvGrpSpPr>
            <a:grpSpLocks noChangeAspect="1"/>
          </p:cNvGrpSpPr>
          <p:nvPr/>
        </p:nvGrpSpPr>
        <p:grpSpPr bwMode="auto">
          <a:xfrm rot="16908348">
            <a:off x="2663791" y="4147546"/>
            <a:ext cx="126841" cy="163275"/>
            <a:chOff x="1742" y="2862"/>
            <a:chExt cx="118" cy="135"/>
          </a:xfrm>
        </p:grpSpPr>
        <p:sp>
          <p:nvSpPr>
            <p:cNvPr id="175234" name="Line 130"/>
            <p:cNvSpPr>
              <a:spLocks noChangeAspect="1" noChangeShapeType="1"/>
            </p:cNvSpPr>
            <p:nvPr/>
          </p:nvSpPr>
          <p:spPr bwMode="auto">
            <a:xfrm>
              <a:off x="1742" y="2929"/>
              <a:ext cx="118" cy="0"/>
            </a:xfrm>
            <a:prstGeom prst="line">
              <a:avLst/>
            </a:prstGeom>
            <a:noFill/>
            <a:ln w="25399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235" name="Line 131"/>
            <p:cNvSpPr>
              <a:spLocks noChangeAspect="1" noChangeShapeType="1"/>
            </p:cNvSpPr>
            <p:nvPr/>
          </p:nvSpPr>
          <p:spPr bwMode="auto">
            <a:xfrm flipV="1">
              <a:off x="1800" y="2862"/>
              <a:ext cx="0" cy="135"/>
            </a:xfrm>
            <a:prstGeom prst="line">
              <a:avLst/>
            </a:prstGeom>
            <a:noFill/>
            <a:ln w="25399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Group 132"/>
          <p:cNvGrpSpPr>
            <a:grpSpLocks noChangeAspect="1"/>
          </p:cNvGrpSpPr>
          <p:nvPr/>
        </p:nvGrpSpPr>
        <p:grpSpPr bwMode="auto">
          <a:xfrm rot="16908348">
            <a:off x="2666522" y="4168101"/>
            <a:ext cx="118745" cy="122793"/>
            <a:chOff x="1744" y="2879"/>
            <a:chExt cx="111" cy="101"/>
          </a:xfrm>
        </p:grpSpPr>
        <p:sp>
          <p:nvSpPr>
            <p:cNvPr id="175237" name="Line 133"/>
            <p:cNvSpPr>
              <a:spLocks noChangeAspect="1" noChangeShapeType="1"/>
            </p:cNvSpPr>
            <p:nvPr/>
          </p:nvSpPr>
          <p:spPr bwMode="auto">
            <a:xfrm flipV="1">
              <a:off x="1761" y="2879"/>
              <a:ext cx="77" cy="101"/>
            </a:xfrm>
            <a:prstGeom prst="line">
              <a:avLst/>
            </a:prstGeom>
            <a:noFill/>
            <a:ln w="25399">
              <a:solidFill>
                <a:srgbClr val="FFFF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238" name="Line 134"/>
            <p:cNvSpPr>
              <a:spLocks noChangeAspect="1" noChangeShapeType="1"/>
            </p:cNvSpPr>
            <p:nvPr/>
          </p:nvSpPr>
          <p:spPr bwMode="auto">
            <a:xfrm flipH="1" flipV="1">
              <a:off x="1744" y="2881"/>
              <a:ext cx="111" cy="99"/>
            </a:xfrm>
            <a:prstGeom prst="line">
              <a:avLst/>
            </a:prstGeom>
            <a:noFill/>
            <a:ln w="25399">
              <a:solidFill>
                <a:srgbClr val="FFFF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75239" name="Oval 135"/>
          <p:cNvSpPr>
            <a:spLocks noChangeAspect="1" noChangeArrowheads="1"/>
          </p:cNvSpPr>
          <p:nvPr/>
        </p:nvSpPr>
        <p:spPr bwMode="auto">
          <a:xfrm rot="16908348">
            <a:off x="2692325" y="4199435"/>
            <a:ext cx="64770" cy="62071"/>
          </a:xfrm>
          <a:prstGeom prst="ellipse">
            <a:avLst/>
          </a:prstGeom>
          <a:solidFill>
            <a:schemeClr val="tx1"/>
          </a:solidFill>
          <a:ln w="25399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40" name="Freeform 136"/>
          <p:cNvSpPr>
            <a:spLocks noChangeAspect="1"/>
          </p:cNvSpPr>
          <p:nvPr/>
        </p:nvSpPr>
        <p:spPr bwMode="auto">
          <a:xfrm rot="16908348">
            <a:off x="1253458" y="3264898"/>
            <a:ext cx="2665016" cy="1755537"/>
          </a:xfrm>
          <a:custGeom>
            <a:avLst/>
            <a:gdLst/>
            <a:ahLst/>
            <a:cxnLst>
              <a:cxn ang="0">
                <a:pos x="277" y="1321"/>
              </a:cxn>
              <a:cxn ang="0">
                <a:pos x="178" y="1213"/>
              </a:cxn>
              <a:cxn ang="0">
                <a:pos x="129" y="1162"/>
              </a:cxn>
              <a:cxn ang="0">
                <a:pos x="90" y="1109"/>
              </a:cxn>
              <a:cxn ang="0">
                <a:pos x="53" y="1050"/>
              </a:cxn>
              <a:cxn ang="0">
                <a:pos x="31" y="1002"/>
              </a:cxn>
              <a:cxn ang="0">
                <a:pos x="14" y="953"/>
              </a:cxn>
              <a:cxn ang="0">
                <a:pos x="2" y="887"/>
              </a:cxn>
              <a:cxn ang="0">
                <a:pos x="0" y="823"/>
              </a:cxn>
              <a:cxn ang="0">
                <a:pos x="4" y="763"/>
              </a:cxn>
              <a:cxn ang="0">
                <a:pos x="12" y="719"/>
              </a:cxn>
              <a:cxn ang="0">
                <a:pos x="27" y="669"/>
              </a:cxn>
              <a:cxn ang="0">
                <a:pos x="63" y="597"/>
              </a:cxn>
              <a:cxn ang="0">
                <a:pos x="102" y="529"/>
              </a:cxn>
              <a:cxn ang="0">
                <a:pos x="180" y="436"/>
              </a:cxn>
              <a:cxn ang="0">
                <a:pos x="297" y="335"/>
              </a:cxn>
              <a:cxn ang="0">
                <a:pos x="424" y="255"/>
              </a:cxn>
              <a:cxn ang="0">
                <a:pos x="605" y="153"/>
              </a:cxn>
              <a:cxn ang="0">
                <a:pos x="807" y="70"/>
              </a:cxn>
              <a:cxn ang="0">
                <a:pos x="927" y="39"/>
              </a:cxn>
              <a:cxn ang="0">
                <a:pos x="1038" y="20"/>
              </a:cxn>
              <a:cxn ang="0">
                <a:pos x="1190" y="0"/>
              </a:cxn>
              <a:cxn ang="0">
                <a:pos x="1536" y="13"/>
              </a:cxn>
              <a:cxn ang="0">
                <a:pos x="1741" y="39"/>
              </a:cxn>
              <a:cxn ang="0">
                <a:pos x="1858" y="62"/>
              </a:cxn>
              <a:cxn ang="0">
                <a:pos x="1955" y="88"/>
              </a:cxn>
              <a:cxn ang="0">
                <a:pos x="2104" y="142"/>
              </a:cxn>
              <a:cxn ang="0">
                <a:pos x="2260" y="211"/>
              </a:cxn>
              <a:cxn ang="0">
                <a:pos x="2375" y="293"/>
              </a:cxn>
              <a:cxn ang="0">
                <a:pos x="2464" y="366"/>
              </a:cxn>
              <a:cxn ang="0">
                <a:pos x="2441" y="1215"/>
              </a:cxn>
              <a:cxn ang="0">
                <a:pos x="2375" y="1287"/>
              </a:cxn>
              <a:cxn ang="0">
                <a:pos x="2314" y="1347"/>
              </a:cxn>
              <a:cxn ang="0">
                <a:pos x="2256" y="1398"/>
              </a:cxn>
              <a:cxn ang="0">
                <a:pos x="1624" y="1372"/>
              </a:cxn>
              <a:cxn ang="0">
                <a:pos x="621" y="1386"/>
              </a:cxn>
              <a:cxn ang="0">
                <a:pos x="395" y="1432"/>
              </a:cxn>
            </a:cxnLst>
            <a:rect l="0" t="0" r="r" b="b"/>
            <a:pathLst>
              <a:path w="2468" h="1446">
                <a:moveTo>
                  <a:pt x="395" y="1432"/>
                </a:moveTo>
                <a:lnTo>
                  <a:pt x="277" y="1321"/>
                </a:lnTo>
                <a:lnTo>
                  <a:pt x="209" y="1251"/>
                </a:lnTo>
                <a:lnTo>
                  <a:pt x="178" y="1213"/>
                </a:lnTo>
                <a:lnTo>
                  <a:pt x="148" y="1183"/>
                </a:lnTo>
                <a:lnTo>
                  <a:pt x="129" y="1162"/>
                </a:lnTo>
                <a:lnTo>
                  <a:pt x="112" y="1140"/>
                </a:lnTo>
                <a:lnTo>
                  <a:pt x="90" y="1109"/>
                </a:lnTo>
                <a:lnTo>
                  <a:pt x="70" y="1079"/>
                </a:lnTo>
                <a:lnTo>
                  <a:pt x="53" y="1050"/>
                </a:lnTo>
                <a:lnTo>
                  <a:pt x="43" y="1031"/>
                </a:lnTo>
                <a:lnTo>
                  <a:pt x="31" y="1002"/>
                </a:lnTo>
                <a:lnTo>
                  <a:pt x="22" y="976"/>
                </a:lnTo>
                <a:lnTo>
                  <a:pt x="14" y="953"/>
                </a:lnTo>
                <a:lnTo>
                  <a:pt x="8" y="922"/>
                </a:lnTo>
                <a:lnTo>
                  <a:pt x="2" y="887"/>
                </a:lnTo>
                <a:lnTo>
                  <a:pt x="0" y="856"/>
                </a:lnTo>
                <a:lnTo>
                  <a:pt x="0" y="823"/>
                </a:lnTo>
                <a:lnTo>
                  <a:pt x="2" y="789"/>
                </a:lnTo>
                <a:lnTo>
                  <a:pt x="4" y="763"/>
                </a:lnTo>
                <a:lnTo>
                  <a:pt x="8" y="739"/>
                </a:lnTo>
                <a:lnTo>
                  <a:pt x="12" y="719"/>
                </a:lnTo>
                <a:lnTo>
                  <a:pt x="17" y="697"/>
                </a:lnTo>
                <a:lnTo>
                  <a:pt x="27" y="669"/>
                </a:lnTo>
                <a:lnTo>
                  <a:pt x="41" y="634"/>
                </a:lnTo>
                <a:lnTo>
                  <a:pt x="63" y="597"/>
                </a:lnTo>
                <a:lnTo>
                  <a:pt x="82" y="567"/>
                </a:lnTo>
                <a:lnTo>
                  <a:pt x="102" y="529"/>
                </a:lnTo>
                <a:lnTo>
                  <a:pt x="131" y="497"/>
                </a:lnTo>
                <a:lnTo>
                  <a:pt x="180" y="436"/>
                </a:lnTo>
                <a:lnTo>
                  <a:pt x="234" y="386"/>
                </a:lnTo>
                <a:lnTo>
                  <a:pt x="297" y="335"/>
                </a:lnTo>
                <a:lnTo>
                  <a:pt x="355" y="296"/>
                </a:lnTo>
                <a:lnTo>
                  <a:pt x="424" y="255"/>
                </a:lnTo>
                <a:lnTo>
                  <a:pt x="519" y="198"/>
                </a:lnTo>
                <a:lnTo>
                  <a:pt x="605" y="153"/>
                </a:lnTo>
                <a:lnTo>
                  <a:pt x="699" y="111"/>
                </a:lnTo>
                <a:lnTo>
                  <a:pt x="807" y="70"/>
                </a:lnTo>
                <a:lnTo>
                  <a:pt x="868" y="53"/>
                </a:lnTo>
                <a:lnTo>
                  <a:pt x="927" y="39"/>
                </a:lnTo>
                <a:lnTo>
                  <a:pt x="982" y="28"/>
                </a:lnTo>
                <a:lnTo>
                  <a:pt x="1038" y="20"/>
                </a:lnTo>
                <a:lnTo>
                  <a:pt x="1099" y="11"/>
                </a:lnTo>
                <a:lnTo>
                  <a:pt x="1190" y="0"/>
                </a:lnTo>
                <a:lnTo>
                  <a:pt x="1358" y="0"/>
                </a:lnTo>
                <a:lnTo>
                  <a:pt x="1536" y="13"/>
                </a:lnTo>
                <a:lnTo>
                  <a:pt x="1626" y="22"/>
                </a:lnTo>
                <a:lnTo>
                  <a:pt x="1741" y="39"/>
                </a:lnTo>
                <a:lnTo>
                  <a:pt x="1817" y="53"/>
                </a:lnTo>
                <a:lnTo>
                  <a:pt x="1858" y="62"/>
                </a:lnTo>
                <a:lnTo>
                  <a:pt x="1901" y="73"/>
                </a:lnTo>
                <a:lnTo>
                  <a:pt x="1955" y="88"/>
                </a:lnTo>
                <a:lnTo>
                  <a:pt x="2019" y="109"/>
                </a:lnTo>
                <a:lnTo>
                  <a:pt x="2104" y="142"/>
                </a:lnTo>
                <a:lnTo>
                  <a:pt x="2179" y="171"/>
                </a:lnTo>
                <a:lnTo>
                  <a:pt x="2260" y="211"/>
                </a:lnTo>
                <a:lnTo>
                  <a:pt x="2327" y="255"/>
                </a:lnTo>
                <a:lnTo>
                  <a:pt x="2375" y="293"/>
                </a:lnTo>
                <a:lnTo>
                  <a:pt x="2445" y="336"/>
                </a:lnTo>
                <a:lnTo>
                  <a:pt x="2464" y="366"/>
                </a:lnTo>
                <a:lnTo>
                  <a:pt x="2467" y="1176"/>
                </a:lnTo>
                <a:lnTo>
                  <a:pt x="2441" y="1215"/>
                </a:lnTo>
                <a:lnTo>
                  <a:pt x="2410" y="1245"/>
                </a:lnTo>
                <a:lnTo>
                  <a:pt x="2375" y="1287"/>
                </a:lnTo>
                <a:lnTo>
                  <a:pt x="2344" y="1320"/>
                </a:lnTo>
                <a:lnTo>
                  <a:pt x="2314" y="1347"/>
                </a:lnTo>
                <a:lnTo>
                  <a:pt x="2282" y="1373"/>
                </a:lnTo>
                <a:lnTo>
                  <a:pt x="2256" y="1398"/>
                </a:lnTo>
                <a:lnTo>
                  <a:pt x="2215" y="1443"/>
                </a:lnTo>
                <a:lnTo>
                  <a:pt x="1624" y="1372"/>
                </a:lnTo>
                <a:lnTo>
                  <a:pt x="1142" y="1347"/>
                </a:lnTo>
                <a:lnTo>
                  <a:pt x="621" y="1386"/>
                </a:lnTo>
                <a:lnTo>
                  <a:pt x="453" y="1445"/>
                </a:lnTo>
                <a:lnTo>
                  <a:pt x="395" y="1432"/>
                </a:lnTo>
              </a:path>
            </a:pathLst>
          </a:custGeom>
          <a:solidFill>
            <a:srgbClr val="00B050"/>
          </a:solidFill>
          <a:ln w="12699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41" name="Line 137"/>
          <p:cNvSpPr>
            <a:spLocks noChangeAspect="1" noChangeShapeType="1"/>
          </p:cNvSpPr>
          <p:nvPr/>
        </p:nvSpPr>
        <p:spPr bwMode="auto">
          <a:xfrm rot="16908348" flipH="1" flipV="1">
            <a:off x="3507779" y="3677221"/>
            <a:ext cx="26987" cy="12144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42" name="Line 138"/>
          <p:cNvSpPr>
            <a:spLocks noChangeAspect="1" noChangeShapeType="1"/>
          </p:cNvSpPr>
          <p:nvPr/>
        </p:nvSpPr>
        <p:spPr bwMode="auto">
          <a:xfrm rot="16908348" flipH="1" flipV="1">
            <a:off x="3495506" y="3712089"/>
            <a:ext cx="25638" cy="12144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43" name="Line 139"/>
          <p:cNvSpPr>
            <a:spLocks noChangeAspect="1" noChangeShapeType="1"/>
          </p:cNvSpPr>
          <p:nvPr/>
        </p:nvSpPr>
        <p:spPr bwMode="auto">
          <a:xfrm rot="16908348" flipH="1" flipV="1">
            <a:off x="3483469" y="3747960"/>
            <a:ext cx="26987" cy="12144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44" name="Line 140"/>
          <p:cNvSpPr>
            <a:spLocks noChangeAspect="1" noChangeShapeType="1"/>
          </p:cNvSpPr>
          <p:nvPr/>
        </p:nvSpPr>
        <p:spPr bwMode="auto">
          <a:xfrm rot="16908348" flipH="1" flipV="1">
            <a:off x="3470146" y="3784460"/>
            <a:ext cx="25638" cy="12144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45" name="Line 141"/>
          <p:cNvSpPr>
            <a:spLocks noChangeAspect="1" noChangeShapeType="1"/>
          </p:cNvSpPr>
          <p:nvPr/>
        </p:nvSpPr>
        <p:spPr bwMode="auto">
          <a:xfrm rot="16908348" flipH="1" flipV="1">
            <a:off x="3444303" y="3818623"/>
            <a:ext cx="44529" cy="0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46" name="Line 142"/>
          <p:cNvSpPr>
            <a:spLocks noChangeAspect="1" noChangeShapeType="1"/>
          </p:cNvSpPr>
          <p:nvPr/>
        </p:nvSpPr>
        <p:spPr bwMode="auto">
          <a:xfrm rot="16908348" flipH="1" flipV="1">
            <a:off x="3450280" y="3851105"/>
            <a:ext cx="16192" cy="10795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47" name="Line 143"/>
          <p:cNvSpPr>
            <a:spLocks noChangeAspect="1" noChangeShapeType="1"/>
          </p:cNvSpPr>
          <p:nvPr/>
        </p:nvSpPr>
        <p:spPr bwMode="auto">
          <a:xfrm rot="16908348" flipH="1">
            <a:off x="3445519" y="3866826"/>
            <a:ext cx="20241" cy="0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48" name="Line 144"/>
          <p:cNvSpPr>
            <a:spLocks noChangeAspect="1" noChangeShapeType="1"/>
          </p:cNvSpPr>
          <p:nvPr/>
        </p:nvSpPr>
        <p:spPr bwMode="auto">
          <a:xfrm rot="16908348" flipH="1" flipV="1">
            <a:off x="3435551" y="3893722"/>
            <a:ext cx="24289" cy="10795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49" name="Line 145"/>
          <p:cNvSpPr>
            <a:spLocks noChangeAspect="1" noChangeShapeType="1"/>
          </p:cNvSpPr>
          <p:nvPr/>
        </p:nvSpPr>
        <p:spPr bwMode="auto">
          <a:xfrm rot="16908348" flipH="1" flipV="1">
            <a:off x="3423513" y="3929593"/>
            <a:ext cx="25638" cy="10795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50" name="Line 146"/>
          <p:cNvSpPr>
            <a:spLocks noChangeAspect="1" noChangeShapeType="1"/>
          </p:cNvSpPr>
          <p:nvPr/>
        </p:nvSpPr>
        <p:spPr bwMode="auto">
          <a:xfrm rot="16908348" flipH="1" flipV="1">
            <a:off x="3413062" y="3966466"/>
            <a:ext cx="26987" cy="10795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51" name="Line 147"/>
          <p:cNvSpPr>
            <a:spLocks noChangeAspect="1" noChangeShapeType="1"/>
          </p:cNvSpPr>
          <p:nvPr/>
        </p:nvSpPr>
        <p:spPr bwMode="auto">
          <a:xfrm rot="16908348" flipH="1" flipV="1">
            <a:off x="3402359" y="4002181"/>
            <a:ext cx="26987" cy="10795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52" name="Line 148"/>
          <p:cNvSpPr>
            <a:spLocks noChangeAspect="1" noChangeShapeType="1"/>
          </p:cNvSpPr>
          <p:nvPr/>
        </p:nvSpPr>
        <p:spPr bwMode="auto">
          <a:xfrm rot="16908348" flipH="1" flipV="1">
            <a:off x="3391908" y="4039056"/>
            <a:ext cx="28337" cy="10795"/>
          </a:xfrm>
          <a:prstGeom prst="line">
            <a:avLst/>
          </a:prstGeom>
          <a:noFill/>
          <a:ln w="12699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53" name="Line 149"/>
          <p:cNvSpPr>
            <a:spLocks noChangeAspect="1" noChangeShapeType="1"/>
          </p:cNvSpPr>
          <p:nvPr/>
        </p:nvSpPr>
        <p:spPr bwMode="auto">
          <a:xfrm rot="16908348" flipH="1" flipV="1">
            <a:off x="3381472" y="4076087"/>
            <a:ext cx="28337" cy="10795"/>
          </a:xfrm>
          <a:prstGeom prst="line">
            <a:avLst/>
          </a:prstGeom>
          <a:noFill/>
          <a:ln w="12699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54" name="Line 150"/>
          <p:cNvSpPr>
            <a:spLocks noChangeAspect="1" noChangeShapeType="1"/>
          </p:cNvSpPr>
          <p:nvPr/>
        </p:nvSpPr>
        <p:spPr bwMode="auto">
          <a:xfrm rot="16908348" flipH="1" flipV="1">
            <a:off x="3372236" y="4111627"/>
            <a:ext cx="26987" cy="12144"/>
          </a:xfrm>
          <a:prstGeom prst="line">
            <a:avLst/>
          </a:prstGeom>
          <a:noFill/>
          <a:ln w="12699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55" name="Line 151"/>
          <p:cNvSpPr>
            <a:spLocks noChangeAspect="1" noChangeShapeType="1"/>
          </p:cNvSpPr>
          <p:nvPr/>
        </p:nvSpPr>
        <p:spPr bwMode="auto">
          <a:xfrm rot="16908348" flipH="1" flipV="1">
            <a:off x="3363016" y="4148676"/>
            <a:ext cx="24289" cy="10795"/>
          </a:xfrm>
          <a:prstGeom prst="line">
            <a:avLst/>
          </a:prstGeom>
          <a:noFill/>
          <a:ln w="12699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56" name="Line 152"/>
          <p:cNvSpPr>
            <a:spLocks noChangeAspect="1" noChangeShapeType="1"/>
          </p:cNvSpPr>
          <p:nvPr/>
        </p:nvSpPr>
        <p:spPr bwMode="auto">
          <a:xfrm rot="16908348" flipH="1" flipV="1">
            <a:off x="3350964" y="4184390"/>
            <a:ext cx="26987" cy="10795"/>
          </a:xfrm>
          <a:prstGeom prst="line">
            <a:avLst/>
          </a:prstGeom>
          <a:noFill/>
          <a:ln w="12699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57" name="Line 153"/>
          <p:cNvSpPr>
            <a:spLocks noChangeAspect="1" noChangeShapeType="1"/>
          </p:cNvSpPr>
          <p:nvPr/>
        </p:nvSpPr>
        <p:spPr bwMode="auto">
          <a:xfrm rot="16908348" flipH="1">
            <a:off x="3340528" y="4226817"/>
            <a:ext cx="26987" cy="0"/>
          </a:xfrm>
          <a:prstGeom prst="line">
            <a:avLst/>
          </a:prstGeom>
          <a:noFill/>
          <a:ln w="12699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58" name="Line 154"/>
          <p:cNvSpPr>
            <a:spLocks noChangeAspect="1" noChangeShapeType="1"/>
          </p:cNvSpPr>
          <p:nvPr/>
        </p:nvSpPr>
        <p:spPr bwMode="auto">
          <a:xfrm rot="16908348" flipH="1" flipV="1">
            <a:off x="3330092" y="4258453"/>
            <a:ext cx="26987" cy="10795"/>
          </a:xfrm>
          <a:prstGeom prst="line">
            <a:avLst/>
          </a:prstGeom>
          <a:noFill/>
          <a:ln w="12699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59" name="Line 155"/>
          <p:cNvSpPr>
            <a:spLocks noChangeAspect="1" noChangeShapeType="1"/>
          </p:cNvSpPr>
          <p:nvPr/>
        </p:nvSpPr>
        <p:spPr bwMode="auto">
          <a:xfrm rot="16908348" flipH="1" flipV="1">
            <a:off x="3320440" y="4292535"/>
            <a:ext cx="26987" cy="10795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60" name="Line 156"/>
          <p:cNvSpPr>
            <a:spLocks noChangeAspect="1" noChangeShapeType="1"/>
          </p:cNvSpPr>
          <p:nvPr/>
        </p:nvSpPr>
        <p:spPr bwMode="auto">
          <a:xfrm rot="16908348" flipH="1" flipV="1">
            <a:off x="3308954" y="4331198"/>
            <a:ext cx="26987" cy="10795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61" name="Line 157"/>
          <p:cNvSpPr>
            <a:spLocks noChangeAspect="1" noChangeShapeType="1"/>
          </p:cNvSpPr>
          <p:nvPr/>
        </p:nvSpPr>
        <p:spPr bwMode="auto">
          <a:xfrm rot="16908348" flipH="1" flipV="1">
            <a:off x="3302813" y="4362644"/>
            <a:ext cx="18891" cy="10795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62" name="Line 158"/>
          <p:cNvSpPr>
            <a:spLocks noChangeAspect="1" noChangeShapeType="1"/>
          </p:cNvSpPr>
          <p:nvPr/>
        </p:nvSpPr>
        <p:spPr bwMode="auto">
          <a:xfrm rot="16908348" flipH="1">
            <a:off x="3302202" y="4378035"/>
            <a:ext cx="17542" cy="1350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63" name="Line 159"/>
          <p:cNvSpPr>
            <a:spLocks noChangeAspect="1" noChangeShapeType="1"/>
          </p:cNvSpPr>
          <p:nvPr/>
        </p:nvSpPr>
        <p:spPr bwMode="auto">
          <a:xfrm rot="16908348" flipH="1">
            <a:off x="3294570" y="4408067"/>
            <a:ext cx="24289" cy="1350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64" name="Line 160"/>
          <p:cNvSpPr>
            <a:spLocks noChangeAspect="1" noChangeShapeType="1"/>
          </p:cNvSpPr>
          <p:nvPr/>
        </p:nvSpPr>
        <p:spPr bwMode="auto">
          <a:xfrm rot="16908348" flipH="1">
            <a:off x="3289642" y="4444844"/>
            <a:ext cx="26987" cy="1350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65" name="Line 161"/>
          <p:cNvSpPr>
            <a:spLocks noChangeAspect="1" noChangeShapeType="1"/>
          </p:cNvSpPr>
          <p:nvPr/>
        </p:nvSpPr>
        <p:spPr bwMode="auto">
          <a:xfrm rot="16908348" flipH="1">
            <a:off x="3284745" y="4481937"/>
            <a:ext cx="26987" cy="1350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66" name="Line 162"/>
          <p:cNvSpPr>
            <a:spLocks noChangeAspect="1" noChangeShapeType="1"/>
          </p:cNvSpPr>
          <p:nvPr/>
        </p:nvSpPr>
        <p:spPr bwMode="auto">
          <a:xfrm rot="16908348" flipH="1">
            <a:off x="3278531" y="4519343"/>
            <a:ext cx="26987" cy="1350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67" name="Line 163"/>
          <p:cNvSpPr>
            <a:spLocks noChangeAspect="1" noChangeShapeType="1"/>
          </p:cNvSpPr>
          <p:nvPr/>
        </p:nvSpPr>
        <p:spPr bwMode="auto">
          <a:xfrm rot="16908348" flipH="1">
            <a:off x="3272734" y="4558209"/>
            <a:ext cx="25638" cy="2699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68" name="Line 164"/>
          <p:cNvSpPr>
            <a:spLocks noChangeAspect="1" noChangeShapeType="1"/>
          </p:cNvSpPr>
          <p:nvPr/>
        </p:nvSpPr>
        <p:spPr bwMode="auto">
          <a:xfrm rot="16908348" flipH="1">
            <a:off x="3267972" y="4596634"/>
            <a:ext cx="25638" cy="1350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69" name="Line 165"/>
          <p:cNvSpPr>
            <a:spLocks noChangeAspect="1" noChangeShapeType="1"/>
          </p:cNvSpPr>
          <p:nvPr/>
        </p:nvSpPr>
        <p:spPr bwMode="auto">
          <a:xfrm rot="16908348" flipH="1">
            <a:off x="3262807" y="4632409"/>
            <a:ext cx="25638" cy="1350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70" name="Line 166"/>
          <p:cNvSpPr>
            <a:spLocks noChangeAspect="1" noChangeShapeType="1"/>
          </p:cNvSpPr>
          <p:nvPr/>
        </p:nvSpPr>
        <p:spPr bwMode="auto">
          <a:xfrm rot="16908348" flipH="1">
            <a:off x="3259228" y="4669186"/>
            <a:ext cx="25638" cy="1350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71" name="Line 167"/>
          <p:cNvSpPr>
            <a:spLocks noChangeAspect="1" noChangeShapeType="1"/>
          </p:cNvSpPr>
          <p:nvPr/>
        </p:nvSpPr>
        <p:spPr bwMode="auto">
          <a:xfrm rot="16908348" flipH="1">
            <a:off x="3253000" y="4706436"/>
            <a:ext cx="26987" cy="1350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72" name="Line 168"/>
          <p:cNvSpPr>
            <a:spLocks noChangeAspect="1" noChangeShapeType="1"/>
          </p:cNvSpPr>
          <p:nvPr/>
        </p:nvSpPr>
        <p:spPr bwMode="auto">
          <a:xfrm rot="16908348" flipH="1">
            <a:off x="3245585" y="4743984"/>
            <a:ext cx="28337" cy="2699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73" name="Line 169"/>
          <p:cNvSpPr>
            <a:spLocks noChangeAspect="1" noChangeShapeType="1"/>
          </p:cNvSpPr>
          <p:nvPr/>
        </p:nvSpPr>
        <p:spPr bwMode="auto">
          <a:xfrm rot="16908348" flipH="1">
            <a:off x="3241288" y="4784341"/>
            <a:ext cx="22939" cy="2699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74" name="Line 170"/>
          <p:cNvSpPr>
            <a:spLocks noChangeAspect="1" noChangeShapeType="1"/>
          </p:cNvSpPr>
          <p:nvPr/>
        </p:nvSpPr>
        <p:spPr bwMode="auto">
          <a:xfrm rot="16908348" flipH="1">
            <a:off x="3237260" y="4819344"/>
            <a:ext cx="26987" cy="1350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75" name="Line 171"/>
          <p:cNvSpPr>
            <a:spLocks noChangeAspect="1" noChangeShapeType="1"/>
          </p:cNvSpPr>
          <p:nvPr/>
        </p:nvSpPr>
        <p:spPr bwMode="auto">
          <a:xfrm rot="16908348" flipH="1">
            <a:off x="3232245" y="4856609"/>
            <a:ext cx="25638" cy="0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76" name="Freeform 172"/>
          <p:cNvSpPr>
            <a:spLocks noChangeAspect="1"/>
          </p:cNvSpPr>
          <p:nvPr/>
        </p:nvSpPr>
        <p:spPr bwMode="auto">
          <a:xfrm rot="16908348">
            <a:off x="1521604" y="3330625"/>
            <a:ext cx="2310130" cy="1435735"/>
          </a:xfrm>
          <a:custGeom>
            <a:avLst/>
            <a:gdLst/>
            <a:ahLst/>
            <a:cxnLst>
              <a:cxn ang="0">
                <a:pos x="325" y="1141"/>
              </a:cxn>
              <a:cxn ang="0">
                <a:pos x="263" y="1076"/>
              </a:cxn>
              <a:cxn ang="0">
                <a:pos x="190" y="996"/>
              </a:cxn>
              <a:cxn ang="0">
                <a:pos x="126" y="916"/>
              </a:cxn>
              <a:cxn ang="0">
                <a:pos x="93" y="870"/>
              </a:cxn>
              <a:cxn ang="0">
                <a:pos x="64" y="826"/>
              </a:cxn>
              <a:cxn ang="0">
                <a:pos x="42" y="782"/>
              </a:cxn>
              <a:cxn ang="0">
                <a:pos x="19" y="723"/>
              </a:cxn>
              <a:cxn ang="0">
                <a:pos x="2" y="644"/>
              </a:cxn>
              <a:cxn ang="0">
                <a:pos x="2" y="574"/>
              </a:cxn>
              <a:cxn ang="0">
                <a:pos x="17" y="515"/>
              </a:cxn>
              <a:cxn ang="0">
                <a:pos x="62" y="427"/>
              </a:cxn>
              <a:cxn ang="0">
                <a:pos x="137" y="330"/>
              </a:cxn>
              <a:cxn ang="0">
                <a:pos x="333" y="190"/>
              </a:cxn>
              <a:cxn ang="0">
                <a:pos x="513" y="109"/>
              </a:cxn>
              <a:cxn ang="0">
                <a:pos x="663" y="54"/>
              </a:cxn>
              <a:cxn ang="0">
                <a:pos x="808" y="22"/>
              </a:cxn>
              <a:cxn ang="0">
                <a:pos x="943" y="6"/>
              </a:cxn>
              <a:cxn ang="0">
                <a:pos x="1140" y="2"/>
              </a:cxn>
              <a:cxn ang="0">
                <a:pos x="1291" y="8"/>
              </a:cxn>
              <a:cxn ang="0">
                <a:pos x="1460" y="35"/>
              </a:cxn>
              <a:cxn ang="0">
                <a:pos x="1611" y="72"/>
              </a:cxn>
              <a:cxn ang="0">
                <a:pos x="1728" y="116"/>
              </a:cxn>
              <a:cxn ang="0">
                <a:pos x="1810" y="158"/>
              </a:cxn>
              <a:cxn ang="0">
                <a:pos x="1897" y="208"/>
              </a:cxn>
              <a:cxn ang="0">
                <a:pos x="1988" y="279"/>
              </a:cxn>
              <a:cxn ang="0">
                <a:pos x="2053" y="351"/>
              </a:cxn>
              <a:cxn ang="0">
                <a:pos x="2121" y="460"/>
              </a:cxn>
              <a:cxn ang="0">
                <a:pos x="2138" y="550"/>
              </a:cxn>
              <a:cxn ang="0">
                <a:pos x="2138" y="633"/>
              </a:cxn>
              <a:cxn ang="0">
                <a:pos x="2111" y="747"/>
              </a:cxn>
              <a:cxn ang="0">
                <a:pos x="2076" y="826"/>
              </a:cxn>
              <a:cxn ang="0">
                <a:pos x="2039" y="885"/>
              </a:cxn>
              <a:cxn ang="0">
                <a:pos x="1993" y="948"/>
              </a:cxn>
              <a:cxn ang="0">
                <a:pos x="1948" y="995"/>
              </a:cxn>
              <a:cxn ang="0">
                <a:pos x="1885" y="1054"/>
              </a:cxn>
              <a:cxn ang="0">
                <a:pos x="1765" y="1135"/>
              </a:cxn>
            </a:cxnLst>
            <a:rect l="0" t="0" r="r" b="b"/>
            <a:pathLst>
              <a:path w="2141" h="1182">
                <a:moveTo>
                  <a:pt x="365" y="1178"/>
                </a:moveTo>
                <a:lnTo>
                  <a:pt x="325" y="1141"/>
                </a:lnTo>
                <a:lnTo>
                  <a:pt x="294" y="1108"/>
                </a:lnTo>
                <a:lnTo>
                  <a:pt x="263" y="1076"/>
                </a:lnTo>
                <a:lnTo>
                  <a:pt x="224" y="1034"/>
                </a:lnTo>
                <a:lnTo>
                  <a:pt x="190" y="996"/>
                </a:lnTo>
                <a:lnTo>
                  <a:pt x="165" y="971"/>
                </a:lnTo>
                <a:lnTo>
                  <a:pt x="126" y="916"/>
                </a:lnTo>
                <a:lnTo>
                  <a:pt x="106" y="889"/>
                </a:lnTo>
                <a:lnTo>
                  <a:pt x="93" y="870"/>
                </a:lnTo>
                <a:lnTo>
                  <a:pt x="79" y="850"/>
                </a:lnTo>
                <a:lnTo>
                  <a:pt x="64" y="826"/>
                </a:lnTo>
                <a:lnTo>
                  <a:pt x="54" y="806"/>
                </a:lnTo>
                <a:lnTo>
                  <a:pt x="42" y="782"/>
                </a:lnTo>
                <a:lnTo>
                  <a:pt x="32" y="758"/>
                </a:lnTo>
                <a:lnTo>
                  <a:pt x="19" y="723"/>
                </a:lnTo>
                <a:lnTo>
                  <a:pt x="10" y="685"/>
                </a:lnTo>
                <a:lnTo>
                  <a:pt x="2" y="644"/>
                </a:lnTo>
                <a:lnTo>
                  <a:pt x="0" y="604"/>
                </a:lnTo>
                <a:lnTo>
                  <a:pt x="2" y="574"/>
                </a:lnTo>
                <a:lnTo>
                  <a:pt x="8" y="543"/>
                </a:lnTo>
                <a:lnTo>
                  <a:pt x="17" y="515"/>
                </a:lnTo>
                <a:lnTo>
                  <a:pt x="37" y="471"/>
                </a:lnTo>
                <a:lnTo>
                  <a:pt x="62" y="427"/>
                </a:lnTo>
                <a:lnTo>
                  <a:pt x="93" y="383"/>
                </a:lnTo>
                <a:lnTo>
                  <a:pt x="137" y="330"/>
                </a:lnTo>
                <a:lnTo>
                  <a:pt x="217" y="265"/>
                </a:lnTo>
                <a:lnTo>
                  <a:pt x="333" y="190"/>
                </a:lnTo>
                <a:lnTo>
                  <a:pt x="439" y="140"/>
                </a:lnTo>
                <a:lnTo>
                  <a:pt x="513" y="109"/>
                </a:lnTo>
                <a:lnTo>
                  <a:pt x="586" y="81"/>
                </a:lnTo>
                <a:lnTo>
                  <a:pt x="663" y="54"/>
                </a:lnTo>
                <a:lnTo>
                  <a:pt x="714" y="41"/>
                </a:lnTo>
                <a:lnTo>
                  <a:pt x="808" y="22"/>
                </a:lnTo>
                <a:lnTo>
                  <a:pt x="860" y="13"/>
                </a:lnTo>
                <a:lnTo>
                  <a:pt x="943" y="6"/>
                </a:lnTo>
                <a:lnTo>
                  <a:pt x="1011" y="0"/>
                </a:lnTo>
                <a:lnTo>
                  <a:pt x="1140" y="2"/>
                </a:lnTo>
                <a:lnTo>
                  <a:pt x="1207" y="4"/>
                </a:lnTo>
                <a:lnTo>
                  <a:pt x="1291" y="8"/>
                </a:lnTo>
                <a:lnTo>
                  <a:pt x="1361" y="17"/>
                </a:lnTo>
                <a:lnTo>
                  <a:pt x="1460" y="35"/>
                </a:lnTo>
                <a:lnTo>
                  <a:pt x="1537" y="50"/>
                </a:lnTo>
                <a:lnTo>
                  <a:pt x="1611" y="72"/>
                </a:lnTo>
                <a:lnTo>
                  <a:pt x="1682" y="96"/>
                </a:lnTo>
                <a:lnTo>
                  <a:pt x="1728" y="116"/>
                </a:lnTo>
                <a:lnTo>
                  <a:pt x="1773" y="138"/>
                </a:lnTo>
                <a:lnTo>
                  <a:pt x="1810" y="158"/>
                </a:lnTo>
                <a:lnTo>
                  <a:pt x="1852" y="179"/>
                </a:lnTo>
                <a:lnTo>
                  <a:pt x="1897" y="208"/>
                </a:lnTo>
                <a:lnTo>
                  <a:pt x="1943" y="241"/>
                </a:lnTo>
                <a:lnTo>
                  <a:pt x="1988" y="279"/>
                </a:lnTo>
                <a:lnTo>
                  <a:pt x="2020" y="313"/>
                </a:lnTo>
                <a:lnTo>
                  <a:pt x="2053" y="351"/>
                </a:lnTo>
                <a:lnTo>
                  <a:pt x="2096" y="407"/>
                </a:lnTo>
                <a:lnTo>
                  <a:pt x="2121" y="460"/>
                </a:lnTo>
                <a:lnTo>
                  <a:pt x="2130" y="508"/>
                </a:lnTo>
                <a:lnTo>
                  <a:pt x="2138" y="550"/>
                </a:lnTo>
                <a:lnTo>
                  <a:pt x="2140" y="589"/>
                </a:lnTo>
                <a:lnTo>
                  <a:pt x="2138" y="633"/>
                </a:lnTo>
                <a:lnTo>
                  <a:pt x="2130" y="681"/>
                </a:lnTo>
                <a:lnTo>
                  <a:pt x="2111" y="747"/>
                </a:lnTo>
                <a:lnTo>
                  <a:pt x="2096" y="786"/>
                </a:lnTo>
                <a:lnTo>
                  <a:pt x="2076" y="826"/>
                </a:lnTo>
                <a:lnTo>
                  <a:pt x="2057" y="856"/>
                </a:lnTo>
                <a:lnTo>
                  <a:pt x="2039" y="885"/>
                </a:lnTo>
                <a:lnTo>
                  <a:pt x="2017" y="916"/>
                </a:lnTo>
                <a:lnTo>
                  <a:pt x="1993" y="948"/>
                </a:lnTo>
                <a:lnTo>
                  <a:pt x="1972" y="971"/>
                </a:lnTo>
                <a:lnTo>
                  <a:pt x="1948" y="995"/>
                </a:lnTo>
                <a:lnTo>
                  <a:pt x="1924" y="1019"/>
                </a:lnTo>
                <a:lnTo>
                  <a:pt x="1885" y="1054"/>
                </a:lnTo>
                <a:lnTo>
                  <a:pt x="1819" y="1100"/>
                </a:lnTo>
                <a:lnTo>
                  <a:pt x="1765" y="1135"/>
                </a:lnTo>
                <a:lnTo>
                  <a:pt x="1694" y="1181"/>
                </a:lnTo>
              </a:path>
            </a:pathLst>
          </a:custGeom>
          <a:solidFill>
            <a:srgbClr val="00B050"/>
          </a:solidFill>
          <a:ln w="19050" cap="flat" cmpd="sng">
            <a:solidFill>
              <a:srgbClr val="FCFEB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77" name="Freeform 173"/>
          <p:cNvSpPr>
            <a:spLocks noChangeAspect="1"/>
          </p:cNvSpPr>
          <p:nvPr/>
        </p:nvSpPr>
        <p:spPr bwMode="auto">
          <a:xfrm rot="16908348">
            <a:off x="1939818" y="3474162"/>
            <a:ext cx="1559877" cy="1147851"/>
          </a:xfrm>
          <a:custGeom>
            <a:avLst/>
            <a:gdLst/>
            <a:ahLst/>
            <a:cxnLst>
              <a:cxn ang="0">
                <a:pos x="518" y="942"/>
              </a:cxn>
              <a:cxn ang="0">
                <a:pos x="448" y="913"/>
              </a:cxn>
              <a:cxn ang="0">
                <a:pos x="350" y="870"/>
              </a:cxn>
              <a:cxn ang="0">
                <a:pos x="299" y="840"/>
              </a:cxn>
              <a:cxn ang="0">
                <a:pos x="238" y="794"/>
              </a:cxn>
              <a:cxn ang="0">
                <a:pos x="175" y="747"/>
              </a:cxn>
              <a:cxn ang="0">
                <a:pos x="121" y="695"/>
              </a:cxn>
              <a:cxn ang="0">
                <a:pos x="78" y="645"/>
              </a:cxn>
              <a:cxn ang="0">
                <a:pos x="48" y="598"/>
              </a:cxn>
              <a:cxn ang="0">
                <a:pos x="19" y="548"/>
              </a:cxn>
              <a:cxn ang="0">
                <a:pos x="2" y="498"/>
              </a:cxn>
              <a:cxn ang="0">
                <a:pos x="0" y="448"/>
              </a:cxn>
              <a:cxn ang="0">
                <a:pos x="9" y="396"/>
              </a:cxn>
              <a:cxn ang="0">
                <a:pos x="29" y="338"/>
              </a:cxn>
              <a:cxn ang="0">
                <a:pos x="58" y="284"/>
              </a:cxn>
              <a:cxn ang="0">
                <a:pos x="102" y="228"/>
              </a:cxn>
              <a:cxn ang="0">
                <a:pos x="146" y="182"/>
              </a:cxn>
              <a:cxn ang="0">
                <a:pos x="197" y="143"/>
              </a:cxn>
              <a:cxn ang="0">
                <a:pos x="278" y="95"/>
              </a:cxn>
              <a:cxn ang="0">
                <a:pos x="379" y="52"/>
              </a:cxn>
              <a:cxn ang="0">
                <a:pos x="479" y="26"/>
              </a:cxn>
              <a:cxn ang="0">
                <a:pos x="577" y="11"/>
              </a:cxn>
              <a:cxn ang="0">
                <a:pos x="661" y="5"/>
              </a:cxn>
              <a:cxn ang="0">
                <a:pos x="751" y="0"/>
              </a:cxn>
              <a:cxn ang="0">
                <a:pos x="855" y="9"/>
              </a:cxn>
              <a:cxn ang="0">
                <a:pos x="927" y="22"/>
              </a:cxn>
              <a:cxn ang="0">
                <a:pos x="1000" y="39"/>
              </a:cxn>
              <a:cxn ang="0">
                <a:pos x="1073" y="65"/>
              </a:cxn>
              <a:cxn ang="0">
                <a:pos x="1152" y="93"/>
              </a:cxn>
              <a:cxn ang="0">
                <a:pos x="1222" y="130"/>
              </a:cxn>
              <a:cxn ang="0">
                <a:pos x="1271" y="164"/>
              </a:cxn>
              <a:cxn ang="0">
                <a:pos x="1310" y="201"/>
              </a:cxn>
              <a:cxn ang="0">
                <a:pos x="1354" y="254"/>
              </a:cxn>
              <a:cxn ang="0">
                <a:pos x="1401" y="325"/>
              </a:cxn>
              <a:cxn ang="0">
                <a:pos x="1426" y="390"/>
              </a:cxn>
              <a:cxn ang="0">
                <a:pos x="1441" y="440"/>
              </a:cxn>
              <a:cxn ang="0">
                <a:pos x="1444" y="504"/>
              </a:cxn>
              <a:cxn ang="0">
                <a:pos x="1424" y="567"/>
              </a:cxn>
              <a:cxn ang="0">
                <a:pos x="1401" y="611"/>
              </a:cxn>
              <a:cxn ang="0">
                <a:pos x="1378" y="649"/>
              </a:cxn>
              <a:cxn ang="0">
                <a:pos x="1346" y="699"/>
              </a:cxn>
              <a:cxn ang="0">
                <a:pos x="1311" y="743"/>
              </a:cxn>
              <a:cxn ang="0">
                <a:pos x="1261" y="786"/>
              </a:cxn>
              <a:cxn ang="0">
                <a:pos x="1207" y="825"/>
              </a:cxn>
              <a:cxn ang="0">
                <a:pos x="1148" y="857"/>
              </a:cxn>
              <a:cxn ang="0">
                <a:pos x="1100" y="881"/>
              </a:cxn>
              <a:cxn ang="0">
                <a:pos x="1058" y="894"/>
              </a:cxn>
              <a:cxn ang="0">
                <a:pos x="1022" y="905"/>
              </a:cxn>
              <a:cxn ang="0">
                <a:pos x="978" y="916"/>
              </a:cxn>
              <a:cxn ang="0">
                <a:pos x="924" y="926"/>
              </a:cxn>
              <a:cxn ang="0">
                <a:pos x="851" y="942"/>
              </a:cxn>
            </a:cxnLst>
            <a:rect l="0" t="0" r="r" b="b"/>
            <a:pathLst>
              <a:path w="1445" h="943">
                <a:moveTo>
                  <a:pt x="518" y="942"/>
                </a:moveTo>
                <a:lnTo>
                  <a:pt x="448" y="913"/>
                </a:lnTo>
                <a:lnTo>
                  <a:pt x="350" y="870"/>
                </a:lnTo>
                <a:lnTo>
                  <a:pt x="299" y="840"/>
                </a:lnTo>
                <a:lnTo>
                  <a:pt x="238" y="794"/>
                </a:lnTo>
                <a:lnTo>
                  <a:pt x="175" y="747"/>
                </a:lnTo>
                <a:lnTo>
                  <a:pt x="121" y="695"/>
                </a:lnTo>
                <a:lnTo>
                  <a:pt x="78" y="645"/>
                </a:lnTo>
                <a:lnTo>
                  <a:pt x="48" y="598"/>
                </a:lnTo>
                <a:lnTo>
                  <a:pt x="19" y="548"/>
                </a:lnTo>
                <a:lnTo>
                  <a:pt x="2" y="498"/>
                </a:lnTo>
                <a:lnTo>
                  <a:pt x="0" y="448"/>
                </a:lnTo>
                <a:lnTo>
                  <a:pt x="9" y="396"/>
                </a:lnTo>
                <a:lnTo>
                  <a:pt x="29" y="338"/>
                </a:lnTo>
                <a:lnTo>
                  <a:pt x="58" y="284"/>
                </a:lnTo>
                <a:lnTo>
                  <a:pt x="102" y="228"/>
                </a:lnTo>
                <a:lnTo>
                  <a:pt x="146" y="182"/>
                </a:lnTo>
                <a:lnTo>
                  <a:pt x="197" y="143"/>
                </a:lnTo>
                <a:lnTo>
                  <a:pt x="278" y="95"/>
                </a:lnTo>
                <a:lnTo>
                  <a:pt x="379" y="52"/>
                </a:lnTo>
                <a:lnTo>
                  <a:pt x="479" y="26"/>
                </a:lnTo>
                <a:lnTo>
                  <a:pt x="577" y="11"/>
                </a:lnTo>
                <a:lnTo>
                  <a:pt x="661" y="5"/>
                </a:lnTo>
                <a:lnTo>
                  <a:pt x="751" y="0"/>
                </a:lnTo>
                <a:lnTo>
                  <a:pt x="855" y="9"/>
                </a:lnTo>
                <a:lnTo>
                  <a:pt x="927" y="22"/>
                </a:lnTo>
                <a:lnTo>
                  <a:pt x="1000" y="39"/>
                </a:lnTo>
                <a:lnTo>
                  <a:pt x="1073" y="65"/>
                </a:lnTo>
                <a:lnTo>
                  <a:pt x="1152" y="93"/>
                </a:lnTo>
                <a:lnTo>
                  <a:pt x="1222" y="130"/>
                </a:lnTo>
                <a:lnTo>
                  <a:pt x="1271" y="164"/>
                </a:lnTo>
                <a:lnTo>
                  <a:pt x="1310" y="201"/>
                </a:lnTo>
                <a:lnTo>
                  <a:pt x="1354" y="254"/>
                </a:lnTo>
                <a:lnTo>
                  <a:pt x="1401" y="325"/>
                </a:lnTo>
                <a:lnTo>
                  <a:pt x="1426" y="390"/>
                </a:lnTo>
                <a:lnTo>
                  <a:pt x="1441" y="440"/>
                </a:lnTo>
                <a:lnTo>
                  <a:pt x="1444" y="504"/>
                </a:lnTo>
                <a:lnTo>
                  <a:pt x="1424" y="567"/>
                </a:lnTo>
                <a:lnTo>
                  <a:pt x="1401" y="611"/>
                </a:lnTo>
                <a:lnTo>
                  <a:pt x="1378" y="649"/>
                </a:lnTo>
                <a:lnTo>
                  <a:pt x="1346" y="699"/>
                </a:lnTo>
                <a:lnTo>
                  <a:pt x="1311" y="743"/>
                </a:lnTo>
                <a:lnTo>
                  <a:pt x="1261" y="786"/>
                </a:lnTo>
                <a:lnTo>
                  <a:pt x="1207" y="825"/>
                </a:lnTo>
                <a:lnTo>
                  <a:pt x="1148" y="857"/>
                </a:lnTo>
                <a:lnTo>
                  <a:pt x="1100" y="881"/>
                </a:lnTo>
                <a:lnTo>
                  <a:pt x="1058" y="894"/>
                </a:lnTo>
                <a:lnTo>
                  <a:pt x="1022" y="905"/>
                </a:lnTo>
                <a:lnTo>
                  <a:pt x="978" y="916"/>
                </a:lnTo>
                <a:lnTo>
                  <a:pt x="924" y="926"/>
                </a:lnTo>
                <a:lnTo>
                  <a:pt x="851" y="942"/>
                </a:lnTo>
              </a:path>
            </a:pathLst>
          </a:custGeom>
          <a:solidFill>
            <a:srgbClr val="FF3300"/>
          </a:solidFill>
          <a:ln w="12699" cap="flat" cmpd="sng">
            <a:solidFill>
              <a:srgbClr val="FCFEB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78" name="Freeform 174"/>
          <p:cNvSpPr>
            <a:spLocks noChangeAspect="1"/>
          </p:cNvSpPr>
          <p:nvPr/>
        </p:nvSpPr>
        <p:spPr bwMode="auto">
          <a:xfrm rot="16908348">
            <a:off x="2295975" y="3766406"/>
            <a:ext cx="789384" cy="491173"/>
          </a:xfrm>
          <a:custGeom>
            <a:avLst/>
            <a:gdLst/>
            <a:ahLst/>
            <a:cxnLst>
              <a:cxn ang="0">
                <a:pos x="445" y="399"/>
              </a:cxn>
              <a:cxn ang="0">
                <a:pos x="424" y="400"/>
              </a:cxn>
              <a:cxn ang="0">
                <a:pos x="368" y="403"/>
              </a:cxn>
              <a:cxn ang="0">
                <a:pos x="317" y="399"/>
              </a:cxn>
              <a:cxn ang="0">
                <a:pos x="259" y="392"/>
              </a:cxn>
              <a:cxn ang="0">
                <a:pos x="205" y="379"/>
              </a:cxn>
              <a:cxn ang="0">
                <a:pos x="154" y="362"/>
              </a:cxn>
              <a:cxn ang="0">
                <a:pos x="96" y="334"/>
              </a:cxn>
              <a:cxn ang="0">
                <a:pos x="54" y="305"/>
              </a:cxn>
              <a:cxn ang="0">
                <a:pos x="22" y="268"/>
              </a:cxn>
              <a:cxn ang="0">
                <a:pos x="3" y="221"/>
              </a:cxn>
              <a:cxn ang="0">
                <a:pos x="0" y="191"/>
              </a:cxn>
              <a:cxn ang="0">
                <a:pos x="6" y="156"/>
              </a:cxn>
              <a:cxn ang="0">
                <a:pos x="18" y="126"/>
              </a:cxn>
              <a:cxn ang="0">
                <a:pos x="36" y="99"/>
              </a:cxn>
              <a:cxn ang="0">
                <a:pos x="56" y="74"/>
              </a:cxn>
              <a:cxn ang="0">
                <a:pos x="90" y="50"/>
              </a:cxn>
              <a:cxn ang="0">
                <a:pos x="132" y="30"/>
              </a:cxn>
              <a:cxn ang="0">
                <a:pos x="183" y="16"/>
              </a:cxn>
              <a:cxn ang="0">
                <a:pos x="261" y="3"/>
              </a:cxn>
              <a:cxn ang="0">
                <a:pos x="344" y="0"/>
              </a:cxn>
              <a:cxn ang="0">
                <a:pos x="445" y="9"/>
              </a:cxn>
              <a:cxn ang="0">
                <a:pos x="519" y="29"/>
              </a:cxn>
              <a:cxn ang="0">
                <a:pos x="589" y="54"/>
              </a:cxn>
              <a:cxn ang="0">
                <a:pos x="638" y="78"/>
              </a:cxn>
              <a:cxn ang="0">
                <a:pos x="682" y="113"/>
              </a:cxn>
              <a:cxn ang="0">
                <a:pos x="715" y="154"/>
              </a:cxn>
              <a:cxn ang="0">
                <a:pos x="730" y="204"/>
              </a:cxn>
              <a:cxn ang="0">
                <a:pos x="730" y="245"/>
              </a:cxn>
              <a:cxn ang="0">
                <a:pos x="709" y="292"/>
              </a:cxn>
              <a:cxn ang="0">
                <a:pos x="682" y="323"/>
              </a:cxn>
              <a:cxn ang="0">
                <a:pos x="631" y="355"/>
              </a:cxn>
              <a:cxn ang="0">
                <a:pos x="577" y="375"/>
              </a:cxn>
              <a:cxn ang="0">
                <a:pos x="531" y="386"/>
              </a:cxn>
              <a:cxn ang="0">
                <a:pos x="480" y="394"/>
              </a:cxn>
              <a:cxn ang="0">
                <a:pos x="445" y="399"/>
              </a:cxn>
            </a:cxnLst>
            <a:rect l="0" t="0" r="r" b="b"/>
            <a:pathLst>
              <a:path w="731" h="404">
                <a:moveTo>
                  <a:pt x="445" y="399"/>
                </a:moveTo>
                <a:lnTo>
                  <a:pt x="424" y="400"/>
                </a:lnTo>
                <a:lnTo>
                  <a:pt x="368" y="403"/>
                </a:lnTo>
                <a:lnTo>
                  <a:pt x="317" y="399"/>
                </a:lnTo>
                <a:lnTo>
                  <a:pt x="259" y="392"/>
                </a:lnTo>
                <a:lnTo>
                  <a:pt x="205" y="379"/>
                </a:lnTo>
                <a:lnTo>
                  <a:pt x="154" y="362"/>
                </a:lnTo>
                <a:lnTo>
                  <a:pt x="96" y="334"/>
                </a:lnTo>
                <a:lnTo>
                  <a:pt x="54" y="305"/>
                </a:lnTo>
                <a:lnTo>
                  <a:pt x="22" y="268"/>
                </a:lnTo>
                <a:lnTo>
                  <a:pt x="3" y="221"/>
                </a:lnTo>
                <a:lnTo>
                  <a:pt x="0" y="191"/>
                </a:lnTo>
                <a:lnTo>
                  <a:pt x="6" y="156"/>
                </a:lnTo>
                <a:lnTo>
                  <a:pt x="18" y="126"/>
                </a:lnTo>
                <a:lnTo>
                  <a:pt x="36" y="99"/>
                </a:lnTo>
                <a:lnTo>
                  <a:pt x="56" y="74"/>
                </a:lnTo>
                <a:lnTo>
                  <a:pt x="90" y="50"/>
                </a:lnTo>
                <a:lnTo>
                  <a:pt x="132" y="30"/>
                </a:lnTo>
                <a:lnTo>
                  <a:pt x="183" y="16"/>
                </a:lnTo>
                <a:lnTo>
                  <a:pt x="261" y="3"/>
                </a:lnTo>
                <a:lnTo>
                  <a:pt x="344" y="0"/>
                </a:lnTo>
                <a:lnTo>
                  <a:pt x="445" y="9"/>
                </a:lnTo>
                <a:lnTo>
                  <a:pt x="519" y="29"/>
                </a:lnTo>
                <a:lnTo>
                  <a:pt x="589" y="54"/>
                </a:lnTo>
                <a:lnTo>
                  <a:pt x="638" y="78"/>
                </a:lnTo>
                <a:lnTo>
                  <a:pt x="682" y="113"/>
                </a:lnTo>
                <a:lnTo>
                  <a:pt x="715" y="154"/>
                </a:lnTo>
                <a:lnTo>
                  <a:pt x="730" y="204"/>
                </a:lnTo>
                <a:lnTo>
                  <a:pt x="730" y="245"/>
                </a:lnTo>
                <a:lnTo>
                  <a:pt x="709" y="292"/>
                </a:lnTo>
                <a:lnTo>
                  <a:pt x="682" y="323"/>
                </a:lnTo>
                <a:lnTo>
                  <a:pt x="631" y="355"/>
                </a:lnTo>
                <a:lnTo>
                  <a:pt x="577" y="375"/>
                </a:lnTo>
                <a:lnTo>
                  <a:pt x="531" y="386"/>
                </a:lnTo>
                <a:lnTo>
                  <a:pt x="480" y="394"/>
                </a:lnTo>
                <a:lnTo>
                  <a:pt x="445" y="399"/>
                </a:lnTo>
              </a:path>
            </a:pathLst>
          </a:custGeom>
          <a:solidFill>
            <a:srgbClr val="FF3300"/>
          </a:solidFill>
          <a:ln w="12699" cap="flat" cmpd="sng">
            <a:solidFill>
              <a:srgbClr val="FCFEB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79" name="Freeform 175"/>
          <p:cNvSpPr>
            <a:spLocks noChangeAspect="1"/>
          </p:cNvSpPr>
          <p:nvPr/>
        </p:nvSpPr>
        <p:spPr bwMode="auto">
          <a:xfrm rot="16908348">
            <a:off x="2026827" y="4053041"/>
            <a:ext cx="2860675" cy="696278"/>
          </a:xfrm>
          <a:custGeom>
            <a:avLst/>
            <a:gdLst/>
            <a:ahLst/>
            <a:cxnLst>
              <a:cxn ang="0">
                <a:pos x="0" y="328"/>
              </a:cxn>
              <a:cxn ang="0">
                <a:pos x="43" y="307"/>
              </a:cxn>
              <a:cxn ang="0">
                <a:pos x="181" y="265"/>
              </a:cxn>
              <a:cxn ang="0">
                <a:pos x="289" y="231"/>
              </a:cxn>
              <a:cxn ang="0">
                <a:pos x="433" y="187"/>
              </a:cxn>
              <a:cxn ang="0">
                <a:pos x="578" y="137"/>
              </a:cxn>
              <a:cxn ang="0">
                <a:pos x="686" y="105"/>
              </a:cxn>
              <a:cxn ang="0">
                <a:pos x="808" y="72"/>
              </a:cxn>
              <a:cxn ang="0">
                <a:pos x="919" y="44"/>
              </a:cxn>
              <a:cxn ang="0">
                <a:pos x="1004" y="27"/>
              </a:cxn>
              <a:cxn ang="0">
                <a:pos x="1094" y="12"/>
              </a:cxn>
              <a:cxn ang="0">
                <a:pos x="1195" y="1"/>
              </a:cxn>
              <a:cxn ang="0">
                <a:pos x="1285" y="0"/>
              </a:cxn>
              <a:cxn ang="0">
                <a:pos x="1370" y="1"/>
              </a:cxn>
              <a:cxn ang="0">
                <a:pos x="1460" y="1"/>
              </a:cxn>
              <a:cxn ang="0">
                <a:pos x="1579" y="3"/>
              </a:cxn>
              <a:cxn ang="0">
                <a:pos x="1660" y="5"/>
              </a:cxn>
              <a:cxn ang="0">
                <a:pos x="1726" y="9"/>
              </a:cxn>
              <a:cxn ang="0">
                <a:pos x="1824" y="20"/>
              </a:cxn>
              <a:cxn ang="0">
                <a:pos x="1920" y="33"/>
              </a:cxn>
              <a:cxn ang="0">
                <a:pos x="2020" y="51"/>
              </a:cxn>
              <a:cxn ang="0">
                <a:pos x="2064" y="57"/>
              </a:cxn>
              <a:cxn ang="0">
                <a:pos x="2119" y="70"/>
              </a:cxn>
              <a:cxn ang="0">
                <a:pos x="2183" y="88"/>
              </a:cxn>
              <a:cxn ang="0">
                <a:pos x="2238" y="107"/>
              </a:cxn>
              <a:cxn ang="0">
                <a:pos x="2288" y="124"/>
              </a:cxn>
              <a:cxn ang="0">
                <a:pos x="2344" y="146"/>
              </a:cxn>
              <a:cxn ang="0">
                <a:pos x="2391" y="169"/>
              </a:cxn>
              <a:cxn ang="0">
                <a:pos x="2435" y="190"/>
              </a:cxn>
              <a:cxn ang="0">
                <a:pos x="2515" y="237"/>
              </a:cxn>
              <a:cxn ang="0">
                <a:pos x="2574" y="276"/>
              </a:cxn>
              <a:cxn ang="0">
                <a:pos x="2649" y="338"/>
              </a:cxn>
              <a:cxn ang="0">
                <a:pos x="2640" y="490"/>
              </a:cxn>
              <a:cxn ang="0">
                <a:pos x="0" y="484"/>
              </a:cxn>
              <a:cxn ang="0">
                <a:pos x="0" y="328"/>
              </a:cxn>
            </a:cxnLst>
            <a:rect l="0" t="0" r="r" b="b"/>
            <a:pathLst>
              <a:path w="2650" h="491">
                <a:moveTo>
                  <a:pt x="0" y="328"/>
                </a:moveTo>
                <a:lnTo>
                  <a:pt x="43" y="307"/>
                </a:lnTo>
                <a:lnTo>
                  <a:pt x="181" y="265"/>
                </a:lnTo>
                <a:lnTo>
                  <a:pt x="289" y="231"/>
                </a:lnTo>
                <a:lnTo>
                  <a:pt x="433" y="187"/>
                </a:lnTo>
                <a:lnTo>
                  <a:pt x="578" y="137"/>
                </a:lnTo>
                <a:lnTo>
                  <a:pt x="686" y="105"/>
                </a:lnTo>
                <a:lnTo>
                  <a:pt x="808" y="72"/>
                </a:lnTo>
                <a:lnTo>
                  <a:pt x="919" y="44"/>
                </a:lnTo>
                <a:lnTo>
                  <a:pt x="1004" y="27"/>
                </a:lnTo>
                <a:lnTo>
                  <a:pt x="1094" y="12"/>
                </a:lnTo>
                <a:lnTo>
                  <a:pt x="1195" y="1"/>
                </a:lnTo>
                <a:lnTo>
                  <a:pt x="1285" y="0"/>
                </a:lnTo>
                <a:lnTo>
                  <a:pt x="1370" y="1"/>
                </a:lnTo>
                <a:lnTo>
                  <a:pt x="1460" y="1"/>
                </a:lnTo>
                <a:lnTo>
                  <a:pt x="1579" y="3"/>
                </a:lnTo>
                <a:lnTo>
                  <a:pt x="1660" y="5"/>
                </a:lnTo>
                <a:lnTo>
                  <a:pt x="1726" y="9"/>
                </a:lnTo>
                <a:lnTo>
                  <a:pt x="1824" y="20"/>
                </a:lnTo>
                <a:lnTo>
                  <a:pt x="1920" y="33"/>
                </a:lnTo>
                <a:lnTo>
                  <a:pt x="2020" y="51"/>
                </a:lnTo>
                <a:lnTo>
                  <a:pt x="2064" y="57"/>
                </a:lnTo>
                <a:lnTo>
                  <a:pt x="2119" y="70"/>
                </a:lnTo>
                <a:lnTo>
                  <a:pt x="2183" y="88"/>
                </a:lnTo>
                <a:lnTo>
                  <a:pt x="2238" y="107"/>
                </a:lnTo>
                <a:lnTo>
                  <a:pt x="2288" y="124"/>
                </a:lnTo>
                <a:lnTo>
                  <a:pt x="2344" y="146"/>
                </a:lnTo>
                <a:lnTo>
                  <a:pt x="2391" y="169"/>
                </a:lnTo>
                <a:lnTo>
                  <a:pt x="2435" y="190"/>
                </a:lnTo>
                <a:lnTo>
                  <a:pt x="2515" y="237"/>
                </a:lnTo>
                <a:lnTo>
                  <a:pt x="2574" y="276"/>
                </a:lnTo>
                <a:lnTo>
                  <a:pt x="2649" y="338"/>
                </a:lnTo>
                <a:lnTo>
                  <a:pt x="2640" y="490"/>
                </a:lnTo>
                <a:lnTo>
                  <a:pt x="0" y="484"/>
                </a:lnTo>
                <a:lnTo>
                  <a:pt x="0" y="328"/>
                </a:lnTo>
              </a:path>
            </a:pathLst>
          </a:custGeom>
          <a:solidFill>
            <a:schemeClr val="bg1">
              <a:lumMod val="50000"/>
            </a:schemeClr>
          </a:solidFill>
          <a:ln w="12699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80" name="Freeform 176"/>
          <p:cNvSpPr>
            <a:spLocks noChangeAspect="1"/>
          </p:cNvSpPr>
          <p:nvPr/>
        </p:nvSpPr>
        <p:spPr bwMode="auto">
          <a:xfrm rot="16908348">
            <a:off x="1351645" y="4968017"/>
            <a:ext cx="340042" cy="70437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5" y="102"/>
              </a:cxn>
              <a:cxn ang="0">
                <a:pos x="243" y="137"/>
              </a:cxn>
              <a:cxn ang="0">
                <a:pos x="285" y="174"/>
              </a:cxn>
              <a:cxn ang="0">
                <a:pos x="302" y="200"/>
              </a:cxn>
              <a:cxn ang="0">
                <a:pos x="314" y="226"/>
              </a:cxn>
              <a:cxn ang="0">
                <a:pos x="309" y="260"/>
              </a:cxn>
              <a:cxn ang="0">
                <a:pos x="291" y="280"/>
              </a:cxn>
              <a:cxn ang="0">
                <a:pos x="258" y="319"/>
              </a:cxn>
              <a:cxn ang="0">
                <a:pos x="226" y="355"/>
              </a:cxn>
              <a:cxn ang="0">
                <a:pos x="199" y="388"/>
              </a:cxn>
              <a:cxn ang="0">
                <a:pos x="168" y="423"/>
              </a:cxn>
              <a:cxn ang="0">
                <a:pos x="109" y="485"/>
              </a:cxn>
              <a:cxn ang="0">
                <a:pos x="3" y="579"/>
              </a:cxn>
            </a:cxnLst>
            <a:rect l="0" t="0" r="r" b="b"/>
            <a:pathLst>
              <a:path w="315" h="580">
                <a:moveTo>
                  <a:pt x="0" y="0"/>
                </a:moveTo>
                <a:lnTo>
                  <a:pt x="185" y="102"/>
                </a:lnTo>
                <a:lnTo>
                  <a:pt x="243" y="137"/>
                </a:lnTo>
                <a:lnTo>
                  <a:pt x="285" y="174"/>
                </a:lnTo>
                <a:lnTo>
                  <a:pt x="302" y="200"/>
                </a:lnTo>
                <a:lnTo>
                  <a:pt x="314" y="226"/>
                </a:lnTo>
                <a:lnTo>
                  <a:pt x="309" y="260"/>
                </a:lnTo>
                <a:lnTo>
                  <a:pt x="291" y="280"/>
                </a:lnTo>
                <a:lnTo>
                  <a:pt x="258" y="319"/>
                </a:lnTo>
                <a:lnTo>
                  <a:pt x="226" y="355"/>
                </a:lnTo>
                <a:lnTo>
                  <a:pt x="199" y="388"/>
                </a:lnTo>
                <a:lnTo>
                  <a:pt x="168" y="423"/>
                </a:lnTo>
                <a:lnTo>
                  <a:pt x="109" y="485"/>
                </a:lnTo>
                <a:lnTo>
                  <a:pt x="3" y="579"/>
                </a:lnTo>
              </a:path>
            </a:pathLst>
          </a:custGeom>
          <a:noFill/>
          <a:ln w="12699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81" name="Line 177"/>
          <p:cNvSpPr>
            <a:spLocks noChangeAspect="1" noChangeShapeType="1"/>
          </p:cNvSpPr>
          <p:nvPr/>
        </p:nvSpPr>
        <p:spPr bwMode="auto">
          <a:xfrm rot="16908348" flipH="1" flipV="1">
            <a:off x="3066063" y="5627282"/>
            <a:ext cx="172720" cy="205105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82" name="Freeform 178"/>
          <p:cNvSpPr>
            <a:spLocks noChangeAspect="1"/>
          </p:cNvSpPr>
          <p:nvPr/>
        </p:nvSpPr>
        <p:spPr bwMode="auto">
          <a:xfrm rot="16908348">
            <a:off x="2803123" y="5364670"/>
            <a:ext cx="364331" cy="445294"/>
          </a:xfrm>
          <a:custGeom>
            <a:avLst/>
            <a:gdLst/>
            <a:ahLst/>
            <a:cxnLst>
              <a:cxn ang="0">
                <a:pos x="335" y="366"/>
              </a:cxn>
              <a:cxn ang="0">
                <a:pos x="262" y="293"/>
              </a:cxn>
              <a:cxn ang="0">
                <a:pos x="193" y="221"/>
              </a:cxn>
              <a:cxn ang="0">
                <a:pos x="94" y="118"/>
              </a:cxn>
              <a:cxn ang="0">
                <a:pos x="0" y="0"/>
              </a:cxn>
            </a:cxnLst>
            <a:rect l="0" t="0" r="r" b="b"/>
            <a:pathLst>
              <a:path w="336" h="367">
                <a:moveTo>
                  <a:pt x="335" y="366"/>
                </a:moveTo>
                <a:lnTo>
                  <a:pt x="262" y="293"/>
                </a:lnTo>
                <a:lnTo>
                  <a:pt x="193" y="221"/>
                </a:lnTo>
                <a:lnTo>
                  <a:pt x="94" y="118"/>
                </a:lnTo>
                <a:lnTo>
                  <a:pt x="0" y="0"/>
                </a:lnTo>
              </a:path>
            </a:pathLst>
          </a:custGeom>
          <a:noFill/>
          <a:ln w="12699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83" name="Freeform 179"/>
          <p:cNvSpPr>
            <a:spLocks noChangeAspect="1"/>
          </p:cNvSpPr>
          <p:nvPr/>
        </p:nvSpPr>
        <p:spPr bwMode="auto">
          <a:xfrm rot="16908348">
            <a:off x="1727788" y="3982427"/>
            <a:ext cx="840661" cy="2184638"/>
          </a:xfrm>
          <a:custGeom>
            <a:avLst/>
            <a:gdLst/>
            <a:ahLst/>
            <a:cxnLst>
              <a:cxn ang="0">
                <a:pos x="397" y="1798"/>
              </a:cxn>
              <a:cxn ang="0">
                <a:pos x="186" y="1583"/>
              </a:cxn>
              <a:cxn ang="0">
                <a:pos x="151" y="1540"/>
              </a:cxn>
              <a:cxn ang="0">
                <a:pos x="115" y="1493"/>
              </a:cxn>
              <a:cxn ang="0">
                <a:pos x="71" y="1434"/>
              </a:cxn>
              <a:cxn ang="0">
                <a:pos x="47" y="1389"/>
              </a:cxn>
              <a:cxn ang="0">
                <a:pos x="25" y="1341"/>
              </a:cxn>
              <a:cxn ang="0">
                <a:pos x="6" y="1289"/>
              </a:cxn>
              <a:cxn ang="0">
                <a:pos x="0" y="1220"/>
              </a:cxn>
              <a:cxn ang="0">
                <a:pos x="0" y="1177"/>
              </a:cxn>
              <a:cxn ang="0">
                <a:pos x="1" y="1152"/>
              </a:cxn>
              <a:cxn ang="0">
                <a:pos x="7" y="1106"/>
              </a:cxn>
              <a:cxn ang="0">
                <a:pos x="18" y="1067"/>
              </a:cxn>
              <a:cxn ang="0">
                <a:pos x="29" y="1030"/>
              </a:cxn>
              <a:cxn ang="0">
                <a:pos x="41" y="1001"/>
              </a:cxn>
              <a:cxn ang="0">
                <a:pos x="54" y="974"/>
              </a:cxn>
              <a:cxn ang="0">
                <a:pos x="71" y="938"/>
              </a:cxn>
              <a:cxn ang="0">
                <a:pos x="91" y="908"/>
              </a:cxn>
              <a:cxn ang="0">
                <a:pos x="115" y="873"/>
              </a:cxn>
              <a:cxn ang="0">
                <a:pos x="140" y="835"/>
              </a:cxn>
              <a:cxn ang="0">
                <a:pos x="161" y="808"/>
              </a:cxn>
              <a:cxn ang="0">
                <a:pos x="188" y="774"/>
              </a:cxn>
              <a:cxn ang="0">
                <a:pos x="215" y="745"/>
              </a:cxn>
              <a:cxn ang="0">
                <a:pos x="248" y="716"/>
              </a:cxn>
              <a:cxn ang="0">
                <a:pos x="286" y="683"/>
              </a:cxn>
              <a:cxn ang="0">
                <a:pos x="312" y="662"/>
              </a:cxn>
              <a:cxn ang="0">
                <a:pos x="400" y="605"/>
              </a:cxn>
              <a:cxn ang="0">
                <a:pos x="500" y="545"/>
              </a:cxn>
              <a:cxn ang="0">
                <a:pos x="602" y="491"/>
              </a:cxn>
              <a:cxn ang="0">
                <a:pos x="649" y="464"/>
              </a:cxn>
              <a:cxn ang="0">
                <a:pos x="682" y="443"/>
              </a:cxn>
              <a:cxn ang="0">
                <a:pos x="712" y="424"/>
              </a:cxn>
              <a:cxn ang="0">
                <a:pos x="737" y="402"/>
              </a:cxn>
              <a:cxn ang="0">
                <a:pos x="758" y="380"/>
              </a:cxn>
              <a:cxn ang="0">
                <a:pos x="770" y="363"/>
              </a:cxn>
              <a:cxn ang="0">
                <a:pos x="777" y="347"/>
              </a:cxn>
              <a:cxn ang="0">
                <a:pos x="778" y="329"/>
              </a:cxn>
              <a:cxn ang="0">
                <a:pos x="777" y="312"/>
              </a:cxn>
              <a:cxn ang="0">
                <a:pos x="767" y="286"/>
              </a:cxn>
              <a:cxn ang="0">
                <a:pos x="757" y="266"/>
              </a:cxn>
              <a:cxn ang="0">
                <a:pos x="743" y="248"/>
              </a:cxn>
              <a:cxn ang="0">
                <a:pos x="726" y="231"/>
              </a:cxn>
              <a:cxn ang="0">
                <a:pos x="685" y="201"/>
              </a:cxn>
              <a:cxn ang="0">
                <a:pos x="519" y="126"/>
              </a:cxn>
              <a:cxn ang="0">
                <a:pos x="367" y="54"/>
              </a:cxn>
              <a:cxn ang="0">
                <a:pos x="232" y="0"/>
              </a:cxn>
            </a:cxnLst>
            <a:rect l="0" t="0" r="r" b="b"/>
            <a:pathLst>
              <a:path w="779" h="1799">
                <a:moveTo>
                  <a:pt x="397" y="1798"/>
                </a:moveTo>
                <a:lnTo>
                  <a:pt x="186" y="1583"/>
                </a:lnTo>
                <a:lnTo>
                  <a:pt x="151" y="1540"/>
                </a:lnTo>
                <a:lnTo>
                  <a:pt x="115" y="1493"/>
                </a:lnTo>
                <a:lnTo>
                  <a:pt x="71" y="1434"/>
                </a:lnTo>
                <a:lnTo>
                  <a:pt x="47" y="1389"/>
                </a:lnTo>
                <a:lnTo>
                  <a:pt x="25" y="1341"/>
                </a:lnTo>
                <a:lnTo>
                  <a:pt x="6" y="1289"/>
                </a:lnTo>
                <a:lnTo>
                  <a:pt x="0" y="1220"/>
                </a:lnTo>
                <a:lnTo>
                  <a:pt x="0" y="1177"/>
                </a:lnTo>
                <a:lnTo>
                  <a:pt x="1" y="1152"/>
                </a:lnTo>
                <a:lnTo>
                  <a:pt x="7" y="1106"/>
                </a:lnTo>
                <a:lnTo>
                  <a:pt x="18" y="1067"/>
                </a:lnTo>
                <a:lnTo>
                  <a:pt x="29" y="1030"/>
                </a:lnTo>
                <a:lnTo>
                  <a:pt x="41" y="1001"/>
                </a:lnTo>
                <a:lnTo>
                  <a:pt x="54" y="974"/>
                </a:lnTo>
                <a:lnTo>
                  <a:pt x="71" y="938"/>
                </a:lnTo>
                <a:lnTo>
                  <a:pt x="91" y="908"/>
                </a:lnTo>
                <a:lnTo>
                  <a:pt x="115" y="873"/>
                </a:lnTo>
                <a:lnTo>
                  <a:pt x="140" y="835"/>
                </a:lnTo>
                <a:lnTo>
                  <a:pt x="161" y="808"/>
                </a:lnTo>
                <a:lnTo>
                  <a:pt x="188" y="774"/>
                </a:lnTo>
                <a:lnTo>
                  <a:pt x="215" y="745"/>
                </a:lnTo>
                <a:lnTo>
                  <a:pt x="248" y="716"/>
                </a:lnTo>
                <a:lnTo>
                  <a:pt x="286" y="683"/>
                </a:lnTo>
                <a:lnTo>
                  <a:pt x="312" y="662"/>
                </a:lnTo>
                <a:lnTo>
                  <a:pt x="400" y="605"/>
                </a:lnTo>
                <a:lnTo>
                  <a:pt x="500" y="545"/>
                </a:lnTo>
                <a:lnTo>
                  <a:pt x="602" y="491"/>
                </a:lnTo>
                <a:lnTo>
                  <a:pt x="649" y="464"/>
                </a:lnTo>
                <a:lnTo>
                  <a:pt x="682" y="443"/>
                </a:lnTo>
                <a:lnTo>
                  <a:pt x="712" y="424"/>
                </a:lnTo>
                <a:lnTo>
                  <a:pt x="737" y="402"/>
                </a:lnTo>
                <a:lnTo>
                  <a:pt x="758" y="380"/>
                </a:lnTo>
                <a:lnTo>
                  <a:pt x="770" y="363"/>
                </a:lnTo>
                <a:lnTo>
                  <a:pt x="777" y="347"/>
                </a:lnTo>
                <a:lnTo>
                  <a:pt x="778" y="329"/>
                </a:lnTo>
                <a:lnTo>
                  <a:pt x="777" y="312"/>
                </a:lnTo>
                <a:lnTo>
                  <a:pt x="767" y="286"/>
                </a:lnTo>
                <a:lnTo>
                  <a:pt x="757" y="266"/>
                </a:lnTo>
                <a:lnTo>
                  <a:pt x="743" y="248"/>
                </a:lnTo>
                <a:lnTo>
                  <a:pt x="726" y="231"/>
                </a:lnTo>
                <a:lnTo>
                  <a:pt x="685" y="201"/>
                </a:lnTo>
                <a:lnTo>
                  <a:pt x="519" y="126"/>
                </a:lnTo>
                <a:lnTo>
                  <a:pt x="367" y="54"/>
                </a:lnTo>
                <a:lnTo>
                  <a:pt x="232" y="0"/>
                </a:lnTo>
              </a:path>
            </a:pathLst>
          </a:custGeom>
          <a:noFill/>
          <a:ln w="12699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84" name="Line 180"/>
          <p:cNvSpPr>
            <a:spLocks noChangeAspect="1" noChangeShapeType="1"/>
          </p:cNvSpPr>
          <p:nvPr/>
        </p:nvSpPr>
        <p:spPr bwMode="auto">
          <a:xfrm rot="16908348">
            <a:off x="861638" y="4213644"/>
            <a:ext cx="9446" cy="0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85" name="Line 181"/>
          <p:cNvSpPr>
            <a:spLocks noChangeAspect="1" noChangeShapeType="1"/>
          </p:cNvSpPr>
          <p:nvPr/>
        </p:nvSpPr>
        <p:spPr bwMode="auto">
          <a:xfrm rot="16908348">
            <a:off x="870572" y="4183141"/>
            <a:ext cx="4048" cy="0"/>
          </a:xfrm>
          <a:prstGeom prst="line">
            <a:avLst/>
          </a:prstGeom>
          <a:noFill/>
          <a:ln w="12699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86" name="Oval 182"/>
          <p:cNvSpPr>
            <a:spLocks noChangeAspect="1" noChangeArrowheads="1"/>
          </p:cNvSpPr>
          <p:nvPr/>
        </p:nvSpPr>
        <p:spPr bwMode="auto">
          <a:xfrm rot="20854947">
            <a:off x="2343884" y="4844153"/>
            <a:ext cx="136287" cy="1349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87" name="Oval 183"/>
          <p:cNvSpPr>
            <a:spLocks noChangeAspect="1" noChangeArrowheads="1"/>
          </p:cNvSpPr>
          <p:nvPr/>
        </p:nvSpPr>
        <p:spPr bwMode="auto">
          <a:xfrm rot="20854947">
            <a:off x="2842274" y="3101936"/>
            <a:ext cx="134937" cy="1349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88" name="Freeform 184"/>
          <p:cNvSpPr>
            <a:spLocks/>
          </p:cNvSpPr>
          <p:nvPr/>
        </p:nvSpPr>
        <p:spPr bwMode="auto">
          <a:xfrm rot="20854947">
            <a:off x="1556464" y="2866768"/>
            <a:ext cx="1079500" cy="1559877"/>
          </a:xfrm>
          <a:custGeom>
            <a:avLst/>
            <a:gdLst/>
            <a:ahLst/>
            <a:cxnLst>
              <a:cxn ang="0">
                <a:pos x="0" y="1156"/>
              </a:cxn>
              <a:cxn ang="0">
                <a:pos x="32" y="928"/>
              </a:cxn>
              <a:cxn ang="0">
                <a:pos x="80" y="776"/>
              </a:cxn>
              <a:cxn ang="0">
                <a:pos x="164" y="584"/>
              </a:cxn>
              <a:cxn ang="0">
                <a:pos x="324" y="348"/>
              </a:cxn>
              <a:cxn ang="0">
                <a:pos x="448" y="212"/>
              </a:cxn>
              <a:cxn ang="0">
                <a:pos x="644" y="48"/>
              </a:cxn>
              <a:cxn ang="0">
                <a:pos x="800" y="0"/>
              </a:cxn>
            </a:cxnLst>
            <a:rect l="0" t="0" r="r" b="b"/>
            <a:pathLst>
              <a:path w="800" h="1156">
                <a:moveTo>
                  <a:pt x="0" y="1156"/>
                </a:moveTo>
                <a:cubicBezTo>
                  <a:pt x="9" y="1073"/>
                  <a:pt x="19" y="991"/>
                  <a:pt x="32" y="928"/>
                </a:cubicBezTo>
                <a:cubicBezTo>
                  <a:pt x="45" y="865"/>
                  <a:pt x="58" y="833"/>
                  <a:pt x="80" y="776"/>
                </a:cubicBezTo>
                <a:cubicBezTo>
                  <a:pt x="102" y="719"/>
                  <a:pt x="123" y="655"/>
                  <a:pt x="164" y="584"/>
                </a:cubicBezTo>
                <a:cubicBezTo>
                  <a:pt x="205" y="513"/>
                  <a:pt x="277" y="410"/>
                  <a:pt x="324" y="348"/>
                </a:cubicBezTo>
                <a:cubicBezTo>
                  <a:pt x="371" y="286"/>
                  <a:pt x="395" y="262"/>
                  <a:pt x="448" y="212"/>
                </a:cubicBezTo>
                <a:cubicBezTo>
                  <a:pt x="501" y="162"/>
                  <a:pt x="585" y="83"/>
                  <a:pt x="644" y="48"/>
                </a:cubicBezTo>
                <a:cubicBezTo>
                  <a:pt x="703" y="13"/>
                  <a:pt x="751" y="6"/>
                  <a:pt x="800" y="0"/>
                </a:cubicBezTo>
              </a:path>
            </a:pathLst>
          </a:custGeom>
          <a:noFill/>
          <a:ln w="127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89" name="Freeform 185"/>
          <p:cNvSpPr>
            <a:spLocks/>
          </p:cNvSpPr>
          <p:nvPr/>
        </p:nvSpPr>
        <p:spPr bwMode="auto">
          <a:xfrm rot="20854947">
            <a:off x="1823139" y="4360571"/>
            <a:ext cx="1257618" cy="1161812"/>
          </a:xfrm>
          <a:custGeom>
            <a:avLst/>
            <a:gdLst/>
            <a:ahLst/>
            <a:cxnLst>
              <a:cxn ang="0">
                <a:pos x="932" y="764"/>
              </a:cxn>
              <a:cxn ang="0">
                <a:pos x="824" y="796"/>
              </a:cxn>
              <a:cxn ang="0">
                <a:pos x="604" y="852"/>
              </a:cxn>
              <a:cxn ang="0">
                <a:pos x="500" y="852"/>
              </a:cxn>
              <a:cxn ang="0">
                <a:pos x="388" y="828"/>
              </a:cxn>
              <a:cxn ang="0">
                <a:pos x="280" y="772"/>
              </a:cxn>
              <a:cxn ang="0">
                <a:pos x="180" y="680"/>
              </a:cxn>
              <a:cxn ang="0">
                <a:pos x="112" y="552"/>
              </a:cxn>
              <a:cxn ang="0">
                <a:pos x="40" y="384"/>
              </a:cxn>
              <a:cxn ang="0">
                <a:pos x="24" y="228"/>
              </a:cxn>
              <a:cxn ang="0">
                <a:pos x="0" y="0"/>
              </a:cxn>
            </a:cxnLst>
            <a:rect l="0" t="0" r="r" b="b"/>
            <a:pathLst>
              <a:path w="932" h="861">
                <a:moveTo>
                  <a:pt x="932" y="764"/>
                </a:moveTo>
                <a:cubicBezTo>
                  <a:pt x="905" y="772"/>
                  <a:pt x="879" y="781"/>
                  <a:pt x="824" y="796"/>
                </a:cubicBezTo>
                <a:cubicBezTo>
                  <a:pt x="769" y="811"/>
                  <a:pt x="658" y="843"/>
                  <a:pt x="604" y="852"/>
                </a:cubicBezTo>
                <a:cubicBezTo>
                  <a:pt x="550" y="861"/>
                  <a:pt x="536" y="856"/>
                  <a:pt x="500" y="852"/>
                </a:cubicBezTo>
                <a:cubicBezTo>
                  <a:pt x="464" y="848"/>
                  <a:pt x="425" y="841"/>
                  <a:pt x="388" y="828"/>
                </a:cubicBezTo>
                <a:cubicBezTo>
                  <a:pt x="351" y="815"/>
                  <a:pt x="315" y="797"/>
                  <a:pt x="280" y="772"/>
                </a:cubicBezTo>
                <a:cubicBezTo>
                  <a:pt x="245" y="747"/>
                  <a:pt x="208" y="717"/>
                  <a:pt x="180" y="680"/>
                </a:cubicBezTo>
                <a:cubicBezTo>
                  <a:pt x="152" y="643"/>
                  <a:pt x="135" y="601"/>
                  <a:pt x="112" y="552"/>
                </a:cubicBezTo>
                <a:cubicBezTo>
                  <a:pt x="89" y="503"/>
                  <a:pt x="55" y="438"/>
                  <a:pt x="40" y="384"/>
                </a:cubicBezTo>
                <a:cubicBezTo>
                  <a:pt x="25" y="330"/>
                  <a:pt x="31" y="292"/>
                  <a:pt x="24" y="228"/>
                </a:cubicBezTo>
                <a:cubicBezTo>
                  <a:pt x="17" y="164"/>
                  <a:pt x="5" y="38"/>
                  <a:pt x="0" y="0"/>
                </a:cubicBezTo>
              </a:path>
            </a:pathLst>
          </a:custGeom>
          <a:noFill/>
          <a:ln w="127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90" name="Freeform 186"/>
          <p:cNvSpPr>
            <a:spLocks/>
          </p:cNvSpPr>
          <p:nvPr/>
        </p:nvSpPr>
        <p:spPr bwMode="auto">
          <a:xfrm rot="20854947">
            <a:off x="3207521" y="2852088"/>
            <a:ext cx="286067" cy="512762"/>
          </a:xfrm>
          <a:custGeom>
            <a:avLst/>
            <a:gdLst/>
            <a:ahLst/>
            <a:cxnLst>
              <a:cxn ang="0">
                <a:pos x="212" y="380"/>
              </a:cxn>
              <a:cxn ang="0">
                <a:pos x="172" y="256"/>
              </a:cxn>
              <a:cxn ang="0">
                <a:pos x="120" y="140"/>
              </a:cxn>
              <a:cxn ang="0">
                <a:pos x="56" y="48"/>
              </a:cxn>
              <a:cxn ang="0">
                <a:pos x="0" y="0"/>
              </a:cxn>
            </a:cxnLst>
            <a:rect l="0" t="0" r="r" b="b"/>
            <a:pathLst>
              <a:path w="212" h="380">
                <a:moveTo>
                  <a:pt x="212" y="380"/>
                </a:moveTo>
                <a:cubicBezTo>
                  <a:pt x="199" y="338"/>
                  <a:pt x="187" y="296"/>
                  <a:pt x="172" y="256"/>
                </a:cubicBezTo>
                <a:cubicBezTo>
                  <a:pt x="157" y="216"/>
                  <a:pt x="139" y="175"/>
                  <a:pt x="120" y="140"/>
                </a:cubicBezTo>
                <a:cubicBezTo>
                  <a:pt x="101" y="105"/>
                  <a:pt x="76" y="71"/>
                  <a:pt x="56" y="48"/>
                </a:cubicBezTo>
                <a:cubicBezTo>
                  <a:pt x="36" y="25"/>
                  <a:pt x="18" y="12"/>
                  <a:pt x="0" y="0"/>
                </a:cubicBezTo>
              </a:path>
            </a:pathLst>
          </a:custGeom>
          <a:noFill/>
          <a:ln w="19050" cmpd="sng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91" name="Freeform 187"/>
          <p:cNvSpPr>
            <a:spLocks/>
          </p:cNvSpPr>
          <p:nvPr/>
        </p:nvSpPr>
        <p:spPr bwMode="auto">
          <a:xfrm rot="20854947">
            <a:off x="1784516" y="2905658"/>
            <a:ext cx="1118632" cy="2470706"/>
          </a:xfrm>
          <a:custGeom>
            <a:avLst/>
            <a:gdLst/>
            <a:ahLst/>
            <a:cxnLst>
              <a:cxn ang="0">
                <a:pos x="829" y="0"/>
              </a:cxn>
              <a:cxn ang="0">
                <a:pos x="649" y="32"/>
              </a:cxn>
              <a:cxn ang="0">
                <a:pos x="473" y="156"/>
              </a:cxn>
              <a:cxn ang="0">
                <a:pos x="321" y="296"/>
              </a:cxn>
              <a:cxn ang="0">
                <a:pos x="201" y="468"/>
              </a:cxn>
              <a:cxn ang="0">
                <a:pos x="105" y="648"/>
              </a:cxn>
              <a:cxn ang="0">
                <a:pos x="33" y="856"/>
              </a:cxn>
              <a:cxn ang="0">
                <a:pos x="1" y="1064"/>
              </a:cxn>
              <a:cxn ang="0">
                <a:pos x="25" y="1336"/>
              </a:cxn>
              <a:cxn ang="0">
                <a:pos x="81" y="1560"/>
              </a:cxn>
              <a:cxn ang="0">
                <a:pos x="189" y="1712"/>
              </a:cxn>
              <a:cxn ang="0">
                <a:pos x="341" y="1804"/>
              </a:cxn>
              <a:cxn ang="0">
                <a:pos x="517" y="1820"/>
              </a:cxn>
              <a:cxn ang="0">
                <a:pos x="825" y="1740"/>
              </a:cxn>
            </a:cxnLst>
            <a:rect l="0" t="0" r="r" b="b"/>
            <a:pathLst>
              <a:path w="829" h="1831">
                <a:moveTo>
                  <a:pt x="829" y="0"/>
                </a:moveTo>
                <a:cubicBezTo>
                  <a:pt x="768" y="3"/>
                  <a:pt x="708" y="6"/>
                  <a:pt x="649" y="32"/>
                </a:cubicBezTo>
                <a:cubicBezTo>
                  <a:pt x="590" y="58"/>
                  <a:pt x="528" y="112"/>
                  <a:pt x="473" y="156"/>
                </a:cubicBezTo>
                <a:cubicBezTo>
                  <a:pt x="418" y="200"/>
                  <a:pt x="366" y="244"/>
                  <a:pt x="321" y="296"/>
                </a:cubicBezTo>
                <a:cubicBezTo>
                  <a:pt x="276" y="348"/>
                  <a:pt x="237" y="409"/>
                  <a:pt x="201" y="468"/>
                </a:cubicBezTo>
                <a:cubicBezTo>
                  <a:pt x="165" y="527"/>
                  <a:pt x="133" y="583"/>
                  <a:pt x="105" y="648"/>
                </a:cubicBezTo>
                <a:cubicBezTo>
                  <a:pt x="77" y="713"/>
                  <a:pt x="50" y="787"/>
                  <a:pt x="33" y="856"/>
                </a:cubicBezTo>
                <a:cubicBezTo>
                  <a:pt x="16" y="925"/>
                  <a:pt x="2" y="984"/>
                  <a:pt x="1" y="1064"/>
                </a:cubicBezTo>
                <a:cubicBezTo>
                  <a:pt x="0" y="1144"/>
                  <a:pt x="12" y="1253"/>
                  <a:pt x="25" y="1336"/>
                </a:cubicBezTo>
                <a:cubicBezTo>
                  <a:pt x="38" y="1419"/>
                  <a:pt x="54" y="1497"/>
                  <a:pt x="81" y="1560"/>
                </a:cubicBezTo>
                <a:cubicBezTo>
                  <a:pt x="108" y="1623"/>
                  <a:pt x="146" y="1671"/>
                  <a:pt x="189" y="1712"/>
                </a:cubicBezTo>
                <a:cubicBezTo>
                  <a:pt x="232" y="1753"/>
                  <a:pt x="286" y="1786"/>
                  <a:pt x="341" y="1804"/>
                </a:cubicBezTo>
                <a:cubicBezTo>
                  <a:pt x="396" y="1822"/>
                  <a:pt x="436" y="1831"/>
                  <a:pt x="517" y="1820"/>
                </a:cubicBezTo>
                <a:cubicBezTo>
                  <a:pt x="598" y="1809"/>
                  <a:pt x="711" y="1774"/>
                  <a:pt x="825" y="1740"/>
                </a:cubicBezTo>
              </a:path>
            </a:pathLst>
          </a:custGeom>
          <a:noFill/>
          <a:ln w="19050" cmpd="sng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92" name="Freeform 188"/>
          <p:cNvSpPr>
            <a:spLocks/>
          </p:cNvSpPr>
          <p:nvPr/>
        </p:nvSpPr>
        <p:spPr bwMode="auto">
          <a:xfrm rot="21364837">
            <a:off x="2020218" y="3085983"/>
            <a:ext cx="1570673" cy="419656"/>
          </a:xfrm>
          <a:custGeom>
            <a:avLst/>
            <a:gdLst/>
            <a:ahLst/>
            <a:cxnLst>
              <a:cxn ang="0">
                <a:pos x="45" y="0"/>
              </a:cxn>
              <a:cxn ang="0">
                <a:pos x="78" y="24"/>
              </a:cxn>
              <a:cxn ang="0">
                <a:pos x="117" y="51"/>
              </a:cxn>
              <a:cxn ang="0">
                <a:pos x="213" y="105"/>
              </a:cxn>
              <a:cxn ang="0">
                <a:pos x="261" y="132"/>
              </a:cxn>
              <a:cxn ang="0">
                <a:pos x="333" y="165"/>
              </a:cxn>
              <a:cxn ang="0">
                <a:pos x="444" y="210"/>
              </a:cxn>
              <a:cxn ang="0">
                <a:pos x="645" y="264"/>
              </a:cxn>
              <a:cxn ang="0">
                <a:pos x="768" y="294"/>
              </a:cxn>
              <a:cxn ang="0">
                <a:pos x="873" y="303"/>
              </a:cxn>
              <a:cxn ang="0">
                <a:pos x="1062" y="318"/>
              </a:cxn>
              <a:cxn ang="0">
                <a:pos x="1092" y="363"/>
              </a:cxn>
              <a:cxn ang="0">
                <a:pos x="738" y="333"/>
              </a:cxn>
              <a:cxn ang="0">
                <a:pos x="564" y="300"/>
              </a:cxn>
              <a:cxn ang="0">
                <a:pos x="474" y="267"/>
              </a:cxn>
              <a:cxn ang="0">
                <a:pos x="411" y="249"/>
              </a:cxn>
              <a:cxn ang="0">
                <a:pos x="351" y="228"/>
              </a:cxn>
              <a:cxn ang="0">
                <a:pos x="327" y="222"/>
              </a:cxn>
              <a:cxn ang="0">
                <a:pos x="294" y="204"/>
              </a:cxn>
              <a:cxn ang="0">
                <a:pos x="237" y="174"/>
              </a:cxn>
              <a:cxn ang="0">
                <a:pos x="159" y="132"/>
              </a:cxn>
              <a:cxn ang="0">
                <a:pos x="66" y="66"/>
              </a:cxn>
              <a:cxn ang="0">
                <a:pos x="0" y="9"/>
              </a:cxn>
              <a:cxn ang="0">
                <a:pos x="45" y="0"/>
              </a:cxn>
            </a:cxnLst>
            <a:rect l="0" t="0" r="r" b="b"/>
            <a:pathLst>
              <a:path w="1140" h="363">
                <a:moveTo>
                  <a:pt x="45" y="0"/>
                </a:moveTo>
                <a:cubicBezTo>
                  <a:pt x="55" y="7"/>
                  <a:pt x="68" y="21"/>
                  <a:pt x="78" y="24"/>
                </a:cubicBezTo>
                <a:cubicBezTo>
                  <a:pt x="90" y="36"/>
                  <a:pt x="101" y="46"/>
                  <a:pt x="117" y="51"/>
                </a:cubicBezTo>
                <a:cubicBezTo>
                  <a:pt x="142" y="76"/>
                  <a:pt x="181" y="89"/>
                  <a:pt x="213" y="105"/>
                </a:cubicBezTo>
                <a:cubicBezTo>
                  <a:pt x="229" y="113"/>
                  <a:pt x="243" y="126"/>
                  <a:pt x="261" y="132"/>
                </a:cubicBezTo>
                <a:cubicBezTo>
                  <a:pt x="280" y="151"/>
                  <a:pt x="311" y="150"/>
                  <a:pt x="333" y="165"/>
                </a:cubicBezTo>
                <a:cubicBezTo>
                  <a:pt x="365" y="186"/>
                  <a:pt x="406" y="201"/>
                  <a:pt x="444" y="210"/>
                </a:cubicBezTo>
                <a:cubicBezTo>
                  <a:pt x="489" y="240"/>
                  <a:pt x="593" y="255"/>
                  <a:pt x="645" y="264"/>
                </a:cubicBezTo>
                <a:cubicBezTo>
                  <a:pt x="686" y="272"/>
                  <a:pt x="727" y="288"/>
                  <a:pt x="768" y="294"/>
                </a:cubicBezTo>
                <a:cubicBezTo>
                  <a:pt x="803" y="299"/>
                  <a:pt x="838" y="301"/>
                  <a:pt x="873" y="303"/>
                </a:cubicBezTo>
                <a:cubicBezTo>
                  <a:pt x="937" y="311"/>
                  <a:pt x="996" y="316"/>
                  <a:pt x="1062" y="318"/>
                </a:cubicBezTo>
                <a:cubicBezTo>
                  <a:pt x="1096" y="320"/>
                  <a:pt x="1140" y="315"/>
                  <a:pt x="1092" y="363"/>
                </a:cubicBezTo>
                <a:cubicBezTo>
                  <a:pt x="974" y="359"/>
                  <a:pt x="855" y="350"/>
                  <a:pt x="738" y="333"/>
                </a:cubicBezTo>
                <a:cubicBezTo>
                  <a:pt x="679" y="325"/>
                  <a:pt x="622" y="310"/>
                  <a:pt x="564" y="300"/>
                </a:cubicBezTo>
                <a:cubicBezTo>
                  <a:pt x="529" y="294"/>
                  <a:pt x="505" y="281"/>
                  <a:pt x="474" y="267"/>
                </a:cubicBezTo>
                <a:cubicBezTo>
                  <a:pt x="454" y="258"/>
                  <a:pt x="432" y="255"/>
                  <a:pt x="411" y="249"/>
                </a:cubicBezTo>
                <a:cubicBezTo>
                  <a:pt x="390" y="243"/>
                  <a:pt x="372" y="235"/>
                  <a:pt x="351" y="228"/>
                </a:cubicBezTo>
                <a:cubicBezTo>
                  <a:pt x="343" y="225"/>
                  <a:pt x="327" y="222"/>
                  <a:pt x="327" y="222"/>
                </a:cubicBezTo>
                <a:cubicBezTo>
                  <a:pt x="316" y="213"/>
                  <a:pt x="306" y="211"/>
                  <a:pt x="294" y="204"/>
                </a:cubicBezTo>
                <a:cubicBezTo>
                  <a:pt x="273" y="192"/>
                  <a:pt x="260" y="180"/>
                  <a:pt x="237" y="174"/>
                </a:cubicBezTo>
                <a:cubicBezTo>
                  <a:pt x="212" y="158"/>
                  <a:pt x="184" y="148"/>
                  <a:pt x="159" y="132"/>
                </a:cubicBezTo>
                <a:cubicBezTo>
                  <a:pt x="127" y="111"/>
                  <a:pt x="97" y="87"/>
                  <a:pt x="66" y="66"/>
                </a:cubicBezTo>
                <a:cubicBezTo>
                  <a:pt x="43" y="50"/>
                  <a:pt x="14" y="36"/>
                  <a:pt x="0" y="9"/>
                </a:cubicBezTo>
                <a:lnTo>
                  <a:pt x="45" y="0"/>
                </a:lnTo>
                <a:close/>
              </a:path>
            </a:pathLst>
          </a:custGeom>
          <a:solidFill>
            <a:schemeClr val="tx1"/>
          </a:solidFill>
          <a:ln w="1587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93" name="Text Box 189"/>
          <p:cNvSpPr txBox="1">
            <a:spLocks noChangeArrowheads="1"/>
          </p:cNvSpPr>
          <p:nvPr/>
        </p:nvSpPr>
        <p:spPr bwMode="auto">
          <a:xfrm>
            <a:off x="1275744" y="4965596"/>
            <a:ext cx="127515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1"/>
                </a:solidFill>
                <a:latin typeface="Arial" charset="0"/>
              </a:rPr>
              <a:t>Discovery Well</a:t>
            </a:r>
          </a:p>
        </p:txBody>
      </p:sp>
      <p:sp>
        <p:nvSpPr>
          <p:cNvPr id="175294" name="Text Box 190"/>
          <p:cNvSpPr txBox="1">
            <a:spLocks noChangeArrowheads="1"/>
          </p:cNvSpPr>
          <p:nvPr/>
        </p:nvSpPr>
        <p:spPr bwMode="auto">
          <a:xfrm>
            <a:off x="1627137" y="2875652"/>
            <a:ext cx="150118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latin typeface="Arial" charset="0"/>
              </a:rPr>
              <a:t>Confirmation Well</a:t>
            </a:r>
          </a:p>
        </p:txBody>
      </p:sp>
      <p:sp>
        <p:nvSpPr>
          <p:cNvPr id="175300" name="Freeform 196"/>
          <p:cNvSpPr>
            <a:spLocks/>
          </p:cNvSpPr>
          <p:nvPr/>
        </p:nvSpPr>
        <p:spPr bwMode="auto">
          <a:xfrm>
            <a:off x="1639722" y="3315388"/>
            <a:ext cx="1195900" cy="956706"/>
          </a:xfrm>
          <a:custGeom>
            <a:avLst/>
            <a:gdLst/>
            <a:ahLst/>
            <a:cxnLst>
              <a:cxn ang="0">
                <a:pos x="877" y="0"/>
              </a:cxn>
              <a:cxn ang="0">
                <a:pos x="594" y="186"/>
              </a:cxn>
              <a:cxn ang="0">
                <a:pos x="399" y="292"/>
              </a:cxn>
              <a:cxn ang="0">
                <a:pos x="204" y="336"/>
              </a:cxn>
              <a:cxn ang="0">
                <a:pos x="0" y="301"/>
              </a:cxn>
            </a:cxnLst>
            <a:rect l="0" t="0" r="r" b="b"/>
            <a:pathLst>
              <a:path w="877" h="337">
                <a:moveTo>
                  <a:pt x="877" y="0"/>
                </a:moveTo>
                <a:cubicBezTo>
                  <a:pt x="775" y="68"/>
                  <a:pt x="674" y="137"/>
                  <a:pt x="594" y="186"/>
                </a:cubicBezTo>
                <a:cubicBezTo>
                  <a:pt x="514" y="235"/>
                  <a:pt x="464" y="267"/>
                  <a:pt x="399" y="292"/>
                </a:cubicBezTo>
                <a:cubicBezTo>
                  <a:pt x="334" y="317"/>
                  <a:pt x="270" y="335"/>
                  <a:pt x="204" y="336"/>
                </a:cubicBezTo>
                <a:cubicBezTo>
                  <a:pt x="138" y="337"/>
                  <a:pt x="69" y="319"/>
                  <a:pt x="0" y="301"/>
                </a:cubicBezTo>
              </a:path>
            </a:pathLst>
          </a:custGeom>
          <a:noFill/>
          <a:ln w="57150" cmpd="sng">
            <a:solidFill>
              <a:schemeClr val="accent1">
                <a:lumMod val="60000"/>
                <a:lumOff val="40000"/>
              </a:schemeClr>
            </a:solidFill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301" name="Freeform 197"/>
          <p:cNvSpPr>
            <a:spLocks/>
          </p:cNvSpPr>
          <p:nvPr/>
        </p:nvSpPr>
        <p:spPr bwMode="auto">
          <a:xfrm flipV="1">
            <a:off x="1760607" y="4281541"/>
            <a:ext cx="546059" cy="562689"/>
          </a:xfrm>
          <a:custGeom>
            <a:avLst/>
            <a:gdLst/>
            <a:ahLst/>
            <a:cxnLst>
              <a:cxn ang="0">
                <a:pos x="877" y="0"/>
              </a:cxn>
              <a:cxn ang="0">
                <a:pos x="594" y="186"/>
              </a:cxn>
              <a:cxn ang="0">
                <a:pos x="399" y="292"/>
              </a:cxn>
              <a:cxn ang="0">
                <a:pos x="204" y="336"/>
              </a:cxn>
              <a:cxn ang="0">
                <a:pos x="0" y="301"/>
              </a:cxn>
            </a:cxnLst>
            <a:rect l="0" t="0" r="r" b="b"/>
            <a:pathLst>
              <a:path w="877" h="337">
                <a:moveTo>
                  <a:pt x="877" y="0"/>
                </a:moveTo>
                <a:cubicBezTo>
                  <a:pt x="775" y="68"/>
                  <a:pt x="674" y="137"/>
                  <a:pt x="594" y="186"/>
                </a:cubicBezTo>
                <a:cubicBezTo>
                  <a:pt x="514" y="235"/>
                  <a:pt x="464" y="267"/>
                  <a:pt x="399" y="292"/>
                </a:cubicBezTo>
                <a:cubicBezTo>
                  <a:pt x="334" y="317"/>
                  <a:pt x="270" y="335"/>
                  <a:pt x="204" y="336"/>
                </a:cubicBezTo>
                <a:cubicBezTo>
                  <a:pt x="138" y="337"/>
                  <a:pt x="69" y="319"/>
                  <a:pt x="0" y="301"/>
                </a:cubicBezTo>
              </a:path>
            </a:pathLst>
          </a:custGeom>
          <a:noFill/>
          <a:ln w="57150" cmpd="sng">
            <a:solidFill>
              <a:schemeClr val="accent1">
                <a:lumMod val="60000"/>
                <a:lumOff val="40000"/>
              </a:schemeClr>
            </a:solidFill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5223" name="Text Box 119"/>
          <p:cNvSpPr txBox="1">
            <a:spLocks noChangeArrowheads="1"/>
          </p:cNvSpPr>
          <p:nvPr/>
        </p:nvSpPr>
        <p:spPr bwMode="auto">
          <a:xfrm>
            <a:off x="638361" y="5724527"/>
            <a:ext cx="3301868" cy="5847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rgbClr val="FFFF00"/>
                </a:solidFill>
                <a:latin typeface="Verdana" pitchFamily="34" charset="0"/>
              </a:rPr>
              <a:t>Reservoir Map at the end of </a:t>
            </a:r>
            <a:r>
              <a:rPr lang="en-US" sz="1600" b="1" dirty="0" smtClean="0">
                <a:solidFill>
                  <a:srgbClr val="FFFF00"/>
                </a:solidFill>
                <a:latin typeface="Verdana" pitchFamily="34" charset="0"/>
              </a:rPr>
              <a:t>the Exploration Phase</a:t>
            </a:r>
            <a:endParaRPr lang="en-US" sz="1600" b="1" dirty="0">
              <a:solidFill>
                <a:srgbClr val="FFFF00"/>
              </a:solidFill>
              <a:latin typeface="Verdana" pitchFamily="34" charset="0"/>
            </a:endParaRPr>
          </a:p>
        </p:txBody>
      </p:sp>
      <p:grpSp>
        <p:nvGrpSpPr>
          <p:cNvPr id="4" name="Group 132"/>
          <p:cNvGrpSpPr/>
          <p:nvPr/>
        </p:nvGrpSpPr>
        <p:grpSpPr>
          <a:xfrm>
            <a:off x="4588625" y="2837857"/>
            <a:ext cx="3308466" cy="3471445"/>
            <a:chOff x="4971011" y="2837856"/>
            <a:chExt cx="3584171" cy="3471445"/>
          </a:xfrm>
        </p:grpSpPr>
        <p:sp>
          <p:nvSpPr>
            <p:cNvPr id="175111" name="Rectangle 7"/>
            <p:cNvSpPr>
              <a:spLocks noChangeAspect="1" noChangeArrowheads="1"/>
            </p:cNvSpPr>
            <p:nvPr/>
          </p:nvSpPr>
          <p:spPr bwMode="auto">
            <a:xfrm rot="16907917">
              <a:off x="5351286" y="2966379"/>
              <a:ext cx="2896985" cy="2781025"/>
            </a:xfrm>
            <a:prstGeom prst="rect">
              <a:avLst/>
            </a:prstGeom>
            <a:solidFill>
              <a:srgbClr val="FCFEB9"/>
            </a:solidFill>
            <a:ln w="25399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12" name="Freeform 8"/>
            <p:cNvSpPr>
              <a:spLocks noChangeAspect="1"/>
            </p:cNvSpPr>
            <p:nvPr/>
          </p:nvSpPr>
          <p:spPr bwMode="auto">
            <a:xfrm rot="16907917">
              <a:off x="5609276" y="2962400"/>
              <a:ext cx="2321232" cy="2529759"/>
            </a:xfrm>
            <a:custGeom>
              <a:avLst/>
              <a:gdLst/>
              <a:ahLst/>
              <a:cxnLst>
                <a:cxn ang="0">
                  <a:pos x="1978" y="1173"/>
                </a:cxn>
                <a:cxn ang="0">
                  <a:pos x="2056" y="1152"/>
                </a:cxn>
                <a:cxn ang="0">
                  <a:pos x="2096" y="1131"/>
                </a:cxn>
                <a:cxn ang="0">
                  <a:pos x="2124" y="1091"/>
                </a:cxn>
                <a:cxn ang="0">
                  <a:pos x="2148" y="1027"/>
                </a:cxn>
                <a:cxn ang="0">
                  <a:pos x="2142" y="951"/>
                </a:cxn>
                <a:cxn ang="0">
                  <a:pos x="2112" y="841"/>
                </a:cxn>
                <a:cxn ang="0">
                  <a:pos x="2070" y="697"/>
                </a:cxn>
                <a:cxn ang="0">
                  <a:pos x="2059" y="595"/>
                </a:cxn>
                <a:cxn ang="0">
                  <a:pos x="2063" y="486"/>
                </a:cxn>
                <a:cxn ang="0">
                  <a:pos x="2054" y="382"/>
                </a:cxn>
                <a:cxn ang="0">
                  <a:pos x="2030" y="304"/>
                </a:cxn>
                <a:cxn ang="0">
                  <a:pos x="1986" y="238"/>
                </a:cxn>
                <a:cxn ang="0">
                  <a:pos x="1921" y="174"/>
                </a:cxn>
                <a:cxn ang="0">
                  <a:pos x="1821" y="105"/>
                </a:cxn>
                <a:cxn ang="0">
                  <a:pos x="1663" y="43"/>
                </a:cxn>
                <a:cxn ang="0">
                  <a:pos x="1525" y="12"/>
                </a:cxn>
                <a:cxn ang="0">
                  <a:pos x="1356" y="0"/>
                </a:cxn>
                <a:cxn ang="0">
                  <a:pos x="1165" y="12"/>
                </a:cxn>
                <a:cxn ang="0">
                  <a:pos x="1008" y="61"/>
                </a:cxn>
                <a:cxn ang="0">
                  <a:pos x="883" y="117"/>
                </a:cxn>
                <a:cxn ang="0">
                  <a:pos x="741" y="194"/>
                </a:cxn>
                <a:cxn ang="0">
                  <a:pos x="504" y="305"/>
                </a:cxn>
                <a:cxn ang="0">
                  <a:pos x="376" y="373"/>
                </a:cxn>
                <a:cxn ang="0">
                  <a:pos x="264" y="448"/>
                </a:cxn>
                <a:cxn ang="0">
                  <a:pos x="165" y="524"/>
                </a:cxn>
                <a:cxn ang="0">
                  <a:pos x="71" y="615"/>
                </a:cxn>
                <a:cxn ang="0">
                  <a:pos x="0" y="693"/>
                </a:cxn>
                <a:cxn ang="0">
                  <a:pos x="159" y="816"/>
                </a:cxn>
                <a:cxn ang="0">
                  <a:pos x="449" y="964"/>
                </a:cxn>
                <a:cxn ang="0">
                  <a:pos x="363" y="1069"/>
                </a:cxn>
                <a:cxn ang="0">
                  <a:pos x="300" y="1194"/>
                </a:cxn>
                <a:cxn ang="0">
                  <a:pos x="276" y="1290"/>
                </a:cxn>
                <a:cxn ang="0">
                  <a:pos x="297" y="1357"/>
                </a:cxn>
                <a:cxn ang="0">
                  <a:pos x="358" y="1395"/>
                </a:cxn>
                <a:cxn ang="0">
                  <a:pos x="449" y="1431"/>
                </a:cxn>
                <a:cxn ang="0">
                  <a:pos x="700" y="1497"/>
                </a:cxn>
                <a:cxn ang="0">
                  <a:pos x="819" y="1431"/>
                </a:cxn>
                <a:cxn ang="0">
                  <a:pos x="1003" y="1627"/>
                </a:cxn>
                <a:cxn ang="0">
                  <a:pos x="1109" y="1799"/>
                </a:cxn>
                <a:cxn ang="0">
                  <a:pos x="1426" y="1897"/>
                </a:cxn>
                <a:cxn ang="0">
                  <a:pos x="1610" y="1823"/>
                </a:cxn>
                <a:cxn ang="0">
                  <a:pos x="1875" y="1676"/>
                </a:cxn>
                <a:cxn ang="0">
                  <a:pos x="2006" y="1431"/>
                </a:cxn>
                <a:cxn ang="0">
                  <a:pos x="1921" y="1183"/>
                </a:cxn>
              </a:cxnLst>
              <a:rect l="0" t="0" r="r" b="b"/>
              <a:pathLst>
                <a:path w="2149" h="1923">
                  <a:moveTo>
                    <a:pt x="1921" y="1183"/>
                  </a:moveTo>
                  <a:lnTo>
                    <a:pt x="1978" y="1173"/>
                  </a:lnTo>
                  <a:lnTo>
                    <a:pt x="2028" y="1158"/>
                  </a:lnTo>
                  <a:lnTo>
                    <a:pt x="2056" y="1152"/>
                  </a:lnTo>
                  <a:lnTo>
                    <a:pt x="2079" y="1143"/>
                  </a:lnTo>
                  <a:lnTo>
                    <a:pt x="2096" y="1131"/>
                  </a:lnTo>
                  <a:lnTo>
                    <a:pt x="2110" y="1113"/>
                  </a:lnTo>
                  <a:lnTo>
                    <a:pt x="2124" y="1091"/>
                  </a:lnTo>
                  <a:lnTo>
                    <a:pt x="2138" y="1062"/>
                  </a:lnTo>
                  <a:lnTo>
                    <a:pt x="2148" y="1027"/>
                  </a:lnTo>
                  <a:lnTo>
                    <a:pt x="2147" y="989"/>
                  </a:lnTo>
                  <a:lnTo>
                    <a:pt x="2142" y="951"/>
                  </a:lnTo>
                  <a:lnTo>
                    <a:pt x="2131" y="907"/>
                  </a:lnTo>
                  <a:lnTo>
                    <a:pt x="2112" y="841"/>
                  </a:lnTo>
                  <a:lnTo>
                    <a:pt x="2085" y="745"/>
                  </a:lnTo>
                  <a:lnTo>
                    <a:pt x="2070" y="697"/>
                  </a:lnTo>
                  <a:lnTo>
                    <a:pt x="2063" y="644"/>
                  </a:lnTo>
                  <a:lnTo>
                    <a:pt x="2059" y="595"/>
                  </a:lnTo>
                  <a:lnTo>
                    <a:pt x="2059" y="546"/>
                  </a:lnTo>
                  <a:lnTo>
                    <a:pt x="2063" y="486"/>
                  </a:lnTo>
                  <a:lnTo>
                    <a:pt x="2059" y="424"/>
                  </a:lnTo>
                  <a:lnTo>
                    <a:pt x="2054" y="382"/>
                  </a:lnTo>
                  <a:lnTo>
                    <a:pt x="2048" y="347"/>
                  </a:lnTo>
                  <a:lnTo>
                    <a:pt x="2030" y="304"/>
                  </a:lnTo>
                  <a:lnTo>
                    <a:pt x="2010" y="271"/>
                  </a:lnTo>
                  <a:lnTo>
                    <a:pt x="1986" y="238"/>
                  </a:lnTo>
                  <a:lnTo>
                    <a:pt x="1955" y="205"/>
                  </a:lnTo>
                  <a:lnTo>
                    <a:pt x="1921" y="174"/>
                  </a:lnTo>
                  <a:lnTo>
                    <a:pt x="1887" y="146"/>
                  </a:lnTo>
                  <a:lnTo>
                    <a:pt x="1821" y="105"/>
                  </a:lnTo>
                  <a:lnTo>
                    <a:pt x="1738" y="68"/>
                  </a:lnTo>
                  <a:lnTo>
                    <a:pt x="1663" y="43"/>
                  </a:lnTo>
                  <a:lnTo>
                    <a:pt x="1592" y="23"/>
                  </a:lnTo>
                  <a:lnTo>
                    <a:pt x="1525" y="12"/>
                  </a:lnTo>
                  <a:lnTo>
                    <a:pt x="1447" y="3"/>
                  </a:lnTo>
                  <a:lnTo>
                    <a:pt x="1356" y="0"/>
                  </a:lnTo>
                  <a:lnTo>
                    <a:pt x="1254" y="1"/>
                  </a:lnTo>
                  <a:lnTo>
                    <a:pt x="1165" y="12"/>
                  </a:lnTo>
                  <a:lnTo>
                    <a:pt x="1096" y="28"/>
                  </a:lnTo>
                  <a:lnTo>
                    <a:pt x="1008" y="61"/>
                  </a:lnTo>
                  <a:lnTo>
                    <a:pt x="957" y="81"/>
                  </a:lnTo>
                  <a:lnTo>
                    <a:pt x="883" y="117"/>
                  </a:lnTo>
                  <a:lnTo>
                    <a:pt x="819" y="153"/>
                  </a:lnTo>
                  <a:lnTo>
                    <a:pt x="741" y="194"/>
                  </a:lnTo>
                  <a:lnTo>
                    <a:pt x="634" y="242"/>
                  </a:lnTo>
                  <a:lnTo>
                    <a:pt x="504" y="305"/>
                  </a:lnTo>
                  <a:lnTo>
                    <a:pt x="434" y="339"/>
                  </a:lnTo>
                  <a:lnTo>
                    <a:pt x="376" y="373"/>
                  </a:lnTo>
                  <a:lnTo>
                    <a:pt x="318" y="409"/>
                  </a:lnTo>
                  <a:lnTo>
                    <a:pt x="264" y="448"/>
                  </a:lnTo>
                  <a:lnTo>
                    <a:pt x="211" y="483"/>
                  </a:lnTo>
                  <a:lnTo>
                    <a:pt x="165" y="524"/>
                  </a:lnTo>
                  <a:lnTo>
                    <a:pt x="116" y="569"/>
                  </a:lnTo>
                  <a:lnTo>
                    <a:pt x="71" y="615"/>
                  </a:lnTo>
                  <a:lnTo>
                    <a:pt x="33" y="652"/>
                  </a:lnTo>
                  <a:lnTo>
                    <a:pt x="0" y="693"/>
                  </a:lnTo>
                  <a:lnTo>
                    <a:pt x="27" y="730"/>
                  </a:lnTo>
                  <a:lnTo>
                    <a:pt x="159" y="816"/>
                  </a:lnTo>
                  <a:lnTo>
                    <a:pt x="310" y="896"/>
                  </a:lnTo>
                  <a:lnTo>
                    <a:pt x="449" y="964"/>
                  </a:lnTo>
                  <a:lnTo>
                    <a:pt x="396" y="1025"/>
                  </a:lnTo>
                  <a:lnTo>
                    <a:pt x="363" y="1069"/>
                  </a:lnTo>
                  <a:lnTo>
                    <a:pt x="323" y="1145"/>
                  </a:lnTo>
                  <a:lnTo>
                    <a:pt x="300" y="1194"/>
                  </a:lnTo>
                  <a:lnTo>
                    <a:pt x="281" y="1250"/>
                  </a:lnTo>
                  <a:lnTo>
                    <a:pt x="276" y="1290"/>
                  </a:lnTo>
                  <a:lnTo>
                    <a:pt x="282" y="1327"/>
                  </a:lnTo>
                  <a:lnTo>
                    <a:pt x="297" y="1357"/>
                  </a:lnTo>
                  <a:lnTo>
                    <a:pt x="321" y="1377"/>
                  </a:lnTo>
                  <a:lnTo>
                    <a:pt x="358" y="1395"/>
                  </a:lnTo>
                  <a:lnTo>
                    <a:pt x="401" y="1413"/>
                  </a:lnTo>
                  <a:lnTo>
                    <a:pt x="449" y="1431"/>
                  </a:lnTo>
                  <a:lnTo>
                    <a:pt x="607" y="1479"/>
                  </a:lnTo>
                  <a:lnTo>
                    <a:pt x="700" y="1497"/>
                  </a:lnTo>
                  <a:lnTo>
                    <a:pt x="765" y="1504"/>
                  </a:lnTo>
                  <a:lnTo>
                    <a:pt x="819" y="1431"/>
                  </a:lnTo>
                  <a:lnTo>
                    <a:pt x="792" y="1406"/>
                  </a:lnTo>
                  <a:lnTo>
                    <a:pt x="1003" y="1627"/>
                  </a:lnTo>
                  <a:lnTo>
                    <a:pt x="1083" y="1774"/>
                  </a:lnTo>
                  <a:lnTo>
                    <a:pt x="1109" y="1799"/>
                  </a:lnTo>
                  <a:lnTo>
                    <a:pt x="1267" y="1848"/>
                  </a:lnTo>
                  <a:lnTo>
                    <a:pt x="1426" y="1897"/>
                  </a:lnTo>
                  <a:lnTo>
                    <a:pt x="1479" y="1922"/>
                  </a:lnTo>
                  <a:lnTo>
                    <a:pt x="1610" y="1823"/>
                  </a:lnTo>
                  <a:lnTo>
                    <a:pt x="1689" y="1774"/>
                  </a:lnTo>
                  <a:lnTo>
                    <a:pt x="1875" y="1676"/>
                  </a:lnTo>
                  <a:lnTo>
                    <a:pt x="2059" y="1602"/>
                  </a:lnTo>
                  <a:lnTo>
                    <a:pt x="2006" y="1431"/>
                  </a:lnTo>
                  <a:lnTo>
                    <a:pt x="1948" y="1290"/>
                  </a:lnTo>
                  <a:lnTo>
                    <a:pt x="1921" y="1183"/>
                  </a:lnTo>
                </a:path>
              </a:pathLst>
            </a:custGeom>
            <a:solidFill>
              <a:srgbClr val="00B050"/>
            </a:solidFill>
            <a:ln w="12699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13" name="Freeform 9"/>
            <p:cNvSpPr>
              <a:spLocks noChangeAspect="1"/>
            </p:cNvSpPr>
            <p:nvPr/>
          </p:nvSpPr>
          <p:spPr bwMode="auto">
            <a:xfrm rot="16907917">
              <a:off x="7526737" y="4401833"/>
              <a:ext cx="386265" cy="455173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9" y="62"/>
                </a:cxn>
                <a:cxn ang="0">
                  <a:pos x="9" y="85"/>
                </a:cxn>
                <a:cxn ang="0">
                  <a:pos x="0" y="117"/>
                </a:cxn>
                <a:cxn ang="0">
                  <a:pos x="1" y="138"/>
                </a:cxn>
                <a:cxn ang="0">
                  <a:pos x="7" y="154"/>
                </a:cxn>
                <a:cxn ang="0">
                  <a:pos x="16" y="173"/>
                </a:cxn>
                <a:cxn ang="0">
                  <a:pos x="33" y="191"/>
                </a:cxn>
                <a:cxn ang="0">
                  <a:pos x="50" y="204"/>
                </a:cxn>
                <a:cxn ang="0">
                  <a:pos x="61" y="219"/>
                </a:cxn>
                <a:cxn ang="0">
                  <a:pos x="72" y="234"/>
                </a:cxn>
                <a:cxn ang="0">
                  <a:pos x="80" y="254"/>
                </a:cxn>
                <a:cxn ang="0">
                  <a:pos x="86" y="273"/>
                </a:cxn>
                <a:cxn ang="0">
                  <a:pos x="86" y="289"/>
                </a:cxn>
                <a:cxn ang="0">
                  <a:pos x="83" y="308"/>
                </a:cxn>
                <a:cxn ang="0">
                  <a:pos x="79" y="326"/>
                </a:cxn>
                <a:cxn ang="0">
                  <a:pos x="79" y="345"/>
                </a:cxn>
                <a:cxn ang="0">
                  <a:pos x="98" y="332"/>
                </a:cxn>
                <a:cxn ang="0">
                  <a:pos x="132" y="314"/>
                </a:cxn>
                <a:cxn ang="0">
                  <a:pos x="194" y="288"/>
                </a:cxn>
                <a:cxn ang="0">
                  <a:pos x="244" y="271"/>
                </a:cxn>
                <a:cxn ang="0">
                  <a:pos x="273" y="264"/>
                </a:cxn>
                <a:cxn ang="0">
                  <a:pos x="300" y="252"/>
                </a:cxn>
                <a:cxn ang="0">
                  <a:pos x="320" y="242"/>
                </a:cxn>
                <a:cxn ang="0">
                  <a:pos x="338" y="228"/>
                </a:cxn>
                <a:cxn ang="0">
                  <a:pos x="357" y="215"/>
                </a:cxn>
                <a:cxn ang="0">
                  <a:pos x="320" y="178"/>
                </a:cxn>
                <a:cxn ang="0">
                  <a:pos x="284" y="148"/>
                </a:cxn>
                <a:cxn ang="0">
                  <a:pos x="238" y="120"/>
                </a:cxn>
                <a:cxn ang="0">
                  <a:pos x="178" y="95"/>
                </a:cxn>
                <a:cxn ang="0">
                  <a:pos x="132" y="62"/>
                </a:cxn>
                <a:cxn ang="0">
                  <a:pos x="59" y="0"/>
                </a:cxn>
              </a:cxnLst>
              <a:rect l="0" t="0" r="r" b="b"/>
              <a:pathLst>
                <a:path w="358" h="346">
                  <a:moveTo>
                    <a:pt x="59" y="0"/>
                  </a:moveTo>
                  <a:lnTo>
                    <a:pt x="19" y="62"/>
                  </a:lnTo>
                  <a:lnTo>
                    <a:pt x="9" y="85"/>
                  </a:lnTo>
                  <a:lnTo>
                    <a:pt x="0" y="117"/>
                  </a:lnTo>
                  <a:lnTo>
                    <a:pt x="1" y="138"/>
                  </a:lnTo>
                  <a:lnTo>
                    <a:pt x="7" y="154"/>
                  </a:lnTo>
                  <a:lnTo>
                    <a:pt x="16" y="173"/>
                  </a:lnTo>
                  <a:lnTo>
                    <a:pt x="33" y="191"/>
                  </a:lnTo>
                  <a:lnTo>
                    <a:pt x="50" y="204"/>
                  </a:lnTo>
                  <a:lnTo>
                    <a:pt x="61" y="219"/>
                  </a:lnTo>
                  <a:lnTo>
                    <a:pt x="72" y="234"/>
                  </a:lnTo>
                  <a:lnTo>
                    <a:pt x="80" y="254"/>
                  </a:lnTo>
                  <a:lnTo>
                    <a:pt x="86" y="273"/>
                  </a:lnTo>
                  <a:lnTo>
                    <a:pt x="86" y="289"/>
                  </a:lnTo>
                  <a:lnTo>
                    <a:pt x="83" y="308"/>
                  </a:lnTo>
                  <a:lnTo>
                    <a:pt x="79" y="326"/>
                  </a:lnTo>
                  <a:lnTo>
                    <a:pt x="79" y="345"/>
                  </a:lnTo>
                  <a:lnTo>
                    <a:pt x="98" y="332"/>
                  </a:lnTo>
                  <a:lnTo>
                    <a:pt x="132" y="314"/>
                  </a:lnTo>
                  <a:lnTo>
                    <a:pt x="194" y="288"/>
                  </a:lnTo>
                  <a:lnTo>
                    <a:pt x="244" y="271"/>
                  </a:lnTo>
                  <a:lnTo>
                    <a:pt x="273" y="264"/>
                  </a:lnTo>
                  <a:lnTo>
                    <a:pt x="300" y="252"/>
                  </a:lnTo>
                  <a:lnTo>
                    <a:pt x="320" y="242"/>
                  </a:lnTo>
                  <a:lnTo>
                    <a:pt x="338" y="228"/>
                  </a:lnTo>
                  <a:lnTo>
                    <a:pt x="357" y="215"/>
                  </a:lnTo>
                  <a:lnTo>
                    <a:pt x="320" y="178"/>
                  </a:lnTo>
                  <a:lnTo>
                    <a:pt x="284" y="148"/>
                  </a:lnTo>
                  <a:lnTo>
                    <a:pt x="238" y="120"/>
                  </a:lnTo>
                  <a:lnTo>
                    <a:pt x="178" y="95"/>
                  </a:lnTo>
                  <a:lnTo>
                    <a:pt x="132" y="62"/>
                  </a:lnTo>
                  <a:lnTo>
                    <a:pt x="59" y="0"/>
                  </a:lnTo>
                </a:path>
              </a:pathLst>
            </a:custGeom>
            <a:solidFill>
              <a:srgbClr val="FCFEB9"/>
            </a:solidFill>
            <a:ln w="12699" cap="rnd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14" name="Freeform 10"/>
            <p:cNvSpPr>
              <a:spLocks noChangeAspect="1"/>
            </p:cNvSpPr>
            <p:nvPr/>
          </p:nvSpPr>
          <p:spPr bwMode="auto">
            <a:xfrm rot="16907917">
              <a:off x="7632478" y="4339556"/>
              <a:ext cx="744592" cy="347299"/>
            </a:xfrm>
            <a:custGeom>
              <a:avLst/>
              <a:gdLst/>
              <a:ahLst/>
              <a:cxnLst>
                <a:cxn ang="0">
                  <a:pos x="0" y="263"/>
                </a:cxn>
                <a:cxn ang="0">
                  <a:pos x="525" y="263"/>
                </a:cxn>
                <a:cxn ang="0">
                  <a:pos x="534" y="253"/>
                </a:cxn>
                <a:cxn ang="0">
                  <a:pos x="556" y="214"/>
                </a:cxn>
                <a:cxn ang="0">
                  <a:pos x="580" y="178"/>
                </a:cxn>
                <a:cxn ang="0">
                  <a:pos x="603" y="146"/>
                </a:cxn>
                <a:cxn ang="0">
                  <a:pos x="634" y="121"/>
                </a:cxn>
                <a:cxn ang="0">
                  <a:pos x="666" y="96"/>
                </a:cxn>
                <a:cxn ang="0">
                  <a:pos x="689" y="86"/>
                </a:cxn>
                <a:cxn ang="0">
                  <a:pos x="598" y="50"/>
                </a:cxn>
                <a:cxn ang="0">
                  <a:pos x="544" y="32"/>
                </a:cxn>
                <a:cxn ang="0">
                  <a:pos x="496" y="12"/>
                </a:cxn>
                <a:cxn ang="0">
                  <a:pos x="450" y="3"/>
                </a:cxn>
                <a:cxn ang="0">
                  <a:pos x="405" y="0"/>
                </a:cxn>
                <a:cxn ang="0">
                  <a:pos x="382" y="22"/>
                </a:cxn>
                <a:cxn ang="0">
                  <a:pos x="352" y="43"/>
                </a:cxn>
                <a:cxn ang="0">
                  <a:pos x="331" y="52"/>
                </a:cxn>
                <a:cxn ang="0">
                  <a:pos x="295" y="62"/>
                </a:cxn>
                <a:cxn ang="0">
                  <a:pos x="240" y="80"/>
                </a:cxn>
                <a:cxn ang="0">
                  <a:pos x="194" y="99"/>
                </a:cxn>
                <a:cxn ang="0">
                  <a:pos x="143" y="122"/>
                </a:cxn>
                <a:cxn ang="0">
                  <a:pos x="105" y="148"/>
                </a:cxn>
                <a:cxn ang="0">
                  <a:pos x="77" y="176"/>
                </a:cxn>
                <a:cxn ang="0">
                  <a:pos x="45" y="209"/>
                </a:cxn>
                <a:cxn ang="0">
                  <a:pos x="14" y="244"/>
                </a:cxn>
                <a:cxn ang="0">
                  <a:pos x="0" y="263"/>
                </a:cxn>
              </a:cxnLst>
              <a:rect l="0" t="0" r="r" b="b"/>
              <a:pathLst>
                <a:path w="690" h="264">
                  <a:moveTo>
                    <a:pt x="0" y="263"/>
                  </a:moveTo>
                  <a:lnTo>
                    <a:pt x="525" y="263"/>
                  </a:lnTo>
                  <a:lnTo>
                    <a:pt x="534" y="253"/>
                  </a:lnTo>
                  <a:lnTo>
                    <a:pt x="556" y="214"/>
                  </a:lnTo>
                  <a:lnTo>
                    <a:pt x="580" y="178"/>
                  </a:lnTo>
                  <a:lnTo>
                    <a:pt x="603" y="146"/>
                  </a:lnTo>
                  <a:lnTo>
                    <a:pt x="634" y="121"/>
                  </a:lnTo>
                  <a:lnTo>
                    <a:pt x="666" y="96"/>
                  </a:lnTo>
                  <a:lnTo>
                    <a:pt x="689" y="86"/>
                  </a:lnTo>
                  <a:lnTo>
                    <a:pt x="598" y="50"/>
                  </a:lnTo>
                  <a:lnTo>
                    <a:pt x="544" y="32"/>
                  </a:lnTo>
                  <a:lnTo>
                    <a:pt x="496" y="12"/>
                  </a:lnTo>
                  <a:lnTo>
                    <a:pt x="450" y="3"/>
                  </a:lnTo>
                  <a:lnTo>
                    <a:pt x="405" y="0"/>
                  </a:lnTo>
                  <a:lnTo>
                    <a:pt x="382" y="22"/>
                  </a:lnTo>
                  <a:lnTo>
                    <a:pt x="352" y="43"/>
                  </a:lnTo>
                  <a:lnTo>
                    <a:pt x="331" y="52"/>
                  </a:lnTo>
                  <a:lnTo>
                    <a:pt x="295" y="62"/>
                  </a:lnTo>
                  <a:lnTo>
                    <a:pt x="240" y="80"/>
                  </a:lnTo>
                  <a:lnTo>
                    <a:pt x="194" y="99"/>
                  </a:lnTo>
                  <a:lnTo>
                    <a:pt x="143" y="122"/>
                  </a:lnTo>
                  <a:lnTo>
                    <a:pt x="105" y="148"/>
                  </a:lnTo>
                  <a:lnTo>
                    <a:pt x="77" y="176"/>
                  </a:lnTo>
                  <a:lnTo>
                    <a:pt x="45" y="209"/>
                  </a:lnTo>
                  <a:lnTo>
                    <a:pt x="14" y="244"/>
                  </a:lnTo>
                  <a:lnTo>
                    <a:pt x="0" y="263"/>
                  </a:lnTo>
                </a:path>
              </a:pathLst>
            </a:custGeom>
            <a:solidFill>
              <a:srgbClr val="FCFEB9"/>
            </a:solidFill>
            <a:ln w="12699" cap="rnd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15" name="Freeform 11"/>
            <p:cNvSpPr>
              <a:spLocks noChangeAspect="1"/>
            </p:cNvSpPr>
            <p:nvPr/>
          </p:nvSpPr>
          <p:spPr bwMode="auto">
            <a:xfrm rot="16907917">
              <a:off x="8013457" y="4021537"/>
              <a:ext cx="320673" cy="199960"/>
            </a:xfrm>
            <a:custGeom>
              <a:avLst/>
              <a:gdLst/>
              <a:ahLst/>
              <a:cxnLst>
                <a:cxn ang="0">
                  <a:pos x="0" y="151"/>
                </a:cxn>
                <a:cxn ang="0">
                  <a:pos x="253" y="151"/>
                </a:cxn>
                <a:cxn ang="0">
                  <a:pos x="296" y="104"/>
                </a:cxn>
                <a:cxn ang="0">
                  <a:pos x="145" y="0"/>
                </a:cxn>
                <a:cxn ang="0">
                  <a:pos x="133" y="1"/>
                </a:cxn>
                <a:cxn ang="0">
                  <a:pos x="108" y="10"/>
                </a:cxn>
                <a:cxn ang="0">
                  <a:pos x="93" y="20"/>
                </a:cxn>
                <a:cxn ang="0">
                  <a:pos x="75" y="34"/>
                </a:cxn>
                <a:cxn ang="0">
                  <a:pos x="52" y="56"/>
                </a:cxn>
                <a:cxn ang="0">
                  <a:pos x="26" y="90"/>
                </a:cxn>
                <a:cxn ang="0">
                  <a:pos x="6" y="135"/>
                </a:cxn>
                <a:cxn ang="0">
                  <a:pos x="0" y="151"/>
                </a:cxn>
              </a:cxnLst>
              <a:rect l="0" t="0" r="r" b="b"/>
              <a:pathLst>
                <a:path w="297" h="152">
                  <a:moveTo>
                    <a:pt x="0" y="151"/>
                  </a:moveTo>
                  <a:lnTo>
                    <a:pt x="253" y="151"/>
                  </a:lnTo>
                  <a:lnTo>
                    <a:pt x="296" y="104"/>
                  </a:lnTo>
                  <a:lnTo>
                    <a:pt x="145" y="0"/>
                  </a:lnTo>
                  <a:lnTo>
                    <a:pt x="133" y="1"/>
                  </a:lnTo>
                  <a:lnTo>
                    <a:pt x="108" y="10"/>
                  </a:lnTo>
                  <a:lnTo>
                    <a:pt x="93" y="20"/>
                  </a:lnTo>
                  <a:lnTo>
                    <a:pt x="75" y="34"/>
                  </a:lnTo>
                  <a:lnTo>
                    <a:pt x="52" y="56"/>
                  </a:lnTo>
                  <a:lnTo>
                    <a:pt x="26" y="90"/>
                  </a:lnTo>
                  <a:lnTo>
                    <a:pt x="6" y="135"/>
                  </a:lnTo>
                  <a:lnTo>
                    <a:pt x="0" y="151"/>
                  </a:lnTo>
                </a:path>
              </a:pathLst>
            </a:custGeom>
            <a:solidFill>
              <a:srgbClr val="FCFEB9"/>
            </a:solidFill>
            <a:ln w="12699" cap="rnd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16" name="Freeform 12"/>
            <p:cNvSpPr>
              <a:spLocks noChangeAspect="1"/>
            </p:cNvSpPr>
            <p:nvPr/>
          </p:nvSpPr>
          <p:spPr bwMode="auto">
            <a:xfrm rot="16907917">
              <a:off x="5324008" y="3599957"/>
              <a:ext cx="1945900" cy="1076102"/>
            </a:xfrm>
            <a:custGeom>
              <a:avLst/>
              <a:gdLst/>
              <a:ahLst/>
              <a:cxnLst>
                <a:cxn ang="0">
                  <a:pos x="0" y="618"/>
                </a:cxn>
                <a:cxn ang="0">
                  <a:pos x="64" y="549"/>
                </a:cxn>
                <a:cxn ang="0">
                  <a:pos x="113" y="499"/>
                </a:cxn>
                <a:cxn ang="0">
                  <a:pos x="156" y="457"/>
                </a:cxn>
                <a:cxn ang="0">
                  <a:pos x="204" y="411"/>
                </a:cxn>
                <a:cxn ang="0">
                  <a:pos x="261" y="369"/>
                </a:cxn>
                <a:cxn ang="0">
                  <a:pos x="307" y="342"/>
                </a:cxn>
                <a:cxn ang="0">
                  <a:pos x="369" y="308"/>
                </a:cxn>
                <a:cxn ang="0">
                  <a:pos x="442" y="280"/>
                </a:cxn>
                <a:cxn ang="0">
                  <a:pos x="511" y="258"/>
                </a:cxn>
                <a:cxn ang="0">
                  <a:pos x="611" y="221"/>
                </a:cxn>
                <a:cxn ang="0">
                  <a:pos x="728" y="157"/>
                </a:cxn>
                <a:cxn ang="0">
                  <a:pos x="891" y="72"/>
                </a:cxn>
                <a:cxn ang="0">
                  <a:pos x="952" y="41"/>
                </a:cxn>
                <a:cxn ang="0">
                  <a:pos x="1029" y="16"/>
                </a:cxn>
                <a:cxn ang="0">
                  <a:pos x="1084" y="7"/>
                </a:cxn>
                <a:cxn ang="0">
                  <a:pos x="1165" y="0"/>
                </a:cxn>
                <a:cxn ang="0">
                  <a:pos x="1237" y="3"/>
                </a:cxn>
                <a:cxn ang="0">
                  <a:pos x="1309" y="12"/>
                </a:cxn>
                <a:cxn ang="0">
                  <a:pos x="1374" y="28"/>
                </a:cxn>
                <a:cxn ang="0">
                  <a:pos x="1443" y="49"/>
                </a:cxn>
                <a:cxn ang="0">
                  <a:pos x="1497" y="71"/>
                </a:cxn>
                <a:cxn ang="0">
                  <a:pos x="1549" y="93"/>
                </a:cxn>
                <a:cxn ang="0">
                  <a:pos x="1606" y="130"/>
                </a:cxn>
                <a:cxn ang="0">
                  <a:pos x="1647" y="166"/>
                </a:cxn>
                <a:cxn ang="0">
                  <a:pos x="1687" y="213"/>
                </a:cxn>
                <a:cxn ang="0">
                  <a:pos x="1706" y="258"/>
                </a:cxn>
                <a:cxn ang="0">
                  <a:pos x="1720" y="307"/>
                </a:cxn>
                <a:cxn ang="0">
                  <a:pos x="1727" y="344"/>
                </a:cxn>
                <a:cxn ang="0">
                  <a:pos x="1727" y="429"/>
                </a:cxn>
                <a:cxn ang="0">
                  <a:pos x="1720" y="503"/>
                </a:cxn>
                <a:cxn ang="0">
                  <a:pos x="1723" y="551"/>
                </a:cxn>
                <a:cxn ang="0">
                  <a:pos x="1733" y="585"/>
                </a:cxn>
                <a:cxn ang="0">
                  <a:pos x="1751" y="625"/>
                </a:cxn>
                <a:cxn ang="0">
                  <a:pos x="1766" y="654"/>
                </a:cxn>
                <a:cxn ang="0">
                  <a:pos x="1790" y="696"/>
                </a:cxn>
                <a:cxn ang="0">
                  <a:pos x="1800" y="726"/>
                </a:cxn>
                <a:cxn ang="0">
                  <a:pos x="1802" y="754"/>
                </a:cxn>
                <a:cxn ang="0">
                  <a:pos x="1796" y="783"/>
                </a:cxn>
                <a:cxn ang="0">
                  <a:pos x="1779" y="798"/>
                </a:cxn>
                <a:cxn ang="0">
                  <a:pos x="1757" y="809"/>
                </a:cxn>
                <a:cxn ang="0">
                  <a:pos x="1727" y="817"/>
                </a:cxn>
              </a:cxnLst>
              <a:rect l="0" t="0" r="r" b="b"/>
              <a:pathLst>
                <a:path w="1803" h="818">
                  <a:moveTo>
                    <a:pt x="0" y="618"/>
                  </a:moveTo>
                  <a:lnTo>
                    <a:pt x="64" y="549"/>
                  </a:lnTo>
                  <a:lnTo>
                    <a:pt x="113" y="499"/>
                  </a:lnTo>
                  <a:lnTo>
                    <a:pt x="156" y="457"/>
                  </a:lnTo>
                  <a:lnTo>
                    <a:pt x="204" y="411"/>
                  </a:lnTo>
                  <a:lnTo>
                    <a:pt x="261" y="369"/>
                  </a:lnTo>
                  <a:lnTo>
                    <a:pt x="307" y="342"/>
                  </a:lnTo>
                  <a:lnTo>
                    <a:pt x="369" y="308"/>
                  </a:lnTo>
                  <a:lnTo>
                    <a:pt x="442" y="280"/>
                  </a:lnTo>
                  <a:lnTo>
                    <a:pt x="511" y="258"/>
                  </a:lnTo>
                  <a:lnTo>
                    <a:pt x="611" y="221"/>
                  </a:lnTo>
                  <a:lnTo>
                    <a:pt x="728" y="157"/>
                  </a:lnTo>
                  <a:lnTo>
                    <a:pt x="891" y="72"/>
                  </a:lnTo>
                  <a:lnTo>
                    <a:pt x="952" y="41"/>
                  </a:lnTo>
                  <a:lnTo>
                    <a:pt x="1029" y="16"/>
                  </a:lnTo>
                  <a:lnTo>
                    <a:pt x="1084" y="7"/>
                  </a:lnTo>
                  <a:lnTo>
                    <a:pt x="1165" y="0"/>
                  </a:lnTo>
                  <a:lnTo>
                    <a:pt x="1237" y="3"/>
                  </a:lnTo>
                  <a:lnTo>
                    <a:pt x="1309" y="12"/>
                  </a:lnTo>
                  <a:lnTo>
                    <a:pt x="1374" y="28"/>
                  </a:lnTo>
                  <a:lnTo>
                    <a:pt x="1443" y="49"/>
                  </a:lnTo>
                  <a:lnTo>
                    <a:pt x="1497" y="71"/>
                  </a:lnTo>
                  <a:lnTo>
                    <a:pt x="1549" y="93"/>
                  </a:lnTo>
                  <a:lnTo>
                    <a:pt x="1606" y="130"/>
                  </a:lnTo>
                  <a:lnTo>
                    <a:pt x="1647" y="166"/>
                  </a:lnTo>
                  <a:lnTo>
                    <a:pt x="1687" y="213"/>
                  </a:lnTo>
                  <a:lnTo>
                    <a:pt x="1706" y="258"/>
                  </a:lnTo>
                  <a:lnTo>
                    <a:pt x="1720" y="307"/>
                  </a:lnTo>
                  <a:lnTo>
                    <a:pt x="1727" y="344"/>
                  </a:lnTo>
                  <a:lnTo>
                    <a:pt x="1727" y="429"/>
                  </a:lnTo>
                  <a:lnTo>
                    <a:pt x="1720" y="503"/>
                  </a:lnTo>
                  <a:lnTo>
                    <a:pt x="1723" y="551"/>
                  </a:lnTo>
                  <a:lnTo>
                    <a:pt x="1733" y="585"/>
                  </a:lnTo>
                  <a:lnTo>
                    <a:pt x="1751" y="625"/>
                  </a:lnTo>
                  <a:lnTo>
                    <a:pt x="1766" y="654"/>
                  </a:lnTo>
                  <a:lnTo>
                    <a:pt x="1790" y="696"/>
                  </a:lnTo>
                  <a:lnTo>
                    <a:pt x="1800" y="726"/>
                  </a:lnTo>
                  <a:lnTo>
                    <a:pt x="1802" y="754"/>
                  </a:lnTo>
                  <a:lnTo>
                    <a:pt x="1796" y="783"/>
                  </a:lnTo>
                  <a:lnTo>
                    <a:pt x="1779" y="798"/>
                  </a:lnTo>
                  <a:lnTo>
                    <a:pt x="1757" y="809"/>
                  </a:lnTo>
                  <a:lnTo>
                    <a:pt x="1727" y="817"/>
                  </a:lnTo>
                </a:path>
              </a:pathLst>
            </a:custGeom>
            <a:solidFill>
              <a:srgbClr val="00B050"/>
            </a:solidFill>
            <a:ln w="12699" cap="rnd" cmpd="sng">
              <a:solidFill>
                <a:srgbClr val="FCFEB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17" name="Freeform 13"/>
            <p:cNvSpPr>
              <a:spLocks noChangeAspect="1"/>
            </p:cNvSpPr>
            <p:nvPr/>
          </p:nvSpPr>
          <p:spPr bwMode="auto">
            <a:xfrm rot="16907917">
              <a:off x="6772376" y="4554276"/>
              <a:ext cx="419061" cy="549891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108" y="73"/>
                </a:cxn>
                <a:cxn ang="0">
                  <a:pos x="73" y="122"/>
                </a:cxn>
                <a:cxn ang="0">
                  <a:pos x="39" y="168"/>
                </a:cxn>
                <a:cxn ang="0">
                  <a:pos x="21" y="203"/>
                </a:cxn>
                <a:cxn ang="0">
                  <a:pos x="8" y="234"/>
                </a:cxn>
                <a:cxn ang="0">
                  <a:pos x="0" y="254"/>
                </a:cxn>
                <a:cxn ang="0">
                  <a:pos x="2" y="275"/>
                </a:cxn>
                <a:cxn ang="0">
                  <a:pos x="15" y="292"/>
                </a:cxn>
                <a:cxn ang="0">
                  <a:pos x="36" y="311"/>
                </a:cxn>
                <a:cxn ang="0">
                  <a:pos x="73" y="331"/>
                </a:cxn>
                <a:cxn ang="0">
                  <a:pos x="137" y="360"/>
                </a:cxn>
                <a:cxn ang="0">
                  <a:pos x="201" y="381"/>
                </a:cxn>
                <a:cxn ang="0">
                  <a:pos x="263" y="400"/>
                </a:cxn>
                <a:cxn ang="0">
                  <a:pos x="330" y="411"/>
                </a:cxn>
                <a:cxn ang="0">
                  <a:pos x="387" y="417"/>
                </a:cxn>
              </a:cxnLst>
              <a:rect l="0" t="0" r="r" b="b"/>
              <a:pathLst>
                <a:path w="388" h="418">
                  <a:moveTo>
                    <a:pt x="158" y="0"/>
                  </a:moveTo>
                  <a:lnTo>
                    <a:pt x="108" y="73"/>
                  </a:lnTo>
                  <a:lnTo>
                    <a:pt x="73" y="122"/>
                  </a:lnTo>
                  <a:lnTo>
                    <a:pt x="39" y="168"/>
                  </a:lnTo>
                  <a:lnTo>
                    <a:pt x="21" y="203"/>
                  </a:lnTo>
                  <a:lnTo>
                    <a:pt x="8" y="234"/>
                  </a:lnTo>
                  <a:lnTo>
                    <a:pt x="0" y="254"/>
                  </a:lnTo>
                  <a:lnTo>
                    <a:pt x="2" y="275"/>
                  </a:lnTo>
                  <a:lnTo>
                    <a:pt x="15" y="292"/>
                  </a:lnTo>
                  <a:lnTo>
                    <a:pt x="36" y="311"/>
                  </a:lnTo>
                  <a:lnTo>
                    <a:pt x="73" y="331"/>
                  </a:lnTo>
                  <a:lnTo>
                    <a:pt x="137" y="360"/>
                  </a:lnTo>
                  <a:lnTo>
                    <a:pt x="201" y="381"/>
                  </a:lnTo>
                  <a:lnTo>
                    <a:pt x="263" y="400"/>
                  </a:lnTo>
                  <a:lnTo>
                    <a:pt x="330" y="411"/>
                  </a:lnTo>
                  <a:lnTo>
                    <a:pt x="387" y="417"/>
                  </a:lnTo>
                </a:path>
              </a:pathLst>
            </a:custGeom>
            <a:noFill/>
            <a:ln w="12699" cap="rnd" cmpd="sng">
              <a:solidFill>
                <a:srgbClr val="FCFEB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18" name="Freeform 14"/>
            <p:cNvSpPr>
              <a:spLocks noChangeAspect="1"/>
            </p:cNvSpPr>
            <p:nvPr/>
          </p:nvSpPr>
          <p:spPr bwMode="auto">
            <a:xfrm rot="16907917">
              <a:off x="6826888" y="4551004"/>
              <a:ext cx="325531" cy="424915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87" y="68"/>
                </a:cxn>
                <a:cxn ang="0">
                  <a:pos x="36" y="135"/>
                </a:cxn>
                <a:cxn ang="0">
                  <a:pos x="7" y="176"/>
                </a:cxn>
                <a:cxn ang="0">
                  <a:pos x="0" y="205"/>
                </a:cxn>
                <a:cxn ang="0">
                  <a:pos x="6" y="229"/>
                </a:cxn>
                <a:cxn ang="0">
                  <a:pos x="27" y="248"/>
                </a:cxn>
                <a:cxn ang="0">
                  <a:pos x="55" y="265"/>
                </a:cxn>
                <a:cxn ang="0">
                  <a:pos x="87" y="278"/>
                </a:cxn>
                <a:cxn ang="0">
                  <a:pos x="124" y="291"/>
                </a:cxn>
                <a:cxn ang="0">
                  <a:pos x="183" y="307"/>
                </a:cxn>
                <a:cxn ang="0">
                  <a:pos x="244" y="318"/>
                </a:cxn>
                <a:cxn ang="0">
                  <a:pos x="300" y="322"/>
                </a:cxn>
              </a:cxnLst>
              <a:rect l="0" t="0" r="r" b="b"/>
              <a:pathLst>
                <a:path w="301" h="323">
                  <a:moveTo>
                    <a:pt x="148" y="0"/>
                  </a:moveTo>
                  <a:lnTo>
                    <a:pt x="87" y="68"/>
                  </a:lnTo>
                  <a:lnTo>
                    <a:pt x="36" y="135"/>
                  </a:lnTo>
                  <a:lnTo>
                    <a:pt x="7" y="176"/>
                  </a:lnTo>
                  <a:lnTo>
                    <a:pt x="0" y="205"/>
                  </a:lnTo>
                  <a:lnTo>
                    <a:pt x="6" y="229"/>
                  </a:lnTo>
                  <a:lnTo>
                    <a:pt x="27" y="248"/>
                  </a:lnTo>
                  <a:lnTo>
                    <a:pt x="55" y="265"/>
                  </a:lnTo>
                  <a:lnTo>
                    <a:pt x="87" y="278"/>
                  </a:lnTo>
                  <a:lnTo>
                    <a:pt x="124" y="291"/>
                  </a:lnTo>
                  <a:lnTo>
                    <a:pt x="183" y="307"/>
                  </a:lnTo>
                  <a:lnTo>
                    <a:pt x="244" y="318"/>
                  </a:lnTo>
                  <a:lnTo>
                    <a:pt x="300" y="322"/>
                  </a:lnTo>
                </a:path>
              </a:pathLst>
            </a:custGeom>
            <a:solidFill>
              <a:srgbClr val="00B050"/>
            </a:solidFill>
            <a:ln w="12699" cap="rnd" cmpd="sng">
              <a:solidFill>
                <a:srgbClr val="FCFEB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19" name="Freeform 15"/>
            <p:cNvSpPr>
              <a:spLocks noChangeAspect="1"/>
            </p:cNvSpPr>
            <p:nvPr/>
          </p:nvSpPr>
          <p:spPr bwMode="auto">
            <a:xfrm rot="16907917">
              <a:off x="7555064" y="3905508"/>
              <a:ext cx="131184" cy="118397"/>
            </a:xfrm>
            <a:custGeom>
              <a:avLst/>
              <a:gdLst/>
              <a:ahLst/>
              <a:cxnLst>
                <a:cxn ang="0">
                  <a:pos x="0" y="89"/>
                </a:cxn>
                <a:cxn ang="0">
                  <a:pos x="22" y="53"/>
                </a:cxn>
                <a:cxn ang="0">
                  <a:pos x="61" y="22"/>
                </a:cxn>
                <a:cxn ang="0">
                  <a:pos x="95" y="6"/>
                </a:cxn>
                <a:cxn ang="0">
                  <a:pos x="120" y="0"/>
                </a:cxn>
              </a:cxnLst>
              <a:rect l="0" t="0" r="r" b="b"/>
              <a:pathLst>
                <a:path w="121" h="90">
                  <a:moveTo>
                    <a:pt x="0" y="89"/>
                  </a:moveTo>
                  <a:lnTo>
                    <a:pt x="22" y="53"/>
                  </a:lnTo>
                  <a:lnTo>
                    <a:pt x="61" y="22"/>
                  </a:lnTo>
                  <a:lnTo>
                    <a:pt x="95" y="6"/>
                  </a:lnTo>
                  <a:lnTo>
                    <a:pt x="120" y="0"/>
                  </a:lnTo>
                </a:path>
              </a:pathLst>
            </a:custGeom>
            <a:solidFill>
              <a:srgbClr val="FF3300"/>
            </a:solidFill>
            <a:ln w="12699" cap="rnd" cmpd="sng">
              <a:solidFill>
                <a:srgbClr val="FCFEB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20" name="Freeform 16"/>
            <p:cNvSpPr>
              <a:spLocks noChangeAspect="1"/>
            </p:cNvSpPr>
            <p:nvPr/>
          </p:nvSpPr>
          <p:spPr bwMode="auto">
            <a:xfrm rot="16907917">
              <a:off x="5565758" y="4626693"/>
              <a:ext cx="398411" cy="1152402"/>
            </a:xfrm>
            <a:custGeom>
              <a:avLst/>
              <a:gdLst/>
              <a:ahLst/>
              <a:cxnLst>
                <a:cxn ang="0">
                  <a:pos x="315" y="0"/>
                </a:cxn>
                <a:cxn ang="0">
                  <a:pos x="344" y="65"/>
                </a:cxn>
                <a:cxn ang="0">
                  <a:pos x="356" y="93"/>
                </a:cxn>
                <a:cxn ang="0">
                  <a:pos x="367" y="129"/>
                </a:cxn>
                <a:cxn ang="0">
                  <a:pos x="368" y="176"/>
                </a:cxn>
                <a:cxn ang="0">
                  <a:pos x="367" y="216"/>
                </a:cxn>
                <a:cxn ang="0">
                  <a:pos x="353" y="263"/>
                </a:cxn>
                <a:cxn ang="0">
                  <a:pos x="321" y="320"/>
                </a:cxn>
                <a:cxn ang="0">
                  <a:pos x="291" y="357"/>
                </a:cxn>
                <a:cxn ang="0">
                  <a:pos x="248" y="400"/>
                </a:cxn>
                <a:cxn ang="0">
                  <a:pos x="199" y="441"/>
                </a:cxn>
                <a:cxn ang="0">
                  <a:pos x="165" y="476"/>
                </a:cxn>
                <a:cxn ang="0">
                  <a:pos x="120" y="521"/>
                </a:cxn>
                <a:cxn ang="0">
                  <a:pos x="86" y="559"/>
                </a:cxn>
                <a:cxn ang="0">
                  <a:pos x="72" y="578"/>
                </a:cxn>
                <a:cxn ang="0">
                  <a:pos x="56" y="600"/>
                </a:cxn>
                <a:cxn ang="0">
                  <a:pos x="43" y="622"/>
                </a:cxn>
                <a:cxn ang="0">
                  <a:pos x="27" y="647"/>
                </a:cxn>
                <a:cxn ang="0">
                  <a:pos x="10" y="688"/>
                </a:cxn>
                <a:cxn ang="0">
                  <a:pos x="3" y="725"/>
                </a:cxn>
                <a:cxn ang="0">
                  <a:pos x="0" y="743"/>
                </a:cxn>
                <a:cxn ang="0">
                  <a:pos x="0" y="770"/>
                </a:cxn>
                <a:cxn ang="0">
                  <a:pos x="3" y="797"/>
                </a:cxn>
                <a:cxn ang="0">
                  <a:pos x="15" y="819"/>
                </a:cxn>
                <a:cxn ang="0">
                  <a:pos x="25" y="831"/>
                </a:cxn>
                <a:cxn ang="0">
                  <a:pos x="44" y="850"/>
                </a:cxn>
                <a:cxn ang="0">
                  <a:pos x="62" y="860"/>
                </a:cxn>
                <a:cxn ang="0">
                  <a:pos x="82" y="869"/>
                </a:cxn>
                <a:cxn ang="0">
                  <a:pos x="108" y="875"/>
                </a:cxn>
                <a:cxn ang="0">
                  <a:pos x="128" y="872"/>
                </a:cxn>
                <a:cxn ang="0">
                  <a:pos x="143" y="868"/>
                </a:cxn>
                <a:cxn ang="0">
                  <a:pos x="155" y="860"/>
                </a:cxn>
                <a:cxn ang="0">
                  <a:pos x="205" y="810"/>
                </a:cxn>
              </a:cxnLst>
              <a:rect l="0" t="0" r="r" b="b"/>
              <a:pathLst>
                <a:path w="369" h="876">
                  <a:moveTo>
                    <a:pt x="315" y="0"/>
                  </a:moveTo>
                  <a:lnTo>
                    <a:pt x="344" y="65"/>
                  </a:lnTo>
                  <a:lnTo>
                    <a:pt x="356" y="93"/>
                  </a:lnTo>
                  <a:lnTo>
                    <a:pt x="367" y="129"/>
                  </a:lnTo>
                  <a:lnTo>
                    <a:pt x="368" y="176"/>
                  </a:lnTo>
                  <a:lnTo>
                    <a:pt x="367" y="216"/>
                  </a:lnTo>
                  <a:lnTo>
                    <a:pt x="353" y="263"/>
                  </a:lnTo>
                  <a:lnTo>
                    <a:pt x="321" y="320"/>
                  </a:lnTo>
                  <a:lnTo>
                    <a:pt x="291" y="357"/>
                  </a:lnTo>
                  <a:lnTo>
                    <a:pt x="248" y="400"/>
                  </a:lnTo>
                  <a:lnTo>
                    <a:pt x="199" y="441"/>
                  </a:lnTo>
                  <a:lnTo>
                    <a:pt x="165" y="476"/>
                  </a:lnTo>
                  <a:lnTo>
                    <a:pt x="120" y="521"/>
                  </a:lnTo>
                  <a:lnTo>
                    <a:pt x="86" y="559"/>
                  </a:lnTo>
                  <a:lnTo>
                    <a:pt x="72" y="578"/>
                  </a:lnTo>
                  <a:lnTo>
                    <a:pt x="56" y="600"/>
                  </a:lnTo>
                  <a:lnTo>
                    <a:pt x="43" y="622"/>
                  </a:lnTo>
                  <a:lnTo>
                    <a:pt x="27" y="647"/>
                  </a:lnTo>
                  <a:lnTo>
                    <a:pt x="10" y="688"/>
                  </a:lnTo>
                  <a:lnTo>
                    <a:pt x="3" y="725"/>
                  </a:lnTo>
                  <a:lnTo>
                    <a:pt x="0" y="743"/>
                  </a:lnTo>
                  <a:lnTo>
                    <a:pt x="0" y="770"/>
                  </a:lnTo>
                  <a:lnTo>
                    <a:pt x="3" y="797"/>
                  </a:lnTo>
                  <a:lnTo>
                    <a:pt x="15" y="819"/>
                  </a:lnTo>
                  <a:lnTo>
                    <a:pt x="25" y="831"/>
                  </a:lnTo>
                  <a:lnTo>
                    <a:pt x="44" y="850"/>
                  </a:lnTo>
                  <a:lnTo>
                    <a:pt x="62" y="860"/>
                  </a:lnTo>
                  <a:lnTo>
                    <a:pt x="82" y="869"/>
                  </a:lnTo>
                  <a:lnTo>
                    <a:pt x="108" y="875"/>
                  </a:lnTo>
                  <a:lnTo>
                    <a:pt x="128" y="872"/>
                  </a:lnTo>
                  <a:lnTo>
                    <a:pt x="143" y="868"/>
                  </a:lnTo>
                  <a:lnTo>
                    <a:pt x="155" y="860"/>
                  </a:lnTo>
                  <a:lnTo>
                    <a:pt x="205" y="810"/>
                  </a:lnTo>
                </a:path>
              </a:pathLst>
            </a:custGeom>
            <a:noFill/>
            <a:ln w="12699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21" name="Freeform 17"/>
            <p:cNvSpPr>
              <a:spLocks noChangeAspect="1"/>
            </p:cNvSpPr>
            <p:nvPr/>
          </p:nvSpPr>
          <p:spPr bwMode="auto">
            <a:xfrm rot="16907917">
              <a:off x="5909407" y="4430090"/>
              <a:ext cx="519878" cy="2086427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143" y="80"/>
                </a:cxn>
                <a:cxn ang="0">
                  <a:pos x="155" y="121"/>
                </a:cxn>
                <a:cxn ang="0">
                  <a:pos x="162" y="158"/>
                </a:cxn>
                <a:cxn ang="0">
                  <a:pos x="161" y="191"/>
                </a:cxn>
                <a:cxn ang="0">
                  <a:pos x="153" y="225"/>
                </a:cxn>
                <a:cxn ang="0">
                  <a:pos x="138" y="258"/>
                </a:cxn>
                <a:cxn ang="0">
                  <a:pos x="109" y="323"/>
                </a:cxn>
                <a:cxn ang="0">
                  <a:pos x="80" y="386"/>
                </a:cxn>
                <a:cxn ang="0">
                  <a:pos x="55" y="447"/>
                </a:cxn>
                <a:cxn ang="0">
                  <a:pos x="37" y="494"/>
                </a:cxn>
                <a:cxn ang="0">
                  <a:pos x="25" y="523"/>
                </a:cxn>
                <a:cxn ang="0">
                  <a:pos x="16" y="547"/>
                </a:cxn>
                <a:cxn ang="0">
                  <a:pos x="6" y="577"/>
                </a:cxn>
                <a:cxn ang="0">
                  <a:pos x="0" y="608"/>
                </a:cxn>
                <a:cxn ang="0">
                  <a:pos x="0" y="889"/>
                </a:cxn>
                <a:cxn ang="0">
                  <a:pos x="18" y="912"/>
                </a:cxn>
                <a:cxn ang="0">
                  <a:pos x="34" y="938"/>
                </a:cxn>
                <a:cxn ang="0">
                  <a:pos x="57" y="964"/>
                </a:cxn>
                <a:cxn ang="0">
                  <a:pos x="82" y="986"/>
                </a:cxn>
                <a:cxn ang="0">
                  <a:pos x="120" y="1010"/>
                </a:cxn>
                <a:cxn ang="0">
                  <a:pos x="192" y="1050"/>
                </a:cxn>
                <a:cxn ang="0">
                  <a:pos x="233" y="1080"/>
                </a:cxn>
                <a:cxn ang="0">
                  <a:pos x="248" y="1095"/>
                </a:cxn>
                <a:cxn ang="0">
                  <a:pos x="259" y="1108"/>
                </a:cxn>
                <a:cxn ang="0">
                  <a:pos x="269" y="1124"/>
                </a:cxn>
                <a:cxn ang="0">
                  <a:pos x="277" y="1144"/>
                </a:cxn>
                <a:cxn ang="0">
                  <a:pos x="284" y="1188"/>
                </a:cxn>
                <a:cxn ang="0">
                  <a:pos x="289" y="1230"/>
                </a:cxn>
                <a:cxn ang="0">
                  <a:pos x="291" y="1292"/>
                </a:cxn>
                <a:cxn ang="0">
                  <a:pos x="296" y="1336"/>
                </a:cxn>
                <a:cxn ang="0">
                  <a:pos x="304" y="1372"/>
                </a:cxn>
                <a:cxn ang="0">
                  <a:pos x="325" y="1419"/>
                </a:cxn>
                <a:cxn ang="0">
                  <a:pos x="351" y="1466"/>
                </a:cxn>
                <a:cxn ang="0">
                  <a:pos x="374" y="1504"/>
                </a:cxn>
                <a:cxn ang="0">
                  <a:pos x="395" y="1525"/>
                </a:cxn>
                <a:cxn ang="0">
                  <a:pos x="405" y="1535"/>
                </a:cxn>
                <a:cxn ang="0">
                  <a:pos x="419" y="1547"/>
                </a:cxn>
                <a:cxn ang="0">
                  <a:pos x="434" y="1558"/>
                </a:cxn>
                <a:cxn ang="0">
                  <a:pos x="455" y="1572"/>
                </a:cxn>
                <a:cxn ang="0">
                  <a:pos x="480" y="1585"/>
                </a:cxn>
              </a:cxnLst>
              <a:rect l="0" t="0" r="r" b="b"/>
              <a:pathLst>
                <a:path w="481" h="1586">
                  <a:moveTo>
                    <a:pt x="105" y="0"/>
                  </a:moveTo>
                  <a:lnTo>
                    <a:pt x="143" y="80"/>
                  </a:lnTo>
                  <a:lnTo>
                    <a:pt x="155" y="121"/>
                  </a:lnTo>
                  <a:lnTo>
                    <a:pt x="162" y="158"/>
                  </a:lnTo>
                  <a:lnTo>
                    <a:pt x="161" y="191"/>
                  </a:lnTo>
                  <a:lnTo>
                    <a:pt x="153" y="225"/>
                  </a:lnTo>
                  <a:lnTo>
                    <a:pt x="138" y="258"/>
                  </a:lnTo>
                  <a:lnTo>
                    <a:pt x="109" y="323"/>
                  </a:lnTo>
                  <a:lnTo>
                    <a:pt x="80" y="386"/>
                  </a:lnTo>
                  <a:lnTo>
                    <a:pt x="55" y="447"/>
                  </a:lnTo>
                  <a:lnTo>
                    <a:pt x="37" y="494"/>
                  </a:lnTo>
                  <a:lnTo>
                    <a:pt x="25" y="523"/>
                  </a:lnTo>
                  <a:lnTo>
                    <a:pt x="16" y="547"/>
                  </a:lnTo>
                  <a:lnTo>
                    <a:pt x="6" y="577"/>
                  </a:lnTo>
                  <a:lnTo>
                    <a:pt x="0" y="608"/>
                  </a:lnTo>
                  <a:lnTo>
                    <a:pt x="0" y="889"/>
                  </a:lnTo>
                  <a:lnTo>
                    <a:pt x="18" y="912"/>
                  </a:lnTo>
                  <a:lnTo>
                    <a:pt x="34" y="938"/>
                  </a:lnTo>
                  <a:lnTo>
                    <a:pt x="57" y="964"/>
                  </a:lnTo>
                  <a:lnTo>
                    <a:pt x="82" y="986"/>
                  </a:lnTo>
                  <a:lnTo>
                    <a:pt x="120" y="1010"/>
                  </a:lnTo>
                  <a:lnTo>
                    <a:pt x="192" y="1050"/>
                  </a:lnTo>
                  <a:lnTo>
                    <a:pt x="233" y="1080"/>
                  </a:lnTo>
                  <a:lnTo>
                    <a:pt x="248" y="1095"/>
                  </a:lnTo>
                  <a:lnTo>
                    <a:pt x="259" y="1108"/>
                  </a:lnTo>
                  <a:lnTo>
                    <a:pt x="269" y="1124"/>
                  </a:lnTo>
                  <a:lnTo>
                    <a:pt x="277" y="1144"/>
                  </a:lnTo>
                  <a:lnTo>
                    <a:pt x="284" y="1188"/>
                  </a:lnTo>
                  <a:lnTo>
                    <a:pt x="289" y="1230"/>
                  </a:lnTo>
                  <a:lnTo>
                    <a:pt x="291" y="1292"/>
                  </a:lnTo>
                  <a:lnTo>
                    <a:pt x="296" y="1336"/>
                  </a:lnTo>
                  <a:lnTo>
                    <a:pt x="304" y="1372"/>
                  </a:lnTo>
                  <a:lnTo>
                    <a:pt x="325" y="1419"/>
                  </a:lnTo>
                  <a:lnTo>
                    <a:pt x="351" y="1466"/>
                  </a:lnTo>
                  <a:lnTo>
                    <a:pt x="374" y="1504"/>
                  </a:lnTo>
                  <a:lnTo>
                    <a:pt x="395" y="1525"/>
                  </a:lnTo>
                  <a:lnTo>
                    <a:pt x="405" y="1535"/>
                  </a:lnTo>
                  <a:lnTo>
                    <a:pt x="419" y="1547"/>
                  </a:lnTo>
                  <a:lnTo>
                    <a:pt x="434" y="1558"/>
                  </a:lnTo>
                  <a:lnTo>
                    <a:pt x="455" y="1572"/>
                  </a:lnTo>
                  <a:lnTo>
                    <a:pt x="480" y="1585"/>
                  </a:lnTo>
                </a:path>
              </a:pathLst>
            </a:custGeom>
            <a:noFill/>
            <a:ln w="12699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22" name="Freeform 18"/>
            <p:cNvSpPr>
              <a:spLocks noChangeAspect="1"/>
            </p:cNvSpPr>
            <p:nvPr/>
          </p:nvSpPr>
          <p:spPr bwMode="auto">
            <a:xfrm rot="16907917">
              <a:off x="6863824" y="5611042"/>
              <a:ext cx="162766" cy="36045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" y="26"/>
                </a:cxn>
                <a:cxn ang="0">
                  <a:pos x="45" y="42"/>
                </a:cxn>
                <a:cxn ang="0">
                  <a:pos x="60" y="69"/>
                </a:cxn>
                <a:cxn ang="0">
                  <a:pos x="77" y="121"/>
                </a:cxn>
                <a:cxn ang="0">
                  <a:pos x="86" y="162"/>
                </a:cxn>
                <a:cxn ang="0">
                  <a:pos x="97" y="198"/>
                </a:cxn>
                <a:cxn ang="0">
                  <a:pos x="112" y="227"/>
                </a:cxn>
                <a:cxn ang="0">
                  <a:pos x="130" y="250"/>
                </a:cxn>
                <a:cxn ang="0">
                  <a:pos x="150" y="273"/>
                </a:cxn>
              </a:cxnLst>
              <a:rect l="0" t="0" r="r" b="b"/>
              <a:pathLst>
                <a:path w="151" h="274">
                  <a:moveTo>
                    <a:pt x="0" y="0"/>
                  </a:moveTo>
                  <a:lnTo>
                    <a:pt x="29" y="26"/>
                  </a:lnTo>
                  <a:lnTo>
                    <a:pt x="45" y="42"/>
                  </a:lnTo>
                  <a:lnTo>
                    <a:pt x="60" y="69"/>
                  </a:lnTo>
                  <a:lnTo>
                    <a:pt x="77" y="121"/>
                  </a:lnTo>
                  <a:lnTo>
                    <a:pt x="86" y="162"/>
                  </a:lnTo>
                  <a:lnTo>
                    <a:pt x="97" y="198"/>
                  </a:lnTo>
                  <a:lnTo>
                    <a:pt x="112" y="227"/>
                  </a:lnTo>
                  <a:lnTo>
                    <a:pt x="130" y="250"/>
                  </a:lnTo>
                  <a:lnTo>
                    <a:pt x="150" y="273"/>
                  </a:lnTo>
                </a:path>
              </a:pathLst>
            </a:custGeom>
            <a:noFill/>
            <a:ln w="12699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23" name="Freeform 19"/>
            <p:cNvSpPr>
              <a:spLocks noChangeAspect="1"/>
            </p:cNvSpPr>
            <p:nvPr/>
          </p:nvSpPr>
          <p:spPr bwMode="auto">
            <a:xfrm rot="16907917">
              <a:off x="7186015" y="5238790"/>
              <a:ext cx="969306" cy="5367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7"/>
                </a:cxn>
                <a:cxn ang="0">
                  <a:pos x="79" y="19"/>
                </a:cxn>
                <a:cxn ang="0">
                  <a:pos x="150" y="31"/>
                </a:cxn>
                <a:cxn ang="0">
                  <a:pos x="223" y="46"/>
                </a:cxn>
                <a:cxn ang="0">
                  <a:pos x="280" y="56"/>
                </a:cxn>
                <a:cxn ang="0">
                  <a:pos x="328" y="70"/>
                </a:cxn>
                <a:cxn ang="0">
                  <a:pos x="352" y="81"/>
                </a:cxn>
                <a:cxn ang="0">
                  <a:pos x="373" y="91"/>
                </a:cxn>
                <a:cxn ang="0">
                  <a:pos x="397" y="104"/>
                </a:cxn>
                <a:cxn ang="0">
                  <a:pos x="418" y="118"/>
                </a:cxn>
                <a:cxn ang="0">
                  <a:pos x="445" y="139"/>
                </a:cxn>
                <a:cxn ang="0">
                  <a:pos x="482" y="164"/>
                </a:cxn>
                <a:cxn ang="0">
                  <a:pos x="520" y="192"/>
                </a:cxn>
                <a:cxn ang="0">
                  <a:pos x="606" y="247"/>
                </a:cxn>
                <a:cxn ang="0">
                  <a:pos x="658" y="271"/>
                </a:cxn>
                <a:cxn ang="0">
                  <a:pos x="710" y="299"/>
                </a:cxn>
                <a:cxn ang="0">
                  <a:pos x="752" y="320"/>
                </a:cxn>
                <a:cxn ang="0">
                  <a:pos x="791" y="343"/>
                </a:cxn>
                <a:cxn ang="0">
                  <a:pos x="833" y="367"/>
                </a:cxn>
                <a:cxn ang="0">
                  <a:pos x="886" y="401"/>
                </a:cxn>
                <a:cxn ang="0">
                  <a:pos x="897" y="407"/>
                </a:cxn>
              </a:cxnLst>
              <a:rect l="0" t="0" r="r" b="b"/>
              <a:pathLst>
                <a:path w="898" h="408">
                  <a:moveTo>
                    <a:pt x="0" y="0"/>
                  </a:moveTo>
                  <a:lnTo>
                    <a:pt x="24" y="7"/>
                  </a:lnTo>
                  <a:lnTo>
                    <a:pt x="79" y="19"/>
                  </a:lnTo>
                  <a:lnTo>
                    <a:pt x="150" y="31"/>
                  </a:lnTo>
                  <a:lnTo>
                    <a:pt x="223" y="46"/>
                  </a:lnTo>
                  <a:lnTo>
                    <a:pt x="280" y="56"/>
                  </a:lnTo>
                  <a:lnTo>
                    <a:pt x="328" y="70"/>
                  </a:lnTo>
                  <a:lnTo>
                    <a:pt x="352" y="81"/>
                  </a:lnTo>
                  <a:lnTo>
                    <a:pt x="373" y="91"/>
                  </a:lnTo>
                  <a:lnTo>
                    <a:pt x="397" y="104"/>
                  </a:lnTo>
                  <a:lnTo>
                    <a:pt x="418" y="118"/>
                  </a:lnTo>
                  <a:lnTo>
                    <a:pt x="445" y="139"/>
                  </a:lnTo>
                  <a:lnTo>
                    <a:pt x="482" y="164"/>
                  </a:lnTo>
                  <a:lnTo>
                    <a:pt x="520" y="192"/>
                  </a:lnTo>
                  <a:lnTo>
                    <a:pt x="606" y="247"/>
                  </a:lnTo>
                  <a:lnTo>
                    <a:pt x="658" y="271"/>
                  </a:lnTo>
                  <a:lnTo>
                    <a:pt x="710" y="299"/>
                  </a:lnTo>
                  <a:lnTo>
                    <a:pt x="752" y="320"/>
                  </a:lnTo>
                  <a:lnTo>
                    <a:pt x="791" y="343"/>
                  </a:lnTo>
                  <a:lnTo>
                    <a:pt x="833" y="367"/>
                  </a:lnTo>
                  <a:lnTo>
                    <a:pt x="886" y="401"/>
                  </a:lnTo>
                  <a:lnTo>
                    <a:pt x="897" y="407"/>
                  </a:lnTo>
                </a:path>
              </a:pathLst>
            </a:custGeom>
            <a:noFill/>
            <a:ln w="12699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24" name="Freeform 20"/>
            <p:cNvSpPr>
              <a:spLocks noChangeAspect="1"/>
            </p:cNvSpPr>
            <p:nvPr/>
          </p:nvSpPr>
          <p:spPr bwMode="auto">
            <a:xfrm rot="16907917">
              <a:off x="7821890" y="3134995"/>
              <a:ext cx="154263" cy="82878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50" y="48"/>
                </a:cxn>
                <a:cxn ang="0">
                  <a:pos x="88" y="31"/>
                </a:cxn>
                <a:cxn ang="0">
                  <a:pos x="116" y="16"/>
                </a:cxn>
                <a:cxn ang="0">
                  <a:pos x="142" y="0"/>
                </a:cxn>
              </a:cxnLst>
              <a:rect l="0" t="0" r="r" b="b"/>
              <a:pathLst>
                <a:path w="143" h="63">
                  <a:moveTo>
                    <a:pt x="0" y="62"/>
                  </a:moveTo>
                  <a:lnTo>
                    <a:pt x="50" y="48"/>
                  </a:lnTo>
                  <a:lnTo>
                    <a:pt x="88" y="31"/>
                  </a:lnTo>
                  <a:lnTo>
                    <a:pt x="116" y="16"/>
                  </a:lnTo>
                  <a:lnTo>
                    <a:pt x="142" y="0"/>
                  </a:lnTo>
                </a:path>
              </a:pathLst>
            </a:custGeom>
            <a:noFill/>
            <a:ln w="12699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25" name="Freeform 21"/>
            <p:cNvSpPr>
              <a:spLocks noChangeAspect="1"/>
            </p:cNvSpPr>
            <p:nvPr/>
          </p:nvSpPr>
          <p:spPr bwMode="auto">
            <a:xfrm rot="16907917">
              <a:off x="7381229" y="3086719"/>
              <a:ext cx="259939" cy="149970"/>
            </a:xfrm>
            <a:custGeom>
              <a:avLst/>
              <a:gdLst/>
              <a:ahLst/>
              <a:cxnLst>
                <a:cxn ang="0">
                  <a:pos x="0" y="113"/>
                </a:cxn>
                <a:cxn ang="0">
                  <a:pos x="46" y="110"/>
                </a:cxn>
                <a:cxn ang="0">
                  <a:pos x="80" y="106"/>
                </a:cxn>
                <a:cxn ang="0">
                  <a:pos x="126" y="97"/>
                </a:cxn>
                <a:cxn ang="0">
                  <a:pos x="164" y="85"/>
                </a:cxn>
                <a:cxn ang="0">
                  <a:pos x="187" y="75"/>
                </a:cxn>
                <a:cxn ang="0">
                  <a:pos x="204" y="62"/>
                </a:cxn>
                <a:cxn ang="0">
                  <a:pos x="217" y="47"/>
                </a:cxn>
                <a:cxn ang="0">
                  <a:pos x="230" y="25"/>
                </a:cxn>
                <a:cxn ang="0">
                  <a:pos x="239" y="0"/>
                </a:cxn>
              </a:cxnLst>
              <a:rect l="0" t="0" r="r" b="b"/>
              <a:pathLst>
                <a:path w="240" h="114">
                  <a:moveTo>
                    <a:pt x="0" y="113"/>
                  </a:moveTo>
                  <a:lnTo>
                    <a:pt x="46" y="110"/>
                  </a:lnTo>
                  <a:lnTo>
                    <a:pt x="80" y="106"/>
                  </a:lnTo>
                  <a:lnTo>
                    <a:pt x="126" y="97"/>
                  </a:lnTo>
                  <a:lnTo>
                    <a:pt x="164" y="85"/>
                  </a:lnTo>
                  <a:lnTo>
                    <a:pt x="187" y="75"/>
                  </a:lnTo>
                  <a:lnTo>
                    <a:pt x="204" y="62"/>
                  </a:lnTo>
                  <a:lnTo>
                    <a:pt x="217" y="47"/>
                  </a:lnTo>
                  <a:lnTo>
                    <a:pt x="230" y="25"/>
                  </a:lnTo>
                  <a:lnTo>
                    <a:pt x="239" y="0"/>
                  </a:lnTo>
                </a:path>
              </a:pathLst>
            </a:custGeom>
            <a:noFill/>
            <a:ln w="12699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26" name="Freeform 22"/>
            <p:cNvSpPr>
              <a:spLocks noChangeAspect="1"/>
            </p:cNvSpPr>
            <p:nvPr/>
          </p:nvSpPr>
          <p:spPr bwMode="auto">
            <a:xfrm rot="16907917">
              <a:off x="6254063" y="2295762"/>
              <a:ext cx="398411" cy="14826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29"/>
                </a:cxn>
                <a:cxn ang="0">
                  <a:pos x="114" y="72"/>
                </a:cxn>
                <a:cxn ang="0">
                  <a:pos x="169" y="116"/>
                </a:cxn>
                <a:cxn ang="0">
                  <a:pos x="214" y="162"/>
                </a:cxn>
                <a:cxn ang="0">
                  <a:pos x="245" y="210"/>
                </a:cxn>
                <a:cxn ang="0">
                  <a:pos x="267" y="258"/>
                </a:cxn>
                <a:cxn ang="0">
                  <a:pos x="280" y="296"/>
                </a:cxn>
                <a:cxn ang="0">
                  <a:pos x="295" y="347"/>
                </a:cxn>
                <a:cxn ang="0">
                  <a:pos x="303" y="391"/>
                </a:cxn>
                <a:cxn ang="0">
                  <a:pos x="308" y="427"/>
                </a:cxn>
                <a:cxn ang="0">
                  <a:pos x="306" y="480"/>
                </a:cxn>
                <a:cxn ang="0">
                  <a:pos x="299" y="534"/>
                </a:cxn>
                <a:cxn ang="0">
                  <a:pos x="294" y="590"/>
                </a:cxn>
                <a:cxn ang="0">
                  <a:pos x="284" y="637"/>
                </a:cxn>
                <a:cxn ang="0">
                  <a:pos x="279" y="687"/>
                </a:cxn>
                <a:cxn ang="0">
                  <a:pos x="278" y="715"/>
                </a:cxn>
                <a:cxn ang="0">
                  <a:pos x="279" y="747"/>
                </a:cxn>
                <a:cxn ang="0">
                  <a:pos x="284" y="782"/>
                </a:cxn>
                <a:cxn ang="0">
                  <a:pos x="296" y="830"/>
                </a:cxn>
                <a:cxn ang="0">
                  <a:pos x="313" y="886"/>
                </a:cxn>
                <a:cxn ang="0">
                  <a:pos x="329" y="930"/>
                </a:cxn>
                <a:cxn ang="0">
                  <a:pos x="347" y="981"/>
                </a:cxn>
                <a:cxn ang="0">
                  <a:pos x="361" y="1018"/>
                </a:cxn>
                <a:cxn ang="0">
                  <a:pos x="368" y="1070"/>
                </a:cxn>
                <a:cxn ang="0">
                  <a:pos x="366" y="1126"/>
                </a:cxn>
              </a:cxnLst>
              <a:rect l="0" t="0" r="r" b="b"/>
              <a:pathLst>
                <a:path w="369" h="1127">
                  <a:moveTo>
                    <a:pt x="0" y="0"/>
                  </a:moveTo>
                  <a:lnTo>
                    <a:pt x="48" y="29"/>
                  </a:lnTo>
                  <a:lnTo>
                    <a:pt x="114" y="72"/>
                  </a:lnTo>
                  <a:lnTo>
                    <a:pt x="169" y="116"/>
                  </a:lnTo>
                  <a:lnTo>
                    <a:pt x="214" y="162"/>
                  </a:lnTo>
                  <a:lnTo>
                    <a:pt x="245" y="210"/>
                  </a:lnTo>
                  <a:lnTo>
                    <a:pt x="267" y="258"/>
                  </a:lnTo>
                  <a:lnTo>
                    <a:pt x="280" y="296"/>
                  </a:lnTo>
                  <a:lnTo>
                    <a:pt x="295" y="347"/>
                  </a:lnTo>
                  <a:lnTo>
                    <a:pt x="303" y="391"/>
                  </a:lnTo>
                  <a:lnTo>
                    <a:pt x="308" y="427"/>
                  </a:lnTo>
                  <a:lnTo>
                    <a:pt x="306" y="480"/>
                  </a:lnTo>
                  <a:lnTo>
                    <a:pt x="299" y="534"/>
                  </a:lnTo>
                  <a:lnTo>
                    <a:pt x="294" y="590"/>
                  </a:lnTo>
                  <a:lnTo>
                    <a:pt x="284" y="637"/>
                  </a:lnTo>
                  <a:lnTo>
                    <a:pt x="279" y="687"/>
                  </a:lnTo>
                  <a:lnTo>
                    <a:pt x="278" y="715"/>
                  </a:lnTo>
                  <a:lnTo>
                    <a:pt x="279" y="747"/>
                  </a:lnTo>
                  <a:lnTo>
                    <a:pt x="284" y="782"/>
                  </a:lnTo>
                  <a:lnTo>
                    <a:pt x="296" y="830"/>
                  </a:lnTo>
                  <a:lnTo>
                    <a:pt x="313" y="886"/>
                  </a:lnTo>
                  <a:lnTo>
                    <a:pt x="329" y="930"/>
                  </a:lnTo>
                  <a:lnTo>
                    <a:pt x="347" y="981"/>
                  </a:lnTo>
                  <a:lnTo>
                    <a:pt x="361" y="1018"/>
                  </a:lnTo>
                  <a:lnTo>
                    <a:pt x="368" y="1070"/>
                  </a:lnTo>
                  <a:lnTo>
                    <a:pt x="366" y="1126"/>
                  </a:lnTo>
                </a:path>
              </a:pathLst>
            </a:custGeom>
            <a:noFill/>
            <a:ln w="12699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27" name="Freeform 23"/>
            <p:cNvSpPr>
              <a:spLocks noChangeAspect="1"/>
            </p:cNvSpPr>
            <p:nvPr/>
          </p:nvSpPr>
          <p:spPr bwMode="auto">
            <a:xfrm rot="16907917">
              <a:off x="6869993" y="4257082"/>
              <a:ext cx="7288" cy="7893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5" y="5"/>
                </a:cxn>
                <a:cxn ang="0">
                  <a:pos x="6" y="4"/>
                </a:cxn>
              </a:cxnLst>
              <a:rect l="0" t="0" r="r" b="b"/>
              <a:pathLst>
                <a:path w="7" h="6">
                  <a:moveTo>
                    <a:pt x="6" y="4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5" y="5"/>
                  </a:lnTo>
                  <a:lnTo>
                    <a:pt x="6" y="4"/>
                  </a:lnTo>
                </a:path>
              </a:pathLst>
            </a:custGeom>
            <a:solidFill>
              <a:srgbClr val="000000"/>
            </a:solidFill>
            <a:ln w="12699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28" name="Freeform 24"/>
            <p:cNvSpPr>
              <a:spLocks noChangeAspect="1"/>
            </p:cNvSpPr>
            <p:nvPr/>
          </p:nvSpPr>
          <p:spPr bwMode="auto">
            <a:xfrm rot="16907917">
              <a:off x="6587546" y="4576844"/>
              <a:ext cx="671712" cy="878772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102" y="117"/>
                </a:cxn>
                <a:cxn ang="0">
                  <a:pos x="50" y="206"/>
                </a:cxn>
                <a:cxn ang="0">
                  <a:pos x="17" y="292"/>
                </a:cxn>
                <a:cxn ang="0">
                  <a:pos x="0" y="378"/>
                </a:cxn>
                <a:cxn ang="0">
                  <a:pos x="1" y="411"/>
                </a:cxn>
                <a:cxn ang="0">
                  <a:pos x="9" y="437"/>
                </a:cxn>
                <a:cxn ang="0">
                  <a:pos x="27" y="467"/>
                </a:cxn>
                <a:cxn ang="0">
                  <a:pos x="63" y="501"/>
                </a:cxn>
                <a:cxn ang="0">
                  <a:pos x="122" y="538"/>
                </a:cxn>
                <a:cxn ang="0">
                  <a:pos x="244" y="572"/>
                </a:cxn>
                <a:cxn ang="0">
                  <a:pos x="396" y="608"/>
                </a:cxn>
                <a:cxn ang="0">
                  <a:pos x="509" y="639"/>
                </a:cxn>
                <a:cxn ang="0">
                  <a:pos x="582" y="658"/>
                </a:cxn>
                <a:cxn ang="0">
                  <a:pos x="621" y="667"/>
                </a:cxn>
              </a:cxnLst>
              <a:rect l="0" t="0" r="r" b="b"/>
              <a:pathLst>
                <a:path w="622" h="668">
                  <a:moveTo>
                    <a:pt x="181" y="0"/>
                  </a:moveTo>
                  <a:lnTo>
                    <a:pt x="102" y="117"/>
                  </a:lnTo>
                  <a:lnTo>
                    <a:pt x="50" y="206"/>
                  </a:lnTo>
                  <a:lnTo>
                    <a:pt x="17" y="292"/>
                  </a:lnTo>
                  <a:lnTo>
                    <a:pt x="0" y="378"/>
                  </a:lnTo>
                  <a:lnTo>
                    <a:pt x="1" y="411"/>
                  </a:lnTo>
                  <a:lnTo>
                    <a:pt x="9" y="437"/>
                  </a:lnTo>
                  <a:lnTo>
                    <a:pt x="27" y="467"/>
                  </a:lnTo>
                  <a:lnTo>
                    <a:pt x="63" y="501"/>
                  </a:lnTo>
                  <a:lnTo>
                    <a:pt x="122" y="538"/>
                  </a:lnTo>
                  <a:lnTo>
                    <a:pt x="244" y="572"/>
                  </a:lnTo>
                  <a:lnTo>
                    <a:pt x="396" y="608"/>
                  </a:lnTo>
                  <a:lnTo>
                    <a:pt x="509" y="639"/>
                  </a:lnTo>
                  <a:lnTo>
                    <a:pt x="582" y="658"/>
                  </a:lnTo>
                  <a:lnTo>
                    <a:pt x="621" y="667"/>
                  </a:lnTo>
                </a:path>
              </a:pathLst>
            </a:custGeom>
            <a:noFill/>
            <a:ln w="12699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29" name="Freeform 25"/>
            <p:cNvSpPr>
              <a:spLocks noChangeAspect="1"/>
            </p:cNvSpPr>
            <p:nvPr/>
          </p:nvSpPr>
          <p:spPr bwMode="auto">
            <a:xfrm rot="16907917">
              <a:off x="7243350" y="4920705"/>
              <a:ext cx="747021" cy="4578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2" y="14"/>
                </a:cxn>
                <a:cxn ang="0">
                  <a:pos x="122" y="24"/>
                </a:cxn>
                <a:cxn ang="0">
                  <a:pos x="164" y="39"/>
                </a:cxn>
                <a:cxn ang="0">
                  <a:pos x="198" y="55"/>
                </a:cxn>
                <a:cxn ang="0">
                  <a:pos x="300" y="113"/>
                </a:cxn>
                <a:cxn ang="0">
                  <a:pos x="412" y="181"/>
                </a:cxn>
                <a:cxn ang="0">
                  <a:pos x="498" y="233"/>
                </a:cxn>
                <a:cxn ang="0">
                  <a:pos x="593" y="292"/>
                </a:cxn>
                <a:cxn ang="0">
                  <a:pos x="663" y="335"/>
                </a:cxn>
                <a:cxn ang="0">
                  <a:pos x="690" y="347"/>
                </a:cxn>
              </a:cxnLst>
              <a:rect l="0" t="0" r="r" b="b"/>
              <a:pathLst>
                <a:path w="691" h="348">
                  <a:moveTo>
                    <a:pt x="0" y="0"/>
                  </a:moveTo>
                  <a:lnTo>
                    <a:pt x="72" y="14"/>
                  </a:lnTo>
                  <a:lnTo>
                    <a:pt x="122" y="24"/>
                  </a:lnTo>
                  <a:lnTo>
                    <a:pt x="164" y="39"/>
                  </a:lnTo>
                  <a:lnTo>
                    <a:pt x="198" y="55"/>
                  </a:lnTo>
                  <a:lnTo>
                    <a:pt x="300" y="113"/>
                  </a:lnTo>
                  <a:lnTo>
                    <a:pt x="412" y="181"/>
                  </a:lnTo>
                  <a:lnTo>
                    <a:pt x="498" y="233"/>
                  </a:lnTo>
                  <a:lnTo>
                    <a:pt x="593" y="292"/>
                  </a:lnTo>
                  <a:lnTo>
                    <a:pt x="663" y="335"/>
                  </a:lnTo>
                  <a:lnTo>
                    <a:pt x="690" y="347"/>
                  </a:lnTo>
                </a:path>
              </a:pathLst>
            </a:custGeom>
            <a:noFill/>
            <a:ln w="12699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30" name="Freeform 26"/>
            <p:cNvSpPr>
              <a:spLocks noChangeAspect="1"/>
            </p:cNvSpPr>
            <p:nvPr/>
          </p:nvSpPr>
          <p:spPr bwMode="auto">
            <a:xfrm rot="16907917">
              <a:off x="7724285" y="4449420"/>
              <a:ext cx="405699" cy="138130"/>
            </a:xfrm>
            <a:custGeom>
              <a:avLst/>
              <a:gdLst/>
              <a:ahLst/>
              <a:cxnLst>
                <a:cxn ang="0">
                  <a:pos x="0" y="103"/>
                </a:cxn>
                <a:cxn ang="0">
                  <a:pos x="56" y="104"/>
                </a:cxn>
                <a:cxn ang="0">
                  <a:pos x="110" y="102"/>
                </a:cxn>
                <a:cxn ang="0">
                  <a:pos x="129" y="102"/>
                </a:cxn>
                <a:cxn ang="0">
                  <a:pos x="155" y="98"/>
                </a:cxn>
                <a:cxn ang="0">
                  <a:pos x="174" y="95"/>
                </a:cxn>
                <a:cxn ang="0">
                  <a:pos x="193" y="90"/>
                </a:cxn>
                <a:cxn ang="0">
                  <a:pos x="221" y="80"/>
                </a:cxn>
                <a:cxn ang="0">
                  <a:pos x="263" y="68"/>
                </a:cxn>
                <a:cxn ang="0">
                  <a:pos x="298" y="53"/>
                </a:cxn>
                <a:cxn ang="0">
                  <a:pos x="337" y="28"/>
                </a:cxn>
                <a:cxn ang="0">
                  <a:pos x="374" y="0"/>
                </a:cxn>
              </a:cxnLst>
              <a:rect l="0" t="0" r="r" b="b"/>
              <a:pathLst>
                <a:path w="375" h="105">
                  <a:moveTo>
                    <a:pt x="0" y="103"/>
                  </a:moveTo>
                  <a:lnTo>
                    <a:pt x="56" y="104"/>
                  </a:lnTo>
                  <a:lnTo>
                    <a:pt x="110" y="102"/>
                  </a:lnTo>
                  <a:lnTo>
                    <a:pt x="129" y="102"/>
                  </a:lnTo>
                  <a:lnTo>
                    <a:pt x="155" y="98"/>
                  </a:lnTo>
                  <a:lnTo>
                    <a:pt x="174" y="95"/>
                  </a:lnTo>
                  <a:lnTo>
                    <a:pt x="193" y="90"/>
                  </a:lnTo>
                  <a:lnTo>
                    <a:pt x="221" y="80"/>
                  </a:lnTo>
                  <a:lnTo>
                    <a:pt x="263" y="68"/>
                  </a:lnTo>
                  <a:lnTo>
                    <a:pt x="298" y="53"/>
                  </a:lnTo>
                  <a:lnTo>
                    <a:pt x="337" y="28"/>
                  </a:lnTo>
                  <a:lnTo>
                    <a:pt x="374" y="0"/>
                  </a:lnTo>
                </a:path>
              </a:pathLst>
            </a:custGeom>
            <a:noFill/>
            <a:ln w="12699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31" name="Freeform 27"/>
            <p:cNvSpPr>
              <a:spLocks noChangeAspect="1"/>
            </p:cNvSpPr>
            <p:nvPr/>
          </p:nvSpPr>
          <p:spPr bwMode="auto">
            <a:xfrm rot="16907917">
              <a:off x="7709489" y="4396942"/>
              <a:ext cx="655921" cy="168388"/>
            </a:xfrm>
            <a:custGeom>
              <a:avLst/>
              <a:gdLst/>
              <a:ahLst/>
              <a:cxnLst>
                <a:cxn ang="0">
                  <a:pos x="0" y="91"/>
                </a:cxn>
                <a:cxn ang="0">
                  <a:pos x="105" y="117"/>
                </a:cxn>
                <a:cxn ang="0">
                  <a:pos x="143" y="123"/>
                </a:cxn>
                <a:cxn ang="0">
                  <a:pos x="168" y="125"/>
                </a:cxn>
                <a:cxn ang="0">
                  <a:pos x="190" y="127"/>
                </a:cxn>
                <a:cxn ang="0">
                  <a:pos x="216" y="127"/>
                </a:cxn>
                <a:cxn ang="0">
                  <a:pos x="245" y="124"/>
                </a:cxn>
                <a:cxn ang="0">
                  <a:pos x="270" y="120"/>
                </a:cxn>
                <a:cxn ang="0">
                  <a:pos x="295" y="112"/>
                </a:cxn>
                <a:cxn ang="0">
                  <a:pos x="317" y="106"/>
                </a:cxn>
                <a:cxn ang="0">
                  <a:pos x="340" y="99"/>
                </a:cxn>
                <a:cxn ang="0">
                  <a:pos x="367" y="90"/>
                </a:cxn>
                <a:cxn ang="0">
                  <a:pos x="388" y="83"/>
                </a:cxn>
                <a:cxn ang="0">
                  <a:pos x="427" y="67"/>
                </a:cxn>
                <a:cxn ang="0">
                  <a:pos x="467" y="49"/>
                </a:cxn>
                <a:cxn ang="0">
                  <a:pos x="507" y="32"/>
                </a:cxn>
                <a:cxn ang="0">
                  <a:pos x="540" y="16"/>
                </a:cxn>
                <a:cxn ang="0">
                  <a:pos x="570" y="7"/>
                </a:cxn>
                <a:cxn ang="0">
                  <a:pos x="606" y="0"/>
                </a:cxn>
              </a:cxnLst>
              <a:rect l="0" t="0" r="r" b="b"/>
              <a:pathLst>
                <a:path w="607" h="128">
                  <a:moveTo>
                    <a:pt x="0" y="91"/>
                  </a:moveTo>
                  <a:lnTo>
                    <a:pt x="105" y="117"/>
                  </a:lnTo>
                  <a:lnTo>
                    <a:pt x="143" y="123"/>
                  </a:lnTo>
                  <a:lnTo>
                    <a:pt x="168" y="125"/>
                  </a:lnTo>
                  <a:lnTo>
                    <a:pt x="190" y="127"/>
                  </a:lnTo>
                  <a:lnTo>
                    <a:pt x="216" y="127"/>
                  </a:lnTo>
                  <a:lnTo>
                    <a:pt x="245" y="124"/>
                  </a:lnTo>
                  <a:lnTo>
                    <a:pt x="270" y="120"/>
                  </a:lnTo>
                  <a:lnTo>
                    <a:pt x="295" y="112"/>
                  </a:lnTo>
                  <a:lnTo>
                    <a:pt x="317" y="106"/>
                  </a:lnTo>
                  <a:lnTo>
                    <a:pt x="340" y="99"/>
                  </a:lnTo>
                  <a:lnTo>
                    <a:pt x="367" y="90"/>
                  </a:lnTo>
                  <a:lnTo>
                    <a:pt x="388" y="83"/>
                  </a:lnTo>
                  <a:lnTo>
                    <a:pt x="427" y="67"/>
                  </a:lnTo>
                  <a:lnTo>
                    <a:pt x="467" y="49"/>
                  </a:lnTo>
                  <a:lnTo>
                    <a:pt x="507" y="32"/>
                  </a:lnTo>
                  <a:lnTo>
                    <a:pt x="540" y="16"/>
                  </a:lnTo>
                  <a:lnTo>
                    <a:pt x="570" y="7"/>
                  </a:lnTo>
                  <a:lnTo>
                    <a:pt x="606" y="0"/>
                  </a:lnTo>
                </a:path>
              </a:pathLst>
            </a:custGeom>
            <a:noFill/>
            <a:ln w="12699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32" name="Line 28"/>
            <p:cNvSpPr>
              <a:spLocks noChangeAspect="1" noChangeShapeType="1"/>
            </p:cNvSpPr>
            <p:nvPr/>
          </p:nvSpPr>
          <p:spPr bwMode="auto">
            <a:xfrm rot="16907917" flipV="1">
              <a:off x="6721318" y="4608838"/>
              <a:ext cx="2870263" cy="11840"/>
            </a:xfrm>
            <a:prstGeom prst="line">
              <a:avLst/>
            </a:prstGeom>
            <a:noFill/>
            <a:ln w="12699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33" name="Freeform 29"/>
            <p:cNvSpPr>
              <a:spLocks noChangeAspect="1"/>
            </p:cNvSpPr>
            <p:nvPr/>
          </p:nvSpPr>
          <p:spPr bwMode="auto">
            <a:xfrm rot="20854947">
              <a:off x="6778374" y="4522928"/>
              <a:ext cx="457804" cy="335249"/>
            </a:xfrm>
            <a:custGeom>
              <a:avLst/>
              <a:gdLst/>
              <a:ahLst/>
              <a:cxnLst>
                <a:cxn ang="0">
                  <a:pos x="0" y="138"/>
                </a:cxn>
                <a:cxn ang="0">
                  <a:pos x="120" y="0"/>
                </a:cxn>
                <a:cxn ang="0">
                  <a:pos x="150" y="90"/>
                </a:cxn>
                <a:cxn ang="0">
                  <a:pos x="174" y="156"/>
                </a:cxn>
                <a:cxn ang="0">
                  <a:pos x="252" y="150"/>
                </a:cxn>
                <a:cxn ang="0">
                  <a:pos x="288" y="108"/>
                </a:cxn>
                <a:cxn ang="0">
                  <a:pos x="348" y="132"/>
                </a:cxn>
                <a:cxn ang="0">
                  <a:pos x="252" y="252"/>
                </a:cxn>
                <a:cxn ang="0">
                  <a:pos x="174" y="276"/>
                </a:cxn>
                <a:cxn ang="0">
                  <a:pos x="78" y="216"/>
                </a:cxn>
                <a:cxn ang="0">
                  <a:pos x="0" y="138"/>
                </a:cxn>
              </a:cxnLst>
              <a:rect l="0" t="0" r="r" b="b"/>
              <a:pathLst>
                <a:path w="348" h="276">
                  <a:moveTo>
                    <a:pt x="0" y="138"/>
                  </a:moveTo>
                  <a:lnTo>
                    <a:pt x="120" y="0"/>
                  </a:lnTo>
                  <a:lnTo>
                    <a:pt x="150" y="90"/>
                  </a:lnTo>
                  <a:lnTo>
                    <a:pt x="174" y="156"/>
                  </a:lnTo>
                  <a:lnTo>
                    <a:pt x="252" y="150"/>
                  </a:lnTo>
                  <a:lnTo>
                    <a:pt x="288" y="108"/>
                  </a:lnTo>
                  <a:lnTo>
                    <a:pt x="348" y="132"/>
                  </a:lnTo>
                  <a:lnTo>
                    <a:pt x="252" y="252"/>
                  </a:lnTo>
                  <a:lnTo>
                    <a:pt x="174" y="276"/>
                  </a:lnTo>
                  <a:lnTo>
                    <a:pt x="78" y="21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00B05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34" name="Freeform 30"/>
            <p:cNvSpPr>
              <a:spLocks noChangeAspect="1"/>
            </p:cNvSpPr>
            <p:nvPr/>
          </p:nvSpPr>
          <p:spPr bwMode="auto">
            <a:xfrm rot="16907917">
              <a:off x="6944013" y="4515581"/>
              <a:ext cx="128755" cy="249950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56" y="70"/>
                </a:cxn>
                <a:cxn ang="0">
                  <a:pos x="28" y="95"/>
                </a:cxn>
                <a:cxn ang="0">
                  <a:pos x="10" y="109"/>
                </a:cxn>
                <a:cxn ang="0">
                  <a:pos x="0" y="128"/>
                </a:cxn>
                <a:cxn ang="0">
                  <a:pos x="0" y="143"/>
                </a:cxn>
                <a:cxn ang="0">
                  <a:pos x="8" y="160"/>
                </a:cxn>
                <a:cxn ang="0">
                  <a:pos x="24" y="176"/>
                </a:cxn>
                <a:cxn ang="0">
                  <a:pos x="57" y="185"/>
                </a:cxn>
                <a:cxn ang="0">
                  <a:pos x="96" y="189"/>
                </a:cxn>
              </a:cxnLst>
              <a:rect l="0" t="0" r="r" b="b"/>
              <a:pathLst>
                <a:path w="120" h="190">
                  <a:moveTo>
                    <a:pt x="119" y="0"/>
                  </a:moveTo>
                  <a:lnTo>
                    <a:pt x="56" y="70"/>
                  </a:lnTo>
                  <a:lnTo>
                    <a:pt x="28" y="95"/>
                  </a:lnTo>
                  <a:lnTo>
                    <a:pt x="10" y="109"/>
                  </a:lnTo>
                  <a:lnTo>
                    <a:pt x="0" y="128"/>
                  </a:lnTo>
                  <a:lnTo>
                    <a:pt x="0" y="143"/>
                  </a:lnTo>
                  <a:lnTo>
                    <a:pt x="8" y="160"/>
                  </a:lnTo>
                  <a:lnTo>
                    <a:pt x="24" y="176"/>
                  </a:lnTo>
                  <a:lnTo>
                    <a:pt x="57" y="185"/>
                  </a:lnTo>
                  <a:lnTo>
                    <a:pt x="96" y="189"/>
                  </a:lnTo>
                </a:path>
              </a:pathLst>
            </a:custGeom>
            <a:solidFill>
              <a:srgbClr val="FF3300"/>
            </a:solidFill>
            <a:ln w="12699" cap="rnd" cmpd="sng">
              <a:solidFill>
                <a:srgbClr val="FCFEB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35" name="Freeform 31"/>
            <p:cNvSpPr>
              <a:spLocks noChangeAspect="1"/>
            </p:cNvSpPr>
            <p:nvPr/>
          </p:nvSpPr>
          <p:spPr bwMode="auto">
            <a:xfrm rot="20854947">
              <a:off x="6836729" y="3909261"/>
              <a:ext cx="1086626" cy="604905"/>
            </a:xfrm>
            <a:custGeom>
              <a:avLst/>
              <a:gdLst/>
              <a:ahLst/>
              <a:cxnLst>
                <a:cxn ang="0">
                  <a:pos x="2" y="442"/>
                </a:cxn>
                <a:cxn ang="0">
                  <a:pos x="82" y="498"/>
                </a:cxn>
                <a:cxn ang="0">
                  <a:pos x="350" y="444"/>
                </a:cxn>
                <a:cxn ang="0">
                  <a:pos x="332" y="412"/>
                </a:cxn>
                <a:cxn ang="0">
                  <a:pos x="328" y="372"/>
                </a:cxn>
                <a:cxn ang="0">
                  <a:pos x="348" y="320"/>
                </a:cxn>
                <a:cxn ang="0">
                  <a:pos x="388" y="300"/>
                </a:cxn>
                <a:cxn ang="0">
                  <a:pos x="422" y="304"/>
                </a:cxn>
                <a:cxn ang="0">
                  <a:pos x="504" y="356"/>
                </a:cxn>
                <a:cxn ang="0">
                  <a:pos x="378" y="434"/>
                </a:cxn>
                <a:cxn ang="0">
                  <a:pos x="432" y="426"/>
                </a:cxn>
                <a:cxn ang="0">
                  <a:pos x="590" y="432"/>
                </a:cxn>
                <a:cxn ang="0">
                  <a:pos x="712" y="442"/>
                </a:cxn>
                <a:cxn ang="0">
                  <a:pos x="826" y="302"/>
                </a:cxn>
                <a:cxn ang="0">
                  <a:pos x="824" y="250"/>
                </a:cxn>
                <a:cxn ang="0">
                  <a:pos x="780" y="102"/>
                </a:cxn>
                <a:cxn ang="0">
                  <a:pos x="776" y="48"/>
                </a:cxn>
                <a:cxn ang="0">
                  <a:pos x="782" y="0"/>
                </a:cxn>
                <a:cxn ang="0">
                  <a:pos x="672" y="0"/>
                </a:cxn>
                <a:cxn ang="0">
                  <a:pos x="524" y="50"/>
                </a:cxn>
                <a:cxn ang="0">
                  <a:pos x="340" y="140"/>
                </a:cxn>
                <a:cxn ang="0">
                  <a:pos x="326" y="150"/>
                </a:cxn>
                <a:cxn ang="0">
                  <a:pos x="196" y="252"/>
                </a:cxn>
                <a:cxn ang="0">
                  <a:pos x="90" y="344"/>
                </a:cxn>
                <a:cxn ang="0">
                  <a:pos x="0" y="420"/>
                </a:cxn>
              </a:cxnLst>
              <a:rect l="0" t="0" r="r" b="b"/>
              <a:pathLst>
                <a:path w="826" h="498">
                  <a:moveTo>
                    <a:pt x="2" y="442"/>
                  </a:moveTo>
                  <a:lnTo>
                    <a:pt x="82" y="498"/>
                  </a:lnTo>
                  <a:lnTo>
                    <a:pt x="350" y="444"/>
                  </a:lnTo>
                  <a:lnTo>
                    <a:pt x="332" y="412"/>
                  </a:lnTo>
                  <a:lnTo>
                    <a:pt x="328" y="372"/>
                  </a:lnTo>
                  <a:lnTo>
                    <a:pt x="348" y="320"/>
                  </a:lnTo>
                  <a:lnTo>
                    <a:pt x="388" y="300"/>
                  </a:lnTo>
                  <a:lnTo>
                    <a:pt x="422" y="304"/>
                  </a:lnTo>
                  <a:lnTo>
                    <a:pt x="504" y="356"/>
                  </a:lnTo>
                  <a:lnTo>
                    <a:pt x="378" y="434"/>
                  </a:lnTo>
                  <a:lnTo>
                    <a:pt x="432" y="426"/>
                  </a:lnTo>
                  <a:lnTo>
                    <a:pt x="590" y="432"/>
                  </a:lnTo>
                  <a:lnTo>
                    <a:pt x="712" y="442"/>
                  </a:lnTo>
                  <a:lnTo>
                    <a:pt x="826" y="302"/>
                  </a:lnTo>
                  <a:lnTo>
                    <a:pt x="824" y="250"/>
                  </a:lnTo>
                  <a:lnTo>
                    <a:pt x="780" y="102"/>
                  </a:lnTo>
                  <a:lnTo>
                    <a:pt x="776" y="48"/>
                  </a:lnTo>
                  <a:lnTo>
                    <a:pt x="782" y="0"/>
                  </a:lnTo>
                  <a:lnTo>
                    <a:pt x="672" y="0"/>
                  </a:lnTo>
                  <a:lnTo>
                    <a:pt x="524" y="50"/>
                  </a:lnTo>
                  <a:cubicBezTo>
                    <a:pt x="430" y="100"/>
                    <a:pt x="412" y="119"/>
                    <a:pt x="340" y="140"/>
                  </a:cubicBezTo>
                  <a:cubicBezTo>
                    <a:pt x="335" y="143"/>
                    <a:pt x="326" y="150"/>
                    <a:pt x="326" y="150"/>
                  </a:cubicBezTo>
                  <a:lnTo>
                    <a:pt x="196" y="252"/>
                  </a:lnTo>
                  <a:lnTo>
                    <a:pt x="90" y="344"/>
                  </a:lnTo>
                  <a:lnTo>
                    <a:pt x="0" y="420"/>
                  </a:lnTo>
                </a:path>
              </a:pathLst>
            </a:custGeom>
            <a:solidFill>
              <a:srgbClr val="00B05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36" name="Freeform 32"/>
            <p:cNvSpPr>
              <a:spLocks noChangeAspect="1"/>
            </p:cNvSpPr>
            <p:nvPr/>
          </p:nvSpPr>
          <p:spPr bwMode="auto">
            <a:xfrm rot="16907917">
              <a:off x="7353689" y="4079038"/>
              <a:ext cx="381406" cy="436755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26" y="31"/>
                </a:cxn>
                <a:cxn ang="0">
                  <a:pos x="56" y="7"/>
                </a:cxn>
                <a:cxn ang="0">
                  <a:pos x="81" y="0"/>
                </a:cxn>
                <a:cxn ang="0">
                  <a:pos x="111" y="3"/>
                </a:cxn>
                <a:cxn ang="0">
                  <a:pos x="132" y="9"/>
                </a:cxn>
                <a:cxn ang="0">
                  <a:pos x="150" y="19"/>
                </a:cxn>
                <a:cxn ang="0">
                  <a:pos x="164" y="37"/>
                </a:cxn>
                <a:cxn ang="0">
                  <a:pos x="169" y="56"/>
                </a:cxn>
                <a:cxn ang="0">
                  <a:pos x="166" y="89"/>
                </a:cxn>
                <a:cxn ang="0">
                  <a:pos x="162" y="136"/>
                </a:cxn>
                <a:cxn ang="0">
                  <a:pos x="162" y="198"/>
                </a:cxn>
                <a:cxn ang="0">
                  <a:pos x="175" y="253"/>
                </a:cxn>
                <a:cxn ang="0">
                  <a:pos x="188" y="281"/>
                </a:cxn>
                <a:cxn ang="0">
                  <a:pos x="208" y="314"/>
                </a:cxn>
                <a:cxn ang="0">
                  <a:pos x="230" y="327"/>
                </a:cxn>
                <a:cxn ang="0">
                  <a:pos x="254" y="331"/>
                </a:cxn>
                <a:cxn ang="0">
                  <a:pos x="283" y="330"/>
                </a:cxn>
                <a:cxn ang="0">
                  <a:pos x="313" y="322"/>
                </a:cxn>
                <a:cxn ang="0">
                  <a:pos x="352" y="298"/>
                </a:cxn>
              </a:cxnLst>
              <a:rect l="0" t="0" r="r" b="b"/>
              <a:pathLst>
                <a:path w="353" h="332">
                  <a:moveTo>
                    <a:pt x="0" y="59"/>
                  </a:moveTo>
                  <a:lnTo>
                    <a:pt x="26" y="31"/>
                  </a:lnTo>
                  <a:lnTo>
                    <a:pt x="56" y="7"/>
                  </a:lnTo>
                  <a:lnTo>
                    <a:pt x="81" y="0"/>
                  </a:lnTo>
                  <a:lnTo>
                    <a:pt x="111" y="3"/>
                  </a:lnTo>
                  <a:lnTo>
                    <a:pt x="132" y="9"/>
                  </a:lnTo>
                  <a:lnTo>
                    <a:pt x="150" y="19"/>
                  </a:lnTo>
                  <a:lnTo>
                    <a:pt x="164" y="37"/>
                  </a:lnTo>
                  <a:lnTo>
                    <a:pt x="169" y="56"/>
                  </a:lnTo>
                  <a:lnTo>
                    <a:pt x="166" y="89"/>
                  </a:lnTo>
                  <a:lnTo>
                    <a:pt x="162" y="136"/>
                  </a:lnTo>
                  <a:lnTo>
                    <a:pt x="162" y="198"/>
                  </a:lnTo>
                  <a:lnTo>
                    <a:pt x="175" y="253"/>
                  </a:lnTo>
                  <a:lnTo>
                    <a:pt x="188" y="281"/>
                  </a:lnTo>
                  <a:lnTo>
                    <a:pt x="208" y="314"/>
                  </a:lnTo>
                  <a:lnTo>
                    <a:pt x="230" y="327"/>
                  </a:lnTo>
                  <a:lnTo>
                    <a:pt x="254" y="331"/>
                  </a:lnTo>
                  <a:lnTo>
                    <a:pt x="283" y="330"/>
                  </a:lnTo>
                  <a:lnTo>
                    <a:pt x="313" y="322"/>
                  </a:lnTo>
                  <a:lnTo>
                    <a:pt x="352" y="298"/>
                  </a:lnTo>
                </a:path>
              </a:pathLst>
            </a:custGeom>
            <a:solidFill>
              <a:srgbClr val="00B050"/>
            </a:solidFill>
            <a:ln w="12699" cap="rnd" cmpd="sng">
              <a:solidFill>
                <a:srgbClr val="FCFEB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37" name="Freeform 33"/>
            <p:cNvSpPr>
              <a:spLocks noChangeAspect="1"/>
            </p:cNvSpPr>
            <p:nvPr/>
          </p:nvSpPr>
          <p:spPr bwMode="auto">
            <a:xfrm rot="16907917">
              <a:off x="7679005" y="3852267"/>
              <a:ext cx="364401" cy="219693"/>
            </a:xfrm>
            <a:custGeom>
              <a:avLst/>
              <a:gdLst/>
              <a:ahLst/>
              <a:cxnLst>
                <a:cxn ang="0">
                  <a:pos x="0" y="166"/>
                </a:cxn>
                <a:cxn ang="0">
                  <a:pos x="80" y="129"/>
                </a:cxn>
                <a:cxn ang="0">
                  <a:pos x="126" y="98"/>
                </a:cxn>
                <a:cxn ang="0">
                  <a:pos x="162" y="65"/>
                </a:cxn>
                <a:cxn ang="0">
                  <a:pos x="205" y="31"/>
                </a:cxn>
                <a:cxn ang="0">
                  <a:pos x="245" y="12"/>
                </a:cxn>
                <a:cxn ang="0">
                  <a:pos x="293" y="0"/>
                </a:cxn>
                <a:cxn ang="0">
                  <a:pos x="337" y="0"/>
                </a:cxn>
              </a:cxnLst>
              <a:rect l="0" t="0" r="r" b="b"/>
              <a:pathLst>
                <a:path w="338" h="167">
                  <a:moveTo>
                    <a:pt x="0" y="166"/>
                  </a:moveTo>
                  <a:lnTo>
                    <a:pt x="80" y="129"/>
                  </a:lnTo>
                  <a:lnTo>
                    <a:pt x="126" y="98"/>
                  </a:lnTo>
                  <a:lnTo>
                    <a:pt x="162" y="65"/>
                  </a:lnTo>
                  <a:lnTo>
                    <a:pt x="205" y="31"/>
                  </a:lnTo>
                  <a:lnTo>
                    <a:pt x="245" y="12"/>
                  </a:lnTo>
                  <a:lnTo>
                    <a:pt x="293" y="0"/>
                  </a:lnTo>
                  <a:lnTo>
                    <a:pt x="337" y="0"/>
                  </a:lnTo>
                </a:path>
              </a:pathLst>
            </a:custGeom>
            <a:noFill/>
            <a:ln w="12699" cap="rnd" cmpd="sng">
              <a:solidFill>
                <a:srgbClr val="FCFEB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38" name="Freeform 34"/>
            <p:cNvSpPr>
              <a:spLocks noChangeAspect="1"/>
            </p:cNvSpPr>
            <p:nvPr/>
          </p:nvSpPr>
          <p:spPr bwMode="auto">
            <a:xfrm rot="20854947">
              <a:off x="7607403" y="3764694"/>
              <a:ext cx="192067" cy="87456"/>
            </a:xfrm>
            <a:custGeom>
              <a:avLst/>
              <a:gdLst/>
              <a:ahLst/>
              <a:cxnLst>
                <a:cxn ang="0">
                  <a:pos x="24" y="32"/>
                </a:cxn>
                <a:cxn ang="0">
                  <a:pos x="146" y="0"/>
                </a:cxn>
                <a:cxn ang="0">
                  <a:pos x="142" y="22"/>
                </a:cxn>
                <a:cxn ang="0">
                  <a:pos x="124" y="72"/>
                </a:cxn>
                <a:cxn ang="0">
                  <a:pos x="34" y="72"/>
                </a:cxn>
                <a:cxn ang="0">
                  <a:pos x="0" y="54"/>
                </a:cxn>
              </a:cxnLst>
              <a:rect l="0" t="0" r="r" b="b"/>
              <a:pathLst>
                <a:path w="146" h="72">
                  <a:moveTo>
                    <a:pt x="24" y="32"/>
                  </a:moveTo>
                  <a:lnTo>
                    <a:pt x="146" y="0"/>
                  </a:lnTo>
                  <a:lnTo>
                    <a:pt x="142" y="22"/>
                  </a:lnTo>
                  <a:lnTo>
                    <a:pt x="124" y="72"/>
                  </a:lnTo>
                  <a:lnTo>
                    <a:pt x="34" y="72"/>
                  </a:lnTo>
                  <a:lnTo>
                    <a:pt x="0" y="54"/>
                  </a:lnTo>
                </a:path>
              </a:pathLst>
            </a:custGeom>
            <a:solidFill>
              <a:srgbClr val="00B05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39" name="Freeform 35"/>
            <p:cNvSpPr>
              <a:spLocks noChangeAspect="1"/>
            </p:cNvSpPr>
            <p:nvPr/>
          </p:nvSpPr>
          <p:spPr bwMode="auto">
            <a:xfrm rot="20854947">
              <a:off x="6163465" y="3379463"/>
              <a:ext cx="741958" cy="847839"/>
            </a:xfrm>
            <a:custGeom>
              <a:avLst/>
              <a:gdLst/>
              <a:ahLst/>
              <a:cxnLst>
                <a:cxn ang="0">
                  <a:pos x="358" y="2"/>
                </a:cxn>
                <a:cxn ang="0">
                  <a:pos x="564" y="74"/>
                </a:cxn>
                <a:cxn ang="0">
                  <a:pos x="486" y="164"/>
                </a:cxn>
                <a:cxn ang="0">
                  <a:pos x="298" y="366"/>
                </a:cxn>
                <a:cxn ang="0">
                  <a:pos x="182" y="484"/>
                </a:cxn>
                <a:cxn ang="0">
                  <a:pos x="176" y="684"/>
                </a:cxn>
                <a:cxn ang="0">
                  <a:pos x="122" y="698"/>
                </a:cxn>
                <a:cxn ang="0">
                  <a:pos x="0" y="664"/>
                </a:cxn>
                <a:cxn ang="0">
                  <a:pos x="28" y="480"/>
                </a:cxn>
                <a:cxn ang="0">
                  <a:pos x="132" y="262"/>
                </a:cxn>
                <a:cxn ang="0">
                  <a:pos x="254" y="98"/>
                </a:cxn>
                <a:cxn ang="0">
                  <a:pos x="346" y="0"/>
                </a:cxn>
                <a:cxn ang="0">
                  <a:pos x="380" y="10"/>
                </a:cxn>
              </a:cxnLst>
              <a:rect l="0" t="0" r="r" b="b"/>
              <a:pathLst>
                <a:path w="564" h="698">
                  <a:moveTo>
                    <a:pt x="358" y="2"/>
                  </a:moveTo>
                  <a:lnTo>
                    <a:pt x="564" y="74"/>
                  </a:lnTo>
                  <a:lnTo>
                    <a:pt x="486" y="164"/>
                  </a:lnTo>
                  <a:lnTo>
                    <a:pt x="298" y="366"/>
                  </a:lnTo>
                  <a:lnTo>
                    <a:pt x="182" y="484"/>
                  </a:lnTo>
                  <a:lnTo>
                    <a:pt x="176" y="684"/>
                  </a:lnTo>
                  <a:lnTo>
                    <a:pt x="122" y="698"/>
                  </a:lnTo>
                  <a:lnTo>
                    <a:pt x="0" y="664"/>
                  </a:lnTo>
                  <a:lnTo>
                    <a:pt x="28" y="480"/>
                  </a:lnTo>
                  <a:lnTo>
                    <a:pt x="132" y="262"/>
                  </a:lnTo>
                  <a:lnTo>
                    <a:pt x="254" y="98"/>
                  </a:lnTo>
                  <a:lnTo>
                    <a:pt x="346" y="0"/>
                  </a:lnTo>
                  <a:lnTo>
                    <a:pt x="380" y="10"/>
                  </a:lnTo>
                </a:path>
              </a:pathLst>
            </a:custGeom>
            <a:solidFill>
              <a:srgbClr val="00B05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40" name="Freeform 36"/>
            <p:cNvSpPr>
              <a:spLocks noChangeAspect="1"/>
            </p:cNvSpPr>
            <p:nvPr/>
          </p:nvSpPr>
          <p:spPr bwMode="auto">
            <a:xfrm rot="16907917">
              <a:off x="5864973" y="3684261"/>
              <a:ext cx="884279" cy="228902"/>
            </a:xfrm>
            <a:custGeom>
              <a:avLst/>
              <a:gdLst/>
              <a:ahLst/>
              <a:cxnLst>
                <a:cxn ang="0">
                  <a:pos x="0" y="119"/>
                </a:cxn>
                <a:cxn ang="0">
                  <a:pos x="73" y="82"/>
                </a:cxn>
                <a:cxn ang="0">
                  <a:pos x="153" y="49"/>
                </a:cxn>
                <a:cxn ang="0">
                  <a:pos x="257" y="13"/>
                </a:cxn>
                <a:cxn ang="0">
                  <a:pos x="356" y="0"/>
                </a:cxn>
                <a:cxn ang="0">
                  <a:pos x="456" y="7"/>
                </a:cxn>
                <a:cxn ang="0">
                  <a:pos x="548" y="31"/>
                </a:cxn>
                <a:cxn ang="0">
                  <a:pos x="594" y="52"/>
                </a:cxn>
                <a:cxn ang="0">
                  <a:pos x="646" y="73"/>
                </a:cxn>
                <a:cxn ang="0">
                  <a:pos x="690" y="95"/>
                </a:cxn>
                <a:cxn ang="0">
                  <a:pos x="749" y="131"/>
                </a:cxn>
                <a:cxn ang="0">
                  <a:pos x="818" y="173"/>
                </a:cxn>
              </a:cxnLst>
              <a:rect l="0" t="0" r="r" b="b"/>
              <a:pathLst>
                <a:path w="819" h="174">
                  <a:moveTo>
                    <a:pt x="0" y="119"/>
                  </a:moveTo>
                  <a:lnTo>
                    <a:pt x="73" y="82"/>
                  </a:lnTo>
                  <a:lnTo>
                    <a:pt x="153" y="49"/>
                  </a:lnTo>
                  <a:lnTo>
                    <a:pt x="257" y="13"/>
                  </a:lnTo>
                  <a:lnTo>
                    <a:pt x="356" y="0"/>
                  </a:lnTo>
                  <a:lnTo>
                    <a:pt x="456" y="7"/>
                  </a:lnTo>
                  <a:lnTo>
                    <a:pt x="548" y="31"/>
                  </a:lnTo>
                  <a:lnTo>
                    <a:pt x="594" y="52"/>
                  </a:lnTo>
                  <a:lnTo>
                    <a:pt x="646" y="73"/>
                  </a:lnTo>
                  <a:lnTo>
                    <a:pt x="690" y="95"/>
                  </a:lnTo>
                  <a:lnTo>
                    <a:pt x="749" y="131"/>
                  </a:lnTo>
                  <a:lnTo>
                    <a:pt x="818" y="173"/>
                  </a:lnTo>
                </a:path>
              </a:pathLst>
            </a:custGeom>
            <a:solidFill>
              <a:srgbClr val="00B050"/>
            </a:solidFill>
            <a:ln w="12699" cap="rnd" cmpd="sng">
              <a:solidFill>
                <a:srgbClr val="FCFEB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41" name="Freeform 37"/>
            <p:cNvSpPr>
              <a:spLocks noChangeAspect="1"/>
            </p:cNvSpPr>
            <p:nvPr/>
          </p:nvSpPr>
          <p:spPr bwMode="auto">
            <a:xfrm rot="20854947">
              <a:off x="6281268" y="3625133"/>
              <a:ext cx="807734" cy="660780"/>
            </a:xfrm>
            <a:custGeom>
              <a:avLst/>
              <a:gdLst/>
              <a:ahLst/>
              <a:cxnLst>
                <a:cxn ang="0">
                  <a:pos x="0" y="464"/>
                </a:cxn>
                <a:cxn ang="0">
                  <a:pos x="242" y="544"/>
                </a:cxn>
                <a:cxn ang="0">
                  <a:pos x="292" y="454"/>
                </a:cxn>
                <a:cxn ang="0">
                  <a:pos x="428" y="236"/>
                </a:cxn>
                <a:cxn ang="0">
                  <a:pos x="614" y="60"/>
                </a:cxn>
                <a:cxn ang="0">
                  <a:pos x="392" y="0"/>
                </a:cxn>
                <a:cxn ang="0">
                  <a:pos x="156" y="218"/>
                </a:cxn>
                <a:cxn ang="0">
                  <a:pos x="0" y="464"/>
                </a:cxn>
              </a:cxnLst>
              <a:rect l="0" t="0" r="r" b="b"/>
              <a:pathLst>
                <a:path w="614" h="544">
                  <a:moveTo>
                    <a:pt x="0" y="464"/>
                  </a:moveTo>
                  <a:lnTo>
                    <a:pt x="242" y="544"/>
                  </a:lnTo>
                  <a:lnTo>
                    <a:pt x="292" y="454"/>
                  </a:lnTo>
                  <a:lnTo>
                    <a:pt x="428" y="236"/>
                  </a:lnTo>
                  <a:lnTo>
                    <a:pt x="614" y="60"/>
                  </a:lnTo>
                  <a:lnTo>
                    <a:pt x="392" y="0"/>
                  </a:lnTo>
                  <a:lnTo>
                    <a:pt x="156" y="218"/>
                  </a:lnTo>
                  <a:lnTo>
                    <a:pt x="0" y="464"/>
                  </a:lnTo>
                  <a:close/>
                </a:path>
              </a:pathLst>
            </a:custGeom>
            <a:solidFill>
              <a:srgbClr val="FF33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42" name="Freeform 38"/>
            <p:cNvSpPr>
              <a:spLocks noChangeAspect="1"/>
            </p:cNvSpPr>
            <p:nvPr/>
          </p:nvSpPr>
          <p:spPr bwMode="auto">
            <a:xfrm rot="20854947">
              <a:off x="6695647" y="3290112"/>
              <a:ext cx="1160295" cy="578182"/>
            </a:xfrm>
            <a:custGeom>
              <a:avLst/>
              <a:gdLst/>
              <a:ahLst/>
              <a:cxnLst>
                <a:cxn ang="0">
                  <a:pos x="120" y="0"/>
                </a:cxn>
                <a:cxn ang="0">
                  <a:pos x="274" y="32"/>
                </a:cxn>
                <a:cxn ang="0">
                  <a:pos x="564" y="90"/>
                </a:cxn>
                <a:cxn ang="0">
                  <a:pos x="750" y="126"/>
                </a:cxn>
                <a:cxn ang="0">
                  <a:pos x="854" y="178"/>
                </a:cxn>
                <a:cxn ang="0">
                  <a:pos x="882" y="318"/>
                </a:cxn>
                <a:cxn ang="0">
                  <a:pos x="856" y="422"/>
                </a:cxn>
                <a:cxn ang="0">
                  <a:pos x="728" y="476"/>
                </a:cxn>
                <a:cxn ang="0">
                  <a:pos x="664" y="468"/>
                </a:cxn>
                <a:cxn ang="0">
                  <a:pos x="622" y="394"/>
                </a:cxn>
                <a:cxn ang="0">
                  <a:pos x="556" y="352"/>
                </a:cxn>
                <a:cxn ang="0">
                  <a:pos x="198" y="254"/>
                </a:cxn>
                <a:cxn ang="0">
                  <a:pos x="0" y="192"/>
                </a:cxn>
                <a:cxn ang="0">
                  <a:pos x="120" y="0"/>
                </a:cxn>
              </a:cxnLst>
              <a:rect l="0" t="0" r="r" b="b"/>
              <a:pathLst>
                <a:path w="882" h="476">
                  <a:moveTo>
                    <a:pt x="120" y="0"/>
                  </a:moveTo>
                  <a:lnTo>
                    <a:pt x="274" y="32"/>
                  </a:lnTo>
                  <a:lnTo>
                    <a:pt x="564" y="90"/>
                  </a:lnTo>
                  <a:lnTo>
                    <a:pt x="750" y="126"/>
                  </a:lnTo>
                  <a:lnTo>
                    <a:pt x="854" y="178"/>
                  </a:lnTo>
                  <a:lnTo>
                    <a:pt x="882" y="318"/>
                  </a:lnTo>
                  <a:lnTo>
                    <a:pt x="856" y="422"/>
                  </a:lnTo>
                  <a:lnTo>
                    <a:pt x="728" y="476"/>
                  </a:lnTo>
                  <a:lnTo>
                    <a:pt x="664" y="468"/>
                  </a:lnTo>
                  <a:lnTo>
                    <a:pt x="622" y="394"/>
                  </a:lnTo>
                  <a:lnTo>
                    <a:pt x="556" y="352"/>
                  </a:lnTo>
                  <a:lnTo>
                    <a:pt x="198" y="254"/>
                  </a:lnTo>
                  <a:lnTo>
                    <a:pt x="0" y="192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43" name="Freeform 39"/>
            <p:cNvSpPr>
              <a:spLocks noChangeAspect="1"/>
            </p:cNvSpPr>
            <p:nvPr/>
          </p:nvSpPr>
          <p:spPr bwMode="auto">
            <a:xfrm rot="16907917">
              <a:off x="6146942" y="3699418"/>
              <a:ext cx="898855" cy="256528"/>
            </a:xfrm>
            <a:custGeom>
              <a:avLst/>
              <a:gdLst/>
              <a:ahLst/>
              <a:cxnLst>
                <a:cxn ang="0">
                  <a:pos x="0" y="93"/>
                </a:cxn>
                <a:cxn ang="0">
                  <a:pos x="132" y="28"/>
                </a:cxn>
                <a:cxn ang="0">
                  <a:pos x="178" y="10"/>
                </a:cxn>
                <a:cxn ang="0">
                  <a:pos x="237" y="0"/>
                </a:cxn>
                <a:cxn ang="0">
                  <a:pos x="297" y="0"/>
                </a:cxn>
                <a:cxn ang="0">
                  <a:pos x="362" y="10"/>
                </a:cxn>
                <a:cxn ang="0">
                  <a:pos x="414" y="25"/>
                </a:cxn>
                <a:cxn ang="0">
                  <a:pos x="469" y="40"/>
                </a:cxn>
                <a:cxn ang="0">
                  <a:pos x="531" y="61"/>
                </a:cxn>
                <a:cxn ang="0">
                  <a:pos x="599" y="86"/>
                </a:cxn>
                <a:cxn ang="0">
                  <a:pos x="665" y="114"/>
                </a:cxn>
                <a:cxn ang="0">
                  <a:pos x="732" y="145"/>
                </a:cxn>
                <a:cxn ang="0">
                  <a:pos x="785" y="172"/>
                </a:cxn>
                <a:cxn ang="0">
                  <a:pos x="831" y="194"/>
                </a:cxn>
              </a:cxnLst>
              <a:rect l="0" t="0" r="r" b="b"/>
              <a:pathLst>
                <a:path w="832" h="195">
                  <a:moveTo>
                    <a:pt x="0" y="93"/>
                  </a:moveTo>
                  <a:lnTo>
                    <a:pt x="132" y="28"/>
                  </a:lnTo>
                  <a:lnTo>
                    <a:pt x="178" y="10"/>
                  </a:lnTo>
                  <a:lnTo>
                    <a:pt x="237" y="0"/>
                  </a:lnTo>
                  <a:lnTo>
                    <a:pt x="297" y="0"/>
                  </a:lnTo>
                  <a:lnTo>
                    <a:pt x="362" y="10"/>
                  </a:lnTo>
                  <a:lnTo>
                    <a:pt x="414" y="25"/>
                  </a:lnTo>
                  <a:lnTo>
                    <a:pt x="469" y="40"/>
                  </a:lnTo>
                  <a:lnTo>
                    <a:pt x="531" y="61"/>
                  </a:lnTo>
                  <a:lnTo>
                    <a:pt x="599" y="86"/>
                  </a:lnTo>
                  <a:lnTo>
                    <a:pt x="665" y="114"/>
                  </a:lnTo>
                  <a:lnTo>
                    <a:pt x="732" y="145"/>
                  </a:lnTo>
                  <a:lnTo>
                    <a:pt x="785" y="172"/>
                  </a:lnTo>
                  <a:lnTo>
                    <a:pt x="831" y="194"/>
                  </a:lnTo>
                </a:path>
              </a:pathLst>
            </a:custGeom>
            <a:solidFill>
              <a:srgbClr val="FF3300"/>
            </a:solidFill>
            <a:ln w="12699" cap="rnd" cmpd="sng">
              <a:solidFill>
                <a:srgbClr val="FCFEB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44" name="Freeform 40"/>
            <p:cNvSpPr>
              <a:spLocks noChangeAspect="1"/>
            </p:cNvSpPr>
            <p:nvPr/>
          </p:nvSpPr>
          <p:spPr bwMode="auto">
            <a:xfrm rot="20854947">
              <a:off x="6604943" y="3622553"/>
              <a:ext cx="1070839" cy="714225"/>
            </a:xfrm>
            <a:custGeom>
              <a:avLst/>
              <a:gdLst/>
              <a:ahLst/>
              <a:cxnLst>
                <a:cxn ang="0">
                  <a:pos x="0" y="472"/>
                </a:cxn>
                <a:cxn ang="0">
                  <a:pos x="132" y="582"/>
                </a:cxn>
                <a:cxn ang="0">
                  <a:pos x="182" y="588"/>
                </a:cxn>
                <a:cxn ang="0">
                  <a:pos x="666" y="282"/>
                </a:cxn>
                <a:cxn ang="0">
                  <a:pos x="746" y="242"/>
                </a:cxn>
                <a:cxn ang="0">
                  <a:pos x="814" y="230"/>
                </a:cxn>
                <a:cxn ang="0">
                  <a:pos x="812" y="186"/>
                </a:cxn>
                <a:cxn ang="0">
                  <a:pos x="752" y="134"/>
                </a:cxn>
                <a:cxn ang="0">
                  <a:pos x="692" y="80"/>
                </a:cxn>
                <a:cxn ang="0">
                  <a:pos x="478" y="18"/>
                </a:cxn>
                <a:cxn ang="0">
                  <a:pos x="368" y="0"/>
                </a:cxn>
                <a:cxn ang="0">
                  <a:pos x="282" y="62"/>
                </a:cxn>
                <a:cxn ang="0">
                  <a:pos x="96" y="262"/>
                </a:cxn>
                <a:cxn ang="0">
                  <a:pos x="8" y="396"/>
                </a:cxn>
                <a:cxn ang="0">
                  <a:pos x="0" y="472"/>
                </a:cxn>
              </a:cxnLst>
              <a:rect l="0" t="0" r="r" b="b"/>
              <a:pathLst>
                <a:path w="814" h="588">
                  <a:moveTo>
                    <a:pt x="0" y="472"/>
                  </a:moveTo>
                  <a:lnTo>
                    <a:pt x="132" y="582"/>
                  </a:lnTo>
                  <a:lnTo>
                    <a:pt x="182" y="588"/>
                  </a:lnTo>
                  <a:lnTo>
                    <a:pt x="666" y="282"/>
                  </a:lnTo>
                  <a:lnTo>
                    <a:pt x="746" y="242"/>
                  </a:lnTo>
                  <a:lnTo>
                    <a:pt x="814" y="230"/>
                  </a:lnTo>
                  <a:lnTo>
                    <a:pt x="812" y="186"/>
                  </a:lnTo>
                  <a:lnTo>
                    <a:pt x="752" y="134"/>
                  </a:lnTo>
                  <a:lnTo>
                    <a:pt x="692" y="80"/>
                  </a:lnTo>
                  <a:lnTo>
                    <a:pt x="478" y="18"/>
                  </a:lnTo>
                  <a:lnTo>
                    <a:pt x="368" y="0"/>
                  </a:lnTo>
                  <a:lnTo>
                    <a:pt x="282" y="62"/>
                  </a:lnTo>
                  <a:lnTo>
                    <a:pt x="96" y="262"/>
                  </a:lnTo>
                  <a:lnTo>
                    <a:pt x="8" y="396"/>
                  </a:lnTo>
                  <a:lnTo>
                    <a:pt x="0" y="472"/>
                  </a:lnTo>
                  <a:close/>
                </a:path>
              </a:pathLst>
            </a:custGeom>
            <a:solidFill>
              <a:srgbClr val="FF33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45" name="Freeform 41"/>
            <p:cNvSpPr>
              <a:spLocks noChangeAspect="1"/>
            </p:cNvSpPr>
            <p:nvPr/>
          </p:nvSpPr>
          <p:spPr bwMode="auto">
            <a:xfrm rot="16907917">
              <a:off x="7352596" y="3497407"/>
              <a:ext cx="471292" cy="248635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3" y="40"/>
                </a:cxn>
                <a:cxn ang="0">
                  <a:pos x="11" y="19"/>
                </a:cxn>
                <a:cxn ang="0">
                  <a:pos x="30" y="6"/>
                </a:cxn>
                <a:cxn ang="0">
                  <a:pos x="57" y="0"/>
                </a:cxn>
                <a:cxn ang="0">
                  <a:pos x="106" y="9"/>
                </a:cxn>
                <a:cxn ang="0">
                  <a:pos x="156" y="31"/>
                </a:cxn>
                <a:cxn ang="0">
                  <a:pos x="203" y="55"/>
                </a:cxn>
                <a:cxn ang="0">
                  <a:pos x="245" y="76"/>
                </a:cxn>
                <a:cxn ang="0">
                  <a:pos x="289" y="99"/>
                </a:cxn>
                <a:cxn ang="0">
                  <a:pos x="335" y="126"/>
                </a:cxn>
                <a:cxn ang="0">
                  <a:pos x="382" y="153"/>
                </a:cxn>
                <a:cxn ang="0">
                  <a:pos x="435" y="188"/>
                </a:cxn>
              </a:cxnLst>
              <a:rect l="0" t="0" r="r" b="b"/>
              <a:pathLst>
                <a:path w="436" h="189">
                  <a:moveTo>
                    <a:pt x="0" y="64"/>
                  </a:moveTo>
                  <a:lnTo>
                    <a:pt x="3" y="40"/>
                  </a:lnTo>
                  <a:lnTo>
                    <a:pt x="11" y="19"/>
                  </a:lnTo>
                  <a:lnTo>
                    <a:pt x="30" y="6"/>
                  </a:lnTo>
                  <a:lnTo>
                    <a:pt x="57" y="0"/>
                  </a:lnTo>
                  <a:lnTo>
                    <a:pt x="106" y="9"/>
                  </a:lnTo>
                  <a:lnTo>
                    <a:pt x="156" y="31"/>
                  </a:lnTo>
                  <a:lnTo>
                    <a:pt x="203" y="55"/>
                  </a:lnTo>
                  <a:lnTo>
                    <a:pt x="245" y="76"/>
                  </a:lnTo>
                  <a:lnTo>
                    <a:pt x="289" y="99"/>
                  </a:lnTo>
                  <a:lnTo>
                    <a:pt x="335" y="126"/>
                  </a:lnTo>
                  <a:lnTo>
                    <a:pt x="382" y="153"/>
                  </a:lnTo>
                  <a:lnTo>
                    <a:pt x="435" y="188"/>
                  </a:lnTo>
                </a:path>
              </a:pathLst>
            </a:custGeom>
            <a:solidFill>
              <a:srgbClr val="FF3300"/>
            </a:solidFill>
            <a:ln w="12699" cap="rnd" cmpd="sng">
              <a:solidFill>
                <a:srgbClr val="FCFEB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46" name="Freeform 42"/>
            <p:cNvSpPr>
              <a:spLocks noChangeAspect="1"/>
            </p:cNvSpPr>
            <p:nvPr/>
          </p:nvSpPr>
          <p:spPr bwMode="auto">
            <a:xfrm rot="16907917">
              <a:off x="6408176" y="3664594"/>
              <a:ext cx="926792" cy="360455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53" y="40"/>
                </a:cxn>
                <a:cxn ang="0">
                  <a:pos x="104" y="20"/>
                </a:cxn>
                <a:cxn ang="0">
                  <a:pos x="141" y="12"/>
                </a:cxn>
                <a:cxn ang="0">
                  <a:pos x="209" y="0"/>
                </a:cxn>
                <a:cxn ang="0">
                  <a:pos x="258" y="5"/>
                </a:cxn>
                <a:cxn ang="0">
                  <a:pos x="307" y="18"/>
                </a:cxn>
                <a:cxn ang="0">
                  <a:pos x="375" y="43"/>
                </a:cxn>
                <a:cxn ang="0">
                  <a:pos x="459" y="79"/>
                </a:cxn>
                <a:cxn ang="0">
                  <a:pos x="546" y="118"/>
                </a:cxn>
                <a:cxn ang="0">
                  <a:pos x="650" y="171"/>
                </a:cxn>
                <a:cxn ang="0">
                  <a:pos x="776" y="233"/>
                </a:cxn>
                <a:cxn ang="0">
                  <a:pos x="858" y="273"/>
                </a:cxn>
              </a:cxnLst>
              <a:rect l="0" t="0" r="r" b="b"/>
              <a:pathLst>
                <a:path w="859" h="274">
                  <a:moveTo>
                    <a:pt x="0" y="68"/>
                  </a:moveTo>
                  <a:lnTo>
                    <a:pt x="53" y="40"/>
                  </a:lnTo>
                  <a:lnTo>
                    <a:pt x="104" y="20"/>
                  </a:lnTo>
                  <a:lnTo>
                    <a:pt x="141" y="12"/>
                  </a:lnTo>
                  <a:lnTo>
                    <a:pt x="209" y="0"/>
                  </a:lnTo>
                  <a:lnTo>
                    <a:pt x="258" y="5"/>
                  </a:lnTo>
                  <a:lnTo>
                    <a:pt x="307" y="18"/>
                  </a:lnTo>
                  <a:lnTo>
                    <a:pt x="375" y="43"/>
                  </a:lnTo>
                  <a:lnTo>
                    <a:pt x="459" y="79"/>
                  </a:lnTo>
                  <a:lnTo>
                    <a:pt x="546" y="118"/>
                  </a:lnTo>
                  <a:lnTo>
                    <a:pt x="650" y="171"/>
                  </a:lnTo>
                  <a:lnTo>
                    <a:pt x="776" y="233"/>
                  </a:lnTo>
                  <a:lnTo>
                    <a:pt x="858" y="273"/>
                  </a:lnTo>
                </a:path>
              </a:pathLst>
            </a:custGeom>
            <a:solidFill>
              <a:srgbClr val="FF3300"/>
            </a:solidFill>
            <a:ln w="12699" cap="rnd" cmpd="sng">
              <a:solidFill>
                <a:srgbClr val="FCFEB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47" name="Freeform 43"/>
            <p:cNvSpPr>
              <a:spLocks noChangeAspect="1"/>
            </p:cNvSpPr>
            <p:nvPr/>
          </p:nvSpPr>
          <p:spPr bwMode="auto">
            <a:xfrm rot="20854947">
              <a:off x="6339188" y="4231216"/>
              <a:ext cx="555153" cy="369259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228" y="62"/>
                </a:cxn>
                <a:cxn ang="0">
                  <a:pos x="378" y="168"/>
                </a:cxn>
                <a:cxn ang="0">
                  <a:pos x="422" y="218"/>
                </a:cxn>
                <a:cxn ang="0">
                  <a:pos x="384" y="288"/>
                </a:cxn>
                <a:cxn ang="0">
                  <a:pos x="242" y="264"/>
                </a:cxn>
                <a:cxn ang="0">
                  <a:pos x="156" y="266"/>
                </a:cxn>
                <a:cxn ang="0">
                  <a:pos x="0" y="304"/>
                </a:cxn>
                <a:cxn ang="0">
                  <a:pos x="36" y="132"/>
                </a:cxn>
                <a:cxn ang="0">
                  <a:pos x="50" y="0"/>
                </a:cxn>
              </a:cxnLst>
              <a:rect l="0" t="0" r="r" b="b"/>
              <a:pathLst>
                <a:path w="422" h="304">
                  <a:moveTo>
                    <a:pt x="50" y="0"/>
                  </a:moveTo>
                  <a:lnTo>
                    <a:pt x="228" y="62"/>
                  </a:lnTo>
                  <a:lnTo>
                    <a:pt x="378" y="168"/>
                  </a:lnTo>
                  <a:lnTo>
                    <a:pt x="422" y="218"/>
                  </a:lnTo>
                  <a:lnTo>
                    <a:pt x="384" y="288"/>
                  </a:lnTo>
                  <a:lnTo>
                    <a:pt x="242" y="264"/>
                  </a:lnTo>
                  <a:lnTo>
                    <a:pt x="156" y="266"/>
                  </a:lnTo>
                  <a:lnTo>
                    <a:pt x="0" y="304"/>
                  </a:lnTo>
                  <a:lnTo>
                    <a:pt x="36" y="132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00B05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48" name="Freeform 44"/>
            <p:cNvSpPr>
              <a:spLocks noChangeAspect="1"/>
            </p:cNvSpPr>
            <p:nvPr/>
          </p:nvSpPr>
          <p:spPr bwMode="auto">
            <a:xfrm rot="16907917">
              <a:off x="6156167" y="4456986"/>
              <a:ext cx="595188" cy="309149"/>
            </a:xfrm>
            <a:custGeom>
              <a:avLst/>
              <a:gdLst/>
              <a:ahLst/>
              <a:cxnLst>
                <a:cxn ang="0">
                  <a:pos x="0" y="234"/>
                </a:cxn>
                <a:cxn ang="0">
                  <a:pos x="60" y="170"/>
                </a:cxn>
                <a:cxn ang="0">
                  <a:pos x="85" y="142"/>
                </a:cxn>
                <a:cxn ang="0">
                  <a:pos x="126" y="105"/>
                </a:cxn>
                <a:cxn ang="0">
                  <a:pos x="155" y="83"/>
                </a:cxn>
                <a:cxn ang="0">
                  <a:pos x="192" y="59"/>
                </a:cxn>
                <a:cxn ang="0">
                  <a:pos x="226" y="46"/>
                </a:cxn>
                <a:cxn ang="0">
                  <a:pos x="259" y="43"/>
                </a:cxn>
                <a:cxn ang="0">
                  <a:pos x="292" y="38"/>
                </a:cxn>
                <a:cxn ang="0">
                  <a:pos x="353" y="35"/>
                </a:cxn>
                <a:cxn ang="0">
                  <a:pos x="405" y="29"/>
                </a:cxn>
                <a:cxn ang="0">
                  <a:pos x="449" y="19"/>
                </a:cxn>
                <a:cxn ang="0">
                  <a:pos x="480" y="12"/>
                </a:cxn>
                <a:cxn ang="0">
                  <a:pos x="517" y="6"/>
                </a:cxn>
                <a:cxn ang="0">
                  <a:pos x="550" y="0"/>
                </a:cxn>
              </a:cxnLst>
              <a:rect l="0" t="0" r="r" b="b"/>
              <a:pathLst>
                <a:path w="551" h="235">
                  <a:moveTo>
                    <a:pt x="0" y="234"/>
                  </a:moveTo>
                  <a:lnTo>
                    <a:pt x="60" y="170"/>
                  </a:lnTo>
                  <a:lnTo>
                    <a:pt x="85" y="142"/>
                  </a:lnTo>
                  <a:lnTo>
                    <a:pt x="126" y="105"/>
                  </a:lnTo>
                  <a:lnTo>
                    <a:pt x="155" y="83"/>
                  </a:lnTo>
                  <a:lnTo>
                    <a:pt x="192" y="59"/>
                  </a:lnTo>
                  <a:lnTo>
                    <a:pt x="226" y="46"/>
                  </a:lnTo>
                  <a:lnTo>
                    <a:pt x="259" y="43"/>
                  </a:lnTo>
                  <a:lnTo>
                    <a:pt x="292" y="38"/>
                  </a:lnTo>
                  <a:lnTo>
                    <a:pt x="353" y="35"/>
                  </a:lnTo>
                  <a:lnTo>
                    <a:pt x="405" y="29"/>
                  </a:lnTo>
                  <a:lnTo>
                    <a:pt x="449" y="19"/>
                  </a:lnTo>
                  <a:lnTo>
                    <a:pt x="480" y="12"/>
                  </a:lnTo>
                  <a:lnTo>
                    <a:pt x="517" y="6"/>
                  </a:lnTo>
                  <a:lnTo>
                    <a:pt x="550" y="0"/>
                  </a:lnTo>
                </a:path>
              </a:pathLst>
            </a:custGeom>
            <a:solidFill>
              <a:srgbClr val="00B050"/>
            </a:solidFill>
            <a:ln w="12699" cap="rnd" cmpd="sng">
              <a:solidFill>
                <a:srgbClr val="FCFEB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49" name="Freeform 45"/>
            <p:cNvSpPr>
              <a:spLocks noChangeAspect="1"/>
            </p:cNvSpPr>
            <p:nvPr/>
          </p:nvSpPr>
          <p:spPr bwMode="auto">
            <a:xfrm rot="20854947">
              <a:off x="6435077" y="4509024"/>
              <a:ext cx="486745" cy="398411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214" y="0"/>
                </a:cxn>
                <a:cxn ang="0">
                  <a:pos x="312" y="18"/>
                </a:cxn>
                <a:cxn ang="0">
                  <a:pos x="370" y="56"/>
                </a:cxn>
                <a:cxn ang="0">
                  <a:pos x="332" y="174"/>
                </a:cxn>
                <a:cxn ang="0">
                  <a:pos x="286" y="228"/>
                </a:cxn>
                <a:cxn ang="0">
                  <a:pos x="250" y="190"/>
                </a:cxn>
                <a:cxn ang="0">
                  <a:pos x="178" y="250"/>
                </a:cxn>
                <a:cxn ang="0">
                  <a:pos x="44" y="328"/>
                </a:cxn>
                <a:cxn ang="0">
                  <a:pos x="10" y="246"/>
                </a:cxn>
                <a:cxn ang="0">
                  <a:pos x="0" y="38"/>
                </a:cxn>
              </a:cxnLst>
              <a:rect l="0" t="0" r="r" b="b"/>
              <a:pathLst>
                <a:path w="370" h="328">
                  <a:moveTo>
                    <a:pt x="0" y="38"/>
                  </a:moveTo>
                  <a:lnTo>
                    <a:pt x="214" y="0"/>
                  </a:lnTo>
                  <a:lnTo>
                    <a:pt x="312" y="18"/>
                  </a:lnTo>
                  <a:lnTo>
                    <a:pt x="370" y="56"/>
                  </a:lnTo>
                  <a:lnTo>
                    <a:pt x="332" y="174"/>
                  </a:lnTo>
                  <a:lnTo>
                    <a:pt x="286" y="228"/>
                  </a:lnTo>
                  <a:lnTo>
                    <a:pt x="250" y="190"/>
                  </a:lnTo>
                  <a:lnTo>
                    <a:pt x="178" y="250"/>
                  </a:lnTo>
                  <a:lnTo>
                    <a:pt x="44" y="328"/>
                  </a:lnTo>
                  <a:lnTo>
                    <a:pt x="10" y="24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B05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50" name="Freeform 46"/>
            <p:cNvSpPr>
              <a:spLocks noChangeAspect="1"/>
            </p:cNvSpPr>
            <p:nvPr/>
          </p:nvSpPr>
          <p:spPr bwMode="auto">
            <a:xfrm rot="16907917">
              <a:off x="6506683" y="4407420"/>
              <a:ext cx="335249" cy="209169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45" y="99"/>
                </a:cxn>
                <a:cxn ang="0">
                  <a:pos x="74" y="66"/>
                </a:cxn>
                <a:cxn ang="0">
                  <a:pos x="91" y="49"/>
                </a:cxn>
                <a:cxn ang="0">
                  <a:pos x="112" y="35"/>
                </a:cxn>
                <a:cxn ang="0">
                  <a:pos x="131" y="25"/>
                </a:cxn>
                <a:cxn ang="0">
                  <a:pos x="152" y="17"/>
                </a:cxn>
                <a:cxn ang="0">
                  <a:pos x="203" y="6"/>
                </a:cxn>
                <a:cxn ang="0">
                  <a:pos x="270" y="0"/>
                </a:cxn>
                <a:cxn ang="0">
                  <a:pos x="309" y="0"/>
                </a:cxn>
              </a:cxnLst>
              <a:rect l="0" t="0" r="r" b="b"/>
              <a:pathLst>
                <a:path w="310" h="159">
                  <a:moveTo>
                    <a:pt x="0" y="158"/>
                  </a:moveTo>
                  <a:lnTo>
                    <a:pt x="45" y="99"/>
                  </a:lnTo>
                  <a:lnTo>
                    <a:pt x="74" y="66"/>
                  </a:lnTo>
                  <a:lnTo>
                    <a:pt x="91" y="49"/>
                  </a:lnTo>
                  <a:lnTo>
                    <a:pt x="112" y="35"/>
                  </a:lnTo>
                  <a:lnTo>
                    <a:pt x="131" y="25"/>
                  </a:lnTo>
                  <a:lnTo>
                    <a:pt x="152" y="17"/>
                  </a:lnTo>
                  <a:lnTo>
                    <a:pt x="203" y="6"/>
                  </a:lnTo>
                  <a:lnTo>
                    <a:pt x="270" y="0"/>
                  </a:lnTo>
                  <a:lnTo>
                    <a:pt x="309" y="0"/>
                  </a:lnTo>
                </a:path>
              </a:pathLst>
            </a:custGeom>
            <a:solidFill>
              <a:srgbClr val="FF3300"/>
            </a:solidFill>
            <a:ln w="12699" cap="rnd" cmpd="sng">
              <a:solidFill>
                <a:srgbClr val="FCFEB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51" name="Freeform 47"/>
            <p:cNvSpPr>
              <a:spLocks noChangeAspect="1"/>
            </p:cNvSpPr>
            <p:nvPr/>
          </p:nvSpPr>
          <p:spPr bwMode="auto">
            <a:xfrm rot="20854947">
              <a:off x="6630672" y="4290818"/>
              <a:ext cx="292047" cy="393553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54"/>
                </a:cxn>
                <a:cxn ang="0">
                  <a:pos x="15" y="195"/>
                </a:cxn>
                <a:cxn ang="0">
                  <a:pos x="36" y="297"/>
                </a:cxn>
                <a:cxn ang="0">
                  <a:pos x="54" y="324"/>
                </a:cxn>
                <a:cxn ang="0">
                  <a:pos x="222" y="156"/>
                </a:cxn>
                <a:cxn ang="0">
                  <a:pos x="171" y="102"/>
                </a:cxn>
                <a:cxn ang="0">
                  <a:pos x="99" y="33"/>
                </a:cxn>
              </a:cxnLst>
              <a:rect l="0" t="0" r="r" b="b"/>
              <a:pathLst>
                <a:path w="222" h="324">
                  <a:moveTo>
                    <a:pt x="27" y="0"/>
                  </a:moveTo>
                  <a:lnTo>
                    <a:pt x="0" y="54"/>
                  </a:lnTo>
                  <a:lnTo>
                    <a:pt x="15" y="195"/>
                  </a:lnTo>
                  <a:lnTo>
                    <a:pt x="36" y="297"/>
                  </a:lnTo>
                  <a:lnTo>
                    <a:pt x="54" y="324"/>
                  </a:lnTo>
                  <a:lnTo>
                    <a:pt x="222" y="156"/>
                  </a:lnTo>
                  <a:lnTo>
                    <a:pt x="171" y="102"/>
                  </a:lnTo>
                  <a:lnTo>
                    <a:pt x="99" y="33"/>
                  </a:lnTo>
                </a:path>
              </a:pathLst>
            </a:custGeom>
            <a:solidFill>
              <a:srgbClr val="FF33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52" name="Freeform 48"/>
            <p:cNvSpPr>
              <a:spLocks noChangeAspect="1"/>
            </p:cNvSpPr>
            <p:nvPr/>
          </p:nvSpPr>
          <p:spPr bwMode="auto">
            <a:xfrm rot="20854947">
              <a:off x="6311094" y="4054277"/>
              <a:ext cx="149970" cy="255080"/>
            </a:xfrm>
            <a:custGeom>
              <a:avLst/>
              <a:gdLst/>
              <a:ahLst/>
              <a:cxnLst>
                <a:cxn ang="0">
                  <a:pos x="0" y="165"/>
                </a:cxn>
                <a:cxn ang="0">
                  <a:pos x="78" y="210"/>
                </a:cxn>
                <a:cxn ang="0">
                  <a:pos x="114" y="204"/>
                </a:cxn>
                <a:cxn ang="0">
                  <a:pos x="105" y="147"/>
                </a:cxn>
                <a:cxn ang="0">
                  <a:pos x="96" y="0"/>
                </a:cxn>
                <a:cxn ang="0">
                  <a:pos x="48" y="33"/>
                </a:cxn>
                <a:cxn ang="0">
                  <a:pos x="3" y="120"/>
                </a:cxn>
              </a:cxnLst>
              <a:rect l="0" t="0" r="r" b="b"/>
              <a:pathLst>
                <a:path w="114" h="210">
                  <a:moveTo>
                    <a:pt x="0" y="165"/>
                  </a:moveTo>
                  <a:lnTo>
                    <a:pt x="78" y="210"/>
                  </a:lnTo>
                  <a:lnTo>
                    <a:pt x="114" y="204"/>
                  </a:lnTo>
                  <a:lnTo>
                    <a:pt x="105" y="147"/>
                  </a:lnTo>
                  <a:lnTo>
                    <a:pt x="96" y="0"/>
                  </a:lnTo>
                  <a:lnTo>
                    <a:pt x="48" y="33"/>
                  </a:lnTo>
                  <a:lnTo>
                    <a:pt x="3" y="120"/>
                  </a:lnTo>
                </a:path>
              </a:pathLst>
            </a:custGeom>
            <a:solidFill>
              <a:srgbClr val="00B05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53" name="Freeform 49"/>
            <p:cNvSpPr>
              <a:spLocks noChangeAspect="1"/>
            </p:cNvSpPr>
            <p:nvPr/>
          </p:nvSpPr>
          <p:spPr bwMode="auto">
            <a:xfrm rot="20854947">
              <a:off x="6715135" y="3396543"/>
              <a:ext cx="110504" cy="69236"/>
            </a:xfrm>
            <a:custGeom>
              <a:avLst/>
              <a:gdLst/>
              <a:ahLst/>
              <a:cxnLst>
                <a:cxn ang="0">
                  <a:pos x="27" y="57"/>
                </a:cxn>
                <a:cxn ang="0">
                  <a:pos x="84" y="18"/>
                </a:cxn>
                <a:cxn ang="0">
                  <a:pos x="60" y="0"/>
                </a:cxn>
                <a:cxn ang="0">
                  <a:pos x="21" y="15"/>
                </a:cxn>
                <a:cxn ang="0">
                  <a:pos x="0" y="57"/>
                </a:cxn>
              </a:cxnLst>
              <a:rect l="0" t="0" r="r" b="b"/>
              <a:pathLst>
                <a:path w="84" h="57">
                  <a:moveTo>
                    <a:pt x="27" y="57"/>
                  </a:moveTo>
                  <a:lnTo>
                    <a:pt x="84" y="18"/>
                  </a:lnTo>
                  <a:lnTo>
                    <a:pt x="60" y="0"/>
                  </a:lnTo>
                  <a:lnTo>
                    <a:pt x="21" y="15"/>
                  </a:lnTo>
                  <a:lnTo>
                    <a:pt x="0" y="57"/>
                  </a:lnTo>
                </a:path>
              </a:pathLst>
            </a:custGeom>
            <a:solidFill>
              <a:srgbClr val="00B05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54" name="Freeform 50"/>
            <p:cNvSpPr>
              <a:spLocks noChangeAspect="1"/>
            </p:cNvSpPr>
            <p:nvPr/>
          </p:nvSpPr>
          <p:spPr bwMode="auto">
            <a:xfrm rot="20854947">
              <a:off x="6848762" y="4078960"/>
              <a:ext cx="943233" cy="488297"/>
            </a:xfrm>
            <a:custGeom>
              <a:avLst/>
              <a:gdLst/>
              <a:ahLst/>
              <a:cxnLst>
                <a:cxn ang="0">
                  <a:pos x="399" y="0"/>
                </a:cxn>
                <a:cxn ang="0">
                  <a:pos x="531" y="6"/>
                </a:cxn>
                <a:cxn ang="0">
                  <a:pos x="603" y="21"/>
                </a:cxn>
                <a:cxn ang="0">
                  <a:pos x="702" y="75"/>
                </a:cxn>
                <a:cxn ang="0">
                  <a:pos x="717" y="129"/>
                </a:cxn>
                <a:cxn ang="0">
                  <a:pos x="714" y="195"/>
                </a:cxn>
                <a:cxn ang="0">
                  <a:pos x="708" y="237"/>
                </a:cxn>
                <a:cxn ang="0">
                  <a:pos x="672" y="255"/>
                </a:cxn>
                <a:cxn ang="0">
                  <a:pos x="582" y="252"/>
                </a:cxn>
                <a:cxn ang="0">
                  <a:pos x="531" y="225"/>
                </a:cxn>
                <a:cxn ang="0">
                  <a:pos x="456" y="192"/>
                </a:cxn>
                <a:cxn ang="0">
                  <a:pos x="411" y="174"/>
                </a:cxn>
                <a:cxn ang="0">
                  <a:pos x="369" y="177"/>
                </a:cxn>
                <a:cxn ang="0">
                  <a:pos x="336" y="225"/>
                </a:cxn>
                <a:cxn ang="0">
                  <a:pos x="330" y="252"/>
                </a:cxn>
                <a:cxn ang="0">
                  <a:pos x="363" y="336"/>
                </a:cxn>
                <a:cxn ang="0">
                  <a:pos x="234" y="387"/>
                </a:cxn>
                <a:cxn ang="0">
                  <a:pos x="111" y="402"/>
                </a:cxn>
                <a:cxn ang="0">
                  <a:pos x="39" y="354"/>
                </a:cxn>
                <a:cxn ang="0">
                  <a:pos x="0" y="297"/>
                </a:cxn>
                <a:cxn ang="0">
                  <a:pos x="231" y="102"/>
                </a:cxn>
                <a:cxn ang="0">
                  <a:pos x="366" y="9"/>
                </a:cxn>
                <a:cxn ang="0">
                  <a:pos x="399" y="0"/>
                </a:cxn>
              </a:cxnLst>
              <a:rect l="0" t="0" r="r" b="b"/>
              <a:pathLst>
                <a:path w="717" h="402">
                  <a:moveTo>
                    <a:pt x="399" y="0"/>
                  </a:moveTo>
                  <a:lnTo>
                    <a:pt x="531" y="6"/>
                  </a:lnTo>
                  <a:lnTo>
                    <a:pt x="603" y="21"/>
                  </a:lnTo>
                  <a:lnTo>
                    <a:pt x="702" y="75"/>
                  </a:lnTo>
                  <a:lnTo>
                    <a:pt x="717" y="129"/>
                  </a:lnTo>
                  <a:lnTo>
                    <a:pt x="714" y="195"/>
                  </a:lnTo>
                  <a:lnTo>
                    <a:pt x="708" y="237"/>
                  </a:lnTo>
                  <a:lnTo>
                    <a:pt x="672" y="255"/>
                  </a:lnTo>
                  <a:lnTo>
                    <a:pt x="582" y="252"/>
                  </a:lnTo>
                  <a:lnTo>
                    <a:pt x="531" y="225"/>
                  </a:lnTo>
                  <a:lnTo>
                    <a:pt x="456" y="192"/>
                  </a:lnTo>
                  <a:lnTo>
                    <a:pt x="411" y="174"/>
                  </a:lnTo>
                  <a:lnTo>
                    <a:pt x="369" y="177"/>
                  </a:lnTo>
                  <a:lnTo>
                    <a:pt x="336" y="225"/>
                  </a:lnTo>
                  <a:lnTo>
                    <a:pt x="330" y="252"/>
                  </a:lnTo>
                  <a:lnTo>
                    <a:pt x="363" y="336"/>
                  </a:lnTo>
                  <a:lnTo>
                    <a:pt x="234" y="387"/>
                  </a:lnTo>
                  <a:lnTo>
                    <a:pt x="111" y="402"/>
                  </a:lnTo>
                  <a:lnTo>
                    <a:pt x="39" y="354"/>
                  </a:lnTo>
                  <a:lnTo>
                    <a:pt x="0" y="297"/>
                  </a:lnTo>
                  <a:lnTo>
                    <a:pt x="231" y="102"/>
                  </a:lnTo>
                  <a:lnTo>
                    <a:pt x="366" y="9"/>
                  </a:lnTo>
                  <a:lnTo>
                    <a:pt x="399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5" name="Group 51"/>
            <p:cNvGrpSpPr>
              <a:grpSpLocks noChangeAspect="1"/>
            </p:cNvGrpSpPr>
            <p:nvPr/>
          </p:nvGrpSpPr>
          <p:grpSpPr bwMode="auto">
            <a:xfrm rot="16907917">
              <a:off x="5762883" y="3382143"/>
              <a:ext cx="2818032" cy="2044330"/>
              <a:chOff x="3370" y="2285"/>
              <a:chExt cx="2611" cy="1554"/>
            </a:xfrm>
          </p:grpSpPr>
          <p:sp>
            <p:nvSpPr>
              <p:cNvPr id="175156" name="Freeform 52"/>
              <p:cNvSpPr>
                <a:spLocks noChangeAspect="1"/>
              </p:cNvSpPr>
              <p:nvPr/>
            </p:nvSpPr>
            <p:spPr bwMode="auto">
              <a:xfrm>
                <a:off x="3370" y="2285"/>
                <a:ext cx="2602" cy="1546"/>
              </a:xfrm>
              <a:custGeom>
                <a:avLst/>
                <a:gdLst/>
                <a:ahLst/>
                <a:cxnLst>
                  <a:cxn ang="0">
                    <a:pos x="2514" y="1234"/>
                  </a:cxn>
                  <a:cxn ang="0">
                    <a:pos x="2450" y="1130"/>
                  </a:cxn>
                  <a:cxn ang="0">
                    <a:pos x="2395" y="959"/>
                  </a:cxn>
                  <a:cxn ang="0">
                    <a:pos x="2316" y="782"/>
                  </a:cxn>
                  <a:cxn ang="0">
                    <a:pos x="2196" y="349"/>
                  </a:cxn>
                  <a:cxn ang="0">
                    <a:pos x="2166" y="163"/>
                  </a:cxn>
                  <a:cxn ang="0">
                    <a:pos x="2121" y="83"/>
                  </a:cxn>
                  <a:cxn ang="0">
                    <a:pos x="2150" y="385"/>
                  </a:cxn>
                  <a:cxn ang="0">
                    <a:pos x="2264" y="860"/>
                  </a:cxn>
                  <a:cxn ang="0">
                    <a:pos x="2126" y="1139"/>
                  </a:cxn>
                  <a:cxn ang="0">
                    <a:pos x="1908" y="965"/>
                  </a:cxn>
                  <a:cxn ang="0">
                    <a:pos x="1526" y="706"/>
                  </a:cxn>
                  <a:cxn ang="0">
                    <a:pos x="1284" y="568"/>
                  </a:cxn>
                  <a:cxn ang="0">
                    <a:pos x="1332" y="387"/>
                  </a:cxn>
                  <a:cxn ang="0">
                    <a:pos x="1304" y="140"/>
                  </a:cxn>
                  <a:cxn ang="0">
                    <a:pos x="1284" y="246"/>
                  </a:cxn>
                  <a:cxn ang="0">
                    <a:pos x="1251" y="473"/>
                  </a:cxn>
                  <a:cxn ang="0">
                    <a:pos x="903" y="476"/>
                  </a:cxn>
                  <a:cxn ang="0">
                    <a:pos x="453" y="251"/>
                  </a:cxn>
                  <a:cxn ang="0">
                    <a:pos x="312" y="150"/>
                  </a:cxn>
                  <a:cxn ang="0">
                    <a:pos x="344" y="202"/>
                  </a:cxn>
                  <a:cxn ang="0">
                    <a:pos x="678" y="403"/>
                  </a:cxn>
                  <a:cxn ang="0">
                    <a:pos x="1005" y="555"/>
                  </a:cxn>
                  <a:cxn ang="0">
                    <a:pos x="1651" y="905"/>
                  </a:cxn>
                  <a:cxn ang="0">
                    <a:pos x="1548" y="1028"/>
                  </a:cxn>
                  <a:cxn ang="0">
                    <a:pos x="1605" y="982"/>
                  </a:cxn>
                  <a:cxn ang="0">
                    <a:pos x="1682" y="1000"/>
                  </a:cxn>
                  <a:cxn ang="0">
                    <a:pos x="1651" y="1172"/>
                  </a:cxn>
                  <a:cxn ang="0">
                    <a:pos x="1704" y="984"/>
                  </a:cxn>
                  <a:cxn ang="0">
                    <a:pos x="1797" y="947"/>
                  </a:cxn>
                  <a:cxn ang="0">
                    <a:pos x="1895" y="1417"/>
                  </a:cxn>
                  <a:cxn ang="0">
                    <a:pos x="1751" y="1330"/>
                  </a:cxn>
                  <a:cxn ang="0">
                    <a:pos x="1548" y="1267"/>
                  </a:cxn>
                  <a:cxn ang="0">
                    <a:pos x="1322" y="968"/>
                  </a:cxn>
                  <a:cxn ang="0">
                    <a:pos x="1170" y="797"/>
                  </a:cxn>
                  <a:cxn ang="0">
                    <a:pos x="1105" y="816"/>
                  </a:cxn>
                  <a:cxn ang="0">
                    <a:pos x="1066" y="978"/>
                  </a:cxn>
                  <a:cxn ang="0">
                    <a:pos x="610" y="1010"/>
                  </a:cxn>
                  <a:cxn ang="0">
                    <a:pos x="491" y="995"/>
                  </a:cxn>
                  <a:cxn ang="0">
                    <a:pos x="337" y="1023"/>
                  </a:cxn>
                  <a:cxn ang="0">
                    <a:pos x="179" y="996"/>
                  </a:cxn>
                  <a:cxn ang="0">
                    <a:pos x="0" y="1025"/>
                  </a:cxn>
                  <a:cxn ang="0">
                    <a:pos x="201" y="1036"/>
                  </a:cxn>
                  <a:cxn ang="0">
                    <a:pos x="324" y="1066"/>
                  </a:cxn>
                  <a:cxn ang="0">
                    <a:pos x="462" y="1046"/>
                  </a:cxn>
                  <a:cxn ang="0">
                    <a:pos x="576" y="1060"/>
                  </a:cxn>
                  <a:cxn ang="0">
                    <a:pos x="777" y="1107"/>
                  </a:cxn>
                  <a:cxn ang="0">
                    <a:pos x="943" y="1114"/>
                  </a:cxn>
                  <a:cxn ang="0">
                    <a:pos x="983" y="1158"/>
                  </a:cxn>
                  <a:cxn ang="0">
                    <a:pos x="1046" y="1264"/>
                  </a:cxn>
                  <a:cxn ang="0">
                    <a:pos x="1073" y="1350"/>
                  </a:cxn>
                  <a:cxn ang="0">
                    <a:pos x="2601" y="1544"/>
                  </a:cxn>
                </a:cxnLst>
                <a:rect l="0" t="0" r="r" b="b"/>
                <a:pathLst>
                  <a:path w="2602" h="1546">
                    <a:moveTo>
                      <a:pt x="2592" y="1376"/>
                    </a:moveTo>
                    <a:lnTo>
                      <a:pt x="2574" y="1325"/>
                    </a:lnTo>
                    <a:lnTo>
                      <a:pt x="2547" y="1281"/>
                    </a:lnTo>
                    <a:lnTo>
                      <a:pt x="2514" y="1234"/>
                    </a:lnTo>
                    <a:lnTo>
                      <a:pt x="2500" y="1215"/>
                    </a:lnTo>
                    <a:lnTo>
                      <a:pt x="2490" y="1202"/>
                    </a:lnTo>
                    <a:lnTo>
                      <a:pt x="2478" y="1181"/>
                    </a:lnTo>
                    <a:lnTo>
                      <a:pt x="2450" y="1130"/>
                    </a:lnTo>
                    <a:lnTo>
                      <a:pt x="2434" y="1067"/>
                    </a:lnTo>
                    <a:lnTo>
                      <a:pt x="2420" y="1028"/>
                    </a:lnTo>
                    <a:lnTo>
                      <a:pt x="2408" y="990"/>
                    </a:lnTo>
                    <a:lnTo>
                      <a:pt x="2395" y="959"/>
                    </a:lnTo>
                    <a:lnTo>
                      <a:pt x="2386" y="925"/>
                    </a:lnTo>
                    <a:lnTo>
                      <a:pt x="2368" y="889"/>
                    </a:lnTo>
                    <a:lnTo>
                      <a:pt x="2349" y="849"/>
                    </a:lnTo>
                    <a:lnTo>
                      <a:pt x="2316" y="782"/>
                    </a:lnTo>
                    <a:lnTo>
                      <a:pt x="2284" y="672"/>
                    </a:lnTo>
                    <a:lnTo>
                      <a:pt x="2231" y="494"/>
                    </a:lnTo>
                    <a:lnTo>
                      <a:pt x="2207" y="405"/>
                    </a:lnTo>
                    <a:lnTo>
                      <a:pt x="2196" y="349"/>
                    </a:lnTo>
                    <a:lnTo>
                      <a:pt x="2186" y="291"/>
                    </a:lnTo>
                    <a:lnTo>
                      <a:pt x="2178" y="243"/>
                    </a:lnTo>
                    <a:lnTo>
                      <a:pt x="2173" y="206"/>
                    </a:lnTo>
                    <a:lnTo>
                      <a:pt x="2166" y="163"/>
                    </a:lnTo>
                    <a:lnTo>
                      <a:pt x="2154" y="98"/>
                    </a:lnTo>
                    <a:lnTo>
                      <a:pt x="2133" y="44"/>
                    </a:lnTo>
                    <a:lnTo>
                      <a:pt x="2112" y="25"/>
                    </a:lnTo>
                    <a:lnTo>
                      <a:pt x="2121" y="83"/>
                    </a:lnTo>
                    <a:lnTo>
                      <a:pt x="2130" y="150"/>
                    </a:lnTo>
                    <a:lnTo>
                      <a:pt x="2132" y="226"/>
                    </a:lnTo>
                    <a:lnTo>
                      <a:pt x="2137" y="293"/>
                    </a:lnTo>
                    <a:lnTo>
                      <a:pt x="2150" y="385"/>
                    </a:lnTo>
                    <a:lnTo>
                      <a:pt x="2178" y="543"/>
                    </a:lnTo>
                    <a:lnTo>
                      <a:pt x="2218" y="714"/>
                    </a:lnTo>
                    <a:lnTo>
                      <a:pt x="2242" y="789"/>
                    </a:lnTo>
                    <a:lnTo>
                      <a:pt x="2264" y="860"/>
                    </a:lnTo>
                    <a:lnTo>
                      <a:pt x="2278" y="913"/>
                    </a:lnTo>
                    <a:lnTo>
                      <a:pt x="2284" y="959"/>
                    </a:lnTo>
                    <a:lnTo>
                      <a:pt x="2290" y="1045"/>
                    </a:lnTo>
                    <a:lnTo>
                      <a:pt x="2126" y="1139"/>
                    </a:lnTo>
                    <a:lnTo>
                      <a:pt x="2105" y="1143"/>
                    </a:lnTo>
                    <a:lnTo>
                      <a:pt x="2088" y="1134"/>
                    </a:lnTo>
                    <a:lnTo>
                      <a:pt x="2014" y="1075"/>
                    </a:lnTo>
                    <a:lnTo>
                      <a:pt x="1908" y="965"/>
                    </a:lnTo>
                    <a:lnTo>
                      <a:pt x="1861" y="913"/>
                    </a:lnTo>
                    <a:lnTo>
                      <a:pt x="1706" y="817"/>
                    </a:lnTo>
                    <a:lnTo>
                      <a:pt x="1586" y="745"/>
                    </a:lnTo>
                    <a:lnTo>
                      <a:pt x="1526" y="706"/>
                    </a:lnTo>
                    <a:lnTo>
                      <a:pt x="1465" y="668"/>
                    </a:lnTo>
                    <a:lnTo>
                      <a:pt x="1391" y="624"/>
                    </a:lnTo>
                    <a:lnTo>
                      <a:pt x="1357" y="605"/>
                    </a:lnTo>
                    <a:lnTo>
                      <a:pt x="1284" y="568"/>
                    </a:lnTo>
                    <a:lnTo>
                      <a:pt x="1293" y="500"/>
                    </a:lnTo>
                    <a:lnTo>
                      <a:pt x="1308" y="449"/>
                    </a:lnTo>
                    <a:lnTo>
                      <a:pt x="1323" y="415"/>
                    </a:lnTo>
                    <a:lnTo>
                      <a:pt x="1332" y="387"/>
                    </a:lnTo>
                    <a:lnTo>
                      <a:pt x="1330" y="348"/>
                    </a:lnTo>
                    <a:lnTo>
                      <a:pt x="1323" y="276"/>
                    </a:lnTo>
                    <a:lnTo>
                      <a:pt x="1311" y="202"/>
                    </a:lnTo>
                    <a:lnTo>
                      <a:pt x="1304" y="140"/>
                    </a:lnTo>
                    <a:lnTo>
                      <a:pt x="1298" y="68"/>
                    </a:lnTo>
                    <a:lnTo>
                      <a:pt x="1290" y="0"/>
                    </a:lnTo>
                    <a:lnTo>
                      <a:pt x="1280" y="148"/>
                    </a:lnTo>
                    <a:lnTo>
                      <a:pt x="1284" y="246"/>
                    </a:lnTo>
                    <a:lnTo>
                      <a:pt x="1286" y="325"/>
                    </a:lnTo>
                    <a:lnTo>
                      <a:pt x="1284" y="390"/>
                    </a:lnTo>
                    <a:lnTo>
                      <a:pt x="1268" y="438"/>
                    </a:lnTo>
                    <a:lnTo>
                      <a:pt x="1251" y="473"/>
                    </a:lnTo>
                    <a:lnTo>
                      <a:pt x="1235" y="524"/>
                    </a:lnTo>
                    <a:lnTo>
                      <a:pt x="1229" y="567"/>
                    </a:lnTo>
                    <a:lnTo>
                      <a:pt x="1047" y="519"/>
                    </a:lnTo>
                    <a:lnTo>
                      <a:pt x="903" y="476"/>
                    </a:lnTo>
                    <a:lnTo>
                      <a:pt x="811" y="433"/>
                    </a:lnTo>
                    <a:lnTo>
                      <a:pt x="632" y="336"/>
                    </a:lnTo>
                    <a:lnTo>
                      <a:pt x="530" y="290"/>
                    </a:lnTo>
                    <a:lnTo>
                      <a:pt x="453" y="251"/>
                    </a:lnTo>
                    <a:lnTo>
                      <a:pt x="420" y="230"/>
                    </a:lnTo>
                    <a:lnTo>
                      <a:pt x="381" y="205"/>
                    </a:lnTo>
                    <a:lnTo>
                      <a:pt x="352" y="181"/>
                    </a:lnTo>
                    <a:lnTo>
                      <a:pt x="312" y="150"/>
                    </a:lnTo>
                    <a:lnTo>
                      <a:pt x="258" y="110"/>
                    </a:lnTo>
                    <a:lnTo>
                      <a:pt x="295" y="156"/>
                    </a:lnTo>
                    <a:lnTo>
                      <a:pt x="315" y="176"/>
                    </a:lnTo>
                    <a:lnTo>
                      <a:pt x="344" y="202"/>
                    </a:lnTo>
                    <a:lnTo>
                      <a:pt x="382" y="233"/>
                    </a:lnTo>
                    <a:lnTo>
                      <a:pt x="471" y="294"/>
                    </a:lnTo>
                    <a:lnTo>
                      <a:pt x="540" y="334"/>
                    </a:lnTo>
                    <a:lnTo>
                      <a:pt x="678" y="403"/>
                    </a:lnTo>
                    <a:lnTo>
                      <a:pt x="787" y="464"/>
                    </a:lnTo>
                    <a:lnTo>
                      <a:pt x="874" y="506"/>
                    </a:lnTo>
                    <a:lnTo>
                      <a:pt x="931" y="528"/>
                    </a:lnTo>
                    <a:lnTo>
                      <a:pt x="1005" y="555"/>
                    </a:lnTo>
                    <a:lnTo>
                      <a:pt x="1224" y="629"/>
                    </a:lnTo>
                    <a:lnTo>
                      <a:pt x="1376" y="702"/>
                    </a:lnTo>
                    <a:lnTo>
                      <a:pt x="1610" y="822"/>
                    </a:lnTo>
                    <a:lnTo>
                      <a:pt x="1651" y="905"/>
                    </a:lnTo>
                    <a:lnTo>
                      <a:pt x="1614" y="929"/>
                    </a:lnTo>
                    <a:lnTo>
                      <a:pt x="1584" y="962"/>
                    </a:lnTo>
                    <a:lnTo>
                      <a:pt x="1565" y="999"/>
                    </a:lnTo>
                    <a:lnTo>
                      <a:pt x="1548" y="1028"/>
                    </a:lnTo>
                    <a:lnTo>
                      <a:pt x="1546" y="1049"/>
                    </a:lnTo>
                    <a:lnTo>
                      <a:pt x="1572" y="1030"/>
                    </a:lnTo>
                    <a:lnTo>
                      <a:pt x="1590" y="1011"/>
                    </a:lnTo>
                    <a:lnTo>
                      <a:pt x="1605" y="982"/>
                    </a:lnTo>
                    <a:lnTo>
                      <a:pt x="1630" y="948"/>
                    </a:lnTo>
                    <a:lnTo>
                      <a:pt x="1658" y="931"/>
                    </a:lnTo>
                    <a:lnTo>
                      <a:pt x="1674" y="960"/>
                    </a:lnTo>
                    <a:lnTo>
                      <a:pt x="1682" y="1000"/>
                    </a:lnTo>
                    <a:lnTo>
                      <a:pt x="1688" y="1045"/>
                    </a:lnTo>
                    <a:lnTo>
                      <a:pt x="1682" y="1081"/>
                    </a:lnTo>
                    <a:lnTo>
                      <a:pt x="1672" y="1119"/>
                    </a:lnTo>
                    <a:lnTo>
                      <a:pt x="1651" y="1172"/>
                    </a:lnTo>
                    <a:lnTo>
                      <a:pt x="1692" y="1104"/>
                    </a:lnTo>
                    <a:lnTo>
                      <a:pt x="1706" y="1057"/>
                    </a:lnTo>
                    <a:lnTo>
                      <a:pt x="1711" y="1015"/>
                    </a:lnTo>
                    <a:lnTo>
                      <a:pt x="1704" y="984"/>
                    </a:lnTo>
                    <a:lnTo>
                      <a:pt x="1694" y="950"/>
                    </a:lnTo>
                    <a:lnTo>
                      <a:pt x="1672" y="898"/>
                    </a:lnTo>
                    <a:lnTo>
                      <a:pt x="1632" y="825"/>
                    </a:lnTo>
                    <a:lnTo>
                      <a:pt x="1797" y="947"/>
                    </a:lnTo>
                    <a:lnTo>
                      <a:pt x="2000" y="1136"/>
                    </a:lnTo>
                    <a:lnTo>
                      <a:pt x="2139" y="1246"/>
                    </a:lnTo>
                    <a:lnTo>
                      <a:pt x="2027" y="1325"/>
                    </a:lnTo>
                    <a:lnTo>
                      <a:pt x="1895" y="1417"/>
                    </a:lnTo>
                    <a:lnTo>
                      <a:pt x="1852" y="1392"/>
                    </a:lnTo>
                    <a:lnTo>
                      <a:pt x="1811" y="1365"/>
                    </a:lnTo>
                    <a:lnTo>
                      <a:pt x="1784" y="1346"/>
                    </a:lnTo>
                    <a:lnTo>
                      <a:pt x="1751" y="1330"/>
                    </a:lnTo>
                    <a:lnTo>
                      <a:pt x="1718" y="1316"/>
                    </a:lnTo>
                    <a:lnTo>
                      <a:pt x="1686" y="1303"/>
                    </a:lnTo>
                    <a:lnTo>
                      <a:pt x="1604" y="1282"/>
                    </a:lnTo>
                    <a:lnTo>
                      <a:pt x="1548" y="1267"/>
                    </a:lnTo>
                    <a:lnTo>
                      <a:pt x="1496" y="1252"/>
                    </a:lnTo>
                    <a:lnTo>
                      <a:pt x="1450" y="1239"/>
                    </a:lnTo>
                    <a:lnTo>
                      <a:pt x="1345" y="1007"/>
                    </a:lnTo>
                    <a:lnTo>
                      <a:pt x="1322" y="968"/>
                    </a:lnTo>
                    <a:lnTo>
                      <a:pt x="1283" y="928"/>
                    </a:lnTo>
                    <a:lnTo>
                      <a:pt x="1237" y="880"/>
                    </a:lnTo>
                    <a:lnTo>
                      <a:pt x="1202" y="836"/>
                    </a:lnTo>
                    <a:lnTo>
                      <a:pt x="1170" y="797"/>
                    </a:lnTo>
                    <a:lnTo>
                      <a:pt x="1138" y="754"/>
                    </a:lnTo>
                    <a:lnTo>
                      <a:pt x="1104" y="702"/>
                    </a:lnTo>
                    <a:lnTo>
                      <a:pt x="1105" y="763"/>
                    </a:lnTo>
                    <a:lnTo>
                      <a:pt x="1105" y="816"/>
                    </a:lnTo>
                    <a:lnTo>
                      <a:pt x="1105" y="856"/>
                    </a:lnTo>
                    <a:lnTo>
                      <a:pt x="1099" y="888"/>
                    </a:lnTo>
                    <a:lnTo>
                      <a:pt x="1083" y="935"/>
                    </a:lnTo>
                    <a:lnTo>
                      <a:pt x="1066" y="978"/>
                    </a:lnTo>
                    <a:lnTo>
                      <a:pt x="994" y="1081"/>
                    </a:lnTo>
                    <a:lnTo>
                      <a:pt x="836" y="1057"/>
                    </a:lnTo>
                    <a:lnTo>
                      <a:pt x="632" y="1014"/>
                    </a:lnTo>
                    <a:lnTo>
                      <a:pt x="610" y="1010"/>
                    </a:lnTo>
                    <a:lnTo>
                      <a:pt x="577" y="1005"/>
                    </a:lnTo>
                    <a:lnTo>
                      <a:pt x="549" y="999"/>
                    </a:lnTo>
                    <a:lnTo>
                      <a:pt x="516" y="994"/>
                    </a:lnTo>
                    <a:lnTo>
                      <a:pt x="491" y="995"/>
                    </a:lnTo>
                    <a:lnTo>
                      <a:pt x="464" y="998"/>
                    </a:lnTo>
                    <a:lnTo>
                      <a:pt x="423" y="1008"/>
                    </a:lnTo>
                    <a:lnTo>
                      <a:pt x="381" y="1014"/>
                    </a:lnTo>
                    <a:lnTo>
                      <a:pt x="337" y="1023"/>
                    </a:lnTo>
                    <a:lnTo>
                      <a:pt x="303" y="1025"/>
                    </a:lnTo>
                    <a:lnTo>
                      <a:pt x="270" y="1021"/>
                    </a:lnTo>
                    <a:lnTo>
                      <a:pt x="217" y="1006"/>
                    </a:lnTo>
                    <a:lnTo>
                      <a:pt x="179" y="996"/>
                    </a:lnTo>
                    <a:lnTo>
                      <a:pt x="126" y="988"/>
                    </a:lnTo>
                    <a:lnTo>
                      <a:pt x="82" y="990"/>
                    </a:lnTo>
                    <a:lnTo>
                      <a:pt x="46" y="1000"/>
                    </a:lnTo>
                    <a:lnTo>
                      <a:pt x="0" y="1025"/>
                    </a:lnTo>
                    <a:lnTo>
                      <a:pt x="40" y="1019"/>
                    </a:lnTo>
                    <a:lnTo>
                      <a:pt x="80" y="1015"/>
                    </a:lnTo>
                    <a:lnTo>
                      <a:pt x="128" y="1018"/>
                    </a:lnTo>
                    <a:lnTo>
                      <a:pt x="201" y="1036"/>
                    </a:lnTo>
                    <a:lnTo>
                      <a:pt x="231" y="1046"/>
                    </a:lnTo>
                    <a:lnTo>
                      <a:pt x="263" y="1059"/>
                    </a:lnTo>
                    <a:lnTo>
                      <a:pt x="297" y="1064"/>
                    </a:lnTo>
                    <a:lnTo>
                      <a:pt x="324" y="1066"/>
                    </a:lnTo>
                    <a:lnTo>
                      <a:pt x="359" y="1065"/>
                    </a:lnTo>
                    <a:lnTo>
                      <a:pt x="396" y="1060"/>
                    </a:lnTo>
                    <a:lnTo>
                      <a:pt x="436" y="1051"/>
                    </a:lnTo>
                    <a:lnTo>
                      <a:pt x="462" y="1046"/>
                    </a:lnTo>
                    <a:lnTo>
                      <a:pt x="490" y="1043"/>
                    </a:lnTo>
                    <a:lnTo>
                      <a:pt x="520" y="1043"/>
                    </a:lnTo>
                    <a:lnTo>
                      <a:pt x="546" y="1050"/>
                    </a:lnTo>
                    <a:lnTo>
                      <a:pt x="576" y="1060"/>
                    </a:lnTo>
                    <a:lnTo>
                      <a:pt x="607" y="1069"/>
                    </a:lnTo>
                    <a:lnTo>
                      <a:pt x="667" y="1088"/>
                    </a:lnTo>
                    <a:lnTo>
                      <a:pt x="721" y="1100"/>
                    </a:lnTo>
                    <a:lnTo>
                      <a:pt x="777" y="1107"/>
                    </a:lnTo>
                    <a:lnTo>
                      <a:pt x="836" y="1110"/>
                    </a:lnTo>
                    <a:lnTo>
                      <a:pt x="882" y="1112"/>
                    </a:lnTo>
                    <a:lnTo>
                      <a:pt x="915" y="1113"/>
                    </a:lnTo>
                    <a:lnTo>
                      <a:pt x="943" y="1114"/>
                    </a:lnTo>
                    <a:lnTo>
                      <a:pt x="963" y="1117"/>
                    </a:lnTo>
                    <a:lnTo>
                      <a:pt x="975" y="1124"/>
                    </a:lnTo>
                    <a:lnTo>
                      <a:pt x="978" y="1139"/>
                    </a:lnTo>
                    <a:lnTo>
                      <a:pt x="983" y="1158"/>
                    </a:lnTo>
                    <a:lnTo>
                      <a:pt x="990" y="1190"/>
                    </a:lnTo>
                    <a:lnTo>
                      <a:pt x="1001" y="1215"/>
                    </a:lnTo>
                    <a:lnTo>
                      <a:pt x="1020" y="1238"/>
                    </a:lnTo>
                    <a:lnTo>
                      <a:pt x="1046" y="1264"/>
                    </a:lnTo>
                    <a:lnTo>
                      <a:pt x="1054" y="1285"/>
                    </a:lnTo>
                    <a:lnTo>
                      <a:pt x="1062" y="1302"/>
                    </a:lnTo>
                    <a:lnTo>
                      <a:pt x="1068" y="1324"/>
                    </a:lnTo>
                    <a:lnTo>
                      <a:pt x="1073" y="1350"/>
                    </a:lnTo>
                    <a:lnTo>
                      <a:pt x="1066" y="1382"/>
                    </a:lnTo>
                    <a:lnTo>
                      <a:pt x="1054" y="1417"/>
                    </a:lnTo>
                    <a:lnTo>
                      <a:pt x="956" y="1545"/>
                    </a:lnTo>
                    <a:lnTo>
                      <a:pt x="2601" y="1544"/>
                    </a:lnTo>
                    <a:lnTo>
                      <a:pt x="2592" y="1376"/>
                    </a:lnTo>
                  </a:path>
                </a:pathLst>
              </a:custGeom>
              <a:solidFill>
                <a:schemeClr val="tx2"/>
              </a:solidFill>
              <a:ln w="12699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5157" name="Freeform 53"/>
              <p:cNvSpPr>
                <a:spLocks noChangeAspect="1"/>
              </p:cNvSpPr>
              <p:nvPr/>
            </p:nvSpPr>
            <p:spPr bwMode="auto">
              <a:xfrm>
                <a:off x="3370" y="2285"/>
                <a:ext cx="2611" cy="1554"/>
              </a:xfrm>
              <a:custGeom>
                <a:avLst/>
                <a:gdLst/>
                <a:ahLst/>
                <a:cxnLst>
                  <a:cxn ang="0">
                    <a:pos x="2522" y="1240"/>
                  </a:cxn>
                  <a:cxn ang="0">
                    <a:pos x="2458" y="1136"/>
                  </a:cxn>
                  <a:cxn ang="0">
                    <a:pos x="2403" y="964"/>
                  </a:cxn>
                  <a:cxn ang="0">
                    <a:pos x="2324" y="786"/>
                  </a:cxn>
                  <a:cxn ang="0">
                    <a:pos x="2204" y="351"/>
                  </a:cxn>
                  <a:cxn ang="0">
                    <a:pos x="2174" y="164"/>
                  </a:cxn>
                  <a:cxn ang="0">
                    <a:pos x="2129" y="83"/>
                  </a:cxn>
                  <a:cxn ang="0">
                    <a:pos x="2158" y="387"/>
                  </a:cxn>
                  <a:cxn ang="0">
                    <a:pos x="2271" y="864"/>
                  </a:cxn>
                  <a:cxn ang="0">
                    <a:pos x="2133" y="1145"/>
                  </a:cxn>
                  <a:cxn ang="0">
                    <a:pos x="1915" y="970"/>
                  </a:cxn>
                  <a:cxn ang="0">
                    <a:pos x="1531" y="710"/>
                  </a:cxn>
                  <a:cxn ang="0">
                    <a:pos x="1288" y="571"/>
                  </a:cxn>
                  <a:cxn ang="0">
                    <a:pos x="1337" y="389"/>
                  </a:cxn>
                  <a:cxn ang="0">
                    <a:pos x="1308" y="141"/>
                  </a:cxn>
                  <a:cxn ang="0">
                    <a:pos x="1288" y="247"/>
                  </a:cxn>
                  <a:cxn ang="0">
                    <a:pos x="1256" y="475"/>
                  </a:cxn>
                  <a:cxn ang="0">
                    <a:pos x="906" y="478"/>
                  </a:cxn>
                  <a:cxn ang="0">
                    <a:pos x="455" y="252"/>
                  </a:cxn>
                  <a:cxn ang="0">
                    <a:pos x="313" y="151"/>
                  </a:cxn>
                  <a:cxn ang="0">
                    <a:pos x="345" y="203"/>
                  </a:cxn>
                  <a:cxn ang="0">
                    <a:pos x="681" y="405"/>
                  </a:cxn>
                  <a:cxn ang="0">
                    <a:pos x="1008" y="558"/>
                  </a:cxn>
                  <a:cxn ang="0">
                    <a:pos x="1657" y="910"/>
                  </a:cxn>
                  <a:cxn ang="0">
                    <a:pos x="1554" y="1033"/>
                  </a:cxn>
                  <a:cxn ang="0">
                    <a:pos x="1611" y="987"/>
                  </a:cxn>
                  <a:cxn ang="0">
                    <a:pos x="1688" y="1005"/>
                  </a:cxn>
                  <a:cxn ang="0">
                    <a:pos x="1657" y="1178"/>
                  </a:cxn>
                  <a:cxn ang="0">
                    <a:pos x="1710" y="989"/>
                  </a:cxn>
                  <a:cxn ang="0">
                    <a:pos x="1803" y="952"/>
                  </a:cxn>
                  <a:cxn ang="0">
                    <a:pos x="1901" y="1424"/>
                  </a:cxn>
                  <a:cxn ang="0">
                    <a:pos x="1757" y="1337"/>
                  </a:cxn>
                  <a:cxn ang="0">
                    <a:pos x="1554" y="1274"/>
                  </a:cxn>
                  <a:cxn ang="0">
                    <a:pos x="1326" y="973"/>
                  </a:cxn>
                  <a:cxn ang="0">
                    <a:pos x="1175" y="801"/>
                  </a:cxn>
                  <a:cxn ang="0">
                    <a:pos x="1109" y="820"/>
                  </a:cxn>
                  <a:cxn ang="0">
                    <a:pos x="1070" y="983"/>
                  </a:cxn>
                  <a:cxn ang="0">
                    <a:pos x="612" y="1015"/>
                  </a:cxn>
                  <a:cxn ang="0">
                    <a:pos x="493" y="1000"/>
                  </a:cxn>
                  <a:cxn ang="0">
                    <a:pos x="339" y="1028"/>
                  </a:cxn>
                  <a:cxn ang="0">
                    <a:pos x="180" y="1001"/>
                  </a:cxn>
                  <a:cxn ang="0">
                    <a:pos x="0" y="1030"/>
                  </a:cxn>
                  <a:cxn ang="0">
                    <a:pos x="201" y="1041"/>
                  </a:cxn>
                  <a:cxn ang="0">
                    <a:pos x="325" y="1072"/>
                  </a:cxn>
                  <a:cxn ang="0">
                    <a:pos x="464" y="1051"/>
                  </a:cxn>
                  <a:cxn ang="0">
                    <a:pos x="578" y="1065"/>
                  </a:cxn>
                  <a:cxn ang="0">
                    <a:pos x="780" y="1113"/>
                  </a:cxn>
                  <a:cxn ang="0">
                    <a:pos x="946" y="1120"/>
                  </a:cxn>
                  <a:cxn ang="0">
                    <a:pos x="987" y="1164"/>
                  </a:cxn>
                  <a:cxn ang="0">
                    <a:pos x="1050" y="1271"/>
                  </a:cxn>
                  <a:cxn ang="0">
                    <a:pos x="1077" y="1357"/>
                  </a:cxn>
                  <a:cxn ang="0">
                    <a:pos x="2610" y="1552"/>
                  </a:cxn>
                </a:cxnLst>
                <a:rect l="0" t="0" r="r" b="b"/>
                <a:pathLst>
                  <a:path w="2611" h="1554">
                    <a:moveTo>
                      <a:pt x="2601" y="1383"/>
                    </a:moveTo>
                    <a:lnTo>
                      <a:pt x="2583" y="1332"/>
                    </a:lnTo>
                    <a:lnTo>
                      <a:pt x="2556" y="1288"/>
                    </a:lnTo>
                    <a:lnTo>
                      <a:pt x="2522" y="1240"/>
                    </a:lnTo>
                    <a:lnTo>
                      <a:pt x="2509" y="1221"/>
                    </a:lnTo>
                    <a:lnTo>
                      <a:pt x="2499" y="1208"/>
                    </a:lnTo>
                    <a:lnTo>
                      <a:pt x="2486" y="1187"/>
                    </a:lnTo>
                    <a:lnTo>
                      <a:pt x="2458" y="1136"/>
                    </a:lnTo>
                    <a:lnTo>
                      <a:pt x="2442" y="1073"/>
                    </a:lnTo>
                    <a:lnTo>
                      <a:pt x="2429" y="1033"/>
                    </a:lnTo>
                    <a:lnTo>
                      <a:pt x="2417" y="995"/>
                    </a:lnTo>
                    <a:lnTo>
                      <a:pt x="2403" y="964"/>
                    </a:lnTo>
                    <a:lnTo>
                      <a:pt x="2394" y="930"/>
                    </a:lnTo>
                    <a:lnTo>
                      <a:pt x="2376" y="894"/>
                    </a:lnTo>
                    <a:lnTo>
                      <a:pt x="2357" y="853"/>
                    </a:lnTo>
                    <a:lnTo>
                      <a:pt x="2324" y="786"/>
                    </a:lnTo>
                    <a:lnTo>
                      <a:pt x="2292" y="675"/>
                    </a:lnTo>
                    <a:lnTo>
                      <a:pt x="2239" y="497"/>
                    </a:lnTo>
                    <a:lnTo>
                      <a:pt x="2215" y="407"/>
                    </a:lnTo>
                    <a:lnTo>
                      <a:pt x="2204" y="351"/>
                    </a:lnTo>
                    <a:lnTo>
                      <a:pt x="2194" y="293"/>
                    </a:lnTo>
                    <a:lnTo>
                      <a:pt x="2186" y="244"/>
                    </a:lnTo>
                    <a:lnTo>
                      <a:pt x="2180" y="207"/>
                    </a:lnTo>
                    <a:lnTo>
                      <a:pt x="2174" y="164"/>
                    </a:lnTo>
                    <a:lnTo>
                      <a:pt x="2161" y="99"/>
                    </a:lnTo>
                    <a:lnTo>
                      <a:pt x="2141" y="44"/>
                    </a:lnTo>
                    <a:lnTo>
                      <a:pt x="2120" y="25"/>
                    </a:lnTo>
                    <a:lnTo>
                      <a:pt x="2129" y="83"/>
                    </a:lnTo>
                    <a:lnTo>
                      <a:pt x="2138" y="151"/>
                    </a:lnTo>
                    <a:lnTo>
                      <a:pt x="2140" y="227"/>
                    </a:lnTo>
                    <a:lnTo>
                      <a:pt x="2144" y="295"/>
                    </a:lnTo>
                    <a:lnTo>
                      <a:pt x="2158" y="387"/>
                    </a:lnTo>
                    <a:lnTo>
                      <a:pt x="2186" y="546"/>
                    </a:lnTo>
                    <a:lnTo>
                      <a:pt x="2225" y="718"/>
                    </a:lnTo>
                    <a:lnTo>
                      <a:pt x="2250" y="793"/>
                    </a:lnTo>
                    <a:lnTo>
                      <a:pt x="2271" y="864"/>
                    </a:lnTo>
                    <a:lnTo>
                      <a:pt x="2286" y="918"/>
                    </a:lnTo>
                    <a:lnTo>
                      <a:pt x="2292" y="964"/>
                    </a:lnTo>
                    <a:lnTo>
                      <a:pt x="2298" y="1050"/>
                    </a:lnTo>
                    <a:lnTo>
                      <a:pt x="2133" y="1145"/>
                    </a:lnTo>
                    <a:lnTo>
                      <a:pt x="2113" y="1149"/>
                    </a:lnTo>
                    <a:lnTo>
                      <a:pt x="2095" y="1140"/>
                    </a:lnTo>
                    <a:lnTo>
                      <a:pt x="2021" y="1081"/>
                    </a:lnTo>
                    <a:lnTo>
                      <a:pt x="1915" y="970"/>
                    </a:lnTo>
                    <a:lnTo>
                      <a:pt x="1868" y="918"/>
                    </a:lnTo>
                    <a:lnTo>
                      <a:pt x="1712" y="821"/>
                    </a:lnTo>
                    <a:lnTo>
                      <a:pt x="1592" y="749"/>
                    </a:lnTo>
                    <a:lnTo>
                      <a:pt x="1531" y="710"/>
                    </a:lnTo>
                    <a:lnTo>
                      <a:pt x="1470" y="671"/>
                    </a:lnTo>
                    <a:lnTo>
                      <a:pt x="1396" y="627"/>
                    </a:lnTo>
                    <a:lnTo>
                      <a:pt x="1361" y="608"/>
                    </a:lnTo>
                    <a:lnTo>
                      <a:pt x="1288" y="571"/>
                    </a:lnTo>
                    <a:lnTo>
                      <a:pt x="1297" y="503"/>
                    </a:lnTo>
                    <a:lnTo>
                      <a:pt x="1313" y="451"/>
                    </a:lnTo>
                    <a:lnTo>
                      <a:pt x="1328" y="417"/>
                    </a:lnTo>
                    <a:lnTo>
                      <a:pt x="1337" y="389"/>
                    </a:lnTo>
                    <a:lnTo>
                      <a:pt x="1334" y="350"/>
                    </a:lnTo>
                    <a:lnTo>
                      <a:pt x="1328" y="277"/>
                    </a:lnTo>
                    <a:lnTo>
                      <a:pt x="1315" y="203"/>
                    </a:lnTo>
                    <a:lnTo>
                      <a:pt x="1308" y="141"/>
                    </a:lnTo>
                    <a:lnTo>
                      <a:pt x="1303" y="68"/>
                    </a:lnTo>
                    <a:lnTo>
                      <a:pt x="1295" y="0"/>
                    </a:lnTo>
                    <a:lnTo>
                      <a:pt x="1285" y="149"/>
                    </a:lnTo>
                    <a:lnTo>
                      <a:pt x="1288" y="247"/>
                    </a:lnTo>
                    <a:lnTo>
                      <a:pt x="1290" y="327"/>
                    </a:lnTo>
                    <a:lnTo>
                      <a:pt x="1288" y="392"/>
                    </a:lnTo>
                    <a:lnTo>
                      <a:pt x="1272" y="440"/>
                    </a:lnTo>
                    <a:lnTo>
                      <a:pt x="1256" y="475"/>
                    </a:lnTo>
                    <a:lnTo>
                      <a:pt x="1240" y="527"/>
                    </a:lnTo>
                    <a:lnTo>
                      <a:pt x="1233" y="570"/>
                    </a:lnTo>
                    <a:lnTo>
                      <a:pt x="1051" y="522"/>
                    </a:lnTo>
                    <a:lnTo>
                      <a:pt x="906" y="478"/>
                    </a:lnTo>
                    <a:lnTo>
                      <a:pt x="813" y="435"/>
                    </a:lnTo>
                    <a:lnTo>
                      <a:pt x="635" y="338"/>
                    </a:lnTo>
                    <a:lnTo>
                      <a:pt x="532" y="292"/>
                    </a:lnTo>
                    <a:lnTo>
                      <a:pt x="455" y="252"/>
                    </a:lnTo>
                    <a:lnTo>
                      <a:pt x="422" y="231"/>
                    </a:lnTo>
                    <a:lnTo>
                      <a:pt x="383" y="206"/>
                    </a:lnTo>
                    <a:lnTo>
                      <a:pt x="353" y="182"/>
                    </a:lnTo>
                    <a:lnTo>
                      <a:pt x="313" y="151"/>
                    </a:lnTo>
                    <a:lnTo>
                      <a:pt x="259" y="111"/>
                    </a:lnTo>
                    <a:lnTo>
                      <a:pt x="296" y="157"/>
                    </a:lnTo>
                    <a:lnTo>
                      <a:pt x="316" y="177"/>
                    </a:lnTo>
                    <a:lnTo>
                      <a:pt x="345" y="203"/>
                    </a:lnTo>
                    <a:lnTo>
                      <a:pt x="384" y="234"/>
                    </a:lnTo>
                    <a:lnTo>
                      <a:pt x="473" y="296"/>
                    </a:lnTo>
                    <a:lnTo>
                      <a:pt x="542" y="336"/>
                    </a:lnTo>
                    <a:lnTo>
                      <a:pt x="681" y="405"/>
                    </a:lnTo>
                    <a:lnTo>
                      <a:pt x="790" y="466"/>
                    </a:lnTo>
                    <a:lnTo>
                      <a:pt x="878" y="509"/>
                    </a:lnTo>
                    <a:lnTo>
                      <a:pt x="934" y="531"/>
                    </a:lnTo>
                    <a:lnTo>
                      <a:pt x="1008" y="558"/>
                    </a:lnTo>
                    <a:lnTo>
                      <a:pt x="1229" y="632"/>
                    </a:lnTo>
                    <a:lnTo>
                      <a:pt x="1380" y="706"/>
                    </a:lnTo>
                    <a:lnTo>
                      <a:pt x="1616" y="826"/>
                    </a:lnTo>
                    <a:lnTo>
                      <a:pt x="1657" y="910"/>
                    </a:lnTo>
                    <a:lnTo>
                      <a:pt x="1620" y="934"/>
                    </a:lnTo>
                    <a:lnTo>
                      <a:pt x="1590" y="967"/>
                    </a:lnTo>
                    <a:lnTo>
                      <a:pt x="1571" y="1004"/>
                    </a:lnTo>
                    <a:lnTo>
                      <a:pt x="1554" y="1033"/>
                    </a:lnTo>
                    <a:lnTo>
                      <a:pt x="1551" y="1054"/>
                    </a:lnTo>
                    <a:lnTo>
                      <a:pt x="1577" y="1035"/>
                    </a:lnTo>
                    <a:lnTo>
                      <a:pt x="1595" y="1016"/>
                    </a:lnTo>
                    <a:lnTo>
                      <a:pt x="1611" y="987"/>
                    </a:lnTo>
                    <a:lnTo>
                      <a:pt x="1636" y="953"/>
                    </a:lnTo>
                    <a:lnTo>
                      <a:pt x="1664" y="936"/>
                    </a:lnTo>
                    <a:lnTo>
                      <a:pt x="1680" y="965"/>
                    </a:lnTo>
                    <a:lnTo>
                      <a:pt x="1688" y="1005"/>
                    </a:lnTo>
                    <a:lnTo>
                      <a:pt x="1694" y="1050"/>
                    </a:lnTo>
                    <a:lnTo>
                      <a:pt x="1688" y="1087"/>
                    </a:lnTo>
                    <a:lnTo>
                      <a:pt x="1677" y="1125"/>
                    </a:lnTo>
                    <a:lnTo>
                      <a:pt x="1657" y="1178"/>
                    </a:lnTo>
                    <a:lnTo>
                      <a:pt x="1698" y="1110"/>
                    </a:lnTo>
                    <a:lnTo>
                      <a:pt x="1712" y="1062"/>
                    </a:lnTo>
                    <a:lnTo>
                      <a:pt x="1717" y="1020"/>
                    </a:lnTo>
                    <a:lnTo>
                      <a:pt x="1710" y="989"/>
                    </a:lnTo>
                    <a:lnTo>
                      <a:pt x="1700" y="955"/>
                    </a:lnTo>
                    <a:lnTo>
                      <a:pt x="1677" y="903"/>
                    </a:lnTo>
                    <a:lnTo>
                      <a:pt x="1638" y="829"/>
                    </a:lnTo>
                    <a:lnTo>
                      <a:pt x="1803" y="952"/>
                    </a:lnTo>
                    <a:lnTo>
                      <a:pt x="2007" y="1142"/>
                    </a:lnTo>
                    <a:lnTo>
                      <a:pt x="2147" y="1252"/>
                    </a:lnTo>
                    <a:lnTo>
                      <a:pt x="2034" y="1332"/>
                    </a:lnTo>
                    <a:lnTo>
                      <a:pt x="1901" y="1424"/>
                    </a:lnTo>
                    <a:lnTo>
                      <a:pt x="1859" y="1399"/>
                    </a:lnTo>
                    <a:lnTo>
                      <a:pt x="1817" y="1372"/>
                    </a:lnTo>
                    <a:lnTo>
                      <a:pt x="1790" y="1353"/>
                    </a:lnTo>
                    <a:lnTo>
                      <a:pt x="1757" y="1337"/>
                    </a:lnTo>
                    <a:lnTo>
                      <a:pt x="1724" y="1323"/>
                    </a:lnTo>
                    <a:lnTo>
                      <a:pt x="1692" y="1310"/>
                    </a:lnTo>
                    <a:lnTo>
                      <a:pt x="1610" y="1289"/>
                    </a:lnTo>
                    <a:lnTo>
                      <a:pt x="1554" y="1274"/>
                    </a:lnTo>
                    <a:lnTo>
                      <a:pt x="1501" y="1258"/>
                    </a:lnTo>
                    <a:lnTo>
                      <a:pt x="1455" y="1245"/>
                    </a:lnTo>
                    <a:lnTo>
                      <a:pt x="1350" y="1012"/>
                    </a:lnTo>
                    <a:lnTo>
                      <a:pt x="1326" y="973"/>
                    </a:lnTo>
                    <a:lnTo>
                      <a:pt x="1287" y="933"/>
                    </a:lnTo>
                    <a:lnTo>
                      <a:pt x="1241" y="885"/>
                    </a:lnTo>
                    <a:lnTo>
                      <a:pt x="1206" y="840"/>
                    </a:lnTo>
                    <a:lnTo>
                      <a:pt x="1175" y="801"/>
                    </a:lnTo>
                    <a:lnTo>
                      <a:pt x="1142" y="758"/>
                    </a:lnTo>
                    <a:lnTo>
                      <a:pt x="1108" y="706"/>
                    </a:lnTo>
                    <a:lnTo>
                      <a:pt x="1109" y="767"/>
                    </a:lnTo>
                    <a:lnTo>
                      <a:pt x="1109" y="820"/>
                    </a:lnTo>
                    <a:lnTo>
                      <a:pt x="1109" y="860"/>
                    </a:lnTo>
                    <a:lnTo>
                      <a:pt x="1103" y="893"/>
                    </a:lnTo>
                    <a:lnTo>
                      <a:pt x="1087" y="940"/>
                    </a:lnTo>
                    <a:lnTo>
                      <a:pt x="1070" y="983"/>
                    </a:lnTo>
                    <a:lnTo>
                      <a:pt x="998" y="1087"/>
                    </a:lnTo>
                    <a:lnTo>
                      <a:pt x="839" y="1062"/>
                    </a:lnTo>
                    <a:lnTo>
                      <a:pt x="635" y="1019"/>
                    </a:lnTo>
                    <a:lnTo>
                      <a:pt x="612" y="1015"/>
                    </a:lnTo>
                    <a:lnTo>
                      <a:pt x="579" y="1010"/>
                    </a:lnTo>
                    <a:lnTo>
                      <a:pt x="551" y="1004"/>
                    </a:lnTo>
                    <a:lnTo>
                      <a:pt x="518" y="999"/>
                    </a:lnTo>
                    <a:lnTo>
                      <a:pt x="493" y="1000"/>
                    </a:lnTo>
                    <a:lnTo>
                      <a:pt x="466" y="1003"/>
                    </a:lnTo>
                    <a:lnTo>
                      <a:pt x="424" y="1013"/>
                    </a:lnTo>
                    <a:lnTo>
                      <a:pt x="383" y="1019"/>
                    </a:lnTo>
                    <a:lnTo>
                      <a:pt x="339" y="1028"/>
                    </a:lnTo>
                    <a:lnTo>
                      <a:pt x="304" y="1030"/>
                    </a:lnTo>
                    <a:lnTo>
                      <a:pt x="271" y="1026"/>
                    </a:lnTo>
                    <a:lnTo>
                      <a:pt x="218" y="1011"/>
                    </a:lnTo>
                    <a:lnTo>
                      <a:pt x="180" y="1001"/>
                    </a:lnTo>
                    <a:lnTo>
                      <a:pt x="126" y="993"/>
                    </a:lnTo>
                    <a:lnTo>
                      <a:pt x="82" y="995"/>
                    </a:lnTo>
                    <a:lnTo>
                      <a:pt x="46" y="1005"/>
                    </a:lnTo>
                    <a:lnTo>
                      <a:pt x="0" y="1030"/>
                    </a:lnTo>
                    <a:lnTo>
                      <a:pt x="41" y="1024"/>
                    </a:lnTo>
                    <a:lnTo>
                      <a:pt x="80" y="1020"/>
                    </a:lnTo>
                    <a:lnTo>
                      <a:pt x="128" y="1023"/>
                    </a:lnTo>
                    <a:lnTo>
                      <a:pt x="201" y="1041"/>
                    </a:lnTo>
                    <a:lnTo>
                      <a:pt x="232" y="1051"/>
                    </a:lnTo>
                    <a:lnTo>
                      <a:pt x="264" y="1064"/>
                    </a:lnTo>
                    <a:lnTo>
                      <a:pt x="298" y="1070"/>
                    </a:lnTo>
                    <a:lnTo>
                      <a:pt x="325" y="1072"/>
                    </a:lnTo>
                    <a:lnTo>
                      <a:pt x="360" y="1071"/>
                    </a:lnTo>
                    <a:lnTo>
                      <a:pt x="397" y="1065"/>
                    </a:lnTo>
                    <a:lnTo>
                      <a:pt x="438" y="1056"/>
                    </a:lnTo>
                    <a:lnTo>
                      <a:pt x="464" y="1051"/>
                    </a:lnTo>
                    <a:lnTo>
                      <a:pt x="492" y="1048"/>
                    </a:lnTo>
                    <a:lnTo>
                      <a:pt x="522" y="1048"/>
                    </a:lnTo>
                    <a:lnTo>
                      <a:pt x="548" y="1055"/>
                    </a:lnTo>
                    <a:lnTo>
                      <a:pt x="578" y="1065"/>
                    </a:lnTo>
                    <a:lnTo>
                      <a:pt x="609" y="1075"/>
                    </a:lnTo>
                    <a:lnTo>
                      <a:pt x="669" y="1094"/>
                    </a:lnTo>
                    <a:lnTo>
                      <a:pt x="723" y="1106"/>
                    </a:lnTo>
                    <a:lnTo>
                      <a:pt x="780" y="1113"/>
                    </a:lnTo>
                    <a:lnTo>
                      <a:pt x="839" y="1116"/>
                    </a:lnTo>
                    <a:lnTo>
                      <a:pt x="885" y="1118"/>
                    </a:lnTo>
                    <a:lnTo>
                      <a:pt x="918" y="1119"/>
                    </a:lnTo>
                    <a:lnTo>
                      <a:pt x="946" y="1120"/>
                    </a:lnTo>
                    <a:lnTo>
                      <a:pt x="966" y="1123"/>
                    </a:lnTo>
                    <a:lnTo>
                      <a:pt x="979" y="1130"/>
                    </a:lnTo>
                    <a:lnTo>
                      <a:pt x="981" y="1145"/>
                    </a:lnTo>
                    <a:lnTo>
                      <a:pt x="987" y="1164"/>
                    </a:lnTo>
                    <a:lnTo>
                      <a:pt x="993" y="1196"/>
                    </a:lnTo>
                    <a:lnTo>
                      <a:pt x="1005" y="1221"/>
                    </a:lnTo>
                    <a:lnTo>
                      <a:pt x="1024" y="1244"/>
                    </a:lnTo>
                    <a:lnTo>
                      <a:pt x="1050" y="1271"/>
                    </a:lnTo>
                    <a:lnTo>
                      <a:pt x="1058" y="1292"/>
                    </a:lnTo>
                    <a:lnTo>
                      <a:pt x="1065" y="1309"/>
                    </a:lnTo>
                    <a:lnTo>
                      <a:pt x="1072" y="1331"/>
                    </a:lnTo>
                    <a:lnTo>
                      <a:pt x="1077" y="1357"/>
                    </a:lnTo>
                    <a:lnTo>
                      <a:pt x="1070" y="1389"/>
                    </a:lnTo>
                    <a:lnTo>
                      <a:pt x="1058" y="1424"/>
                    </a:lnTo>
                    <a:lnTo>
                      <a:pt x="960" y="1553"/>
                    </a:lnTo>
                    <a:lnTo>
                      <a:pt x="2610" y="1552"/>
                    </a:lnTo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2699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75158" name="Freeform 54"/>
            <p:cNvSpPr>
              <a:spLocks noChangeAspect="1"/>
            </p:cNvSpPr>
            <p:nvPr/>
          </p:nvSpPr>
          <p:spPr bwMode="auto">
            <a:xfrm rot="20854947">
              <a:off x="7342649" y="3881385"/>
              <a:ext cx="501216" cy="535669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252" y="69"/>
                </a:cxn>
                <a:cxn ang="0">
                  <a:pos x="303" y="105"/>
                </a:cxn>
                <a:cxn ang="0">
                  <a:pos x="363" y="177"/>
                </a:cxn>
                <a:cxn ang="0">
                  <a:pos x="381" y="270"/>
                </a:cxn>
                <a:cxn ang="0">
                  <a:pos x="363" y="330"/>
                </a:cxn>
                <a:cxn ang="0">
                  <a:pos x="306" y="390"/>
                </a:cxn>
                <a:cxn ang="0">
                  <a:pos x="243" y="396"/>
                </a:cxn>
                <a:cxn ang="0">
                  <a:pos x="126" y="381"/>
                </a:cxn>
                <a:cxn ang="0">
                  <a:pos x="36" y="360"/>
                </a:cxn>
                <a:cxn ang="0">
                  <a:pos x="9" y="378"/>
                </a:cxn>
                <a:cxn ang="0">
                  <a:pos x="0" y="441"/>
                </a:cxn>
              </a:cxnLst>
              <a:rect l="0" t="0" r="r" b="b"/>
              <a:pathLst>
                <a:path w="381" h="441">
                  <a:moveTo>
                    <a:pt x="231" y="0"/>
                  </a:moveTo>
                  <a:cubicBezTo>
                    <a:pt x="235" y="26"/>
                    <a:pt x="240" y="52"/>
                    <a:pt x="252" y="69"/>
                  </a:cubicBezTo>
                  <a:cubicBezTo>
                    <a:pt x="264" y="86"/>
                    <a:pt x="284" y="87"/>
                    <a:pt x="303" y="105"/>
                  </a:cubicBezTo>
                  <a:cubicBezTo>
                    <a:pt x="322" y="123"/>
                    <a:pt x="350" y="150"/>
                    <a:pt x="363" y="177"/>
                  </a:cubicBezTo>
                  <a:cubicBezTo>
                    <a:pt x="376" y="204"/>
                    <a:pt x="381" y="245"/>
                    <a:pt x="381" y="270"/>
                  </a:cubicBezTo>
                  <a:cubicBezTo>
                    <a:pt x="381" y="295"/>
                    <a:pt x="375" y="310"/>
                    <a:pt x="363" y="330"/>
                  </a:cubicBezTo>
                  <a:cubicBezTo>
                    <a:pt x="351" y="350"/>
                    <a:pt x="326" y="379"/>
                    <a:pt x="306" y="390"/>
                  </a:cubicBezTo>
                  <a:cubicBezTo>
                    <a:pt x="286" y="401"/>
                    <a:pt x="273" y="398"/>
                    <a:pt x="243" y="396"/>
                  </a:cubicBezTo>
                  <a:cubicBezTo>
                    <a:pt x="213" y="394"/>
                    <a:pt x="160" y="387"/>
                    <a:pt x="126" y="381"/>
                  </a:cubicBezTo>
                  <a:cubicBezTo>
                    <a:pt x="92" y="375"/>
                    <a:pt x="55" y="360"/>
                    <a:pt x="36" y="360"/>
                  </a:cubicBezTo>
                  <a:cubicBezTo>
                    <a:pt x="17" y="360"/>
                    <a:pt x="15" y="364"/>
                    <a:pt x="9" y="378"/>
                  </a:cubicBezTo>
                  <a:cubicBezTo>
                    <a:pt x="3" y="392"/>
                    <a:pt x="1" y="416"/>
                    <a:pt x="0" y="441"/>
                  </a:cubicBezTo>
                </a:path>
              </a:pathLst>
            </a:custGeom>
            <a:noFill/>
            <a:ln w="12700" cmpd="sng">
              <a:solidFill>
                <a:srgbClr val="FFFFA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59" name="Oval 55"/>
            <p:cNvSpPr>
              <a:spLocks noChangeAspect="1" noChangeArrowheads="1"/>
            </p:cNvSpPr>
            <p:nvPr/>
          </p:nvSpPr>
          <p:spPr bwMode="auto">
            <a:xfrm rot="20854947">
              <a:off x="6456179" y="4723922"/>
              <a:ext cx="147339" cy="13604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60" name="Oval 56"/>
            <p:cNvSpPr>
              <a:spLocks noChangeAspect="1" noChangeArrowheads="1"/>
            </p:cNvSpPr>
            <p:nvPr/>
          </p:nvSpPr>
          <p:spPr bwMode="auto">
            <a:xfrm rot="20854947">
              <a:off x="6924543" y="3132139"/>
              <a:ext cx="146024" cy="13482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61" name="Oval 57"/>
            <p:cNvSpPr>
              <a:spLocks noChangeAspect="1" noChangeArrowheads="1"/>
            </p:cNvSpPr>
            <p:nvPr/>
          </p:nvSpPr>
          <p:spPr bwMode="auto">
            <a:xfrm rot="20854947">
              <a:off x="5652216" y="3740640"/>
              <a:ext cx="146024" cy="13482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162" name="Oval 58"/>
            <p:cNvSpPr>
              <a:spLocks noChangeAspect="1" noChangeArrowheads="1"/>
            </p:cNvSpPr>
            <p:nvPr/>
          </p:nvSpPr>
          <p:spPr bwMode="auto">
            <a:xfrm rot="20854947">
              <a:off x="7749531" y="3905700"/>
              <a:ext cx="146024" cy="13482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296" name="Freeform 192"/>
            <p:cNvSpPr>
              <a:spLocks/>
            </p:cNvSpPr>
            <p:nvPr/>
          </p:nvSpPr>
          <p:spPr bwMode="auto">
            <a:xfrm>
              <a:off x="5859619" y="3878077"/>
              <a:ext cx="391768" cy="4521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79"/>
                </a:cxn>
                <a:cxn ang="0">
                  <a:pos x="169" y="301"/>
                </a:cxn>
              </a:cxnLst>
              <a:rect l="0" t="0" r="r" b="b"/>
              <a:pathLst>
                <a:path w="268" h="301">
                  <a:moveTo>
                    <a:pt x="0" y="0"/>
                  </a:moveTo>
                  <a:cubicBezTo>
                    <a:pt x="106" y="14"/>
                    <a:pt x="212" y="29"/>
                    <a:pt x="240" y="79"/>
                  </a:cubicBezTo>
                  <a:cubicBezTo>
                    <a:pt x="268" y="129"/>
                    <a:pt x="218" y="215"/>
                    <a:pt x="169" y="301"/>
                  </a:cubicBezTo>
                </a:path>
              </a:pathLst>
            </a:custGeom>
            <a:noFill/>
            <a:ln w="38100" cmpd="sng">
              <a:solidFill>
                <a:schemeClr val="accent1">
                  <a:lumMod val="60000"/>
                  <a:lumOff val="40000"/>
                </a:schemeClr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298" name="Freeform 194"/>
            <p:cNvSpPr>
              <a:spLocks/>
            </p:cNvSpPr>
            <p:nvPr/>
          </p:nvSpPr>
          <p:spPr bwMode="auto">
            <a:xfrm>
              <a:off x="6224270" y="4069687"/>
              <a:ext cx="1513790" cy="517551"/>
            </a:xfrm>
            <a:custGeom>
              <a:avLst/>
              <a:gdLst/>
              <a:ahLst/>
              <a:cxnLst>
                <a:cxn ang="0">
                  <a:pos x="877" y="0"/>
                </a:cxn>
                <a:cxn ang="0">
                  <a:pos x="594" y="186"/>
                </a:cxn>
                <a:cxn ang="0">
                  <a:pos x="399" y="292"/>
                </a:cxn>
                <a:cxn ang="0">
                  <a:pos x="204" y="336"/>
                </a:cxn>
                <a:cxn ang="0">
                  <a:pos x="0" y="301"/>
                </a:cxn>
              </a:cxnLst>
              <a:rect l="0" t="0" r="r" b="b"/>
              <a:pathLst>
                <a:path w="877" h="337">
                  <a:moveTo>
                    <a:pt x="877" y="0"/>
                  </a:moveTo>
                  <a:cubicBezTo>
                    <a:pt x="775" y="68"/>
                    <a:pt x="674" y="137"/>
                    <a:pt x="594" y="186"/>
                  </a:cubicBezTo>
                  <a:cubicBezTo>
                    <a:pt x="514" y="235"/>
                    <a:pt x="464" y="267"/>
                    <a:pt x="399" y="292"/>
                  </a:cubicBezTo>
                  <a:cubicBezTo>
                    <a:pt x="334" y="317"/>
                    <a:pt x="270" y="335"/>
                    <a:pt x="204" y="336"/>
                  </a:cubicBezTo>
                  <a:cubicBezTo>
                    <a:pt x="138" y="337"/>
                    <a:pt x="69" y="319"/>
                    <a:pt x="0" y="301"/>
                  </a:cubicBezTo>
                </a:path>
              </a:pathLst>
            </a:custGeom>
            <a:noFill/>
            <a:ln w="57150" cmpd="sng">
              <a:solidFill>
                <a:schemeClr val="accent1">
                  <a:lumMod val="60000"/>
                  <a:lumOff val="40000"/>
                </a:schemeClr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224" name="Text Box 120"/>
            <p:cNvSpPr txBox="1">
              <a:spLocks noChangeArrowheads="1"/>
            </p:cNvSpPr>
            <p:nvPr/>
          </p:nvSpPr>
          <p:spPr bwMode="auto">
            <a:xfrm>
              <a:off x="4971011" y="5724526"/>
              <a:ext cx="3584171" cy="58477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FFFF00"/>
                  </a:solidFill>
                  <a:latin typeface="Verdana" pitchFamily="34" charset="0"/>
                </a:rPr>
                <a:t>Reservoir Map at the end of </a:t>
              </a:r>
              <a:r>
                <a:rPr lang="en-US" sz="1600" b="1" dirty="0" smtClean="0">
                  <a:solidFill>
                    <a:srgbClr val="FFFF00"/>
                  </a:solidFill>
                  <a:latin typeface="Verdana" pitchFamily="34" charset="0"/>
                </a:rPr>
                <a:t>the Development Phase</a:t>
              </a:r>
              <a:endParaRPr lang="en-US" sz="1600" b="1" dirty="0">
                <a:solidFill>
                  <a:srgbClr val="FFFF00"/>
                </a:solidFill>
                <a:latin typeface="Verdana" pitchFamily="34" charset="0"/>
              </a:endParaRPr>
            </a:p>
          </p:txBody>
        </p:sp>
        <p:sp>
          <p:nvSpPr>
            <p:cNvPr id="175295" name="Text Box 191"/>
            <p:cNvSpPr txBox="1">
              <a:spLocks noChangeArrowheads="1"/>
            </p:cNvSpPr>
            <p:nvPr/>
          </p:nvSpPr>
          <p:spPr bwMode="auto">
            <a:xfrm>
              <a:off x="5055613" y="4297004"/>
              <a:ext cx="1245480" cy="46166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 dirty="0">
                  <a:solidFill>
                    <a:schemeClr val="tx1"/>
                  </a:solidFill>
                  <a:latin typeface="Arial" charset="0"/>
                </a:rPr>
                <a:t>Development</a:t>
              </a:r>
            </a:p>
            <a:p>
              <a:pPr algn="ctr"/>
              <a:r>
                <a:rPr lang="en-US" sz="1200" b="1" dirty="0" smtClean="0">
                  <a:solidFill>
                    <a:schemeClr val="tx1"/>
                  </a:solidFill>
                  <a:latin typeface="Arial" charset="0"/>
                </a:rPr>
                <a:t>Wells</a:t>
              </a:r>
              <a:endParaRPr lang="en-US" sz="1200" b="1" dirty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175299" name="Text Box 195"/>
          <p:cNvSpPr txBox="1">
            <a:spLocks noChangeArrowheads="1"/>
          </p:cNvSpPr>
          <p:nvPr/>
        </p:nvSpPr>
        <p:spPr bwMode="auto">
          <a:xfrm>
            <a:off x="631457" y="3885539"/>
            <a:ext cx="1168910" cy="52322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tx1"/>
                </a:solidFill>
                <a:latin typeface="Arial" charset="0"/>
              </a:rPr>
              <a:t>Exploration</a:t>
            </a:r>
          </a:p>
          <a:p>
            <a:pPr algn="ctr"/>
            <a:r>
              <a:rPr lang="en-US" sz="1400" b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latin typeface="Arial" charset="0"/>
              </a:rPr>
              <a:t>Wells</a:t>
            </a:r>
            <a:endParaRPr lang="en-US" sz="1400" b="1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09573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 May Need Better Data </a:t>
            </a:r>
          </a:p>
        </p:txBody>
      </p:sp>
      <p:sp>
        <p:nvSpPr>
          <p:cNvPr id="192518" name="Text Box 6"/>
          <p:cNvSpPr txBox="1">
            <a:spLocks noChangeArrowheads="1"/>
          </p:cNvSpPr>
          <p:nvPr/>
        </p:nvSpPr>
        <p:spPr bwMode="auto">
          <a:xfrm>
            <a:off x="0" y="1371600"/>
            <a:ext cx="457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>
                <a:latin typeface="Arial" pitchFamily="34" charset="0"/>
              </a:rPr>
              <a:t>Data Used for Exploration</a:t>
            </a:r>
          </a:p>
        </p:txBody>
      </p:sp>
      <p:pic>
        <p:nvPicPr>
          <p:cNvPr id="192528" name="Picture 16" descr="alazan_inline"/>
          <p:cNvPicPr>
            <a:picLocks noChangeAspect="1" noChangeArrowheads="1"/>
          </p:cNvPicPr>
          <p:nvPr/>
        </p:nvPicPr>
        <p:blipFill>
          <a:blip r:embed="rId3" cstate="print"/>
          <a:srcRect l="17717" t="13065" r="29062" b="34517"/>
          <a:stretch>
            <a:fillRect/>
          </a:stretch>
        </p:blipFill>
        <p:spPr bwMode="auto">
          <a:xfrm>
            <a:off x="271463" y="2160588"/>
            <a:ext cx="4030662" cy="3881437"/>
          </a:xfrm>
          <a:prstGeom prst="rect">
            <a:avLst/>
          </a:prstGeom>
          <a:noFill/>
        </p:spPr>
      </p:pic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4535488" y="1066800"/>
            <a:ext cx="4572000" cy="4957763"/>
            <a:chOff x="2857" y="672"/>
            <a:chExt cx="2880" cy="3123"/>
          </a:xfrm>
        </p:grpSpPr>
        <p:sp>
          <p:nvSpPr>
            <p:cNvPr id="192521" name="Text Box 9"/>
            <p:cNvSpPr txBox="1">
              <a:spLocks noChangeArrowheads="1"/>
            </p:cNvSpPr>
            <p:nvPr/>
          </p:nvSpPr>
          <p:spPr bwMode="auto">
            <a:xfrm>
              <a:off x="2857" y="672"/>
              <a:ext cx="2880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sz="2000" b="1" dirty="0">
                  <a:latin typeface="Arial" pitchFamily="34" charset="0"/>
                </a:rPr>
                <a:t>Data Reprocessed or</a:t>
              </a:r>
            </a:p>
            <a:p>
              <a:pPr algn="ctr"/>
              <a:r>
                <a:rPr lang="en-US" sz="2000" b="1" dirty="0">
                  <a:latin typeface="Arial" pitchFamily="34" charset="0"/>
                </a:rPr>
                <a:t>Reshot for Development</a:t>
              </a:r>
            </a:p>
            <a:p>
              <a:pPr algn="ctr"/>
              <a:r>
                <a:rPr lang="en-US" sz="2000" b="1" dirty="0">
                  <a:latin typeface="Arial" pitchFamily="34" charset="0"/>
                </a:rPr>
                <a:t>a</a:t>
              </a:r>
              <a:r>
                <a:rPr lang="en-US" sz="2000" b="1" dirty="0" smtClean="0">
                  <a:latin typeface="Arial" pitchFamily="34" charset="0"/>
                </a:rPr>
                <a:t>nd </a:t>
              </a:r>
              <a:r>
                <a:rPr lang="en-US" sz="2000" b="1" dirty="0">
                  <a:latin typeface="Arial" pitchFamily="34" charset="0"/>
                </a:rPr>
                <a:t>Production</a:t>
              </a:r>
            </a:p>
          </p:txBody>
        </p:sp>
        <p:pic>
          <p:nvPicPr>
            <p:cNvPr id="192529" name="Picture 17" descr="laureles_arbline"/>
            <p:cNvPicPr>
              <a:picLocks noChangeAspect="1" noChangeArrowheads="1"/>
            </p:cNvPicPr>
            <p:nvPr/>
          </p:nvPicPr>
          <p:blipFill>
            <a:blip r:embed="rId4" cstate="print"/>
            <a:srcRect l="22366" t="12494" r="31367" b="35312"/>
            <a:stretch>
              <a:fillRect/>
            </a:stretch>
          </p:blipFill>
          <p:spPr bwMode="auto">
            <a:xfrm>
              <a:off x="3032" y="1361"/>
              <a:ext cx="2530" cy="2434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2607148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Discovery</a:t>
            </a:r>
            <a:endParaRPr lang="en-US" altLang="en-US" sz="2400" dirty="0" smtClean="0"/>
          </a:p>
        </p:txBody>
      </p:sp>
      <p:sp>
        <p:nvSpPr>
          <p:cNvPr id="11270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351838" y="6429375"/>
            <a:ext cx="792162" cy="341313"/>
          </a:xfrm>
          <a:prstGeom prst="rect">
            <a:avLst/>
          </a:prstGeom>
          <a:noFill/>
        </p:spPr>
        <p:txBody>
          <a:bodyPr/>
          <a:lstStyle/>
          <a:p>
            <a:fld id="{172438F7-9F38-4069-996F-BF113D98823C}" type="slidenum">
              <a:rPr lang="en-US" altLang="en-US" sz="1100">
                <a:solidFill>
                  <a:srgbClr val="CCFFFF"/>
                </a:solidFill>
              </a:rPr>
              <a:pPr/>
              <a:t>9</a:t>
            </a:fld>
            <a:endParaRPr lang="en-US" altLang="en-US" sz="1100" dirty="0">
              <a:solidFill>
                <a:srgbClr val="CCFFFF"/>
              </a:solidFill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255588" y="1231839"/>
            <a:ext cx="7739062" cy="338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35000"/>
              </a:spcBef>
            </a:pPr>
            <a:r>
              <a:rPr lang="en-US" alt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BARRACOUTA-1</a:t>
            </a:r>
            <a:r>
              <a:rPr lang="en-US" alt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pPr marL="515938" lvl="1" indent="-230188">
              <a:lnSpc>
                <a:spcPct val="9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alt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Drilled on the crest of a major anticline</a:t>
            </a:r>
          </a:p>
          <a:p>
            <a:pPr marL="515938" lvl="1" indent="-230188">
              <a:lnSpc>
                <a:spcPct val="9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alt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 </a:t>
            </a:r>
            <a:r>
              <a:rPr lang="en-US" alt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sub-unconformity </a:t>
            </a:r>
            <a:r>
              <a:rPr lang="en-US" alt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trap was predicted </a:t>
            </a:r>
            <a:endParaRPr lang="en-US" alt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5938" lvl="1" indent="-230188">
              <a:lnSpc>
                <a:spcPct val="9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alt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Only </a:t>
            </a:r>
            <a:r>
              <a:rPr lang="en-US" alt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poor-quality </a:t>
            </a:r>
            <a:r>
              <a:rPr lang="en-US" alt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2D seismic data</a:t>
            </a:r>
          </a:p>
          <a:p>
            <a:pPr marL="515938" lvl="1" indent="-230188">
              <a:lnSpc>
                <a:spcPct val="9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alt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Found:</a:t>
            </a:r>
          </a:p>
          <a:p>
            <a:pPr marL="1028700" lvl="2" indent="-342900">
              <a:lnSpc>
                <a:spcPct val="95000"/>
              </a:lnSpc>
              <a:spcBef>
                <a:spcPct val="35000"/>
              </a:spcBef>
              <a:buFont typeface="Calibri" pitchFamily="34" charset="0"/>
              <a:buChar char="–"/>
            </a:pPr>
            <a:r>
              <a:rPr lang="en-US" alt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100 meters of gas</a:t>
            </a:r>
          </a:p>
          <a:p>
            <a:pPr marL="1028700" lvl="2" indent="-342900">
              <a:lnSpc>
                <a:spcPct val="95000"/>
              </a:lnSpc>
              <a:spcBef>
                <a:spcPct val="35000"/>
              </a:spcBef>
              <a:buFont typeface="Calibri" pitchFamily="34" charset="0"/>
              <a:buChar char="–"/>
            </a:pPr>
            <a:r>
              <a:rPr lang="en-US" alt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13 </a:t>
            </a:r>
            <a:r>
              <a:rPr lang="en-US" alt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meters of oil</a:t>
            </a:r>
          </a:p>
        </p:txBody>
      </p:sp>
      <p:grpSp>
        <p:nvGrpSpPr>
          <p:cNvPr id="81" name="Group 80"/>
          <p:cNvGrpSpPr/>
          <p:nvPr/>
        </p:nvGrpSpPr>
        <p:grpSpPr>
          <a:xfrm>
            <a:off x="4535285" y="3505201"/>
            <a:ext cx="3660978" cy="2855204"/>
            <a:chOff x="4535285" y="3505201"/>
            <a:chExt cx="3660978" cy="2855204"/>
          </a:xfrm>
        </p:grpSpPr>
        <p:grpSp>
          <p:nvGrpSpPr>
            <p:cNvPr id="6" name="Group 77"/>
            <p:cNvGrpSpPr>
              <a:grpSpLocks/>
            </p:cNvGrpSpPr>
            <p:nvPr/>
          </p:nvGrpSpPr>
          <p:grpSpPr bwMode="auto">
            <a:xfrm>
              <a:off x="4538663" y="3505201"/>
              <a:ext cx="3657600" cy="2679425"/>
              <a:chOff x="1002597" y="1623367"/>
              <a:chExt cx="6436826" cy="4713233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1002597" y="1623367"/>
                <a:ext cx="6436826" cy="470534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11283" name="Picture 2" descr="scan0008.jpg"/>
              <p:cNvPicPr>
                <a:picLocks noChangeAspect="1"/>
              </p:cNvPicPr>
              <p:nvPr/>
            </p:nvPicPr>
            <p:blipFill>
              <a:blip r:embed="rId3" cstate="print">
                <a:lum bright="-20000" contrast="50000"/>
              </a:blip>
              <a:srcRect r="9685" b="21887"/>
              <a:stretch>
                <a:fillRect/>
              </a:stretch>
            </p:blipFill>
            <p:spPr bwMode="auto">
              <a:xfrm rot="5400000">
                <a:off x="1802860" y="875987"/>
                <a:ext cx="4594384" cy="61058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" name="Freeform 11"/>
              <p:cNvSpPr/>
              <p:nvPr/>
            </p:nvSpPr>
            <p:spPr>
              <a:xfrm>
                <a:off x="1600462" y="1712727"/>
                <a:ext cx="1427611" cy="3046605"/>
              </a:xfrm>
              <a:custGeom>
                <a:avLst/>
                <a:gdLst>
                  <a:gd name="connsiteX0" fmla="*/ 1009650 w 1428750"/>
                  <a:gd name="connsiteY0" fmla="*/ 0 h 3048000"/>
                  <a:gd name="connsiteX1" fmla="*/ 1428750 w 1428750"/>
                  <a:gd name="connsiteY1" fmla="*/ 66675 h 3048000"/>
                  <a:gd name="connsiteX2" fmla="*/ 504825 w 1428750"/>
                  <a:gd name="connsiteY2" fmla="*/ 3048000 h 3048000"/>
                  <a:gd name="connsiteX3" fmla="*/ 0 w 1428750"/>
                  <a:gd name="connsiteY3" fmla="*/ 2847975 h 304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50" h="3048000">
                    <a:moveTo>
                      <a:pt x="1009650" y="0"/>
                    </a:moveTo>
                    <a:lnTo>
                      <a:pt x="1428750" y="66675"/>
                    </a:lnTo>
                    <a:lnTo>
                      <a:pt x="504825" y="3048000"/>
                    </a:lnTo>
                    <a:lnTo>
                      <a:pt x="0" y="2847975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 rot="1140000">
                <a:off x="1584183" y="4387048"/>
                <a:ext cx="708646" cy="29776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500" b="1" dirty="0">
                    <a:latin typeface="Arial" pitchFamily="34" charset="0"/>
                    <a:cs typeface="Arial" pitchFamily="34" charset="0"/>
                  </a:rPr>
                  <a:t>Line 60</a:t>
                </a: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 rot="1140000">
                <a:off x="2101032" y="2768802"/>
                <a:ext cx="708646" cy="29776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500" b="1" dirty="0">
                    <a:latin typeface="Arial" pitchFamily="34" charset="0"/>
                    <a:cs typeface="Arial" pitchFamily="34" charset="0"/>
                  </a:rPr>
                  <a:t>Line 69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 rot="1140000">
                <a:off x="1945977" y="3320318"/>
                <a:ext cx="708646" cy="29776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500" b="1" dirty="0">
                    <a:latin typeface="Arial" pitchFamily="34" charset="0"/>
                    <a:cs typeface="Arial" pitchFamily="34" charset="0"/>
                  </a:rPr>
                  <a:t>Line 66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 rot="1140000">
                <a:off x="1782543" y="3853684"/>
                <a:ext cx="708646" cy="29776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500" b="1" dirty="0">
                    <a:latin typeface="Arial" pitchFamily="34" charset="0"/>
                    <a:cs typeface="Arial" pitchFamily="34" charset="0"/>
                  </a:rPr>
                  <a:t>Line 63</a:t>
                </a: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 rot="1140000">
                <a:off x="2464221" y="1675544"/>
                <a:ext cx="708646" cy="29776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500" b="1" dirty="0">
                    <a:latin typeface="Arial" pitchFamily="34" charset="0"/>
                    <a:cs typeface="Arial" pitchFamily="34" charset="0"/>
                  </a:rPr>
                  <a:t>Line 75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 rot="1140000">
                <a:off x="2297991" y="2215890"/>
                <a:ext cx="708646" cy="29776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500" b="1" dirty="0">
                    <a:latin typeface="Arial" pitchFamily="34" charset="0"/>
                    <a:cs typeface="Arial" pitchFamily="34" charset="0"/>
                  </a:rPr>
                  <a:t>Line 72</a:t>
                </a:r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1896600" y="4823558"/>
                <a:ext cx="3332957" cy="1387867"/>
              </a:xfrm>
              <a:custGeom>
                <a:avLst/>
                <a:gdLst>
                  <a:gd name="connsiteX0" fmla="*/ 228600 w 3333750"/>
                  <a:gd name="connsiteY0" fmla="*/ 0 h 1381125"/>
                  <a:gd name="connsiteX1" fmla="*/ 2171700 w 3333750"/>
                  <a:gd name="connsiteY1" fmla="*/ 619125 h 1381125"/>
                  <a:gd name="connsiteX2" fmla="*/ 2114550 w 3333750"/>
                  <a:gd name="connsiteY2" fmla="*/ 857250 h 1381125"/>
                  <a:gd name="connsiteX3" fmla="*/ 2314575 w 3333750"/>
                  <a:gd name="connsiteY3" fmla="*/ 904875 h 1381125"/>
                  <a:gd name="connsiteX4" fmla="*/ 2457450 w 3333750"/>
                  <a:gd name="connsiteY4" fmla="*/ 714375 h 1381125"/>
                  <a:gd name="connsiteX5" fmla="*/ 2571750 w 3333750"/>
                  <a:gd name="connsiteY5" fmla="*/ 752475 h 1381125"/>
                  <a:gd name="connsiteX6" fmla="*/ 2619375 w 3333750"/>
                  <a:gd name="connsiteY6" fmla="*/ 914400 h 1381125"/>
                  <a:gd name="connsiteX7" fmla="*/ 3105150 w 3333750"/>
                  <a:gd name="connsiteY7" fmla="*/ 923925 h 1381125"/>
                  <a:gd name="connsiteX8" fmla="*/ 3333750 w 3333750"/>
                  <a:gd name="connsiteY8" fmla="*/ 990600 h 1381125"/>
                  <a:gd name="connsiteX9" fmla="*/ 3295650 w 3333750"/>
                  <a:gd name="connsiteY9" fmla="*/ 1323975 h 1381125"/>
                  <a:gd name="connsiteX10" fmla="*/ 3219450 w 3333750"/>
                  <a:gd name="connsiteY10" fmla="*/ 1381125 h 1381125"/>
                  <a:gd name="connsiteX11" fmla="*/ 2695575 w 3333750"/>
                  <a:gd name="connsiteY11" fmla="*/ 1276350 h 1381125"/>
                  <a:gd name="connsiteX12" fmla="*/ 0 w 3333750"/>
                  <a:gd name="connsiteY12" fmla="*/ 371475 h 1381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33750" h="1381125">
                    <a:moveTo>
                      <a:pt x="228600" y="0"/>
                    </a:moveTo>
                    <a:lnTo>
                      <a:pt x="2171700" y="619125"/>
                    </a:lnTo>
                    <a:lnTo>
                      <a:pt x="2114550" y="857250"/>
                    </a:lnTo>
                    <a:lnTo>
                      <a:pt x="2314575" y="904875"/>
                    </a:lnTo>
                    <a:lnTo>
                      <a:pt x="2457450" y="714375"/>
                    </a:lnTo>
                    <a:lnTo>
                      <a:pt x="2571750" y="752475"/>
                    </a:lnTo>
                    <a:lnTo>
                      <a:pt x="2619375" y="914400"/>
                    </a:lnTo>
                    <a:lnTo>
                      <a:pt x="3105150" y="923925"/>
                    </a:lnTo>
                    <a:lnTo>
                      <a:pt x="3333750" y="990600"/>
                    </a:lnTo>
                    <a:lnTo>
                      <a:pt x="3295650" y="1323975"/>
                    </a:lnTo>
                    <a:lnTo>
                      <a:pt x="3219450" y="1381125"/>
                    </a:lnTo>
                    <a:lnTo>
                      <a:pt x="2695575" y="1276350"/>
                    </a:lnTo>
                    <a:lnTo>
                      <a:pt x="0" y="371475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 rot="17340000">
                <a:off x="1849753" y="4930119"/>
                <a:ext cx="708322" cy="29790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500" b="1" dirty="0">
                    <a:latin typeface="Arial" pitchFamily="34" charset="0"/>
                    <a:cs typeface="Arial" pitchFamily="34" charset="0"/>
                  </a:rPr>
                  <a:t>Line 10</a:t>
                </a: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 rot="17340000">
                <a:off x="2553783" y="5157706"/>
                <a:ext cx="708322" cy="29790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500" b="1" dirty="0">
                    <a:latin typeface="Arial" pitchFamily="34" charset="0"/>
                    <a:cs typeface="Arial" pitchFamily="34" charset="0"/>
                  </a:rPr>
                  <a:t>Line 14</a:t>
                </a: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 rot="17340000">
                <a:off x="3270382" y="5376917"/>
                <a:ext cx="708322" cy="29790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500" b="1" dirty="0">
                    <a:latin typeface="Arial" pitchFamily="34" charset="0"/>
                    <a:cs typeface="Arial" pitchFamily="34" charset="0"/>
                  </a:rPr>
                  <a:t>Line 18</a:t>
                </a: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 rot="17340000">
                <a:off x="3974412" y="5619862"/>
                <a:ext cx="708322" cy="29790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500" b="1" dirty="0">
                    <a:latin typeface="Arial" pitchFamily="34" charset="0"/>
                    <a:cs typeface="Arial" pitchFamily="34" charset="0"/>
                  </a:rPr>
                  <a:t>Line 22</a:t>
                </a: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 rot="17340000">
                <a:off x="4684027" y="5833488"/>
                <a:ext cx="708322" cy="29790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500" b="1" dirty="0">
                    <a:latin typeface="Arial" pitchFamily="34" charset="0"/>
                    <a:cs typeface="Arial" pitchFamily="34" charset="0"/>
                  </a:rPr>
                  <a:t>Line 26</a:t>
                </a:r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3810326" y="3108971"/>
                <a:ext cx="2399842" cy="1136543"/>
              </a:xfrm>
              <a:custGeom>
                <a:avLst/>
                <a:gdLst>
                  <a:gd name="connsiteX0" fmla="*/ 116417 w 2403475"/>
                  <a:gd name="connsiteY0" fmla="*/ 1125008 h 1137708"/>
                  <a:gd name="connsiteX1" fmla="*/ 129117 w 2403475"/>
                  <a:gd name="connsiteY1" fmla="*/ 998008 h 1137708"/>
                  <a:gd name="connsiteX2" fmla="*/ 205317 w 2403475"/>
                  <a:gd name="connsiteY2" fmla="*/ 909108 h 1137708"/>
                  <a:gd name="connsiteX3" fmla="*/ 281517 w 2403475"/>
                  <a:gd name="connsiteY3" fmla="*/ 871008 h 1137708"/>
                  <a:gd name="connsiteX4" fmla="*/ 478367 w 2403475"/>
                  <a:gd name="connsiteY4" fmla="*/ 788458 h 1137708"/>
                  <a:gd name="connsiteX5" fmla="*/ 605367 w 2403475"/>
                  <a:gd name="connsiteY5" fmla="*/ 750358 h 1137708"/>
                  <a:gd name="connsiteX6" fmla="*/ 789517 w 2403475"/>
                  <a:gd name="connsiteY6" fmla="*/ 680508 h 1137708"/>
                  <a:gd name="connsiteX7" fmla="*/ 941917 w 2403475"/>
                  <a:gd name="connsiteY7" fmla="*/ 591608 h 1137708"/>
                  <a:gd name="connsiteX8" fmla="*/ 967317 w 2403475"/>
                  <a:gd name="connsiteY8" fmla="*/ 515408 h 1137708"/>
                  <a:gd name="connsiteX9" fmla="*/ 999067 w 2403475"/>
                  <a:gd name="connsiteY9" fmla="*/ 477308 h 1137708"/>
                  <a:gd name="connsiteX10" fmla="*/ 1183217 w 2403475"/>
                  <a:gd name="connsiteY10" fmla="*/ 413808 h 1137708"/>
                  <a:gd name="connsiteX11" fmla="*/ 1303867 w 2403475"/>
                  <a:gd name="connsiteY11" fmla="*/ 432858 h 1137708"/>
                  <a:gd name="connsiteX12" fmla="*/ 1380067 w 2403475"/>
                  <a:gd name="connsiteY12" fmla="*/ 451908 h 1137708"/>
                  <a:gd name="connsiteX13" fmla="*/ 1443567 w 2403475"/>
                  <a:gd name="connsiteY13" fmla="*/ 515408 h 1137708"/>
                  <a:gd name="connsiteX14" fmla="*/ 1430867 w 2403475"/>
                  <a:gd name="connsiteY14" fmla="*/ 648758 h 1137708"/>
                  <a:gd name="connsiteX15" fmla="*/ 1399117 w 2403475"/>
                  <a:gd name="connsiteY15" fmla="*/ 775758 h 1137708"/>
                  <a:gd name="connsiteX16" fmla="*/ 1310217 w 2403475"/>
                  <a:gd name="connsiteY16" fmla="*/ 845608 h 1137708"/>
                  <a:gd name="connsiteX17" fmla="*/ 1208617 w 2403475"/>
                  <a:gd name="connsiteY17" fmla="*/ 896408 h 1137708"/>
                  <a:gd name="connsiteX18" fmla="*/ 1126067 w 2403475"/>
                  <a:gd name="connsiteY18" fmla="*/ 921808 h 1137708"/>
                  <a:gd name="connsiteX19" fmla="*/ 1011767 w 2403475"/>
                  <a:gd name="connsiteY19" fmla="*/ 921808 h 1137708"/>
                  <a:gd name="connsiteX20" fmla="*/ 897467 w 2403475"/>
                  <a:gd name="connsiteY20" fmla="*/ 947208 h 1137708"/>
                  <a:gd name="connsiteX21" fmla="*/ 732367 w 2403475"/>
                  <a:gd name="connsiteY21" fmla="*/ 1074208 h 1137708"/>
                  <a:gd name="connsiteX22" fmla="*/ 903817 w 2403475"/>
                  <a:gd name="connsiteY22" fmla="*/ 1137708 h 1137708"/>
                  <a:gd name="connsiteX23" fmla="*/ 1011767 w 2403475"/>
                  <a:gd name="connsiteY23" fmla="*/ 1074208 h 1137708"/>
                  <a:gd name="connsiteX24" fmla="*/ 1176867 w 2403475"/>
                  <a:gd name="connsiteY24" fmla="*/ 1036108 h 1137708"/>
                  <a:gd name="connsiteX25" fmla="*/ 1430867 w 2403475"/>
                  <a:gd name="connsiteY25" fmla="*/ 947208 h 1137708"/>
                  <a:gd name="connsiteX26" fmla="*/ 1532467 w 2403475"/>
                  <a:gd name="connsiteY26" fmla="*/ 915458 h 1137708"/>
                  <a:gd name="connsiteX27" fmla="*/ 1703917 w 2403475"/>
                  <a:gd name="connsiteY27" fmla="*/ 883708 h 1137708"/>
                  <a:gd name="connsiteX28" fmla="*/ 1761067 w 2403475"/>
                  <a:gd name="connsiteY28" fmla="*/ 782108 h 1137708"/>
                  <a:gd name="connsiteX29" fmla="*/ 1856317 w 2403475"/>
                  <a:gd name="connsiteY29" fmla="*/ 629708 h 1137708"/>
                  <a:gd name="connsiteX30" fmla="*/ 1926167 w 2403475"/>
                  <a:gd name="connsiteY30" fmla="*/ 566208 h 1137708"/>
                  <a:gd name="connsiteX31" fmla="*/ 2015067 w 2403475"/>
                  <a:gd name="connsiteY31" fmla="*/ 502708 h 1137708"/>
                  <a:gd name="connsiteX32" fmla="*/ 2161117 w 2403475"/>
                  <a:gd name="connsiteY32" fmla="*/ 458258 h 1137708"/>
                  <a:gd name="connsiteX33" fmla="*/ 2338917 w 2403475"/>
                  <a:gd name="connsiteY33" fmla="*/ 426508 h 1137708"/>
                  <a:gd name="connsiteX34" fmla="*/ 2377017 w 2403475"/>
                  <a:gd name="connsiteY34" fmla="*/ 407458 h 1137708"/>
                  <a:gd name="connsiteX35" fmla="*/ 2402417 w 2403475"/>
                  <a:gd name="connsiteY35" fmla="*/ 350308 h 1137708"/>
                  <a:gd name="connsiteX36" fmla="*/ 2370667 w 2403475"/>
                  <a:gd name="connsiteY36" fmla="*/ 274108 h 1137708"/>
                  <a:gd name="connsiteX37" fmla="*/ 2326217 w 2403475"/>
                  <a:gd name="connsiteY37" fmla="*/ 229658 h 1137708"/>
                  <a:gd name="connsiteX38" fmla="*/ 2237317 w 2403475"/>
                  <a:gd name="connsiteY38" fmla="*/ 210608 h 1137708"/>
                  <a:gd name="connsiteX39" fmla="*/ 2129367 w 2403475"/>
                  <a:gd name="connsiteY39" fmla="*/ 204258 h 1137708"/>
                  <a:gd name="connsiteX40" fmla="*/ 2053167 w 2403475"/>
                  <a:gd name="connsiteY40" fmla="*/ 178858 h 1137708"/>
                  <a:gd name="connsiteX41" fmla="*/ 2002367 w 2403475"/>
                  <a:gd name="connsiteY41" fmla="*/ 140758 h 1137708"/>
                  <a:gd name="connsiteX42" fmla="*/ 1945217 w 2403475"/>
                  <a:gd name="connsiteY42" fmla="*/ 83608 h 1137708"/>
                  <a:gd name="connsiteX43" fmla="*/ 1900767 w 2403475"/>
                  <a:gd name="connsiteY43" fmla="*/ 51858 h 1137708"/>
                  <a:gd name="connsiteX44" fmla="*/ 1818217 w 2403475"/>
                  <a:gd name="connsiteY44" fmla="*/ 7408 h 1137708"/>
                  <a:gd name="connsiteX45" fmla="*/ 1716617 w 2403475"/>
                  <a:gd name="connsiteY45" fmla="*/ 7408 h 1137708"/>
                  <a:gd name="connsiteX46" fmla="*/ 1570567 w 2403475"/>
                  <a:gd name="connsiteY46" fmla="*/ 26458 h 1137708"/>
                  <a:gd name="connsiteX47" fmla="*/ 1424517 w 2403475"/>
                  <a:gd name="connsiteY47" fmla="*/ 45508 h 1137708"/>
                  <a:gd name="connsiteX48" fmla="*/ 1335617 w 2403475"/>
                  <a:gd name="connsiteY48" fmla="*/ 77258 h 1137708"/>
                  <a:gd name="connsiteX49" fmla="*/ 1234017 w 2403475"/>
                  <a:gd name="connsiteY49" fmla="*/ 115358 h 1137708"/>
                  <a:gd name="connsiteX50" fmla="*/ 1005417 w 2403475"/>
                  <a:gd name="connsiteY50" fmla="*/ 229658 h 1137708"/>
                  <a:gd name="connsiteX51" fmla="*/ 814917 w 2403475"/>
                  <a:gd name="connsiteY51" fmla="*/ 331258 h 1137708"/>
                  <a:gd name="connsiteX52" fmla="*/ 745067 w 2403475"/>
                  <a:gd name="connsiteY52" fmla="*/ 401108 h 1137708"/>
                  <a:gd name="connsiteX53" fmla="*/ 599017 w 2403475"/>
                  <a:gd name="connsiteY53" fmla="*/ 483658 h 1137708"/>
                  <a:gd name="connsiteX54" fmla="*/ 503767 w 2403475"/>
                  <a:gd name="connsiteY54" fmla="*/ 540808 h 1137708"/>
                  <a:gd name="connsiteX55" fmla="*/ 357717 w 2403475"/>
                  <a:gd name="connsiteY55" fmla="*/ 585258 h 1137708"/>
                  <a:gd name="connsiteX56" fmla="*/ 237067 w 2403475"/>
                  <a:gd name="connsiteY56" fmla="*/ 636058 h 1137708"/>
                  <a:gd name="connsiteX57" fmla="*/ 167217 w 2403475"/>
                  <a:gd name="connsiteY57" fmla="*/ 680508 h 1137708"/>
                  <a:gd name="connsiteX58" fmla="*/ 97367 w 2403475"/>
                  <a:gd name="connsiteY58" fmla="*/ 731308 h 1137708"/>
                  <a:gd name="connsiteX59" fmla="*/ 14817 w 2403475"/>
                  <a:gd name="connsiteY59" fmla="*/ 845608 h 1137708"/>
                  <a:gd name="connsiteX60" fmla="*/ 186267 w 2403475"/>
                  <a:gd name="connsiteY60" fmla="*/ 909108 h 113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2403475" h="1137708">
                    <a:moveTo>
                      <a:pt x="116417" y="1125008"/>
                    </a:moveTo>
                    <a:cubicBezTo>
                      <a:pt x="115358" y="1079499"/>
                      <a:pt x="114300" y="1033991"/>
                      <a:pt x="129117" y="998008"/>
                    </a:cubicBezTo>
                    <a:cubicBezTo>
                      <a:pt x="143934" y="962025"/>
                      <a:pt x="179917" y="930275"/>
                      <a:pt x="205317" y="909108"/>
                    </a:cubicBezTo>
                    <a:cubicBezTo>
                      <a:pt x="230717" y="887941"/>
                      <a:pt x="236009" y="891116"/>
                      <a:pt x="281517" y="871008"/>
                    </a:cubicBezTo>
                    <a:cubicBezTo>
                      <a:pt x="327025" y="850900"/>
                      <a:pt x="424392" y="808566"/>
                      <a:pt x="478367" y="788458"/>
                    </a:cubicBezTo>
                    <a:cubicBezTo>
                      <a:pt x="532342" y="768350"/>
                      <a:pt x="553509" y="768350"/>
                      <a:pt x="605367" y="750358"/>
                    </a:cubicBezTo>
                    <a:cubicBezTo>
                      <a:pt x="657225" y="732366"/>
                      <a:pt x="733426" y="706966"/>
                      <a:pt x="789517" y="680508"/>
                    </a:cubicBezTo>
                    <a:cubicBezTo>
                      <a:pt x="845608" y="654050"/>
                      <a:pt x="912284" y="619125"/>
                      <a:pt x="941917" y="591608"/>
                    </a:cubicBezTo>
                    <a:cubicBezTo>
                      <a:pt x="971550" y="564091"/>
                      <a:pt x="957792" y="534458"/>
                      <a:pt x="967317" y="515408"/>
                    </a:cubicBezTo>
                    <a:cubicBezTo>
                      <a:pt x="976842" y="496358"/>
                      <a:pt x="963084" y="494241"/>
                      <a:pt x="999067" y="477308"/>
                    </a:cubicBezTo>
                    <a:cubicBezTo>
                      <a:pt x="1035050" y="460375"/>
                      <a:pt x="1132417" y="421216"/>
                      <a:pt x="1183217" y="413808"/>
                    </a:cubicBezTo>
                    <a:cubicBezTo>
                      <a:pt x="1234017" y="406400"/>
                      <a:pt x="1271059" y="426508"/>
                      <a:pt x="1303867" y="432858"/>
                    </a:cubicBezTo>
                    <a:cubicBezTo>
                      <a:pt x="1336675" y="439208"/>
                      <a:pt x="1356784" y="438150"/>
                      <a:pt x="1380067" y="451908"/>
                    </a:cubicBezTo>
                    <a:cubicBezTo>
                      <a:pt x="1403350" y="465666"/>
                      <a:pt x="1435100" y="482600"/>
                      <a:pt x="1443567" y="515408"/>
                    </a:cubicBezTo>
                    <a:cubicBezTo>
                      <a:pt x="1452034" y="548216"/>
                      <a:pt x="1438275" y="605366"/>
                      <a:pt x="1430867" y="648758"/>
                    </a:cubicBezTo>
                    <a:cubicBezTo>
                      <a:pt x="1423459" y="692150"/>
                      <a:pt x="1419225" y="742950"/>
                      <a:pt x="1399117" y="775758"/>
                    </a:cubicBezTo>
                    <a:cubicBezTo>
                      <a:pt x="1379009" y="808566"/>
                      <a:pt x="1341967" y="825500"/>
                      <a:pt x="1310217" y="845608"/>
                    </a:cubicBezTo>
                    <a:cubicBezTo>
                      <a:pt x="1278467" y="865716"/>
                      <a:pt x="1239309" y="883708"/>
                      <a:pt x="1208617" y="896408"/>
                    </a:cubicBezTo>
                    <a:cubicBezTo>
                      <a:pt x="1177925" y="909108"/>
                      <a:pt x="1158875" y="917575"/>
                      <a:pt x="1126067" y="921808"/>
                    </a:cubicBezTo>
                    <a:cubicBezTo>
                      <a:pt x="1093259" y="926041"/>
                      <a:pt x="1049867" y="917575"/>
                      <a:pt x="1011767" y="921808"/>
                    </a:cubicBezTo>
                    <a:cubicBezTo>
                      <a:pt x="973667" y="926041"/>
                      <a:pt x="944034" y="921808"/>
                      <a:pt x="897467" y="947208"/>
                    </a:cubicBezTo>
                    <a:cubicBezTo>
                      <a:pt x="850900" y="972608"/>
                      <a:pt x="731309" y="1042458"/>
                      <a:pt x="732367" y="1074208"/>
                    </a:cubicBezTo>
                    <a:cubicBezTo>
                      <a:pt x="733425" y="1105958"/>
                      <a:pt x="857250" y="1137708"/>
                      <a:pt x="903817" y="1137708"/>
                    </a:cubicBezTo>
                    <a:cubicBezTo>
                      <a:pt x="950384" y="1137708"/>
                      <a:pt x="966259" y="1091141"/>
                      <a:pt x="1011767" y="1074208"/>
                    </a:cubicBezTo>
                    <a:cubicBezTo>
                      <a:pt x="1057275" y="1057275"/>
                      <a:pt x="1107017" y="1057275"/>
                      <a:pt x="1176867" y="1036108"/>
                    </a:cubicBezTo>
                    <a:cubicBezTo>
                      <a:pt x="1246717" y="1014941"/>
                      <a:pt x="1371600" y="967316"/>
                      <a:pt x="1430867" y="947208"/>
                    </a:cubicBezTo>
                    <a:cubicBezTo>
                      <a:pt x="1490134" y="927100"/>
                      <a:pt x="1486959" y="926041"/>
                      <a:pt x="1532467" y="915458"/>
                    </a:cubicBezTo>
                    <a:cubicBezTo>
                      <a:pt x="1577975" y="904875"/>
                      <a:pt x="1665817" y="905933"/>
                      <a:pt x="1703917" y="883708"/>
                    </a:cubicBezTo>
                    <a:cubicBezTo>
                      <a:pt x="1742017" y="861483"/>
                      <a:pt x="1735667" y="824441"/>
                      <a:pt x="1761067" y="782108"/>
                    </a:cubicBezTo>
                    <a:cubicBezTo>
                      <a:pt x="1786467" y="739775"/>
                      <a:pt x="1828800" y="665691"/>
                      <a:pt x="1856317" y="629708"/>
                    </a:cubicBezTo>
                    <a:cubicBezTo>
                      <a:pt x="1883834" y="593725"/>
                      <a:pt x="1899709" y="587375"/>
                      <a:pt x="1926167" y="566208"/>
                    </a:cubicBezTo>
                    <a:cubicBezTo>
                      <a:pt x="1952625" y="545041"/>
                      <a:pt x="1975909" y="520700"/>
                      <a:pt x="2015067" y="502708"/>
                    </a:cubicBezTo>
                    <a:cubicBezTo>
                      <a:pt x="2054225" y="484716"/>
                      <a:pt x="2107142" y="470958"/>
                      <a:pt x="2161117" y="458258"/>
                    </a:cubicBezTo>
                    <a:cubicBezTo>
                      <a:pt x="2215092" y="445558"/>
                      <a:pt x="2302934" y="434975"/>
                      <a:pt x="2338917" y="426508"/>
                    </a:cubicBezTo>
                    <a:cubicBezTo>
                      <a:pt x="2374900" y="418041"/>
                      <a:pt x="2366434" y="420158"/>
                      <a:pt x="2377017" y="407458"/>
                    </a:cubicBezTo>
                    <a:cubicBezTo>
                      <a:pt x="2387600" y="394758"/>
                      <a:pt x="2403475" y="372533"/>
                      <a:pt x="2402417" y="350308"/>
                    </a:cubicBezTo>
                    <a:cubicBezTo>
                      <a:pt x="2401359" y="328083"/>
                      <a:pt x="2383367" y="294216"/>
                      <a:pt x="2370667" y="274108"/>
                    </a:cubicBezTo>
                    <a:cubicBezTo>
                      <a:pt x="2357967" y="254000"/>
                      <a:pt x="2348442" y="240241"/>
                      <a:pt x="2326217" y="229658"/>
                    </a:cubicBezTo>
                    <a:cubicBezTo>
                      <a:pt x="2303992" y="219075"/>
                      <a:pt x="2270125" y="214841"/>
                      <a:pt x="2237317" y="210608"/>
                    </a:cubicBezTo>
                    <a:cubicBezTo>
                      <a:pt x="2204509" y="206375"/>
                      <a:pt x="2160059" y="209550"/>
                      <a:pt x="2129367" y="204258"/>
                    </a:cubicBezTo>
                    <a:cubicBezTo>
                      <a:pt x="2098675" y="198966"/>
                      <a:pt x="2074334" y="189441"/>
                      <a:pt x="2053167" y="178858"/>
                    </a:cubicBezTo>
                    <a:cubicBezTo>
                      <a:pt x="2032000" y="168275"/>
                      <a:pt x="2020359" y="156633"/>
                      <a:pt x="2002367" y="140758"/>
                    </a:cubicBezTo>
                    <a:cubicBezTo>
                      <a:pt x="1984375" y="124883"/>
                      <a:pt x="1962150" y="98425"/>
                      <a:pt x="1945217" y="83608"/>
                    </a:cubicBezTo>
                    <a:cubicBezTo>
                      <a:pt x="1928284" y="68791"/>
                      <a:pt x="1921934" y="64558"/>
                      <a:pt x="1900767" y="51858"/>
                    </a:cubicBezTo>
                    <a:cubicBezTo>
                      <a:pt x="1879600" y="39158"/>
                      <a:pt x="1848909" y="14816"/>
                      <a:pt x="1818217" y="7408"/>
                    </a:cubicBezTo>
                    <a:cubicBezTo>
                      <a:pt x="1787525" y="0"/>
                      <a:pt x="1757892" y="4233"/>
                      <a:pt x="1716617" y="7408"/>
                    </a:cubicBezTo>
                    <a:cubicBezTo>
                      <a:pt x="1675342" y="10583"/>
                      <a:pt x="1570567" y="26458"/>
                      <a:pt x="1570567" y="26458"/>
                    </a:cubicBezTo>
                    <a:cubicBezTo>
                      <a:pt x="1521884" y="32808"/>
                      <a:pt x="1463675" y="37041"/>
                      <a:pt x="1424517" y="45508"/>
                    </a:cubicBezTo>
                    <a:cubicBezTo>
                      <a:pt x="1385359" y="53975"/>
                      <a:pt x="1335617" y="77258"/>
                      <a:pt x="1335617" y="77258"/>
                    </a:cubicBezTo>
                    <a:cubicBezTo>
                      <a:pt x="1303867" y="88900"/>
                      <a:pt x="1289050" y="89958"/>
                      <a:pt x="1234017" y="115358"/>
                    </a:cubicBezTo>
                    <a:cubicBezTo>
                      <a:pt x="1178984" y="140758"/>
                      <a:pt x="1075267" y="193675"/>
                      <a:pt x="1005417" y="229658"/>
                    </a:cubicBezTo>
                    <a:cubicBezTo>
                      <a:pt x="935567" y="265641"/>
                      <a:pt x="858309" y="302683"/>
                      <a:pt x="814917" y="331258"/>
                    </a:cubicBezTo>
                    <a:cubicBezTo>
                      <a:pt x="771525" y="359833"/>
                      <a:pt x="781050" y="375708"/>
                      <a:pt x="745067" y="401108"/>
                    </a:cubicBezTo>
                    <a:cubicBezTo>
                      <a:pt x="709084" y="426508"/>
                      <a:pt x="639234" y="460375"/>
                      <a:pt x="599017" y="483658"/>
                    </a:cubicBezTo>
                    <a:cubicBezTo>
                      <a:pt x="558800" y="506941"/>
                      <a:pt x="543984" y="523875"/>
                      <a:pt x="503767" y="540808"/>
                    </a:cubicBezTo>
                    <a:cubicBezTo>
                      <a:pt x="463550" y="557741"/>
                      <a:pt x="402167" y="569383"/>
                      <a:pt x="357717" y="585258"/>
                    </a:cubicBezTo>
                    <a:cubicBezTo>
                      <a:pt x="313267" y="601133"/>
                      <a:pt x="268817" y="620183"/>
                      <a:pt x="237067" y="636058"/>
                    </a:cubicBezTo>
                    <a:cubicBezTo>
                      <a:pt x="205317" y="651933"/>
                      <a:pt x="190500" y="664633"/>
                      <a:pt x="167217" y="680508"/>
                    </a:cubicBezTo>
                    <a:cubicBezTo>
                      <a:pt x="143934" y="696383"/>
                      <a:pt x="122767" y="703791"/>
                      <a:pt x="97367" y="731308"/>
                    </a:cubicBezTo>
                    <a:cubicBezTo>
                      <a:pt x="71967" y="758825"/>
                      <a:pt x="0" y="815975"/>
                      <a:pt x="14817" y="845608"/>
                    </a:cubicBezTo>
                    <a:cubicBezTo>
                      <a:pt x="29634" y="875241"/>
                      <a:pt x="107950" y="892174"/>
                      <a:pt x="186267" y="909108"/>
                    </a:cubicBezTo>
                  </a:path>
                </a:pathLst>
              </a:custGeom>
              <a:solidFill>
                <a:srgbClr val="FF9933">
                  <a:alpha val="40000"/>
                </a:srgb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2153626" y="3971850"/>
                <a:ext cx="2564673" cy="1058352"/>
              </a:xfrm>
              <a:custGeom>
                <a:avLst/>
                <a:gdLst>
                  <a:gd name="connsiteX0" fmla="*/ 1828800 w 2564342"/>
                  <a:gd name="connsiteY0" fmla="*/ 44450 h 1056217"/>
                  <a:gd name="connsiteX1" fmla="*/ 1784350 w 2564342"/>
                  <a:gd name="connsiteY1" fmla="*/ 107950 h 1056217"/>
                  <a:gd name="connsiteX2" fmla="*/ 1752600 w 2564342"/>
                  <a:gd name="connsiteY2" fmla="*/ 184150 h 1056217"/>
                  <a:gd name="connsiteX3" fmla="*/ 1758950 w 2564342"/>
                  <a:gd name="connsiteY3" fmla="*/ 260350 h 1056217"/>
                  <a:gd name="connsiteX4" fmla="*/ 1784350 w 2564342"/>
                  <a:gd name="connsiteY4" fmla="*/ 317500 h 1056217"/>
                  <a:gd name="connsiteX5" fmla="*/ 1860550 w 2564342"/>
                  <a:gd name="connsiteY5" fmla="*/ 342900 h 1056217"/>
                  <a:gd name="connsiteX6" fmla="*/ 2000250 w 2564342"/>
                  <a:gd name="connsiteY6" fmla="*/ 361950 h 1056217"/>
                  <a:gd name="connsiteX7" fmla="*/ 2114550 w 2564342"/>
                  <a:gd name="connsiteY7" fmla="*/ 342900 h 1056217"/>
                  <a:gd name="connsiteX8" fmla="*/ 2209800 w 2564342"/>
                  <a:gd name="connsiteY8" fmla="*/ 317500 h 1056217"/>
                  <a:gd name="connsiteX9" fmla="*/ 2336800 w 2564342"/>
                  <a:gd name="connsiteY9" fmla="*/ 234950 h 1056217"/>
                  <a:gd name="connsiteX10" fmla="*/ 2355850 w 2564342"/>
                  <a:gd name="connsiteY10" fmla="*/ 215900 h 1056217"/>
                  <a:gd name="connsiteX11" fmla="*/ 2533650 w 2564342"/>
                  <a:gd name="connsiteY11" fmla="*/ 266700 h 1056217"/>
                  <a:gd name="connsiteX12" fmla="*/ 2540000 w 2564342"/>
                  <a:gd name="connsiteY12" fmla="*/ 273050 h 1056217"/>
                  <a:gd name="connsiteX13" fmla="*/ 2520950 w 2564342"/>
                  <a:gd name="connsiteY13" fmla="*/ 298450 h 1056217"/>
                  <a:gd name="connsiteX14" fmla="*/ 2444750 w 2564342"/>
                  <a:gd name="connsiteY14" fmla="*/ 336550 h 1056217"/>
                  <a:gd name="connsiteX15" fmla="*/ 2349500 w 2564342"/>
                  <a:gd name="connsiteY15" fmla="*/ 374650 h 1056217"/>
                  <a:gd name="connsiteX16" fmla="*/ 2222500 w 2564342"/>
                  <a:gd name="connsiteY16" fmla="*/ 412750 h 1056217"/>
                  <a:gd name="connsiteX17" fmla="*/ 2101850 w 2564342"/>
                  <a:gd name="connsiteY17" fmla="*/ 463550 h 1056217"/>
                  <a:gd name="connsiteX18" fmla="*/ 2019300 w 2564342"/>
                  <a:gd name="connsiteY18" fmla="*/ 501650 h 1056217"/>
                  <a:gd name="connsiteX19" fmla="*/ 1943100 w 2564342"/>
                  <a:gd name="connsiteY19" fmla="*/ 609600 h 1056217"/>
                  <a:gd name="connsiteX20" fmla="*/ 1879600 w 2564342"/>
                  <a:gd name="connsiteY20" fmla="*/ 704850 h 1056217"/>
                  <a:gd name="connsiteX21" fmla="*/ 1816100 w 2564342"/>
                  <a:gd name="connsiteY21" fmla="*/ 787400 h 1056217"/>
                  <a:gd name="connsiteX22" fmla="*/ 1758950 w 2564342"/>
                  <a:gd name="connsiteY22" fmla="*/ 825500 h 1056217"/>
                  <a:gd name="connsiteX23" fmla="*/ 1644650 w 2564342"/>
                  <a:gd name="connsiteY23" fmla="*/ 825500 h 1056217"/>
                  <a:gd name="connsiteX24" fmla="*/ 1555750 w 2564342"/>
                  <a:gd name="connsiteY24" fmla="*/ 787400 h 1056217"/>
                  <a:gd name="connsiteX25" fmla="*/ 1460500 w 2564342"/>
                  <a:gd name="connsiteY25" fmla="*/ 749300 h 1056217"/>
                  <a:gd name="connsiteX26" fmla="*/ 1339850 w 2564342"/>
                  <a:gd name="connsiteY26" fmla="*/ 742950 h 1056217"/>
                  <a:gd name="connsiteX27" fmla="*/ 1244600 w 2564342"/>
                  <a:gd name="connsiteY27" fmla="*/ 742950 h 1056217"/>
                  <a:gd name="connsiteX28" fmla="*/ 1104900 w 2564342"/>
                  <a:gd name="connsiteY28" fmla="*/ 787400 h 1056217"/>
                  <a:gd name="connsiteX29" fmla="*/ 933450 w 2564342"/>
                  <a:gd name="connsiteY29" fmla="*/ 844550 h 1056217"/>
                  <a:gd name="connsiteX30" fmla="*/ 800100 w 2564342"/>
                  <a:gd name="connsiteY30" fmla="*/ 952500 h 1056217"/>
                  <a:gd name="connsiteX31" fmla="*/ 603250 w 2564342"/>
                  <a:gd name="connsiteY31" fmla="*/ 1028700 h 1056217"/>
                  <a:gd name="connsiteX32" fmla="*/ 520700 w 2564342"/>
                  <a:gd name="connsiteY32" fmla="*/ 1054100 h 1056217"/>
                  <a:gd name="connsiteX33" fmla="*/ 450850 w 2564342"/>
                  <a:gd name="connsiteY33" fmla="*/ 1016000 h 1056217"/>
                  <a:gd name="connsiteX34" fmla="*/ 438150 w 2564342"/>
                  <a:gd name="connsiteY34" fmla="*/ 958850 h 1056217"/>
                  <a:gd name="connsiteX35" fmla="*/ 419100 w 2564342"/>
                  <a:gd name="connsiteY35" fmla="*/ 889000 h 1056217"/>
                  <a:gd name="connsiteX36" fmla="*/ 412750 w 2564342"/>
                  <a:gd name="connsiteY36" fmla="*/ 787400 h 1056217"/>
                  <a:gd name="connsiteX37" fmla="*/ 393700 w 2564342"/>
                  <a:gd name="connsiteY37" fmla="*/ 723900 h 1056217"/>
                  <a:gd name="connsiteX38" fmla="*/ 349250 w 2564342"/>
                  <a:gd name="connsiteY38" fmla="*/ 704850 h 1056217"/>
                  <a:gd name="connsiteX39" fmla="*/ 234950 w 2564342"/>
                  <a:gd name="connsiteY39" fmla="*/ 742950 h 1056217"/>
                  <a:gd name="connsiteX40" fmla="*/ 139700 w 2564342"/>
                  <a:gd name="connsiteY40" fmla="*/ 800100 h 1056217"/>
                  <a:gd name="connsiteX41" fmla="*/ 101600 w 2564342"/>
                  <a:gd name="connsiteY41" fmla="*/ 831850 h 1056217"/>
                  <a:gd name="connsiteX42" fmla="*/ 63500 w 2564342"/>
                  <a:gd name="connsiteY42" fmla="*/ 838200 h 1056217"/>
                  <a:gd name="connsiteX43" fmla="*/ 12700 w 2564342"/>
                  <a:gd name="connsiteY43" fmla="*/ 806450 h 1056217"/>
                  <a:gd name="connsiteX44" fmla="*/ 0 w 2564342"/>
                  <a:gd name="connsiteY44" fmla="*/ 742950 h 1056217"/>
                  <a:gd name="connsiteX45" fmla="*/ 12700 w 2564342"/>
                  <a:gd name="connsiteY45" fmla="*/ 673100 h 1056217"/>
                  <a:gd name="connsiteX46" fmla="*/ 76200 w 2564342"/>
                  <a:gd name="connsiteY46" fmla="*/ 584200 h 1056217"/>
                  <a:gd name="connsiteX47" fmla="*/ 184150 w 2564342"/>
                  <a:gd name="connsiteY47" fmla="*/ 533400 h 1056217"/>
                  <a:gd name="connsiteX48" fmla="*/ 311150 w 2564342"/>
                  <a:gd name="connsiteY48" fmla="*/ 514350 h 1056217"/>
                  <a:gd name="connsiteX49" fmla="*/ 501650 w 2564342"/>
                  <a:gd name="connsiteY49" fmla="*/ 425450 h 1056217"/>
                  <a:gd name="connsiteX50" fmla="*/ 622300 w 2564342"/>
                  <a:gd name="connsiteY50" fmla="*/ 355600 h 1056217"/>
                  <a:gd name="connsiteX51" fmla="*/ 781050 w 2564342"/>
                  <a:gd name="connsiteY51" fmla="*/ 209550 h 1056217"/>
                  <a:gd name="connsiteX52" fmla="*/ 920750 w 2564342"/>
                  <a:gd name="connsiteY52" fmla="*/ 203200 h 1056217"/>
                  <a:gd name="connsiteX53" fmla="*/ 996950 w 2564342"/>
                  <a:gd name="connsiteY53" fmla="*/ 203200 h 1056217"/>
                  <a:gd name="connsiteX54" fmla="*/ 1079500 w 2564342"/>
                  <a:gd name="connsiteY54" fmla="*/ 234950 h 1056217"/>
                  <a:gd name="connsiteX55" fmla="*/ 1193800 w 2564342"/>
                  <a:gd name="connsiteY55" fmla="*/ 241300 h 1056217"/>
                  <a:gd name="connsiteX56" fmla="*/ 1314450 w 2564342"/>
                  <a:gd name="connsiteY56" fmla="*/ 215900 h 1056217"/>
                  <a:gd name="connsiteX57" fmla="*/ 1409700 w 2564342"/>
                  <a:gd name="connsiteY57" fmla="*/ 184150 h 1056217"/>
                  <a:gd name="connsiteX58" fmla="*/ 1511300 w 2564342"/>
                  <a:gd name="connsiteY58" fmla="*/ 139700 h 1056217"/>
                  <a:gd name="connsiteX59" fmla="*/ 1581150 w 2564342"/>
                  <a:gd name="connsiteY59" fmla="*/ 95250 h 1056217"/>
                  <a:gd name="connsiteX60" fmla="*/ 1644650 w 2564342"/>
                  <a:gd name="connsiteY60" fmla="*/ 0 h 1056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2564342" h="1056217">
                    <a:moveTo>
                      <a:pt x="1828800" y="44450"/>
                    </a:moveTo>
                    <a:cubicBezTo>
                      <a:pt x="1812925" y="64558"/>
                      <a:pt x="1797050" y="84667"/>
                      <a:pt x="1784350" y="107950"/>
                    </a:cubicBezTo>
                    <a:cubicBezTo>
                      <a:pt x="1771650" y="131233"/>
                      <a:pt x="1756833" y="158750"/>
                      <a:pt x="1752600" y="184150"/>
                    </a:cubicBezTo>
                    <a:cubicBezTo>
                      <a:pt x="1748367" y="209550"/>
                      <a:pt x="1753658" y="238125"/>
                      <a:pt x="1758950" y="260350"/>
                    </a:cubicBezTo>
                    <a:cubicBezTo>
                      <a:pt x="1764242" y="282575"/>
                      <a:pt x="1767417" y="303742"/>
                      <a:pt x="1784350" y="317500"/>
                    </a:cubicBezTo>
                    <a:cubicBezTo>
                      <a:pt x="1801283" y="331258"/>
                      <a:pt x="1824567" y="335492"/>
                      <a:pt x="1860550" y="342900"/>
                    </a:cubicBezTo>
                    <a:cubicBezTo>
                      <a:pt x="1896533" y="350308"/>
                      <a:pt x="1957917" y="361950"/>
                      <a:pt x="2000250" y="361950"/>
                    </a:cubicBezTo>
                    <a:cubicBezTo>
                      <a:pt x="2042583" y="361950"/>
                      <a:pt x="2079625" y="350308"/>
                      <a:pt x="2114550" y="342900"/>
                    </a:cubicBezTo>
                    <a:cubicBezTo>
                      <a:pt x="2149475" y="335492"/>
                      <a:pt x="2172758" y="335492"/>
                      <a:pt x="2209800" y="317500"/>
                    </a:cubicBezTo>
                    <a:cubicBezTo>
                      <a:pt x="2246842" y="299508"/>
                      <a:pt x="2312458" y="251883"/>
                      <a:pt x="2336800" y="234950"/>
                    </a:cubicBezTo>
                    <a:cubicBezTo>
                      <a:pt x="2361142" y="218017"/>
                      <a:pt x="2323042" y="210608"/>
                      <a:pt x="2355850" y="215900"/>
                    </a:cubicBezTo>
                    <a:cubicBezTo>
                      <a:pt x="2388658" y="221192"/>
                      <a:pt x="2502958" y="257175"/>
                      <a:pt x="2533650" y="266700"/>
                    </a:cubicBezTo>
                    <a:cubicBezTo>
                      <a:pt x="2564342" y="276225"/>
                      <a:pt x="2542117" y="267758"/>
                      <a:pt x="2540000" y="273050"/>
                    </a:cubicBezTo>
                    <a:cubicBezTo>
                      <a:pt x="2537883" y="278342"/>
                      <a:pt x="2536825" y="287867"/>
                      <a:pt x="2520950" y="298450"/>
                    </a:cubicBezTo>
                    <a:cubicBezTo>
                      <a:pt x="2505075" y="309033"/>
                      <a:pt x="2473325" y="323850"/>
                      <a:pt x="2444750" y="336550"/>
                    </a:cubicBezTo>
                    <a:cubicBezTo>
                      <a:pt x="2416175" y="349250"/>
                      <a:pt x="2386542" y="361950"/>
                      <a:pt x="2349500" y="374650"/>
                    </a:cubicBezTo>
                    <a:cubicBezTo>
                      <a:pt x="2312458" y="387350"/>
                      <a:pt x="2263775" y="397933"/>
                      <a:pt x="2222500" y="412750"/>
                    </a:cubicBezTo>
                    <a:cubicBezTo>
                      <a:pt x="2181225" y="427567"/>
                      <a:pt x="2135717" y="448733"/>
                      <a:pt x="2101850" y="463550"/>
                    </a:cubicBezTo>
                    <a:cubicBezTo>
                      <a:pt x="2067983" y="478367"/>
                      <a:pt x="2045758" y="477308"/>
                      <a:pt x="2019300" y="501650"/>
                    </a:cubicBezTo>
                    <a:cubicBezTo>
                      <a:pt x="1992842" y="525992"/>
                      <a:pt x="1966383" y="575733"/>
                      <a:pt x="1943100" y="609600"/>
                    </a:cubicBezTo>
                    <a:cubicBezTo>
                      <a:pt x="1919817" y="643467"/>
                      <a:pt x="1900767" y="675217"/>
                      <a:pt x="1879600" y="704850"/>
                    </a:cubicBezTo>
                    <a:cubicBezTo>
                      <a:pt x="1858433" y="734483"/>
                      <a:pt x="1836208" y="767292"/>
                      <a:pt x="1816100" y="787400"/>
                    </a:cubicBezTo>
                    <a:cubicBezTo>
                      <a:pt x="1795992" y="807508"/>
                      <a:pt x="1787525" y="819150"/>
                      <a:pt x="1758950" y="825500"/>
                    </a:cubicBezTo>
                    <a:cubicBezTo>
                      <a:pt x="1730375" y="831850"/>
                      <a:pt x="1678517" y="831850"/>
                      <a:pt x="1644650" y="825500"/>
                    </a:cubicBezTo>
                    <a:cubicBezTo>
                      <a:pt x="1610783" y="819150"/>
                      <a:pt x="1586442" y="800100"/>
                      <a:pt x="1555750" y="787400"/>
                    </a:cubicBezTo>
                    <a:cubicBezTo>
                      <a:pt x="1525058" y="774700"/>
                      <a:pt x="1496483" y="756708"/>
                      <a:pt x="1460500" y="749300"/>
                    </a:cubicBezTo>
                    <a:cubicBezTo>
                      <a:pt x="1424517" y="741892"/>
                      <a:pt x="1375833" y="744008"/>
                      <a:pt x="1339850" y="742950"/>
                    </a:cubicBezTo>
                    <a:cubicBezTo>
                      <a:pt x="1303867" y="741892"/>
                      <a:pt x="1283758" y="735542"/>
                      <a:pt x="1244600" y="742950"/>
                    </a:cubicBezTo>
                    <a:cubicBezTo>
                      <a:pt x="1205442" y="750358"/>
                      <a:pt x="1104900" y="787400"/>
                      <a:pt x="1104900" y="787400"/>
                    </a:cubicBezTo>
                    <a:cubicBezTo>
                      <a:pt x="1053042" y="804333"/>
                      <a:pt x="984250" y="817033"/>
                      <a:pt x="933450" y="844550"/>
                    </a:cubicBezTo>
                    <a:cubicBezTo>
                      <a:pt x="882650" y="872067"/>
                      <a:pt x="855133" y="921808"/>
                      <a:pt x="800100" y="952500"/>
                    </a:cubicBezTo>
                    <a:cubicBezTo>
                      <a:pt x="745067" y="983192"/>
                      <a:pt x="649817" y="1011767"/>
                      <a:pt x="603250" y="1028700"/>
                    </a:cubicBezTo>
                    <a:cubicBezTo>
                      <a:pt x="556683" y="1045633"/>
                      <a:pt x="546100" y="1056217"/>
                      <a:pt x="520700" y="1054100"/>
                    </a:cubicBezTo>
                    <a:cubicBezTo>
                      <a:pt x="495300" y="1051983"/>
                      <a:pt x="464608" y="1031875"/>
                      <a:pt x="450850" y="1016000"/>
                    </a:cubicBezTo>
                    <a:cubicBezTo>
                      <a:pt x="437092" y="1000125"/>
                      <a:pt x="443442" y="980016"/>
                      <a:pt x="438150" y="958850"/>
                    </a:cubicBezTo>
                    <a:cubicBezTo>
                      <a:pt x="432858" y="937684"/>
                      <a:pt x="423333" y="917575"/>
                      <a:pt x="419100" y="889000"/>
                    </a:cubicBezTo>
                    <a:cubicBezTo>
                      <a:pt x="414867" y="860425"/>
                      <a:pt x="416983" y="814917"/>
                      <a:pt x="412750" y="787400"/>
                    </a:cubicBezTo>
                    <a:cubicBezTo>
                      <a:pt x="408517" y="759883"/>
                      <a:pt x="404283" y="737658"/>
                      <a:pt x="393700" y="723900"/>
                    </a:cubicBezTo>
                    <a:cubicBezTo>
                      <a:pt x="383117" y="710142"/>
                      <a:pt x="375708" y="701675"/>
                      <a:pt x="349250" y="704850"/>
                    </a:cubicBezTo>
                    <a:cubicBezTo>
                      <a:pt x="322792" y="708025"/>
                      <a:pt x="269875" y="727075"/>
                      <a:pt x="234950" y="742950"/>
                    </a:cubicBezTo>
                    <a:cubicBezTo>
                      <a:pt x="200025" y="758825"/>
                      <a:pt x="161925" y="785283"/>
                      <a:pt x="139700" y="800100"/>
                    </a:cubicBezTo>
                    <a:cubicBezTo>
                      <a:pt x="117475" y="814917"/>
                      <a:pt x="114300" y="825500"/>
                      <a:pt x="101600" y="831850"/>
                    </a:cubicBezTo>
                    <a:cubicBezTo>
                      <a:pt x="88900" y="838200"/>
                      <a:pt x="78317" y="842433"/>
                      <a:pt x="63500" y="838200"/>
                    </a:cubicBezTo>
                    <a:cubicBezTo>
                      <a:pt x="48683" y="833967"/>
                      <a:pt x="23283" y="822325"/>
                      <a:pt x="12700" y="806450"/>
                    </a:cubicBezTo>
                    <a:cubicBezTo>
                      <a:pt x="2117" y="790575"/>
                      <a:pt x="0" y="765175"/>
                      <a:pt x="0" y="742950"/>
                    </a:cubicBezTo>
                    <a:cubicBezTo>
                      <a:pt x="0" y="720725"/>
                      <a:pt x="0" y="699558"/>
                      <a:pt x="12700" y="673100"/>
                    </a:cubicBezTo>
                    <a:cubicBezTo>
                      <a:pt x="25400" y="646642"/>
                      <a:pt x="47625" y="607483"/>
                      <a:pt x="76200" y="584200"/>
                    </a:cubicBezTo>
                    <a:cubicBezTo>
                      <a:pt x="104775" y="560917"/>
                      <a:pt x="144992" y="545042"/>
                      <a:pt x="184150" y="533400"/>
                    </a:cubicBezTo>
                    <a:cubicBezTo>
                      <a:pt x="223308" y="521758"/>
                      <a:pt x="258233" y="532342"/>
                      <a:pt x="311150" y="514350"/>
                    </a:cubicBezTo>
                    <a:cubicBezTo>
                      <a:pt x="364067" y="496358"/>
                      <a:pt x="449792" y="451908"/>
                      <a:pt x="501650" y="425450"/>
                    </a:cubicBezTo>
                    <a:cubicBezTo>
                      <a:pt x="553508" y="398992"/>
                      <a:pt x="575733" y="391583"/>
                      <a:pt x="622300" y="355600"/>
                    </a:cubicBezTo>
                    <a:cubicBezTo>
                      <a:pt x="668867" y="319617"/>
                      <a:pt x="731308" y="234950"/>
                      <a:pt x="781050" y="209550"/>
                    </a:cubicBezTo>
                    <a:cubicBezTo>
                      <a:pt x="830792" y="184150"/>
                      <a:pt x="884767" y="204258"/>
                      <a:pt x="920750" y="203200"/>
                    </a:cubicBezTo>
                    <a:cubicBezTo>
                      <a:pt x="956733" y="202142"/>
                      <a:pt x="970492" y="197908"/>
                      <a:pt x="996950" y="203200"/>
                    </a:cubicBezTo>
                    <a:cubicBezTo>
                      <a:pt x="1023408" y="208492"/>
                      <a:pt x="1046692" y="228600"/>
                      <a:pt x="1079500" y="234950"/>
                    </a:cubicBezTo>
                    <a:cubicBezTo>
                      <a:pt x="1112308" y="241300"/>
                      <a:pt x="1154642" y="244475"/>
                      <a:pt x="1193800" y="241300"/>
                    </a:cubicBezTo>
                    <a:cubicBezTo>
                      <a:pt x="1232958" y="238125"/>
                      <a:pt x="1278467" y="225425"/>
                      <a:pt x="1314450" y="215900"/>
                    </a:cubicBezTo>
                    <a:cubicBezTo>
                      <a:pt x="1350433" y="206375"/>
                      <a:pt x="1376892" y="196850"/>
                      <a:pt x="1409700" y="184150"/>
                    </a:cubicBezTo>
                    <a:cubicBezTo>
                      <a:pt x="1442508" y="171450"/>
                      <a:pt x="1482725" y="154517"/>
                      <a:pt x="1511300" y="139700"/>
                    </a:cubicBezTo>
                    <a:cubicBezTo>
                      <a:pt x="1539875" y="124883"/>
                      <a:pt x="1558925" y="118533"/>
                      <a:pt x="1581150" y="95250"/>
                    </a:cubicBezTo>
                    <a:cubicBezTo>
                      <a:pt x="1603375" y="71967"/>
                      <a:pt x="1624012" y="35983"/>
                      <a:pt x="1644650" y="0"/>
                    </a:cubicBezTo>
                  </a:path>
                </a:pathLst>
              </a:custGeom>
              <a:solidFill>
                <a:srgbClr val="FF9933">
                  <a:alpha val="40000"/>
                </a:srgb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3913696" y="3525052"/>
                <a:ext cx="1335418" cy="801443"/>
              </a:xfrm>
              <a:custGeom>
                <a:avLst/>
                <a:gdLst>
                  <a:gd name="connsiteX0" fmla="*/ 439208 w 1338791"/>
                  <a:gd name="connsiteY0" fmla="*/ 353483 h 803275"/>
                  <a:gd name="connsiteX1" fmla="*/ 216958 w 1338791"/>
                  <a:gd name="connsiteY1" fmla="*/ 429683 h 803275"/>
                  <a:gd name="connsiteX2" fmla="*/ 58208 w 1338791"/>
                  <a:gd name="connsiteY2" fmla="*/ 524933 h 803275"/>
                  <a:gd name="connsiteX3" fmla="*/ 7408 w 1338791"/>
                  <a:gd name="connsiteY3" fmla="*/ 645583 h 803275"/>
                  <a:gd name="connsiteX4" fmla="*/ 13758 w 1338791"/>
                  <a:gd name="connsiteY4" fmla="*/ 728133 h 803275"/>
                  <a:gd name="connsiteX5" fmla="*/ 89958 w 1338791"/>
                  <a:gd name="connsiteY5" fmla="*/ 791633 h 803275"/>
                  <a:gd name="connsiteX6" fmla="*/ 299508 w 1338791"/>
                  <a:gd name="connsiteY6" fmla="*/ 797983 h 803275"/>
                  <a:gd name="connsiteX7" fmla="*/ 439208 w 1338791"/>
                  <a:gd name="connsiteY7" fmla="*/ 766233 h 803275"/>
                  <a:gd name="connsiteX8" fmla="*/ 585258 w 1338791"/>
                  <a:gd name="connsiteY8" fmla="*/ 683683 h 803275"/>
                  <a:gd name="connsiteX9" fmla="*/ 718608 w 1338791"/>
                  <a:gd name="connsiteY9" fmla="*/ 588433 h 803275"/>
                  <a:gd name="connsiteX10" fmla="*/ 883708 w 1338791"/>
                  <a:gd name="connsiteY10" fmla="*/ 505883 h 803275"/>
                  <a:gd name="connsiteX11" fmla="*/ 1036108 w 1338791"/>
                  <a:gd name="connsiteY11" fmla="*/ 499533 h 803275"/>
                  <a:gd name="connsiteX12" fmla="*/ 1207558 w 1338791"/>
                  <a:gd name="connsiteY12" fmla="*/ 429683 h 803275"/>
                  <a:gd name="connsiteX13" fmla="*/ 1296458 w 1338791"/>
                  <a:gd name="connsiteY13" fmla="*/ 353483 h 803275"/>
                  <a:gd name="connsiteX14" fmla="*/ 1334558 w 1338791"/>
                  <a:gd name="connsiteY14" fmla="*/ 220133 h 803275"/>
                  <a:gd name="connsiteX15" fmla="*/ 1321858 w 1338791"/>
                  <a:gd name="connsiteY15" fmla="*/ 118533 h 803275"/>
                  <a:gd name="connsiteX16" fmla="*/ 1302808 w 1338791"/>
                  <a:gd name="connsiteY16" fmla="*/ 67733 h 803275"/>
                  <a:gd name="connsiteX17" fmla="*/ 1239308 w 1338791"/>
                  <a:gd name="connsiteY17" fmla="*/ 29633 h 803275"/>
                  <a:gd name="connsiteX18" fmla="*/ 1118658 w 1338791"/>
                  <a:gd name="connsiteY18" fmla="*/ 10583 h 803275"/>
                  <a:gd name="connsiteX19" fmla="*/ 1017058 w 1338791"/>
                  <a:gd name="connsiteY19" fmla="*/ 4233 h 803275"/>
                  <a:gd name="connsiteX20" fmla="*/ 934508 w 1338791"/>
                  <a:gd name="connsiteY20" fmla="*/ 35983 h 803275"/>
                  <a:gd name="connsiteX21" fmla="*/ 864658 w 1338791"/>
                  <a:gd name="connsiteY21" fmla="*/ 74083 h 803275"/>
                  <a:gd name="connsiteX22" fmla="*/ 832908 w 1338791"/>
                  <a:gd name="connsiteY22" fmla="*/ 156633 h 803275"/>
                  <a:gd name="connsiteX23" fmla="*/ 680508 w 1338791"/>
                  <a:gd name="connsiteY23" fmla="*/ 251883 h 803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38791" h="803275">
                    <a:moveTo>
                      <a:pt x="439208" y="353483"/>
                    </a:moveTo>
                    <a:cubicBezTo>
                      <a:pt x="359833" y="377295"/>
                      <a:pt x="280458" y="401108"/>
                      <a:pt x="216958" y="429683"/>
                    </a:cubicBezTo>
                    <a:cubicBezTo>
                      <a:pt x="153458" y="458258"/>
                      <a:pt x="93133" y="488950"/>
                      <a:pt x="58208" y="524933"/>
                    </a:cubicBezTo>
                    <a:cubicBezTo>
                      <a:pt x="23283" y="560916"/>
                      <a:pt x="14816" y="611716"/>
                      <a:pt x="7408" y="645583"/>
                    </a:cubicBezTo>
                    <a:cubicBezTo>
                      <a:pt x="0" y="679450"/>
                      <a:pt x="0" y="703791"/>
                      <a:pt x="13758" y="728133"/>
                    </a:cubicBezTo>
                    <a:cubicBezTo>
                      <a:pt x="27516" y="752475"/>
                      <a:pt x="42333" y="779991"/>
                      <a:pt x="89958" y="791633"/>
                    </a:cubicBezTo>
                    <a:cubicBezTo>
                      <a:pt x="137583" y="803275"/>
                      <a:pt x="241300" y="802216"/>
                      <a:pt x="299508" y="797983"/>
                    </a:cubicBezTo>
                    <a:cubicBezTo>
                      <a:pt x="357716" y="793750"/>
                      <a:pt x="391583" y="785283"/>
                      <a:pt x="439208" y="766233"/>
                    </a:cubicBezTo>
                    <a:cubicBezTo>
                      <a:pt x="486833" y="747183"/>
                      <a:pt x="538691" y="713316"/>
                      <a:pt x="585258" y="683683"/>
                    </a:cubicBezTo>
                    <a:cubicBezTo>
                      <a:pt x="631825" y="654050"/>
                      <a:pt x="668866" y="618066"/>
                      <a:pt x="718608" y="588433"/>
                    </a:cubicBezTo>
                    <a:cubicBezTo>
                      <a:pt x="768350" y="558800"/>
                      <a:pt x="830791" y="520700"/>
                      <a:pt x="883708" y="505883"/>
                    </a:cubicBezTo>
                    <a:cubicBezTo>
                      <a:pt x="936625" y="491066"/>
                      <a:pt x="982133" y="512233"/>
                      <a:pt x="1036108" y="499533"/>
                    </a:cubicBezTo>
                    <a:cubicBezTo>
                      <a:pt x="1090083" y="486833"/>
                      <a:pt x="1164166" y="454025"/>
                      <a:pt x="1207558" y="429683"/>
                    </a:cubicBezTo>
                    <a:cubicBezTo>
                      <a:pt x="1250950" y="405341"/>
                      <a:pt x="1275291" y="388408"/>
                      <a:pt x="1296458" y="353483"/>
                    </a:cubicBezTo>
                    <a:cubicBezTo>
                      <a:pt x="1317625" y="318558"/>
                      <a:pt x="1330325" y="259291"/>
                      <a:pt x="1334558" y="220133"/>
                    </a:cubicBezTo>
                    <a:cubicBezTo>
                      <a:pt x="1338791" y="180975"/>
                      <a:pt x="1327150" y="143933"/>
                      <a:pt x="1321858" y="118533"/>
                    </a:cubicBezTo>
                    <a:cubicBezTo>
                      <a:pt x="1316566" y="93133"/>
                      <a:pt x="1316566" y="82550"/>
                      <a:pt x="1302808" y="67733"/>
                    </a:cubicBezTo>
                    <a:cubicBezTo>
                      <a:pt x="1289050" y="52916"/>
                      <a:pt x="1270000" y="39158"/>
                      <a:pt x="1239308" y="29633"/>
                    </a:cubicBezTo>
                    <a:cubicBezTo>
                      <a:pt x="1208616" y="20108"/>
                      <a:pt x="1155700" y="14816"/>
                      <a:pt x="1118658" y="10583"/>
                    </a:cubicBezTo>
                    <a:cubicBezTo>
                      <a:pt x="1081616" y="6350"/>
                      <a:pt x="1047750" y="0"/>
                      <a:pt x="1017058" y="4233"/>
                    </a:cubicBezTo>
                    <a:cubicBezTo>
                      <a:pt x="986366" y="8466"/>
                      <a:pt x="959908" y="24341"/>
                      <a:pt x="934508" y="35983"/>
                    </a:cubicBezTo>
                    <a:cubicBezTo>
                      <a:pt x="909108" y="47625"/>
                      <a:pt x="881591" y="53975"/>
                      <a:pt x="864658" y="74083"/>
                    </a:cubicBezTo>
                    <a:cubicBezTo>
                      <a:pt x="847725" y="94191"/>
                      <a:pt x="863600" y="127000"/>
                      <a:pt x="832908" y="156633"/>
                    </a:cubicBezTo>
                    <a:cubicBezTo>
                      <a:pt x="802216" y="186266"/>
                      <a:pt x="741362" y="219074"/>
                      <a:pt x="680508" y="251883"/>
                    </a:cubicBezTo>
                  </a:path>
                </a:pathLst>
              </a:custGeom>
              <a:solidFill>
                <a:srgbClr val="FF5050">
                  <a:alpha val="40000"/>
                </a:srgbClr>
              </a:solidFill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2150832" y="2896742"/>
                <a:ext cx="3819073" cy="1829080"/>
              </a:xfrm>
              <a:custGeom>
                <a:avLst/>
                <a:gdLst>
                  <a:gd name="connsiteX0" fmla="*/ 442383 w 3821641"/>
                  <a:gd name="connsiteY0" fmla="*/ 416983 h 1828800"/>
                  <a:gd name="connsiteX1" fmla="*/ 543983 w 3821641"/>
                  <a:gd name="connsiteY1" fmla="*/ 372533 h 1828800"/>
                  <a:gd name="connsiteX2" fmla="*/ 639233 w 3821641"/>
                  <a:gd name="connsiteY2" fmla="*/ 334433 h 1828800"/>
                  <a:gd name="connsiteX3" fmla="*/ 728133 w 3821641"/>
                  <a:gd name="connsiteY3" fmla="*/ 321733 h 1828800"/>
                  <a:gd name="connsiteX4" fmla="*/ 823383 w 3821641"/>
                  <a:gd name="connsiteY4" fmla="*/ 321733 h 1828800"/>
                  <a:gd name="connsiteX5" fmla="*/ 861483 w 3821641"/>
                  <a:gd name="connsiteY5" fmla="*/ 366183 h 1828800"/>
                  <a:gd name="connsiteX6" fmla="*/ 874183 w 3821641"/>
                  <a:gd name="connsiteY6" fmla="*/ 410633 h 1828800"/>
                  <a:gd name="connsiteX7" fmla="*/ 867833 w 3821641"/>
                  <a:gd name="connsiteY7" fmla="*/ 467783 h 1828800"/>
                  <a:gd name="connsiteX8" fmla="*/ 842433 w 3821641"/>
                  <a:gd name="connsiteY8" fmla="*/ 518583 h 1828800"/>
                  <a:gd name="connsiteX9" fmla="*/ 791633 w 3821641"/>
                  <a:gd name="connsiteY9" fmla="*/ 569383 h 1828800"/>
                  <a:gd name="connsiteX10" fmla="*/ 740833 w 3821641"/>
                  <a:gd name="connsiteY10" fmla="*/ 632883 h 1828800"/>
                  <a:gd name="connsiteX11" fmla="*/ 709083 w 3821641"/>
                  <a:gd name="connsiteY11" fmla="*/ 715433 h 1828800"/>
                  <a:gd name="connsiteX12" fmla="*/ 683683 w 3821641"/>
                  <a:gd name="connsiteY12" fmla="*/ 817033 h 1828800"/>
                  <a:gd name="connsiteX13" fmla="*/ 677333 w 3821641"/>
                  <a:gd name="connsiteY13" fmla="*/ 893233 h 1828800"/>
                  <a:gd name="connsiteX14" fmla="*/ 759883 w 3821641"/>
                  <a:gd name="connsiteY14" fmla="*/ 1001183 h 1828800"/>
                  <a:gd name="connsiteX15" fmla="*/ 874183 w 3821641"/>
                  <a:gd name="connsiteY15" fmla="*/ 1007533 h 1828800"/>
                  <a:gd name="connsiteX16" fmla="*/ 1001183 w 3821641"/>
                  <a:gd name="connsiteY16" fmla="*/ 988483 h 1828800"/>
                  <a:gd name="connsiteX17" fmla="*/ 1128183 w 3821641"/>
                  <a:gd name="connsiteY17" fmla="*/ 931333 h 1828800"/>
                  <a:gd name="connsiteX18" fmla="*/ 1204383 w 3821641"/>
                  <a:gd name="connsiteY18" fmla="*/ 886883 h 1828800"/>
                  <a:gd name="connsiteX19" fmla="*/ 1331383 w 3821641"/>
                  <a:gd name="connsiteY19" fmla="*/ 848783 h 1828800"/>
                  <a:gd name="connsiteX20" fmla="*/ 1509183 w 3821641"/>
                  <a:gd name="connsiteY20" fmla="*/ 791633 h 1828800"/>
                  <a:gd name="connsiteX21" fmla="*/ 1655233 w 3821641"/>
                  <a:gd name="connsiteY21" fmla="*/ 721783 h 1828800"/>
                  <a:gd name="connsiteX22" fmla="*/ 1871133 w 3821641"/>
                  <a:gd name="connsiteY22" fmla="*/ 639233 h 1828800"/>
                  <a:gd name="connsiteX23" fmla="*/ 1934633 w 3821641"/>
                  <a:gd name="connsiteY23" fmla="*/ 594783 h 1828800"/>
                  <a:gd name="connsiteX24" fmla="*/ 2017183 w 3821641"/>
                  <a:gd name="connsiteY24" fmla="*/ 505883 h 1828800"/>
                  <a:gd name="connsiteX25" fmla="*/ 2093383 w 3821641"/>
                  <a:gd name="connsiteY25" fmla="*/ 410633 h 1828800"/>
                  <a:gd name="connsiteX26" fmla="*/ 2163233 w 3821641"/>
                  <a:gd name="connsiteY26" fmla="*/ 340783 h 1828800"/>
                  <a:gd name="connsiteX27" fmla="*/ 2233083 w 3821641"/>
                  <a:gd name="connsiteY27" fmla="*/ 321733 h 1828800"/>
                  <a:gd name="connsiteX28" fmla="*/ 2302933 w 3821641"/>
                  <a:gd name="connsiteY28" fmla="*/ 283633 h 1828800"/>
                  <a:gd name="connsiteX29" fmla="*/ 2372783 w 3821641"/>
                  <a:gd name="connsiteY29" fmla="*/ 226483 h 1828800"/>
                  <a:gd name="connsiteX30" fmla="*/ 2372783 w 3821641"/>
                  <a:gd name="connsiteY30" fmla="*/ 220133 h 1828800"/>
                  <a:gd name="connsiteX31" fmla="*/ 2429933 w 3821641"/>
                  <a:gd name="connsiteY31" fmla="*/ 124883 h 1828800"/>
                  <a:gd name="connsiteX32" fmla="*/ 2512483 w 3821641"/>
                  <a:gd name="connsiteY32" fmla="*/ 80433 h 1828800"/>
                  <a:gd name="connsiteX33" fmla="*/ 2658533 w 3821641"/>
                  <a:gd name="connsiteY33" fmla="*/ 23283 h 1828800"/>
                  <a:gd name="connsiteX34" fmla="*/ 2747433 w 3821641"/>
                  <a:gd name="connsiteY34" fmla="*/ 4233 h 1828800"/>
                  <a:gd name="connsiteX35" fmla="*/ 2899833 w 3821641"/>
                  <a:gd name="connsiteY35" fmla="*/ 4233 h 1828800"/>
                  <a:gd name="connsiteX36" fmla="*/ 3020483 w 3821641"/>
                  <a:gd name="connsiteY36" fmla="*/ 29633 h 1828800"/>
                  <a:gd name="connsiteX37" fmla="*/ 3255433 w 3821641"/>
                  <a:gd name="connsiteY37" fmla="*/ 48683 h 1828800"/>
                  <a:gd name="connsiteX38" fmla="*/ 3414183 w 3821641"/>
                  <a:gd name="connsiteY38" fmla="*/ 67733 h 1828800"/>
                  <a:gd name="connsiteX39" fmla="*/ 3553883 w 3821641"/>
                  <a:gd name="connsiteY39" fmla="*/ 86783 h 1828800"/>
                  <a:gd name="connsiteX40" fmla="*/ 3693583 w 3821641"/>
                  <a:gd name="connsiteY40" fmla="*/ 99483 h 1828800"/>
                  <a:gd name="connsiteX41" fmla="*/ 3814233 w 3821641"/>
                  <a:gd name="connsiteY41" fmla="*/ 131233 h 1828800"/>
                  <a:gd name="connsiteX42" fmla="*/ 3738033 w 3821641"/>
                  <a:gd name="connsiteY42" fmla="*/ 391583 h 1828800"/>
                  <a:gd name="connsiteX43" fmla="*/ 3680883 w 3821641"/>
                  <a:gd name="connsiteY43" fmla="*/ 359833 h 1828800"/>
                  <a:gd name="connsiteX44" fmla="*/ 3630083 w 3821641"/>
                  <a:gd name="connsiteY44" fmla="*/ 302683 h 1828800"/>
                  <a:gd name="connsiteX45" fmla="*/ 3560233 w 3821641"/>
                  <a:gd name="connsiteY45" fmla="*/ 251883 h 1828800"/>
                  <a:gd name="connsiteX46" fmla="*/ 3445933 w 3821641"/>
                  <a:gd name="connsiteY46" fmla="*/ 220133 h 1828800"/>
                  <a:gd name="connsiteX47" fmla="*/ 3337983 w 3821641"/>
                  <a:gd name="connsiteY47" fmla="*/ 207433 h 1828800"/>
                  <a:gd name="connsiteX48" fmla="*/ 3210983 w 3821641"/>
                  <a:gd name="connsiteY48" fmla="*/ 220133 h 1828800"/>
                  <a:gd name="connsiteX49" fmla="*/ 3083983 w 3821641"/>
                  <a:gd name="connsiteY49" fmla="*/ 245533 h 1828800"/>
                  <a:gd name="connsiteX50" fmla="*/ 2988733 w 3821641"/>
                  <a:gd name="connsiteY50" fmla="*/ 270933 h 1828800"/>
                  <a:gd name="connsiteX51" fmla="*/ 2899833 w 3821641"/>
                  <a:gd name="connsiteY51" fmla="*/ 321733 h 1828800"/>
                  <a:gd name="connsiteX52" fmla="*/ 2741083 w 3821641"/>
                  <a:gd name="connsiteY52" fmla="*/ 404283 h 1828800"/>
                  <a:gd name="connsiteX53" fmla="*/ 2620433 w 3821641"/>
                  <a:gd name="connsiteY53" fmla="*/ 455083 h 1828800"/>
                  <a:gd name="connsiteX54" fmla="*/ 2493433 w 3821641"/>
                  <a:gd name="connsiteY54" fmla="*/ 524933 h 1828800"/>
                  <a:gd name="connsiteX55" fmla="*/ 2436283 w 3821641"/>
                  <a:gd name="connsiteY55" fmla="*/ 582083 h 1828800"/>
                  <a:gd name="connsiteX56" fmla="*/ 2334683 w 3821641"/>
                  <a:gd name="connsiteY56" fmla="*/ 645583 h 1828800"/>
                  <a:gd name="connsiteX57" fmla="*/ 2271183 w 3821641"/>
                  <a:gd name="connsiteY57" fmla="*/ 683683 h 1828800"/>
                  <a:gd name="connsiteX58" fmla="*/ 2175933 w 3821641"/>
                  <a:gd name="connsiteY58" fmla="*/ 728133 h 1828800"/>
                  <a:gd name="connsiteX59" fmla="*/ 2118783 w 3821641"/>
                  <a:gd name="connsiteY59" fmla="*/ 759883 h 1828800"/>
                  <a:gd name="connsiteX60" fmla="*/ 2042583 w 3821641"/>
                  <a:gd name="connsiteY60" fmla="*/ 778933 h 1828800"/>
                  <a:gd name="connsiteX61" fmla="*/ 1820333 w 3821641"/>
                  <a:gd name="connsiteY61" fmla="*/ 886883 h 1828800"/>
                  <a:gd name="connsiteX62" fmla="*/ 1750483 w 3821641"/>
                  <a:gd name="connsiteY62" fmla="*/ 918633 h 1828800"/>
                  <a:gd name="connsiteX63" fmla="*/ 1706033 w 3821641"/>
                  <a:gd name="connsiteY63" fmla="*/ 1001183 h 1828800"/>
                  <a:gd name="connsiteX64" fmla="*/ 1648883 w 3821641"/>
                  <a:gd name="connsiteY64" fmla="*/ 1090083 h 1828800"/>
                  <a:gd name="connsiteX65" fmla="*/ 1610783 w 3821641"/>
                  <a:gd name="connsiteY65" fmla="*/ 1147233 h 1828800"/>
                  <a:gd name="connsiteX66" fmla="*/ 1566333 w 3821641"/>
                  <a:gd name="connsiteY66" fmla="*/ 1185333 h 1828800"/>
                  <a:gd name="connsiteX67" fmla="*/ 1432983 w 3821641"/>
                  <a:gd name="connsiteY67" fmla="*/ 1242483 h 1828800"/>
                  <a:gd name="connsiteX68" fmla="*/ 1344083 w 3821641"/>
                  <a:gd name="connsiteY68" fmla="*/ 1280583 h 1828800"/>
                  <a:gd name="connsiteX69" fmla="*/ 1204383 w 3821641"/>
                  <a:gd name="connsiteY69" fmla="*/ 1318683 h 1828800"/>
                  <a:gd name="connsiteX70" fmla="*/ 1077383 w 3821641"/>
                  <a:gd name="connsiteY70" fmla="*/ 1305983 h 1828800"/>
                  <a:gd name="connsiteX71" fmla="*/ 975783 w 3821641"/>
                  <a:gd name="connsiteY71" fmla="*/ 1267883 h 1828800"/>
                  <a:gd name="connsiteX72" fmla="*/ 899583 w 3821641"/>
                  <a:gd name="connsiteY72" fmla="*/ 1267883 h 1828800"/>
                  <a:gd name="connsiteX73" fmla="*/ 785283 w 3821641"/>
                  <a:gd name="connsiteY73" fmla="*/ 1305983 h 1828800"/>
                  <a:gd name="connsiteX74" fmla="*/ 651933 w 3821641"/>
                  <a:gd name="connsiteY74" fmla="*/ 1401233 h 1828800"/>
                  <a:gd name="connsiteX75" fmla="*/ 543983 w 3821641"/>
                  <a:gd name="connsiteY75" fmla="*/ 1477433 h 1828800"/>
                  <a:gd name="connsiteX76" fmla="*/ 461433 w 3821641"/>
                  <a:gd name="connsiteY76" fmla="*/ 1528233 h 1828800"/>
                  <a:gd name="connsiteX77" fmla="*/ 315383 w 3821641"/>
                  <a:gd name="connsiteY77" fmla="*/ 1579033 h 1828800"/>
                  <a:gd name="connsiteX78" fmla="*/ 220133 w 3821641"/>
                  <a:gd name="connsiteY78" fmla="*/ 1604433 h 1828800"/>
                  <a:gd name="connsiteX79" fmla="*/ 124883 w 3821641"/>
                  <a:gd name="connsiteY79" fmla="*/ 1648883 h 1828800"/>
                  <a:gd name="connsiteX80" fmla="*/ 48683 w 3821641"/>
                  <a:gd name="connsiteY80" fmla="*/ 1731433 h 1828800"/>
                  <a:gd name="connsiteX81" fmla="*/ 10583 w 3821641"/>
                  <a:gd name="connsiteY81" fmla="*/ 1782233 h 1828800"/>
                  <a:gd name="connsiteX82" fmla="*/ 112183 w 3821641"/>
                  <a:gd name="connsiteY82" fmla="*/ 1452033 h 1828800"/>
                  <a:gd name="connsiteX83" fmla="*/ 397933 w 3821641"/>
                  <a:gd name="connsiteY83" fmla="*/ 537633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3821641" h="1828800">
                    <a:moveTo>
                      <a:pt x="442383" y="416983"/>
                    </a:moveTo>
                    <a:lnTo>
                      <a:pt x="543983" y="372533"/>
                    </a:lnTo>
                    <a:cubicBezTo>
                      <a:pt x="576791" y="358775"/>
                      <a:pt x="608541" y="342900"/>
                      <a:pt x="639233" y="334433"/>
                    </a:cubicBezTo>
                    <a:cubicBezTo>
                      <a:pt x="669925" y="325966"/>
                      <a:pt x="697441" y="323850"/>
                      <a:pt x="728133" y="321733"/>
                    </a:cubicBezTo>
                    <a:cubicBezTo>
                      <a:pt x="758825" y="319616"/>
                      <a:pt x="801158" y="314325"/>
                      <a:pt x="823383" y="321733"/>
                    </a:cubicBezTo>
                    <a:cubicBezTo>
                      <a:pt x="845608" y="329141"/>
                      <a:pt x="853016" y="351366"/>
                      <a:pt x="861483" y="366183"/>
                    </a:cubicBezTo>
                    <a:cubicBezTo>
                      <a:pt x="869950" y="381000"/>
                      <a:pt x="873125" y="393700"/>
                      <a:pt x="874183" y="410633"/>
                    </a:cubicBezTo>
                    <a:cubicBezTo>
                      <a:pt x="875241" y="427566"/>
                      <a:pt x="873125" y="449791"/>
                      <a:pt x="867833" y="467783"/>
                    </a:cubicBezTo>
                    <a:cubicBezTo>
                      <a:pt x="862541" y="485775"/>
                      <a:pt x="855133" y="501650"/>
                      <a:pt x="842433" y="518583"/>
                    </a:cubicBezTo>
                    <a:cubicBezTo>
                      <a:pt x="829733" y="535516"/>
                      <a:pt x="808566" y="550333"/>
                      <a:pt x="791633" y="569383"/>
                    </a:cubicBezTo>
                    <a:cubicBezTo>
                      <a:pt x="774700" y="588433"/>
                      <a:pt x="754591" y="608541"/>
                      <a:pt x="740833" y="632883"/>
                    </a:cubicBezTo>
                    <a:cubicBezTo>
                      <a:pt x="727075" y="657225"/>
                      <a:pt x="718608" y="684741"/>
                      <a:pt x="709083" y="715433"/>
                    </a:cubicBezTo>
                    <a:cubicBezTo>
                      <a:pt x="699558" y="746125"/>
                      <a:pt x="688975" y="787400"/>
                      <a:pt x="683683" y="817033"/>
                    </a:cubicBezTo>
                    <a:cubicBezTo>
                      <a:pt x="678391" y="846666"/>
                      <a:pt x="664633" y="862541"/>
                      <a:pt x="677333" y="893233"/>
                    </a:cubicBezTo>
                    <a:cubicBezTo>
                      <a:pt x="690033" y="923925"/>
                      <a:pt x="727075" y="982133"/>
                      <a:pt x="759883" y="1001183"/>
                    </a:cubicBezTo>
                    <a:cubicBezTo>
                      <a:pt x="792691" y="1020233"/>
                      <a:pt x="833966" y="1009650"/>
                      <a:pt x="874183" y="1007533"/>
                    </a:cubicBezTo>
                    <a:cubicBezTo>
                      <a:pt x="914400" y="1005416"/>
                      <a:pt x="958850" y="1001183"/>
                      <a:pt x="1001183" y="988483"/>
                    </a:cubicBezTo>
                    <a:cubicBezTo>
                      <a:pt x="1043516" y="975783"/>
                      <a:pt x="1094316" y="948266"/>
                      <a:pt x="1128183" y="931333"/>
                    </a:cubicBezTo>
                    <a:cubicBezTo>
                      <a:pt x="1162050" y="914400"/>
                      <a:pt x="1170516" y="900641"/>
                      <a:pt x="1204383" y="886883"/>
                    </a:cubicBezTo>
                    <a:cubicBezTo>
                      <a:pt x="1238250" y="873125"/>
                      <a:pt x="1331383" y="848783"/>
                      <a:pt x="1331383" y="848783"/>
                    </a:cubicBezTo>
                    <a:cubicBezTo>
                      <a:pt x="1382183" y="832908"/>
                      <a:pt x="1455208" y="812800"/>
                      <a:pt x="1509183" y="791633"/>
                    </a:cubicBezTo>
                    <a:cubicBezTo>
                      <a:pt x="1563158" y="770466"/>
                      <a:pt x="1594908" y="747183"/>
                      <a:pt x="1655233" y="721783"/>
                    </a:cubicBezTo>
                    <a:cubicBezTo>
                      <a:pt x="1715558" y="696383"/>
                      <a:pt x="1824566" y="660400"/>
                      <a:pt x="1871133" y="639233"/>
                    </a:cubicBezTo>
                    <a:cubicBezTo>
                      <a:pt x="1917700" y="618066"/>
                      <a:pt x="1910291" y="617008"/>
                      <a:pt x="1934633" y="594783"/>
                    </a:cubicBezTo>
                    <a:cubicBezTo>
                      <a:pt x="1958975" y="572558"/>
                      <a:pt x="1990725" y="536575"/>
                      <a:pt x="2017183" y="505883"/>
                    </a:cubicBezTo>
                    <a:cubicBezTo>
                      <a:pt x="2043641" y="475191"/>
                      <a:pt x="2069041" y="438150"/>
                      <a:pt x="2093383" y="410633"/>
                    </a:cubicBezTo>
                    <a:cubicBezTo>
                      <a:pt x="2117725" y="383116"/>
                      <a:pt x="2139950" y="355600"/>
                      <a:pt x="2163233" y="340783"/>
                    </a:cubicBezTo>
                    <a:cubicBezTo>
                      <a:pt x="2186516" y="325966"/>
                      <a:pt x="2209800" y="331258"/>
                      <a:pt x="2233083" y="321733"/>
                    </a:cubicBezTo>
                    <a:cubicBezTo>
                      <a:pt x="2256366" y="312208"/>
                      <a:pt x="2279650" y="299508"/>
                      <a:pt x="2302933" y="283633"/>
                    </a:cubicBezTo>
                    <a:cubicBezTo>
                      <a:pt x="2326216" y="267758"/>
                      <a:pt x="2361141" y="237066"/>
                      <a:pt x="2372783" y="226483"/>
                    </a:cubicBezTo>
                    <a:cubicBezTo>
                      <a:pt x="2384425" y="215900"/>
                      <a:pt x="2363258" y="237066"/>
                      <a:pt x="2372783" y="220133"/>
                    </a:cubicBezTo>
                    <a:cubicBezTo>
                      <a:pt x="2382308" y="203200"/>
                      <a:pt x="2406650" y="148166"/>
                      <a:pt x="2429933" y="124883"/>
                    </a:cubicBezTo>
                    <a:cubicBezTo>
                      <a:pt x="2453216" y="101600"/>
                      <a:pt x="2474383" y="97366"/>
                      <a:pt x="2512483" y="80433"/>
                    </a:cubicBezTo>
                    <a:cubicBezTo>
                      <a:pt x="2550583" y="63500"/>
                      <a:pt x="2619375" y="35983"/>
                      <a:pt x="2658533" y="23283"/>
                    </a:cubicBezTo>
                    <a:cubicBezTo>
                      <a:pt x="2697691" y="10583"/>
                      <a:pt x="2707216" y="7408"/>
                      <a:pt x="2747433" y="4233"/>
                    </a:cubicBezTo>
                    <a:cubicBezTo>
                      <a:pt x="2787650" y="1058"/>
                      <a:pt x="2854325" y="0"/>
                      <a:pt x="2899833" y="4233"/>
                    </a:cubicBezTo>
                    <a:cubicBezTo>
                      <a:pt x="2945341" y="8466"/>
                      <a:pt x="2961216" y="22225"/>
                      <a:pt x="3020483" y="29633"/>
                    </a:cubicBezTo>
                    <a:cubicBezTo>
                      <a:pt x="3079750" y="37041"/>
                      <a:pt x="3189816" y="42333"/>
                      <a:pt x="3255433" y="48683"/>
                    </a:cubicBezTo>
                    <a:cubicBezTo>
                      <a:pt x="3321050" y="55033"/>
                      <a:pt x="3414183" y="67733"/>
                      <a:pt x="3414183" y="67733"/>
                    </a:cubicBezTo>
                    <a:cubicBezTo>
                      <a:pt x="3463925" y="74083"/>
                      <a:pt x="3507316" y="81491"/>
                      <a:pt x="3553883" y="86783"/>
                    </a:cubicBezTo>
                    <a:cubicBezTo>
                      <a:pt x="3600450" y="92075"/>
                      <a:pt x="3650191" y="92075"/>
                      <a:pt x="3693583" y="99483"/>
                    </a:cubicBezTo>
                    <a:cubicBezTo>
                      <a:pt x="3736975" y="106891"/>
                      <a:pt x="3806825" y="82550"/>
                      <a:pt x="3814233" y="131233"/>
                    </a:cubicBezTo>
                    <a:cubicBezTo>
                      <a:pt x="3821641" y="179916"/>
                      <a:pt x="3760258" y="353483"/>
                      <a:pt x="3738033" y="391583"/>
                    </a:cubicBezTo>
                    <a:cubicBezTo>
                      <a:pt x="3715808" y="429683"/>
                      <a:pt x="3698875" y="374650"/>
                      <a:pt x="3680883" y="359833"/>
                    </a:cubicBezTo>
                    <a:cubicBezTo>
                      <a:pt x="3662891" y="345016"/>
                      <a:pt x="3650191" y="320675"/>
                      <a:pt x="3630083" y="302683"/>
                    </a:cubicBezTo>
                    <a:cubicBezTo>
                      <a:pt x="3609975" y="284691"/>
                      <a:pt x="3590925" y="265641"/>
                      <a:pt x="3560233" y="251883"/>
                    </a:cubicBezTo>
                    <a:cubicBezTo>
                      <a:pt x="3529541" y="238125"/>
                      <a:pt x="3482975" y="227541"/>
                      <a:pt x="3445933" y="220133"/>
                    </a:cubicBezTo>
                    <a:cubicBezTo>
                      <a:pt x="3408891" y="212725"/>
                      <a:pt x="3377141" y="207433"/>
                      <a:pt x="3337983" y="207433"/>
                    </a:cubicBezTo>
                    <a:cubicBezTo>
                      <a:pt x="3298825" y="207433"/>
                      <a:pt x="3253316" y="213783"/>
                      <a:pt x="3210983" y="220133"/>
                    </a:cubicBezTo>
                    <a:cubicBezTo>
                      <a:pt x="3168650" y="226483"/>
                      <a:pt x="3121025" y="237066"/>
                      <a:pt x="3083983" y="245533"/>
                    </a:cubicBezTo>
                    <a:cubicBezTo>
                      <a:pt x="3046941" y="254000"/>
                      <a:pt x="3019425" y="258233"/>
                      <a:pt x="2988733" y="270933"/>
                    </a:cubicBezTo>
                    <a:cubicBezTo>
                      <a:pt x="2958041" y="283633"/>
                      <a:pt x="2941108" y="299508"/>
                      <a:pt x="2899833" y="321733"/>
                    </a:cubicBezTo>
                    <a:cubicBezTo>
                      <a:pt x="2858558" y="343958"/>
                      <a:pt x="2787650" y="382058"/>
                      <a:pt x="2741083" y="404283"/>
                    </a:cubicBezTo>
                    <a:cubicBezTo>
                      <a:pt x="2694516" y="426508"/>
                      <a:pt x="2661708" y="434975"/>
                      <a:pt x="2620433" y="455083"/>
                    </a:cubicBezTo>
                    <a:cubicBezTo>
                      <a:pt x="2579158" y="475191"/>
                      <a:pt x="2524125" y="503766"/>
                      <a:pt x="2493433" y="524933"/>
                    </a:cubicBezTo>
                    <a:cubicBezTo>
                      <a:pt x="2462741" y="546100"/>
                      <a:pt x="2462741" y="561975"/>
                      <a:pt x="2436283" y="582083"/>
                    </a:cubicBezTo>
                    <a:cubicBezTo>
                      <a:pt x="2409825" y="602191"/>
                      <a:pt x="2362200" y="628650"/>
                      <a:pt x="2334683" y="645583"/>
                    </a:cubicBezTo>
                    <a:cubicBezTo>
                      <a:pt x="2307166" y="662516"/>
                      <a:pt x="2297641" y="669925"/>
                      <a:pt x="2271183" y="683683"/>
                    </a:cubicBezTo>
                    <a:cubicBezTo>
                      <a:pt x="2244725" y="697441"/>
                      <a:pt x="2201333" y="715433"/>
                      <a:pt x="2175933" y="728133"/>
                    </a:cubicBezTo>
                    <a:cubicBezTo>
                      <a:pt x="2150533" y="740833"/>
                      <a:pt x="2141008" y="751416"/>
                      <a:pt x="2118783" y="759883"/>
                    </a:cubicBezTo>
                    <a:cubicBezTo>
                      <a:pt x="2096558" y="768350"/>
                      <a:pt x="2092325" y="757766"/>
                      <a:pt x="2042583" y="778933"/>
                    </a:cubicBezTo>
                    <a:cubicBezTo>
                      <a:pt x="1992841" y="800100"/>
                      <a:pt x="1869016" y="863600"/>
                      <a:pt x="1820333" y="886883"/>
                    </a:cubicBezTo>
                    <a:cubicBezTo>
                      <a:pt x="1771650" y="910166"/>
                      <a:pt x="1769533" y="899583"/>
                      <a:pt x="1750483" y="918633"/>
                    </a:cubicBezTo>
                    <a:cubicBezTo>
                      <a:pt x="1731433" y="937683"/>
                      <a:pt x="1722966" y="972608"/>
                      <a:pt x="1706033" y="1001183"/>
                    </a:cubicBezTo>
                    <a:cubicBezTo>
                      <a:pt x="1689100" y="1029758"/>
                      <a:pt x="1664758" y="1065741"/>
                      <a:pt x="1648883" y="1090083"/>
                    </a:cubicBezTo>
                    <a:cubicBezTo>
                      <a:pt x="1633008" y="1114425"/>
                      <a:pt x="1624541" y="1131358"/>
                      <a:pt x="1610783" y="1147233"/>
                    </a:cubicBezTo>
                    <a:cubicBezTo>
                      <a:pt x="1597025" y="1163108"/>
                      <a:pt x="1595966" y="1169458"/>
                      <a:pt x="1566333" y="1185333"/>
                    </a:cubicBezTo>
                    <a:cubicBezTo>
                      <a:pt x="1536700" y="1201208"/>
                      <a:pt x="1432983" y="1242483"/>
                      <a:pt x="1432983" y="1242483"/>
                    </a:cubicBezTo>
                    <a:cubicBezTo>
                      <a:pt x="1395941" y="1258358"/>
                      <a:pt x="1382183" y="1267883"/>
                      <a:pt x="1344083" y="1280583"/>
                    </a:cubicBezTo>
                    <a:cubicBezTo>
                      <a:pt x="1305983" y="1293283"/>
                      <a:pt x="1248833" y="1314450"/>
                      <a:pt x="1204383" y="1318683"/>
                    </a:cubicBezTo>
                    <a:cubicBezTo>
                      <a:pt x="1159933" y="1322916"/>
                      <a:pt x="1115483" y="1314450"/>
                      <a:pt x="1077383" y="1305983"/>
                    </a:cubicBezTo>
                    <a:cubicBezTo>
                      <a:pt x="1039283" y="1297516"/>
                      <a:pt x="1005416" y="1274233"/>
                      <a:pt x="975783" y="1267883"/>
                    </a:cubicBezTo>
                    <a:cubicBezTo>
                      <a:pt x="946150" y="1261533"/>
                      <a:pt x="931333" y="1261533"/>
                      <a:pt x="899583" y="1267883"/>
                    </a:cubicBezTo>
                    <a:cubicBezTo>
                      <a:pt x="867833" y="1274233"/>
                      <a:pt x="826558" y="1283758"/>
                      <a:pt x="785283" y="1305983"/>
                    </a:cubicBezTo>
                    <a:cubicBezTo>
                      <a:pt x="744008" y="1328208"/>
                      <a:pt x="651933" y="1401233"/>
                      <a:pt x="651933" y="1401233"/>
                    </a:cubicBezTo>
                    <a:cubicBezTo>
                      <a:pt x="611716" y="1429808"/>
                      <a:pt x="575733" y="1456266"/>
                      <a:pt x="543983" y="1477433"/>
                    </a:cubicBezTo>
                    <a:cubicBezTo>
                      <a:pt x="512233" y="1498600"/>
                      <a:pt x="499533" y="1511300"/>
                      <a:pt x="461433" y="1528233"/>
                    </a:cubicBezTo>
                    <a:cubicBezTo>
                      <a:pt x="423333" y="1545166"/>
                      <a:pt x="355600" y="1566333"/>
                      <a:pt x="315383" y="1579033"/>
                    </a:cubicBezTo>
                    <a:cubicBezTo>
                      <a:pt x="275166" y="1591733"/>
                      <a:pt x="251883" y="1592791"/>
                      <a:pt x="220133" y="1604433"/>
                    </a:cubicBezTo>
                    <a:cubicBezTo>
                      <a:pt x="188383" y="1616075"/>
                      <a:pt x="153458" y="1627716"/>
                      <a:pt x="124883" y="1648883"/>
                    </a:cubicBezTo>
                    <a:cubicBezTo>
                      <a:pt x="96308" y="1670050"/>
                      <a:pt x="67733" y="1709208"/>
                      <a:pt x="48683" y="1731433"/>
                    </a:cubicBezTo>
                    <a:cubicBezTo>
                      <a:pt x="29633" y="1753658"/>
                      <a:pt x="0" y="1828800"/>
                      <a:pt x="10583" y="1782233"/>
                    </a:cubicBezTo>
                    <a:cubicBezTo>
                      <a:pt x="21166" y="1735666"/>
                      <a:pt x="47625" y="1659466"/>
                      <a:pt x="112183" y="1452033"/>
                    </a:cubicBezTo>
                    <a:cubicBezTo>
                      <a:pt x="176741" y="1244600"/>
                      <a:pt x="287337" y="891116"/>
                      <a:pt x="397933" y="537633"/>
                    </a:cubicBezTo>
                  </a:path>
                </a:pathLst>
              </a:custGeom>
              <a:solidFill>
                <a:srgbClr val="FFFF00">
                  <a:alpha val="40000"/>
                </a:srgb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2723554" y="2944215"/>
                <a:ext cx="3936409" cy="2211650"/>
              </a:xfrm>
              <a:custGeom>
                <a:avLst/>
                <a:gdLst>
                  <a:gd name="connsiteX0" fmla="*/ 3898900 w 3935942"/>
                  <a:gd name="connsiteY0" fmla="*/ 1058 h 2211916"/>
                  <a:gd name="connsiteX1" fmla="*/ 3727450 w 3935942"/>
                  <a:gd name="connsiteY1" fmla="*/ 64558 h 2211916"/>
                  <a:gd name="connsiteX2" fmla="*/ 3619500 w 3935942"/>
                  <a:gd name="connsiteY2" fmla="*/ 89958 h 2211916"/>
                  <a:gd name="connsiteX3" fmla="*/ 3498850 w 3935942"/>
                  <a:gd name="connsiteY3" fmla="*/ 89958 h 2211916"/>
                  <a:gd name="connsiteX4" fmla="*/ 3384550 w 3935942"/>
                  <a:gd name="connsiteY4" fmla="*/ 89958 h 2211916"/>
                  <a:gd name="connsiteX5" fmla="*/ 3308350 w 3935942"/>
                  <a:gd name="connsiteY5" fmla="*/ 89958 h 2211916"/>
                  <a:gd name="connsiteX6" fmla="*/ 3238500 w 3935942"/>
                  <a:gd name="connsiteY6" fmla="*/ 77258 h 2211916"/>
                  <a:gd name="connsiteX7" fmla="*/ 3155950 w 3935942"/>
                  <a:gd name="connsiteY7" fmla="*/ 343958 h 2211916"/>
                  <a:gd name="connsiteX8" fmla="*/ 3244850 w 3935942"/>
                  <a:gd name="connsiteY8" fmla="*/ 363008 h 2211916"/>
                  <a:gd name="connsiteX9" fmla="*/ 3333750 w 3935942"/>
                  <a:gd name="connsiteY9" fmla="*/ 382058 h 2211916"/>
                  <a:gd name="connsiteX10" fmla="*/ 3435350 w 3935942"/>
                  <a:gd name="connsiteY10" fmla="*/ 413808 h 2211916"/>
                  <a:gd name="connsiteX11" fmla="*/ 3460750 w 3935942"/>
                  <a:gd name="connsiteY11" fmla="*/ 483658 h 2211916"/>
                  <a:gd name="connsiteX12" fmla="*/ 3467100 w 3935942"/>
                  <a:gd name="connsiteY12" fmla="*/ 553508 h 2211916"/>
                  <a:gd name="connsiteX13" fmla="*/ 3448050 w 3935942"/>
                  <a:gd name="connsiteY13" fmla="*/ 585258 h 2211916"/>
                  <a:gd name="connsiteX14" fmla="*/ 3397250 w 3935942"/>
                  <a:gd name="connsiteY14" fmla="*/ 610658 h 2211916"/>
                  <a:gd name="connsiteX15" fmla="*/ 3219450 w 3935942"/>
                  <a:gd name="connsiteY15" fmla="*/ 629708 h 2211916"/>
                  <a:gd name="connsiteX16" fmla="*/ 3098800 w 3935942"/>
                  <a:gd name="connsiteY16" fmla="*/ 674158 h 2211916"/>
                  <a:gd name="connsiteX17" fmla="*/ 3009900 w 3935942"/>
                  <a:gd name="connsiteY17" fmla="*/ 731308 h 2211916"/>
                  <a:gd name="connsiteX18" fmla="*/ 2933700 w 3935942"/>
                  <a:gd name="connsiteY18" fmla="*/ 788458 h 2211916"/>
                  <a:gd name="connsiteX19" fmla="*/ 2851150 w 3935942"/>
                  <a:gd name="connsiteY19" fmla="*/ 940858 h 2211916"/>
                  <a:gd name="connsiteX20" fmla="*/ 2800350 w 3935942"/>
                  <a:gd name="connsiteY20" fmla="*/ 1029758 h 2211916"/>
                  <a:gd name="connsiteX21" fmla="*/ 2730500 w 3935942"/>
                  <a:gd name="connsiteY21" fmla="*/ 1061508 h 2211916"/>
                  <a:gd name="connsiteX22" fmla="*/ 2495550 w 3935942"/>
                  <a:gd name="connsiteY22" fmla="*/ 1125008 h 2211916"/>
                  <a:gd name="connsiteX23" fmla="*/ 2311400 w 3935942"/>
                  <a:gd name="connsiteY23" fmla="*/ 1182158 h 2211916"/>
                  <a:gd name="connsiteX24" fmla="*/ 2108200 w 3935942"/>
                  <a:gd name="connsiteY24" fmla="*/ 1239308 h 2211916"/>
                  <a:gd name="connsiteX25" fmla="*/ 2038350 w 3935942"/>
                  <a:gd name="connsiteY25" fmla="*/ 1271058 h 2211916"/>
                  <a:gd name="connsiteX26" fmla="*/ 1949450 w 3935942"/>
                  <a:gd name="connsiteY26" fmla="*/ 1309158 h 2211916"/>
                  <a:gd name="connsiteX27" fmla="*/ 1866900 w 3935942"/>
                  <a:gd name="connsiteY27" fmla="*/ 1372658 h 2211916"/>
                  <a:gd name="connsiteX28" fmla="*/ 1765300 w 3935942"/>
                  <a:gd name="connsiteY28" fmla="*/ 1410758 h 2211916"/>
                  <a:gd name="connsiteX29" fmla="*/ 1587500 w 3935942"/>
                  <a:gd name="connsiteY29" fmla="*/ 1480608 h 2211916"/>
                  <a:gd name="connsiteX30" fmla="*/ 1473200 w 3935942"/>
                  <a:gd name="connsiteY30" fmla="*/ 1531408 h 2211916"/>
                  <a:gd name="connsiteX31" fmla="*/ 1371600 w 3935942"/>
                  <a:gd name="connsiteY31" fmla="*/ 1626658 h 2211916"/>
                  <a:gd name="connsiteX32" fmla="*/ 1301750 w 3935942"/>
                  <a:gd name="connsiteY32" fmla="*/ 1734608 h 2211916"/>
                  <a:gd name="connsiteX33" fmla="*/ 1250950 w 3935942"/>
                  <a:gd name="connsiteY33" fmla="*/ 1804458 h 2211916"/>
                  <a:gd name="connsiteX34" fmla="*/ 1206500 w 3935942"/>
                  <a:gd name="connsiteY34" fmla="*/ 1848908 h 2211916"/>
                  <a:gd name="connsiteX35" fmla="*/ 1149350 w 3935942"/>
                  <a:gd name="connsiteY35" fmla="*/ 1867958 h 2211916"/>
                  <a:gd name="connsiteX36" fmla="*/ 1098550 w 3935942"/>
                  <a:gd name="connsiteY36" fmla="*/ 1867958 h 2211916"/>
                  <a:gd name="connsiteX37" fmla="*/ 1022350 w 3935942"/>
                  <a:gd name="connsiteY37" fmla="*/ 1829858 h 2211916"/>
                  <a:gd name="connsiteX38" fmla="*/ 901700 w 3935942"/>
                  <a:gd name="connsiteY38" fmla="*/ 1779058 h 2211916"/>
                  <a:gd name="connsiteX39" fmla="*/ 781050 w 3935942"/>
                  <a:gd name="connsiteY39" fmla="*/ 1791758 h 2211916"/>
                  <a:gd name="connsiteX40" fmla="*/ 615950 w 3935942"/>
                  <a:gd name="connsiteY40" fmla="*/ 1785408 h 2211916"/>
                  <a:gd name="connsiteX41" fmla="*/ 438150 w 3935942"/>
                  <a:gd name="connsiteY41" fmla="*/ 1861608 h 2211916"/>
                  <a:gd name="connsiteX42" fmla="*/ 292100 w 3935942"/>
                  <a:gd name="connsiteY42" fmla="*/ 1925108 h 2211916"/>
                  <a:gd name="connsiteX43" fmla="*/ 165100 w 3935942"/>
                  <a:gd name="connsiteY43" fmla="*/ 2014008 h 2211916"/>
                  <a:gd name="connsiteX44" fmla="*/ 44450 w 3935942"/>
                  <a:gd name="connsiteY44" fmla="*/ 2071158 h 2211916"/>
                  <a:gd name="connsiteX45" fmla="*/ 431800 w 3935942"/>
                  <a:gd name="connsiteY45" fmla="*/ 2198158 h 2211916"/>
                  <a:gd name="connsiteX46" fmla="*/ 495300 w 3935942"/>
                  <a:gd name="connsiteY46" fmla="*/ 2153708 h 2211916"/>
                  <a:gd name="connsiteX47" fmla="*/ 641350 w 3935942"/>
                  <a:gd name="connsiteY47" fmla="*/ 2141008 h 2211916"/>
                  <a:gd name="connsiteX48" fmla="*/ 723900 w 3935942"/>
                  <a:gd name="connsiteY48" fmla="*/ 2147358 h 2211916"/>
                  <a:gd name="connsiteX49" fmla="*/ 863600 w 3935942"/>
                  <a:gd name="connsiteY49" fmla="*/ 2121958 h 2211916"/>
                  <a:gd name="connsiteX50" fmla="*/ 1041400 w 3935942"/>
                  <a:gd name="connsiteY50" fmla="*/ 2052108 h 2211916"/>
                  <a:gd name="connsiteX51" fmla="*/ 1123950 w 3935942"/>
                  <a:gd name="connsiteY51" fmla="*/ 2045758 h 2211916"/>
                  <a:gd name="connsiteX52" fmla="*/ 1225550 w 3935942"/>
                  <a:gd name="connsiteY52" fmla="*/ 2020358 h 2211916"/>
                  <a:gd name="connsiteX53" fmla="*/ 1384300 w 3935942"/>
                  <a:gd name="connsiteY53" fmla="*/ 1950508 h 2211916"/>
                  <a:gd name="connsiteX54" fmla="*/ 1530350 w 3935942"/>
                  <a:gd name="connsiteY54" fmla="*/ 1855258 h 2211916"/>
                  <a:gd name="connsiteX55" fmla="*/ 1606550 w 3935942"/>
                  <a:gd name="connsiteY55" fmla="*/ 1766358 h 2211916"/>
                  <a:gd name="connsiteX56" fmla="*/ 1638300 w 3935942"/>
                  <a:gd name="connsiteY56" fmla="*/ 1709208 h 2211916"/>
                  <a:gd name="connsiteX57" fmla="*/ 1701800 w 3935942"/>
                  <a:gd name="connsiteY57" fmla="*/ 1620308 h 2211916"/>
                  <a:gd name="connsiteX58" fmla="*/ 1784350 w 3935942"/>
                  <a:gd name="connsiteY58" fmla="*/ 1563158 h 2211916"/>
                  <a:gd name="connsiteX59" fmla="*/ 1962150 w 3935942"/>
                  <a:gd name="connsiteY59" fmla="*/ 1506008 h 2211916"/>
                  <a:gd name="connsiteX60" fmla="*/ 2139950 w 3935942"/>
                  <a:gd name="connsiteY60" fmla="*/ 1467908 h 2211916"/>
                  <a:gd name="connsiteX61" fmla="*/ 2228850 w 3935942"/>
                  <a:gd name="connsiteY61" fmla="*/ 1442508 h 2211916"/>
                  <a:gd name="connsiteX62" fmla="*/ 2368550 w 3935942"/>
                  <a:gd name="connsiteY62" fmla="*/ 1353608 h 2211916"/>
                  <a:gd name="connsiteX63" fmla="*/ 2495550 w 3935942"/>
                  <a:gd name="connsiteY63" fmla="*/ 1258358 h 2211916"/>
                  <a:gd name="connsiteX64" fmla="*/ 2597150 w 3935942"/>
                  <a:gd name="connsiteY64" fmla="*/ 1201208 h 2211916"/>
                  <a:gd name="connsiteX65" fmla="*/ 2768600 w 3935942"/>
                  <a:gd name="connsiteY65" fmla="*/ 1112308 h 2211916"/>
                  <a:gd name="connsiteX66" fmla="*/ 2895600 w 3935942"/>
                  <a:gd name="connsiteY66" fmla="*/ 1086908 h 2211916"/>
                  <a:gd name="connsiteX67" fmla="*/ 2997200 w 3935942"/>
                  <a:gd name="connsiteY67" fmla="*/ 1029758 h 2211916"/>
                  <a:gd name="connsiteX68" fmla="*/ 3092450 w 3935942"/>
                  <a:gd name="connsiteY68" fmla="*/ 1004358 h 2211916"/>
                  <a:gd name="connsiteX69" fmla="*/ 3187700 w 3935942"/>
                  <a:gd name="connsiteY69" fmla="*/ 966258 h 2211916"/>
                  <a:gd name="connsiteX70" fmla="*/ 3251200 w 3935942"/>
                  <a:gd name="connsiteY70" fmla="*/ 909108 h 2211916"/>
                  <a:gd name="connsiteX71" fmla="*/ 3352800 w 3935942"/>
                  <a:gd name="connsiteY71" fmla="*/ 826558 h 2211916"/>
                  <a:gd name="connsiteX72" fmla="*/ 3441700 w 3935942"/>
                  <a:gd name="connsiteY72" fmla="*/ 782108 h 2211916"/>
                  <a:gd name="connsiteX73" fmla="*/ 3536950 w 3935942"/>
                  <a:gd name="connsiteY73" fmla="*/ 718608 h 2211916"/>
                  <a:gd name="connsiteX74" fmla="*/ 3759200 w 3935942"/>
                  <a:gd name="connsiteY74" fmla="*/ 642408 h 2211916"/>
                  <a:gd name="connsiteX75" fmla="*/ 3765550 w 3935942"/>
                  <a:gd name="connsiteY75" fmla="*/ 642408 h 2211916"/>
                  <a:gd name="connsiteX76" fmla="*/ 3810000 w 3935942"/>
                  <a:gd name="connsiteY76" fmla="*/ 629708 h 2211916"/>
                  <a:gd name="connsiteX77" fmla="*/ 3746500 w 3935942"/>
                  <a:gd name="connsiteY77" fmla="*/ 572558 h 2211916"/>
                  <a:gd name="connsiteX78" fmla="*/ 3829050 w 3935942"/>
                  <a:gd name="connsiteY78" fmla="*/ 432858 h 2211916"/>
                  <a:gd name="connsiteX79" fmla="*/ 3746500 w 3935942"/>
                  <a:gd name="connsiteY79" fmla="*/ 350308 h 2211916"/>
                  <a:gd name="connsiteX80" fmla="*/ 3905250 w 3935942"/>
                  <a:gd name="connsiteY80" fmla="*/ 147108 h 2211916"/>
                  <a:gd name="connsiteX81" fmla="*/ 3797300 w 3935942"/>
                  <a:gd name="connsiteY81" fmla="*/ 134408 h 2211916"/>
                  <a:gd name="connsiteX82" fmla="*/ 3911600 w 3935942"/>
                  <a:gd name="connsiteY82" fmla="*/ 58208 h 2211916"/>
                  <a:gd name="connsiteX83" fmla="*/ 3898900 w 3935942"/>
                  <a:gd name="connsiteY83" fmla="*/ 1058 h 2211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3935942" h="2211916">
                    <a:moveTo>
                      <a:pt x="3898900" y="1058"/>
                    </a:moveTo>
                    <a:cubicBezTo>
                      <a:pt x="3868208" y="2116"/>
                      <a:pt x="3774017" y="49741"/>
                      <a:pt x="3727450" y="64558"/>
                    </a:cubicBezTo>
                    <a:cubicBezTo>
                      <a:pt x="3680883" y="79375"/>
                      <a:pt x="3657600" y="85725"/>
                      <a:pt x="3619500" y="89958"/>
                    </a:cubicBezTo>
                    <a:cubicBezTo>
                      <a:pt x="3581400" y="94191"/>
                      <a:pt x="3498850" y="89958"/>
                      <a:pt x="3498850" y="89958"/>
                    </a:cubicBezTo>
                    <a:lnTo>
                      <a:pt x="3384550" y="89958"/>
                    </a:lnTo>
                    <a:cubicBezTo>
                      <a:pt x="3352800" y="89958"/>
                      <a:pt x="3332692" y="92075"/>
                      <a:pt x="3308350" y="89958"/>
                    </a:cubicBezTo>
                    <a:cubicBezTo>
                      <a:pt x="3284008" y="87841"/>
                      <a:pt x="3263900" y="34925"/>
                      <a:pt x="3238500" y="77258"/>
                    </a:cubicBezTo>
                    <a:cubicBezTo>
                      <a:pt x="3213100" y="119591"/>
                      <a:pt x="3154892" y="296333"/>
                      <a:pt x="3155950" y="343958"/>
                    </a:cubicBezTo>
                    <a:cubicBezTo>
                      <a:pt x="3157008" y="391583"/>
                      <a:pt x="3244850" y="363008"/>
                      <a:pt x="3244850" y="363008"/>
                    </a:cubicBezTo>
                    <a:cubicBezTo>
                      <a:pt x="3274483" y="369358"/>
                      <a:pt x="3302000" y="373591"/>
                      <a:pt x="3333750" y="382058"/>
                    </a:cubicBezTo>
                    <a:cubicBezTo>
                      <a:pt x="3365500" y="390525"/>
                      <a:pt x="3414183" y="396875"/>
                      <a:pt x="3435350" y="413808"/>
                    </a:cubicBezTo>
                    <a:cubicBezTo>
                      <a:pt x="3456517" y="430741"/>
                      <a:pt x="3455458" y="460375"/>
                      <a:pt x="3460750" y="483658"/>
                    </a:cubicBezTo>
                    <a:cubicBezTo>
                      <a:pt x="3466042" y="506941"/>
                      <a:pt x="3469217" y="536575"/>
                      <a:pt x="3467100" y="553508"/>
                    </a:cubicBezTo>
                    <a:cubicBezTo>
                      <a:pt x="3464983" y="570441"/>
                      <a:pt x="3459692" y="575733"/>
                      <a:pt x="3448050" y="585258"/>
                    </a:cubicBezTo>
                    <a:cubicBezTo>
                      <a:pt x="3436408" y="594783"/>
                      <a:pt x="3435350" y="603250"/>
                      <a:pt x="3397250" y="610658"/>
                    </a:cubicBezTo>
                    <a:cubicBezTo>
                      <a:pt x="3359150" y="618066"/>
                      <a:pt x="3269192" y="619125"/>
                      <a:pt x="3219450" y="629708"/>
                    </a:cubicBezTo>
                    <a:cubicBezTo>
                      <a:pt x="3169708" y="640291"/>
                      <a:pt x="3133725" y="657225"/>
                      <a:pt x="3098800" y="674158"/>
                    </a:cubicBezTo>
                    <a:cubicBezTo>
                      <a:pt x="3063875" y="691091"/>
                      <a:pt x="3037417" y="712258"/>
                      <a:pt x="3009900" y="731308"/>
                    </a:cubicBezTo>
                    <a:cubicBezTo>
                      <a:pt x="2982383" y="750358"/>
                      <a:pt x="2960158" y="753533"/>
                      <a:pt x="2933700" y="788458"/>
                    </a:cubicBezTo>
                    <a:cubicBezTo>
                      <a:pt x="2907242" y="823383"/>
                      <a:pt x="2873375" y="900641"/>
                      <a:pt x="2851150" y="940858"/>
                    </a:cubicBezTo>
                    <a:cubicBezTo>
                      <a:pt x="2828925" y="981075"/>
                      <a:pt x="2820458" y="1009650"/>
                      <a:pt x="2800350" y="1029758"/>
                    </a:cubicBezTo>
                    <a:cubicBezTo>
                      <a:pt x="2780242" y="1049866"/>
                      <a:pt x="2781300" y="1045633"/>
                      <a:pt x="2730500" y="1061508"/>
                    </a:cubicBezTo>
                    <a:cubicBezTo>
                      <a:pt x="2679700" y="1077383"/>
                      <a:pt x="2565400" y="1104900"/>
                      <a:pt x="2495550" y="1125008"/>
                    </a:cubicBezTo>
                    <a:cubicBezTo>
                      <a:pt x="2425700" y="1145116"/>
                      <a:pt x="2375958" y="1163108"/>
                      <a:pt x="2311400" y="1182158"/>
                    </a:cubicBezTo>
                    <a:cubicBezTo>
                      <a:pt x="2246842" y="1201208"/>
                      <a:pt x="2153708" y="1224491"/>
                      <a:pt x="2108200" y="1239308"/>
                    </a:cubicBezTo>
                    <a:cubicBezTo>
                      <a:pt x="2062692" y="1254125"/>
                      <a:pt x="2064808" y="1259416"/>
                      <a:pt x="2038350" y="1271058"/>
                    </a:cubicBezTo>
                    <a:cubicBezTo>
                      <a:pt x="2011892" y="1282700"/>
                      <a:pt x="1978025" y="1292225"/>
                      <a:pt x="1949450" y="1309158"/>
                    </a:cubicBezTo>
                    <a:cubicBezTo>
                      <a:pt x="1920875" y="1326091"/>
                      <a:pt x="1897592" y="1355725"/>
                      <a:pt x="1866900" y="1372658"/>
                    </a:cubicBezTo>
                    <a:cubicBezTo>
                      <a:pt x="1836208" y="1389591"/>
                      <a:pt x="1765300" y="1410758"/>
                      <a:pt x="1765300" y="1410758"/>
                    </a:cubicBezTo>
                    <a:lnTo>
                      <a:pt x="1587500" y="1480608"/>
                    </a:lnTo>
                    <a:cubicBezTo>
                      <a:pt x="1538817" y="1500716"/>
                      <a:pt x="1509183" y="1507066"/>
                      <a:pt x="1473200" y="1531408"/>
                    </a:cubicBezTo>
                    <a:cubicBezTo>
                      <a:pt x="1437217" y="1555750"/>
                      <a:pt x="1400175" y="1592791"/>
                      <a:pt x="1371600" y="1626658"/>
                    </a:cubicBezTo>
                    <a:cubicBezTo>
                      <a:pt x="1343025" y="1660525"/>
                      <a:pt x="1321858" y="1704975"/>
                      <a:pt x="1301750" y="1734608"/>
                    </a:cubicBezTo>
                    <a:cubicBezTo>
                      <a:pt x="1281642" y="1764241"/>
                      <a:pt x="1266825" y="1785408"/>
                      <a:pt x="1250950" y="1804458"/>
                    </a:cubicBezTo>
                    <a:cubicBezTo>
                      <a:pt x="1235075" y="1823508"/>
                      <a:pt x="1223433" y="1838325"/>
                      <a:pt x="1206500" y="1848908"/>
                    </a:cubicBezTo>
                    <a:cubicBezTo>
                      <a:pt x="1189567" y="1859491"/>
                      <a:pt x="1167342" y="1864783"/>
                      <a:pt x="1149350" y="1867958"/>
                    </a:cubicBezTo>
                    <a:cubicBezTo>
                      <a:pt x="1131358" y="1871133"/>
                      <a:pt x="1119717" y="1874308"/>
                      <a:pt x="1098550" y="1867958"/>
                    </a:cubicBezTo>
                    <a:cubicBezTo>
                      <a:pt x="1077383" y="1861608"/>
                      <a:pt x="1055158" y="1844675"/>
                      <a:pt x="1022350" y="1829858"/>
                    </a:cubicBezTo>
                    <a:cubicBezTo>
                      <a:pt x="989542" y="1815041"/>
                      <a:pt x="941917" y="1785408"/>
                      <a:pt x="901700" y="1779058"/>
                    </a:cubicBezTo>
                    <a:cubicBezTo>
                      <a:pt x="861483" y="1772708"/>
                      <a:pt x="828675" y="1790700"/>
                      <a:pt x="781050" y="1791758"/>
                    </a:cubicBezTo>
                    <a:cubicBezTo>
                      <a:pt x="733425" y="1792816"/>
                      <a:pt x="673100" y="1773766"/>
                      <a:pt x="615950" y="1785408"/>
                    </a:cubicBezTo>
                    <a:cubicBezTo>
                      <a:pt x="558800" y="1797050"/>
                      <a:pt x="438150" y="1861608"/>
                      <a:pt x="438150" y="1861608"/>
                    </a:cubicBezTo>
                    <a:cubicBezTo>
                      <a:pt x="384175" y="1884891"/>
                      <a:pt x="337608" y="1899708"/>
                      <a:pt x="292100" y="1925108"/>
                    </a:cubicBezTo>
                    <a:cubicBezTo>
                      <a:pt x="246592" y="1950508"/>
                      <a:pt x="206375" y="1989666"/>
                      <a:pt x="165100" y="2014008"/>
                    </a:cubicBezTo>
                    <a:cubicBezTo>
                      <a:pt x="123825" y="2038350"/>
                      <a:pt x="0" y="2040466"/>
                      <a:pt x="44450" y="2071158"/>
                    </a:cubicBezTo>
                    <a:cubicBezTo>
                      <a:pt x="88900" y="2101850"/>
                      <a:pt x="356658" y="2184400"/>
                      <a:pt x="431800" y="2198158"/>
                    </a:cubicBezTo>
                    <a:cubicBezTo>
                      <a:pt x="506942" y="2211916"/>
                      <a:pt x="460375" y="2163233"/>
                      <a:pt x="495300" y="2153708"/>
                    </a:cubicBezTo>
                    <a:cubicBezTo>
                      <a:pt x="530225" y="2144183"/>
                      <a:pt x="603250" y="2142066"/>
                      <a:pt x="641350" y="2141008"/>
                    </a:cubicBezTo>
                    <a:cubicBezTo>
                      <a:pt x="679450" y="2139950"/>
                      <a:pt x="686858" y="2150533"/>
                      <a:pt x="723900" y="2147358"/>
                    </a:cubicBezTo>
                    <a:cubicBezTo>
                      <a:pt x="760942" y="2144183"/>
                      <a:pt x="810683" y="2137833"/>
                      <a:pt x="863600" y="2121958"/>
                    </a:cubicBezTo>
                    <a:cubicBezTo>
                      <a:pt x="916517" y="2106083"/>
                      <a:pt x="998008" y="2064808"/>
                      <a:pt x="1041400" y="2052108"/>
                    </a:cubicBezTo>
                    <a:cubicBezTo>
                      <a:pt x="1084792" y="2039408"/>
                      <a:pt x="1093258" y="2051050"/>
                      <a:pt x="1123950" y="2045758"/>
                    </a:cubicBezTo>
                    <a:cubicBezTo>
                      <a:pt x="1154642" y="2040466"/>
                      <a:pt x="1182158" y="2036233"/>
                      <a:pt x="1225550" y="2020358"/>
                    </a:cubicBezTo>
                    <a:cubicBezTo>
                      <a:pt x="1268942" y="2004483"/>
                      <a:pt x="1333500" y="1978025"/>
                      <a:pt x="1384300" y="1950508"/>
                    </a:cubicBezTo>
                    <a:cubicBezTo>
                      <a:pt x="1435100" y="1922991"/>
                      <a:pt x="1493308" y="1885950"/>
                      <a:pt x="1530350" y="1855258"/>
                    </a:cubicBezTo>
                    <a:cubicBezTo>
                      <a:pt x="1567392" y="1824566"/>
                      <a:pt x="1588558" y="1790700"/>
                      <a:pt x="1606550" y="1766358"/>
                    </a:cubicBezTo>
                    <a:cubicBezTo>
                      <a:pt x="1624542" y="1742016"/>
                      <a:pt x="1622425" y="1733550"/>
                      <a:pt x="1638300" y="1709208"/>
                    </a:cubicBezTo>
                    <a:cubicBezTo>
                      <a:pt x="1654175" y="1684866"/>
                      <a:pt x="1677458" y="1644650"/>
                      <a:pt x="1701800" y="1620308"/>
                    </a:cubicBezTo>
                    <a:cubicBezTo>
                      <a:pt x="1726142" y="1595966"/>
                      <a:pt x="1740958" y="1582208"/>
                      <a:pt x="1784350" y="1563158"/>
                    </a:cubicBezTo>
                    <a:cubicBezTo>
                      <a:pt x="1827742" y="1544108"/>
                      <a:pt x="1902883" y="1521883"/>
                      <a:pt x="1962150" y="1506008"/>
                    </a:cubicBezTo>
                    <a:cubicBezTo>
                      <a:pt x="2021417" y="1490133"/>
                      <a:pt x="2095500" y="1478491"/>
                      <a:pt x="2139950" y="1467908"/>
                    </a:cubicBezTo>
                    <a:cubicBezTo>
                      <a:pt x="2184400" y="1457325"/>
                      <a:pt x="2190750" y="1461558"/>
                      <a:pt x="2228850" y="1442508"/>
                    </a:cubicBezTo>
                    <a:cubicBezTo>
                      <a:pt x="2266950" y="1423458"/>
                      <a:pt x="2324100" y="1384300"/>
                      <a:pt x="2368550" y="1353608"/>
                    </a:cubicBezTo>
                    <a:cubicBezTo>
                      <a:pt x="2413000" y="1322916"/>
                      <a:pt x="2457450" y="1283758"/>
                      <a:pt x="2495550" y="1258358"/>
                    </a:cubicBezTo>
                    <a:cubicBezTo>
                      <a:pt x="2533650" y="1232958"/>
                      <a:pt x="2551642" y="1225550"/>
                      <a:pt x="2597150" y="1201208"/>
                    </a:cubicBezTo>
                    <a:cubicBezTo>
                      <a:pt x="2642658" y="1176866"/>
                      <a:pt x="2718858" y="1131358"/>
                      <a:pt x="2768600" y="1112308"/>
                    </a:cubicBezTo>
                    <a:cubicBezTo>
                      <a:pt x="2818342" y="1093258"/>
                      <a:pt x="2857500" y="1100666"/>
                      <a:pt x="2895600" y="1086908"/>
                    </a:cubicBezTo>
                    <a:cubicBezTo>
                      <a:pt x="2933700" y="1073150"/>
                      <a:pt x="2964392" y="1043516"/>
                      <a:pt x="2997200" y="1029758"/>
                    </a:cubicBezTo>
                    <a:cubicBezTo>
                      <a:pt x="3030008" y="1016000"/>
                      <a:pt x="3060700" y="1014941"/>
                      <a:pt x="3092450" y="1004358"/>
                    </a:cubicBezTo>
                    <a:cubicBezTo>
                      <a:pt x="3124200" y="993775"/>
                      <a:pt x="3161242" y="982133"/>
                      <a:pt x="3187700" y="966258"/>
                    </a:cubicBezTo>
                    <a:cubicBezTo>
                      <a:pt x="3214158" y="950383"/>
                      <a:pt x="3223683" y="932391"/>
                      <a:pt x="3251200" y="909108"/>
                    </a:cubicBezTo>
                    <a:cubicBezTo>
                      <a:pt x="3278717" y="885825"/>
                      <a:pt x="3321050" y="847725"/>
                      <a:pt x="3352800" y="826558"/>
                    </a:cubicBezTo>
                    <a:cubicBezTo>
                      <a:pt x="3384550" y="805391"/>
                      <a:pt x="3411008" y="800100"/>
                      <a:pt x="3441700" y="782108"/>
                    </a:cubicBezTo>
                    <a:cubicBezTo>
                      <a:pt x="3472392" y="764116"/>
                      <a:pt x="3484033" y="741891"/>
                      <a:pt x="3536950" y="718608"/>
                    </a:cubicBezTo>
                    <a:cubicBezTo>
                      <a:pt x="3589867" y="695325"/>
                      <a:pt x="3721100" y="655108"/>
                      <a:pt x="3759200" y="642408"/>
                    </a:cubicBezTo>
                    <a:cubicBezTo>
                      <a:pt x="3797300" y="629708"/>
                      <a:pt x="3757083" y="644525"/>
                      <a:pt x="3765550" y="642408"/>
                    </a:cubicBezTo>
                    <a:cubicBezTo>
                      <a:pt x="3774017" y="640291"/>
                      <a:pt x="3813175" y="641350"/>
                      <a:pt x="3810000" y="629708"/>
                    </a:cubicBezTo>
                    <a:cubicBezTo>
                      <a:pt x="3806825" y="618066"/>
                      <a:pt x="3743325" y="605366"/>
                      <a:pt x="3746500" y="572558"/>
                    </a:cubicBezTo>
                    <a:cubicBezTo>
                      <a:pt x="3749675" y="539750"/>
                      <a:pt x="3829050" y="469900"/>
                      <a:pt x="3829050" y="432858"/>
                    </a:cubicBezTo>
                    <a:cubicBezTo>
                      <a:pt x="3829050" y="395816"/>
                      <a:pt x="3733800" y="397933"/>
                      <a:pt x="3746500" y="350308"/>
                    </a:cubicBezTo>
                    <a:cubicBezTo>
                      <a:pt x="3759200" y="302683"/>
                      <a:pt x="3896783" y="183091"/>
                      <a:pt x="3905250" y="147108"/>
                    </a:cubicBezTo>
                    <a:cubicBezTo>
                      <a:pt x="3913717" y="111125"/>
                      <a:pt x="3796242" y="149225"/>
                      <a:pt x="3797300" y="134408"/>
                    </a:cubicBezTo>
                    <a:cubicBezTo>
                      <a:pt x="3798358" y="119591"/>
                      <a:pt x="3887258" y="82550"/>
                      <a:pt x="3911600" y="58208"/>
                    </a:cubicBezTo>
                    <a:cubicBezTo>
                      <a:pt x="3935942" y="33866"/>
                      <a:pt x="3929592" y="0"/>
                      <a:pt x="3898900" y="1058"/>
                    </a:cubicBezTo>
                    <a:close/>
                  </a:path>
                </a:pathLst>
              </a:custGeom>
              <a:solidFill>
                <a:srgbClr val="FFFF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2108926" y="4689518"/>
                <a:ext cx="558752" cy="290419"/>
              </a:xfrm>
              <a:custGeom>
                <a:avLst/>
                <a:gdLst>
                  <a:gd name="connsiteX0" fmla="*/ 50800 w 557742"/>
                  <a:gd name="connsiteY0" fmla="*/ 17992 h 288925"/>
                  <a:gd name="connsiteX1" fmla="*/ 44450 w 557742"/>
                  <a:gd name="connsiteY1" fmla="*/ 94192 h 288925"/>
                  <a:gd name="connsiteX2" fmla="*/ 88900 w 557742"/>
                  <a:gd name="connsiteY2" fmla="*/ 125942 h 288925"/>
                  <a:gd name="connsiteX3" fmla="*/ 158750 w 557742"/>
                  <a:gd name="connsiteY3" fmla="*/ 94192 h 288925"/>
                  <a:gd name="connsiteX4" fmla="*/ 266700 w 557742"/>
                  <a:gd name="connsiteY4" fmla="*/ 43392 h 288925"/>
                  <a:gd name="connsiteX5" fmla="*/ 323850 w 557742"/>
                  <a:gd name="connsiteY5" fmla="*/ 11642 h 288925"/>
                  <a:gd name="connsiteX6" fmla="*/ 374650 w 557742"/>
                  <a:gd name="connsiteY6" fmla="*/ 5292 h 288925"/>
                  <a:gd name="connsiteX7" fmla="*/ 425450 w 557742"/>
                  <a:gd name="connsiteY7" fmla="*/ 5292 h 288925"/>
                  <a:gd name="connsiteX8" fmla="*/ 431800 w 557742"/>
                  <a:gd name="connsiteY8" fmla="*/ 37042 h 288925"/>
                  <a:gd name="connsiteX9" fmla="*/ 438150 w 557742"/>
                  <a:gd name="connsiteY9" fmla="*/ 132292 h 288925"/>
                  <a:gd name="connsiteX10" fmla="*/ 450850 w 557742"/>
                  <a:gd name="connsiteY10" fmla="*/ 202142 h 288925"/>
                  <a:gd name="connsiteX11" fmla="*/ 482600 w 557742"/>
                  <a:gd name="connsiteY11" fmla="*/ 271992 h 288925"/>
                  <a:gd name="connsiteX12" fmla="*/ 0 w 557742"/>
                  <a:gd name="connsiteY12" fmla="*/ 100542 h 288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57742" h="288925">
                    <a:moveTo>
                      <a:pt x="50800" y="17992"/>
                    </a:moveTo>
                    <a:cubicBezTo>
                      <a:pt x="44450" y="47096"/>
                      <a:pt x="38100" y="76200"/>
                      <a:pt x="44450" y="94192"/>
                    </a:cubicBezTo>
                    <a:cubicBezTo>
                      <a:pt x="50800" y="112184"/>
                      <a:pt x="69850" y="125942"/>
                      <a:pt x="88900" y="125942"/>
                    </a:cubicBezTo>
                    <a:cubicBezTo>
                      <a:pt x="107950" y="125942"/>
                      <a:pt x="158750" y="94192"/>
                      <a:pt x="158750" y="94192"/>
                    </a:cubicBezTo>
                    <a:cubicBezTo>
                      <a:pt x="188383" y="80434"/>
                      <a:pt x="239183" y="57150"/>
                      <a:pt x="266700" y="43392"/>
                    </a:cubicBezTo>
                    <a:cubicBezTo>
                      <a:pt x="294217" y="29634"/>
                      <a:pt x="305858" y="17992"/>
                      <a:pt x="323850" y="11642"/>
                    </a:cubicBezTo>
                    <a:cubicBezTo>
                      <a:pt x="341842" y="5292"/>
                      <a:pt x="357717" y="6350"/>
                      <a:pt x="374650" y="5292"/>
                    </a:cubicBezTo>
                    <a:cubicBezTo>
                      <a:pt x="391583" y="4234"/>
                      <a:pt x="415925" y="0"/>
                      <a:pt x="425450" y="5292"/>
                    </a:cubicBezTo>
                    <a:cubicBezTo>
                      <a:pt x="434975" y="10584"/>
                      <a:pt x="429683" y="15875"/>
                      <a:pt x="431800" y="37042"/>
                    </a:cubicBezTo>
                    <a:cubicBezTo>
                      <a:pt x="433917" y="58209"/>
                      <a:pt x="434975" y="104775"/>
                      <a:pt x="438150" y="132292"/>
                    </a:cubicBezTo>
                    <a:cubicBezTo>
                      <a:pt x="441325" y="159809"/>
                      <a:pt x="443442" y="178859"/>
                      <a:pt x="450850" y="202142"/>
                    </a:cubicBezTo>
                    <a:cubicBezTo>
                      <a:pt x="458258" y="225425"/>
                      <a:pt x="557742" y="288925"/>
                      <a:pt x="482600" y="271992"/>
                    </a:cubicBezTo>
                    <a:cubicBezTo>
                      <a:pt x="407458" y="255059"/>
                      <a:pt x="203729" y="177800"/>
                      <a:pt x="0" y="100542"/>
                    </a:cubicBezTo>
                  </a:path>
                </a:pathLst>
              </a:custGeom>
              <a:solidFill>
                <a:srgbClr val="FFFF00">
                  <a:alpha val="40000"/>
                </a:srgb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3167761" y="3597657"/>
                <a:ext cx="3335751" cy="1678284"/>
              </a:xfrm>
              <a:custGeom>
                <a:avLst/>
                <a:gdLst>
                  <a:gd name="connsiteX0" fmla="*/ 3175 w 3336925"/>
                  <a:gd name="connsiteY0" fmla="*/ 1538817 h 1677459"/>
                  <a:gd name="connsiteX1" fmla="*/ 85725 w 3336925"/>
                  <a:gd name="connsiteY1" fmla="*/ 1500717 h 1677459"/>
                  <a:gd name="connsiteX2" fmla="*/ 301625 w 3336925"/>
                  <a:gd name="connsiteY2" fmla="*/ 1481667 h 1677459"/>
                  <a:gd name="connsiteX3" fmla="*/ 428625 w 3336925"/>
                  <a:gd name="connsiteY3" fmla="*/ 1462617 h 1677459"/>
                  <a:gd name="connsiteX4" fmla="*/ 568325 w 3336925"/>
                  <a:gd name="connsiteY4" fmla="*/ 1411817 h 1677459"/>
                  <a:gd name="connsiteX5" fmla="*/ 676275 w 3336925"/>
                  <a:gd name="connsiteY5" fmla="*/ 1386417 h 1677459"/>
                  <a:gd name="connsiteX6" fmla="*/ 796925 w 3336925"/>
                  <a:gd name="connsiteY6" fmla="*/ 1367367 h 1677459"/>
                  <a:gd name="connsiteX7" fmla="*/ 955675 w 3336925"/>
                  <a:gd name="connsiteY7" fmla="*/ 1303867 h 1677459"/>
                  <a:gd name="connsiteX8" fmla="*/ 1095375 w 3336925"/>
                  <a:gd name="connsiteY8" fmla="*/ 1195917 h 1677459"/>
                  <a:gd name="connsiteX9" fmla="*/ 1184275 w 3336925"/>
                  <a:gd name="connsiteY9" fmla="*/ 1100667 h 1677459"/>
                  <a:gd name="connsiteX10" fmla="*/ 1254125 w 3336925"/>
                  <a:gd name="connsiteY10" fmla="*/ 980017 h 1677459"/>
                  <a:gd name="connsiteX11" fmla="*/ 1311275 w 3336925"/>
                  <a:gd name="connsiteY11" fmla="*/ 922867 h 1677459"/>
                  <a:gd name="connsiteX12" fmla="*/ 1501775 w 3336925"/>
                  <a:gd name="connsiteY12" fmla="*/ 865717 h 1677459"/>
                  <a:gd name="connsiteX13" fmla="*/ 1647825 w 3336925"/>
                  <a:gd name="connsiteY13" fmla="*/ 827617 h 1677459"/>
                  <a:gd name="connsiteX14" fmla="*/ 1800225 w 3336925"/>
                  <a:gd name="connsiteY14" fmla="*/ 789517 h 1677459"/>
                  <a:gd name="connsiteX15" fmla="*/ 1965325 w 3336925"/>
                  <a:gd name="connsiteY15" fmla="*/ 681567 h 1677459"/>
                  <a:gd name="connsiteX16" fmla="*/ 2092325 w 3336925"/>
                  <a:gd name="connsiteY16" fmla="*/ 592667 h 1677459"/>
                  <a:gd name="connsiteX17" fmla="*/ 2219325 w 3336925"/>
                  <a:gd name="connsiteY17" fmla="*/ 510117 h 1677459"/>
                  <a:gd name="connsiteX18" fmla="*/ 2352675 w 3336925"/>
                  <a:gd name="connsiteY18" fmla="*/ 465667 h 1677459"/>
                  <a:gd name="connsiteX19" fmla="*/ 2441575 w 3336925"/>
                  <a:gd name="connsiteY19" fmla="*/ 414867 h 1677459"/>
                  <a:gd name="connsiteX20" fmla="*/ 2562225 w 3336925"/>
                  <a:gd name="connsiteY20" fmla="*/ 376767 h 1677459"/>
                  <a:gd name="connsiteX21" fmla="*/ 2625725 w 3336925"/>
                  <a:gd name="connsiteY21" fmla="*/ 351367 h 1677459"/>
                  <a:gd name="connsiteX22" fmla="*/ 2740025 w 3336925"/>
                  <a:gd name="connsiteY22" fmla="*/ 325967 h 1677459"/>
                  <a:gd name="connsiteX23" fmla="*/ 2816225 w 3336925"/>
                  <a:gd name="connsiteY23" fmla="*/ 256117 h 1677459"/>
                  <a:gd name="connsiteX24" fmla="*/ 2905125 w 3336925"/>
                  <a:gd name="connsiteY24" fmla="*/ 179917 h 1677459"/>
                  <a:gd name="connsiteX25" fmla="*/ 2987675 w 3336925"/>
                  <a:gd name="connsiteY25" fmla="*/ 110067 h 1677459"/>
                  <a:gd name="connsiteX26" fmla="*/ 3286125 w 3336925"/>
                  <a:gd name="connsiteY26" fmla="*/ 8467 h 1677459"/>
                  <a:gd name="connsiteX27" fmla="*/ 3292475 w 3336925"/>
                  <a:gd name="connsiteY27" fmla="*/ 59267 h 1677459"/>
                  <a:gd name="connsiteX28" fmla="*/ 3209925 w 3336925"/>
                  <a:gd name="connsiteY28" fmla="*/ 129117 h 1677459"/>
                  <a:gd name="connsiteX29" fmla="*/ 3260725 w 3336925"/>
                  <a:gd name="connsiteY29" fmla="*/ 173567 h 1677459"/>
                  <a:gd name="connsiteX30" fmla="*/ 3203575 w 3336925"/>
                  <a:gd name="connsiteY30" fmla="*/ 237067 h 1677459"/>
                  <a:gd name="connsiteX31" fmla="*/ 3178175 w 3336925"/>
                  <a:gd name="connsiteY31" fmla="*/ 294217 h 1677459"/>
                  <a:gd name="connsiteX32" fmla="*/ 3235325 w 3336925"/>
                  <a:gd name="connsiteY32" fmla="*/ 313267 h 1677459"/>
                  <a:gd name="connsiteX33" fmla="*/ 3197225 w 3336925"/>
                  <a:gd name="connsiteY33" fmla="*/ 370417 h 1677459"/>
                  <a:gd name="connsiteX34" fmla="*/ 3209925 w 3336925"/>
                  <a:gd name="connsiteY34" fmla="*/ 408517 h 1677459"/>
                  <a:gd name="connsiteX35" fmla="*/ 3057525 w 3336925"/>
                  <a:gd name="connsiteY35" fmla="*/ 472017 h 1677459"/>
                  <a:gd name="connsiteX36" fmla="*/ 3019425 w 3336925"/>
                  <a:gd name="connsiteY36" fmla="*/ 497417 h 1677459"/>
                  <a:gd name="connsiteX37" fmla="*/ 2974975 w 3336925"/>
                  <a:gd name="connsiteY37" fmla="*/ 535517 h 1677459"/>
                  <a:gd name="connsiteX38" fmla="*/ 2943225 w 3336925"/>
                  <a:gd name="connsiteY38" fmla="*/ 560917 h 1677459"/>
                  <a:gd name="connsiteX39" fmla="*/ 2898775 w 3336925"/>
                  <a:gd name="connsiteY39" fmla="*/ 586317 h 1677459"/>
                  <a:gd name="connsiteX40" fmla="*/ 2771775 w 3336925"/>
                  <a:gd name="connsiteY40" fmla="*/ 618067 h 1677459"/>
                  <a:gd name="connsiteX41" fmla="*/ 2670175 w 3336925"/>
                  <a:gd name="connsiteY41" fmla="*/ 624417 h 1677459"/>
                  <a:gd name="connsiteX42" fmla="*/ 2568575 w 3336925"/>
                  <a:gd name="connsiteY42" fmla="*/ 630767 h 1677459"/>
                  <a:gd name="connsiteX43" fmla="*/ 2441575 w 3336925"/>
                  <a:gd name="connsiteY43" fmla="*/ 618067 h 1677459"/>
                  <a:gd name="connsiteX44" fmla="*/ 2378075 w 3336925"/>
                  <a:gd name="connsiteY44" fmla="*/ 624417 h 1677459"/>
                  <a:gd name="connsiteX45" fmla="*/ 2282825 w 3336925"/>
                  <a:gd name="connsiteY45" fmla="*/ 643467 h 1677459"/>
                  <a:gd name="connsiteX46" fmla="*/ 2193925 w 3336925"/>
                  <a:gd name="connsiteY46" fmla="*/ 687917 h 1677459"/>
                  <a:gd name="connsiteX47" fmla="*/ 2079625 w 3336925"/>
                  <a:gd name="connsiteY47" fmla="*/ 764117 h 1677459"/>
                  <a:gd name="connsiteX48" fmla="*/ 1997075 w 3336925"/>
                  <a:gd name="connsiteY48" fmla="*/ 833967 h 1677459"/>
                  <a:gd name="connsiteX49" fmla="*/ 1952625 w 3336925"/>
                  <a:gd name="connsiteY49" fmla="*/ 878417 h 1677459"/>
                  <a:gd name="connsiteX50" fmla="*/ 1863725 w 3336925"/>
                  <a:gd name="connsiteY50" fmla="*/ 903817 h 1677459"/>
                  <a:gd name="connsiteX51" fmla="*/ 1774825 w 3336925"/>
                  <a:gd name="connsiteY51" fmla="*/ 929217 h 1677459"/>
                  <a:gd name="connsiteX52" fmla="*/ 1647825 w 3336925"/>
                  <a:gd name="connsiteY52" fmla="*/ 954617 h 1677459"/>
                  <a:gd name="connsiteX53" fmla="*/ 1558925 w 3336925"/>
                  <a:gd name="connsiteY53" fmla="*/ 980017 h 1677459"/>
                  <a:gd name="connsiteX54" fmla="*/ 1495425 w 3336925"/>
                  <a:gd name="connsiteY54" fmla="*/ 1030817 h 1677459"/>
                  <a:gd name="connsiteX55" fmla="*/ 1393825 w 3336925"/>
                  <a:gd name="connsiteY55" fmla="*/ 1113367 h 1677459"/>
                  <a:gd name="connsiteX56" fmla="*/ 1311275 w 3336925"/>
                  <a:gd name="connsiteY56" fmla="*/ 1176867 h 1677459"/>
                  <a:gd name="connsiteX57" fmla="*/ 1222375 w 3336925"/>
                  <a:gd name="connsiteY57" fmla="*/ 1234017 h 1677459"/>
                  <a:gd name="connsiteX58" fmla="*/ 1133475 w 3336925"/>
                  <a:gd name="connsiteY58" fmla="*/ 1291167 h 1677459"/>
                  <a:gd name="connsiteX59" fmla="*/ 1025525 w 3336925"/>
                  <a:gd name="connsiteY59" fmla="*/ 1367367 h 1677459"/>
                  <a:gd name="connsiteX60" fmla="*/ 949325 w 3336925"/>
                  <a:gd name="connsiteY60" fmla="*/ 1392767 h 1677459"/>
                  <a:gd name="connsiteX61" fmla="*/ 860425 w 3336925"/>
                  <a:gd name="connsiteY61" fmla="*/ 1399117 h 1677459"/>
                  <a:gd name="connsiteX62" fmla="*/ 777875 w 3336925"/>
                  <a:gd name="connsiteY62" fmla="*/ 1462617 h 1677459"/>
                  <a:gd name="connsiteX63" fmla="*/ 574675 w 3336925"/>
                  <a:gd name="connsiteY63" fmla="*/ 1665817 h 1677459"/>
                  <a:gd name="connsiteX64" fmla="*/ 619125 w 3336925"/>
                  <a:gd name="connsiteY64" fmla="*/ 1532467 h 1677459"/>
                  <a:gd name="connsiteX65" fmla="*/ 396875 w 3336925"/>
                  <a:gd name="connsiteY65" fmla="*/ 1595967 h 1677459"/>
                  <a:gd name="connsiteX66" fmla="*/ 403225 w 3336925"/>
                  <a:gd name="connsiteY66" fmla="*/ 1532467 h 1677459"/>
                  <a:gd name="connsiteX67" fmla="*/ 244475 w 3336925"/>
                  <a:gd name="connsiteY67" fmla="*/ 1557867 h 1677459"/>
                  <a:gd name="connsiteX68" fmla="*/ 149225 w 3336925"/>
                  <a:gd name="connsiteY68" fmla="*/ 1557867 h 1677459"/>
                  <a:gd name="connsiteX69" fmla="*/ 66675 w 3336925"/>
                  <a:gd name="connsiteY69" fmla="*/ 1557867 h 1677459"/>
                  <a:gd name="connsiteX70" fmla="*/ 3175 w 3336925"/>
                  <a:gd name="connsiteY70" fmla="*/ 1538817 h 167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3336925" h="1677459">
                    <a:moveTo>
                      <a:pt x="3175" y="1538817"/>
                    </a:moveTo>
                    <a:cubicBezTo>
                      <a:pt x="6350" y="1529292"/>
                      <a:pt x="35983" y="1510242"/>
                      <a:pt x="85725" y="1500717"/>
                    </a:cubicBezTo>
                    <a:cubicBezTo>
                      <a:pt x="135467" y="1491192"/>
                      <a:pt x="244475" y="1488017"/>
                      <a:pt x="301625" y="1481667"/>
                    </a:cubicBezTo>
                    <a:cubicBezTo>
                      <a:pt x="358775" y="1475317"/>
                      <a:pt x="384175" y="1474259"/>
                      <a:pt x="428625" y="1462617"/>
                    </a:cubicBezTo>
                    <a:cubicBezTo>
                      <a:pt x="473075" y="1450975"/>
                      <a:pt x="527050" y="1424517"/>
                      <a:pt x="568325" y="1411817"/>
                    </a:cubicBezTo>
                    <a:cubicBezTo>
                      <a:pt x="609600" y="1399117"/>
                      <a:pt x="638175" y="1393825"/>
                      <a:pt x="676275" y="1386417"/>
                    </a:cubicBezTo>
                    <a:cubicBezTo>
                      <a:pt x="714375" y="1379009"/>
                      <a:pt x="750358" y="1381125"/>
                      <a:pt x="796925" y="1367367"/>
                    </a:cubicBezTo>
                    <a:cubicBezTo>
                      <a:pt x="843492" y="1353609"/>
                      <a:pt x="905933" y="1332442"/>
                      <a:pt x="955675" y="1303867"/>
                    </a:cubicBezTo>
                    <a:cubicBezTo>
                      <a:pt x="1005417" y="1275292"/>
                      <a:pt x="1057275" y="1229784"/>
                      <a:pt x="1095375" y="1195917"/>
                    </a:cubicBezTo>
                    <a:cubicBezTo>
                      <a:pt x="1133475" y="1162050"/>
                      <a:pt x="1157817" y="1136650"/>
                      <a:pt x="1184275" y="1100667"/>
                    </a:cubicBezTo>
                    <a:cubicBezTo>
                      <a:pt x="1210733" y="1064684"/>
                      <a:pt x="1232958" y="1009650"/>
                      <a:pt x="1254125" y="980017"/>
                    </a:cubicBezTo>
                    <a:cubicBezTo>
                      <a:pt x="1275292" y="950384"/>
                      <a:pt x="1270000" y="941917"/>
                      <a:pt x="1311275" y="922867"/>
                    </a:cubicBezTo>
                    <a:cubicBezTo>
                      <a:pt x="1352550" y="903817"/>
                      <a:pt x="1445683" y="881592"/>
                      <a:pt x="1501775" y="865717"/>
                    </a:cubicBezTo>
                    <a:cubicBezTo>
                      <a:pt x="1557867" y="849842"/>
                      <a:pt x="1647825" y="827617"/>
                      <a:pt x="1647825" y="827617"/>
                    </a:cubicBezTo>
                    <a:cubicBezTo>
                      <a:pt x="1697567" y="814917"/>
                      <a:pt x="1747308" y="813859"/>
                      <a:pt x="1800225" y="789517"/>
                    </a:cubicBezTo>
                    <a:cubicBezTo>
                      <a:pt x="1853142" y="765175"/>
                      <a:pt x="1916642" y="714375"/>
                      <a:pt x="1965325" y="681567"/>
                    </a:cubicBezTo>
                    <a:cubicBezTo>
                      <a:pt x="2014008" y="648759"/>
                      <a:pt x="2049992" y="621242"/>
                      <a:pt x="2092325" y="592667"/>
                    </a:cubicBezTo>
                    <a:cubicBezTo>
                      <a:pt x="2134658" y="564092"/>
                      <a:pt x="2175933" y="531284"/>
                      <a:pt x="2219325" y="510117"/>
                    </a:cubicBezTo>
                    <a:cubicBezTo>
                      <a:pt x="2262717" y="488950"/>
                      <a:pt x="2315633" y="481542"/>
                      <a:pt x="2352675" y="465667"/>
                    </a:cubicBezTo>
                    <a:cubicBezTo>
                      <a:pt x="2389717" y="449792"/>
                      <a:pt x="2406650" y="429684"/>
                      <a:pt x="2441575" y="414867"/>
                    </a:cubicBezTo>
                    <a:cubicBezTo>
                      <a:pt x="2476500" y="400050"/>
                      <a:pt x="2531533" y="387350"/>
                      <a:pt x="2562225" y="376767"/>
                    </a:cubicBezTo>
                    <a:cubicBezTo>
                      <a:pt x="2592917" y="366184"/>
                      <a:pt x="2596092" y="359834"/>
                      <a:pt x="2625725" y="351367"/>
                    </a:cubicBezTo>
                    <a:cubicBezTo>
                      <a:pt x="2655358" y="342900"/>
                      <a:pt x="2708275" y="341842"/>
                      <a:pt x="2740025" y="325967"/>
                    </a:cubicBezTo>
                    <a:cubicBezTo>
                      <a:pt x="2771775" y="310092"/>
                      <a:pt x="2788708" y="280459"/>
                      <a:pt x="2816225" y="256117"/>
                    </a:cubicBezTo>
                    <a:cubicBezTo>
                      <a:pt x="2843742" y="231775"/>
                      <a:pt x="2905125" y="179917"/>
                      <a:pt x="2905125" y="179917"/>
                    </a:cubicBezTo>
                    <a:cubicBezTo>
                      <a:pt x="2933700" y="155575"/>
                      <a:pt x="2924175" y="138642"/>
                      <a:pt x="2987675" y="110067"/>
                    </a:cubicBezTo>
                    <a:cubicBezTo>
                      <a:pt x="3051175" y="81492"/>
                      <a:pt x="3235325" y="16934"/>
                      <a:pt x="3286125" y="8467"/>
                    </a:cubicBezTo>
                    <a:cubicBezTo>
                      <a:pt x="3336925" y="0"/>
                      <a:pt x="3305175" y="39159"/>
                      <a:pt x="3292475" y="59267"/>
                    </a:cubicBezTo>
                    <a:cubicBezTo>
                      <a:pt x="3279775" y="79375"/>
                      <a:pt x="3215217" y="110067"/>
                      <a:pt x="3209925" y="129117"/>
                    </a:cubicBezTo>
                    <a:cubicBezTo>
                      <a:pt x="3204633" y="148167"/>
                      <a:pt x="3261783" y="155576"/>
                      <a:pt x="3260725" y="173567"/>
                    </a:cubicBezTo>
                    <a:cubicBezTo>
                      <a:pt x="3259667" y="191558"/>
                      <a:pt x="3217333" y="216959"/>
                      <a:pt x="3203575" y="237067"/>
                    </a:cubicBezTo>
                    <a:cubicBezTo>
                      <a:pt x="3189817" y="257175"/>
                      <a:pt x="3172883" y="281517"/>
                      <a:pt x="3178175" y="294217"/>
                    </a:cubicBezTo>
                    <a:cubicBezTo>
                      <a:pt x="3183467" y="306917"/>
                      <a:pt x="3232150" y="300567"/>
                      <a:pt x="3235325" y="313267"/>
                    </a:cubicBezTo>
                    <a:cubicBezTo>
                      <a:pt x="3238500" y="325967"/>
                      <a:pt x="3201458" y="354542"/>
                      <a:pt x="3197225" y="370417"/>
                    </a:cubicBezTo>
                    <a:cubicBezTo>
                      <a:pt x="3192992" y="386292"/>
                      <a:pt x="3233208" y="391584"/>
                      <a:pt x="3209925" y="408517"/>
                    </a:cubicBezTo>
                    <a:cubicBezTo>
                      <a:pt x="3186642" y="425450"/>
                      <a:pt x="3089275" y="457200"/>
                      <a:pt x="3057525" y="472017"/>
                    </a:cubicBezTo>
                    <a:cubicBezTo>
                      <a:pt x="3025775" y="486834"/>
                      <a:pt x="3033183" y="486834"/>
                      <a:pt x="3019425" y="497417"/>
                    </a:cubicBezTo>
                    <a:cubicBezTo>
                      <a:pt x="3005667" y="508000"/>
                      <a:pt x="2987675" y="524934"/>
                      <a:pt x="2974975" y="535517"/>
                    </a:cubicBezTo>
                    <a:cubicBezTo>
                      <a:pt x="2962275" y="546100"/>
                      <a:pt x="2955925" y="552450"/>
                      <a:pt x="2943225" y="560917"/>
                    </a:cubicBezTo>
                    <a:cubicBezTo>
                      <a:pt x="2930525" y="569384"/>
                      <a:pt x="2927350" y="576792"/>
                      <a:pt x="2898775" y="586317"/>
                    </a:cubicBezTo>
                    <a:cubicBezTo>
                      <a:pt x="2870200" y="595842"/>
                      <a:pt x="2809875" y="611717"/>
                      <a:pt x="2771775" y="618067"/>
                    </a:cubicBezTo>
                    <a:cubicBezTo>
                      <a:pt x="2733675" y="624417"/>
                      <a:pt x="2670175" y="624417"/>
                      <a:pt x="2670175" y="624417"/>
                    </a:cubicBezTo>
                    <a:cubicBezTo>
                      <a:pt x="2636308" y="626534"/>
                      <a:pt x="2606675" y="631825"/>
                      <a:pt x="2568575" y="630767"/>
                    </a:cubicBezTo>
                    <a:cubicBezTo>
                      <a:pt x="2530475" y="629709"/>
                      <a:pt x="2473325" y="619125"/>
                      <a:pt x="2441575" y="618067"/>
                    </a:cubicBezTo>
                    <a:cubicBezTo>
                      <a:pt x="2409825" y="617009"/>
                      <a:pt x="2404533" y="620184"/>
                      <a:pt x="2378075" y="624417"/>
                    </a:cubicBezTo>
                    <a:cubicBezTo>
                      <a:pt x="2351617" y="628650"/>
                      <a:pt x="2313517" y="632884"/>
                      <a:pt x="2282825" y="643467"/>
                    </a:cubicBezTo>
                    <a:cubicBezTo>
                      <a:pt x="2252133" y="654050"/>
                      <a:pt x="2227792" y="667809"/>
                      <a:pt x="2193925" y="687917"/>
                    </a:cubicBezTo>
                    <a:cubicBezTo>
                      <a:pt x="2160058" y="708025"/>
                      <a:pt x="2112433" y="739775"/>
                      <a:pt x="2079625" y="764117"/>
                    </a:cubicBezTo>
                    <a:cubicBezTo>
                      <a:pt x="2046817" y="788459"/>
                      <a:pt x="2018241" y="814917"/>
                      <a:pt x="1997075" y="833967"/>
                    </a:cubicBezTo>
                    <a:cubicBezTo>
                      <a:pt x="1975909" y="853017"/>
                      <a:pt x="1974850" y="866775"/>
                      <a:pt x="1952625" y="878417"/>
                    </a:cubicBezTo>
                    <a:cubicBezTo>
                      <a:pt x="1930400" y="890059"/>
                      <a:pt x="1863725" y="903817"/>
                      <a:pt x="1863725" y="903817"/>
                    </a:cubicBezTo>
                    <a:cubicBezTo>
                      <a:pt x="1834092" y="912284"/>
                      <a:pt x="1810808" y="920750"/>
                      <a:pt x="1774825" y="929217"/>
                    </a:cubicBezTo>
                    <a:cubicBezTo>
                      <a:pt x="1738842" y="937684"/>
                      <a:pt x="1683808" y="946150"/>
                      <a:pt x="1647825" y="954617"/>
                    </a:cubicBezTo>
                    <a:cubicBezTo>
                      <a:pt x="1611842" y="963084"/>
                      <a:pt x="1584325" y="967317"/>
                      <a:pt x="1558925" y="980017"/>
                    </a:cubicBezTo>
                    <a:cubicBezTo>
                      <a:pt x="1533525" y="992717"/>
                      <a:pt x="1495425" y="1030817"/>
                      <a:pt x="1495425" y="1030817"/>
                    </a:cubicBezTo>
                    <a:lnTo>
                      <a:pt x="1393825" y="1113367"/>
                    </a:lnTo>
                    <a:cubicBezTo>
                      <a:pt x="1363133" y="1137709"/>
                      <a:pt x="1339850" y="1156759"/>
                      <a:pt x="1311275" y="1176867"/>
                    </a:cubicBezTo>
                    <a:cubicBezTo>
                      <a:pt x="1282700" y="1196975"/>
                      <a:pt x="1222375" y="1234017"/>
                      <a:pt x="1222375" y="1234017"/>
                    </a:cubicBezTo>
                    <a:cubicBezTo>
                      <a:pt x="1192742" y="1253067"/>
                      <a:pt x="1166283" y="1268942"/>
                      <a:pt x="1133475" y="1291167"/>
                    </a:cubicBezTo>
                    <a:cubicBezTo>
                      <a:pt x="1100667" y="1313392"/>
                      <a:pt x="1056217" y="1350434"/>
                      <a:pt x="1025525" y="1367367"/>
                    </a:cubicBezTo>
                    <a:cubicBezTo>
                      <a:pt x="994833" y="1384300"/>
                      <a:pt x="976842" y="1387475"/>
                      <a:pt x="949325" y="1392767"/>
                    </a:cubicBezTo>
                    <a:cubicBezTo>
                      <a:pt x="921808" y="1398059"/>
                      <a:pt x="889000" y="1387475"/>
                      <a:pt x="860425" y="1399117"/>
                    </a:cubicBezTo>
                    <a:cubicBezTo>
                      <a:pt x="831850" y="1410759"/>
                      <a:pt x="825500" y="1418167"/>
                      <a:pt x="777875" y="1462617"/>
                    </a:cubicBezTo>
                    <a:cubicBezTo>
                      <a:pt x="730250" y="1507067"/>
                      <a:pt x="601133" y="1654175"/>
                      <a:pt x="574675" y="1665817"/>
                    </a:cubicBezTo>
                    <a:cubicBezTo>
                      <a:pt x="548217" y="1677459"/>
                      <a:pt x="648758" y="1544109"/>
                      <a:pt x="619125" y="1532467"/>
                    </a:cubicBezTo>
                    <a:cubicBezTo>
                      <a:pt x="589492" y="1520825"/>
                      <a:pt x="432858" y="1595967"/>
                      <a:pt x="396875" y="1595967"/>
                    </a:cubicBezTo>
                    <a:cubicBezTo>
                      <a:pt x="360892" y="1595967"/>
                      <a:pt x="428625" y="1538817"/>
                      <a:pt x="403225" y="1532467"/>
                    </a:cubicBezTo>
                    <a:cubicBezTo>
                      <a:pt x="377825" y="1526117"/>
                      <a:pt x="286808" y="1553634"/>
                      <a:pt x="244475" y="1557867"/>
                    </a:cubicBezTo>
                    <a:cubicBezTo>
                      <a:pt x="202142" y="1562100"/>
                      <a:pt x="149225" y="1557867"/>
                      <a:pt x="149225" y="1557867"/>
                    </a:cubicBezTo>
                    <a:cubicBezTo>
                      <a:pt x="119592" y="1557867"/>
                      <a:pt x="92075" y="1562100"/>
                      <a:pt x="66675" y="1557867"/>
                    </a:cubicBezTo>
                    <a:cubicBezTo>
                      <a:pt x="41275" y="1553634"/>
                      <a:pt x="0" y="1548342"/>
                      <a:pt x="3175" y="1538817"/>
                    </a:cubicBezTo>
                    <a:close/>
                  </a:path>
                </a:pathLst>
              </a:custGeom>
              <a:solidFill>
                <a:srgbClr val="99FF33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2578278" y="2162318"/>
                <a:ext cx="4064922" cy="1734134"/>
              </a:xfrm>
              <a:custGeom>
                <a:avLst/>
                <a:gdLst>
                  <a:gd name="connsiteX0" fmla="*/ 401108 w 4062941"/>
                  <a:gd name="connsiteY0" fmla="*/ 247650 h 1732492"/>
                  <a:gd name="connsiteX1" fmla="*/ 515408 w 4062941"/>
                  <a:gd name="connsiteY1" fmla="*/ 215900 h 1732492"/>
                  <a:gd name="connsiteX2" fmla="*/ 756708 w 4062941"/>
                  <a:gd name="connsiteY2" fmla="*/ 190500 h 1732492"/>
                  <a:gd name="connsiteX3" fmla="*/ 928158 w 4062941"/>
                  <a:gd name="connsiteY3" fmla="*/ 171450 h 1732492"/>
                  <a:gd name="connsiteX4" fmla="*/ 1017058 w 4062941"/>
                  <a:gd name="connsiteY4" fmla="*/ 171450 h 1732492"/>
                  <a:gd name="connsiteX5" fmla="*/ 1067858 w 4062941"/>
                  <a:gd name="connsiteY5" fmla="*/ 203200 h 1732492"/>
                  <a:gd name="connsiteX6" fmla="*/ 1105958 w 4062941"/>
                  <a:gd name="connsiteY6" fmla="*/ 266700 h 1732492"/>
                  <a:gd name="connsiteX7" fmla="*/ 1150408 w 4062941"/>
                  <a:gd name="connsiteY7" fmla="*/ 317500 h 1732492"/>
                  <a:gd name="connsiteX8" fmla="*/ 1302808 w 4062941"/>
                  <a:gd name="connsiteY8" fmla="*/ 323850 h 1732492"/>
                  <a:gd name="connsiteX9" fmla="*/ 1417108 w 4062941"/>
                  <a:gd name="connsiteY9" fmla="*/ 311150 h 1732492"/>
                  <a:gd name="connsiteX10" fmla="*/ 1556808 w 4062941"/>
                  <a:gd name="connsiteY10" fmla="*/ 298450 h 1732492"/>
                  <a:gd name="connsiteX11" fmla="*/ 1671108 w 4062941"/>
                  <a:gd name="connsiteY11" fmla="*/ 241300 h 1732492"/>
                  <a:gd name="connsiteX12" fmla="*/ 1779058 w 4062941"/>
                  <a:gd name="connsiteY12" fmla="*/ 139700 h 1732492"/>
                  <a:gd name="connsiteX13" fmla="*/ 1874308 w 4062941"/>
                  <a:gd name="connsiteY13" fmla="*/ 6350 h 1732492"/>
                  <a:gd name="connsiteX14" fmla="*/ 2433108 w 4062941"/>
                  <a:gd name="connsiteY14" fmla="*/ 177800 h 1732492"/>
                  <a:gd name="connsiteX15" fmla="*/ 2985558 w 4062941"/>
                  <a:gd name="connsiteY15" fmla="*/ 355600 h 1732492"/>
                  <a:gd name="connsiteX16" fmla="*/ 3474508 w 4062941"/>
                  <a:gd name="connsiteY16" fmla="*/ 520700 h 1732492"/>
                  <a:gd name="connsiteX17" fmla="*/ 3874558 w 4062941"/>
                  <a:gd name="connsiteY17" fmla="*/ 647700 h 1732492"/>
                  <a:gd name="connsiteX18" fmla="*/ 4039658 w 4062941"/>
                  <a:gd name="connsiteY18" fmla="*/ 704850 h 1732492"/>
                  <a:gd name="connsiteX19" fmla="*/ 4014258 w 4062941"/>
                  <a:gd name="connsiteY19" fmla="*/ 749300 h 1732492"/>
                  <a:gd name="connsiteX20" fmla="*/ 3919008 w 4062941"/>
                  <a:gd name="connsiteY20" fmla="*/ 825500 h 1732492"/>
                  <a:gd name="connsiteX21" fmla="*/ 3836458 w 4062941"/>
                  <a:gd name="connsiteY21" fmla="*/ 857250 h 1732492"/>
                  <a:gd name="connsiteX22" fmla="*/ 3690408 w 4062941"/>
                  <a:gd name="connsiteY22" fmla="*/ 857250 h 1732492"/>
                  <a:gd name="connsiteX23" fmla="*/ 3531658 w 4062941"/>
                  <a:gd name="connsiteY23" fmla="*/ 863600 h 1732492"/>
                  <a:gd name="connsiteX24" fmla="*/ 3391958 w 4062941"/>
                  <a:gd name="connsiteY24" fmla="*/ 850900 h 1732492"/>
                  <a:gd name="connsiteX25" fmla="*/ 3252258 w 4062941"/>
                  <a:gd name="connsiteY25" fmla="*/ 825500 h 1732492"/>
                  <a:gd name="connsiteX26" fmla="*/ 3093508 w 4062941"/>
                  <a:gd name="connsiteY26" fmla="*/ 800100 h 1732492"/>
                  <a:gd name="connsiteX27" fmla="*/ 2915708 w 4062941"/>
                  <a:gd name="connsiteY27" fmla="*/ 787400 h 1732492"/>
                  <a:gd name="connsiteX28" fmla="*/ 2807758 w 4062941"/>
                  <a:gd name="connsiteY28" fmla="*/ 768350 h 1732492"/>
                  <a:gd name="connsiteX29" fmla="*/ 2629958 w 4062941"/>
                  <a:gd name="connsiteY29" fmla="*/ 768350 h 1732492"/>
                  <a:gd name="connsiteX30" fmla="*/ 2509308 w 4062941"/>
                  <a:gd name="connsiteY30" fmla="*/ 742950 h 1732492"/>
                  <a:gd name="connsiteX31" fmla="*/ 2375958 w 4062941"/>
                  <a:gd name="connsiteY31" fmla="*/ 736600 h 1732492"/>
                  <a:gd name="connsiteX32" fmla="*/ 2287058 w 4062941"/>
                  <a:gd name="connsiteY32" fmla="*/ 736600 h 1732492"/>
                  <a:gd name="connsiteX33" fmla="*/ 2160058 w 4062941"/>
                  <a:gd name="connsiteY33" fmla="*/ 768350 h 1732492"/>
                  <a:gd name="connsiteX34" fmla="*/ 2052108 w 4062941"/>
                  <a:gd name="connsiteY34" fmla="*/ 831850 h 1732492"/>
                  <a:gd name="connsiteX35" fmla="*/ 1988608 w 4062941"/>
                  <a:gd name="connsiteY35" fmla="*/ 882650 h 1732492"/>
                  <a:gd name="connsiteX36" fmla="*/ 1912408 w 4062941"/>
                  <a:gd name="connsiteY36" fmla="*/ 984250 h 1732492"/>
                  <a:gd name="connsiteX37" fmla="*/ 1817158 w 4062941"/>
                  <a:gd name="connsiteY37" fmla="*/ 1041400 h 1732492"/>
                  <a:gd name="connsiteX38" fmla="*/ 1747308 w 4062941"/>
                  <a:gd name="connsiteY38" fmla="*/ 1073150 h 1732492"/>
                  <a:gd name="connsiteX39" fmla="*/ 1696508 w 4062941"/>
                  <a:gd name="connsiteY39" fmla="*/ 1136650 h 1732492"/>
                  <a:gd name="connsiteX40" fmla="*/ 1607608 w 4062941"/>
                  <a:gd name="connsiteY40" fmla="*/ 1250950 h 1732492"/>
                  <a:gd name="connsiteX41" fmla="*/ 1512358 w 4062941"/>
                  <a:gd name="connsiteY41" fmla="*/ 1352550 h 1732492"/>
                  <a:gd name="connsiteX42" fmla="*/ 1315508 w 4062941"/>
                  <a:gd name="connsiteY42" fmla="*/ 1422400 h 1732492"/>
                  <a:gd name="connsiteX43" fmla="*/ 1093258 w 4062941"/>
                  <a:gd name="connsiteY43" fmla="*/ 1524000 h 1732492"/>
                  <a:gd name="connsiteX44" fmla="*/ 934508 w 4062941"/>
                  <a:gd name="connsiteY44" fmla="*/ 1562100 h 1732492"/>
                  <a:gd name="connsiteX45" fmla="*/ 801158 w 4062941"/>
                  <a:gd name="connsiteY45" fmla="*/ 1606550 h 1732492"/>
                  <a:gd name="connsiteX46" fmla="*/ 718608 w 4062941"/>
                  <a:gd name="connsiteY46" fmla="*/ 1651000 h 1732492"/>
                  <a:gd name="connsiteX47" fmla="*/ 597958 w 4062941"/>
                  <a:gd name="connsiteY47" fmla="*/ 1714500 h 1732492"/>
                  <a:gd name="connsiteX48" fmla="*/ 451908 w 4062941"/>
                  <a:gd name="connsiteY48" fmla="*/ 1727200 h 1732492"/>
                  <a:gd name="connsiteX49" fmla="*/ 356658 w 4062941"/>
                  <a:gd name="connsiteY49" fmla="*/ 1720850 h 1732492"/>
                  <a:gd name="connsiteX50" fmla="*/ 280458 w 4062941"/>
                  <a:gd name="connsiteY50" fmla="*/ 1657350 h 1732492"/>
                  <a:gd name="connsiteX51" fmla="*/ 255058 w 4062941"/>
                  <a:gd name="connsiteY51" fmla="*/ 1574800 h 1732492"/>
                  <a:gd name="connsiteX52" fmla="*/ 280458 w 4062941"/>
                  <a:gd name="connsiteY52" fmla="*/ 1447800 h 1732492"/>
                  <a:gd name="connsiteX53" fmla="*/ 299508 w 4062941"/>
                  <a:gd name="connsiteY53" fmla="*/ 1365250 h 1732492"/>
                  <a:gd name="connsiteX54" fmla="*/ 382058 w 4062941"/>
                  <a:gd name="connsiteY54" fmla="*/ 1276350 h 1732492"/>
                  <a:gd name="connsiteX55" fmla="*/ 432858 w 4062941"/>
                  <a:gd name="connsiteY55" fmla="*/ 1225550 h 1732492"/>
                  <a:gd name="connsiteX56" fmla="*/ 458258 w 4062941"/>
                  <a:gd name="connsiteY56" fmla="*/ 1149350 h 1732492"/>
                  <a:gd name="connsiteX57" fmla="*/ 426508 w 4062941"/>
                  <a:gd name="connsiteY57" fmla="*/ 1085850 h 1732492"/>
                  <a:gd name="connsiteX58" fmla="*/ 382058 w 4062941"/>
                  <a:gd name="connsiteY58" fmla="*/ 1041400 h 1732492"/>
                  <a:gd name="connsiteX59" fmla="*/ 305858 w 4062941"/>
                  <a:gd name="connsiteY59" fmla="*/ 1028700 h 1732492"/>
                  <a:gd name="connsiteX60" fmla="*/ 210608 w 4062941"/>
                  <a:gd name="connsiteY60" fmla="*/ 1054100 h 1732492"/>
                  <a:gd name="connsiteX61" fmla="*/ 96308 w 4062941"/>
                  <a:gd name="connsiteY61" fmla="*/ 1098550 h 1732492"/>
                  <a:gd name="connsiteX62" fmla="*/ 7408 w 4062941"/>
                  <a:gd name="connsiteY62" fmla="*/ 1149350 h 1732492"/>
                  <a:gd name="connsiteX63" fmla="*/ 51858 w 4062941"/>
                  <a:gd name="connsiteY63" fmla="*/ 1016000 h 1732492"/>
                  <a:gd name="connsiteX64" fmla="*/ 166158 w 4062941"/>
                  <a:gd name="connsiteY64" fmla="*/ 635000 h 1732492"/>
                  <a:gd name="connsiteX65" fmla="*/ 274108 w 4062941"/>
                  <a:gd name="connsiteY65" fmla="*/ 298450 h 1732492"/>
                  <a:gd name="connsiteX66" fmla="*/ 343958 w 4062941"/>
                  <a:gd name="connsiteY66" fmla="*/ 260350 h 1732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4062941" h="1732492">
                    <a:moveTo>
                      <a:pt x="401108" y="247650"/>
                    </a:moveTo>
                    <a:cubicBezTo>
                      <a:pt x="428624" y="236537"/>
                      <a:pt x="456141" y="225425"/>
                      <a:pt x="515408" y="215900"/>
                    </a:cubicBezTo>
                    <a:cubicBezTo>
                      <a:pt x="574675" y="206375"/>
                      <a:pt x="756708" y="190500"/>
                      <a:pt x="756708" y="190500"/>
                    </a:cubicBezTo>
                    <a:cubicBezTo>
                      <a:pt x="825500" y="183092"/>
                      <a:pt x="884766" y="174625"/>
                      <a:pt x="928158" y="171450"/>
                    </a:cubicBezTo>
                    <a:cubicBezTo>
                      <a:pt x="971550" y="168275"/>
                      <a:pt x="993775" y="166158"/>
                      <a:pt x="1017058" y="171450"/>
                    </a:cubicBezTo>
                    <a:cubicBezTo>
                      <a:pt x="1040341" y="176742"/>
                      <a:pt x="1053041" y="187325"/>
                      <a:pt x="1067858" y="203200"/>
                    </a:cubicBezTo>
                    <a:cubicBezTo>
                      <a:pt x="1082675" y="219075"/>
                      <a:pt x="1092200" y="247650"/>
                      <a:pt x="1105958" y="266700"/>
                    </a:cubicBezTo>
                    <a:cubicBezTo>
                      <a:pt x="1119716" y="285750"/>
                      <a:pt x="1117600" y="307975"/>
                      <a:pt x="1150408" y="317500"/>
                    </a:cubicBezTo>
                    <a:cubicBezTo>
                      <a:pt x="1183216" y="327025"/>
                      <a:pt x="1258358" y="324908"/>
                      <a:pt x="1302808" y="323850"/>
                    </a:cubicBezTo>
                    <a:cubicBezTo>
                      <a:pt x="1347258" y="322792"/>
                      <a:pt x="1417108" y="311150"/>
                      <a:pt x="1417108" y="311150"/>
                    </a:cubicBezTo>
                    <a:cubicBezTo>
                      <a:pt x="1459441" y="306917"/>
                      <a:pt x="1514475" y="310092"/>
                      <a:pt x="1556808" y="298450"/>
                    </a:cubicBezTo>
                    <a:cubicBezTo>
                      <a:pt x="1599141" y="286808"/>
                      <a:pt x="1634066" y="267758"/>
                      <a:pt x="1671108" y="241300"/>
                    </a:cubicBezTo>
                    <a:cubicBezTo>
                      <a:pt x="1708150" y="214842"/>
                      <a:pt x="1745191" y="178858"/>
                      <a:pt x="1779058" y="139700"/>
                    </a:cubicBezTo>
                    <a:cubicBezTo>
                      <a:pt x="1812925" y="100542"/>
                      <a:pt x="1765300" y="0"/>
                      <a:pt x="1874308" y="6350"/>
                    </a:cubicBezTo>
                    <a:cubicBezTo>
                      <a:pt x="1983316" y="12700"/>
                      <a:pt x="2433108" y="177800"/>
                      <a:pt x="2433108" y="177800"/>
                    </a:cubicBezTo>
                    <a:lnTo>
                      <a:pt x="2985558" y="355600"/>
                    </a:lnTo>
                    <a:lnTo>
                      <a:pt x="3474508" y="520700"/>
                    </a:lnTo>
                    <a:cubicBezTo>
                      <a:pt x="3622675" y="569383"/>
                      <a:pt x="3780366" y="617008"/>
                      <a:pt x="3874558" y="647700"/>
                    </a:cubicBezTo>
                    <a:cubicBezTo>
                      <a:pt x="3968750" y="678392"/>
                      <a:pt x="4016375" y="687917"/>
                      <a:pt x="4039658" y="704850"/>
                    </a:cubicBezTo>
                    <a:cubicBezTo>
                      <a:pt x="4062941" y="721783"/>
                      <a:pt x="4034366" y="729192"/>
                      <a:pt x="4014258" y="749300"/>
                    </a:cubicBezTo>
                    <a:cubicBezTo>
                      <a:pt x="3994150" y="769408"/>
                      <a:pt x="3948641" y="807508"/>
                      <a:pt x="3919008" y="825500"/>
                    </a:cubicBezTo>
                    <a:cubicBezTo>
                      <a:pt x="3889375" y="843492"/>
                      <a:pt x="3874558" y="851958"/>
                      <a:pt x="3836458" y="857250"/>
                    </a:cubicBezTo>
                    <a:cubicBezTo>
                      <a:pt x="3798358" y="862542"/>
                      <a:pt x="3741208" y="856192"/>
                      <a:pt x="3690408" y="857250"/>
                    </a:cubicBezTo>
                    <a:cubicBezTo>
                      <a:pt x="3639608" y="858308"/>
                      <a:pt x="3581400" y="864658"/>
                      <a:pt x="3531658" y="863600"/>
                    </a:cubicBezTo>
                    <a:cubicBezTo>
                      <a:pt x="3481916" y="862542"/>
                      <a:pt x="3438525" y="857250"/>
                      <a:pt x="3391958" y="850900"/>
                    </a:cubicBezTo>
                    <a:cubicBezTo>
                      <a:pt x="3345391" y="844550"/>
                      <a:pt x="3302000" y="833967"/>
                      <a:pt x="3252258" y="825500"/>
                    </a:cubicBezTo>
                    <a:cubicBezTo>
                      <a:pt x="3202516" y="817033"/>
                      <a:pt x="3149600" y="806450"/>
                      <a:pt x="3093508" y="800100"/>
                    </a:cubicBezTo>
                    <a:cubicBezTo>
                      <a:pt x="3037416" y="793750"/>
                      <a:pt x="2963333" y="792692"/>
                      <a:pt x="2915708" y="787400"/>
                    </a:cubicBezTo>
                    <a:cubicBezTo>
                      <a:pt x="2868083" y="782108"/>
                      <a:pt x="2855383" y="771525"/>
                      <a:pt x="2807758" y="768350"/>
                    </a:cubicBezTo>
                    <a:cubicBezTo>
                      <a:pt x="2760133" y="765175"/>
                      <a:pt x="2679700" y="772583"/>
                      <a:pt x="2629958" y="768350"/>
                    </a:cubicBezTo>
                    <a:cubicBezTo>
                      <a:pt x="2580216" y="764117"/>
                      <a:pt x="2551641" y="748242"/>
                      <a:pt x="2509308" y="742950"/>
                    </a:cubicBezTo>
                    <a:cubicBezTo>
                      <a:pt x="2466975" y="737658"/>
                      <a:pt x="2413000" y="737658"/>
                      <a:pt x="2375958" y="736600"/>
                    </a:cubicBezTo>
                    <a:cubicBezTo>
                      <a:pt x="2338916" y="735542"/>
                      <a:pt x="2323041" y="731308"/>
                      <a:pt x="2287058" y="736600"/>
                    </a:cubicBezTo>
                    <a:cubicBezTo>
                      <a:pt x="2251075" y="741892"/>
                      <a:pt x="2199216" y="752475"/>
                      <a:pt x="2160058" y="768350"/>
                    </a:cubicBezTo>
                    <a:cubicBezTo>
                      <a:pt x="2120900" y="784225"/>
                      <a:pt x="2080683" y="812800"/>
                      <a:pt x="2052108" y="831850"/>
                    </a:cubicBezTo>
                    <a:cubicBezTo>
                      <a:pt x="2023533" y="850900"/>
                      <a:pt x="2011891" y="857250"/>
                      <a:pt x="1988608" y="882650"/>
                    </a:cubicBezTo>
                    <a:cubicBezTo>
                      <a:pt x="1965325" y="908050"/>
                      <a:pt x="1940983" y="957792"/>
                      <a:pt x="1912408" y="984250"/>
                    </a:cubicBezTo>
                    <a:cubicBezTo>
                      <a:pt x="1883833" y="1010708"/>
                      <a:pt x="1844675" y="1026583"/>
                      <a:pt x="1817158" y="1041400"/>
                    </a:cubicBezTo>
                    <a:cubicBezTo>
                      <a:pt x="1789641" y="1056217"/>
                      <a:pt x="1767416" y="1057275"/>
                      <a:pt x="1747308" y="1073150"/>
                    </a:cubicBezTo>
                    <a:cubicBezTo>
                      <a:pt x="1727200" y="1089025"/>
                      <a:pt x="1719791" y="1107017"/>
                      <a:pt x="1696508" y="1136650"/>
                    </a:cubicBezTo>
                    <a:cubicBezTo>
                      <a:pt x="1673225" y="1166283"/>
                      <a:pt x="1638300" y="1214967"/>
                      <a:pt x="1607608" y="1250950"/>
                    </a:cubicBezTo>
                    <a:cubicBezTo>
                      <a:pt x="1576916" y="1286933"/>
                      <a:pt x="1561041" y="1323975"/>
                      <a:pt x="1512358" y="1352550"/>
                    </a:cubicBezTo>
                    <a:cubicBezTo>
                      <a:pt x="1463675" y="1381125"/>
                      <a:pt x="1385358" y="1393825"/>
                      <a:pt x="1315508" y="1422400"/>
                    </a:cubicBezTo>
                    <a:cubicBezTo>
                      <a:pt x="1245658" y="1450975"/>
                      <a:pt x="1156758" y="1500717"/>
                      <a:pt x="1093258" y="1524000"/>
                    </a:cubicBezTo>
                    <a:cubicBezTo>
                      <a:pt x="1029758" y="1547283"/>
                      <a:pt x="983191" y="1548342"/>
                      <a:pt x="934508" y="1562100"/>
                    </a:cubicBezTo>
                    <a:cubicBezTo>
                      <a:pt x="885825" y="1575858"/>
                      <a:pt x="837141" y="1591733"/>
                      <a:pt x="801158" y="1606550"/>
                    </a:cubicBezTo>
                    <a:cubicBezTo>
                      <a:pt x="765175" y="1621367"/>
                      <a:pt x="718608" y="1651000"/>
                      <a:pt x="718608" y="1651000"/>
                    </a:cubicBezTo>
                    <a:cubicBezTo>
                      <a:pt x="684741" y="1668992"/>
                      <a:pt x="642408" y="1701800"/>
                      <a:pt x="597958" y="1714500"/>
                    </a:cubicBezTo>
                    <a:cubicBezTo>
                      <a:pt x="553508" y="1727200"/>
                      <a:pt x="492125" y="1726142"/>
                      <a:pt x="451908" y="1727200"/>
                    </a:cubicBezTo>
                    <a:cubicBezTo>
                      <a:pt x="411691" y="1728258"/>
                      <a:pt x="385233" y="1732492"/>
                      <a:pt x="356658" y="1720850"/>
                    </a:cubicBezTo>
                    <a:cubicBezTo>
                      <a:pt x="328083" y="1709208"/>
                      <a:pt x="297391" y="1681692"/>
                      <a:pt x="280458" y="1657350"/>
                    </a:cubicBezTo>
                    <a:cubicBezTo>
                      <a:pt x="263525" y="1633008"/>
                      <a:pt x="255058" y="1609725"/>
                      <a:pt x="255058" y="1574800"/>
                    </a:cubicBezTo>
                    <a:cubicBezTo>
                      <a:pt x="255058" y="1539875"/>
                      <a:pt x="273050" y="1482725"/>
                      <a:pt x="280458" y="1447800"/>
                    </a:cubicBezTo>
                    <a:cubicBezTo>
                      <a:pt x="287866" y="1412875"/>
                      <a:pt x="282575" y="1393825"/>
                      <a:pt x="299508" y="1365250"/>
                    </a:cubicBezTo>
                    <a:cubicBezTo>
                      <a:pt x="316441" y="1336675"/>
                      <a:pt x="359833" y="1299633"/>
                      <a:pt x="382058" y="1276350"/>
                    </a:cubicBezTo>
                    <a:cubicBezTo>
                      <a:pt x="404283" y="1253067"/>
                      <a:pt x="420158" y="1246717"/>
                      <a:pt x="432858" y="1225550"/>
                    </a:cubicBezTo>
                    <a:cubicBezTo>
                      <a:pt x="445558" y="1204383"/>
                      <a:pt x="459316" y="1172633"/>
                      <a:pt x="458258" y="1149350"/>
                    </a:cubicBezTo>
                    <a:cubicBezTo>
                      <a:pt x="457200" y="1126067"/>
                      <a:pt x="439208" y="1103842"/>
                      <a:pt x="426508" y="1085850"/>
                    </a:cubicBezTo>
                    <a:cubicBezTo>
                      <a:pt x="413808" y="1067858"/>
                      <a:pt x="402166" y="1050925"/>
                      <a:pt x="382058" y="1041400"/>
                    </a:cubicBezTo>
                    <a:cubicBezTo>
                      <a:pt x="361950" y="1031875"/>
                      <a:pt x="334433" y="1026583"/>
                      <a:pt x="305858" y="1028700"/>
                    </a:cubicBezTo>
                    <a:cubicBezTo>
                      <a:pt x="277283" y="1030817"/>
                      <a:pt x="245533" y="1042458"/>
                      <a:pt x="210608" y="1054100"/>
                    </a:cubicBezTo>
                    <a:cubicBezTo>
                      <a:pt x="175683" y="1065742"/>
                      <a:pt x="130175" y="1082675"/>
                      <a:pt x="96308" y="1098550"/>
                    </a:cubicBezTo>
                    <a:cubicBezTo>
                      <a:pt x="62441" y="1114425"/>
                      <a:pt x="14816" y="1163108"/>
                      <a:pt x="7408" y="1149350"/>
                    </a:cubicBezTo>
                    <a:cubicBezTo>
                      <a:pt x="0" y="1135592"/>
                      <a:pt x="25400" y="1101725"/>
                      <a:pt x="51858" y="1016000"/>
                    </a:cubicBezTo>
                    <a:cubicBezTo>
                      <a:pt x="78316" y="930275"/>
                      <a:pt x="129116" y="754592"/>
                      <a:pt x="166158" y="635000"/>
                    </a:cubicBezTo>
                    <a:cubicBezTo>
                      <a:pt x="203200" y="515408"/>
                      <a:pt x="244475" y="360892"/>
                      <a:pt x="274108" y="298450"/>
                    </a:cubicBezTo>
                    <a:cubicBezTo>
                      <a:pt x="303741" y="236008"/>
                      <a:pt x="323849" y="248179"/>
                      <a:pt x="343958" y="260350"/>
                    </a:cubicBezTo>
                  </a:path>
                </a:pathLst>
              </a:custGeom>
              <a:solidFill>
                <a:srgbClr val="99FF33">
                  <a:alpha val="40000"/>
                </a:srgb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2821334" y="1642916"/>
                <a:ext cx="1637144" cy="843331"/>
              </a:xfrm>
              <a:custGeom>
                <a:avLst/>
                <a:gdLst>
                  <a:gd name="connsiteX0" fmla="*/ 1038225 w 1634067"/>
                  <a:gd name="connsiteY0" fmla="*/ 296333 h 842433"/>
                  <a:gd name="connsiteX1" fmla="*/ 917575 w 1634067"/>
                  <a:gd name="connsiteY1" fmla="*/ 397933 h 842433"/>
                  <a:gd name="connsiteX2" fmla="*/ 873125 w 1634067"/>
                  <a:gd name="connsiteY2" fmla="*/ 505883 h 842433"/>
                  <a:gd name="connsiteX3" fmla="*/ 847725 w 1634067"/>
                  <a:gd name="connsiteY3" fmla="*/ 607483 h 842433"/>
                  <a:gd name="connsiteX4" fmla="*/ 879475 w 1634067"/>
                  <a:gd name="connsiteY4" fmla="*/ 702733 h 842433"/>
                  <a:gd name="connsiteX5" fmla="*/ 904875 w 1634067"/>
                  <a:gd name="connsiteY5" fmla="*/ 772583 h 842433"/>
                  <a:gd name="connsiteX6" fmla="*/ 962025 w 1634067"/>
                  <a:gd name="connsiteY6" fmla="*/ 791633 h 842433"/>
                  <a:gd name="connsiteX7" fmla="*/ 1063625 w 1634067"/>
                  <a:gd name="connsiteY7" fmla="*/ 791633 h 842433"/>
                  <a:gd name="connsiteX8" fmla="*/ 1184275 w 1634067"/>
                  <a:gd name="connsiteY8" fmla="*/ 728133 h 842433"/>
                  <a:gd name="connsiteX9" fmla="*/ 1247775 w 1634067"/>
                  <a:gd name="connsiteY9" fmla="*/ 651933 h 842433"/>
                  <a:gd name="connsiteX10" fmla="*/ 1330325 w 1634067"/>
                  <a:gd name="connsiteY10" fmla="*/ 569383 h 842433"/>
                  <a:gd name="connsiteX11" fmla="*/ 1412875 w 1634067"/>
                  <a:gd name="connsiteY11" fmla="*/ 499533 h 842433"/>
                  <a:gd name="connsiteX12" fmla="*/ 1482725 w 1634067"/>
                  <a:gd name="connsiteY12" fmla="*/ 423333 h 842433"/>
                  <a:gd name="connsiteX13" fmla="*/ 1520825 w 1634067"/>
                  <a:gd name="connsiteY13" fmla="*/ 474133 h 842433"/>
                  <a:gd name="connsiteX14" fmla="*/ 1584325 w 1634067"/>
                  <a:gd name="connsiteY14" fmla="*/ 467783 h 842433"/>
                  <a:gd name="connsiteX15" fmla="*/ 1628775 w 1634067"/>
                  <a:gd name="connsiteY15" fmla="*/ 474133 h 842433"/>
                  <a:gd name="connsiteX16" fmla="*/ 1616075 w 1634067"/>
                  <a:gd name="connsiteY16" fmla="*/ 512233 h 842433"/>
                  <a:gd name="connsiteX17" fmla="*/ 1558925 w 1634067"/>
                  <a:gd name="connsiteY17" fmla="*/ 588433 h 842433"/>
                  <a:gd name="connsiteX18" fmla="*/ 1514475 w 1634067"/>
                  <a:gd name="connsiteY18" fmla="*/ 664633 h 842433"/>
                  <a:gd name="connsiteX19" fmla="*/ 1419225 w 1634067"/>
                  <a:gd name="connsiteY19" fmla="*/ 734483 h 842433"/>
                  <a:gd name="connsiteX20" fmla="*/ 1362075 w 1634067"/>
                  <a:gd name="connsiteY20" fmla="*/ 785283 h 842433"/>
                  <a:gd name="connsiteX21" fmla="*/ 1304925 w 1634067"/>
                  <a:gd name="connsiteY21" fmla="*/ 810683 h 842433"/>
                  <a:gd name="connsiteX22" fmla="*/ 1241425 w 1634067"/>
                  <a:gd name="connsiteY22" fmla="*/ 817033 h 842433"/>
                  <a:gd name="connsiteX23" fmla="*/ 1190625 w 1634067"/>
                  <a:gd name="connsiteY23" fmla="*/ 829733 h 842433"/>
                  <a:gd name="connsiteX24" fmla="*/ 1108075 w 1634067"/>
                  <a:gd name="connsiteY24" fmla="*/ 836083 h 842433"/>
                  <a:gd name="connsiteX25" fmla="*/ 1038225 w 1634067"/>
                  <a:gd name="connsiteY25" fmla="*/ 842433 h 842433"/>
                  <a:gd name="connsiteX26" fmla="*/ 962025 w 1634067"/>
                  <a:gd name="connsiteY26" fmla="*/ 836083 h 842433"/>
                  <a:gd name="connsiteX27" fmla="*/ 898525 w 1634067"/>
                  <a:gd name="connsiteY27" fmla="*/ 817033 h 842433"/>
                  <a:gd name="connsiteX28" fmla="*/ 847725 w 1634067"/>
                  <a:gd name="connsiteY28" fmla="*/ 785283 h 842433"/>
                  <a:gd name="connsiteX29" fmla="*/ 828675 w 1634067"/>
                  <a:gd name="connsiteY29" fmla="*/ 734483 h 842433"/>
                  <a:gd name="connsiteX30" fmla="*/ 790575 w 1634067"/>
                  <a:gd name="connsiteY30" fmla="*/ 696383 h 842433"/>
                  <a:gd name="connsiteX31" fmla="*/ 765175 w 1634067"/>
                  <a:gd name="connsiteY31" fmla="*/ 690033 h 842433"/>
                  <a:gd name="connsiteX32" fmla="*/ 695325 w 1634067"/>
                  <a:gd name="connsiteY32" fmla="*/ 690033 h 842433"/>
                  <a:gd name="connsiteX33" fmla="*/ 536575 w 1634067"/>
                  <a:gd name="connsiteY33" fmla="*/ 696383 h 842433"/>
                  <a:gd name="connsiteX34" fmla="*/ 396875 w 1634067"/>
                  <a:gd name="connsiteY34" fmla="*/ 715433 h 842433"/>
                  <a:gd name="connsiteX35" fmla="*/ 206375 w 1634067"/>
                  <a:gd name="connsiteY35" fmla="*/ 753533 h 842433"/>
                  <a:gd name="connsiteX36" fmla="*/ 28575 w 1634067"/>
                  <a:gd name="connsiteY36" fmla="*/ 791633 h 842433"/>
                  <a:gd name="connsiteX37" fmla="*/ 34925 w 1634067"/>
                  <a:gd name="connsiteY37" fmla="*/ 753533 h 842433"/>
                  <a:gd name="connsiteX38" fmla="*/ 111125 w 1634067"/>
                  <a:gd name="connsiteY38" fmla="*/ 537633 h 842433"/>
                  <a:gd name="connsiteX39" fmla="*/ 269875 w 1634067"/>
                  <a:gd name="connsiteY39" fmla="*/ 74083 h 842433"/>
                  <a:gd name="connsiteX40" fmla="*/ 269875 w 1634067"/>
                  <a:gd name="connsiteY40" fmla="*/ 93133 h 842433"/>
                  <a:gd name="connsiteX41" fmla="*/ 346075 w 1634067"/>
                  <a:gd name="connsiteY41" fmla="*/ 112183 h 842433"/>
                  <a:gd name="connsiteX42" fmla="*/ 796925 w 1634067"/>
                  <a:gd name="connsiteY42" fmla="*/ 264583 h 842433"/>
                  <a:gd name="connsiteX43" fmla="*/ 962025 w 1634067"/>
                  <a:gd name="connsiteY43" fmla="*/ 315383 h 842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634067" h="842433">
                    <a:moveTo>
                      <a:pt x="1038225" y="296333"/>
                    </a:moveTo>
                    <a:cubicBezTo>
                      <a:pt x="991658" y="329670"/>
                      <a:pt x="945092" y="363008"/>
                      <a:pt x="917575" y="397933"/>
                    </a:cubicBezTo>
                    <a:cubicBezTo>
                      <a:pt x="890058" y="432858"/>
                      <a:pt x="884767" y="470958"/>
                      <a:pt x="873125" y="505883"/>
                    </a:cubicBezTo>
                    <a:cubicBezTo>
                      <a:pt x="861483" y="540808"/>
                      <a:pt x="846667" y="574675"/>
                      <a:pt x="847725" y="607483"/>
                    </a:cubicBezTo>
                    <a:cubicBezTo>
                      <a:pt x="848783" y="640291"/>
                      <a:pt x="869950" y="675216"/>
                      <a:pt x="879475" y="702733"/>
                    </a:cubicBezTo>
                    <a:cubicBezTo>
                      <a:pt x="889000" y="730250"/>
                      <a:pt x="891117" y="757766"/>
                      <a:pt x="904875" y="772583"/>
                    </a:cubicBezTo>
                    <a:cubicBezTo>
                      <a:pt x="918633" y="787400"/>
                      <a:pt x="935567" y="788458"/>
                      <a:pt x="962025" y="791633"/>
                    </a:cubicBezTo>
                    <a:cubicBezTo>
                      <a:pt x="988483" y="794808"/>
                      <a:pt x="1026583" y="802216"/>
                      <a:pt x="1063625" y="791633"/>
                    </a:cubicBezTo>
                    <a:cubicBezTo>
                      <a:pt x="1100667" y="781050"/>
                      <a:pt x="1153583" y="751416"/>
                      <a:pt x="1184275" y="728133"/>
                    </a:cubicBezTo>
                    <a:cubicBezTo>
                      <a:pt x="1214967" y="704850"/>
                      <a:pt x="1223433" y="678391"/>
                      <a:pt x="1247775" y="651933"/>
                    </a:cubicBezTo>
                    <a:cubicBezTo>
                      <a:pt x="1272117" y="625475"/>
                      <a:pt x="1302808" y="594783"/>
                      <a:pt x="1330325" y="569383"/>
                    </a:cubicBezTo>
                    <a:cubicBezTo>
                      <a:pt x="1357842" y="543983"/>
                      <a:pt x="1387475" y="523875"/>
                      <a:pt x="1412875" y="499533"/>
                    </a:cubicBezTo>
                    <a:cubicBezTo>
                      <a:pt x="1438275" y="475191"/>
                      <a:pt x="1464733" y="427566"/>
                      <a:pt x="1482725" y="423333"/>
                    </a:cubicBezTo>
                    <a:cubicBezTo>
                      <a:pt x="1500717" y="419100"/>
                      <a:pt x="1503892" y="466725"/>
                      <a:pt x="1520825" y="474133"/>
                    </a:cubicBezTo>
                    <a:cubicBezTo>
                      <a:pt x="1537758" y="481541"/>
                      <a:pt x="1566333" y="467783"/>
                      <a:pt x="1584325" y="467783"/>
                    </a:cubicBezTo>
                    <a:cubicBezTo>
                      <a:pt x="1602317" y="467783"/>
                      <a:pt x="1623483" y="466725"/>
                      <a:pt x="1628775" y="474133"/>
                    </a:cubicBezTo>
                    <a:cubicBezTo>
                      <a:pt x="1634067" y="481541"/>
                      <a:pt x="1627717" y="493183"/>
                      <a:pt x="1616075" y="512233"/>
                    </a:cubicBezTo>
                    <a:cubicBezTo>
                      <a:pt x="1604433" y="531283"/>
                      <a:pt x="1575858" y="563033"/>
                      <a:pt x="1558925" y="588433"/>
                    </a:cubicBezTo>
                    <a:cubicBezTo>
                      <a:pt x="1541992" y="613833"/>
                      <a:pt x="1537758" y="640291"/>
                      <a:pt x="1514475" y="664633"/>
                    </a:cubicBezTo>
                    <a:cubicBezTo>
                      <a:pt x="1491192" y="688975"/>
                      <a:pt x="1444625" y="714375"/>
                      <a:pt x="1419225" y="734483"/>
                    </a:cubicBezTo>
                    <a:cubicBezTo>
                      <a:pt x="1393825" y="754591"/>
                      <a:pt x="1381125" y="772583"/>
                      <a:pt x="1362075" y="785283"/>
                    </a:cubicBezTo>
                    <a:cubicBezTo>
                      <a:pt x="1343025" y="797983"/>
                      <a:pt x="1325033" y="805391"/>
                      <a:pt x="1304925" y="810683"/>
                    </a:cubicBezTo>
                    <a:cubicBezTo>
                      <a:pt x="1284817" y="815975"/>
                      <a:pt x="1260475" y="813858"/>
                      <a:pt x="1241425" y="817033"/>
                    </a:cubicBezTo>
                    <a:cubicBezTo>
                      <a:pt x="1222375" y="820208"/>
                      <a:pt x="1212850" y="826558"/>
                      <a:pt x="1190625" y="829733"/>
                    </a:cubicBezTo>
                    <a:cubicBezTo>
                      <a:pt x="1168400" y="832908"/>
                      <a:pt x="1108075" y="836083"/>
                      <a:pt x="1108075" y="836083"/>
                    </a:cubicBezTo>
                    <a:cubicBezTo>
                      <a:pt x="1082675" y="838200"/>
                      <a:pt x="1062567" y="842433"/>
                      <a:pt x="1038225" y="842433"/>
                    </a:cubicBezTo>
                    <a:cubicBezTo>
                      <a:pt x="1013883" y="842433"/>
                      <a:pt x="985308" y="840316"/>
                      <a:pt x="962025" y="836083"/>
                    </a:cubicBezTo>
                    <a:cubicBezTo>
                      <a:pt x="938742" y="831850"/>
                      <a:pt x="917575" y="825500"/>
                      <a:pt x="898525" y="817033"/>
                    </a:cubicBezTo>
                    <a:cubicBezTo>
                      <a:pt x="879475" y="808566"/>
                      <a:pt x="859367" y="799041"/>
                      <a:pt x="847725" y="785283"/>
                    </a:cubicBezTo>
                    <a:cubicBezTo>
                      <a:pt x="836083" y="771525"/>
                      <a:pt x="838200" y="749300"/>
                      <a:pt x="828675" y="734483"/>
                    </a:cubicBezTo>
                    <a:cubicBezTo>
                      <a:pt x="819150" y="719666"/>
                      <a:pt x="801158" y="703791"/>
                      <a:pt x="790575" y="696383"/>
                    </a:cubicBezTo>
                    <a:cubicBezTo>
                      <a:pt x="779992" y="688975"/>
                      <a:pt x="781050" y="691091"/>
                      <a:pt x="765175" y="690033"/>
                    </a:cubicBezTo>
                    <a:cubicBezTo>
                      <a:pt x="749300" y="688975"/>
                      <a:pt x="733425" y="688975"/>
                      <a:pt x="695325" y="690033"/>
                    </a:cubicBezTo>
                    <a:cubicBezTo>
                      <a:pt x="657225" y="691091"/>
                      <a:pt x="586317" y="692150"/>
                      <a:pt x="536575" y="696383"/>
                    </a:cubicBezTo>
                    <a:cubicBezTo>
                      <a:pt x="486833" y="700616"/>
                      <a:pt x="451908" y="705908"/>
                      <a:pt x="396875" y="715433"/>
                    </a:cubicBezTo>
                    <a:cubicBezTo>
                      <a:pt x="341842" y="724958"/>
                      <a:pt x="206375" y="753533"/>
                      <a:pt x="206375" y="753533"/>
                    </a:cubicBezTo>
                    <a:cubicBezTo>
                      <a:pt x="144992" y="766233"/>
                      <a:pt x="57150" y="791633"/>
                      <a:pt x="28575" y="791633"/>
                    </a:cubicBezTo>
                    <a:cubicBezTo>
                      <a:pt x="0" y="791633"/>
                      <a:pt x="21167" y="795866"/>
                      <a:pt x="34925" y="753533"/>
                    </a:cubicBezTo>
                    <a:cubicBezTo>
                      <a:pt x="48683" y="711200"/>
                      <a:pt x="71967" y="650875"/>
                      <a:pt x="111125" y="537633"/>
                    </a:cubicBezTo>
                    <a:cubicBezTo>
                      <a:pt x="150283" y="424391"/>
                      <a:pt x="243417" y="148166"/>
                      <a:pt x="269875" y="74083"/>
                    </a:cubicBezTo>
                    <a:cubicBezTo>
                      <a:pt x="296333" y="0"/>
                      <a:pt x="257175" y="86783"/>
                      <a:pt x="269875" y="93133"/>
                    </a:cubicBezTo>
                    <a:cubicBezTo>
                      <a:pt x="282575" y="99483"/>
                      <a:pt x="258233" y="83608"/>
                      <a:pt x="346075" y="112183"/>
                    </a:cubicBezTo>
                    <a:cubicBezTo>
                      <a:pt x="433917" y="140758"/>
                      <a:pt x="694267" y="230716"/>
                      <a:pt x="796925" y="264583"/>
                    </a:cubicBezTo>
                    <a:cubicBezTo>
                      <a:pt x="899583" y="298450"/>
                      <a:pt x="930804" y="306916"/>
                      <a:pt x="962025" y="315383"/>
                    </a:cubicBezTo>
                  </a:path>
                </a:pathLst>
              </a:custGeom>
              <a:solidFill>
                <a:srgbClr val="66FFFF">
                  <a:alpha val="40000"/>
                </a:srgb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3793563" y="3988605"/>
                <a:ext cx="2623343" cy="1354355"/>
              </a:xfrm>
              <a:custGeom>
                <a:avLst/>
                <a:gdLst>
                  <a:gd name="connsiteX0" fmla="*/ 9525 w 2624667"/>
                  <a:gd name="connsiteY0" fmla="*/ 1247775 h 1353608"/>
                  <a:gd name="connsiteX1" fmla="*/ 92075 w 2624667"/>
                  <a:gd name="connsiteY1" fmla="*/ 1139825 h 1353608"/>
                  <a:gd name="connsiteX2" fmla="*/ 200025 w 2624667"/>
                  <a:gd name="connsiteY2" fmla="*/ 1038225 h 1353608"/>
                  <a:gd name="connsiteX3" fmla="*/ 276225 w 2624667"/>
                  <a:gd name="connsiteY3" fmla="*/ 1006475 h 1353608"/>
                  <a:gd name="connsiteX4" fmla="*/ 384175 w 2624667"/>
                  <a:gd name="connsiteY4" fmla="*/ 981075 h 1353608"/>
                  <a:gd name="connsiteX5" fmla="*/ 473075 w 2624667"/>
                  <a:gd name="connsiteY5" fmla="*/ 942975 h 1353608"/>
                  <a:gd name="connsiteX6" fmla="*/ 549275 w 2624667"/>
                  <a:gd name="connsiteY6" fmla="*/ 885825 h 1353608"/>
                  <a:gd name="connsiteX7" fmla="*/ 600075 w 2624667"/>
                  <a:gd name="connsiteY7" fmla="*/ 847725 h 1353608"/>
                  <a:gd name="connsiteX8" fmla="*/ 676275 w 2624667"/>
                  <a:gd name="connsiteY8" fmla="*/ 803275 h 1353608"/>
                  <a:gd name="connsiteX9" fmla="*/ 727075 w 2624667"/>
                  <a:gd name="connsiteY9" fmla="*/ 746125 h 1353608"/>
                  <a:gd name="connsiteX10" fmla="*/ 796925 w 2624667"/>
                  <a:gd name="connsiteY10" fmla="*/ 688975 h 1353608"/>
                  <a:gd name="connsiteX11" fmla="*/ 860425 w 2624667"/>
                  <a:gd name="connsiteY11" fmla="*/ 631825 h 1353608"/>
                  <a:gd name="connsiteX12" fmla="*/ 955675 w 2624667"/>
                  <a:gd name="connsiteY12" fmla="*/ 593725 h 1353608"/>
                  <a:gd name="connsiteX13" fmla="*/ 1063625 w 2624667"/>
                  <a:gd name="connsiteY13" fmla="*/ 555625 h 1353608"/>
                  <a:gd name="connsiteX14" fmla="*/ 1260475 w 2624667"/>
                  <a:gd name="connsiteY14" fmla="*/ 498475 h 1353608"/>
                  <a:gd name="connsiteX15" fmla="*/ 1323975 w 2624667"/>
                  <a:gd name="connsiteY15" fmla="*/ 473075 h 1353608"/>
                  <a:gd name="connsiteX16" fmla="*/ 1438275 w 2624667"/>
                  <a:gd name="connsiteY16" fmla="*/ 377825 h 1353608"/>
                  <a:gd name="connsiteX17" fmla="*/ 1590675 w 2624667"/>
                  <a:gd name="connsiteY17" fmla="*/ 288925 h 1353608"/>
                  <a:gd name="connsiteX18" fmla="*/ 1724025 w 2624667"/>
                  <a:gd name="connsiteY18" fmla="*/ 244475 h 1353608"/>
                  <a:gd name="connsiteX19" fmla="*/ 1812925 w 2624667"/>
                  <a:gd name="connsiteY19" fmla="*/ 231775 h 1353608"/>
                  <a:gd name="connsiteX20" fmla="*/ 1952625 w 2624667"/>
                  <a:gd name="connsiteY20" fmla="*/ 238125 h 1353608"/>
                  <a:gd name="connsiteX21" fmla="*/ 2105025 w 2624667"/>
                  <a:gd name="connsiteY21" fmla="*/ 231775 h 1353608"/>
                  <a:gd name="connsiteX22" fmla="*/ 2225675 w 2624667"/>
                  <a:gd name="connsiteY22" fmla="*/ 200025 h 1353608"/>
                  <a:gd name="connsiteX23" fmla="*/ 2314575 w 2624667"/>
                  <a:gd name="connsiteY23" fmla="*/ 174625 h 1353608"/>
                  <a:gd name="connsiteX24" fmla="*/ 2428875 w 2624667"/>
                  <a:gd name="connsiteY24" fmla="*/ 73025 h 1353608"/>
                  <a:gd name="connsiteX25" fmla="*/ 2600325 w 2624667"/>
                  <a:gd name="connsiteY25" fmla="*/ 3175 h 1353608"/>
                  <a:gd name="connsiteX26" fmla="*/ 2574925 w 2624667"/>
                  <a:gd name="connsiteY26" fmla="*/ 53975 h 1353608"/>
                  <a:gd name="connsiteX27" fmla="*/ 2524125 w 2624667"/>
                  <a:gd name="connsiteY27" fmla="*/ 250825 h 1353608"/>
                  <a:gd name="connsiteX28" fmla="*/ 2511425 w 2624667"/>
                  <a:gd name="connsiteY28" fmla="*/ 282575 h 1353608"/>
                  <a:gd name="connsiteX29" fmla="*/ 2454275 w 2624667"/>
                  <a:gd name="connsiteY29" fmla="*/ 301625 h 1353608"/>
                  <a:gd name="connsiteX30" fmla="*/ 2276475 w 2624667"/>
                  <a:gd name="connsiteY30" fmla="*/ 339725 h 1353608"/>
                  <a:gd name="connsiteX31" fmla="*/ 2251075 w 2624667"/>
                  <a:gd name="connsiteY31" fmla="*/ 346075 h 1353608"/>
                  <a:gd name="connsiteX32" fmla="*/ 2187575 w 2624667"/>
                  <a:gd name="connsiteY32" fmla="*/ 384175 h 1353608"/>
                  <a:gd name="connsiteX33" fmla="*/ 2066925 w 2624667"/>
                  <a:gd name="connsiteY33" fmla="*/ 409575 h 1353608"/>
                  <a:gd name="connsiteX34" fmla="*/ 1978025 w 2624667"/>
                  <a:gd name="connsiteY34" fmla="*/ 409575 h 1353608"/>
                  <a:gd name="connsiteX35" fmla="*/ 1895475 w 2624667"/>
                  <a:gd name="connsiteY35" fmla="*/ 409575 h 1353608"/>
                  <a:gd name="connsiteX36" fmla="*/ 1863725 w 2624667"/>
                  <a:gd name="connsiteY36" fmla="*/ 403225 h 1353608"/>
                  <a:gd name="connsiteX37" fmla="*/ 1806575 w 2624667"/>
                  <a:gd name="connsiteY37" fmla="*/ 390525 h 1353608"/>
                  <a:gd name="connsiteX38" fmla="*/ 1762125 w 2624667"/>
                  <a:gd name="connsiteY38" fmla="*/ 390525 h 1353608"/>
                  <a:gd name="connsiteX39" fmla="*/ 1711325 w 2624667"/>
                  <a:gd name="connsiteY39" fmla="*/ 403225 h 1353608"/>
                  <a:gd name="connsiteX40" fmla="*/ 1609725 w 2624667"/>
                  <a:gd name="connsiteY40" fmla="*/ 479425 h 1353608"/>
                  <a:gd name="connsiteX41" fmla="*/ 1514475 w 2624667"/>
                  <a:gd name="connsiteY41" fmla="*/ 549275 h 1353608"/>
                  <a:gd name="connsiteX42" fmla="*/ 1444625 w 2624667"/>
                  <a:gd name="connsiteY42" fmla="*/ 606425 h 1353608"/>
                  <a:gd name="connsiteX43" fmla="*/ 1368425 w 2624667"/>
                  <a:gd name="connsiteY43" fmla="*/ 644525 h 1353608"/>
                  <a:gd name="connsiteX44" fmla="*/ 1285875 w 2624667"/>
                  <a:gd name="connsiteY44" fmla="*/ 663575 h 1353608"/>
                  <a:gd name="connsiteX45" fmla="*/ 1108075 w 2624667"/>
                  <a:gd name="connsiteY45" fmla="*/ 714375 h 1353608"/>
                  <a:gd name="connsiteX46" fmla="*/ 1012825 w 2624667"/>
                  <a:gd name="connsiteY46" fmla="*/ 733425 h 1353608"/>
                  <a:gd name="connsiteX47" fmla="*/ 968375 w 2624667"/>
                  <a:gd name="connsiteY47" fmla="*/ 746125 h 1353608"/>
                  <a:gd name="connsiteX48" fmla="*/ 885825 w 2624667"/>
                  <a:gd name="connsiteY48" fmla="*/ 790575 h 1353608"/>
                  <a:gd name="connsiteX49" fmla="*/ 828675 w 2624667"/>
                  <a:gd name="connsiteY49" fmla="*/ 841375 h 1353608"/>
                  <a:gd name="connsiteX50" fmla="*/ 796925 w 2624667"/>
                  <a:gd name="connsiteY50" fmla="*/ 898525 h 1353608"/>
                  <a:gd name="connsiteX51" fmla="*/ 752475 w 2624667"/>
                  <a:gd name="connsiteY51" fmla="*/ 942975 h 1353608"/>
                  <a:gd name="connsiteX52" fmla="*/ 676275 w 2624667"/>
                  <a:gd name="connsiteY52" fmla="*/ 993775 h 1353608"/>
                  <a:gd name="connsiteX53" fmla="*/ 600075 w 2624667"/>
                  <a:gd name="connsiteY53" fmla="*/ 1038225 h 1353608"/>
                  <a:gd name="connsiteX54" fmla="*/ 542925 w 2624667"/>
                  <a:gd name="connsiteY54" fmla="*/ 1082675 h 1353608"/>
                  <a:gd name="connsiteX55" fmla="*/ 466725 w 2624667"/>
                  <a:gd name="connsiteY55" fmla="*/ 1120775 h 1353608"/>
                  <a:gd name="connsiteX56" fmla="*/ 403225 w 2624667"/>
                  <a:gd name="connsiteY56" fmla="*/ 1177925 h 1353608"/>
                  <a:gd name="connsiteX57" fmla="*/ 320675 w 2624667"/>
                  <a:gd name="connsiteY57" fmla="*/ 1317625 h 1353608"/>
                  <a:gd name="connsiteX58" fmla="*/ 238125 w 2624667"/>
                  <a:gd name="connsiteY58" fmla="*/ 1343025 h 1353608"/>
                  <a:gd name="connsiteX59" fmla="*/ 238125 w 2624667"/>
                  <a:gd name="connsiteY59" fmla="*/ 1254125 h 1353608"/>
                  <a:gd name="connsiteX60" fmla="*/ 155575 w 2624667"/>
                  <a:gd name="connsiteY60" fmla="*/ 1298575 h 1353608"/>
                  <a:gd name="connsiteX61" fmla="*/ 149225 w 2624667"/>
                  <a:gd name="connsiteY61" fmla="*/ 1241425 h 1353608"/>
                  <a:gd name="connsiteX62" fmla="*/ 9525 w 2624667"/>
                  <a:gd name="connsiteY62" fmla="*/ 1247775 h 1353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2624667" h="1353608">
                    <a:moveTo>
                      <a:pt x="9525" y="1247775"/>
                    </a:moveTo>
                    <a:cubicBezTo>
                      <a:pt x="0" y="1230842"/>
                      <a:pt x="60325" y="1174750"/>
                      <a:pt x="92075" y="1139825"/>
                    </a:cubicBezTo>
                    <a:cubicBezTo>
                      <a:pt x="123825" y="1104900"/>
                      <a:pt x="169333" y="1060450"/>
                      <a:pt x="200025" y="1038225"/>
                    </a:cubicBezTo>
                    <a:cubicBezTo>
                      <a:pt x="230717" y="1016000"/>
                      <a:pt x="245533" y="1016000"/>
                      <a:pt x="276225" y="1006475"/>
                    </a:cubicBezTo>
                    <a:cubicBezTo>
                      <a:pt x="306917" y="996950"/>
                      <a:pt x="351367" y="991658"/>
                      <a:pt x="384175" y="981075"/>
                    </a:cubicBezTo>
                    <a:cubicBezTo>
                      <a:pt x="416983" y="970492"/>
                      <a:pt x="445558" y="958850"/>
                      <a:pt x="473075" y="942975"/>
                    </a:cubicBezTo>
                    <a:cubicBezTo>
                      <a:pt x="500592" y="927100"/>
                      <a:pt x="549275" y="885825"/>
                      <a:pt x="549275" y="885825"/>
                    </a:cubicBezTo>
                    <a:cubicBezTo>
                      <a:pt x="570442" y="869950"/>
                      <a:pt x="578908" y="861483"/>
                      <a:pt x="600075" y="847725"/>
                    </a:cubicBezTo>
                    <a:cubicBezTo>
                      <a:pt x="621242" y="833967"/>
                      <a:pt x="655108" y="820208"/>
                      <a:pt x="676275" y="803275"/>
                    </a:cubicBezTo>
                    <a:cubicBezTo>
                      <a:pt x="697442" y="786342"/>
                      <a:pt x="706967" y="765175"/>
                      <a:pt x="727075" y="746125"/>
                    </a:cubicBezTo>
                    <a:cubicBezTo>
                      <a:pt x="747183" y="727075"/>
                      <a:pt x="774700" y="708025"/>
                      <a:pt x="796925" y="688975"/>
                    </a:cubicBezTo>
                    <a:cubicBezTo>
                      <a:pt x="819150" y="669925"/>
                      <a:pt x="833967" y="647700"/>
                      <a:pt x="860425" y="631825"/>
                    </a:cubicBezTo>
                    <a:cubicBezTo>
                      <a:pt x="886883" y="615950"/>
                      <a:pt x="921808" y="606425"/>
                      <a:pt x="955675" y="593725"/>
                    </a:cubicBezTo>
                    <a:cubicBezTo>
                      <a:pt x="989542" y="581025"/>
                      <a:pt x="1012825" y="571500"/>
                      <a:pt x="1063625" y="555625"/>
                    </a:cubicBezTo>
                    <a:cubicBezTo>
                      <a:pt x="1114425" y="539750"/>
                      <a:pt x="1217083" y="512233"/>
                      <a:pt x="1260475" y="498475"/>
                    </a:cubicBezTo>
                    <a:cubicBezTo>
                      <a:pt x="1303867" y="484717"/>
                      <a:pt x="1294342" y="493183"/>
                      <a:pt x="1323975" y="473075"/>
                    </a:cubicBezTo>
                    <a:cubicBezTo>
                      <a:pt x="1353608" y="452967"/>
                      <a:pt x="1393825" y="408517"/>
                      <a:pt x="1438275" y="377825"/>
                    </a:cubicBezTo>
                    <a:cubicBezTo>
                      <a:pt x="1482725" y="347133"/>
                      <a:pt x="1543050" y="311150"/>
                      <a:pt x="1590675" y="288925"/>
                    </a:cubicBezTo>
                    <a:cubicBezTo>
                      <a:pt x="1638300" y="266700"/>
                      <a:pt x="1686983" y="254000"/>
                      <a:pt x="1724025" y="244475"/>
                    </a:cubicBezTo>
                    <a:cubicBezTo>
                      <a:pt x="1761067" y="234950"/>
                      <a:pt x="1774825" y="232833"/>
                      <a:pt x="1812925" y="231775"/>
                    </a:cubicBezTo>
                    <a:cubicBezTo>
                      <a:pt x="1851025" y="230717"/>
                      <a:pt x="1903942" y="238125"/>
                      <a:pt x="1952625" y="238125"/>
                    </a:cubicBezTo>
                    <a:cubicBezTo>
                      <a:pt x="2001308" y="238125"/>
                      <a:pt x="2059517" y="238125"/>
                      <a:pt x="2105025" y="231775"/>
                    </a:cubicBezTo>
                    <a:cubicBezTo>
                      <a:pt x="2150533" y="225425"/>
                      <a:pt x="2190750" y="209550"/>
                      <a:pt x="2225675" y="200025"/>
                    </a:cubicBezTo>
                    <a:cubicBezTo>
                      <a:pt x="2260600" y="190500"/>
                      <a:pt x="2280708" y="195792"/>
                      <a:pt x="2314575" y="174625"/>
                    </a:cubicBezTo>
                    <a:cubicBezTo>
                      <a:pt x="2348442" y="153458"/>
                      <a:pt x="2381250" y="101600"/>
                      <a:pt x="2428875" y="73025"/>
                    </a:cubicBezTo>
                    <a:cubicBezTo>
                      <a:pt x="2476500" y="44450"/>
                      <a:pt x="2575983" y="6350"/>
                      <a:pt x="2600325" y="3175"/>
                    </a:cubicBezTo>
                    <a:cubicBezTo>
                      <a:pt x="2624667" y="0"/>
                      <a:pt x="2587625" y="12700"/>
                      <a:pt x="2574925" y="53975"/>
                    </a:cubicBezTo>
                    <a:cubicBezTo>
                      <a:pt x="2562225" y="95250"/>
                      <a:pt x="2534708" y="212725"/>
                      <a:pt x="2524125" y="250825"/>
                    </a:cubicBezTo>
                    <a:cubicBezTo>
                      <a:pt x="2513542" y="288925"/>
                      <a:pt x="2523067" y="274108"/>
                      <a:pt x="2511425" y="282575"/>
                    </a:cubicBezTo>
                    <a:cubicBezTo>
                      <a:pt x="2499783" y="291042"/>
                      <a:pt x="2493433" y="292100"/>
                      <a:pt x="2454275" y="301625"/>
                    </a:cubicBezTo>
                    <a:cubicBezTo>
                      <a:pt x="2415117" y="311150"/>
                      <a:pt x="2310342" y="332317"/>
                      <a:pt x="2276475" y="339725"/>
                    </a:cubicBezTo>
                    <a:cubicBezTo>
                      <a:pt x="2242608" y="347133"/>
                      <a:pt x="2265892" y="338667"/>
                      <a:pt x="2251075" y="346075"/>
                    </a:cubicBezTo>
                    <a:cubicBezTo>
                      <a:pt x="2236258" y="353483"/>
                      <a:pt x="2218267" y="373592"/>
                      <a:pt x="2187575" y="384175"/>
                    </a:cubicBezTo>
                    <a:cubicBezTo>
                      <a:pt x="2156883" y="394758"/>
                      <a:pt x="2101850" y="405342"/>
                      <a:pt x="2066925" y="409575"/>
                    </a:cubicBezTo>
                    <a:cubicBezTo>
                      <a:pt x="2032000" y="413808"/>
                      <a:pt x="1978025" y="409575"/>
                      <a:pt x="1978025" y="409575"/>
                    </a:cubicBezTo>
                    <a:cubicBezTo>
                      <a:pt x="1949450" y="409575"/>
                      <a:pt x="1914525" y="410633"/>
                      <a:pt x="1895475" y="409575"/>
                    </a:cubicBezTo>
                    <a:cubicBezTo>
                      <a:pt x="1876425" y="408517"/>
                      <a:pt x="1863725" y="403225"/>
                      <a:pt x="1863725" y="403225"/>
                    </a:cubicBezTo>
                    <a:cubicBezTo>
                      <a:pt x="1848908" y="400050"/>
                      <a:pt x="1823508" y="392642"/>
                      <a:pt x="1806575" y="390525"/>
                    </a:cubicBezTo>
                    <a:cubicBezTo>
                      <a:pt x="1789642" y="388408"/>
                      <a:pt x="1778000" y="388408"/>
                      <a:pt x="1762125" y="390525"/>
                    </a:cubicBezTo>
                    <a:cubicBezTo>
                      <a:pt x="1746250" y="392642"/>
                      <a:pt x="1736725" y="388408"/>
                      <a:pt x="1711325" y="403225"/>
                    </a:cubicBezTo>
                    <a:cubicBezTo>
                      <a:pt x="1685925" y="418042"/>
                      <a:pt x="1609725" y="479425"/>
                      <a:pt x="1609725" y="479425"/>
                    </a:cubicBezTo>
                    <a:cubicBezTo>
                      <a:pt x="1576917" y="503767"/>
                      <a:pt x="1541992" y="528108"/>
                      <a:pt x="1514475" y="549275"/>
                    </a:cubicBezTo>
                    <a:cubicBezTo>
                      <a:pt x="1486958" y="570442"/>
                      <a:pt x="1468967" y="590550"/>
                      <a:pt x="1444625" y="606425"/>
                    </a:cubicBezTo>
                    <a:cubicBezTo>
                      <a:pt x="1420283" y="622300"/>
                      <a:pt x="1394883" y="635000"/>
                      <a:pt x="1368425" y="644525"/>
                    </a:cubicBezTo>
                    <a:cubicBezTo>
                      <a:pt x="1341967" y="654050"/>
                      <a:pt x="1329267" y="651933"/>
                      <a:pt x="1285875" y="663575"/>
                    </a:cubicBezTo>
                    <a:cubicBezTo>
                      <a:pt x="1242483" y="675217"/>
                      <a:pt x="1153583" y="702733"/>
                      <a:pt x="1108075" y="714375"/>
                    </a:cubicBezTo>
                    <a:cubicBezTo>
                      <a:pt x="1062567" y="726017"/>
                      <a:pt x="1036108" y="728133"/>
                      <a:pt x="1012825" y="733425"/>
                    </a:cubicBezTo>
                    <a:cubicBezTo>
                      <a:pt x="989542" y="738717"/>
                      <a:pt x="989542" y="736600"/>
                      <a:pt x="968375" y="746125"/>
                    </a:cubicBezTo>
                    <a:cubicBezTo>
                      <a:pt x="947208" y="755650"/>
                      <a:pt x="909108" y="774700"/>
                      <a:pt x="885825" y="790575"/>
                    </a:cubicBezTo>
                    <a:cubicBezTo>
                      <a:pt x="862542" y="806450"/>
                      <a:pt x="843492" y="823383"/>
                      <a:pt x="828675" y="841375"/>
                    </a:cubicBezTo>
                    <a:cubicBezTo>
                      <a:pt x="813858" y="859367"/>
                      <a:pt x="809625" y="881592"/>
                      <a:pt x="796925" y="898525"/>
                    </a:cubicBezTo>
                    <a:cubicBezTo>
                      <a:pt x="784225" y="915458"/>
                      <a:pt x="772583" y="927100"/>
                      <a:pt x="752475" y="942975"/>
                    </a:cubicBezTo>
                    <a:cubicBezTo>
                      <a:pt x="732367" y="958850"/>
                      <a:pt x="701675" y="977900"/>
                      <a:pt x="676275" y="993775"/>
                    </a:cubicBezTo>
                    <a:cubicBezTo>
                      <a:pt x="650875" y="1009650"/>
                      <a:pt x="622300" y="1023408"/>
                      <a:pt x="600075" y="1038225"/>
                    </a:cubicBezTo>
                    <a:cubicBezTo>
                      <a:pt x="577850" y="1053042"/>
                      <a:pt x="565150" y="1068917"/>
                      <a:pt x="542925" y="1082675"/>
                    </a:cubicBezTo>
                    <a:cubicBezTo>
                      <a:pt x="520700" y="1096433"/>
                      <a:pt x="490008" y="1104900"/>
                      <a:pt x="466725" y="1120775"/>
                    </a:cubicBezTo>
                    <a:cubicBezTo>
                      <a:pt x="443442" y="1136650"/>
                      <a:pt x="427567" y="1145117"/>
                      <a:pt x="403225" y="1177925"/>
                    </a:cubicBezTo>
                    <a:cubicBezTo>
                      <a:pt x="378883" y="1210733"/>
                      <a:pt x="348192" y="1290108"/>
                      <a:pt x="320675" y="1317625"/>
                    </a:cubicBezTo>
                    <a:cubicBezTo>
                      <a:pt x="293158" y="1345142"/>
                      <a:pt x="251883" y="1353608"/>
                      <a:pt x="238125" y="1343025"/>
                    </a:cubicBezTo>
                    <a:cubicBezTo>
                      <a:pt x="224367" y="1332442"/>
                      <a:pt x="251883" y="1261533"/>
                      <a:pt x="238125" y="1254125"/>
                    </a:cubicBezTo>
                    <a:cubicBezTo>
                      <a:pt x="224367" y="1246717"/>
                      <a:pt x="170392" y="1300692"/>
                      <a:pt x="155575" y="1298575"/>
                    </a:cubicBezTo>
                    <a:cubicBezTo>
                      <a:pt x="140758" y="1296458"/>
                      <a:pt x="176742" y="1244600"/>
                      <a:pt x="149225" y="1241425"/>
                    </a:cubicBezTo>
                    <a:cubicBezTo>
                      <a:pt x="121708" y="1238250"/>
                      <a:pt x="19050" y="1264708"/>
                      <a:pt x="9525" y="1247775"/>
                    </a:cubicBezTo>
                    <a:close/>
                  </a:path>
                </a:pathLst>
              </a:custGeom>
              <a:solidFill>
                <a:srgbClr val="66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4064559" y="4284609"/>
                <a:ext cx="2248977" cy="1161675"/>
              </a:xfrm>
              <a:custGeom>
                <a:avLst/>
                <a:gdLst>
                  <a:gd name="connsiteX0" fmla="*/ 19050 w 2250017"/>
                  <a:gd name="connsiteY0" fmla="*/ 1023408 h 1163108"/>
                  <a:gd name="connsiteX1" fmla="*/ 107950 w 2250017"/>
                  <a:gd name="connsiteY1" fmla="*/ 915458 h 1163108"/>
                  <a:gd name="connsiteX2" fmla="*/ 228600 w 2250017"/>
                  <a:gd name="connsiteY2" fmla="*/ 813858 h 1163108"/>
                  <a:gd name="connsiteX3" fmla="*/ 349250 w 2250017"/>
                  <a:gd name="connsiteY3" fmla="*/ 756708 h 1163108"/>
                  <a:gd name="connsiteX4" fmla="*/ 469900 w 2250017"/>
                  <a:gd name="connsiteY4" fmla="*/ 661458 h 1163108"/>
                  <a:gd name="connsiteX5" fmla="*/ 520700 w 2250017"/>
                  <a:gd name="connsiteY5" fmla="*/ 591608 h 1163108"/>
                  <a:gd name="connsiteX6" fmla="*/ 577850 w 2250017"/>
                  <a:gd name="connsiteY6" fmla="*/ 528108 h 1163108"/>
                  <a:gd name="connsiteX7" fmla="*/ 628650 w 2250017"/>
                  <a:gd name="connsiteY7" fmla="*/ 477308 h 1163108"/>
                  <a:gd name="connsiteX8" fmla="*/ 736600 w 2250017"/>
                  <a:gd name="connsiteY8" fmla="*/ 445558 h 1163108"/>
                  <a:gd name="connsiteX9" fmla="*/ 838200 w 2250017"/>
                  <a:gd name="connsiteY9" fmla="*/ 407458 h 1163108"/>
                  <a:gd name="connsiteX10" fmla="*/ 977900 w 2250017"/>
                  <a:gd name="connsiteY10" fmla="*/ 394758 h 1163108"/>
                  <a:gd name="connsiteX11" fmla="*/ 1162050 w 2250017"/>
                  <a:gd name="connsiteY11" fmla="*/ 324908 h 1163108"/>
                  <a:gd name="connsiteX12" fmla="*/ 1282700 w 2250017"/>
                  <a:gd name="connsiteY12" fmla="*/ 223308 h 1163108"/>
                  <a:gd name="connsiteX13" fmla="*/ 1403350 w 2250017"/>
                  <a:gd name="connsiteY13" fmla="*/ 147108 h 1163108"/>
                  <a:gd name="connsiteX14" fmla="*/ 1479550 w 2250017"/>
                  <a:gd name="connsiteY14" fmla="*/ 102658 h 1163108"/>
                  <a:gd name="connsiteX15" fmla="*/ 1524000 w 2250017"/>
                  <a:gd name="connsiteY15" fmla="*/ 102658 h 1163108"/>
                  <a:gd name="connsiteX16" fmla="*/ 1593850 w 2250017"/>
                  <a:gd name="connsiteY16" fmla="*/ 121708 h 1163108"/>
                  <a:gd name="connsiteX17" fmla="*/ 1701800 w 2250017"/>
                  <a:gd name="connsiteY17" fmla="*/ 128058 h 1163108"/>
                  <a:gd name="connsiteX18" fmla="*/ 1892300 w 2250017"/>
                  <a:gd name="connsiteY18" fmla="*/ 89958 h 1163108"/>
                  <a:gd name="connsiteX19" fmla="*/ 2070100 w 2250017"/>
                  <a:gd name="connsiteY19" fmla="*/ 26458 h 1163108"/>
                  <a:gd name="connsiteX20" fmla="*/ 2222500 w 2250017"/>
                  <a:gd name="connsiteY20" fmla="*/ 7408 h 1163108"/>
                  <a:gd name="connsiteX21" fmla="*/ 2235200 w 2250017"/>
                  <a:gd name="connsiteY21" fmla="*/ 70908 h 1163108"/>
                  <a:gd name="connsiteX22" fmla="*/ 2197100 w 2250017"/>
                  <a:gd name="connsiteY22" fmla="*/ 178858 h 1163108"/>
                  <a:gd name="connsiteX23" fmla="*/ 2076450 w 2250017"/>
                  <a:gd name="connsiteY23" fmla="*/ 166158 h 1163108"/>
                  <a:gd name="connsiteX24" fmla="*/ 1917700 w 2250017"/>
                  <a:gd name="connsiteY24" fmla="*/ 191558 h 1163108"/>
                  <a:gd name="connsiteX25" fmla="*/ 1816100 w 2250017"/>
                  <a:gd name="connsiteY25" fmla="*/ 191558 h 1163108"/>
                  <a:gd name="connsiteX26" fmla="*/ 1778000 w 2250017"/>
                  <a:gd name="connsiteY26" fmla="*/ 210608 h 1163108"/>
                  <a:gd name="connsiteX27" fmla="*/ 1695450 w 2250017"/>
                  <a:gd name="connsiteY27" fmla="*/ 261408 h 1163108"/>
                  <a:gd name="connsiteX28" fmla="*/ 1644650 w 2250017"/>
                  <a:gd name="connsiteY28" fmla="*/ 293158 h 1163108"/>
                  <a:gd name="connsiteX29" fmla="*/ 1574800 w 2250017"/>
                  <a:gd name="connsiteY29" fmla="*/ 312208 h 1163108"/>
                  <a:gd name="connsiteX30" fmla="*/ 1479550 w 2250017"/>
                  <a:gd name="connsiteY30" fmla="*/ 312208 h 1163108"/>
                  <a:gd name="connsiteX31" fmla="*/ 1403350 w 2250017"/>
                  <a:gd name="connsiteY31" fmla="*/ 318558 h 1163108"/>
                  <a:gd name="connsiteX32" fmla="*/ 1320800 w 2250017"/>
                  <a:gd name="connsiteY32" fmla="*/ 343958 h 1163108"/>
                  <a:gd name="connsiteX33" fmla="*/ 1117600 w 2250017"/>
                  <a:gd name="connsiteY33" fmla="*/ 413808 h 1163108"/>
                  <a:gd name="connsiteX34" fmla="*/ 1047750 w 2250017"/>
                  <a:gd name="connsiteY34" fmla="*/ 464608 h 1163108"/>
                  <a:gd name="connsiteX35" fmla="*/ 889000 w 2250017"/>
                  <a:gd name="connsiteY35" fmla="*/ 490008 h 1163108"/>
                  <a:gd name="connsiteX36" fmla="*/ 787400 w 2250017"/>
                  <a:gd name="connsiteY36" fmla="*/ 515408 h 1163108"/>
                  <a:gd name="connsiteX37" fmla="*/ 698500 w 2250017"/>
                  <a:gd name="connsiteY37" fmla="*/ 559858 h 1163108"/>
                  <a:gd name="connsiteX38" fmla="*/ 654050 w 2250017"/>
                  <a:gd name="connsiteY38" fmla="*/ 642408 h 1163108"/>
                  <a:gd name="connsiteX39" fmla="*/ 584200 w 2250017"/>
                  <a:gd name="connsiteY39" fmla="*/ 667808 h 1163108"/>
                  <a:gd name="connsiteX40" fmla="*/ 520700 w 2250017"/>
                  <a:gd name="connsiteY40" fmla="*/ 686858 h 1163108"/>
                  <a:gd name="connsiteX41" fmla="*/ 476250 w 2250017"/>
                  <a:gd name="connsiteY41" fmla="*/ 724958 h 1163108"/>
                  <a:gd name="connsiteX42" fmla="*/ 412750 w 2250017"/>
                  <a:gd name="connsiteY42" fmla="*/ 845608 h 1163108"/>
                  <a:gd name="connsiteX43" fmla="*/ 361950 w 2250017"/>
                  <a:gd name="connsiteY43" fmla="*/ 966258 h 1163108"/>
                  <a:gd name="connsiteX44" fmla="*/ 317500 w 2250017"/>
                  <a:gd name="connsiteY44" fmla="*/ 1048808 h 1163108"/>
                  <a:gd name="connsiteX45" fmla="*/ 241300 w 2250017"/>
                  <a:gd name="connsiteY45" fmla="*/ 1144058 h 1163108"/>
                  <a:gd name="connsiteX46" fmla="*/ 171450 w 2250017"/>
                  <a:gd name="connsiteY46" fmla="*/ 1150408 h 1163108"/>
                  <a:gd name="connsiteX47" fmla="*/ 171450 w 2250017"/>
                  <a:gd name="connsiteY47" fmla="*/ 1067858 h 1163108"/>
                  <a:gd name="connsiteX48" fmla="*/ 44450 w 2250017"/>
                  <a:gd name="connsiteY48" fmla="*/ 1118658 h 1163108"/>
                  <a:gd name="connsiteX49" fmla="*/ 6350 w 2250017"/>
                  <a:gd name="connsiteY49" fmla="*/ 1093258 h 1163108"/>
                  <a:gd name="connsiteX50" fmla="*/ 6350 w 2250017"/>
                  <a:gd name="connsiteY50" fmla="*/ 1080558 h 1163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250017" h="1163108">
                    <a:moveTo>
                      <a:pt x="19050" y="1023408"/>
                    </a:moveTo>
                    <a:cubicBezTo>
                      <a:pt x="46037" y="986895"/>
                      <a:pt x="73025" y="950383"/>
                      <a:pt x="107950" y="915458"/>
                    </a:cubicBezTo>
                    <a:cubicBezTo>
                      <a:pt x="142875" y="880533"/>
                      <a:pt x="188383" y="840316"/>
                      <a:pt x="228600" y="813858"/>
                    </a:cubicBezTo>
                    <a:cubicBezTo>
                      <a:pt x="268817" y="787400"/>
                      <a:pt x="309033" y="782108"/>
                      <a:pt x="349250" y="756708"/>
                    </a:cubicBezTo>
                    <a:cubicBezTo>
                      <a:pt x="389467" y="731308"/>
                      <a:pt x="441325" y="688975"/>
                      <a:pt x="469900" y="661458"/>
                    </a:cubicBezTo>
                    <a:cubicBezTo>
                      <a:pt x="498475" y="633941"/>
                      <a:pt x="502708" y="613833"/>
                      <a:pt x="520700" y="591608"/>
                    </a:cubicBezTo>
                    <a:cubicBezTo>
                      <a:pt x="538692" y="569383"/>
                      <a:pt x="559858" y="547158"/>
                      <a:pt x="577850" y="528108"/>
                    </a:cubicBezTo>
                    <a:cubicBezTo>
                      <a:pt x="595842" y="509058"/>
                      <a:pt x="602192" y="491066"/>
                      <a:pt x="628650" y="477308"/>
                    </a:cubicBezTo>
                    <a:cubicBezTo>
                      <a:pt x="655108" y="463550"/>
                      <a:pt x="701675" y="457200"/>
                      <a:pt x="736600" y="445558"/>
                    </a:cubicBezTo>
                    <a:cubicBezTo>
                      <a:pt x="771525" y="433916"/>
                      <a:pt x="797984" y="415925"/>
                      <a:pt x="838200" y="407458"/>
                    </a:cubicBezTo>
                    <a:cubicBezTo>
                      <a:pt x="878416" y="398991"/>
                      <a:pt x="923925" y="408516"/>
                      <a:pt x="977900" y="394758"/>
                    </a:cubicBezTo>
                    <a:cubicBezTo>
                      <a:pt x="1031875" y="381000"/>
                      <a:pt x="1111250" y="353483"/>
                      <a:pt x="1162050" y="324908"/>
                    </a:cubicBezTo>
                    <a:cubicBezTo>
                      <a:pt x="1212850" y="296333"/>
                      <a:pt x="1242484" y="252941"/>
                      <a:pt x="1282700" y="223308"/>
                    </a:cubicBezTo>
                    <a:cubicBezTo>
                      <a:pt x="1322916" y="193675"/>
                      <a:pt x="1370542" y="167216"/>
                      <a:pt x="1403350" y="147108"/>
                    </a:cubicBezTo>
                    <a:cubicBezTo>
                      <a:pt x="1436158" y="127000"/>
                      <a:pt x="1459442" y="110066"/>
                      <a:pt x="1479550" y="102658"/>
                    </a:cubicBezTo>
                    <a:cubicBezTo>
                      <a:pt x="1499658" y="95250"/>
                      <a:pt x="1504950" y="99483"/>
                      <a:pt x="1524000" y="102658"/>
                    </a:cubicBezTo>
                    <a:cubicBezTo>
                      <a:pt x="1543050" y="105833"/>
                      <a:pt x="1564217" y="117475"/>
                      <a:pt x="1593850" y="121708"/>
                    </a:cubicBezTo>
                    <a:cubicBezTo>
                      <a:pt x="1623483" y="125941"/>
                      <a:pt x="1652058" y="133350"/>
                      <a:pt x="1701800" y="128058"/>
                    </a:cubicBezTo>
                    <a:cubicBezTo>
                      <a:pt x="1751542" y="122766"/>
                      <a:pt x="1830917" y="106891"/>
                      <a:pt x="1892300" y="89958"/>
                    </a:cubicBezTo>
                    <a:cubicBezTo>
                      <a:pt x="1953683" y="73025"/>
                      <a:pt x="2015067" y="40216"/>
                      <a:pt x="2070100" y="26458"/>
                    </a:cubicBezTo>
                    <a:cubicBezTo>
                      <a:pt x="2125133" y="12700"/>
                      <a:pt x="2194983" y="0"/>
                      <a:pt x="2222500" y="7408"/>
                    </a:cubicBezTo>
                    <a:cubicBezTo>
                      <a:pt x="2250017" y="14816"/>
                      <a:pt x="2239433" y="42333"/>
                      <a:pt x="2235200" y="70908"/>
                    </a:cubicBezTo>
                    <a:cubicBezTo>
                      <a:pt x="2230967" y="99483"/>
                      <a:pt x="2223558" y="162983"/>
                      <a:pt x="2197100" y="178858"/>
                    </a:cubicBezTo>
                    <a:cubicBezTo>
                      <a:pt x="2170642" y="194733"/>
                      <a:pt x="2123017" y="164041"/>
                      <a:pt x="2076450" y="166158"/>
                    </a:cubicBezTo>
                    <a:cubicBezTo>
                      <a:pt x="2029883" y="168275"/>
                      <a:pt x="1961092" y="187325"/>
                      <a:pt x="1917700" y="191558"/>
                    </a:cubicBezTo>
                    <a:cubicBezTo>
                      <a:pt x="1874308" y="195791"/>
                      <a:pt x="1839383" y="188383"/>
                      <a:pt x="1816100" y="191558"/>
                    </a:cubicBezTo>
                    <a:cubicBezTo>
                      <a:pt x="1792817" y="194733"/>
                      <a:pt x="1798108" y="198966"/>
                      <a:pt x="1778000" y="210608"/>
                    </a:cubicBezTo>
                    <a:cubicBezTo>
                      <a:pt x="1757892" y="222250"/>
                      <a:pt x="1695450" y="261408"/>
                      <a:pt x="1695450" y="261408"/>
                    </a:cubicBezTo>
                    <a:cubicBezTo>
                      <a:pt x="1673225" y="275166"/>
                      <a:pt x="1664758" y="284691"/>
                      <a:pt x="1644650" y="293158"/>
                    </a:cubicBezTo>
                    <a:cubicBezTo>
                      <a:pt x="1624542" y="301625"/>
                      <a:pt x="1602317" y="309033"/>
                      <a:pt x="1574800" y="312208"/>
                    </a:cubicBezTo>
                    <a:cubicBezTo>
                      <a:pt x="1547283" y="315383"/>
                      <a:pt x="1508125" y="311150"/>
                      <a:pt x="1479550" y="312208"/>
                    </a:cubicBezTo>
                    <a:cubicBezTo>
                      <a:pt x="1450975" y="313266"/>
                      <a:pt x="1429808" y="313266"/>
                      <a:pt x="1403350" y="318558"/>
                    </a:cubicBezTo>
                    <a:cubicBezTo>
                      <a:pt x="1376892" y="323850"/>
                      <a:pt x="1368425" y="328083"/>
                      <a:pt x="1320800" y="343958"/>
                    </a:cubicBezTo>
                    <a:cubicBezTo>
                      <a:pt x="1273175" y="359833"/>
                      <a:pt x="1163108" y="393700"/>
                      <a:pt x="1117600" y="413808"/>
                    </a:cubicBezTo>
                    <a:cubicBezTo>
                      <a:pt x="1072092" y="433916"/>
                      <a:pt x="1085850" y="451908"/>
                      <a:pt x="1047750" y="464608"/>
                    </a:cubicBezTo>
                    <a:cubicBezTo>
                      <a:pt x="1009650" y="477308"/>
                      <a:pt x="932392" y="481541"/>
                      <a:pt x="889000" y="490008"/>
                    </a:cubicBezTo>
                    <a:cubicBezTo>
                      <a:pt x="845608" y="498475"/>
                      <a:pt x="819150" y="503766"/>
                      <a:pt x="787400" y="515408"/>
                    </a:cubicBezTo>
                    <a:cubicBezTo>
                      <a:pt x="755650" y="527050"/>
                      <a:pt x="720725" y="538691"/>
                      <a:pt x="698500" y="559858"/>
                    </a:cubicBezTo>
                    <a:cubicBezTo>
                      <a:pt x="676275" y="581025"/>
                      <a:pt x="673100" y="624416"/>
                      <a:pt x="654050" y="642408"/>
                    </a:cubicBezTo>
                    <a:cubicBezTo>
                      <a:pt x="635000" y="660400"/>
                      <a:pt x="606425" y="660400"/>
                      <a:pt x="584200" y="667808"/>
                    </a:cubicBezTo>
                    <a:cubicBezTo>
                      <a:pt x="561975" y="675216"/>
                      <a:pt x="538692" y="677333"/>
                      <a:pt x="520700" y="686858"/>
                    </a:cubicBezTo>
                    <a:cubicBezTo>
                      <a:pt x="502708" y="696383"/>
                      <a:pt x="494242" y="698500"/>
                      <a:pt x="476250" y="724958"/>
                    </a:cubicBezTo>
                    <a:cubicBezTo>
                      <a:pt x="458258" y="751416"/>
                      <a:pt x="431800" y="805391"/>
                      <a:pt x="412750" y="845608"/>
                    </a:cubicBezTo>
                    <a:cubicBezTo>
                      <a:pt x="393700" y="885825"/>
                      <a:pt x="377825" y="932391"/>
                      <a:pt x="361950" y="966258"/>
                    </a:cubicBezTo>
                    <a:cubicBezTo>
                      <a:pt x="346075" y="1000125"/>
                      <a:pt x="337608" y="1019175"/>
                      <a:pt x="317500" y="1048808"/>
                    </a:cubicBezTo>
                    <a:cubicBezTo>
                      <a:pt x="297392" y="1078441"/>
                      <a:pt x="265642" y="1127125"/>
                      <a:pt x="241300" y="1144058"/>
                    </a:cubicBezTo>
                    <a:cubicBezTo>
                      <a:pt x="216958" y="1160991"/>
                      <a:pt x="183092" y="1163108"/>
                      <a:pt x="171450" y="1150408"/>
                    </a:cubicBezTo>
                    <a:cubicBezTo>
                      <a:pt x="159808" y="1137708"/>
                      <a:pt x="192616" y="1073150"/>
                      <a:pt x="171450" y="1067858"/>
                    </a:cubicBezTo>
                    <a:cubicBezTo>
                      <a:pt x="150284" y="1062566"/>
                      <a:pt x="71967" y="1114425"/>
                      <a:pt x="44450" y="1118658"/>
                    </a:cubicBezTo>
                    <a:cubicBezTo>
                      <a:pt x="16933" y="1122891"/>
                      <a:pt x="12700" y="1099608"/>
                      <a:pt x="6350" y="1093258"/>
                    </a:cubicBezTo>
                    <a:cubicBezTo>
                      <a:pt x="0" y="1086908"/>
                      <a:pt x="3175" y="1083733"/>
                      <a:pt x="6350" y="1080558"/>
                    </a:cubicBezTo>
                  </a:path>
                </a:pathLst>
              </a:custGeom>
              <a:solidFill>
                <a:srgbClr val="0099FF">
                  <a:alpha val="40000"/>
                </a:srgb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3684608" y="1824426"/>
                <a:ext cx="636978" cy="611556"/>
              </a:xfrm>
              <a:custGeom>
                <a:avLst/>
                <a:gdLst>
                  <a:gd name="connsiteX0" fmla="*/ 227542 w 635000"/>
                  <a:gd name="connsiteY0" fmla="*/ 88900 h 608542"/>
                  <a:gd name="connsiteX1" fmla="*/ 138642 w 635000"/>
                  <a:gd name="connsiteY1" fmla="*/ 158750 h 608542"/>
                  <a:gd name="connsiteX2" fmla="*/ 87842 w 635000"/>
                  <a:gd name="connsiteY2" fmla="*/ 203200 h 608542"/>
                  <a:gd name="connsiteX3" fmla="*/ 37042 w 635000"/>
                  <a:gd name="connsiteY3" fmla="*/ 279400 h 608542"/>
                  <a:gd name="connsiteX4" fmla="*/ 5292 w 635000"/>
                  <a:gd name="connsiteY4" fmla="*/ 368300 h 608542"/>
                  <a:gd name="connsiteX5" fmla="*/ 5292 w 635000"/>
                  <a:gd name="connsiteY5" fmla="*/ 438150 h 608542"/>
                  <a:gd name="connsiteX6" fmla="*/ 30692 w 635000"/>
                  <a:gd name="connsiteY6" fmla="*/ 571500 h 608542"/>
                  <a:gd name="connsiteX7" fmla="*/ 56092 w 635000"/>
                  <a:gd name="connsiteY7" fmla="*/ 596900 h 608542"/>
                  <a:gd name="connsiteX8" fmla="*/ 164042 w 635000"/>
                  <a:gd name="connsiteY8" fmla="*/ 603250 h 608542"/>
                  <a:gd name="connsiteX9" fmla="*/ 278342 w 635000"/>
                  <a:gd name="connsiteY9" fmla="*/ 565150 h 608542"/>
                  <a:gd name="connsiteX10" fmla="*/ 341842 w 635000"/>
                  <a:gd name="connsiteY10" fmla="*/ 514350 h 608542"/>
                  <a:gd name="connsiteX11" fmla="*/ 449792 w 635000"/>
                  <a:gd name="connsiteY11" fmla="*/ 431800 h 608542"/>
                  <a:gd name="connsiteX12" fmla="*/ 570442 w 635000"/>
                  <a:gd name="connsiteY12" fmla="*/ 266700 h 608542"/>
                  <a:gd name="connsiteX13" fmla="*/ 614892 w 635000"/>
                  <a:gd name="connsiteY13" fmla="*/ 234950 h 608542"/>
                  <a:gd name="connsiteX14" fmla="*/ 614892 w 635000"/>
                  <a:gd name="connsiteY14" fmla="*/ 209550 h 608542"/>
                  <a:gd name="connsiteX15" fmla="*/ 494242 w 635000"/>
                  <a:gd name="connsiteY15" fmla="*/ 234950 h 608542"/>
                  <a:gd name="connsiteX16" fmla="*/ 500592 w 635000"/>
                  <a:gd name="connsiteY16" fmla="*/ 146050 h 608542"/>
                  <a:gd name="connsiteX17" fmla="*/ 329142 w 635000"/>
                  <a:gd name="connsiteY17" fmla="*/ 190500 h 608542"/>
                  <a:gd name="connsiteX18" fmla="*/ 360892 w 635000"/>
                  <a:gd name="connsiteY18" fmla="*/ 101600 h 608542"/>
                  <a:gd name="connsiteX19" fmla="*/ 373592 w 635000"/>
                  <a:gd name="connsiteY19" fmla="*/ 12700 h 608542"/>
                  <a:gd name="connsiteX20" fmla="*/ 329142 w 635000"/>
                  <a:gd name="connsiteY20" fmla="*/ 25400 h 60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35000" h="608542">
                    <a:moveTo>
                      <a:pt x="227542" y="88900"/>
                    </a:moveTo>
                    <a:cubicBezTo>
                      <a:pt x="194733" y="114300"/>
                      <a:pt x="161925" y="139700"/>
                      <a:pt x="138642" y="158750"/>
                    </a:cubicBezTo>
                    <a:cubicBezTo>
                      <a:pt x="115359" y="177800"/>
                      <a:pt x="104775" y="183092"/>
                      <a:pt x="87842" y="203200"/>
                    </a:cubicBezTo>
                    <a:cubicBezTo>
                      <a:pt x="70909" y="223308"/>
                      <a:pt x="50800" y="251883"/>
                      <a:pt x="37042" y="279400"/>
                    </a:cubicBezTo>
                    <a:cubicBezTo>
                      <a:pt x="23284" y="306917"/>
                      <a:pt x="10584" y="341842"/>
                      <a:pt x="5292" y="368300"/>
                    </a:cubicBezTo>
                    <a:cubicBezTo>
                      <a:pt x="0" y="394758"/>
                      <a:pt x="1059" y="404283"/>
                      <a:pt x="5292" y="438150"/>
                    </a:cubicBezTo>
                    <a:cubicBezTo>
                      <a:pt x="9525" y="472017"/>
                      <a:pt x="22225" y="545042"/>
                      <a:pt x="30692" y="571500"/>
                    </a:cubicBezTo>
                    <a:cubicBezTo>
                      <a:pt x="39159" y="597958"/>
                      <a:pt x="33867" y="591608"/>
                      <a:pt x="56092" y="596900"/>
                    </a:cubicBezTo>
                    <a:cubicBezTo>
                      <a:pt x="78317" y="602192"/>
                      <a:pt x="127000" y="608542"/>
                      <a:pt x="164042" y="603250"/>
                    </a:cubicBezTo>
                    <a:cubicBezTo>
                      <a:pt x="201084" y="597958"/>
                      <a:pt x="248709" y="579967"/>
                      <a:pt x="278342" y="565150"/>
                    </a:cubicBezTo>
                    <a:cubicBezTo>
                      <a:pt x="307975" y="550333"/>
                      <a:pt x="313267" y="536575"/>
                      <a:pt x="341842" y="514350"/>
                    </a:cubicBezTo>
                    <a:cubicBezTo>
                      <a:pt x="370417" y="492125"/>
                      <a:pt x="411692" y="473075"/>
                      <a:pt x="449792" y="431800"/>
                    </a:cubicBezTo>
                    <a:cubicBezTo>
                      <a:pt x="487892" y="390525"/>
                      <a:pt x="542925" y="299508"/>
                      <a:pt x="570442" y="266700"/>
                    </a:cubicBezTo>
                    <a:cubicBezTo>
                      <a:pt x="597959" y="233892"/>
                      <a:pt x="607484" y="244475"/>
                      <a:pt x="614892" y="234950"/>
                    </a:cubicBezTo>
                    <a:cubicBezTo>
                      <a:pt x="622300" y="225425"/>
                      <a:pt x="635000" y="209550"/>
                      <a:pt x="614892" y="209550"/>
                    </a:cubicBezTo>
                    <a:cubicBezTo>
                      <a:pt x="594784" y="209550"/>
                      <a:pt x="513292" y="245533"/>
                      <a:pt x="494242" y="234950"/>
                    </a:cubicBezTo>
                    <a:cubicBezTo>
                      <a:pt x="475192" y="224367"/>
                      <a:pt x="528109" y="153458"/>
                      <a:pt x="500592" y="146050"/>
                    </a:cubicBezTo>
                    <a:cubicBezTo>
                      <a:pt x="473075" y="138642"/>
                      <a:pt x="352425" y="197908"/>
                      <a:pt x="329142" y="190500"/>
                    </a:cubicBezTo>
                    <a:cubicBezTo>
                      <a:pt x="305859" y="183092"/>
                      <a:pt x="353484" y="131233"/>
                      <a:pt x="360892" y="101600"/>
                    </a:cubicBezTo>
                    <a:cubicBezTo>
                      <a:pt x="368300" y="71967"/>
                      <a:pt x="378884" y="25400"/>
                      <a:pt x="373592" y="12700"/>
                    </a:cubicBezTo>
                    <a:cubicBezTo>
                      <a:pt x="368300" y="0"/>
                      <a:pt x="348721" y="12700"/>
                      <a:pt x="329142" y="25400"/>
                    </a:cubicBezTo>
                  </a:path>
                </a:pathLst>
              </a:custGeom>
              <a:solidFill>
                <a:srgbClr val="0099FF">
                  <a:alpha val="40000"/>
                </a:srgb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4257328" y="4440988"/>
                <a:ext cx="2003128" cy="1119787"/>
              </a:xfrm>
              <a:custGeom>
                <a:avLst/>
                <a:gdLst>
                  <a:gd name="connsiteX0" fmla="*/ 11642 w 2002367"/>
                  <a:gd name="connsiteY0" fmla="*/ 1041400 h 1117600"/>
                  <a:gd name="connsiteX1" fmla="*/ 94192 w 2002367"/>
                  <a:gd name="connsiteY1" fmla="*/ 939800 h 1117600"/>
                  <a:gd name="connsiteX2" fmla="*/ 151342 w 2002367"/>
                  <a:gd name="connsiteY2" fmla="*/ 819150 h 1117600"/>
                  <a:gd name="connsiteX3" fmla="*/ 208492 w 2002367"/>
                  <a:gd name="connsiteY3" fmla="*/ 704850 h 1117600"/>
                  <a:gd name="connsiteX4" fmla="*/ 259292 w 2002367"/>
                  <a:gd name="connsiteY4" fmla="*/ 590550 h 1117600"/>
                  <a:gd name="connsiteX5" fmla="*/ 297392 w 2002367"/>
                  <a:gd name="connsiteY5" fmla="*/ 533400 h 1117600"/>
                  <a:gd name="connsiteX6" fmla="*/ 348192 w 2002367"/>
                  <a:gd name="connsiteY6" fmla="*/ 508000 h 1117600"/>
                  <a:gd name="connsiteX7" fmla="*/ 424392 w 2002367"/>
                  <a:gd name="connsiteY7" fmla="*/ 508000 h 1117600"/>
                  <a:gd name="connsiteX8" fmla="*/ 494242 w 2002367"/>
                  <a:gd name="connsiteY8" fmla="*/ 444500 h 1117600"/>
                  <a:gd name="connsiteX9" fmla="*/ 595842 w 2002367"/>
                  <a:gd name="connsiteY9" fmla="*/ 361950 h 1117600"/>
                  <a:gd name="connsiteX10" fmla="*/ 691092 w 2002367"/>
                  <a:gd name="connsiteY10" fmla="*/ 323850 h 1117600"/>
                  <a:gd name="connsiteX11" fmla="*/ 792692 w 2002367"/>
                  <a:gd name="connsiteY11" fmla="*/ 323850 h 1117600"/>
                  <a:gd name="connsiteX12" fmla="*/ 913342 w 2002367"/>
                  <a:gd name="connsiteY12" fmla="*/ 279400 h 1117600"/>
                  <a:gd name="connsiteX13" fmla="*/ 1059392 w 2002367"/>
                  <a:gd name="connsiteY13" fmla="*/ 196850 h 1117600"/>
                  <a:gd name="connsiteX14" fmla="*/ 1110192 w 2002367"/>
                  <a:gd name="connsiteY14" fmla="*/ 184150 h 1117600"/>
                  <a:gd name="connsiteX15" fmla="*/ 1186392 w 2002367"/>
                  <a:gd name="connsiteY15" fmla="*/ 177800 h 1117600"/>
                  <a:gd name="connsiteX16" fmla="*/ 1326092 w 2002367"/>
                  <a:gd name="connsiteY16" fmla="*/ 171450 h 1117600"/>
                  <a:gd name="connsiteX17" fmla="*/ 1414992 w 2002367"/>
                  <a:gd name="connsiteY17" fmla="*/ 158750 h 1117600"/>
                  <a:gd name="connsiteX18" fmla="*/ 1472142 w 2002367"/>
                  <a:gd name="connsiteY18" fmla="*/ 139700 h 1117600"/>
                  <a:gd name="connsiteX19" fmla="*/ 1541992 w 2002367"/>
                  <a:gd name="connsiteY19" fmla="*/ 57150 h 1117600"/>
                  <a:gd name="connsiteX20" fmla="*/ 1630892 w 2002367"/>
                  <a:gd name="connsiteY20" fmla="*/ 44450 h 1117600"/>
                  <a:gd name="connsiteX21" fmla="*/ 1776942 w 2002367"/>
                  <a:gd name="connsiteY21" fmla="*/ 31750 h 1117600"/>
                  <a:gd name="connsiteX22" fmla="*/ 1999192 w 2002367"/>
                  <a:gd name="connsiteY22" fmla="*/ 0 h 1117600"/>
                  <a:gd name="connsiteX23" fmla="*/ 1999192 w 2002367"/>
                  <a:gd name="connsiteY23" fmla="*/ 0 h 1117600"/>
                  <a:gd name="connsiteX24" fmla="*/ 1999192 w 2002367"/>
                  <a:gd name="connsiteY24" fmla="*/ 57150 h 1117600"/>
                  <a:gd name="connsiteX25" fmla="*/ 1980142 w 2002367"/>
                  <a:gd name="connsiteY25" fmla="*/ 88900 h 1117600"/>
                  <a:gd name="connsiteX26" fmla="*/ 1967442 w 2002367"/>
                  <a:gd name="connsiteY26" fmla="*/ 101600 h 1117600"/>
                  <a:gd name="connsiteX27" fmla="*/ 1922992 w 2002367"/>
                  <a:gd name="connsiteY27" fmla="*/ 95250 h 1117600"/>
                  <a:gd name="connsiteX28" fmla="*/ 1846792 w 2002367"/>
                  <a:gd name="connsiteY28" fmla="*/ 95250 h 1117600"/>
                  <a:gd name="connsiteX29" fmla="*/ 1770592 w 2002367"/>
                  <a:gd name="connsiteY29" fmla="*/ 95250 h 1117600"/>
                  <a:gd name="connsiteX30" fmla="*/ 1668992 w 2002367"/>
                  <a:gd name="connsiteY30" fmla="*/ 88900 h 1117600"/>
                  <a:gd name="connsiteX31" fmla="*/ 1592792 w 2002367"/>
                  <a:gd name="connsiteY31" fmla="*/ 101600 h 1117600"/>
                  <a:gd name="connsiteX32" fmla="*/ 1535642 w 2002367"/>
                  <a:gd name="connsiteY32" fmla="*/ 139700 h 1117600"/>
                  <a:gd name="connsiteX33" fmla="*/ 1503892 w 2002367"/>
                  <a:gd name="connsiteY33" fmla="*/ 165100 h 1117600"/>
                  <a:gd name="connsiteX34" fmla="*/ 1453092 w 2002367"/>
                  <a:gd name="connsiteY34" fmla="*/ 190500 h 1117600"/>
                  <a:gd name="connsiteX35" fmla="*/ 1402292 w 2002367"/>
                  <a:gd name="connsiteY35" fmla="*/ 203200 h 1117600"/>
                  <a:gd name="connsiteX36" fmla="*/ 1345142 w 2002367"/>
                  <a:gd name="connsiteY36" fmla="*/ 209550 h 1117600"/>
                  <a:gd name="connsiteX37" fmla="*/ 1243542 w 2002367"/>
                  <a:gd name="connsiteY37" fmla="*/ 203200 h 1117600"/>
                  <a:gd name="connsiteX38" fmla="*/ 1180042 w 2002367"/>
                  <a:gd name="connsiteY38" fmla="*/ 215900 h 1117600"/>
                  <a:gd name="connsiteX39" fmla="*/ 1122892 w 2002367"/>
                  <a:gd name="connsiteY39" fmla="*/ 241300 h 1117600"/>
                  <a:gd name="connsiteX40" fmla="*/ 1027642 w 2002367"/>
                  <a:gd name="connsiteY40" fmla="*/ 298450 h 1117600"/>
                  <a:gd name="connsiteX41" fmla="*/ 900642 w 2002367"/>
                  <a:gd name="connsiteY41" fmla="*/ 355600 h 1117600"/>
                  <a:gd name="connsiteX42" fmla="*/ 824442 w 2002367"/>
                  <a:gd name="connsiteY42" fmla="*/ 368300 h 1117600"/>
                  <a:gd name="connsiteX43" fmla="*/ 773642 w 2002367"/>
                  <a:gd name="connsiteY43" fmla="*/ 381000 h 1117600"/>
                  <a:gd name="connsiteX44" fmla="*/ 716492 w 2002367"/>
                  <a:gd name="connsiteY44" fmla="*/ 412750 h 1117600"/>
                  <a:gd name="connsiteX45" fmla="*/ 678392 w 2002367"/>
                  <a:gd name="connsiteY45" fmla="*/ 444500 h 1117600"/>
                  <a:gd name="connsiteX46" fmla="*/ 652992 w 2002367"/>
                  <a:gd name="connsiteY46" fmla="*/ 527050 h 1117600"/>
                  <a:gd name="connsiteX47" fmla="*/ 646642 w 2002367"/>
                  <a:gd name="connsiteY47" fmla="*/ 596900 h 1117600"/>
                  <a:gd name="connsiteX48" fmla="*/ 652992 w 2002367"/>
                  <a:gd name="connsiteY48" fmla="*/ 660400 h 1117600"/>
                  <a:gd name="connsiteX49" fmla="*/ 633942 w 2002367"/>
                  <a:gd name="connsiteY49" fmla="*/ 723900 h 1117600"/>
                  <a:gd name="connsiteX50" fmla="*/ 595842 w 2002367"/>
                  <a:gd name="connsiteY50" fmla="*/ 793750 h 1117600"/>
                  <a:gd name="connsiteX51" fmla="*/ 532342 w 2002367"/>
                  <a:gd name="connsiteY51" fmla="*/ 863600 h 1117600"/>
                  <a:gd name="connsiteX52" fmla="*/ 291042 w 2002367"/>
                  <a:gd name="connsiteY52" fmla="*/ 1092200 h 1117600"/>
                  <a:gd name="connsiteX53" fmla="*/ 310092 w 2002367"/>
                  <a:gd name="connsiteY53" fmla="*/ 1016000 h 1117600"/>
                  <a:gd name="connsiteX54" fmla="*/ 176742 w 2002367"/>
                  <a:gd name="connsiteY54" fmla="*/ 1060450 h 1117600"/>
                  <a:gd name="connsiteX55" fmla="*/ 164042 w 2002367"/>
                  <a:gd name="connsiteY55" fmla="*/ 984250 h 1117600"/>
                  <a:gd name="connsiteX56" fmla="*/ 11642 w 2002367"/>
                  <a:gd name="connsiteY56" fmla="*/ 1041400 h 111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002367" h="1117600">
                    <a:moveTo>
                      <a:pt x="11642" y="1041400"/>
                    </a:moveTo>
                    <a:cubicBezTo>
                      <a:pt x="0" y="1033992"/>
                      <a:pt x="70909" y="976842"/>
                      <a:pt x="94192" y="939800"/>
                    </a:cubicBezTo>
                    <a:cubicBezTo>
                      <a:pt x="117475" y="902758"/>
                      <a:pt x="132292" y="858308"/>
                      <a:pt x="151342" y="819150"/>
                    </a:cubicBezTo>
                    <a:cubicBezTo>
                      <a:pt x="170392" y="779992"/>
                      <a:pt x="190500" y="742950"/>
                      <a:pt x="208492" y="704850"/>
                    </a:cubicBezTo>
                    <a:cubicBezTo>
                      <a:pt x="226484" y="666750"/>
                      <a:pt x="244475" y="619125"/>
                      <a:pt x="259292" y="590550"/>
                    </a:cubicBezTo>
                    <a:cubicBezTo>
                      <a:pt x="274109" y="561975"/>
                      <a:pt x="282575" y="547158"/>
                      <a:pt x="297392" y="533400"/>
                    </a:cubicBezTo>
                    <a:cubicBezTo>
                      <a:pt x="312209" y="519642"/>
                      <a:pt x="327025" y="512233"/>
                      <a:pt x="348192" y="508000"/>
                    </a:cubicBezTo>
                    <a:cubicBezTo>
                      <a:pt x="369359" y="503767"/>
                      <a:pt x="400050" y="518583"/>
                      <a:pt x="424392" y="508000"/>
                    </a:cubicBezTo>
                    <a:cubicBezTo>
                      <a:pt x="448734" y="497417"/>
                      <a:pt x="465667" y="468842"/>
                      <a:pt x="494242" y="444500"/>
                    </a:cubicBezTo>
                    <a:cubicBezTo>
                      <a:pt x="522817" y="420158"/>
                      <a:pt x="563034" y="382058"/>
                      <a:pt x="595842" y="361950"/>
                    </a:cubicBezTo>
                    <a:cubicBezTo>
                      <a:pt x="628650" y="341842"/>
                      <a:pt x="658284" y="330200"/>
                      <a:pt x="691092" y="323850"/>
                    </a:cubicBezTo>
                    <a:cubicBezTo>
                      <a:pt x="723900" y="317500"/>
                      <a:pt x="755650" y="331258"/>
                      <a:pt x="792692" y="323850"/>
                    </a:cubicBezTo>
                    <a:cubicBezTo>
                      <a:pt x="829734" y="316442"/>
                      <a:pt x="868892" y="300567"/>
                      <a:pt x="913342" y="279400"/>
                    </a:cubicBezTo>
                    <a:cubicBezTo>
                      <a:pt x="957792" y="258233"/>
                      <a:pt x="1026584" y="212725"/>
                      <a:pt x="1059392" y="196850"/>
                    </a:cubicBezTo>
                    <a:cubicBezTo>
                      <a:pt x="1092200" y="180975"/>
                      <a:pt x="1089025" y="187325"/>
                      <a:pt x="1110192" y="184150"/>
                    </a:cubicBezTo>
                    <a:cubicBezTo>
                      <a:pt x="1131359" y="180975"/>
                      <a:pt x="1150409" y="179917"/>
                      <a:pt x="1186392" y="177800"/>
                    </a:cubicBezTo>
                    <a:cubicBezTo>
                      <a:pt x="1222375" y="175683"/>
                      <a:pt x="1287992" y="174625"/>
                      <a:pt x="1326092" y="171450"/>
                    </a:cubicBezTo>
                    <a:cubicBezTo>
                      <a:pt x="1364192" y="168275"/>
                      <a:pt x="1390650" y="164042"/>
                      <a:pt x="1414992" y="158750"/>
                    </a:cubicBezTo>
                    <a:cubicBezTo>
                      <a:pt x="1439334" y="153458"/>
                      <a:pt x="1450975" y="156633"/>
                      <a:pt x="1472142" y="139700"/>
                    </a:cubicBezTo>
                    <a:cubicBezTo>
                      <a:pt x="1493309" y="122767"/>
                      <a:pt x="1515534" y="73025"/>
                      <a:pt x="1541992" y="57150"/>
                    </a:cubicBezTo>
                    <a:cubicBezTo>
                      <a:pt x="1568450" y="41275"/>
                      <a:pt x="1591734" y="48683"/>
                      <a:pt x="1630892" y="44450"/>
                    </a:cubicBezTo>
                    <a:cubicBezTo>
                      <a:pt x="1670050" y="40217"/>
                      <a:pt x="1715559" y="39158"/>
                      <a:pt x="1776942" y="31750"/>
                    </a:cubicBezTo>
                    <a:cubicBezTo>
                      <a:pt x="1838325" y="24342"/>
                      <a:pt x="1999192" y="0"/>
                      <a:pt x="1999192" y="0"/>
                    </a:cubicBezTo>
                    <a:lnTo>
                      <a:pt x="1999192" y="0"/>
                    </a:lnTo>
                    <a:cubicBezTo>
                      <a:pt x="1999192" y="9525"/>
                      <a:pt x="2002367" y="42333"/>
                      <a:pt x="1999192" y="57150"/>
                    </a:cubicBezTo>
                    <a:cubicBezTo>
                      <a:pt x="1996017" y="71967"/>
                      <a:pt x="1985434" y="81492"/>
                      <a:pt x="1980142" y="88900"/>
                    </a:cubicBezTo>
                    <a:cubicBezTo>
                      <a:pt x="1974850" y="96308"/>
                      <a:pt x="1976967" y="100542"/>
                      <a:pt x="1967442" y="101600"/>
                    </a:cubicBezTo>
                    <a:cubicBezTo>
                      <a:pt x="1957917" y="102658"/>
                      <a:pt x="1943100" y="96308"/>
                      <a:pt x="1922992" y="95250"/>
                    </a:cubicBezTo>
                    <a:cubicBezTo>
                      <a:pt x="1902884" y="94192"/>
                      <a:pt x="1846792" y="95250"/>
                      <a:pt x="1846792" y="95250"/>
                    </a:cubicBezTo>
                    <a:cubicBezTo>
                      <a:pt x="1821392" y="95250"/>
                      <a:pt x="1800225" y="96308"/>
                      <a:pt x="1770592" y="95250"/>
                    </a:cubicBezTo>
                    <a:cubicBezTo>
                      <a:pt x="1740959" y="94192"/>
                      <a:pt x="1698625" y="87842"/>
                      <a:pt x="1668992" y="88900"/>
                    </a:cubicBezTo>
                    <a:cubicBezTo>
                      <a:pt x="1639359" y="89958"/>
                      <a:pt x="1615017" y="93133"/>
                      <a:pt x="1592792" y="101600"/>
                    </a:cubicBezTo>
                    <a:cubicBezTo>
                      <a:pt x="1570567" y="110067"/>
                      <a:pt x="1550459" y="129117"/>
                      <a:pt x="1535642" y="139700"/>
                    </a:cubicBezTo>
                    <a:cubicBezTo>
                      <a:pt x="1520825" y="150283"/>
                      <a:pt x="1517650" y="156633"/>
                      <a:pt x="1503892" y="165100"/>
                    </a:cubicBezTo>
                    <a:cubicBezTo>
                      <a:pt x="1490134" y="173567"/>
                      <a:pt x="1470025" y="184150"/>
                      <a:pt x="1453092" y="190500"/>
                    </a:cubicBezTo>
                    <a:cubicBezTo>
                      <a:pt x="1436159" y="196850"/>
                      <a:pt x="1420284" y="200025"/>
                      <a:pt x="1402292" y="203200"/>
                    </a:cubicBezTo>
                    <a:cubicBezTo>
                      <a:pt x="1384300" y="206375"/>
                      <a:pt x="1371600" y="209550"/>
                      <a:pt x="1345142" y="209550"/>
                    </a:cubicBezTo>
                    <a:cubicBezTo>
                      <a:pt x="1318684" y="209550"/>
                      <a:pt x="1271059" y="202142"/>
                      <a:pt x="1243542" y="203200"/>
                    </a:cubicBezTo>
                    <a:cubicBezTo>
                      <a:pt x="1216025" y="204258"/>
                      <a:pt x="1200150" y="209550"/>
                      <a:pt x="1180042" y="215900"/>
                    </a:cubicBezTo>
                    <a:cubicBezTo>
                      <a:pt x="1159934" y="222250"/>
                      <a:pt x="1148292" y="227542"/>
                      <a:pt x="1122892" y="241300"/>
                    </a:cubicBezTo>
                    <a:cubicBezTo>
                      <a:pt x="1097492" y="255058"/>
                      <a:pt x="1064684" y="279400"/>
                      <a:pt x="1027642" y="298450"/>
                    </a:cubicBezTo>
                    <a:cubicBezTo>
                      <a:pt x="990600" y="317500"/>
                      <a:pt x="934509" y="343958"/>
                      <a:pt x="900642" y="355600"/>
                    </a:cubicBezTo>
                    <a:cubicBezTo>
                      <a:pt x="866775" y="367242"/>
                      <a:pt x="845609" y="364067"/>
                      <a:pt x="824442" y="368300"/>
                    </a:cubicBezTo>
                    <a:cubicBezTo>
                      <a:pt x="803275" y="372533"/>
                      <a:pt x="791634" y="373592"/>
                      <a:pt x="773642" y="381000"/>
                    </a:cubicBezTo>
                    <a:cubicBezTo>
                      <a:pt x="755650" y="388408"/>
                      <a:pt x="732367" y="402167"/>
                      <a:pt x="716492" y="412750"/>
                    </a:cubicBezTo>
                    <a:cubicBezTo>
                      <a:pt x="700617" y="423333"/>
                      <a:pt x="688975" y="425450"/>
                      <a:pt x="678392" y="444500"/>
                    </a:cubicBezTo>
                    <a:cubicBezTo>
                      <a:pt x="667809" y="463550"/>
                      <a:pt x="658284" y="501650"/>
                      <a:pt x="652992" y="527050"/>
                    </a:cubicBezTo>
                    <a:cubicBezTo>
                      <a:pt x="647700" y="552450"/>
                      <a:pt x="646642" y="574675"/>
                      <a:pt x="646642" y="596900"/>
                    </a:cubicBezTo>
                    <a:cubicBezTo>
                      <a:pt x="646642" y="619125"/>
                      <a:pt x="655109" y="639233"/>
                      <a:pt x="652992" y="660400"/>
                    </a:cubicBezTo>
                    <a:cubicBezTo>
                      <a:pt x="650875" y="681567"/>
                      <a:pt x="643467" y="701675"/>
                      <a:pt x="633942" y="723900"/>
                    </a:cubicBezTo>
                    <a:cubicBezTo>
                      <a:pt x="624417" y="746125"/>
                      <a:pt x="612775" y="770467"/>
                      <a:pt x="595842" y="793750"/>
                    </a:cubicBezTo>
                    <a:cubicBezTo>
                      <a:pt x="578909" y="817033"/>
                      <a:pt x="583142" y="813858"/>
                      <a:pt x="532342" y="863600"/>
                    </a:cubicBezTo>
                    <a:cubicBezTo>
                      <a:pt x="481542" y="913342"/>
                      <a:pt x="328084" y="1066800"/>
                      <a:pt x="291042" y="1092200"/>
                    </a:cubicBezTo>
                    <a:cubicBezTo>
                      <a:pt x="254000" y="1117600"/>
                      <a:pt x="329142" y="1021292"/>
                      <a:pt x="310092" y="1016000"/>
                    </a:cubicBezTo>
                    <a:cubicBezTo>
                      <a:pt x="291042" y="1010708"/>
                      <a:pt x="201084" y="1065742"/>
                      <a:pt x="176742" y="1060450"/>
                    </a:cubicBezTo>
                    <a:cubicBezTo>
                      <a:pt x="152400" y="1055158"/>
                      <a:pt x="188384" y="984250"/>
                      <a:pt x="164042" y="984250"/>
                    </a:cubicBezTo>
                    <a:cubicBezTo>
                      <a:pt x="139700" y="984250"/>
                      <a:pt x="23284" y="1048808"/>
                      <a:pt x="11642" y="1041400"/>
                    </a:cubicBezTo>
                    <a:close/>
                  </a:path>
                </a:pathLst>
              </a:custGeom>
              <a:solidFill>
                <a:srgbClr val="0000FF">
                  <a:alpha val="4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4575817" y="4533139"/>
                <a:ext cx="1653907" cy="1055560"/>
              </a:xfrm>
              <a:custGeom>
                <a:avLst/>
                <a:gdLst>
                  <a:gd name="connsiteX0" fmla="*/ 1654175 w 1655233"/>
                  <a:gd name="connsiteY0" fmla="*/ 13758 h 1060450"/>
                  <a:gd name="connsiteX1" fmla="*/ 1501775 w 1655233"/>
                  <a:gd name="connsiteY1" fmla="*/ 7408 h 1060450"/>
                  <a:gd name="connsiteX2" fmla="*/ 1419225 w 1655233"/>
                  <a:gd name="connsiteY2" fmla="*/ 13758 h 1060450"/>
                  <a:gd name="connsiteX3" fmla="*/ 1323975 w 1655233"/>
                  <a:gd name="connsiteY3" fmla="*/ 7408 h 1060450"/>
                  <a:gd name="connsiteX4" fmla="*/ 1298575 w 1655233"/>
                  <a:gd name="connsiteY4" fmla="*/ 7408 h 1060450"/>
                  <a:gd name="connsiteX5" fmla="*/ 1228725 w 1655233"/>
                  <a:gd name="connsiteY5" fmla="*/ 51858 h 1060450"/>
                  <a:gd name="connsiteX6" fmla="*/ 1158875 w 1655233"/>
                  <a:gd name="connsiteY6" fmla="*/ 96308 h 1060450"/>
                  <a:gd name="connsiteX7" fmla="*/ 1082675 w 1655233"/>
                  <a:gd name="connsiteY7" fmla="*/ 121708 h 1060450"/>
                  <a:gd name="connsiteX8" fmla="*/ 1012825 w 1655233"/>
                  <a:gd name="connsiteY8" fmla="*/ 109008 h 1060450"/>
                  <a:gd name="connsiteX9" fmla="*/ 885825 w 1655233"/>
                  <a:gd name="connsiteY9" fmla="*/ 115358 h 1060450"/>
                  <a:gd name="connsiteX10" fmla="*/ 803275 w 1655233"/>
                  <a:gd name="connsiteY10" fmla="*/ 159808 h 1060450"/>
                  <a:gd name="connsiteX11" fmla="*/ 720725 w 1655233"/>
                  <a:gd name="connsiteY11" fmla="*/ 191558 h 1060450"/>
                  <a:gd name="connsiteX12" fmla="*/ 631825 w 1655233"/>
                  <a:gd name="connsiteY12" fmla="*/ 223308 h 1060450"/>
                  <a:gd name="connsiteX13" fmla="*/ 504825 w 1655233"/>
                  <a:gd name="connsiteY13" fmla="*/ 274108 h 1060450"/>
                  <a:gd name="connsiteX14" fmla="*/ 390525 w 1655233"/>
                  <a:gd name="connsiteY14" fmla="*/ 312208 h 1060450"/>
                  <a:gd name="connsiteX15" fmla="*/ 333375 w 1655233"/>
                  <a:gd name="connsiteY15" fmla="*/ 343958 h 1060450"/>
                  <a:gd name="connsiteX16" fmla="*/ 314325 w 1655233"/>
                  <a:gd name="connsiteY16" fmla="*/ 464608 h 1060450"/>
                  <a:gd name="connsiteX17" fmla="*/ 327025 w 1655233"/>
                  <a:gd name="connsiteY17" fmla="*/ 572558 h 1060450"/>
                  <a:gd name="connsiteX18" fmla="*/ 295275 w 1655233"/>
                  <a:gd name="connsiteY18" fmla="*/ 623358 h 1060450"/>
                  <a:gd name="connsiteX19" fmla="*/ 295275 w 1655233"/>
                  <a:gd name="connsiteY19" fmla="*/ 686858 h 1060450"/>
                  <a:gd name="connsiteX20" fmla="*/ 200025 w 1655233"/>
                  <a:gd name="connsiteY20" fmla="*/ 769408 h 1060450"/>
                  <a:gd name="connsiteX21" fmla="*/ 28575 w 1655233"/>
                  <a:gd name="connsiteY21" fmla="*/ 972608 h 1060450"/>
                  <a:gd name="connsiteX22" fmla="*/ 28575 w 1655233"/>
                  <a:gd name="connsiteY22" fmla="*/ 1036108 h 1060450"/>
                  <a:gd name="connsiteX23" fmla="*/ 136525 w 1655233"/>
                  <a:gd name="connsiteY23" fmla="*/ 978958 h 1060450"/>
                  <a:gd name="connsiteX24" fmla="*/ 168275 w 1655233"/>
                  <a:gd name="connsiteY24" fmla="*/ 1042458 h 1060450"/>
                  <a:gd name="connsiteX25" fmla="*/ 231775 w 1655233"/>
                  <a:gd name="connsiteY25" fmla="*/ 1042458 h 1060450"/>
                  <a:gd name="connsiteX26" fmla="*/ 358775 w 1655233"/>
                  <a:gd name="connsiteY26" fmla="*/ 934508 h 1060450"/>
                  <a:gd name="connsiteX27" fmla="*/ 409575 w 1655233"/>
                  <a:gd name="connsiteY27" fmla="*/ 985308 h 1060450"/>
                  <a:gd name="connsiteX28" fmla="*/ 492125 w 1655233"/>
                  <a:gd name="connsiteY28" fmla="*/ 883708 h 1060450"/>
                  <a:gd name="connsiteX29" fmla="*/ 561975 w 1655233"/>
                  <a:gd name="connsiteY29" fmla="*/ 864658 h 1060450"/>
                  <a:gd name="connsiteX30" fmla="*/ 581025 w 1655233"/>
                  <a:gd name="connsiteY30" fmla="*/ 744008 h 1060450"/>
                  <a:gd name="connsiteX31" fmla="*/ 606425 w 1655233"/>
                  <a:gd name="connsiteY31" fmla="*/ 642408 h 1060450"/>
                  <a:gd name="connsiteX32" fmla="*/ 663575 w 1655233"/>
                  <a:gd name="connsiteY32" fmla="*/ 553508 h 1060450"/>
                  <a:gd name="connsiteX33" fmla="*/ 708025 w 1655233"/>
                  <a:gd name="connsiteY33" fmla="*/ 420158 h 1060450"/>
                  <a:gd name="connsiteX34" fmla="*/ 784225 w 1655233"/>
                  <a:gd name="connsiteY34" fmla="*/ 324908 h 1060450"/>
                  <a:gd name="connsiteX35" fmla="*/ 866775 w 1655233"/>
                  <a:gd name="connsiteY35" fmla="*/ 255058 h 1060450"/>
                  <a:gd name="connsiteX36" fmla="*/ 949325 w 1655233"/>
                  <a:gd name="connsiteY36" fmla="*/ 248708 h 1060450"/>
                  <a:gd name="connsiteX37" fmla="*/ 1044575 w 1655233"/>
                  <a:gd name="connsiteY37" fmla="*/ 242358 h 1060450"/>
                  <a:gd name="connsiteX38" fmla="*/ 1133475 w 1655233"/>
                  <a:gd name="connsiteY38" fmla="*/ 242358 h 1060450"/>
                  <a:gd name="connsiteX39" fmla="*/ 1292225 w 1655233"/>
                  <a:gd name="connsiteY39" fmla="*/ 242358 h 1060450"/>
                  <a:gd name="connsiteX40" fmla="*/ 1279525 w 1655233"/>
                  <a:gd name="connsiteY40" fmla="*/ 166158 h 1060450"/>
                  <a:gd name="connsiteX41" fmla="*/ 1450975 w 1655233"/>
                  <a:gd name="connsiteY41" fmla="*/ 128058 h 1060450"/>
                  <a:gd name="connsiteX42" fmla="*/ 1412875 w 1655233"/>
                  <a:gd name="connsiteY42" fmla="*/ 89958 h 1060450"/>
                  <a:gd name="connsiteX43" fmla="*/ 1495425 w 1655233"/>
                  <a:gd name="connsiteY43" fmla="*/ 77258 h 1060450"/>
                  <a:gd name="connsiteX44" fmla="*/ 1654175 w 1655233"/>
                  <a:gd name="connsiteY44" fmla="*/ 13758 h 1060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655233" h="1060450">
                    <a:moveTo>
                      <a:pt x="1654175" y="13758"/>
                    </a:moveTo>
                    <a:cubicBezTo>
                      <a:pt x="1655233" y="2116"/>
                      <a:pt x="1540933" y="7408"/>
                      <a:pt x="1501775" y="7408"/>
                    </a:cubicBezTo>
                    <a:cubicBezTo>
                      <a:pt x="1462617" y="7408"/>
                      <a:pt x="1448858" y="13758"/>
                      <a:pt x="1419225" y="13758"/>
                    </a:cubicBezTo>
                    <a:cubicBezTo>
                      <a:pt x="1389592" y="13758"/>
                      <a:pt x="1344083" y="8466"/>
                      <a:pt x="1323975" y="7408"/>
                    </a:cubicBezTo>
                    <a:cubicBezTo>
                      <a:pt x="1303867" y="6350"/>
                      <a:pt x="1314450" y="0"/>
                      <a:pt x="1298575" y="7408"/>
                    </a:cubicBezTo>
                    <a:cubicBezTo>
                      <a:pt x="1282700" y="14816"/>
                      <a:pt x="1228725" y="51858"/>
                      <a:pt x="1228725" y="51858"/>
                    </a:cubicBezTo>
                    <a:cubicBezTo>
                      <a:pt x="1205442" y="66675"/>
                      <a:pt x="1183217" y="84666"/>
                      <a:pt x="1158875" y="96308"/>
                    </a:cubicBezTo>
                    <a:cubicBezTo>
                      <a:pt x="1134533" y="107950"/>
                      <a:pt x="1107017" y="119591"/>
                      <a:pt x="1082675" y="121708"/>
                    </a:cubicBezTo>
                    <a:cubicBezTo>
                      <a:pt x="1058333" y="123825"/>
                      <a:pt x="1045633" y="110066"/>
                      <a:pt x="1012825" y="109008"/>
                    </a:cubicBezTo>
                    <a:cubicBezTo>
                      <a:pt x="980017" y="107950"/>
                      <a:pt x="920750" y="106891"/>
                      <a:pt x="885825" y="115358"/>
                    </a:cubicBezTo>
                    <a:cubicBezTo>
                      <a:pt x="850900" y="123825"/>
                      <a:pt x="830792" y="147108"/>
                      <a:pt x="803275" y="159808"/>
                    </a:cubicBezTo>
                    <a:cubicBezTo>
                      <a:pt x="775758" y="172508"/>
                      <a:pt x="749300" y="180975"/>
                      <a:pt x="720725" y="191558"/>
                    </a:cubicBezTo>
                    <a:cubicBezTo>
                      <a:pt x="692150" y="202141"/>
                      <a:pt x="667808" y="209550"/>
                      <a:pt x="631825" y="223308"/>
                    </a:cubicBezTo>
                    <a:cubicBezTo>
                      <a:pt x="595842" y="237066"/>
                      <a:pt x="545042" y="259291"/>
                      <a:pt x="504825" y="274108"/>
                    </a:cubicBezTo>
                    <a:cubicBezTo>
                      <a:pt x="464608" y="288925"/>
                      <a:pt x="419100" y="300566"/>
                      <a:pt x="390525" y="312208"/>
                    </a:cubicBezTo>
                    <a:cubicBezTo>
                      <a:pt x="361950" y="323850"/>
                      <a:pt x="346075" y="318558"/>
                      <a:pt x="333375" y="343958"/>
                    </a:cubicBezTo>
                    <a:cubicBezTo>
                      <a:pt x="320675" y="369358"/>
                      <a:pt x="315383" y="426508"/>
                      <a:pt x="314325" y="464608"/>
                    </a:cubicBezTo>
                    <a:cubicBezTo>
                      <a:pt x="313267" y="502708"/>
                      <a:pt x="330200" y="546100"/>
                      <a:pt x="327025" y="572558"/>
                    </a:cubicBezTo>
                    <a:cubicBezTo>
                      <a:pt x="323850" y="599016"/>
                      <a:pt x="300567" y="604308"/>
                      <a:pt x="295275" y="623358"/>
                    </a:cubicBezTo>
                    <a:cubicBezTo>
                      <a:pt x="289983" y="642408"/>
                      <a:pt x="311150" y="662516"/>
                      <a:pt x="295275" y="686858"/>
                    </a:cubicBezTo>
                    <a:cubicBezTo>
                      <a:pt x="279400" y="711200"/>
                      <a:pt x="244475" y="721783"/>
                      <a:pt x="200025" y="769408"/>
                    </a:cubicBezTo>
                    <a:cubicBezTo>
                      <a:pt x="155575" y="817033"/>
                      <a:pt x="57150" y="928158"/>
                      <a:pt x="28575" y="972608"/>
                    </a:cubicBezTo>
                    <a:cubicBezTo>
                      <a:pt x="0" y="1017058"/>
                      <a:pt x="10584" y="1035050"/>
                      <a:pt x="28575" y="1036108"/>
                    </a:cubicBezTo>
                    <a:cubicBezTo>
                      <a:pt x="46566" y="1037166"/>
                      <a:pt x="113242" y="977900"/>
                      <a:pt x="136525" y="978958"/>
                    </a:cubicBezTo>
                    <a:cubicBezTo>
                      <a:pt x="159808" y="980016"/>
                      <a:pt x="152400" y="1031875"/>
                      <a:pt x="168275" y="1042458"/>
                    </a:cubicBezTo>
                    <a:cubicBezTo>
                      <a:pt x="184150" y="1053041"/>
                      <a:pt x="200025" y="1060450"/>
                      <a:pt x="231775" y="1042458"/>
                    </a:cubicBezTo>
                    <a:cubicBezTo>
                      <a:pt x="263525" y="1024466"/>
                      <a:pt x="329142" y="944033"/>
                      <a:pt x="358775" y="934508"/>
                    </a:cubicBezTo>
                    <a:cubicBezTo>
                      <a:pt x="388408" y="924983"/>
                      <a:pt x="387350" y="993775"/>
                      <a:pt x="409575" y="985308"/>
                    </a:cubicBezTo>
                    <a:cubicBezTo>
                      <a:pt x="431800" y="976841"/>
                      <a:pt x="466725" y="903816"/>
                      <a:pt x="492125" y="883708"/>
                    </a:cubicBezTo>
                    <a:cubicBezTo>
                      <a:pt x="517525" y="863600"/>
                      <a:pt x="547158" y="887941"/>
                      <a:pt x="561975" y="864658"/>
                    </a:cubicBezTo>
                    <a:cubicBezTo>
                      <a:pt x="576792" y="841375"/>
                      <a:pt x="573617" y="781050"/>
                      <a:pt x="581025" y="744008"/>
                    </a:cubicBezTo>
                    <a:cubicBezTo>
                      <a:pt x="588433" y="706966"/>
                      <a:pt x="592667" y="674158"/>
                      <a:pt x="606425" y="642408"/>
                    </a:cubicBezTo>
                    <a:cubicBezTo>
                      <a:pt x="620183" y="610658"/>
                      <a:pt x="646642" y="590550"/>
                      <a:pt x="663575" y="553508"/>
                    </a:cubicBezTo>
                    <a:cubicBezTo>
                      <a:pt x="680508" y="516466"/>
                      <a:pt x="687917" y="458258"/>
                      <a:pt x="708025" y="420158"/>
                    </a:cubicBezTo>
                    <a:cubicBezTo>
                      <a:pt x="728133" y="382058"/>
                      <a:pt x="757767" y="352425"/>
                      <a:pt x="784225" y="324908"/>
                    </a:cubicBezTo>
                    <a:cubicBezTo>
                      <a:pt x="810683" y="297391"/>
                      <a:pt x="839258" y="267758"/>
                      <a:pt x="866775" y="255058"/>
                    </a:cubicBezTo>
                    <a:cubicBezTo>
                      <a:pt x="894292" y="242358"/>
                      <a:pt x="949325" y="248708"/>
                      <a:pt x="949325" y="248708"/>
                    </a:cubicBezTo>
                    <a:cubicBezTo>
                      <a:pt x="978958" y="246591"/>
                      <a:pt x="1013883" y="243416"/>
                      <a:pt x="1044575" y="242358"/>
                    </a:cubicBezTo>
                    <a:cubicBezTo>
                      <a:pt x="1075267" y="241300"/>
                      <a:pt x="1133475" y="242358"/>
                      <a:pt x="1133475" y="242358"/>
                    </a:cubicBezTo>
                    <a:cubicBezTo>
                      <a:pt x="1174750" y="242358"/>
                      <a:pt x="1267883" y="255058"/>
                      <a:pt x="1292225" y="242358"/>
                    </a:cubicBezTo>
                    <a:cubicBezTo>
                      <a:pt x="1316567" y="229658"/>
                      <a:pt x="1253067" y="185208"/>
                      <a:pt x="1279525" y="166158"/>
                    </a:cubicBezTo>
                    <a:cubicBezTo>
                      <a:pt x="1305983" y="147108"/>
                      <a:pt x="1428750" y="140758"/>
                      <a:pt x="1450975" y="128058"/>
                    </a:cubicBezTo>
                    <a:cubicBezTo>
                      <a:pt x="1473200" y="115358"/>
                      <a:pt x="1405467" y="98425"/>
                      <a:pt x="1412875" y="89958"/>
                    </a:cubicBezTo>
                    <a:cubicBezTo>
                      <a:pt x="1420283" y="81491"/>
                      <a:pt x="1459442" y="84666"/>
                      <a:pt x="1495425" y="77258"/>
                    </a:cubicBezTo>
                    <a:cubicBezTo>
                      <a:pt x="1531408" y="69850"/>
                      <a:pt x="1653117" y="25400"/>
                      <a:pt x="1654175" y="13758"/>
                    </a:cubicBezTo>
                    <a:close/>
                  </a:path>
                </a:pathLst>
              </a:custGeom>
              <a:solidFill>
                <a:srgbClr val="9966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5187651" y="4759331"/>
                <a:ext cx="930322" cy="569667"/>
              </a:xfrm>
              <a:custGeom>
                <a:avLst/>
                <a:gdLst>
                  <a:gd name="connsiteX0" fmla="*/ 704850 w 929217"/>
                  <a:gd name="connsiteY0" fmla="*/ 5292 h 570442"/>
                  <a:gd name="connsiteX1" fmla="*/ 546100 w 929217"/>
                  <a:gd name="connsiteY1" fmla="*/ 11642 h 570442"/>
                  <a:gd name="connsiteX2" fmla="*/ 400050 w 929217"/>
                  <a:gd name="connsiteY2" fmla="*/ 11642 h 570442"/>
                  <a:gd name="connsiteX3" fmla="*/ 285750 w 929217"/>
                  <a:gd name="connsiteY3" fmla="*/ 24342 h 570442"/>
                  <a:gd name="connsiteX4" fmla="*/ 203200 w 929217"/>
                  <a:gd name="connsiteY4" fmla="*/ 49742 h 570442"/>
                  <a:gd name="connsiteX5" fmla="*/ 114300 w 929217"/>
                  <a:gd name="connsiteY5" fmla="*/ 151342 h 570442"/>
                  <a:gd name="connsiteX6" fmla="*/ 76200 w 929217"/>
                  <a:gd name="connsiteY6" fmla="*/ 246592 h 570442"/>
                  <a:gd name="connsiteX7" fmla="*/ 63500 w 929217"/>
                  <a:gd name="connsiteY7" fmla="*/ 291042 h 570442"/>
                  <a:gd name="connsiteX8" fmla="*/ 31750 w 929217"/>
                  <a:gd name="connsiteY8" fmla="*/ 367242 h 570442"/>
                  <a:gd name="connsiteX9" fmla="*/ 0 w 929217"/>
                  <a:gd name="connsiteY9" fmla="*/ 411692 h 570442"/>
                  <a:gd name="connsiteX10" fmla="*/ 31750 w 929217"/>
                  <a:gd name="connsiteY10" fmla="*/ 500592 h 570442"/>
                  <a:gd name="connsiteX11" fmla="*/ 31750 w 929217"/>
                  <a:gd name="connsiteY11" fmla="*/ 525992 h 570442"/>
                  <a:gd name="connsiteX12" fmla="*/ 133350 w 929217"/>
                  <a:gd name="connsiteY12" fmla="*/ 487892 h 570442"/>
                  <a:gd name="connsiteX13" fmla="*/ 184150 w 929217"/>
                  <a:gd name="connsiteY13" fmla="*/ 570442 h 570442"/>
                  <a:gd name="connsiteX14" fmla="*/ 330200 w 929217"/>
                  <a:gd name="connsiteY14" fmla="*/ 487892 h 570442"/>
                  <a:gd name="connsiteX15" fmla="*/ 368300 w 929217"/>
                  <a:gd name="connsiteY15" fmla="*/ 538692 h 570442"/>
                  <a:gd name="connsiteX16" fmla="*/ 450850 w 929217"/>
                  <a:gd name="connsiteY16" fmla="*/ 519642 h 570442"/>
                  <a:gd name="connsiteX17" fmla="*/ 571500 w 929217"/>
                  <a:gd name="connsiteY17" fmla="*/ 418042 h 570442"/>
                  <a:gd name="connsiteX18" fmla="*/ 641350 w 929217"/>
                  <a:gd name="connsiteY18" fmla="*/ 329142 h 570442"/>
                  <a:gd name="connsiteX19" fmla="*/ 711200 w 929217"/>
                  <a:gd name="connsiteY19" fmla="*/ 246592 h 570442"/>
                  <a:gd name="connsiteX20" fmla="*/ 863600 w 929217"/>
                  <a:gd name="connsiteY20" fmla="*/ 157692 h 570442"/>
                  <a:gd name="connsiteX21" fmla="*/ 908050 w 929217"/>
                  <a:gd name="connsiteY21" fmla="*/ 125942 h 570442"/>
                  <a:gd name="connsiteX22" fmla="*/ 736600 w 929217"/>
                  <a:gd name="connsiteY22" fmla="*/ 100542 h 570442"/>
                  <a:gd name="connsiteX23" fmla="*/ 787400 w 929217"/>
                  <a:gd name="connsiteY23" fmla="*/ 43392 h 570442"/>
                  <a:gd name="connsiteX24" fmla="*/ 704850 w 929217"/>
                  <a:gd name="connsiteY24" fmla="*/ 5292 h 570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929217" h="570442">
                    <a:moveTo>
                      <a:pt x="704850" y="5292"/>
                    </a:moveTo>
                    <a:cubicBezTo>
                      <a:pt x="664633" y="0"/>
                      <a:pt x="596900" y="10584"/>
                      <a:pt x="546100" y="11642"/>
                    </a:cubicBezTo>
                    <a:cubicBezTo>
                      <a:pt x="495300" y="12700"/>
                      <a:pt x="443442" y="9525"/>
                      <a:pt x="400050" y="11642"/>
                    </a:cubicBezTo>
                    <a:cubicBezTo>
                      <a:pt x="356658" y="13759"/>
                      <a:pt x="318558" y="17992"/>
                      <a:pt x="285750" y="24342"/>
                    </a:cubicBezTo>
                    <a:cubicBezTo>
                      <a:pt x="252942" y="30692"/>
                      <a:pt x="231775" y="28575"/>
                      <a:pt x="203200" y="49742"/>
                    </a:cubicBezTo>
                    <a:cubicBezTo>
                      <a:pt x="174625" y="70909"/>
                      <a:pt x="135467" y="118534"/>
                      <a:pt x="114300" y="151342"/>
                    </a:cubicBezTo>
                    <a:cubicBezTo>
                      <a:pt x="93133" y="184150"/>
                      <a:pt x="84667" y="223309"/>
                      <a:pt x="76200" y="246592"/>
                    </a:cubicBezTo>
                    <a:cubicBezTo>
                      <a:pt x="67733" y="269875"/>
                      <a:pt x="70908" y="270934"/>
                      <a:pt x="63500" y="291042"/>
                    </a:cubicBezTo>
                    <a:cubicBezTo>
                      <a:pt x="56092" y="311150"/>
                      <a:pt x="42333" y="347134"/>
                      <a:pt x="31750" y="367242"/>
                    </a:cubicBezTo>
                    <a:cubicBezTo>
                      <a:pt x="21167" y="387350"/>
                      <a:pt x="0" y="389467"/>
                      <a:pt x="0" y="411692"/>
                    </a:cubicBezTo>
                    <a:cubicBezTo>
                      <a:pt x="0" y="433917"/>
                      <a:pt x="26458" y="481542"/>
                      <a:pt x="31750" y="500592"/>
                    </a:cubicBezTo>
                    <a:cubicBezTo>
                      <a:pt x="37042" y="519642"/>
                      <a:pt x="14817" y="528109"/>
                      <a:pt x="31750" y="525992"/>
                    </a:cubicBezTo>
                    <a:cubicBezTo>
                      <a:pt x="48683" y="523875"/>
                      <a:pt x="107950" y="480484"/>
                      <a:pt x="133350" y="487892"/>
                    </a:cubicBezTo>
                    <a:cubicBezTo>
                      <a:pt x="158750" y="495300"/>
                      <a:pt x="151342" y="570442"/>
                      <a:pt x="184150" y="570442"/>
                    </a:cubicBezTo>
                    <a:cubicBezTo>
                      <a:pt x="216958" y="570442"/>
                      <a:pt x="299508" y="493184"/>
                      <a:pt x="330200" y="487892"/>
                    </a:cubicBezTo>
                    <a:cubicBezTo>
                      <a:pt x="360892" y="482600"/>
                      <a:pt x="348192" y="533400"/>
                      <a:pt x="368300" y="538692"/>
                    </a:cubicBezTo>
                    <a:cubicBezTo>
                      <a:pt x="388408" y="543984"/>
                      <a:pt x="416983" y="539750"/>
                      <a:pt x="450850" y="519642"/>
                    </a:cubicBezTo>
                    <a:cubicBezTo>
                      <a:pt x="484717" y="499534"/>
                      <a:pt x="539750" y="449792"/>
                      <a:pt x="571500" y="418042"/>
                    </a:cubicBezTo>
                    <a:cubicBezTo>
                      <a:pt x="603250" y="386292"/>
                      <a:pt x="618067" y="357717"/>
                      <a:pt x="641350" y="329142"/>
                    </a:cubicBezTo>
                    <a:cubicBezTo>
                      <a:pt x="664633" y="300567"/>
                      <a:pt x="674158" y="275167"/>
                      <a:pt x="711200" y="246592"/>
                    </a:cubicBezTo>
                    <a:cubicBezTo>
                      <a:pt x="748242" y="218017"/>
                      <a:pt x="830792" y="177800"/>
                      <a:pt x="863600" y="157692"/>
                    </a:cubicBezTo>
                    <a:cubicBezTo>
                      <a:pt x="896408" y="137584"/>
                      <a:pt x="929217" y="135467"/>
                      <a:pt x="908050" y="125942"/>
                    </a:cubicBezTo>
                    <a:cubicBezTo>
                      <a:pt x="886883" y="116417"/>
                      <a:pt x="756708" y="114300"/>
                      <a:pt x="736600" y="100542"/>
                    </a:cubicBezTo>
                    <a:cubicBezTo>
                      <a:pt x="716492" y="86784"/>
                      <a:pt x="792692" y="55034"/>
                      <a:pt x="787400" y="43392"/>
                    </a:cubicBezTo>
                    <a:cubicBezTo>
                      <a:pt x="782108" y="31750"/>
                      <a:pt x="745067" y="10584"/>
                      <a:pt x="704850" y="5292"/>
                    </a:cubicBezTo>
                    <a:close/>
                  </a:path>
                </a:pathLst>
              </a:custGeom>
              <a:solidFill>
                <a:srgbClr val="9900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2148039" y="4117059"/>
                <a:ext cx="1483486" cy="597592"/>
              </a:xfrm>
              <a:custGeom>
                <a:avLst/>
                <a:gdLst>
                  <a:gd name="connsiteX0" fmla="*/ 0 w 1485900"/>
                  <a:gd name="connsiteY0" fmla="*/ 596900 h 596900"/>
                  <a:gd name="connsiteX1" fmla="*/ 63500 w 1485900"/>
                  <a:gd name="connsiteY1" fmla="*/ 476250 h 596900"/>
                  <a:gd name="connsiteX2" fmla="*/ 127000 w 1485900"/>
                  <a:gd name="connsiteY2" fmla="*/ 425450 h 596900"/>
                  <a:gd name="connsiteX3" fmla="*/ 203200 w 1485900"/>
                  <a:gd name="connsiteY3" fmla="*/ 393700 h 596900"/>
                  <a:gd name="connsiteX4" fmla="*/ 323850 w 1485900"/>
                  <a:gd name="connsiteY4" fmla="*/ 355600 h 596900"/>
                  <a:gd name="connsiteX5" fmla="*/ 450850 w 1485900"/>
                  <a:gd name="connsiteY5" fmla="*/ 311150 h 596900"/>
                  <a:gd name="connsiteX6" fmla="*/ 571500 w 1485900"/>
                  <a:gd name="connsiteY6" fmla="*/ 254000 h 596900"/>
                  <a:gd name="connsiteX7" fmla="*/ 685800 w 1485900"/>
                  <a:gd name="connsiteY7" fmla="*/ 146050 h 596900"/>
                  <a:gd name="connsiteX8" fmla="*/ 800100 w 1485900"/>
                  <a:gd name="connsiteY8" fmla="*/ 63500 h 596900"/>
                  <a:gd name="connsiteX9" fmla="*/ 908050 w 1485900"/>
                  <a:gd name="connsiteY9" fmla="*/ 44450 h 596900"/>
                  <a:gd name="connsiteX10" fmla="*/ 1035050 w 1485900"/>
                  <a:gd name="connsiteY10" fmla="*/ 69850 h 596900"/>
                  <a:gd name="connsiteX11" fmla="*/ 1130300 w 1485900"/>
                  <a:gd name="connsiteY11" fmla="*/ 88900 h 596900"/>
                  <a:gd name="connsiteX12" fmla="*/ 1270000 w 1485900"/>
                  <a:gd name="connsiteY12" fmla="*/ 88900 h 596900"/>
                  <a:gd name="connsiteX13" fmla="*/ 1485900 w 1485900"/>
                  <a:gd name="connsiteY13" fmla="*/ 0 h 59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5900" h="596900">
                    <a:moveTo>
                      <a:pt x="0" y="596900"/>
                    </a:moveTo>
                    <a:cubicBezTo>
                      <a:pt x="21166" y="550862"/>
                      <a:pt x="42333" y="504825"/>
                      <a:pt x="63500" y="476250"/>
                    </a:cubicBezTo>
                    <a:cubicBezTo>
                      <a:pt x="84667" y="447675"/>
                      <a:pt x="103717" y="439208"/>
                      <a:pt x="127000" y="425450"/>
                    </a:cubicBezTo>
                    <a:cubicBezTo>
                      <a:pt x="150283" y="411692"/>
                      <a:pt x="170392" y="405342"/>
                      <a:pt x="203200" y="393700"/>
                    </a:cubicBezTo>
                    <a:cubicBezTo>
                      <a:pt x="236008" y="382058"/>
                      <a:pt x="282575" y="369358"/>
                      <a:pt x="323850" y="355600"/>
                    </a:cubicBezTo>
                    <a:cubicBezTo>
                      <a:pt x="365125" y="341842"/>
                      <a:pt x="409575" y="328083"/>
                      <a:pt x="450850" y="311150"/>
                    </a:cubicBezTo>
                    <a:cubicBezTo>
                      <a:pt x="492125" y="294217"/>
                      <a:pt x="532342" y="281517"/>
                      <a:pt x="571500" y="254000"/>
                    </a:cubicBezTo>
                    <a:cubicBezTo>
                      <a:pt x="610658" y="226483"/>
                      <a:pt x="647700" y="177800"/>
                      <a:pt x="685800" y="146050"/>
                    </a:cubicBezTo>
                    <a:cubicBezTo>
                      <a:pt x="723900" y="114300"/>
                      <a:pt x="763058" y="80433"/>
                      <a:pt x="800100" y="63500"/>
                    </a:cubicBezTo>
                    <a:cubicBezTo>
                      <a:pt x="837142" y="46567"/>
                      <a:pt x="868892" y="43392"/>
                      <a:pt x="908050" y="44450"/>
                    </a:cubicBezTo>
                    <a:cubicBezTo>
                      <a:pt x="947208" y="45508"/>
                      <a:pt x="1035050" y="69850"/>
                      <a:pt x="1035050" y="69850"/>
                    </a:cubicBezTo>
                    <a:cubicBezTo>
                      <a:pt x="1072092" y="77258"/>
                      <a:pt x="1091142" y="85725"/>
                      <a:pt x="1130300" y="88900"/>
                    </a:cubicBezTo>
                    <a:cubicBezTo>
                      <a:pt x="1169458" y="92075"/>
                      <a:pt x="1210733" y="103717"/>
                      <a:pt x="1270000" y="88900"/>
                    </a:cubicBezTo>
                    <a:cubicBezTo>
                      <a:pt x="1329267" y="74083"/>
                      <a:pt x="1407583" y="37041"/>
                      <a:pt x="1485900" y="0"/>
                    </a:cubicBez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2139657" y="4689518"/>
                <a:ext cx="1212492" cy="343477"/>
              </a:xfrm>
              <a:custGeom>
                <a:avLst/>
                <a:gdLst>
                  <a:gd name="connsiteX0" fmla="*/ 0 w 1212850"/>
                  <a:gd name="connsiteY0" fmla="*/ 12700 h 341842"/>
                  <a:gd name="connsiteX1" fmla="*/ 19050 w 1212850"/>
                  <a:gd name="connsiteY1" fmla="*/ 107950 h 341842"/>
                  <a:gd name="connsiteX2" fmla="*/ 63500 w 1212850"/>
                  <a:gd name="connsiteY2" fmla="*/ 114300 h 341842"/>
                  <a:gd name="connsiteX3" fmla="*/ 120650 w 1212850"/>
                  <a:gd name="connsiteY3" fmla="*/ 95250 h 341842"/>
                  <a:gd name="connsiteX4" fmla="*/ 190500 w 1212850"/>
                  <a:gd name="connsiteY4" fmla="*/ 57150 h 341842"/>
                  <a:gd name="connsiteX5" fmla="*/ 342900 w 1212850"/>
                  <a:gd name="connsiteY5" fmla="*/ 6350 h 341842"/>
                  <a:gd name="connsiteX6" fmla="*/ 419100 w 1212850"/>
                  <a:gd name="connsiteY6" fmla="*/ 19050 h 341842"/>
                  <a:gd name="connsiteX7" fmla="*/ 412750 w 1212850"/>
                  <a:gd name="connsiteY7" fmla="*/ 95250 h 341842"/>
                  <a:gd name="connsiteX8" fmla="*/ 412750 w 1212850"/>
                  <a:gd name="connsiteY8" fmla="*/ 177800 h 341842"/>
                  <a:gd name="connsiteX9" fmla="*/ 444500 w 1212850"/>
                  <a:gd name="connsiteY9" fmla="*/ 260350 h 341842"/>
                  <a:gd name="connsiteX10" fmla="*/ 476250 w 1212850"/>
                  <a:gd name="connsiteY10" fmla="*/ 311150 h 341842"/>
                  <a:gd name="connsiteX11" fmla="*/ 546100 w 1212850"/>
                  <a:gd name="connsiteY11" fmla="*/ 330200 h 341842"/>
                  <a:gd name="connsiteX12" fmla="*/ 641350 w 1212850"/>
                  <a:gd name="connsiteY12" fmla="*/ 317500 h 341842"/>
                  <a:gd name="connsiteX13" fmla="*/ 876300 w 1212850"/>
                  <a:gd name="connsiteY13" fmla="*/ 184150 h 341842"/>
                  <a:gd name="connsiteX14" fmla="*/ 971550 w 1212850"/>
                  <a:gd name="connsiteY14" fmla="*/ 120650 h 341842"/>
                  <a:gd name="connsiteX15" fmla="*/ 1098550 w 1212850"/>
                  <a:gd name="connsiteY15" fmla="*/ 76200 h 341842"/>
                  <a:gd name="connsiteX16" fmla="*/ 1212850 w 1212850"/>
                  <a:gd name="connsiteY16" fmla="*/ 50800 h 341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212850" h="341842">
                    <a:moveTo>
                      <a:pt x="0" y="12700"/>
                    </a:moveTo>
                    <a:cubicBezTo>
                      <a:pt x="4233" y="51858"/>
                      <a:pt x="8467" y="91017"/>
                      <a:pt x="19050" y="107950"/>
                    </a:cubicBezTo>
                    <a:cubicBezTo>
                      <a:pt x="29633" y="124883"/>
                      <a:pt x="46567" y="116417"/>
                      <a:pt x="63500" y="114300"/>
                    </a:cubicBezTo>
                    <a:cubicBezTo>
                      <a:pt x="80433" y="112183"/>
                      <a:pt x="99483" y="104775"/>
                      <a:pt x="120650" y="95250"/>
                    </a:cubicBezTo>
                    <a:cubicBezTo>
                      <a:pt x="141817" y="85725"/>
                      <a:pt x="153458" y="71967"/>
                      <a:pt x="190500" y="57150"/>
                    </a:cubicBezTo>
                    <a:cubicBezTo>
                      <a:pt x="227542" y="42333"/>
                      <a:pt x="304800" y="12700"/>
                      <a:pt x="342900" y="6350"/>
                    </a:cubicBezTo>
                    <a:cubicBezTo>
                      <a:pt x="381000" y="0"/>
                      <a:pt x="407458" y="4234"/>
                      <a:pt x="419100" y="19050"/>
                    </a:cubicBezTo>
                    <a:cubicBezTo>
                      <a:pt x="430742" y="33866"/>
                      <a:pt x="413808" y="68792"/>
                      <a:pt x="412750" y="95250"/>
                    </a:cubicBezTo>
                    <a:cubicBezTo>
                      <a:pt x="411692" y="121708"/>
                      <a:pt x="407458" y="150283"/>
                      <a:pt x="412750" y="177800"/>
                    </a:cubicBezTo>
                    <a:cubicBezTo>
                      <a:pt x="418042" y="205317"/>
                      <a:pt x="433917" y="238125"/>
                      <a:pt x="444500" y="260350"/>
                    </a:cubicBezTo>
                    <a:cubicBezTo>
                      <a:pt x="455083" y="282575"/>
                      <a:pt x="459317" y="299508"/>
                      <a:pt x="476250" y="311150"/>
                    </a:cubicBezTo>
                    <a:cubicBezTo>
                      <a:pt x="493183" y="322792"/>
                      <a:pt x="518583" y="329142"/>
                      <a:pt x="546100" y="330200"/>
                    </a:cubicBezTo>
                    <a:cubicBezTo>
                      <a:pt x="573617" y="331258"/>
                      <a:pt x="586317" y="341842"/>
                      <a:pt x="641350" y="317500"/>
                    </a:cubicBezTo>
                    <a:cubicBezTo>
                      <a:pt x="696383" y="293158"/>
                      <a:pt x="821267" y="216958"/>
                      <a:pt x="876300" y="184150"/>
                    </a:cubicBezTo>
                    <a:cubicBezTo>
                      <a:pt x="931333" y="151342"/>
                      <a:pt x="934508" y="138642"/>
                      <a:pt x="971550" y="120650"/>
                    </a:cubicBezTo>
                    <a:cubicBezTo>
                      <a:pt x="1008592" y="102658"/>
                      <a:pt x="1058333" y="87842"/>
                      <a:pt x="1098550" y="76200"/>
                    </a:cubicBezTo>
                    <a:cubicBezTo>
                      <a:pt x="1138767" y="64558"/>
                      <a:pt x="1175808" y="57679"/>
                      <a:pt x="1212850" y="50800"/>
                    </a:cubicBez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3704163" y="4103096"/>
                <a:ext cx="1368943" cy="728840"/>
              </a:xfrm>
              <a:custGeom>
                <a:avLst/>
                <a:gdLst>
                  <a:gd name="connsiteX0" fmla="*/ 0 w 1371600"/>
                  <a:gd name="connsiteY0" fmla="*/ 635000 h 726017"/>
                  <a:gd name="connsiteX1" fmla="*/ 76200 w 1371600"/>
                  <a:gd name="connsiteY1" fmla="*/ 698500 h 726017"/>
                  <a:gd name="connsiteX2" fmla="*/ 165100 w 1371600"/>
                  <a:gd name="connsiteY2" fmla="*/ 717550 h 726017"/>
                  <a:gd name="connsiteX3" fmla="*/ 273050 w 1371600"/>
                  <a:gd name="connsiteY3" fmla="*/ 647700 h 726017"/>
                  <a:gd name="connsiteX4" fmla="*/ 323850 w 1371600"/>
                  <a:gd name="connsiteY4" fmla="*/ 565150 h 726017"/>
                  <a:gd name="connsiteX5" fmla="*/ 425450 w 1371600"/>
                  <a:gd name="connsiteY5" fmla="*/ 450850 h 726017"/>
                  <a:gd name="connsiteX6" fmla="*/ 482600 w 1371600"/>
                  <a:gd name="connsiteY6" fmla="*/ 374650 h 726017"/>
                  <a:gd name="connsiteX7" fmla="*/ 628650 w 1371600"/>
                  <a:gd name="connsiteY7" fmla="*/ 311150 h 726017"/>
                  <a:gd name="connsiteX8" fmla="*/ 850900 w 1371600"/>
                  <a:gd name="connsiteY8" fmla="*/ 228600 h 726017"/>
                  <a:gd name="connsiteX9" fmla="*/ 977900 w 1371600"/>
                  <a:gd name="connsiteY9" fmla="*/ 171450 h 726017"/>
                  <a:gd name="connsiteX10" fmla="*/ 1035050 w 1371600"/>
                  <a:gd name="connsiteY10" fmla="*/ 101600 h 726017"/>
                  <a:gd name="connsiteX11" fmla="*/ 1149350 w 1371600"/>
                  <a:gd name="connsiteY11" fmla="*/ 76200 h 726017"/>
                  <a:gd name="connsiteX12" fmla="*/ 1371600 w 1371600"/>
                  <a:gd name="connsiteY12" fmla="*/ 0 h 726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71600" h="726017">
                    <a:moveTo>
                      <a:pt x="0" y="635000"/>
                    </a:moveTo>
                    <a:cubicBezTo>
                      <a:pt x="24341" y="659871"/>
                      <a:pt x="48683" y="684742"/>
                      <a:pt x="76200" y="698500"/>
                    </a:cubicBezTo>
                    <a:cubicBezTo>
                      <a:pt x="103717" y="712258"/>
                      <a:pt x="132292" y="726017"/>
                      <a:pt x="165100" y="717550"/>
                    </a:cubicBezTo>
                    <a:cubicBezTo>
                      <a:pt x="197908" y="709083"/>
                      <a:pt x="246592" y="673100"/>
                      <a:pt x="273050" y="647700"/>
                    </a:cubicBezTo>
                    <a:cubicBezTo>
                      <a:pt x="299508" y="622300"/>
                      <a:pt x="298450" y="597958"/>
                      <a:pt x="323850" y="565150"/>
                    </a:cubicBezTo>
                    <a:cubicBezTo>
                      <a:pt x="349250" y="532342"/>
                      <a:pt x="398992" y="482600"/>
                      <a:pt x="425450" y="450850"/>
                    </a:cubicBezTo>
                    <a:cubicBezTo>
                      <a:pt x="451908" y="419100"/>
                      <a:pt x="448733" y="397933"/>
                      <a:pt x="482600" y="374650"/>
                    </a:cubicBezTo>
                    <a:cubicBezTo>
                      <a:pt x="516467" y="351367"/>
                      <a:pt x="567267" y="335492"/>
                      <a:pt x="628650" y="311150"/>
                    </a:cubicBezTo>
                    <a:cubicBezTo>
                      <a:pt x="690033" y="286808"/>
                      <a:pt x="792692" y="251883"/>
                      <a:pt x="850900" y="228600"/>
                    </a:cubicBezTo>
                    <a:cubicBezTo>
                      <a:pt x="909108" y="205317"/>
                      <a:pt x="947208" y="192617"/>
                      <a:pt x="977900" y="171450"/>
                    </a:cubicBezTo>
                    <a:cubicBezTo>
                      <a:pt x="1008592" y="150283"/>
                      <a:pt x="1006475" y="117475"/>
                      <a:pt x="1035050" y="101600"/>
                    </a:cubicBezTo>
                    <a:cubicBezTo>
                      <a:pt x="1063625" y="85725"/>
                      <a:pt x="1093258" y="93133"/>
                      <a:pt x="1149350" y="76200"/>
                    </a:cubicBezTo>
                    <a:cubicBezTo>
                      <a:pt x="1205442" y="59267"/>
                      <a:pt x="1288521" y="29633"/>
                      <a:pt x="1371600" y="0"/>
                    </a:cubicBez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4941800" y="3117349"/>
                <a:ext cx="1265573" cy="907557"/>
              </a:xfrm>
              <a:custGeom>
                <a:avLst/>
                <a:gdLst>
                  <a:gd name="connsiteX0" fmla="*/ 412750 w 1266825"/>
                  <a:gd name="connsiteY0" fmla="*/ 905933 h 905933"/>
                  <a:gd name="connsiteX1" fmla="*/ 552450 w 1266825"/>
                  <a:gd name="connsiteY1" fmla="*/ 861483 h 905933"/>
                  <a:gd name="connsiteX2" fmla="*/ 622300 w 1266825"/>
                  <a:gd name="connsiteY2" fmla="*/ 810683 h 905933"/>
                  <a:gd name="connsiteX3" fmla="*/ 679450 w 1266825"/>
                  <a:gd name="connsiteY3" fmla="*/ 677333 h 905933"/>
                  <a:gd name="connsiteX4" fmla="*/ 755650 w 1266825"/>
                  <a:gd name="connsiteY4" fmla="*/ 575733 h 905933"/>
                  <a:gd name="connsiteX5" fmla="*/ 844550 w 1266825"/>
                  <a:gd name="connsiteY5" fmla="*/ 512233 h 905933"/>
                  <a:gd name="connsiteX6" fmla="*/ 965200 w 1266825"/>
                  <a:gd name="connsiteY6" fmla="*/ 474133 h 905933"/>
                  <a:gd name="connsiteX7" fmla="*/ 1104900 w 1266825"/>
                  <a:gd name="connsiteY7" fmla="*/ 442383 h 905933"/>
                  <a:gd name="connsiteX8" fmla="*/ 1225550 w 1266825"/>
                  <a:gd name="connsiteY8" fmla="*/ 404283 h 905933"/>
                  <a:gd name="connsiteX9" fmla="*/ 1263650 w 1266825"/>
                  <a:gd name="connsiteY9" fmla="*/ 366183 h 905933"/>
                  <a:gd name="connsiteX10" fmla="*/ 1244600 w 1266825"/>
                  <a:gd name="connsiteY10" fmla="*/ 283633 h 905933"/>
                  <a:gd name="connsiteX11" fmla="*/ 1225550 w 1266825"/>
                  <a:gd name="connsiteY11" fmla="*/ 245533 h 905933"/>
                  <a:gd name="connsiteX12" fmla="*/ 1162050 w 1266825"/>
                  <a:gd name="connsiteY12" fmla="*/ 226483 h 905933"/>
                  <a:gd name="connsiteX13" fmla="*/ 1041400 w 1266825"/>
                  <a:gd name="connsiteY13" fmla="*/ 201083 h 905933"/>
                  <a:gd name="connsiteX14" fmla="*/ 939800 w 1266825"/>
                  <a:gd name="connsiteY14" fmla="*/ 175683 h 905933"/>
                  <a:gd name="connsiteX15" fmla="*/ 882650 w 1266825"/>
                  <a:gd name="connsiteY15" fmla="*/ 150283 h 905933"/>
                  <a:gd name="connsiteX16" fmla="*/ 812800 w 1266825"/>
                  <a:gd name="connsiteY16" fmla="*/ 86783 h 905933"/>
                  <a:gd name="connsiteX17" fmla="*/ 787400 w 1266825"/>
                  <a:gd name="connsiteY17" fmla="*/ 67733 h 905933"/>
                  <a:gd name="connsiteX18" fmla="*/ 736600 w 1266825"/>
                  <a:gd name="connsiteY18" fmla="*/ 29633 h 905933"/>
                  <a:gd name="connsiteX19" fmla="*/ 641350 w 1266825"/>
                  <a:gd name="connsiteY19" fmla="*/ 4233 h 905933"/>
                  <a:gd name="connsiteX20" fmla="*/ 533400 w 1266825"/>
                  <a:gd name="connsiteY20" fmla="*/ 4233 h 905933"/>
                  <a:gd name="connsiteX21" fmla="*/ 400050 w 1266825"/>
                  <a:gd name="connsiteY21" fmla="*/ 23283 h 905933"/>
                  <a:gd name="connsiteX22" fmla="*/ 285750 w 1266825"/>
                  <a:gd name="connsiteY22" fmla="*/ 42333 h 905933"/>
                  <a:gd name="connsiteX23" fmla="*/ 184150 w 1266825"/>
                  <a:gd name="connsiteY23" fmla="*/ 74083 h 905933"/>
                  <a:gd name="connsiteX24" fmla="*/ 88900 w 1266825"/>
                  <a:gd name="connsiteY24" fmla="*/ 105833 h 905933"/>
                  <a:gd name="connsiteX25" fmla="*/ 0 w 1266825"/>
                  <a:gd name="connsiteY25" fmla="*/ 150283 h 905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266825" h="905933">
                    <a:moveTo>
                      <a:pt x="412750" y="905933"/>
                    </a:moveTo>
                    <a:cubicBezTo>
                      <a:pt x="465137" y="891645"/>
                      <a:pt x="517525" y="877358"/>
                      <a:pt x="552450" y="861483"/>
                    </a:cubicBezTo>
                    <a:cubicBezTo>
                      <a:pt x="587375" y="845608"/>
                      <a:pt x="601133" y="841375"/>
                      <a:pt x="622300" y="810683"/>
                    </a:cubicBezTo>
                    <a:cubicBezTo>
                      <a:pt x="643467" y="779991"/>
                      <a:pt x="657225" y="716491"/>
                      <a:pt x="679450" y="677333"/>
                    </a:cubicBezTo>
                    <a:cubicBezTo>
                      <a:pt x="701675" y="638175"/>
                      <a:pt x="728133" y="603250"/>
                      <a:pt x="755650" y="575733"/>
                    </a:cubicBezTo>
                    <a:cubicBezTo>
                      <a:pt x="783167" y="548216"/>
                      <a:pt x="809625" y="529166"/>
                      <a:pt x="844550" y="512233"/>
                    </a:cubicBezTo>
                    <a:cubicBezTo>
                      <a:pt x="879475" y="495300"/>
                      <a:pt x="921808" y="485775"/>
                      <a:pt x="965200" y="474133"/>
                    </a:cubicBezTo>
                    <a:cubicBezTo>
                      <a:pt x="1008592" y="462491"/>
                      <a:pt x="1061508" y="454025"/>
                      <a:pt x="1104900" y="442383"/>
                    </a:cubicBezTo>
                    <a:cubicBezTo>
                      <a:pt x="1148292" y="430741"/>
                      <a:pt x="1199092" y="416983"/>
                      <a:pt x="1225550" y="404283"/>
                    </a:cubicBezTo>
                    <a:cubicBezTo>
                      <a:pt x="1252008" y="391583"/>
                      <a:pt x="1260475" y="386291"/>
                      <a:pt x="1263650" y="366183"/>
                    </a:cubicBezTo>
                    <a:cubicBezTo>
                      <a:pt x="1266825" y="346075"/>
                      <a:pt x="1250950" y="303741"/>
                      <a:pt x="1244600" y="283633"/>
                    </a:cubicBezTo>
                    <a:cubicBezTo>
                      <a:pt x="1238250" y="263525"/>
                      <a:pt x="1239308" y="255058"/>
                      <a:pt x="1225550" y="245533"/>
                    </a:cubicBezTo>
                    <a:cubicBezTo>
                      <a:pt x="1211792" y="236008"/>
                      <a:pt x="1192742" y="233891"/>
                      <a:pt x="1162050" y="226483"/>
                    </a:cubicBezTo>
                    <a:cubicBezTo>
                      <a:pt x="1131358" y="219075"/>
                      <a:pt x="1078442" y="209550"/>
                      <a:pt x="1041400" y="201083"/>
                    </a:cubicBezTo>
                    <a:cubicBezTo>
                      <a:pt x="1004358" y="192616"/>
                      <a:pt x="966258" y="184150"/>
                      <a:pt x="939800" y="175683"/>
                    </a:cubicBezTo>
                    <a:cubicBezTo>
                      <a:pt x="913342" y="167216"/>
                      <a:pt x="903817" y="165100"/>
                      <a:pt x="882650" y="150283"/>
                    </a:cubicBezTo>
                    <a:cubicBezTo>
                      <a:pt x="861483" y="135466"/>
                      <a:pt x="828675" y="100541"/>
                      <a:pt x="812800" y="86783"/>
                    </a:cubicBezTo>
                    <a:cubicBezTo>
                      <a:pt x="796925" y="73025"/>
                      <a:pt x="787400" y="67733"/>
                      <a:pt x="787400" y="67733"/>
                    </a:cubicBezTo>
                    <a:cubicBezTo>
                      <a:pt x="774700" y="58208"/>
                      <a:pt x="760942" y="40216"/>
                      <a:pt x="736600" y="29633"/>
                    </a:cubicBezTo>
                    <a:cubicBezTo>
                      <a:pt x="712258" y="19050"/>
                      <a:pt x="675217" y="8466"/>
                      <a:pt x="641350" y="4233"/>
                    </a:cubicBezTo>
                    <a:cubicBezTo>
                      <a:pt x="607483" y="0"/>
                      <a:pt x="573617" y="1058"/>
                      <a:pt x="533400" y="4233"/>
                    </a:cubicBezTo>
                    <a:cubicBezTo>
                      <a:pt x="493183" y="7408"/>
                      <a:pt x="441325" y="16933"/>
                      <a:pt x="400050" y="23283"/>
                    </a:cubicBezTo>
                    <a:cubicBezTo>
                      <a:pt x="358775" y="29633"/>
                      <a:pt x="321733" y="33866"/>
                      <a:pt x="285750" y="42333"/>
                    </a:cubicBezTo>
                    <a:cubicBezTo>
                      <a:pt x="249767" y="50800"/>
                      <a:pt x="216958" y="63500"/>
                      <a:pt x="184150" y="74083"/>
                    </a:cubicBezTo>
                    <a:cubicBezTo>
                      <a:pt x="151342" y="84666"/>
                      <a:pt x="119592" y="93133"/>
                      <a:pt x="88900" y="105833"/>
                    </a:cubicBezTo>
                    <a:cubicBezTo>
                      <a:pt x="58208" y="118533"/>
                      <a:pt x="29104" y="134408"/>
                      <a:pt x="0" y="150283"/>
                    </a:cubicBez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3841058" y="3388219"/>
                <a:ext cx="885622" cy="533366"/>
              </a:xfrm>
              <a:custGeom>
                <a:avLst/>
                <a:gdLst>
                  <a:gd name="connsiteX0" fmla="*/ 0 w 882650"/>
                  <a:gd name="connsiteY0" fmla="*/ 533400 h 533400"/>
                  <a:gd name="connsiteX1" fmla="*/ 44450 w 882650"/>
                  <a:gd name="connsiteY1" fmla="*/ 444500 h 533400"/>
                  <a:gd name="connsiteX2" fmla="*/ 146050 w 882650"/>
                  <a:gd name="connsiteY2" fmla="*/ 393700 h 533400"/>
                  <a:gd name="connsiteX3" fmla="*/ 285750 w 882650"/>
                  <a:gd name="connsiteY3" fmla="*/ 317500 h 533400"/>
                  <a:gd name="connsiteX4" fmla="*/ 438150 w 882650"/>
                  <a:gd name="connsiteY4" fmla="*/ 254000 h 533400"/>
                  <a:gd name="connsiteX5" fmla="*/ 590550 w 882650"/>
                  <a:gd name="connsiteY5" fmla="*/ 196850 h 533400"/>
                  <a:gd name="connsiteX6" fmla="*/ 723900 w 882650"/>
                  <a:gd name="connsiteY6" fmla="*/ 114300 h 533400"/>
                  <a:gd name="connsiteX7" fmla="*/ 812800 w 882650"/>
                  <a:gd name="connsiteY7" fmla="*/ 31750 h 533400"/>
                  <a:gd name="connsiteX8" fmla="*/ 882650 w 882650"/>
                  <a:gd name="connsiteY8" fmla="*/ 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2650" h="533400">
                    <a:moveTo>
                      <a:pt x="0" y="533400"/>
                    </a:moveTo>
                    <a:cubicBezTo>
                      <a:pt x="10054" y="500591"/>
                      <a:pt x="20108" y="467783"/>
                      <a:pt x="44450" y="444500"/>
                    </a:cubicBezTo>
                    <a:cubicBezTo>
                      <a:pt x="68792" y="421217"/>
                      <a:pt x="105833" y="414867"/>
                      <a:pt x="146050" y="393700"/>
                    </a:cubicBezTo>
                    <a:cubicBezTo>
                      <a:pt x="186267" y="372533"/>
                      <a:pt x="237067" y="340783"/>
                      <a:pt x="285750" y="317500"/>
                    </a:cubicBezTo>
                    <a:cubicBezTo>
                      <a:pt x="334433" y="294217"/>
                      <a:pt x="387350" y="274108"/>
                      <a:pt x="438150" y="254000"/>
                    </a:cubicBezTo>
                    <a:cubicBezTo>
                      <a:pt x="488950" y="233892"/>
                      <a:pt x="542925" y="220133"/>
                      <a:pt x="590550" y="196850"/>
                    </a:cubicBezTo>
                    <a:cubicBezTo>
                      <a:pt x="638175" y="173567"/>
                      <a:pt x="686858" y="141817"/>
                      <a:pt x="723900" y="114300"/>
                    </a:cubicBezTo>
                    <a:cubicBezTo>
                      <a:pt x="760942" y="86783"/>
                      <a:pt x="786342" y="50800"/>
                      <a:pt x="812800" y="31750"/>
                    </a:cubicBezTo>
                    <a:cubicBezTo>
                      <a:pt x="839258" y="12700"/>
                      <a:pt x="860954" y="6350"/>
                      <a:pt x="882650" y="0"/>
                    </a:cubicBez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 rot="19320000">
                <a:off x="3397500" y="3847557"/>
                <a:ext cx="674793" cy="35190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700" b="1" dirty="0">
                    <a:latin typeface="Arial" pitchFamily="34" charset="0"/>
                    <a:cs typeface="Arial" pitchFamily="34" charset="0"/>
                  </a:rPr>
                  <a:t>1000</a:t>
                </a: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 rot="21300000">
                <a:off x="3182381" y="4548471"/>
                <a:ext cx="674793" cy="35190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700" b="1" dirty="0">
                    <a:latin typeface="Arial" pitchFamily="34" charset="0"/>
                    <a:cs typeface="Arial" pitchFamily="34" charset="0"/>
                  </a:rPr>
                  <a:t>1000</a:t>
                </a: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 rot="20220000">
                <a:off x="4198335" y="3652083"/>
                <a:ext cx="587343" cy="35190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700" b="1" dirty="0">
                    <a:latin typeface="Arial" pitchFamily="34" charset="0"/>
                    <a:cs typeface="Arial" pitchFamily="34" charset="0"/>
                  </a:rPr>
                  <a:t>900</a:t>
                </a: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 rot="20700000">
                <a:off x="4860035" y="3892237"/>
                <a:ext cx="674793" cy="35190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700" b="1" dirty="0">
                    <a:latin typeface="Arial" pitchFamily="34" charset="0"/>
                    <a:cs typeface="Arial" pitchFamily="34" charset="0"/>
                  </a:rPr>
                  <a:t>1000</a:t>
                </a: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 rot="20160000">
                <a:off x="3512045" y="3437061"/>
                <a:ext cx="674793" cy="35190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700" b="1" dirty="0">
                    <a:latin typeface="Arial" pitchFamily="34" charset="0"/>
                    <a:cs typeface="Arial" pitchFamily="34" charset="0"/>
                  </a:rPr>
                  <a:t>1100</a:t>
                </a: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 rot="20100000">
                <a:off x="3893394" y="4763493"/>
                <a:ext cx="674793" cy="35190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700" b="1" dirty="0">
                    <a:latin typeface="Arial" pitchFamily="34" charset="0"/>
                    <a:cs typeface="Arial" pitchFamily="34" charset="0"/>
                  </a:rPr>
                  <a:t>1200</a:t>
                </a: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 rot="19800000">
                <a:off x="4192325" y="4343223"/>
                <a:ext cx="674793" cy="35190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700" b="1" dirty="0">
                    <a:latin typeface="Arial" pitchFamily="34" charset="0"/>
                    <a:cs typeface="Arial" pitchFamily="34" charset="0"/>
                  </a:rPr>
                  <a:t>1100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 rot="20460000">
                <a:off x="4813938" y="4445149"/>
                <a:ext cx="674793" cy="35190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700" b="1" dirty="0">
                    <a:latin typeface="Arial" pitchFamily="34" charset="0"/>
                    <a:cs typeface="Arial" pitchFamily="34" charset="0"/>
                  </a:rPr>
                  <a:t>1300</a:t>
                </a: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 rot="20400000">
                <a:off x="3792818" y="2273991"/>
                <a:ext cx="674793" cy="35190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700" b="1" dirty="0">
                    <a:latin typeface="Arial" pitchFamily="34" charset="0"/>
                    <a:cs typeface="Arial" pitchFamily="34" charset="0"/>
                  </a:rPr>
                  <a:t>1200</a:t>
                </a: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 rot="19140000">
                <a:off x="3710401" y="1633114"/>
                <a:ext cx="674793" cy="35190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700" b="1" dirty="0">
                    <a:latin typeface="Arial" pitchFamily="34" charset="0"/>
                    <a:cs typeface="Arial" pitchFamily="34" charset="0"/>
                  </a:rPr>
                  <a:t>1300</a:t>
                </a: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 rot="18120000">
                <a:off x="4066759" y="5063605"/>
                <a:ext cx="674485" cy="35206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700" b="1" dirty="0">
                    <a:latin typeface="Arial" pitchFamily="34" charset="0"/>
                    <a:cs typeface="Arial" pitchFamily="34" charset="0"/>
                  </a:rPr>
                  <a:t>1400</a:t>
                </a: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 rot="18480000">
                <a:off x="4441123" y="5099908"/>
                <a:ext cx="674485" cy="35206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700" b="1" dirty="0">
                    <a:latin typeface="Arial" pitchFamily="34" charset="0"/>
                    <a:cs typeface="Arial" pitchFamily="34" charset="0"/>
                  </a:rPr>
                  <a:t>1500</a:t>
                </a: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 rot="21480000">
                <a:off x="5424375" y="4590359"/>
                <a:ext cx="674793" cy="35190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700" b="1" dirty="0">
                    <a:latin typeface="Arial" pitchFamily="34" charset="0"/>
                    <a:cs typeface="Arial" pitchFamily="34" charset="0"/>
                  </a:rPr>
                  <a:t>1600</a:t>
                </a:r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3673433" y="1941711"/>
                <a:ext cx="611833" cy="497063"/>
              </a:xfrm>
              <a:custGeom>
                <a:avLst/>
                <a:gdLst>
                  <a:gd name="connsiteX0" fmla="*/ 198967 w 611717"/>
                  <a:gd name="connsiteY0" fmla="*/ 0 h 497417"/>
                  <a:gd name="connsiteX1" fmla="*/ 129117 w 611717"/>
                  <a:gd name="connsiteY1" fmla="*/ 63500 h 497417"/>
                  <a:gd name="connsiteX2" fmla="*/ 59267 w 611717"/>
                  <a:gd name="connsiteY2" fmla="*/ 165100 h 497417"/>
                  <a:gd name="connsiteX3" fmla="*/ 8467 w 611717"/>
                  <a:gd name="connsiteY3" fmla="*/ 241300 h 497417"/>
                  <a:gd name="connsiteX4" fmla="*/ 8467 w 611717"/>
                  <a:gd name="connsiteY4" fmla="*/ 304800 h 497417"/>
                  <a:gd name="connsiteX5" fmla="*/ 14817 w 611717"/>
                  <a:gd name="connsiteY5" fmla="*/ 419100 h 497417"/>
                  <a:gd name="connsiteX6" fmla="*/ 65617 w 611717"/>
                  <a:gd name="connsiteY6" fmla="*/ 476250 h 497417"/>
                  <a:gd name="connsiteX7" fmla="*/ 103717 w 611717"/>
                  <a:gd name="connsiteY7" fmla="*/ 495300 h 497417"/>
                  <a:gd name="connsiteX8" fmla="*/ 186267 w 611717"/>
                  <a:gd name="connsiteY8" fmla="*/ 488950 h 497417"/>
                  <a:gd name="connsiteX9" fmla="*/ 294217 w 611717"/>
                  <a:gd name="connsiteY9" fmla="*/ 457200 h 497417"/>
                  <a:gd name="connsiteX10" fmla="*/ 383117 w 611717"/>
                  <a:gd name="connsiteY10" fmla="*/ 387350 h 497417"/>
                  <a:gd name="connsiteX11" fmla="*/ 497417 w 611717"/>
                  <a:gd name="connsiteY11" fmla="*/ 266700 h 497417"/>
                  <a:gd name="connsiteX12" fmla="*/ 611717 w 611717"/>
                  <a:gd name="connsiteY12" fmla="*/ 133350 h 49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11717" h="497417">
                    <a:moveTo>
                      <a:pt x="198967" y="0"/>
                    </a:moveTo>
                    <a:cubicBezTo>
                      <a:pt x="175683" y="17991"/>
                      <a:pt x="152400" y="35983"/>
                      <a:pt x="129117" y="63500"/>
                    </a:cubicBezTo>
                    <a:cubicBezTo>
                      <a:pt x="105834" y="91017"/>
                      <a:pt x="79375" y="135467"/>
                      <a:pt x="59267" y="165100"/>
                    </a:cubicBezTo>
                    <a:cubicBezTo>
                      <a:pt x="39159" y="194733"/>
                      <a:pt x="16934" y="218017"/>
                      <a:pt x="8467" y="241300"/>
                    </a:cubicBezTo>
                    <a:cubicBezTo>
                      <a:pt x="0" y="264583"/>
                      <a:pt x="7409" y="275167"/>
                      <a:pt x="8467" y="304800"/>
                    </a:cubicBezTo>
                    <a:cubicBezTo>
                      <a:pt x="9525" y="334433"/>
                      <a:pt x="5292" y="390525"/>
                      <a:pt x="14817" y="419100"/>
                    </a:cubicBezTo>
                    <a:cubicBezTo>
                      <a:pt x="24342" y="447675"/>
                      <a:pt x="50800" y="463550"/>
                      <a:pt x="65617" y="476250"/>
                    </a:cubicBezTo>
                    <a:cubicBezTo>
                      <a:pt x="80434" y="488950"/>
                      <a:pt x="83609" y="493183"/>
                      <a:pt x="103717" y="495300"/>
                    </a:cubicBezTo>
                    <a:cubicBezTo>
                      <a:pt x="123825" y="497417"/>
                      <a:pt x="154517" y="495300"/>
                      <a:pt x="186267" y="488950"/>
                    </a:cubicBezTo>
                    <a:cubicBezTo>
                      <a:pt x="218017" y="482600"/>
                      <a:pt x="261409" y="474133"/>
                      <a:pt x="294217" y="457200"/>
                    </a:cubicBezTo>
                    <a:cubicBezTo>
                      <a:pt x="327025" y="440267"/>
                      <a:pt x="349250" y="419100"/>
                      <a:pt x="383117" y="387350"/>
                    </a:cubicBezTo>
                    <a:cubicBezTo>
                      <a:pt x="416984" y="355600"/>
                      <a:pt x="459317" y="309033"/>
                      <a:pt x="497417" y="266700"/>
                    </a:cubicBezTo>
                    <a:cubicBezTo>
                      <a:pt x="535517" y="224367"/>
                      <a:pt x="573617" y="178858"/>
                      <a:pt x="611717" y="133350"/>
                    </a:cubicBezTo>
                  </a:path>
                </a:pathLst>
              </a:cu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2969405" y="2324282"/>
                <a:ext cx="980609" cy="173134"/>
              </a:xfrm>
              <a:custGeom>
                <a:avLst/>
                <a:gdLst>
                  <a:gd name="connsiteX0" fmla="*/ 0 w 977900"/>
                  <a:gd name="connsiteY0" fmla="*/ 85725 h 171450"/>
                  <a:gd name="connsiteX1" fmla="*/ 120650 w 977900"/>
                  <a:gd name="connsiteY1" fmla="*/ 53975 h 171450"/>
                  <a:gd name="connsiteX2" fmla="*/ 361950 w 977900"/>
                  <a:gd name="connsiteY2" fmla="*/ 22225 h 171450"/>
                  <a:gd name="connsiteX3" fmla="*/ 469900 w 977900"/>
                  <a:gd name="connsiteY3" fmla="*/ 9525 h 171450"/>
                  <a:gd name="connsiteX4" fmla="*/ 590550 w 977900"/>
                  <a:gd name="connsiteY4" fmla="*/ 3175 h 171450"/>
                  <a:gd name="connsiteX5" fmla="*/ 641350 w 977900"/>
                  <a:gd name="connsiteY5" fmla="*/ 3175 h 171450"/>
                  <a:gd name="connsiteX6" fmla="*/ 673100 w 977900"/>
                  <a:gd name="connsiteY6" fmla="*/ 15875 h 171450"/>
                  <a:gd name="connsiteX7" fmla="*/ 698500 w 977900"/>
                  <a:gd name="connsiteY7" fmla="*/ 98425 h 171450"/>
                  <a:gd name="connsiteX8" fmla="*/ 742950 w 977900"/>
                  <a:gd name="connsiteY8" fmla="*/ 149225 h 171450"/>
                  <a:gd name="connsiteX9" fmla="*/ 882650 w 977900"/>
                  <a:gd name="connsiteY9" fmla="*/ 168275 h 171450"/>
                  <a:gd name="connsiteX10" fmla="*/ 977900 w 977900"/>
                  <a:gd name="connsiteY10" fmla="*/ 168275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77900" h="171450">
                    <a:moveTo>
                      <a:pt x="0" y="85725"/>
                    </a:moveTo>
                    <a:cubicBezTo>
                      <a:pt x="30162" y="75141"/>
                      <a:pt x="60325" y="64558"/>
                      <a:pt x="120650" y="53975"/>
                    </a:cubicBezTo>
                    <a:cubicBezTo>
                      <a:pt x="180975" y="43392"/>
                      <a:pt x="361950" y="22225"/>
                      <a:pt x="361950" y="22225"/>
                    </a:cubicBezTo>
                    <a:cubicBezTo>
                      <a:pt x="420158" y="14817"/>
                      <a:pt x="431800" y="12700"/>
                      <a:pt x="469900" y="9525"/>
                    </a:cubicBezTo>
                    <a:cubicBezTo>
                      <a:pt x="508000" y="6350"/>
                      <a:pt x="561975" y="4233"/>
                      <a:pt x="590550" y="3175"/>
                    </a:cubicBezTo>
                    <a:cubicBezTo>
                      <a:pt x="619125" y="2117"/>
                      <a:pt x="627592" y="1058"/>
                      <a:pt x="641350" y="3175"/>
                    </a:cubicBezTo>
                    <a:cubicBezTo>
                      <a:pt x="655108" y="5292"/>
                      <a:pt x="663575" y="0"/>
                      <a:pt x="673100" y="15875"/>
                    </a:cubicBezTo>
                    <a:cubicBezTo>
                      <a:pt x="682625" y="31750"/>
                      <a:pt x="686858" y="76200"/>
                      <a:pt x="698500" y="98425"/>
                    </a:cubicBezTo>
                    <a:cubicBezTo>
                      <a:pt x="710142" y="120650"/>
                      <a:pt x="712258" y="137583"/>
                      <a:pt x="742950" y="149225"/>
                    </a:cubicBezTo>
                    <a:cubicBezTo>
                      <a:pt x="773642" y="160867"/>
                      <a:pt x="843492" y="165100"/>
                      <a:pt x="882650" y="168275"/>
                    </a:cubicBezTo>
                    <a:cubicBezTo>
                      <a:pt x="921808" y="171450"/>
                      <a:pt x="949854" y="169862"/>
                      <a:pt x="977900" y="168275"/>
                    </a:cubicBez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4304823" y="2176280"/>
                <a:ext cx="148068" cy="175928"/>
              </a:xfrm>
              <a:custGeom>
                <a:avLst/>
                <a:gdLst>
                  <a:gd name="connsiteX0" fmla="*/ 0 w 146050"/>
                  <a:gd name="connsiteY0" fmla="*/ 177800 h 177800"/>
                  <a:gd name="connsiteX1" fmla="*/ 57150 w 146050"/>
                  <a:gd name="connsiteY1" fmla="*/ 120650 h 177800"/>
                  <a:gd name="connsiteX2" fmla="*/ 146050 w 146050"/>
                  <a:gd name="connsiteY2" fmla="*/ 0 h 17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6050" h="177800">
                    <a:moveTo>
                      <a:pt x="0" y="177800"/>
                    </a:moveTo>
                    <a:cubicBezTo>
                      <a:pt x="16404" y="164041"/>
                      <a:pt x="32808" y="150283"/>
                      <a:pt x="57150" y="120650"/>
                    </a:cubicBezTo>
                    <a:cubicBezTo>
                      <a:pt x="81492" y="91017"/>
                      <a:pt x="113771" y="45508"/>
                      <a:pt x="146050" y="0"/>
                    </a:cubicBez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2603421" y="3206708"/>
                <a:ext cx="1056042" cy="712083"/>
              </a:xfrm>
              <a:custGeom>
                <a:avLst/>
                <a:gdLst>
                  <a:gd name="connsiteX0" fmla="*/ 0 w 1054100"/>
                  <a:gd name="connsiteY0" fmla="*/ 104775 h 710142"/>
                  <a:gd name="connsiteX1" fmla="*/ 114300 w 1054100"/>
                  <a:gd name="connsiteY1" fmla="*/ 47625 h 710142"/>
                  <a:gd name="connsiteX2" fmla="*/ 222250 w 1054100"/>
                  <a:gd name="connsiteY2" fmla="*/ 9525 h 710142"/>
                  <a:gd name="connsiteX3" fmla="*/ 336550 w 1054100"/>
                  <a:gd name="connsiteY3" fmla="*/ 3175 h 710142"/>
                  <a:gd name="connsiteX4" fmla="*/ 393700 w 1054100"/>
                  <a:gd name="connsiteY4" fmla="*/ 28575 h 710142"/>
                  <a:gd name="connsiteX5" fmla="*/ 412750 w 1054100"/>
                  <a:gd name="connsiteY5" fmla="*/ 85725 h 710142"/>
                  <a:gd name="connsiteX6" fmla="*/ 412750 w 1054100"/>
                  <a:gd name="connsiteY6" fmla="*/ 149225 h 710142"/>
                  <a:gd name="connsiteX7" fmla="*/ 406400 w 1054100"/>
                  <a:gd name="connsiteY7" fmla="*/ 180975 h 710142"/>
                  <a:gd name="connsiteX8" fmla="*/ 387350 w 1054100"/>
                  <a:gd name="connsiteY8" fmla="*/ 212725 h 710142"/>
                  <a:gd name="connsiteX9" fmla="*/ 323850 w 1054100"/>
                  <a:gd name="connsiteY9" fmla="*/ 276225 h 710142"/>
                  <a:gd name="connsiteX10" fmla="*/ 279400 w 1054100"/>
                  <a:gd name="connsiteY10" fmla="*/ 333375 h 710142"/>
                  <a:gd name="connsiteX11" fmla="*/ 260350 w 1054100"/>
                  <a:gd name="connsiteY11" fmla="*/ 415925 h 710142"/>
                  <a:gd name="connsiteX12" fmla="*/ 241300 w 1054100"/>
                  <a:gd name="connsiteY12" fmla="*/ 479425 h 710142"/>
                  <a:gd name="connsiteX13" fmla="*/ 234950 w 1054100"/>
                  <a:gd name="connsiteY13" fmla="*/ 568325 h 710142"/>
                  <a:gd name="connsiteX14" fmla="*/ 241300 w 1054100"/>
                  <a:gd name="connsiteY14" fmla="*/ 612775 h 710142"/>
                  <a:gd name="connsiteX15" fmla="*/ 292100 w 1054100"/>
                  <a:gd name="connsiteY15" fmla="*/ 676275 h 710142"/>
                  <a:gd name="connsiteX16" fmla="*/ 361950 w 1054100"/>
                  <a:gd name="connsiteY16" fmla="*/ 708025 h 710142"/>
                  <a:gd name="connsiteX17" fmla="*/ 495300 w 1054100"/>
                  <a:gd name="connsiteY17" fmla="*/ 688975 h 710142"/>
                  <a:gd name="connsiteX18" fmla="*/ 577850 w 1054100"/>
                  <a:gd name="connsiteY18" fmla="*/ 663575 h 710142"/>
                  <a:gd name="connsiteX19" fmla="*/ 660400 w 1054100"/>
                  <a:gd name="connsiteY19" fmla="*/ 619125 h 710142"/>
                  <a:gd name="connsiteX20" fmla="*/ 736600 w 1054100"/>
                  <a:gd name="connsiteY20" fmla="*/ 574675 h 710142"/>
                  <a:gd name="connsiteX21" fmla="*/ 838200 w 1054100"/>
                  <a:gd name="connsiteY21" fmla="*/ 536575 h 710142"/>
                  <a:gd name="connsiteX22" fmla="*/ 914400 w 1054100"/>
                  <a:gd name="connsiteY22" fmla="*/ 517525 h 710142"/>
                  <a:gd name="connsiteX23" fmla="*/ 1054100 w 1054100"/>
                  <a:gd name="connsiteY23" fmla="*/ 466725 h 710142"/>
                  <a:gd name="connsiteX24" fmla="*/ 1054100 w 1054100"/>
                  <a:gd name="connsiteY24" fmla="*/ 466725 h 710142"/>
                  <a:gd name="connsiteX25" fmla="*/ 1054100 w 1054100"/>
                  <a:gd name="connsiteY25" fmla="*/ 466725 h 710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054100" h="710142">
                    <a:moveTo>
                      <a:pt x="0" y="104775"/>
                    </a:moveTo>
                    <a:cubicBezTo>
                      <a:pt x="38629" y="84137"/>
                      <a:pt x="77258" y="63500"/>
                      <a:pt x="114300" y="47625"/>
                    </a:cubicBezTo>
                    <a:cubicBezTo>
                      <a:pt x="151342" y="31750"/>
                      <a:pt x="185208" y="16933"/>
                      <a:pt x="222250" y="9525"/>
                    </a:cubicBezTo>
                    <a:cubicBezTo>
                      <a:pt x="259292" y="2117"/>
                      <a:pt x="307975" y="0"/>
                      <a:pt x="336550" y="3175"/>
                    </a:cubicBezTo>
                    <a:cubicBezTo>
                      <a:pt x="365125" y="6350"/>
                      <a:pt x="381000" y="14817"/>
                      <a:pt x="393700" y="28575"/>
                    </a:cubicBezTo>
                    <a:cubicBezTo>
                      <a:pt x="406400" y="42333"/>
                      <a:pt x="409575" y="65617"/>
                      <a:pt x="412750" y="85725"/>
                    </a:cubicBezTo>
                    <a:cubicBezTo>
                      <a:pt x="415925" y="105833"/>
                      <a:pt x="413808" y="133350"/>
                      <a:pt x="412750" y="149225"/>
                    </a:cubicBezTo>
                    <a:cubicBezTo>
                      <a:pt x="411692" y="165100"/>
                      <a:pt x="410633" y="170392"/>
                      <a:pt x="406400" y="180975"/>
                    </a:cubicBezTo>
                    <a:cubicBezTo>
                      <a:pt x="402167" y="191558"/>
                      <a:pt x="401108" y="196850"/>
                      <a:pt x="387350" y="212725"/>
                    </a:cubicBezTo>
                    <a:cubicBezTo>
                      <a:pt x="373592" y="228600"/>
                      <a:pt x="341842" y="256117"/>
                      <a:pt x="323850" y="276225"/>
                    </a:cubicBezTo>
                    <a:cubicBezTo>
                      <a:pt x="305858" y="296333"/>
                      <a:pt x="289983" y="310092"/>
                      <a:pt x="279400" y="333375"/>
                    </a:cubicBezTo>
                    <a:cubicBezTo>
                      <a:pt x="268817" y="356658"/>
                      <a:pt x="266700" y="391583"/>
                      <a:pt x="260350" y="415925"/>
                    </a:cubicBezTo>
                    <a:cubicBezTo>
                      <a:pt x="254000" y="440267"/>
                      <a:pt x="245533" y="454025"/>
                      <a:pt x="241300" y="479425"/>
                    </a:cubicBezTo>
                    <a:cubicBezTo>
                      <a:pt x="237067" y="504825"/>
                      <a:pt x="234950" y="546100"/>
                      <a:pt x="234950" y="568325"/>
                    </a:cubicBezTo>
                    <a:cubicBezTo>
                      <a:pt x="234950" y="590550"/>
                      <a:pt x="231775" y="594783"/>
                      <a:pt x="241300" y="612775"/>
                    </a:cubicBezTo>
                    <a:cubicBezTo>
                      <a:pt x="250825" y="630767"/>
                      <a:pt x="271992" y="660400"/>
                      <a:pt x="292100" y="676275"/>
                    </a:cubicBezTo>
                    <a:cubicBezTo>
                      <a:pt x="312208" y="692150"/>
                      <a:pt x="328083" y="705908"/>
                      <a:pt x="361950" y="708025"/>
                    </a:cubicBezTo>
                    <a:cubicBezTo>
                      <a:pt x="395817" y="710142"/>
                      <a:pt x="459317" y="696383"/>
                      <a:pt x="495300" y="688975"/>
                    </a:cubicBezTo>
                    <a:cubicBezTo>
                      <a:pt x="531283" y="681567"/>
                      <a:pt x="550333" y="675217"/>
                      <a:pt x="577850" y="663575"/>
                    </a:cubicBezTo>
                    <a:cubicBezTo>
                      <a:pt x="605367" y="651933"/>
                      <a:pt x="633942" y="633942"/>
                      <a:pt x="660400" y="619125"/>
                    </a:cubicBezTo>
                    <a:cubicBezTo>
                      <a:pt x="686858" y="604308"/>
                      <a:pt x="706967" y="588433"/>
                      <a:pt x="736600" y="574675"/>
                    </a:cubicBezTo>
                    <a:cubicBezTo>
                      <a:pt x="766233" y="560917"/>
                      <a:pt x="808567" y="546100"/>
                      <a:pt x="838200" y="536575"/>
                    </a:cubicBezTo>
                    <a:cubicBezTo>
                      <a:pt x="867833" y="527050"/>
                      <a:pt x="878417" y="529167"/>
                      <a:pt x="914400" y="517525"/>
                    </a:cubicBezTo>
                    <a:cubicBezTo>
                      <a:pt x="950383" y="505883"/>
                      <a:pt x="1054100" y="466725"/>
                      <a:pt x="1054100" y="466725"/>
                    </a:cubicBezTo>
                    <a:lnTo>
                      <a:pt x="1054100" y="466725"/>
                    </a:lnTo>
                    <a:lnTo>
                      <a:pt x="1054100" y="466725"/>
                    </a:ln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4031034" y="2896742"/>
                <a:ext cx="2506003" cy="625517"/>
              </a:xfrm>
              <a:custGeom>
                <a:avLst/>
                <a:gdLst>
                  <a:gd name="connsiteX0" fmla="*/ 0 w 2501900"/>
                  <a:gd name="connsiteY0" fmla="*/ 625475 h 625475"/>
                  <a:gd name="connsiteX1" fmla="*/ 76200 w 2501900"/>
                  <a:gd name="connsiteY1" fmla="*/ 587375 h 625475"/>
                  <a:gd name="connsiteX2" fmla="*/ 152400 w 2501900"/>
                  <a:gd name="connsiteY2" fmla="*/ 504825 h 625475"/>
                  <a:gd name="connsiteX3" fmla="*/ 215900 w 2501900"/>
                  <a:gd name="connsiteY3" fmla="*/ 415925 h 625475"/>
                  <a:gd name="connsiteX4" fmla="*/ 273050 w 2501900"/>
                  <a:gd name="connsiteY4" fmla="*/ 346075 h 625475"/>
                  <a:gd name="connsiteX5" fmla="*/ 323850 w 2501900"/>
                  <a:gd name="connsiteY5" fmla="*/ 320675 h 625475"/>
                  <a:gd name="connsiteX6" fmla="*/ 406400 w 2501900"/>
                  <a:gd name="connsiteY6" fmla="*/ 295275 h 625475"/>
                  <a:gd name="connsiteX7" fmla="*/ 520700 w 2501900"/>
                  <a:gd name="connsiteY7" fmla="*/ 174625 h 625475"/>
                  <a:gd name="connsiteX8" fmla="*/ 584200 w 2501900"/>
                  <a:gd name="connsiteY8" fmla="*/ 111125 h 625475"/>
                  <a:gd name="connsiteX9" fmla="*/ 641350 w 2501900"/>
                  <a:gd name="connsiteY9" fmla="*/ 79375 h 625475"/>
                  <a:gd name="connsiteX10" fmla="*/ 736600 w 2501900"/>
                  <a:gd name="connsiteY10" fmla="*/ 34925 h 625475"/>
                  <a:gd name="connsiteX11" fmla="*/ 831850 w 2501900"/>
                  <a:gd name="connsiteY11" fmla="*/ 9525 h 625475"/>
                  <a:gd name="connsiteX12" fmla="*/ 990600 w 2501900"/>
                  <a:gd name="connsiteY12" fmla="*/ 3175 h 625475"/>
                  <a:gd name="connsiteX13" fmla="*/ 1123950 w 2501900"/>
                  <a:gd name="connsiteY13" fmla="*/ 28575 h 625475"/>
                  <a:gd name="connsiteX14" fmla="*/ 1282700 w 2501900"/>
                  <a:gd name="connsiteY14" fmla="*/ 28575 h 625475"/>
                  <a:gd name="connsiteX15" fmla="*/ 1479550 w 2501900"/>
                  <a:gd name="connsiteY15" fmla="*/ 66675 h 625475"/>
                  <a:gd name="connsiteX16" fmla="*/ 1670050 w 2501900"/>
                  <a:gd name="connsiteY16" fmla="*/ 79375 h 625475"/>
                  <a:gd name="connsiteX17" fmla="*/ 1809750 w 2501900"/>
                  <a:gd name="connsiteY17" fmla="*/ 104775 h 625475"/>
                  <a:gd name="connsiteX18" fmla="*/ 1905000 w 2501900"/>
                  <a:gd name="connsiteY18" fmla="*/ 123825 h 625475"/>
                  <a:gd name="connsiteX19" fmla="*/ 2012950 w 2501900"/>
                  <a:gd name="connsiteY19" fmla="*/ 123825 h 625475"/>
                  <a:gd name="connsiteX20" fmla="*/ 2146300 w 2501900"/>
                  <a:gd name="connsiteY20" fmla="*/ 136525 h 625475"/>
                  <a:gd name="connsiteX21" fmla="*/ 2311400 w 2501900"/>
                  <a:gd name="connsiteY21" fmla="*/ 136525 h 625475"/>
                  <a:gd name="connsiteX22" fmla="*/ 2387600 w 2501900"/>
                  <a:gd name="connsiteY22" fmla="*/ 123825 h 625475"/>
                  <a:gd name="connsiteX23" fmla="*/ 2501900 w 2501900"/>
                  <a:gd name="connsiteY23" fmla="*/ 85725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501900" h="625475">
                    <a:moveTo>
                      <a:pt x="0" y="625475"/>
                    </a:moveTo>
                    <a:cubicBezTo>
                      <a:pt x="25400" y="616479"/>
                      <a:pt x="50800" y="607483"/>
                      <a:pt x="76200" y="587375"/>
                    </a:cubicBezTo>
                    <a:cubicBezTo>
                      <a:pt x="101600" y="567267"/>
                      <a:pt x="129117" y="533400"/>
                      <a:pt x="152400" y="504825"/>
                    </a:cubicBezTo>
                    <a:cubicBezTo>
                      <a:pt x="175683" y="476250"/>
                      <a:pt x="195792" y="442383"/>
                      <a:pt x="215900" y="415925"/>
                    </a:cubicBezTo>
                    <a:cubicBezTo>
                      <a:pt x="236008" y="389467"/>
                      <a:pt x="255058" y="361950"/>
                      <a:pt x="273050" y="346075"/>
                    </a:cubicBezTo>
                    <a:cubicBezTo>
                      <a:pt x="291042" y="330200"/>
                      <a:pt x="301625" y="329142"/>
                      <a:pt x="323850" y="320675"/>
                    </a:cubicBezTo>
                    <a:cubicBezTo>
                      <a:pt x="346075" y="312208"/>
                      <a:pt x="373592" y="319617"/>
                      <a:pt x="406400" y="295275"/>
                    </a:cubicBezTo>
                    <a:cubicBezTo>
                      <a:pt x="439208" y="270933"/>
                      <a:pt x="491067" y="205317"/>
                      <a:pt x="520700" y="174625"/>
                    </a:cubicBezTo>
                    <a:cubicBezTo>
                      <a:pt x="550333" y="143933"/>
                      <a:pt x="564092" y="127000"/>
                      <a:pt x="584200" y="111125"/>
                    </a:cubicBezTo>
                    <a:cubicBezTo>
                      <a:pt x="604308" y="95250"/>
                      <a:pt x="615950" y="92075"/>
                      <a:pt x="641350" y="79375"/>
                    </a:cubicBezTo>
                    <a:cubicBezTo>
                      <a:pt x="666750" y="66675"/>
                      <a:pt x="704850" y="46567"/>
                      <a:pt x="736600" y="34925"/>
                    </a:cubicBezTo>
                    <a:cubicBezTo>
                      <a:pt x="768350" y="23283"/>
                      <a:pt x="789517" y="14817"/>
                      <a:pt x="831850" y="9525"/>
                    </a:cubicBezTo>
                    <a:cubicBezTo>
                      <a:pt x="874183" y="4233"/>
                      <a:pt x="941917" y="0"/>
                      <a:pt x="990600" y="3175"/>
                    </a:cubicBezTo>
                    <a:cubicBezTo>
                      <a:pt x="1039283" y="6350"/>
                      <a:pt x="1075267" y="24342"/>
                      <a:pt x="1123950" y="28575"/>
                    </a:cubicBezTo>
                    <a:cubicBezTo>
                      <a:pt x="1172633" y="32808"/>
                      <a:pt x="1223433" y="22225"/>
                      <a:pt x="1282700" y="28575"/>
                    </a:cubicBezTo>
                    <a:cubicBezTo>
                      <a:pt x="1341967" y="34925"/>
                      <a:pt x="1414992" y="58208"/>
                      <a:pt x="1479550" y="66675"/>
                    </a:cubicBezTo>
                    <a:cubicBezTo>
                      <a:pt x="1544108" y="75142"/>
                      <a:pt x="1615017" y="73025"/>
                      <a:pt x="1670050" y="79375"/>
                    </a:cubicBezTo>
                    <a:cubicBezTo>
                      <a:pt x="1725083" y="85725"/>
                      <a:pt x="1770592" y="97367"/>
                      <a:pt x="1809750" y="104775"/>
                    </a:cubicBezTo>
                    <a:cubicBezTo>
                      <a:pt x="1848908" y="112183"/>
                      <a:pt x="1871133" y="120650"/>
                      <a:pt x="1905000" y="123825"/>
                    </a:cubicBezTo>
                    <a:cubicBezTo>
                      <a:pt x="1938867" y="127000"/>
                      <a:pt x="1972733" y="121708"/>
                      <a:pt x="2012950" y="123825"/>
                    </a:cubicBezTo>
                    <a:cubicBezTo>
                      <a:pt x="2053167" y="125942"/>
                      <a:pt x="2096558" y="134408"/>
                      <a:pt x="2146300" y="136525"/>
                    </a:cubicBezTo>
                    <a:cubicBezTo>
                      <a:pt x="2196042" y="138642"/>
                      <a:pt x="2271183" y="138642"/>
                      <a:pt x="2311400" y="136525"/>
                    </a:cubicBezTo>
                    <a:cubicBezTo>
                      <a:pt x="2351617" y="134408"/>
                      <a:pt x="2355850" y="132292"/>
                      <a:pt x="2387600" y="123825"/>
                    </a:cubicBezTo>
                    <a:cubicBezTo>
                      <a:pt x="2419350" y="115358"/>
                      <a:pt x="2460625" y="100541"/>
                      <a:pt x="2501900" y="85725"/>
                    </a:cubicBez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4707124" y="3284898"/>
                <a:ext cx="215119" cy="114491"/>
              </a:xfrm>
              <a:custGeom>
                <a:avLst/>
                <a:gdLst>
                  <a:gd name="connsiteX0" fmla="*/ 0 w 215900"/>
                  <a:gd name="connsiteY0" fmla="*/ 114300 h 114300"/>
                  <a:gd name="connsiteX1" fmla="*/ 69850 w 215900"/>
                  <a:gd name="connsiteY1" fmla="*/ 76200 h 114300"/>
                  <a:gd name="connsiteX2" fmla="*/ 215900 w 215900"/>
                  <a:gd name="connsiteY2" fmla="*/ 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5900" h="114300">
                    <a:moveTo>
                      <a:pt x="0" y="114300"/>
                    </a:moveTo>
                    <a:cubicBezTo>
                      <a:pt x="16933" y="104775"/>
                      <a:pt x="69850" y="76200"/>
                      <a:pt x="69850" y="76200"/>
                    </a:cubicBezTo>
                    <a:lnTo>
                      <a:pt x="215900" y="0"/>
                    </a:ln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3198493" y="4639254"/>
                <a:ext cx="1170585" cy="474723"/>
              </a:xfrm>
              <a:custGeom>
                <a:avLst/>
                <a:gdLst>
                  <a:gd name="connsiteX0" fmla="*/ 0 w 1168400"/>
                  <a:gd name="connsiteY0" fmla="*/ 476250 h 476250"/>
                  <a:gd name="connsiteX1" fmla="*/ 107950 w 1168400"/>
                  <a:gd name="connsiteY1" fmla="*/ 450850 h 476250"/>
                  <a:gd name="connsiteX2" fmla="*/ 196850 w 1168400"/>
                  <a:gd name="connsiteY2" fmla="*/ 450850 h 476250"/>
                  <a:gd name="connsiteX3" fmla="*/ 323850 w 1168400"/>
                  <a:gd name="connsiteY3" fmla="*/ 438150 h 476250"/>
                  <a:gd name="connsiteX4" fmla="*/ 514350 w 1168400"/>
                  <a:gd name="connsiteY4" fmla="*/ 381000 h 476250"/>
                  <a:gd name="connsiteX5" fmla="*/ 628650 w 1168400"/>
                  <a:gd name="connsiteY5" fmla="*/ 342900 h 476250"/>
                  <a:gd name="connsiteX6" fmla="*/ 774700 w 1168400"/>
                  <a:gd name="connsiteY6" fmla="*/ 311150 h 476250"/>
                  <a:gd name="connsiteX7" fmla="*/ 882650 w 1168400"/>
                  <a:gd name="connsiteY7" fmla="*/ 273050 h 476250"/>
                  <a:gd name="connsiteX8" fmla="*/ 1035050 w 1168400"/>
                  <a:gd name="connsiteY8" fmla="*/ 184150 h 476250"/>
                  <a:gd name="connsiteX9" fmla="*/ 1098550 w 1168400"/>
                  <a:gd name="connsiteY9" fmla="*/ 114300 h 476250"/>
                  <a:gd name="connsiteX10" fmla="*/ 1136650 w 1168400"/>
                  <a:gd name="connsiteY10" fmla="*/ 69850 h 476250"/>
                  <a:gd name="connsiteX11" fmla="*/ 1168400 w 1168400"/>
                  <a:gd name="connsiteY11" fmla="*/ 0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8400" h="476250">
                    <a:moveTo>
                      <a:pt x="0" y="476250"/>
                    </a:moveTo>
                    <a:cubicBezTo>
                      <a:pt x="37571" y="465666"/>
                      <a:pt x="75142" y="455083"/>
                      <a:pt x="107950" y="450850"/>
                    </a:cubicBezTo>
                    <a:cubicBezTo>
                      <a:pt x="140758" y="446617"/>
                      <a:pt x="160867" y="452967"/>
                      <a:pt x="196850" y="450850"/>
                    </a:cubicBezTo>
                    <a:cubicBezTo>
                      <a:pt x="232833" y="448733"/>
                      <a:pt x="270933" y="449792"/>
                      <a:pt x="323850" y="438150"/>
                    </a:cubicBezTo>
                    <a:cubicBezTo>
                      <a:pt x="376767" y="426508"/>
                      <a:pt x="463550" y="396875"/>
                      <a:pt x="514350" y="381000"/>
                    </a:cubicBezTo>
                    <a:cubicBezTo>
                      <a:pt x="565150" y="365125"/>
                      <a:pt x="585258" y="354542"/>
                      <a:pt x="628650" y="342900"/>
                    </a:cubicBezTo>
                    <a:cubicBezTo>
                      <a:pt x="672042" y="331258"/>
                      <a:pt x="732367" y="322792"/>
                      <a:pt x="774700" y="311150"/>
                    </a:cubicBezTo>
                    <a:cubicBezTo>
                      <a:pt x="817033" y="299508"/>
                      <a:pt x="839258" y="294217"/>
                      <a:pt x="882650" y="273050"/>
                    </a:cubicBezTo>
                    <a:cubicBezTo>
                      <a:pt x="926042" y="251883"/>
                      <a:pt x="999067" y="210608"/>
                      <a:pt x="1035050" y="184150"/>
                    </a:cubicBezTo>
                    <a:cubicBezTo>
                      <a:pt x="1071033" y="157692"/>
                      <a:pt x="1081617" y="133350"/>
                      <a:pt x="1098550" y="114300"/>
                    </a:cubicBezTo>
                    <a:cubicBezTo>
                      <a:pt x="1115483" y="95250"/>
                      <a:pt x="1125008" y="88900"/>
                      <a:pt x="1136650" y="69850"/>
                    </a:cubicBezTo>
                    <a:cubicBezTo>
                      <a:pt x="1148292" y="50800"/>
                      <a:pt x="1158346" y="25400"/>
                      <a:pt x="1168400" y="0"/>
                    </a:cubicBez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4718299" y="3589278"/>
                <a:ext cx="1740513" cy="846125"/>
              </a:xfrm>
              <a:custGeom>
                <a:avLst/>
                <a:gdLst>
                  <a:gd name="connsiteX0" fmla="*/ 0 w 1739900"/>
                  <a:gd name="connsiteY0" fmla="*/ 844550 h 844550"/>
                  <a:gd name="connsiteX1" fmla="*/ 190500 w 1739900"/>
                  <a:gd name="connsiteY1" fmla="*/ 806450 h 844550"/>
                  <a:gd name="connsiteX2" fmla="*/ 285750 w 1739900"/>
                  <a:gd name="connsiteY2" fmla="*/ 768350 h 844550"/>
                  <a:gd name="connsiteX3" fmla="*/ 514350 w 1739900"/>
                  <a:gd name="connsiteY3" fmla="*/ 609600 h 844550"/>
                  <a:gd name="connsiteX4" fmla="*/ 628650 w 1739900"/>
                  <a:gd name="connsiteY4" fmla="*/ 539750 h 844550"/>
                  <a:gd name="connsiteX5" fmla="*/ 730250 w 1739900"/>
                  <a:gd name="connsiteY5" fmla="*/ 482600 h 844550"/>
                  <a:gd name="connsiteX6" fmla="*/ 876300 w 1739900"/>
                  <a:gd name="connsiteY6" fmla="*/ 438150 h 844550"/>
                  <a:gd name="connsiteX7" fmla="*/ 1009650 w 1739900"/>
                  <a:gd name="connsiteY7" fmla="*/ 374650 h 844550"/>
                  <a:gd name="connsiteX8" fmla="*/ 1104900 w 1739900"/>
                  <a:gd name="connsiteY8" fmla="*/ 336550 h 844550"/>
                  <a:gd name="connsiteX9" fmla="*/ 1187450 w 1739900"/>
                  <a:gd name="connsiteY9" fmla="*/ 323850 h 844550"/>
                  <a:gd name="connsiteX10" fmla="*/ 1301750 w 1739900"/>
                  <a:gd name="connsiteY10" fmla="*/ 222250 h 844550"/>
                  <a:gd name="connsiteX11" fmla="*/ 1377950 w 1739900"/>
                  <a:gd name="connsiteY11" fmla="*/ 146050 h 844550"/>
                  <a:gd name="connsiteX12" fmla="*/ 1511300 w 1739900"/>
                  <a:gd name="connsiteY12" fmla="*/ 82550 h 844550"/>
                  <a:gd name="connsiteX13" fmla="*/ 1739900 w 1739900"/>
                  <a:gd name="connsiteY13" fmla="*/ 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39900" h="844550">
                    <a:moveTo>
                      <a:pt x="0" y="844550"/>
                    </a:moveTo>
                    <a:cubicBezTo>
                      <a:pt x="71437" y="831850"/>
                      <a:pt x="142875" y="819150"/>
                      <a:pt x="190500" y="806450"/>
                    </a:cubicBezTo>
                    <a:cubicBezTo>
                      <a:pt x="238125" y="793750"/>
                      <a:pt x="231775" y="801158"/>
                      <a:pt x="285750" y="768350"/>
                    </a:cubicBezTo>
                    <a:cubicBezTo>
                      <a:pt x="339725" y="735542"/>
                      <a:pt x="457200" y="647700"/>
                      <a:pt x="514350" y="609600"/>
                    </a:cubicBezTo>
                    <a:cubicBezTo>
                      <a:pt x="571500" y="571500"/>
                      <a:pt x="592667" y="560917"/>
                      <a:pt x="628650" y="539750"/>
                    </a:cubicBezTo>
                    <a:cubicBezTo>
                      <a:pt x="664633" y="518583"/>
                      <a:pt x="688975" y="499533"/>
                      <a:pt x="730250" y="482600"/>
                    </a:cubicBezTo>
                    <a:cubicBezTo>
                      <a:pt x="771525" y="465667"/>
                      <a:pt x="829733" y="456142"/>
                      <a:pt x="876300" y="438150"/>
                    </a:cubicBezTo>
                    <a:cubicBezTo>
                      <a:pt x="922867" y="420158"/>
                      <a:pt x="971550" y="391583"/>
                      <a:pt x="1009650" y="374650"/>
                    </a:cubicBezTo>
                    <a:cubicBezTo>
                      <a:pt x="1047750" y="357717"/>
                      <a:pt x="1075267" y="345017"/>
                      <a:pt x="1104900" y="336550"/>
                    </a:cubicBezTo>
                    <a:cubicBezTo>
                      <a:pt x="1134533" y="328083"/>
                      <a:pt x="1154642" y="342900"/>
                      <a:pt x="1187450" y="323850"/>
                    </a:cubicBezTo>
                    <a:cubicBezTo>
                      <a:pt x="1220258" y="304800"/>
                      <a:pt x="1270000" y="251883"/>
                      <a:pt x="1301750" y="222250"/>
                    </a:cubicBezTo>
                    <a:cubicBezTo>
                      <a:pt x="1333500" y="192617"/>
                      <a:pt x="1343025" y="169333"/>
                      <a:pt x="1377950" y="146050"/>
                    </a:cubicBezTo>
                    <a:cubicBezTo>
                      <a:pt x="1412875" y="122767"/>
                      <a:pt x="1450975" y="106892"/>
                      <a:pt x="1511300" y="82550"/>
                    </a:cubicBezTo>
                    <a:cubicBezTo>
                      <a:pt x="1571625" y="58208"/>
                      <a:pt x="1655762" y="29104"/>
                      <a:pt x="1739900" y="0"/>
                    </a:cubicBez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3801946" y="5013447"/>
                <a:ext cx="276582" cy="209437"/>
              </a:xfrm>
              <a:custGeom>
                <a:avLst/>
                <a:gdLst>
                  <a:gd name="connsiteX0" fmla="*/ 0 w 275167"/>
                  <a:gd name="connsiteY0" fmla="*/ 209550 h 209550"/>
                  <a:gd name="connsiteX1" fmla="*/ 88900 w 275167"/>
                  <a:gd name="connsiteY1" fmla="*/ 114300 h 209550"/>
                  <a:gd name="connsiteX2" fmla="*/ 146050 w 275167"/>
                  <a:gd name="connsiteY2" fmla="*/ 44450 h 209550"/>
                  <a:gd name="connsiteX3" fmla="*/ 254000 w 275167"/>
                  <a:gd name="connsiteY3" fmla="*/ 6350 h 209550"/>
                  <a:gd name="connsiteX4" fmla="*/ 273050 w 275167"/>
                  <a:gd name="connsiteY4" fmla="*/ 635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5167" h="209550">
                    <a:moveTo>
                      <a:pt x="0" y="209550"/>
                    </a:moveTo>
                    <a:cubicBezTo>
                      <a:pt x="32279" y="175683"/>
                      <a:pt x="64558" y="141817"/>
                      <a:pt x="88900" y="114300"/>
                    </a:cubicBezTo>
                    <a:cubicBezTo>
                      <a:pt x="113242" y="86783"/>
                      <a:pt x="118533" y="62442"/>
                      <a:pt x="146050" y="44450"/>
                    </a:cubicBezTo>
                    <a:cubicBezTo>
                      <a:pt x="173567" y="26458"/>
                      <a:pt x="232833" y="12700"/>
                      <a:pt x="254000" y="6350"/>
                    </a:cubicBezTo>
                    <a:cubicBezTo>
                      <a:pt x="275167" y="0"/>
                      <a:pt x="274108" y="3175"/>
                      <a:pt x="273050" y="6350"/>
                    </a:cubicBez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4413778" y="4016530"/>
                <a:ext cx="1916520" cy="823783"/>
              </a:xfrm>
              <a:custGeom>
                <a:avLst/>
                <a:gdLst>
                  <a:gd name="connsiteX0" fmla="*/ 0 w 1917700"/>
                  <a:gd name="connsiteY0" fmla="*/ 825500 h 825500"/>
                  <a:gd name="connsiteX1" fmla="*/ 120650 w 1917700"/>
                  <a:gd name="connsiteY1" fmla="*/ 749300 h 825500"/>
                  <a:gd name="connsiteX2" fmla="*/ 254000 w 1917700"/>
                  <a:gd name="connsiteY2" fmla="*/ 596900 h 825500"/>
                  <a:gd name="connsiteX3" fmla="*/ 336550 w 1917700"/>
                  <a:gd name="connsiteY3" fmla="*/ 546100 h 825500"/>
                  <a:gd name="connsiteX4" fmla="*/ 495300 w 1917700"/>
                  <a:gd name="connsiteY4" fmla="*/ 514350 h 825500"/>
                  <a:gd name="connsiteX5" fmla="*/ 603250 w 1917700"/>
                  <a:gd name="connsiteY5" fmla="*/ 482600 h 825500"/>
                  <a:gd name="connsiteX6" fmla="*/ 730250 w 1917700"/>
                  <a:gd name="connsiteY6" fmla="*/ 438150 h 825500"/>
                  <a:gd name="connsiteX7" fmla="*/ 844550 w 1917700"/>
                  <a:gd name="connsiteY7" fmla="*/ 342900 h 825500"/>
                  <a:gd name="connsiteX8" fmla="*/ 939800 w 1917700"/>
                  <a:gd name="connsiteY8" fmla="*/ 279400 h 825500"/>
                  <a:gd name="connsiteX9" fmla="*/ 1028700 w 1917700"/>
                  <a:gd name="connsiteY9" fmla="*/ 241300 h 825500"/>
                  <a:gd name="connsiteX10" fmla="*/ 1111250 w 1917700"/>
                  <a:gd name="connsiteY10" fmla="*/ 209550 h 825500"/>
                  <a:gd name="connsiteX11" fmla="*/ 1168400 w 1917700"/>
                  <a:gd name="connsiteY11" fmla="*/ 203200 h 825500"/>
                  <a:gd name="connsiteX12" fmla="*/ 1339850 w 1917700"/>
                  <a:gd name="connsiteY12" fmla="*/ 203200 h 825500"/>
                  <a:gd name="connsiteX13" fmla="*/ 1612900 w 1917700"/>
                  <a:gd name="connsiteY13" fmla="*/ 171450 h 825500"/>
                  <a:gd name="connsiteX14" fmla="*/ 1727200 w 1917700"/>
                  <a:gd name="connsiteY14" fmla="*/ 120650 h 825500"/>
                  <a:gd name="connsiteX15" fmla="*/ 1816100 w 1917700"/>
                  <a:gd name="connsiteY15" fmla="*/ 50800 h 825500"/>
                  <a:gd name="connsiteX16" fmla="*/ 1917700 w 1917700"/>
                  <a:gd name="connsiteY16" fmla="*/ 0 h 825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17700" h="825500">
                    <a:moveTo>
                      <a:pt x="0" y="825500"/>
                    </a:moveTo>
                    <a:cubicBezTo>
                      <a:pt x="39158" y="806450"/>
                      <a:pt x="78317" y="787400"/>
                      <a:pt x="120650" y="749300"/>
                    </a:cubicBezTo>
                    <a:cubicBezTo>
                      <a:pt x="162983" y="711200"/>
                      <a:pt x="218017" y="630767"/>
                      <a:pt x="254000" y="596900"/>
                    </a:cubicBezTo>
                    <a:cubicBezTo>
                      <a:pt x="289983" y="563033"/>
                      <a:pt x="296333" y="559858"/>
                      <a:pt x="336550" y="546100"/>
                    </a:cubicBezTo>
                    <a:cubicBezTo>
                      <a:pt x="376767" y="532342"/>
                      <a:pt x="450850" y="524933"/>
                      <a:pt x="495300" y="514350"/>
                    </a:cubicBezTo>
                    <a:cubicBezTo>
                      <a:pt x="539750" y="503767"/>
                      <a:pt x="564092" y="495300"/>
                      <a:pt x="603250" y="482600"/>
                    </a:cubicBezTo>
                    <a:cubicBezTo>
                      <a:pt x="642408" y="469900"/>
                      <a:pt x="690033" y="461433"/>
                      <a:pt x="730250" y="438150"/>
                    </a:cubicBezTo>
                    <a:cubicBezTo>
                      <a:pt x="770467" y="414867"/>
                      <a:pt x="809625" y="369358"/>
                      <a:pt x="844550" y="342900"/>
                    </a:cubicBezTo>
                    <a:cubicBezTo>
                      <a:pt x="879475" y="316442"/>
                      <a:pt x="909108" y="296333"/>
                      <a:pt x="939800" y="279400"/>
                    </a:cubicBezTo>
                    <a:cubicBezTo>
                      <a:pt x="970492" y="262467"/>
                      <a:pt x="1000125" y="252942"/>
                      <a:pt x="1028700" y="241300"/>
                    </a:cubicBezTo>
                    <a:cubicBezTo>
                      <a:pt x="1057275" y="229658"/>
                      <a:pt x="1087967" y="215900"/>
                      <a:pt x="1111250" y="209550"/>
                    </a:cubicBezTo>
                    <a:cubicBezTo>
                      <a:pt x="1134533" y="203200"/>
                      <a:pt x="1130300" y="204258"/>
                      <a:pt x="1168400" y="203200"/>
                    </a:cubicBezTo>
                    <a:cubicBezTo>
                      <a:pt x="1206500" y="202142"/>
                      <a:pt x="1265767" y="208492"/>
                      <a:pt x="1339850" y="203200"/>
                    </a:cubicBezTo>
                    <a:cubicBezTo>
                      <a:pt x="1413933" y="197908"/>
                      <a:pt x="1548342" y="185208"/>
                      <a:pt x="1612900" y="171450"/>
                    </a:cubicBezTo>
                    <a:cubicBezTo>
                      <a:pt x="1677458" y="157692"/>
                      <a:pt x="1693333" y="140758"/>
                      <a:pt x="1727200" y="120650"/>
                    </a:cubicBezTo>
                    <a:cubicBezTo>
                      <a:pt x="1761067" y="100542"/>
                      <a:pt x="1784350" y="70908"/>
                      <a:pt x="1816100" y="50800"/>
                    </a:cubicBezTo>
                    <a:cubicBezTo>
                      <a:pt x="1847850" y="30692"/>
                      <a:pt x="1882775" y="15346"/>
                      <a:pt x="1917700" y="0"/>
                    </a:cubicBez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4089702" y="4689518"/>
                <a:ext cx="891211" cy="611556"/>
              </a:xfrm>
              <a:custGeom>
                <a:avLst/>
                <a:gdLst>
                  <a:gd name="connsiteX0" fmla="*/ 0 w 889000"/>
                  <a:gd name="connsiteY0" fmla="*/ 609600 h 609600"/>
                  <a:gd name="connsiteX1" fmla="*/ 63500 w 889000"/>
                  <a:gd name="connsiteY1" fmla="*/ 527050 h 609600"/>
                  <a:gd name="connsiteX2" fmla="*/ 177800 w 889000"/>
                  <a:gd name="connsiteY2" fmla="*/ 425450 h 609600"/>
                  <a:gd name="connsiteX3" fmla="*/ 285750 w 889000"/>
                  <a:gd name="connsiteY3" fmla="*/ 368300 h 609600"/>
                  <a:gd name="connsiteX4" fmla="*/ 406400 w 889000"/>
                  <a:gd name="connsiteY4" fmla="*/ 285750 h 609600"/>
                  <a:gd name="connsiteX5" fmla="*/ 508000 w 889000"/>
                  <a:gd name="connsiteY5" fmla="*/ 209550 h 609600"/>
                  <a:gd name="connsiteX6" fmla="*/ 552450 w 889000"/>
                  <a:gd name="connsiteY6" fmla="*/ 107950 h 609600"/>
                  <a:gd name="connsiteX7" fmla="*/ 654050 w 889000"/>
                  <a:gd name="connsiteY7" fmla="*/ 44450 h 609600"/>
                  <a:gd name="connsiteX8" fmla="*/ 749300 w 889000"/>
                  <a:gd name="connsiteY8" fmla="*/ 25400 h 609600"/>
                  <a:gd name="connsiteX9" fmla="*/ 889000 w 889000"/>
                  <a:gd name="connsiteY9" fmla="*/ 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89000" h="609600">
                    <a:moveTo>
                      <a:pt x="0" y="609600"/>
                    </a:moveTo>
                    <a:cubicBezTo>
                      <a:pt x="16933" y="583671"/>
                      <a:pt x="33867" y="557742"/>
                      <a:pt x="63500" y="527050"/>
                    </a:cubicBezTo>
                    <a:cubicBezTo>
                      <a:pt x="93133" y="496358"/>
                      <a:pt x="140758" y="451908"/>
                      <a:pt x="177800" y="425450"/>
                    </a:cubicBezTo>
                    <a:cubicBezTo>
                      <a:pt x="214842" y="398992"/>
                      <a:pt x="247650" y="391583"/>
                      <a:pt x="285750" y="368300"/>
                    </a:cubicBezTo>
                    <a:cubicBezTo>
                      <a:pt x="323850" y="345017"/>
                      <a:pt x="369358" y="312208"/>
                      <a:pt x="406400" y="285750"/>
                    </a:cubicBezTo>
                    <a:cubicBezTo>
                      <a:pt x="443442" y="259292"/>
                      <a:pt x="483658" y="239183"/>
                      <a:pt x="508000" y="209550"/>
                    </a:cubicBezTo>
                    <a:cubicBezTo>
                      <a:pt x="532342" y="179917"/>
                      <a:pt x="528108" y="135467"/>
                      <a:pt x="552450" y="107950"/>
                    </a:cubicBezTo>
                    <a:cubicBezTo>
                      <a:pt x="576792" y="80433"/>
                      <a:pt x="621242" y="58208"/>
                      <a:pt x="654050" y="44450"/>
                    </a:cubicBezTo>
                    <a:cubicBezTo>
                      <a:pt x="686858" y="30692"/>
                      <a:pt x="749300" y="25400"/>
                      <a:pt x="749300" y="25400"/>
                    </a:cubicBezTo>
                    <a:lnTo>
                      <a:pt x="889000" y="0"/>
                    </a:ln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5313370" y="4251099"/>
                <a:ext cx="949879" cy="282040"/>
              </a:xfrm>
              <a:custGeom>
                <a:avLst/>
                <a:gdLst>
                  <a:gd name="connsiteX0" fmla="*/ 0 w 946150"/>
                  <a:gd name="connsiteY0" fmla="*/ 279400 h 279400"/>
                  <a:gd name="connsiteX1" fmla="*/ 146050 w 946150"/>
                  <a:gd name="connsiteY1" fmla="*/ 171450 h 279400"/>
                  <a:gd name="connsiteX2" fmla="*/ 228600 w 946150"/>
                  <a:gd name="connsiteY2" fmla="*/ 127000 h 279400"/>
                  <a:gd name="connsiteX3" fmla="*/ 273050 w 946150"/>
                  <a:gd name="connsiteY3" fmla="*/ 120650 h 279400"/>
                  <a:gd name="connsiteX4" fmla="*/ 374650 w 946150"/>
                  <a:gd name="connsiteY4" fmla="*/ 139700 h 279400"/>
                  <a:gd name="connsiteX5" fmla="*/ 501650 w 946150"/>
                  <a:gd name="connsiteY5" fmla="*/ 158750 h 279400"/>
                  <a:gd name="connsiteX6" fmla="*/ 622300 w 946150"/>
                  <a:gd name="connsiteY6" fmla="*/ 127000 h 279400"/>
                  <a:gd name="connsiteX7" fmla="*/ 755650 w 946150"/>
                  <a:gd name="connsiteY7" fmla="*/ 76200 h 279400"/>
                  <a:gd name="connsiteX8" fmla="*/ 838200 w 946150"/>
                  <a:gd name="connsiteY8" fmla="*/ 38100 h 279400"/>
                  <a:gd name="connsiteX9" fmla="*/ 946150 w 946150"/>
                  <a:gd name="connsiteY9" fmla="*/ 0 h 279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46150" h="279400">
                    <a:moveTo>
                      <a:pt x="0" y="279400"/>
                    </a:moveTo>
                    <a:cubicBezTo>
                      <a:pt x="53975" y="238125"/>
                      <a:pt x="107950" y="196850"/>
                      <a:pt x="146050" y="171450"/>
                    </a:cubicBezTo>
                    <a:cubicBezTo>
                      <a:pt x="184150" y="146050"/>
                      <a:pt x="207433" y="135467"/>
                      <a:pt x="228600" y="127000"/>
                    </a:cubicBezTo>
                    <a:cubicBezTo>
                      <a:pt x="249767" y="118533"/>
                      <a:pt x="248708" y="118533"/>
                      <a:pt x="273050" y="120650"/>
                    </a:cubicBezTo>
                    <a:cubicBezTo>
                      <a:pt x="297392" y="122767"/>
                      <a:pt x="336550" y="133350"/>
                      <a:pt x="374650" y="139700"/>
                    </a:cubicBezTo>
                    <a:cubicBezTo>
                      <a:pt x="412750" y="146050"/>
                      <a:pt x="460375" y="160867"/>
                      <a:pt x="501650" y="158750"/>
                    </a:cubicBezTo>
                    <a:cubicBezTo>
                      <a:pt x="542925" y="156633"/>
                      <a:pt x="579967" y="140758"/>
                      <a:pt x="622300" y="127000"/>
                    </a:cubicBezTo>
                    <a:cubicBezTo>
                      <a:pt x="664633" y="113242"/>
                      <a:pt x="719667" y="91017"/>
                      <a:pt x="755650" y="76200"/>
                    </a:cubicBezTo>
                    <a:cubicBezTo>
                      <a:pt x="791633" y="61383"/>
                      <a:pt x="806450" y="50800"/>
                      <a:pt x="838200" y="38100"/>
                    </a:cubicBezTo>
                    <a:cubicBezTo>
                      <a:pt x="869950" y="25400"/>
                      <a:pt x="908050" y="12700"/>
                      <a:pt x="946150" y="0"/>
                    </a:cubicBez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4226597" y="5387640"/>
                <a:ext cx="103368" cy="103323"/>
              </a:xfrm>
              <a:custGeom>
                <a:avLst/>
                <a:gdLst>
                  <a:gd name="connsiteX0" fmla="*/ 0 w 101600"/>
                  <a:gd name="connsiteY0" fmla="*/ 101600 h 101600"/>
                  <a:gd name="connsiteX1" fmla="*/ 50800 w 101600"/>
                  <a:gd name="connsiteY1" fmla="*/ 69850 h 101600"/>
                  <a:gd name="connsiteX2" fmla="*/ 101600 w 101600"/>
                  <a:gd name="connsiteY2" fmla="*/ 0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600" h="101600">
                    <a:moveTo>
                      <a:pt x="0" y="101600"/>
                    </a:moveTo>
                    <a:cubicBezTo>
                      <a:pt x="16933" y="94191"/>
                      <a:pt x="33867" y="86783"/>
                      <a:pt x="50800" y="69850"/>
                    </a:cubicBezTo>
                    <a:cubicBezTo>
                      <a:pt x="67733" y="52917"/>
                      <a:pt x="84666" y="26458"/>
                      <a:pt x="101600" y="0"/>
                    </a:cubicBez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4494798" y="4449364"/>
                <a:ext cx="1788007" cy="625517"/>
              </a:xfrm>
              <a:custGeom>
                <a:avLst/>
                <a:gdLst>
                  <a:gd name="connsiteX0" fmla="*/ 0 w 1784350"/>
                  <a:gd name="connsiteY0" fmla="*/ 628650 h 628650"/>
                  <a:gd name="connsiteX1" fmla="*/ 50800 w 1784350"/>
                  <a:gd name="connsiteY1" fmla="*/ 539750 h 628650"/>
                  <a:gd name="connsiteX2" fmla="*/ 120650 w 1784350"/>
                  <a:gd name="connsiteY2" fmla="*/ 508000 h 628650"/>
                  <a:gd name="connsiteX3" fmla="*/ 203200 w 1784350"/>
                  <a:gd name="connsiteY3" fmla="*/ 488950 h 628650"/>
                  <a:gd name="connsiteX4" fmla="*/ 266700 w 1784350"/>
                  <a:gd name="connsiteY4" fmla="*/ 444500 h 628650"/>
                  <a:gd name="connsiteX5" fmla="*/ 349250 w 1784350"/>
                  <a:gd name="connsiteY5" fmla="*/ 368300 h 628650"/>
                  <a:gd name="connsiteX6" fmla="*/ 438150 w 1784350"/>
                  <a:gd name="connsiteY6" fmla="*/ 330200 h 628650"/>
                  <a:gd name="connsiteX7" fmla="*/ 590550 w 1784350"/>
                  <a:gd name="connsiteY7" fmla="*/ 298450 h 628650"/>
                  <a:gd name="connsiteX8" fmla="*/ 679450 w 1784350"/>
                  <a:gd name="connsiteY8" fmla="*/ 266700 h 628650"/>
                  <a:gd name="connsiteX9" fmla="*/ 781050 w 1784350"/>
                  <a:gd name="connsiteY9" fmla="*/ 209550 h 628650"/>
                  <a:gd name="connsiteX10" fmla="*/ 882650 w 1784350"/>
                  <a:gd name="connsiteY10" fmla="*/ 165100 h 628650"/>
                  <a:gd name="connsiteX11" fmla="*/ 1003300 w 1784350"/>
                  <a:gd name="connsiteY11" fmla="*/ 146050 h 628650"/>
                  <a:gd name="connsiteX12" fmla="*/ 1066800 w 1784350"/>
                  <a:gd name="connsiteY12" fmla="*/ 146050 h 628650"/>
                  <a:gd name="connsiteX13" fmla="*/ 1181100 w 1784350"/>
                  <a:gd name="connsiteY13" fmla="*/ 133350 h 628650"/>
                  <a:gd name="connsiteX14" fmla="*/ 1244600 w 1784350"/>
                  <a:gd name="connsiteY14" fmla="*/ 107950 h 628650"/>
                  <a:gd name="connsiteX15" fmla="*/ 1295400 w 1784350"/>
                  <a:gd name="connsiteY15" fmla="*/ 82550 h 628650"/>
                  <a:gd name="connsiteX16" fmla="*/ 1333500 w 1784350"/>
                  <a:gd name="connsiteY16" fmla="*/ 50800 h 628650"/>
                  <a:gd name="connsiteX17" fmla="*/ 1447800 w 1784350"/>
                  <a:gd name="connsiteY17" fmla="*/ 19050 h 628650"/>
                  <a:gd name="connsiteX18" fmla="*/ 1568450 w 1784350"/>
                  <a:gd name="connsiteY18" fmla="*/ 12700 h 628650"/>
                  <a:gd name="connsiteX19" fmla="*/ 1784350 w 1784350"/>
                  <a:gd name="connsiteY19" fmla="*/ 0 h 6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784350" h="628650">
                    <a:moveTo>
                      <a:pt x="0" y="628650"/>
                    </a:moveTo>
                    <a:cubicBezTo>
                      <a:pt x="15346" y="594254"/>
                      <a:pt x="30692" y="559858"/>
                      <a:pt x="50800" y="539750"/>
                    </a:cubicBezTo>
                    <a:cubicBezTo>
                      <a:pt x="70908" y="519642"/>
                      <a:pt x="95250" y="516467"/>
                      <a:pt x="120650" y="508000"/>
                    </a:cubicBezTo>
                    <a:cubicBezTo>
                      <a:pt x="146050" y="499533"/>
                      <a:pt x="178858" y="499533"/>
                      <a:pt x="203200" y="488950"/>
                    </a:cubicBezTo>
                    <a:cubicBezTo>
                      <a:pt x="227542" y="478367"/>
                      <a:pt x="242358" y="464608"/>
                      <a:pt x="266700" y="444500"/>
                    </a:cubicBezTo>
                    <a:cubicBezTo>
                      <a:pt x="291042" y="424392"/>
                      <a:pt x="320675" y="387350"/>
                      <a:pt x="349250" y="368300"/>
                    </a:cubicBezTo>
                    <a:cubicBezTo>
                      <a:pt x="377825" y="349250"/>
                      <a:pt x="397933" y="341842"/>
                      <a:pt x="438150" y="330200"/>
                    </a:cubicBezTo>
                    <a:cubicBezTo>
                      <a:pt x="478367" y="318558"/>
                      <a:pt x="550333" y="309033"/>
                      <a:pt x="590550" y="298450"/>
                    </a:cubicBezTo>
                    <a:cubicBezTo>
                      <a:pt x="630767" y="287867"/>
                      <a:pt x="647700" y="281517"/>
                      <a:pt x="679450" y="266700"/>
                    </a:cubicBezTo>
                    <a:cubicBezTo>
                      <a:pt x="711200" y="251883"/>
                      <a:pt x="747183" y="226483"/>
                      <a:pt x="781050" y="209550"/>
                    </a:cubicBezTo>
                    <a:cubicBezTo>
                      <a:pt x="814917" y="192617"/>
                      <a:pt x="845608" y="175683"/>
                      <a:pt x="882650" y="165100"/>
                    </a:cubicBezTo>
                    <a:cubicBezTo>
                      <a:pt x="919692" y="154517"/>
                      <a:pt x="972608" y="149225"/>
                      <a:pt x="1003300" y="146050"/>
                    </a:cubicBezTo>
                    <a:cubicBezTo>
                      <a:pt x="1033992" y="142875"/>
                      <a:pt x="1037167" y="148167"/>
                      <a:pt x="1066800" y="146050"/>
                    </a:cubicBezTo>
                    <a:cubicBezTo>
                      <a:pt x="1096433" y="143933"/>
                      <a:pt x="1151467" y="139700"/>
                      <a:pt x="1181100" y="133350"/>
                    </a:cubicBezTo>
                    <a:cubicBezTo>
                      <a:pt x="1210733" y="127000"/>
                      <a:pt x="1225550" y="116417"/>
                      <a:pt x="1244600" y="107950"/>
                    </a:cubicBezTo>
                    <a:cubicBezTo>
                      <a:pt x="1263650" y="99483"/>
                      <a:pt x="1280583" y="92075"/>
                      <a:pt x="1295400" y="82550"/>
                    </a:cubicBezTo>
                    <a:cubicBezTo>
                      <a:pt x="1310217" y="73025"/>
                      <a:pt x="1308100" y="61383"/>
                      <a:pt x="1333500" y="50800"/>
                    </a:cubicBezTo>
                    <a:cubicBezTo>
                      <a:pt x="1358900" y="40217"/>
                      <a:pt x="1408642" y="25400"/>
                      <a:pt x="1447800" y="19050"/>
                    </a:cubicBezTo>
                    <a:cubicBezTo>
                      <a:pt x="1486958" y="12700"/>
                      <a:pt x="1568450" y="12700"/>
                      <a:pt x="1568450" y="12700"/>
                    </a:cubicBezTo>
                    <a:lnTo>
                      <a:pt x="1784350" y="0"/>
                    </a:ln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4539499" y="5418358"/>
                <a:ext cx="134101" cy="148001"/>
              </a:xfrm>
              <a:custGeom>
                <a:avLst/>
                <a:gdLst>
                  <a:gd name="connsiteX0" fmla="*/ 0 w 133350"/>
                  <a:gd name="connsiteY0" fmla="*/ 146050 h 146050"/>
                  <a:gd name="connsiteX1" fmla="*/ 82550 w 133350"/>
                  <a:gd name="connsiteY1" fmla="*/ 44450 h 146050"/>
                  <a:gd name="connsiteX2" fmla="*/ 133350 w 133350"/>
                  <a:gd name="connsiteY2" fmla="*/ 0 h 14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3350" h="146050">
                    <a:moveTo>
                      <a:pt x="0" y="146050"/>
                    </a:moveTo>
                    <a:cubicBezTo>
                      <a:pt x="30162" y="107421"/>
                      <a:pt x="60325" y="68792"/>
                      <a:pt x="82550" y="44450"/>
                    </a:cubicBezTo>
                    <a:cubicBezTo>
                      <a:pt x="104775" y="20108"/>
                      <a:pt x="119062" y="10054"/>
                      <a:pt x="133350" y="0"/>
                    </a:cubicBez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4897100" y="4527554"/>
                <a:ext cx="1248810" cy="586422"/>
              </a:xfrm>
              <a:custGeom>
                <a:avLst/>
                <a:gdLst>
                  <a:gd name="connsiteX0" fmla="*/ 6350 w 1250950"/>
                  <a:gd name="connsiteY0" fmla="*/ 586317 h 586317"/>
                  <a:gd name="connsiteX1" fmla="*/ 6350 w 1250950"/>
                  <a:gd name="connsiteY1" fmla="*/ 465667 h 586317"/>
                  <a:gd name="connsiteX2" fmla="*/ 6350 w 1250950"/>
                  <a:gd name="connsiteY2" fmla="*/ 370417 h 586317"/>
                  <a:gd name="connsiteX3" fmla="*/ 44450 w 1250950"/>
                  <a:gd name="connsiteY3" fmla="*/ 306917 h 586317"/>
                  <a:gd name="connsiteX4" fmla="*/ 177800 w 1250950"/>
                  <a:gd name="connsiteY4" fmla="*/ 262467 h 586317"/>
                  <a:gd name="connsiteX5" fmla="*/ 304800 w 1250950"/>
                  <a:gd name="connsiteY5" fmla="*/ 237067 h 586317"/>
                  <a:gd name="connsiteX6" fmla="*/ 374650 w 1250950"/>
                  <a:gd name="connsiteY6" fmla="*/ 211667 h 586317"/>
                  <a:gd name="connsiteX7" fmla="*/ 476250 w 1250950"/>
                  <a:gd name="connsiteY7" fmla="*/ 148167 h 586317"/>
                  <a:gd name="connsiteX8" fmla="*/ 539750 w 1250950"/>
                  <a:gd name="connsiteY8" fmla="*/ 122767 h 586317"/>
                  <a:gd name="connsiteX9" fmla="*/ 615950 w 1250950"/>
                  <a:gd name="connsiteY9" fmla="*/ 122767 h 586317"/>
                  <a:gd name="connsiteX10" fmla="*/ 774700 w 1250950"/>
                  <a:gd name="connsiteY10" fmla="*/ 103717 h 586317"/>
                  <a:gd name="connsiteX11" fmla="*/ 882650 w 1250950"/>
                  <a:gd name="connsiteY11" fmla="*/ 78317 h 586317"/>
                  <a:gd name="connsiteX12" fmla="*/ 977900 w 1250950"/>
                  <a:gd name="connsiteY12" fmla="*/ 14817 h 586317"/>
                  <a:gd name="connsiteX13" fmla="*/ 1098550 w 1250950"/>
                  <a:gd name="connsiteY13" fmla="*/ 14817 h 586317"/>
                  <a:gd name="connsiteX14" fmla="*/ 1187450 w 1250950"/>
                  <a:gd name="connsiteY14" fmla="*/ 2117 h 586317"/>
                  <a:gd name="connsiteX15" fmla="*/ 1250950 w 1250950"/>
                  <a:gd name="connsiteY15" fmla="*/ 2117 h 586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50950" h="586317">
                    <a:moveTo>
                      <a:pt x="6350" y="586317"/>
                    </a:moveTo>
                    <a:lnTo>
                      <a:pt x="6350" y="465667"/>
                    </a:lnTo>
                    <a:cubicBezTo>
                      <a:pt x="6350" y="429684"/>
                      <a:pt x="0" y="396875"/>
                      <a:pt x="6350" y="370417"/>
                    </a:cubicBezTo>
                    <a:cubicBezTo>
                      <a:pt x="12700" y="343959"/>
                      <a:pt x="15875" y="324909"/>
                      <a:pt x="44450" y="306917"/>
                    </a:cubicBezTo>
                    <a:cubicBezTo>
                      <a:pt x="73025" y="288925"/>
                      <a:pt x="134408" y="274109"/>
                      <a:pt x="177800" y="262467"/>
                    </a:cubicBezTo>
                    <a:cubicBezTo>
                      <a:pt x="221192" y="250825"/>
                      <a:pt x="271992" y="245534"/>
                      <a:pt x="304800" y="237067"/>
                    </a:cubicBezTo>
                    <a:cubicBezTo>
                      <a:pt x="337608" y="228600"/>
                      <a:pt x="346075" y="226484"/>
                      <a:pt x="374650" y="211667"/>
                    </a:cubicBezTo>
                    <a:cubicBezTo>
                      <a:pt x="403225" y="196850"/>
                      <a:pt x="448733" y="162984"/>
                      <a:pt x="476250" y="148167"/>
                    </a:cubicBezTo>
                    <a:cubicBezTo>
                      <a:pt x="503767" y="133350"/>
                      <a:pt x="516467" y="127000"/>
                      <a:pt x="539750" y="122767"/>
                    </a:cubicBezTo>
                    <a:cubicBezTo>
                      <a:pt x="563033" y="118534"/>
                      <a:pt x="576792" y="125942"/>
                      <a:pt x="615950" y="122767"/>
                    </a:cubicBezTo>
                    <a:cubicBezTo>
                      <a:pt x="655108" y="119592"/>
                      <a:pt x="730250" y="111125"/>
                      <a:pt x="774700" y="103717"/>
                    </a:cubicBezTo>
                    <a:cubicBezTo>
                      <a:pt x="819150" y="96309"/>
                      <a:pt x="848783" y="93134"/>
                      <a:pt x="882650" y="78317"/>
                    </a:cubicBezTo>
                    <a:cubicBezTo>
                      <a:pt x="916517" y="63500"/>
                      <a:pt x="941917" y="25400"/>
                      <a:pt x="977900" y="14817"/>
                    </a:cubicBezTo>
                    <a:cubicBezTo>
                      <a:pt x="1013883" y="4234"/>
                      <a:pt x="1063625" y="16934"/>
                      <a:pt x="1098550" y="14817"/>
                    </a:cubicBezTo>
                    <a:cubicBezTo>
                      <a:pt x="1133475" y="12700"/>
                      <a:pt x="1162050" y="4234"/>
                      <a:pt x="1187450" y="2117"/>
                    </a:cubicBezTo>
                    <a:cubicBezTo>
                      <a:pt x="1212850" y="0"/>
                      <a:pt x="1231900" y="1058"/>
                      <a:pt x="1250950" y="2117"/>
                    </a:cubicBez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5156919" y="4770501"/>
                <a:ext cx="410684" cy="427250"/>
              </a:xfrm>
              <a:custGeom>
                <a:avLst/>
                <a:gdLst>
                  <a:gd name="connsiteX0" fmla="*/ 0 w 412750"/>
                  <a:gd name="connsiteY0" fmla="*/ 427567 h 427567"/>
                  <a:gd name="connsiteX1" fmla="*/ 69850 w 412750"/>
                  <a:gd name="connsiteY1" fmla="*/ 332317 h 427567"/>
                  <a:gd name="connsiteX2" fmla="*/ 120650 w 412750"/>
                  <a:gd name="connsiteY2" fmla="*/ 237067 h 427567"/>
                  <a:gd name="connsiteX3" fmla="*/ 152400 w 412750"/>
                  <a:gd name="connsiteY3" fmla="*/ 141817 h 427567"/>
                  <a:gd name="connsiteX4" fmla="*/ 228600 w 412750"/>
                  <a:gd name="connsiteY4" fmla="*/ 59267 h 427567"/>
                  <a:gd name="connsiteX5" fmla="*/ 317500 w 412750"/>
                  <a:gd name="connsiteY5" fmla="*/ 8467 h 427567"/>
                  <a:gd name="connsiteX6" fmla="*/ 412750 w 412750"/>
                  <a:gd name="connsiteY6" fmla="*/ 8467 h 427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2750" h="427567">
                    <a:moveTo>
                      <a:pt x="0" y="427567"/>
                    </a:moveTo>
                    <a:cubicBezTo>
                      <a:pt x="24871" y="395817"/>
                      <a:pt x="49742" y="364067"/>
                      <a:pt x="69850" y="332317"/>
                    </a:cubicBezTo>
                    <a:cubicBezTo>
                      <a:pt x="89958" y="300567"/>
                      <a:pt x="106892" y="268817"/>
                      <a:pt x="120650" y="237067"/>
                    </a:cubicBezTo>
                    <a:cubicBezTo>
                      <a:pt x="134408" y="205317"/>
                      <a:pt x="134408" y="171450"/>
                      <a:pt x="152400" y="141817"/>
                    </a:cubicBezTo>
                    <a:cubicBezTo>
                      <a:pt x="170392" y="112184"/>
                      <a:pt x="201083" y="81492"/>
                      <a:pt x="228600" y="59267"/>
                    </a:cubicBezTo>
                    <a:cubicBezTo>
                      <a:pt x="256117" y="37042"/>
                      <a:pt x="286808" y="16934"/>
                      <a:pt x="317500" y="8467"/>
                    </a:cubicBezTo>
                    <a:cubicBezTo>
                      <a:pt x="348192" y="0"/>
                      <a:pt x="380471" y="4233"/>
                      <a:pt x="412750" y="8467"/>
                    </a:cubicBez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5950347" y="4748161"/>
                <a:ext cx="111750" cy="19547"/>
              </a:xfrm>
              <a:custGeom>
                <a:avLst/>
                <a:gdLst>
                  <a:gd name="connsiteX0" fmla="*/ 0 w 114300"/>
                  <a:gd name="connsiteY0" fmla="*/ 19050 h 19050"/>
                  <a:gd name="connsiteX1" fmla="*/ 82550 w 114300"/>
                  <a:gd name="connsiteY1" fmla="*/ 6350 h 19050"/>
                  <a:gd name="connsiteX2" fmla="*/ 114300 w 114300"/>
                  <a:gd name="connsiteY2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4300" h="19050">
                    <a:moveTo>
                      <a:pt x="0" y="19050"/>
                    </a:moveTo>
                    <a:lnTo>
                      <a:pt x="82550" y="6350"/>
                    </a:lnTo>
                    <a:cubicBezTo>
                      <a:pt x="101600" y="3175"/>
                      <a:pt x="107950" y="1587"/>
                      <a:pt x="114300" y="0"/>
                    </a:cubicBez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348" name="WordArt 56"/>
              <p:cNvSpPr>
                <a:spLocks noChangeAspect="1" noChangeArrowheads="1" noChangeShapeType="1" noTextEdit="1"/>
              </p:cNvSpPr>
              <p:nvPr/>
            </p:nvSpPr>
            <p:spPr bwMode="auto">
              <a:xfrm>
                <a:off x="6702425" y="4755357"/>
                <a:ext cx="155576" cy="23653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1100" b="1" kern="10" dirty="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latin typeface="Arial" pitchFamily="34" charset="0"/>
                    <a:cs typeface="Arial" pitchFamily="34" charset="0"/>
                  </a:rPr>
                  <a:t>N</a:t>
                </a:r>
              </a:p>
            </p:txBody>
          </p:sp>
        </p:grpSp>
        <p:sp>
          <p:nvSpPr>
            <p:cNvPr id="3" name="Rectangle 2"/>
            <p:cNvSpPr/>
            <p:nvPr/>
          </p:nvSpPr>
          <p:spPr bwMode="auto">
            <a:xfrm>
              <a:off x="6439219" y="3922490"/>
              <a:ext cx="1244600" cy="117951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" name="Rectangle 81"/>
            <p:cNvSpPr/>
            <p:nvPr/>
          </p:nvSpPr>
          <p:spPr bwMode="auto">
            <a:xfrm>
              <a:off x="5189856" y="3924076"/>
              <a:ext cx="1246188" cy="117951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3" name="Rectangle 82"/>
            <p:cNvSpPr/>
            <p:nvPr/>
          </p:nvSpPr>
          <p:spPr bwMode="auto">
            <a:xfrm>
              <a:off x="5189856" y="5111527"/>
              <a:ext cx="1246188" cy="99002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278" name="TextBox 1"/>
            <p:cNvSpPr txBox="1">
              <a:spLocks noChangeArrowheads="1"/>
            </p:cNvSpPr>
            <p:nvPr/>
          </p:nvSpPr>
          <p:spPr bwMode="auto">
            <a:xfrm>
              <a:off x="4535285" y="5867962"/>
              <a:ext cx="1751215" cy="49244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en-US" sz="1400" dirty="0">
                  <a:latin typeface="Arial" pitchFamily="34" charset="0"/>
                  <a:cs typeface="Arial" pitchFamily="34" charset="0"/>
                </a:rPr>
                <a:t>Time Structure </a:t>
              </a:r>
              <a:r>
                <a:rPr lang="en-US" altLang="en-US" sz="1400" dirty="0" smtClean="0">
                  <a:latin typeface="Arial" pitchFamily="34" charset="0"/>
                  <a:cs typeface="Arial" pitchFamily="34" charset="0"/>
                </a:rPr>
                <a:t>Map</a:t>
              </a:r>
              <a:endParaRPr lang="en-US" altLang="en-US" sz="1400" dirty="0">
                <a:latin typeface="Arial" pitchFamily="34" charset="0"/>
                <a:cs typeface="Arial" pitchFamily="34" charset="0"/>
              </a:endParaRPr>
            </a:p>
            <a:p>
              <a:pPr eaLnBrk="1" hangingPunct="1"/>
              <a:r>
                <a:rPr lang="en-US" altLang="en-US" sz="1200" dirty="0" smtClean="0">
                  <a:latin typeface="Arial" pitchFamily="34" charset="0"/>
                  <a:cs typeface="Arial" pitchFamily="34" charset="0"/>
                </a:rPr>
                <a:t>    in </a:t>
              </a:r>
              <a:r>
                <a:rPr lang="en-US" altLang="en-US" sz="1200" dirty="0">
                  <a:latin typeface="Arial" pitchFamily="34" charset="0"/>
                  <a:cs typeface="Arial" pitchFamily="34" charset="0"/>
                </a:rPr>
                <a:t>milliseconds</a:t>
              </a:r>
            </a:p>
          </p:txBody>
        </p:sp>
        <p:sp>
          <p:nvSpPr>
            <p:cNvPr id="5" name="Oval 4"/>
            <p:cNvSpPr/>
            <p:nvPr/>
          </p:nvSpPr>
          <p:spPr bwMode="auto">
            <a:xfrm>
              <a:off x="6632576" y="4733926"/>
              <a:ext cx="52388" cy="5397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713159" y="2989264"/>
            <a:ext cx="1443202" cy="1704067"/>
            <a:chOff x="6713159" y="2989264"/>
            <a:chExt cx="1443202" cy="1704067"/>
          </a:xfrm>
        </p:grpSpPr>
        <p:cxnSp>
          <p:nvCxnSpPr>
            <p:cNvPr id="7" name="Straight Arrow Connector 6"/>
            <p:cNvCxnSpPr/>
            <p:nvPr/>
          </p:nvCxnSpPr>
          <p:spPr bwMode="auto">
            <a:xfrm flipV="1">
              <a:off x="6713159" y="3589339"/>
              <a:ext cx="500442" cy="1103992"/>
            </a:xfrm>
            <a:prstGeom prst="straightConnector1">
              <a:avLst/>
            </a:prstGeom>
            <a:ln w="7620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81" name="TextBox 3"/>
            <p:cNvSpPr txBox="1">
              <a:spLocks noChangeArrowheads="1"/>
            </p:cNvSpPr>
            <p:nvPr/>
          </p:nvSpPr>
          <p:spPr bwMode="auto">
            <a:xfrm>
              <a:off x="6992260" y="2989264"/>
              <a:ext cx="1164101" cy="58477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en-US" sz="1600" b="1" dirty="0">
                  <a:latin typeface="Arial" pitchFamily="34" charset="0"/>
                  <a:cs typeface="Arial" pitchFamily="34" charset="0"/>
                </a:rPr>
                <a:t>Discovery</a:t>
              </a:r>
            </a:p>
            <a:p>
              <a:pPr algn="ctr" eaLnBrk="1" hangingPunct="1"/>
              <a:r>
                <a:rPr lang="en-US" altLang="en-US" sz="1600" b="1" dirty="0">
                  <a:latin typeface="Arial" pitchFamily="34" charset="0"/>
                  <a:cs typeface="Arial" pitchFamily="34" charset="0"/>
                </a:rPr>
                <a:t>Well</a:t>
              </a:r>
            </a:p>
          </p:txBody>
        </p:sp>
      </p:grpSp>
      <p:sp>
        <p:nvSpPr>
          <p:cNvPr id="86" name="Rectangle 85"/>
          <p:cNvSpPr/>
          <p:nvPr/>
        </p:nvSpPr>
        <p:spPr>
          <a:xfrm>
            <a:off x="4768189" y="109835"/>
            <a:ext cx="181742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i="1" cap="none" spc="0" dirty="0" smtClean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  <a:latin typeface="Segoe UI Semibold" panose="020B0702040204020203" pitchFamily="34" charset="0"/>
              </a:rPr>
              <a:t>Review</a:t>
            </a:r>
            <a:endParaRPr lang="en-US" sz="4000" b="1" i="1" cap="none" spc="0" dirty="0">
              <a:ln w="13462">
                <a:solidFill>
                  <a:schemeClr val="bg1"/>
                </a:solidFill>
                <a:prstDash val="solid"/>
              </a:ln>
              <a:effectLst>
                <a:outerShdw dist="38100" dir="2700000" algn="bl" rotWithShape="0">
                  <a:schemeClr val="accent5"/>
                </a:outerShdw>
              </a:effectLst>
              <a:latin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1881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63059</TotalTime>
  <Words>879</Words>
  <Application>Microsoft Macintosh PowerPoint</Application>
  <PresentationFormat>On-screen Show (4:3)</PresentationFormat>
  <Paragraphs>209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 Design</vt:lpstr>
      <vt:lpstr>Petroleum Geology &amp; Geophysics</vt:lpstr>
      <vt:lpstr>An Asset’s Life Cycle</vt:lpstr>
      <vt:lpstr>Changes with Business Stage</vt:lpstr>
      <vt:lpstr>Phase 1</vt:lpstr>
      <vt:lpstr>Phase 2</vt:lpstr>
      <vt:lpstr>Phase 3</vt:lpstr>
      <vt:lpstr>To Develop a Newly Found Field</vt:lpstr>
      <vt:lpstr>We May Need Better Data </vt:lpstr>
      <vt:lpstr>The Discovery</vt:lpstr>
      <vt:lpstr>The Exploration Phase</vt:lpstr>
      <vt:lpstr>What’s Next</vt:lpstr>
      <vt:lpstr>Lecture 31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321</cp:revision>
  <cp:lastPrinted>2015-02-26T18:22:03Z</cp:lastPrinted>
  <dcterms:created xsi:type="dcterms:W3CDTF">2001-11-20T13:29:42Z</dcterms:created>
  <dcterms:modified xsi:type="dcterms:W3CDTF">2017-05-08T13:56:42Z</dcterms:modified>
</cp:coreProperties>
</file>