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gif" ContentType="image/gi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charts/chart1.xml" ContentType="application/vnd.openxmlformats-officedocument.drawingml.chart+xml"/>
  <Override PartName="/ppt/notesSlides/notesSlide42.xml" ContentType="application/vnd.openxmlformats-officedocument.presentationml.notesSlide+xml"/>
  <Override PartName="/ppt/charts/chart2.xml" ContentType="application/vnd.openxmlformats-officedocument.drawingml.chart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309" r:id="rId2"/>
    <p:sldId id="436" r:id="rId3"/>
    <p:sldId id="437" r:id="rId4"/>
    <p:sldId id="438" r:id="rId5"/>
    <p:sldId id="439" r:id="rId6"/>
    <p:sldId id="469" r:id="rId7"/>
    <p:sldId id="440" r:id="rId8"/>
    <p:sldId id="480" r:id="rId9"/>
    <p:sldId id="443" r:id="rId10"/>
    <p:sldId id="470" r:id="rId11"/>
    <p:sldId id="479" r:id="rId12"/>
    <p:sldId id="471" r:id="rId13"/>
    <p:sldId id="447" r:id="rId14"/>
    <p:sldId id="448" r:id="rId15"/>
    <p:sldId id="449" r:id="rId16"/>
    <p:sldId id="450" r:id="rId17"/>
    <p:sldId id="472" r:id="rId18"/>
    <p:sldId id="488" r:id="rId19"/>
    <p:sldId id="473" r:id="rId20"/>
    <p:sldId id="456" r:id="rId21"/>
    <p:sldId id="474" r:id="rId22"/>
    <p:sldId id="489" r:id="rId23"/>
    <p:sldId id="475" r:id="rId24"/>
    <p:sldId id="490" r:id="rId25"/>
    <p:sldId id="476" r:id="rId26"/>
    <p:sldId id="478" r:id="rId27"/>
    <p:sldId id="491" r:id="rId28"/>
    <p:sldId id="486" r:id="rId29"/>
    <p:sldId id="482" r:id="rId30"/>
    <p:sldId id="487" r:id="rId31"/>
    <p:sldId id="492" r:id="rId32"/>
    <p:sldId id="494" r:id="rId33"/>
    <p:sldId id="493" r:id="rId34"/>
    <p:sldId id="409" r:id="rId35"/>
    <p:sldId id="484" r:id="rId36"/>
    <p:sldId id="485" r:id="rId37"/>
    <p:sldId id="495" r:id="rId38"/>
    <p:sldId id="496" r:id="rId39"/>
    <p:sldId id="497" r:id="rId40"/>
    <p:sldId id="498" r:id="rId41"/>
    <p:sldId id="500" r:id="rId42"/>
    <p:sldId id="499" r:id="rId43"/>
    <p:sldId id="501" r:id="rId44"/>
    <p:sldId id="502" r:id="rId45"/>
    <p:sldId id="503" r:id="rId46"/>
    <p:sldId id="349" r:id="rId47"/>
  </p:sldIdLst>
  <p:sldSz cx="9144000" cy="6858000" type="screen4x3"/>
  <p:notesSz cx="9296400" cy="7010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CCFF"/>
    <a:srgbClr val="FFD77F"/>
    <a:srgbClr val="006600"/>
    <a:srgbClr val="A4816C"/>
    <a:srgbClr val="C0A89A"/>
    <a:srgbClr val="993300"/>
    <a:srgbClr val="33CCFF"/>
    <a:srgbClr val="FF3399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92" autoAdjust="0"/>
    <p:restoredTop sz="73768" autoAdjust="0"/>
  </p:normalViewPr>
  <p:slideViewPr>
    <p:cSldViewPr snapToGrid="0">
      <p:cViewPr>
        <p:scale>
          <a:sx n="99" d="100"/>
          <a:sy n="99" d="100"/>
        </p:scale>
        <p:origin x="-2664" y="-176"/>
      </p:cViewPr>
      <p:guideLst>
        <p:guide orient="horz" pos="72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316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8"/>
        <p:guide pos="292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printerSettings" Target="printerSettings/printerSettings1.bin"/><Relationship Id="rId51" Type="http://schemas.openxmlformats.org/officeDocument/2006/relationships/presProps" Target="presProps.xml"/><Relationship Id="rId52" Type="http://schemas.openxmlformats.org/officeDocument/2006/relationships/viewProps" Target="viewProps.xml"/><Relationship Id="rId53" Type="http://schemas.openxmlformats.org/officeDocument/2006/relationships/theme" Target="theme/theme1.xml"/><Relationship Id="rId54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notesMaster" Target="notesMasters/notesMaster1.xml"/><Relationship Id="rId4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chroeder\Desktop\T-D%20Table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chroeder\Desktop\T-D%20Table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 smtClean="0"/>
              <a:t>  </a:t>
            </a:r>
            <a:endParaRPr lang="en-US" dirty="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scatterChart>
        <c:scatterStyle val="lineMarker"/>
        <c:varyColors val="0"/>
        <c:ser>
          <c:idx val="0"/>
          <c:order val="0"/>
          <c:spPr>
            <a:ln w="50800" cap="rnd">
              <a:solidFill>
                <a:srgbClr val="C0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xVal>
            <c:numRef>
              <c:f>Sheet2!$E$69:$E$82</c:f>
              <c:numCache>
                <c:formatCode>General</c:formatCode>
                <c:ptCount val="14"/>
                <c:pt idx="0" formatCode="0">
                  <c:v>1500.0</c:v>
                </c:pt>
                <c:pt idx="1">
                  <c:v>1500.0</c:v>
                </c:pt>
                <c:pt idx="2" formatCode="0">
                  <c:v>1540.0</c:v>
                </c:pt>
                <c:pt idx="3">
                  <c:v>1540.0</c:v>
                </c:pt>
                <c:pt idx="4" formatCode="0">
                  <c:v>1560.0</c:v>
                </c:pt>
                <c:pt idx="5">
                  <c:v>1560.0</c:v>
                </c:pt>
                <c:pt idx="6" formatCode="0">
                  <c:v>1600.0</c:v>
                </c:pt>
                <c:pt idx="7">
                  <c:v>1600.0</c:v>
                </c:pt>
                <c:pt idx="8" formatCode="0">
                  <c:v>4300.0</c:v>
                </c:pt>
                <c:pt idx="9">
                  <c:v>4300.0</c:v>
                </c:pt>
                <c:pt idx="10" formatCode="0">
                  <c:v>1700.0</c:v>
                </c:pt>
                <c:pt idx="11">
                  <c:v>1700.0</c:v>
                </c:pt>
                <c:pt idx="12">
                  <c:v>2200.0</c:v>
                </c:pt>
                <c:pt idx="13">
                  <c:v>2200.0</c:v>
                </c:pt>
              </c:numCache>
            </c:numRef>
          </c:xVal>
          <c:yVal>
            <c:numRef>
              <c:f>Sheet2!$F$69:$F$82</c:f>
              <c:numCache>
                <c:formatCode>0.000</c:formatCode>
                <c:ptCount val="14"/>
                <c:pt idx="0">
                  <c:v>0.0</c:v>
                </c:pt>
                <c:pt idx="1">
                  <c:v>-0.0790000000000001</c:v>
                </c:pt>
                <c:pt idx="2">
                  <c:v>-0.0800000000000001</c:v>
                </c:pt>
                <c:pt idx="3">
                  <c:v>-0.239</c:v>
                </c:pt>
                <c:pt idx="4">
                  <c:v>-0.24</c:v>
                </c:pt>
                <c:pt idx="5">
                  <c:v>-0.354</c:v>
                </c:pt>
                <c:pt idx="6">
                  <c:v>-0.355</c:v>
                </c:pt>
                <c:pt idx="7">
                  <c:v>-0.529</c:v>
                </c:pt>
                <c:pt idx="8">
                  <c:v>-0.53</c:v>
                </c:pt>
                <c:pt idx="9">
                  <c:v>-0.779000000000001</c:v>
                </c:pt>
                <c:pt idx="10">
                  <c:v>-0.78</c:v>
                </c:pt>
                <c:pt idx="11">
                  <c:v>-0.939</c:v>
                </c:pt>
                <c:pt idx="12">
                  <c:v>-0.940000000000001</c:v>
                </c:pt>
                <c:pt idx="13">
                  <c:v>-1.1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89239016"/>
        <c:axId val="1789244376"/>
      </c:scatterChart>
      <c:valAx>
        <c:axId val="1789239016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one"/>
        <c:crossAx val="1789244376"/>
        <c:crosses val="autoZero"/>
        <c:crossBetween val="midCat"/>
      </c:valAx>
      <c:valAx>
        <c:axId val="17892443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8923901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 smtClean="0"/>
              <a:t>Velocity by</a:t>
            </a:r>
            <a:r>
              <a:rPr lang="en-US" baseline="0" dirty="0" smtClean="0"/>
              <a:t> </a:t>
            </a:r>
            <a:r>
              <a:rPr lang="en-US" dirty="0" smtClean="0"/>
              <a:t>Sequence</a:t>
            </a:r>
            <a:endParaRPr lang="en-US" dirty="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scatterChart>
        <c:scatterStyle val="lineMarker"/>
        <c:varyColors val="0"/>
        <c:ser>
          <c:idx val="0"/>
          <c:order val="0"/>
          <c:spPr>
            <a:ln w="50800" cap="rnd">
              <a:solidFill>
                <a:srgbClr val="C0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xVal>
            <c:numRef>
              <c:f>Sheet2!$E$69:$E$82</c:f>
              <c:numCache>
                <c:formatCode>General</c:formatCode>
                <c:ptCount val="14"/>
                <c:pt idx="0" formatCode="0">
                  <c:v>1500.0</c:v>
                </c:pt>
                <c:pt idx="1">
                  <c:v>1500.0</c:v>
                </c:pt>
                <c:pt idx="2" formatCode="0">
                  <c:v>1540.0</c:v>
                </c:pt>
                <c:pt idx="3">
                  <c:v>1540.0</c:v>
                </c:pt>
                <c:pt idx="4" formatCode="0">
                  <c:v>1560.0</c:v>
                </c:pt>
                <c:pt idx="5">
                  <c:v>1560.0</c:v>
                </c:pt>
                <c:pt idx="6" formatCode="0">
                  <c:v>1600.0</c:v>
                </c:pt>
                <c:pt idx="7">
                  <c:v>1600.0</c:v>
                </c:pt>
                <c:pt idx="8" formatCode="0">
                  <c:v>4300.0</c:v>
                </c:pt>
                <c:pt idx="9">
                  <c:v>4300.0</c:v>
                </c:pt>
                <c:pt idx="10" formatCode="0">
                  <c:v>1700.0</c:v>
                </c:pt>
                <c:pt idx="11">
                  <c:v>1700.0</c:v>
                </c:pt>
                <c:pt idx="12">
                  <c:v>2200.0</c:v>
                </c:pt>
                <c:pt idx="13">
                  <c:v>2200.0</c:v>
                </c:pt>
              </c:numCache>
            </c:numRef>
          </c:xVal>
          <c:yVal>
            <c:numRef>
              <c:f>Sheet2!$F$69:$F$82</c:f>
              <c:numCache>
                <c:formatCode>0.000</c:formatCode>
                <c:ptCount val="14"/>
                <c:pt idx="0">
                  <c:v>0.0</c:v>
                </c:pt>
                <c:pt idx="1">
                  <c:v>-0.0790000000000001</c:v>
                </c:pt>
                <c:pt idx="2">
                  <c:v>-0.08</c:v>
                </c:pt>
                <c:pt idx="3">
                  <c:v>-0.239</c:v>
                </c:pt>
                <c:pt idx="4">
                  <c:v>-0.24</c:v>
                </c:pt>
                <c:pt idx="5">
                  <c:v>-0.354</c:v>
                </c:pt>
                <c:pt idx="6">
                  <c:v>-0.355</c:v>
                </c:pt>
                <c:pt idx="7">
                  <c:v>-0.529</c:v>
                </c:pt>
                <c:pt idx="8">
                  <c:v>-0.53</c:v>
                </c:pt>
                <c:pt idx="9">
                  <c:v>-0.779000000000001</c:v>
                </c:pt>
                <c:pt idx="10">
                  <c:v>-0.78</c:v>
                </c:pt>
                <c:pt idx="11">
                  <c:v>-0.939</c:v>
                </c:pt>
                <c:pt idx="12">
                  <c:v>-0.940000000000001</c:v>
                </c:pt>
                <c:pt idx="13">
                  <c:v>-1.1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89354072"/>
        <c:axId val="1789359336"/>
      </c:scatterChart>
      <c:valAx>
        <c:axId val="1789354072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one"/>
        <c:crossAx val="1789359336"/>
        <c:crosses val="autoZero"/>
        <c:crossBetween val="midCat"/>
      </c:valAx>
      <c:valAx>
        <c:axId val="17893593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8935407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488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738" y="0"/>
            <a:ext cx="4029075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57975"/>
            <a:ext cx="4027488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738" y="6657975"/>
            <a:ext cx="4029075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701EAC7-9897-4586-9E07-FFBD98F5107B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981421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488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738" y="0"/>
            <a:ext cx="4029075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95600" y="525463"/>
            <a:ext cx="3505200" cy="2628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0275" y="3330575"/>
            <a:ext cx="7435850" cy="3154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7975"/>
            <a:ext cx="4027488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738" y="6657975"/>
            <a:ext cx="4029075" cy="3508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94DD63B-0505-4AEB-91D7-C2524166C2F9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242123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dirty="0" smtClean="0"/>
              <a:t>Slide 28.1  Title slide with some images</a:t>
            </a:r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C6F576C-CDCA-4056-B7EC-741CB14AC1A1}" type="slidenum">
              <a:rPr lang="en-US" altLang="en-US"/>
              <a:pPr/>
              <a:t>1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This </a:t>
            </a:r>
            <a:r>
              <a:rPr lang="en-US" dirty="0" smtClean="0"/>
              <a:t>slide gives definitions for </a:t>
            </a:r>
            <a:r>
              <a:rPr lang="en-US" dirty="0" smtClean="0"/>
              <a:t>five (5) </a:t>
            </a:r>
            <a:r>
              <a:rPr lang="en-US" dirty="0" smtClean="0"/>
              <a:t>types of </a:t>
            </a:r>
            <a:r>
              <a:rPr lang="en-US" dirty="0" smtClean="0"/>
              <a:t>velocity.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first </a:t>
            </a:r>
            <a:r>
              <a:rPr lang="en-US" dirty="0" smtClean="0"/>
              <a:t>three (3) </a:t>
            </a:r>
            <a:r>
              <a:rPr lang="en-US" dirty="0" smtClean="0"/>
              <a:t>are velocities derived from well data; the last </a:t>
            </a:r>
            <a:r>
              <a:rPr lang="en-US" dirty="0" smtClean="0"/>
              <a:t>two</a:t>
            </a:r>
            <a:r>
              <a:rPr lang="en-US" baseline="0" dirty="0" smtClean="0"/>
              <a:t> (</a:t>
            </a:r>
            <a:r>
              <a:rPr lang="en-US" dirty="0" smtClean="0"/>
              <a:t>2)</a:t>
            </a:r>
            <a:r>
              <a:rPr lang="en-US" baseline="0" dirty="0" smtClean="0"/>
              <a:t> </a:t>
            </a:r>
            <a:r>
              <a:rPr lang="en-US" baseline="0" dirty="0" smtClean="0"/>
              <a:t>are seismically </a:t>
            </a:r>
            <a:r>
              <a:rPr lang="en-US" baseline="0" dirty="0" smtClean="0"/>
              <a:t>derived. Slides </a:t>
            </a:r>
            <a:r>
              <a:rPr lang="en-US" baseline="0" dirty="0" smtClean="0"/>
              <a:t>11 and 12 help explain these.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10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EF3B8A-1A6F-44BE-A791-ED2BDA89D35E}" type="slidenum">
              <a:rPr lang="en-US"/>
              <a:pPr/>
              <a:t>11</a:t>
            </a:fld>
            <a:endParaRPr lang="en-US" dirty="0"/>
          </a:p>
        </p:txBody>
      </p:sp>
      <p:sp>
        <p:nvSpPr>
          <p:cNvPr id="440322" name="Rectangle 307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97188" y="527050"/>
            <a:ext cx="3506787" cy="2628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23" name="Rectangle 3075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38771" y="3331285"/>
            <a:ext cx="6818860" cy="3152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27" tIns="45714" rIns="91427" bIns="45714"/>
          <a:lstStyle/>
          <a:p>
            <a:r>
              <a:rPr lang="en-US" dirty="0" smtClean="0"/>
              <a:t>Here </a:t>
            </a:r>
            <a:r>
              <a:rPr lang="en-US" dirty="0" smtClean="0"/>
              <a:t>we have </a:t>
            </a:r>
            <a:r>
              <a:rPr lang="en-US" dirty="0" smtClean="0"/>
              <a:t>five (5) </a:t>
            </a:r>
            <a:r>
              <a:rPr lang="en-US" dirty="0" smtClean="0"/>
              <a:t>depth-TWT pairs derived from either well or seismic </a:t>
            </a:r>
            <a:r>
              <a:rPr lang="en-US" dirty="0" smtClean="0"/>
              <a:t>data.</a:t>
            </a:r>
            <a:r>
              <a:rPr lang="en-US" baseline="0" dirty="0" smtClean="0"/>
              <a:t> </a:t>
            </a:r>
            <a:r>
              <a:rPr lang="en-US" dirty="0" smtClean="0"/>
              <a:t>Average </a:t>
            </a:r>
            <a:r>
              <a:rPr lang="en-US" dirty="0" smtClean="0"/>
              <a:t>velocity (blue) is the total depth to a point on the curve divided by the total one-way time to that </a:t>
            </a:r>
            <a:r>
              <a:rPr lang="en-US" dirty="0" smtClean="0"/>
              <a:t>point.</a:t>
            </a:r>
            <a:r>
              <a:rPr lang="en-US" baseline="0" dirty="0" smtClean="0"/>
              <a:t> </a:t>
            </a:r>
            <a:r>
              <a:rPr lang="en-US" dirty="0" smtClean="0"/>
              <a:t>Average </a:t>
            </a:r>
            <a:r>
              <a:rPr lang="en-US" dirty="0" smtClean="0"/>
              <a:t>velocity tends to smear all</a:t>
            </a:r>
            <a:r>
              <a:rPr lang="en-US" baseline="0" dirty="0" smtClean="0"/>
              <a:t> the geology above the point down to which it is calculated.</a:t>
            </a:r>
          </a:p>
          <a:p>
            <a:endParaRPr lang="en-US" dirty="0" smtClean="0"/>
          </a:p>
          <a:p>
            <a:r>
              <a:rPr lang="en-US" dirty="0" smtClean="0"/>
              <a:t>Interval velocity (green) is calculated between two </a:t>
            </a:r>
            <a:r>
              <a:rPr lang="en-US" dirty="0" smtClean="0"/>
              <a:t>(2) consecutive points.</a:t>
            </a:r>
            <a:r>
              <a:rPr lang="en-US" baseline="0" dirty="0" smtClean="0"/>
              <a:t> </a:t>
            </a:r>
            <a:r>
              <a:rPr lang="en-US" dirty="0" smtClean="0"/>
              <a:t>It </a:t>
            </a:r>
            <a:r>
              <a:rPr lang="en-US" dirty="0" smtClean="0"/>
              <a:t>is the change in depth between the </a:t>
            </a:r>
            <a:r>
              <a:rPr lang="en-US" dirty="0" smtClean="0"/>
              <a:t>two (2) </a:t>
            </a:r>
            <a:r>
              <a:rPr lang="en-US" dirty="0" smtClean="0"/>
              <a:t>points</a:t>
            </a:r>
            <a:r>
              <a:rPr lang="en-US" baseline="0" dirty="0" smtClean="0"/>
              <a:t> divided </a:t>
            </a:r>
            <a:r>
              <a:rPr lang="en-US" dirty="0" smtClean="0"/>
              <a:t>by the change in one-way </a:t>
            </a:r>
            <a:r>
              <a:rPr lang="en-US" dirty="0" smtClean="0"/>
              <a:t>time.</a:t>
            </a:r>
            <a:r>
              <a:rPr lang="en-US" baseline="0" dirty="0" smtClean="0"/>
              <a:t> </a:t>
            </a:r>
            <a:r>
              <a:rPr lang="en-US" dirty="0" smtClean="0"/>
              <a:t>Interval </a:t>
            </a:r>
            <a:r>
              <a:rPr lang="en-US" dirty="0" smtClean="0"/>
              <a:t>velocity gives information about the geology between the two depth points (top and base of interval).</a:t>
            </a:r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This </a:t>
            </a:r>
            <a:r>
              <a:rPr lang="en-US" dirty="0" smtClean="0"/>
              <a:t>slide gives the equation for the Dix </a:t>
            </a:r>
            <a:r>
              <a:rPr lang="en-US" dirty="0" smtClean="0"/>
              <a:t>equation.</a:t>
            </a:r>
            <a:r>
              <a:rPr lang="en-US" baseline="0" dirty="0" smtClean="0"/>
              <a:t> </a:t>
            </a:r>
            <a:r>
              <a:rPr lang="en-US" dirty="0" smtClean="0"/>
              <a:t>It </a:t>
            </a:r>
            <a:r>
              <a:rPr lang="en-US" dirty="0" smtClean="0"/>
              <a:t>also</a:t>
            </a:r>
            <a:r>
              <a:rPr lang="en-US" baseline="0" dirty="0" smtClean="0"/>
              <a:t> has the basic </a:t>
            </a:r>
            <a:r>
              <a:rPr lang="en-US" dirty="0" smtClean="0"/>
              <a:t>assumption</a:t>
            </a:r>
            <a:r>
              <a:rPr lang="en-US" baseline="0" dirty="0" smtClean="0"/>
              <a:t> </a:t>
            </a:r>
            <a:r>
              <a:rPr lang="en-US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that V</a:t>
            </a:r>
            <a:r>
              <a:rPr lang="en-US" sz="1200" baseline="-25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nmo</a:t>
            </a:r>
            <a:r>
              <a:rPr lang="en-US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is equal to V</a:t>
            </a:r>
            <a:r>
              <a:rPr lang="en-US" sz="1200" baseline="-25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rms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12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8FF4A37-6310-4FB0-9755-7F614793FE36}" type="slidenum">
              <a:rPr lang="en-US"/>
              <a:pPr/>
              <a:t>13</a:t>
            </a:fld>
            <a:endParaRPr lang="en-US" dirty="0"/>
          </a:p>
        </p:txBody>
      </p:sp>
      <p:sp>
        <p:nvSpPr>
          <p:cNvPr id="1449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2898775" y="527050"/>
            <a:ext cx="3506788" cy="2628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499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08449" y="3315535"/>
            <a:ext cx="6843651" cy="3199096"/>
          </a:xfrm>
          <a:prstGeom prst="rect">
            <a:avLst/>
          </a:prstGeom>
          <a:noFill/>
          <a:ln w="12700">
            <a:miter lim="800000"/>
            <a:headEnd type="none" w="sm" len="sm"/>
            <a:tailEnd type="none" w="sm" len="sm"/>
          </a:ln>
        </p:spPr>
        <p:txBody>
          <a:bodyPr lIns="91277" tIns="45639" rIns="91277" bIns="45639"/>
          <a:lstStyle/>
          <a:p>
            <a:pPr marL="0" marR="0" lvl="5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Well </a:t>
            </a:r>
            <a:r>
              <a:rPr lang="en-US" dirty="0" smtClean="0"/>
              <a:t>data might provide us with </a:t>
            </a:r>
            <a:r>
              <a:rPr lang="en-US" dirty="0"/>
              <a:t>sonic </a:t>
            </a:r>
            <a:r>
              <a:rPr lang="en-US" dirty="0" smtClean="0"/>
              <a:t>logs and check shot data that would give us V</a:t>
            </a:r>
            <a:r>
              <a:rPr lang="en-US" baseline="-25000" dirty="0" smtClean="0"/>
              <a:t>INT</a:t>
            </a:r>
            <a:r>
              <a:rPr lang="en-US" dirty="0" smtClean="0"/>
              <a:t>, V</a:t>
            </a:r>
            <a:r>
              <a:rPr lang="en-US" baseline="-25000" dirty="0" smtClean="0"/>
              <a:t>AVG</a:t>
            </a:r>
            <a:r>
              <a:rPr lang="en-US" dirty="0" smtClean="0"/>
              <a:t>, and V</a:t>
            </a:r>
            <a:r>
              <a:rPr lang="en-US" baseline="-25000" dirty="0" smtClean="0"/>
              <a:t>RMS</a:t>
            </a:r>
            <a:r>
              <a:rPr lang="en-US" dirty="0" smtClean="0"/>
              <a:t> at </a:t>
            </a:r>
            <a:r>
              <a:rPr lang="en-US" dirty="0"/>
              <a:t>the </a:t>
            </a:r>
            <a:r>
              <a:rPr lang="en-US" dirty="0" smtClean="0"/>
              <a:t>well </a:t>
            </a:r>
            <a:r>
              <a:rPr lang="en-US" dirty="0" smtClean="0"/>
              <a:t>locations.</a:t>
            </a:r>
            <a:r>
              <a:rPr lang="en-US" baseline="0" dirty="0"/>
              <a:t> </a:t>
            </a:r>
            <a:r>
              <a:rPr lang="en-US" dirty="0" smtClean="0"/>
              <a:t>Seismic </a:t>
            </a:r>
            <a:r>
              <a:rPr lang="en-US" dirty="0"/>
              <a:t>velocities are acquired by offset shots and </a:t>
            </a:r>
            <a:r>
              <a:rPr lang="en-US" dirty="0" smtClean="0"/>
              <a:t>receivers.</a:t>
            </a:r>
            <a:r>
              <a:rPr lang="en-US" baseline="0" dirty="0" smtClean="0"/>
              <a:t> </a:t>
            </a:r>
            <a:r>
              <a:rPr lang="en-US" dirty="0" smtClean="0"/>
              <a:t>They </a:t>
            </a:r>
            <a:r>
              <a:rPr lang="en-US" dirty="0"/>
              <a:t>provide only </a:t>
            </a:r>
            <a:r>
              <a:rPr lang="en-US" dirty="0" smtClean="0"/>
              <a:t>first-order </a:t>
            </a:r>
            <a:r>
              <a:rPr lang="en-US" dirty="0" smtClean="0"/>
              <a:t>approximations.</a:t>
            </a:r>
            <a:r>
              <a:rPr lang="en-US" baseline="0" dirty="0" smtClean="0"/>
              <a:t> </a:t>
            </a:r>
            <a:r>
              <a:rPr lang="en-US" dirty="0" smtClean="0"/>
              <a:t>If </a:t>
            </a:r>
            <a:r>
              <a:rPr lang="en-US" dirty="0" smtClean="0"/>
              <a:t>we assume that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V</a:t>
            </a:r>
            <a:r>
              <a:rPr lang="en-US" baseline="-25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NMO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~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V</a:t>
            </a:r>
            <a:r>
              <a:rPr lang="en-US" baseline="-25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RMS</a:t>
            </a:r>
            <a:r>
              <a:rPr lang="en-US" baseline="0" dirty="0" smtClean="0">
                <a:latin typeface="+mn-lt"/>
                <a:ea typeface="+mn-ea"/>
                <a:cs typeface="+mn-cs"/>
              </a:rPr>
              <a:t>, </a:t>
            </a:r>
            <a:r>
              <a:rPr lang="en-US" dirty="0" smtClean="0"/>
              <a:t>then </a:t>
            </a:r>
            <a:r>
              <a:rPr lang="en-US" dirty="0" smtClean="0"/>
              <a:t>we can use the Dix equation to get interval velocities.</a:t>
            </a:r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There </a:t>
            </a:r>
            <a:r>
              <a:rPr lang="en-US" dirty="0" smtClean="0"/>
              <a:t>are several methods to perform a time-depth </a:t>
            </a:r>
            <a:r>
              <a:rPr lang="en-US" dirty="0" smtClean="0"/>
              <a:t>conversion.</a:t>
            </a:r>
            <a:r>
              <a:rPr lang="en-US" baseline="0" dirty="0" smtClean="0"/>
              <a:t> </a:t>
            </a:r>
            <a:r>
              <a:rPr lang="en-US" dirty="0" smtClean="0"/>
              <a:t>Some </a:t>
            </a:r>
            <a:r>
              <a:rPr lang="en-US" dirty="0" smtClean="0"/>
              <a:t>are fast and inexpensive, but may not be very </a:t>
            </a:r>
            <a:r>
              <a:rPr lang="en-US" dirty="0" smtClean="0"/>
              <a:t>accurate.</a:t>
            </a:r>
            <a:r>
              <a:rPr lang="en-US" baseline="0" dirty="0" smtClean="0"/>
              <a:t> </a:t>
            </a:r>
            <a:r>
              <a:rPr lang="en-US" dirty="0" smtClean="0"/>
              <a:t>Other</a:t>
            </a:r>
            <a:r>
              <a:rPr lang="en-US" baseline="0" dirty="0" smtClean="0"/>
              <a:t> </a:t>
            </a:r>
            <a:r>
              <a:rPr lang="en-US" baseline="0" dirty="0" smtClean="0"/>
              <a:t>methods are quite accurate, but are costly in terms of money, time, and </a:t>
            </a:r>
            <a:r>
              <a:rPr lang="en-US" baseline="0" dirty="0" smtClean="0"/>
              <a:t>people. Thus, a </a:t>
            </a:r>
            <a:r>
              <a:rPr lang="en-US" baseline="0" dirty="0" smtClean="0"/>
              <a:t>critical question is “For my study area, which time-depth conversion method should I use?”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14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8559BAE-664C-43CB-8D5D-FD04F1F29E96}" type="slidenum">
              <a:rPr lang="en-US"/>
              <a:pPr/>
              <a:t>15</a:t>
            </a:fld>
            <a:endParaRPr lang="en-US" dirty="0"/>
          </a:p>
        </p:txBody>
      </p:sp>
      <p:sp>
        <p:nvSpPr>
          <p:cNvPr id="1454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2898775" y="527050"/>
            <a:ext cx="3506788" cy="2628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540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37975" y="3332341"/>
            <a:ext cx="6820453" cy="3151079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05" tIns="45703" rIns="91405" bIns="45703"/>
          <a:lstStyle/>
          <a:p>
            <a:r>
              <a:rPr lang="en-US" dirty="0" smtClean="0"/>
              <a:t>A </a:t>
            </a:r>
            <a:r>
              <a:rPr lang="en-US" dirty="0" smtClean="0"/>
              <a:t>prediction for an exploration </a:t>
            </a:r>
            <a:r>
              <a:rPr lang="en-US" dirty="0"/>
              <a:t>reconnaissance well </a:t>
            </a:r>
            <a:r>
              <a:rPr lang="en-US" dirty="0" smtClean="0"/>
              <a:t>requires </a:t>
            </a:r>
            <a:r>
              <a:rPr lang="en-US" dirty="0"/>
              <a:t>different effort than a </a:t>
            </a:r>
            <a:r>
              <a:rPr lang="en-US" dirty="0" smtClean="0"/>
              <a:t>prediction for a step-out well for a producing </a:t>
            </a:r>
            <a:r>
              <a:rPr lang="en-US" dirty="0" smtClean="0"/>
              <a:t>field.</a:t>
            </a:r>
            <a:r>
              <a:rPr lang="en-US" baseline="0" dirty="0"/>
              <a:t> </a:t>
            </a:r>
            <a:r>
              <a:rPr lang="en-US" dirty="0" smtClean="0"/>
              <a:t>The </a:t>
            </a:r>
            <a:r>
              <a:rPr lang="en-US" dirty="0"/>
              <a:t>geology will favor one method over another; no one method will provide optimum results </a:t>
            </a:r>
            <a:r>
              <a:rPr lang="en-US" dirty="0" smtClean="0"/>
              <a:t>everywhere.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/>
              <a:t>availability of data  immediately focuses </a:t>
            </a:r>
            <a:r>
              <a:rPr lang="en-US" dirty="0" smtClean="0"/>
              <a:t>the choice </a:t>
            </a:r>
            <a:r>
              <a:rPr lang="en-US" dirty="0"/>
              <a:t>of methods: </a:t>
            </a:r>
            <a:r>
              <a:rPr lang="en-US" dirty="0" smtClean="0"/>
              <a:t>from only </a:t>
            </a:r>
            <a:r>
              <a:rPr lang="en-US" dirty="0"/>
              <a:t>seismic </a:t>
            </a:r>
            <a:r>
              <a:rPr lang="en-US" dirty="0" smtClean="0"/>
              <a:t>velocities to the use of well </a:t>
            </a:r>
            <a:r>
              <a:rPr lang="en-US" dirty="0"/>
              <a:t>data </a:t>
            </a:r>
            <a:r>
              <a:rPr lang="en-US" dirty="0" smtClean="0"/>
              <a:t>only.</a:t>
            </a:r>
            <a:r>
              <a:rPr lang="en-US" baseline="0" dirty="0" smtClean="0"/>
              <a:t> </a:t>
            </a:r>
            <a:r>
              <a:rPr lang="en-US" dirty="0" smtClean="0"/>
              <a:t>Time </a:t>
            </a:r>
            <a:r>
              <a:rPr lang="en-US" dirty="0"/>
              <a:t>and budget are </a:t>
            </a:r>
            <a:r>
              <a:rPr lang="en-US" dirty="0" smtClean="0"/>
              <a:t>very </a:t>
            </a:r>
            <a:r>
              <a:rPr lang="en-US" dirty="0"/>
              <a:t>real </a:t>
            </a:r>
            <a:r>
              <a:rPr lang="en-US" dirty="0" smtClean="0"/>
              <a:t>constraints.</a:t>
            </a:r>
            <a:r>
              <a:rPr lang="en-US" baseline="0" dirty="0" smtClean="0"/>
              <a:t> </a:t>
            </a:r>
            <a:r>
              <a:rPr lang="en-US" dirty="0" smtClean="0"/>
              <a:t>We </a:t>
            </a:r>
            <a:r>
              <a:rPr lang="en-US" dirty="0"/>
              <a:t>need to choose </a:t>
            </a:r>
            <a:r>
              <a:rPr lang="en-US" dirty="0" smtClean="0"/>
              <a:t>methods wisely.</a:t>
            </a:r>
            <a:r>
              <a:rPr lang="en-US" baseline="0" dirty="0" smtClean="0"/>
              <a:t> </a:t>
            </a:r>
            <a:r>
              <a:rPr lang="en-US" dirty="0" smtClean="0"/>
              <a:t>A </a:t>
            </a:r>
            <a:r>
              <a:rPr lang="en-US" dirty="0" smtClean="0"/>
              <a:t>1-day depth </a:t>
            </a:r>
            <a:r>
              <a:rPr lang="en-US" dirty="0"/>
              <a:t>conversion will be different than </a:t>
            </a:r>
            <a:r>
              <a:rPr lang="en-US" dirty="0" smtClean="0"/>
              <a:t>a </a:t>
            </a:r>
            <a:r>
              <a:rPr lang="en-US" dirty="0"/>
              <a:t>6-month project; both can be </a:t>
            </a:r>
            <a:r>
              <a:rPr lang="en-US" dirty="0" smtClean="0"/>
              <a:t>done. </a:t>
            </a:r>
            <a:r>
              <a:rPr lang="en-US" dirty="0" smtClean="0"/>
              <a:t>The </a:t>
            </a:r>
            <a:r>
              <a:rPr lang="en-US" dirty="0"/>
              <a:t>data and </a:t>
            </a:r>
            <a:r>
              <a:rPr lang="en-US" dirty="0" smtClean="0"/>
              <a:t>local geology </a:t>
            </a:r>
            <a:r>
              <a:rPr lang="en-US" dirty="0"/>
              <a:t>will dictate the quality of the results. 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A3E9F5F-F9FA-4EFA-9A8F-04DA9F97B365}" type="slidenum">
              <a:rPr lang="en-US"/>
              <a:pPr/>
              <a:t>16</a:t>
            </a:fld>
            <a:endParaRPr lang="en-US" dirty="0"/>
          </a:p>
        </p:txBody>
      </p:sp>
      <p:sp>
        <p:nvSpPr>
          <p:cNvPr id="136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2895600" y="527050"/>
            <a:ext cx="3505200" cy="26289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639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30063" y="3329940"/>
            <a:ext cx="7436276" cy="315348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430" tIns="45715" rIns="91430" bIns="45715"/>
          <a:lstStyle/>
          <a:p>
            <a:r>
              <a:rPr lang="en-US" dirty="0" smtClean="0"/>
              <a:t>Here </a:t>
            </a:r>
            <a:r>
              <a:rPr lang="en-US" dirty="0" smtClean="0"/>
              <a:t>is the 5-step process we go </a:t>
            </a:r>
            <a:r>
              <a:rPr lang="en-US" dirty="0" smtClean="0"/>
              <a:t>through:</a:t>
            </a:r>
            <a:endParaRPr lang="en-US" dirty="0" smtClean="0"/>
          </a:p>
          <a:p>
            <a:pPr marL="228600" indent="-228600">
              <a:buAutoNum type="arabicPeriod"/>
            </a:pPr>
            <a:r>
              <a:rPr lang="en-US" dirty="0" smtClean="0"/>
              <a:t>Look at your available data and check its quality.</a:t>
            </a:r>
          </a:p>
          <a:p>
            <a:pPr marL="228600" indent="-228600">
              <a:buAutoNum type="arabicPeriod"/>
            </a:pPr>
            <a:r>
              <a:rPr lang="en-US" dirty="0" smtClean="0"/>
              <a:t>Consider</a:t>
            </a:r>
            <a:r>
              <a:rPr lang="en-US" baseline="0" dirty="0" smtClean="0"/>
              <a:t> the velocity structure – simple layer cake geology to very complex.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Determine the optimum T-D method.</a:t>
            </a:r>
          </a:p>
          <a:p>
            <a:pPr marL="685800" lvl="1" indent="-228600">
              <a:buNone/>
            </a:pPr>
            <a:r>
              <a:rPr lang="en-US" baseline="0" dirty="0" smtClean="0"/>
              <a:t>This depends on things such as: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baseline="0" dirty="0" smtClean="0"/>
              <a:t>Your business need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baseline="0" dirty="0" smtClean="0"/>
              <a:t>Your available data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baseline="0" dirty="0" smtClean="0"/>
              <a:t>The subsurface complexity</a:t>
            </a:r>
          </a:p>
          <a:p>
            <a:pPr marL="1143000" lvl="2" indent="-228600">
              <a:buFont typeface="Arial" pitchFamily="34" charset="0"/>
              <a:buChar char="•"/>
            </a:pPr>
            <a:r>
              <a:rPr lang="en-US" baseline="0" dirty="0" smtClean="0"/>
              <a:t>The time/money/people available for this task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Perform the depth conversion.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Check the derived depths to known depths at wells to validate &amp; perhaps make a correction.</a:t>
            </a:r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0764C3D-09BB-4D7C-BF44-E1A05C55CB8C}" type="slidenum">
              <a:rPr lang="en-US"/>
              <a:pPr/>
              <a:t>17</a:t>
            </a:fld>
            <a:endParaRPr lang="en-US" dirty="0"/>
          </a:p>
        </p:txBody>
      </p:sp>
      <p:sp>
        <p:nvSpPr>
          <p:cNvPr id="1488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2898775" y="527050"/>
            <a:ext cx="3506788" cy="2628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888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37975" y="3332341"/>
            <a:ext cx="6820453" cy="3151079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05" tIns="45703" rIns="91405" bIns="45703"/>
          <a:lstStyle/>
          <a:p>
            <a:r>
              <a:rPr lang="en-US" dirty="0" smtClean="0"/>
              <a:t>Well </a:t>
            </a:r>
            <a:r>
              <a:rPr lang="en-US" dirty="0" smtClean="0"/>
              <a:t>data </a:t>
            </a:r>
            <a:r>
              <a:rPr lang="en-US" dirty="0" smtClean="0"/>
              <a:t>has two (2) </a:t>
            </a:r>
            <a:r>
              <a:rPr lang="en-US" dirty="0" smtClean="0"/>
              <a:t>advantages and several </a:t>
            </a:r>
            <a:r>
              <a:rPr lang="en-US" dirty="0" smtClean="0"/>
              <a:t>disadvantages.</a:t>
            </a:r>
            <a:r>
              <a:rPr lang="en-US" baseline="0" dirty="0" smtClean="0"/>
              <a:t> </a:t>
            </a:r>
            <a:r>
              <a:rPr lang="en-US" dirty="0" smtClean="0"/>
              <a:t>Seismic</a:t>
            </a:r>
            <a:r>
              <a:rPr lang="en-US" baseline="0" dirty="0" smtClean="0"/>
              <a:t> </a:t>
            </a:r>
            <a:r>
              <a:rPr lang="en-US" dirty="0" smtClean="0"/>
              <a:t>data has its advantages and disadvantages.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0764C3D-09BB-4D7C-BF44-E1A05C55CB8C}" type="slidenum">
              <a:rPr lang="en-US"/>
              <a:pPr/>
              <a:t>18</a:t>
            </a:fld>
            <a:endParaRPr lang="en-US" dirty="0"/>
          </a:p>
        </p:txBody>
      </p:sp>
      <p:sp>
        <p:nvSpPr>
          <p:cNvPr id="1488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2898775" y="527050"/>
            <a:ext cx="3506788" cy="2628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888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37975" y="3332341"/>
            <a:ext cx="6820453" cy="3151079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05" tIns="45703" rIns="91405" bIns="45703"/>
          <a:lstStyle/>
          <a:p>
            <a:r>
              <a:rPr lang="en-US" dirty="0" smtClean="0"/>
              <a:t>This </a:t>
            </a:r>
            <a:r>
              <a:rPr lang="en-US" dirty="0" smtClean="0"/>
              <a:t>slide gives examples of when to use well velocities and when to use well plus seismic data,</a:t>
            </a:r>
            <a:endParaRPr 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Bef>
                <a:spcPts val="1400"/>
              </a:spcBef>
            </a:pPr>
            <a:r>
              <a:rPr lang="en-US" dirty="0" smtClean="0"/>
              <a:t>If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velocities increase steadily with depth, then AVERAGE velocity methods may be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adequate.</a:t>
            </a:r>
            <a:r>
              <a:rPr lang="en-US" baseline="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If</a:t>
            </a:r>
            <a:r>
              <a:rPr lang="en-US" baseline="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velocities stair-step between mapped horizons, then INTERVAL velocity methods might be needed.</a:t>
            </a:r>
          </a:p>
          <a:p>
            <a:pPr>
              <a:spcBef>
                <a:spcPts val="1400"/>
              </a:spcBef>
            </a:pPr>
            <a:endParaRPr lang="en-US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19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972A3F9-340E-43BE-8903-0BAE8500CBE9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409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98775" y="527050"/>
            <a:ext cx="3506788" cy="2628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08449" y="3315535"/>
            <a:ext cx="6641189" cy="3140275"/>
          </a:xfrm>
          <a:prstGeom prst="rect">
            <a:avLst/>
          </a:prstGeom>
          <a:noFill/>
          <a:ln w="12700">
            <a:miter lim="800000"/>
            <a:headEnd type="none" w="sm" len="sm"/>
            <a:tailEnd type="none" w="sm" len="sm"/>
          </a:ln>
        </p:spPr>
        <p:txBody>
          <a:bodyPr lIns="91405" tIns="45703" rIns="91405" bIns="45703"/>
          <a:lstStyle/>
          <a:p>
            <a:r>
              <a:rPr lang="en-US" dirty="0" smtClean="0"/>
              <a:t>Four (4)</a:t>
            </a:r>
            <a:r>
              <a:rPr lang="en-US" baseline="0" dirty="0" smtClean="0"/>
              <a:t> </a:t>
            </a:r>
            <a:r>
              <a:rPr lang="en-US" dirty="0" smtClean="0"/>
              <a:t>main </a:t>
            </a:r>
            <a:r>
              <a:rPr lang="en-US" dirty="0" smtClean="0"/>
              <a:t>objectives of this lecture.</a:t>
            </a:r>
            <a:endParaRPr 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Here </a:t>
            </a:r>
            <a:r>
              <a:rPr lang="en-US" dirty="0" smtClean="0"/>
              <a:t>are </a:t>
            </a:r>
            <a:r>
              <a:rPr lang="en-US" dirty="0" smtClean="0"/>
              <a:t>five (5) </a:t>
            </a:r>
            <a:r>
              <a:rPr lang="en-US" dirty="0" smtClean="0"/>
              <a:t>commonly used methods in order of </a:t>
            </a:r>
            <a:r>
              <a:rPr lang="en-US" dirty="0" smtClean="0"/>
              <a:t>complexity.</a:t>
            </a:r>
            <a:r>
              <a:rPr lang="en-US" baseline="0" dirty="0" smtClean="0"/>
              <a:t> </a:t>
            </a:r>
            <a:r>
              <a:rPr lang="en-US" dirty="0" smtClean="0"/>
              <a:t>We </a:t>
            </a:r>
            <a:r>
              <a:rPr lang="en-US" dirty="0" smtClean="0"/>
              <a:t>will</a:t>
            </a:r>
            <a:r>
              <a:rPr lang="en-US" baseline="0" dirty="0" smtClean="0"/>
              <a:t> briefly </a:t>
            </a:r>
            <a:r>
              <a:rPr lang="en-US" baseline="0" dirty="0" smtClean="0"/>
              <a:t>look </a:t>
            </a:r>
            <a:r>
              <a:rPr lang="en-US" baseline="0" dirty="0" smtClean="0"/>
              <a:t>at each one.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20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If </a:t>
            </a:r>
            <a:r>
              <a:rPr lang="en-US" dirty="0" smtClean="0"/>
              <a:t>the geology is rather simple with a consistent increase</a:t>
            </a:r>
            <a:r>
              <a:rPr lang="en-US" baseline="0" dirty="0" smtClean="0"/>
              <a:t> in velocity with depth and you </a:t>
            </a:r>
            <a:r>
              <a:rPr lang="en-US" baseline="0" dirty="0" smtClean="0"/>
              <a:t>don’t need </a:t>
            </a:r>
            <a:r>
              <a:rPr lang="en-US" baseline="0" dirty="0" smtClean="0"/>
              <a:t>a highly accurate prediction, then a single, c</a:t>
            </a:r>
            <a:r>
              <a:rPr lang="en-US" dirty="0" smtClean="0"/>
              <a:t>onstant velocity function should be </a:t>
            </a:r>
            <a:r>
              <a:rPr lang="en-US" dirty="0" smtClean="0"/>
              <a:t>adequate.</a:t>
            </a:r>
            <a:r>
              <a:rPr lang="en-US" baseline="0" dirty="0" smtClean="0"/>
              <a:t> The time-depth function </a:t>
            </a:r>
            <a:r>
              <a:rPr lang="en-US" dirty="0" smtClean="0"/>
              <a:t>can </a:t>
            </a:r>
            <a:r>
              <a:rPr lang="en-US" dirty="0" smtClean="0"/>
              <a:t>be </a:t>
            </a:r>
            <a:r>
              <a:rPr lang="en-US" dirty="0" smtClean="0"/>
              <a:t>linear </a:t>
            </a:r>
            <a:r>
              <a:rPr lang="en-US" dirty="0" smtClean="0"/>
              <a:t>or </a:t>
            </a:r>
            <a:r>
              <a:rPr lang="en-US" dirty="0" smtClean="0"/>
              <a:t>second order.</a:t>
            </a:r>
            <a:r>
              <a:rPr lang="en-US" baseline="0" dirty="0" smtClean="0"/>
              <a:t> </a:t>
            </a:r>
            <a:r>
              <a:rPr lang="en-US" dirty="0" smtClean="0"/>
              <a:t>Note </a:t>
            </a:r>
            <a:r>
              <a:rPr lang="en-US" dirty="0" smtClean="0"/>
              <a:t>the three </a:t>
            </a:r>
            <a:r>
              <a:rPr lang="en-US" dirty="0" smtClean="0"/>
              <a:t>(3) bullet </a:t>
            </a:r>
            <a:r>
              <a:rPr lang="en-US" dirty="0" smtClean="0"/>
              <a:t>points at the bottom of the slide.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21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/>
              <a:t>Let’s </a:t>
            </a:r>
            <a:r>
              <a:rPr lang="en-US" altLang="en-US" dirty="0" smtClean="0"/>
              <a:t>discuss the Average Velocity Map method.</a:t>
            </a:r>
          </a:p>
          <a:p>
            <a:endParaRPr lang="en-US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22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This </a:t>
            </a:r>
            <a:r>
              <a:rPr lang="en-US" dirty="0" smtClean="0"/>
              <a:t>method is done for one or more horizons of </a:t>
            </a:r>
            <a:r>
              <a:rPr lang="en-US" dirty="0" smtClean="0"/>
              <a:t>interest.</a:t>
            </a:r>
            <a:r>
              <a:rPr lang="en-US" baseline="0" dirty="0" smtClean="0"/>
              <a:t> </a:t>
            </a:r>
            <a:r>
              <a:rPr lang="en-US" dirty="0" smtClean="0"/>
              <a:t>A </a:t>
            </a:r>
            <a:r>
              <a:rPr lang="en-US" dirty="0" smtClean="0"/>
              <a:t>separate calculation is done for each </a:t>
            </a:r>
            <a:r>
              <a:rPr lang="en-US" dirty="0" smtClean="0"/>
              <a:t>horizon.</a:t>
            </a:r>
            <a:r>
              <a:rPr lang="en-US" baseline="0" dirty="0" smtClean="0"/>
              <a:t> </a:t>
            </a:r>
            <a:r>
              <a:rPr lang="en-US" dirty="0" smtClean="0"/>
              <a:t>We </a:t>
            </a:r>
            <a:r>
              <a:rPr lang="en-US" dirty="0" smtClean="0"/>
              <a:t>need the depth of the horizon in several wells and the corresponding TWT </a:t>
            </a:r>
            <a:r>
              <a:rPr lang="en-US" dirty="0" smtClean="0"/>
              <a:t>values.</a:t>
            </a:r>
            <a:r>
              <a:rPr lang="en-US" baseline="0" dirty="0" smtClean="0"/>
              <a:t> </a:t>
            </a:r>
            <a:r>
              <a:rPr lang="en-US" dirty="0" smtClean="0"/>
              <a:t>From </a:t>
            </a:r>
            <a:r>
              <a:rPr lang="en-US" dirty="0" smtClean="0"/>
              <a:t>the depth-TWT pairs (at well locations),</a:t>
            </a:r>
            <a:r>
              <a:rPr lang="en-US" baseline="0" dirty="0" smtClean="0"/>
              <a:t> we compute average </a:t>
            </a:r>
            <a:r>
              <a:rPr lang="en-US" baseline="0" dirty="0" smtClean="0"/>
              <a:t>velocities. Then, </a:t>
            </a:r>
            <a:r>
              <a:rPr lang="en-US" baseline="0" dirty="0" smtClean="0"/>
              <a:t>we grid and contour to get an average velocity </a:t>
            </a:r>
            <a:r>
              <a:rPr lang="en-US" baseline="0" dirty="0" smtClean="0"/>
              <a:t>map. Lastly, we multiply </a:t>
            </a:r>
            <a:r>
              <a:rPr lang="en-US" baseline="0" dirty="0" smtClean="0"/>
              <a:t>the TWT map by the average velocity map and divide by </a:t>
            </a:r>
            <a:r>
              <a:rPr lang="en-US" baseline="0" dirty="0" smtClean="0"/>
              <a:t>two (2) </a:t>
            </a:r>
            <a:r>
              <a:rPr lang="en-US" baseline="0" dirty="0" smtClean="0"/>
              <a:t>to get the horizon’s depth map.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23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en-US" dirty="0" smtClean="0"/>
              <a:t>We will now </a:t>
            </a:r>
            <a:r>
              <a:rPr lang="en-US" dirty="0" smtClean="0"/>
              <a:t>introduce </a:t>
            </a:r>
            <a:r>
              <a:rPr lang="en-US" dirty="0" smtClean="0"/>
              <a:t>Time/Depth Slices.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24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</a:t>
            </a:r>
            <a:r>
              <a:rPr lang="en-US" dirty="0" smtClean="0"/>
              <a:t>.  We start with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 good quality, high density velocity model.</a:t>
            </a:r>
          </a:p>
          <a:p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2.  We slice the TWT seismic cube at constant time values at a small increment.</a:t>
            </a:r>
          </a:p>
          <a:p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3.  Each time slice is converted to depth using the velocity model.</a:t>
            </a:r>
          </a:p>
          <a:p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4.  Given</a:t>
            </a:r>
            <a:r>
              <a:rPr lang="en-US" baseline="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the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time-depth relationships, we can transform the seismic cube from a vertical scale of TWT (ms) to depth (ft or m).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25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 every </a:t>
            </a:r>
            <a:r>
              <a:rPr lang="en-US" dirty="0" smtClean="0"/>
              <a:t>sample </a:t>
            </a:r>
            <a:r>
              <a:rPr lang="en-US" dirty="0" smtClean="0"/>
              <a:t>in </a:t>
            </a:r>
            <a:r>
              <a:rPr lang="en-US" dirty="0" smtClean="0"/>
              <a:t>our 3D volume, we have an X, a Y, a TWT value and a corresponding</a:t>
            </a:r>
            <a:r>
              <a:rPr lang="en-US" baseline="0" dirty="0" smtClean="0"/>
              <a:t> depth value.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26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Moving </a:t>
            </a:r>
            <a:r>
              <a:rPr lang="en-US" dirty="0" smtClean="0"/>
              <a:t>down the list, we come to Horizon-Keyed Interval Velocities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27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lnSpc>
                <a:spcPct val="90000"/>
              </a:lnSpc>
              <a:spcBef>
                <a:spcPts val="1400"/>
              </a:spcBef>
              <a:buFont typeface="+mj-lt"/>
              <a:buAutoNum type="arabicPeriod"/>
              <a:tabLst>
                <a:tab pos="693738" algn="l"/>
              </a:tabLst>
            </a:pPr>
            <a:r>
              <a:rPr lang="en-US" dirty="0" smtClean="0"/>
              <a:t>We </a:t>
            </a:r>
            <a:r>
              <a:rPr lang="en-US" dirty="0" smtClean="0"/>
              <a:t>start with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 set of seismically-mapped sequence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boundaries.</a:t>
            </a:r>
          </a:p>
          <a:p>
            <a:pPr marL="228600" indent="-228600">
              <a:lnSpc>
                <a:spcPct val="90000"/>
              </a:lnSpc>
              <a:spcBef>
                <a:spcPts val="1400"/>
              </a:spcBef>
              <a:buFont typeface="+mj-lt"/>
              <a:buAutoNum type="arabicPeriod"/>
              <a:tabLst>
                <a:tab pos="693738" algn="l"/>
              </a:tabLst>
            </a:pP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Interval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velocity data is analyzed sequence-by-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sequence</a:t>
            </a:r>
          </a:p>
          <a:p>
            <a:pPr marL="228600" indent="-228600">
              <a:lnSpc>
                <a:spcPct val="90000"/>
              </a:lnSpc>
              <a:spcBef>
                <a:spcPts val="1400"/>
              </a:spcBef>
              <a:buFont typeface="+mj-lt"/>
              <a:buAutoNum type="arabicPeriod"/>
              <a:tabLst>
                <a:tab pos="693738" algn="l"/>
              </a:tabLst>
            </a:pP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The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water layer is converted to thickness (depth) using a constant water velocity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value.</a:t>
            </a:r>
          </a:p>
          <a:p>
            <a:pPr marL="228600" indent="-228600">
              <a:lnSpc>
                <a:spcPct val="90000"/>
              </a:lnSpc>
              <a:spcBef>
                <a:spcPts val="1400"/>
              </a:spcBef>
              <a:buFont typeface="+mj-lt"/>
              <a:buAutoNum type="arabicPeriod"/>
              <a:tabLst>
                <a:tab pos="693738" algn="l"/>
              </a:tabLst>
            </a:pP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The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shallowest sequence is converted to thickness (in ft or m) by multiplying its isochron map by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appropriate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interval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velocities. This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thickness is added to the seafloor depth to get the depth of the base of the shallowest sequence. </a:t>
            </a:r>
            <a:endParaRPr lang="en-US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28600" indent="-228600">
              <a:lnSpc>
                <a:spcPct val="90000"/>
              </a:lnSpc>
              <a:spcBef>
                <a:spcPts val="1400"/>
              </a:spcBef>
              <a:buFont typeface="+mj-lt"/>
              <a:buAutoNum type="arabicPeriod"/>
              <a:tabLst>
                <a:tab pos="693738" algn="l"/>
              </a:tabLst>
            </a:pP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This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process is continued sequence-by-sequence from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the shallowest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to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the deepest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interval.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28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 smtClean="0"/>
              <a:t>This </a:t>
            </a:r>
            <a:r>
              <a:rPr lang="en-US" dirty="0" smtClean="0"/>
              <a:t>cartoon cross-section</a:t>
            </a:r>
            <a:r>
              <a:rPr lang="en-US" baseline="0" dirty="0" smtClean="0"/>
              <a:t> illustrates the </a:t>
            </a:r>
            <a:r>
              <a:rPr lang="en-US" baseline="0" dirty="0" smtClean="0"/>
              <a:t>method. There </a:t>
            </a:r>
            <a:r>
              <a:rPr lang="en-US" baseline="0" dirty="0" smtClean="0"/>
              <a:t>are </a:t>
            </a:r>
            <a:r>
              <a:rPr lang="en-US" baseline="0" dirty="0" smtClean="0"/>
              <a:t>six (6) </a:t>
            </a:r>
            <a:r>
              <a:rPr lang="en-US" baseline="0" dirty="0" smtClean="0"/>
              <a:t>horizons (including sea level) that define </a:t>
            </a:r>
            <a:r>
              <a:rPr lang="en-US" baseline="0" dirty="0" smtClean="0"/>
              <a:t>five (5) intervals. In </a:t>
            </a:r>
            <a:r>
              <a:rPr lang="en-US" baseline="0" dirty="0" smtClean="0"/>
              <a:t>the simplest case, each interval is assigned a constant </a:t>
            </a:r>
            <a:r>
              <a:rPr lang="en-US" baseline="0" dirty="0" smtClean="0"/>
              <a:t>velocity. The </a:t>
            </a:r>
            <a:r>
              <a:rPr lang="en-US" baseline="0" dirty="0" smtClean="0"/>
              <a:t>easiest to define is the water column with an interval velocity of 1500 m/s (5000 ft/s)</a:t>
            </a:r>
            <a:r>
              <a:rPr lang="en-US" baseline="0" dirty="0" smtClean="0"/>
              <a:t>. The </a:t>
            </a:r>
            <a:r>
              <a:rPr lang="en-US" baseline="0" dirty="0" smtClean="0"/>
              <a:t>water thickness in ms times 1500 gives the thickness of the water later in </a:t>
            </a:r>
            <a:r>
              <a:rPr lang="en-US" baseline="0" dirty="0" smtClean="0"/>
              <a:t>meters. In </a:t>
            </a:r>
            <a:r>
              <a:rPr lang="en-US" baseline="0" dirty="0" smtClean="0"/>
              <a:t>like fashion, the thickness in meters can be calculated for the </a:t>
            </a:r>
            <a:r>
              <a:rPr lang="en-US" baseline="0" dirty="0" smtClean="0"/>
              <a:t>four (4) other layers. The </a:t>
            </a:r>
            <a:r>
              <a:rPr lang="en-US" baseline="0" dirty="0" smtClean="0"/>
              <a:t>depth for each horizon can be obtained by adding the layer thickness for all the intervals above the horizon of </a:t>
            </a:r>
            <a:r>
              <a:rPr lang="en-US" baseline="0" dirty="0" smtClean="0"/>
              <a:t>interest, e.g</a:t>
            </a:r>
            <a:r>
              <a:rPr lang="en-US" baseline="0" dirty="0" smtClean="0"/>
              <a:t>., the top of the yellow horizon equals the sum of the thicknesses for the water layer, the tan layer, the grey layer and the green layer.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29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337F309-ED58-41A7-84FB-F9E39941F788}" type="slidenum">
              <a:rPr lang="en-US"/>
              <a:pPr/>
              <a:t>3</a:t>
            </a:fld>
            <a:endParaRPr lang="en-US" dirty="0"/>
          </a:p>
        </p:txBody>
      </p:sp>
      <p:sp>
        <p:nvSpPr>
          <p:cNvPr id="135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2895600" y="527050"/>
            <a:ext cx="3505200" cy="26289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557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30063" y="3329940"/>
            <a:ext cx="7436276" cy="315348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430" tIns="45715" rIns="91430" bIns="45715"/>
          <a:lstStyle/>
          <a:p>
            <a:r>
              <a:rPr lang="en-US" dirty="0" smtClean="0"/>
              <a:t>Velocity data provide </a:t>
            </a:r>
            <a:r>
              <a:rPr lang="en-US" dirty="0" smtClean="0"/>
              <a:t>the relationship between travel </a:t>
            </a:r>
            <a:r>
              <a:rPr lang="en-US" dirty="0"/>
              <a:t>times </a:t>
            </a:r>
            <a:r>
              <a:rPr lang="en-US" dirty="0" smtClean="0"/>
              <a:t>in seconds, our basic seismic measurement, to depth in feet or </a:t>
            </a:r>
            <a:r>
              <a:rPr lang="en-US" dirty="0" smtClean="0"/>
              <a:t>meters.</a:t>
            </a:r>
            <a:r>
              <a:rPr lang="en-US" baseline="0" dirty="0" smtClean="0"/>
              <a:t> </a:t>
            </a:r>
            <a:r>
              <a:rPr lang="en-US" dirty="0" smtClean="0"/>
              <a:t>Seismic </a:t>
            </a:r>
            <a:r>
              <a:rPr lang="en-US" dirty="0"/>
              <a:t>data are in </a:t>
            </a:r>
            <a:r>
              <a:rPr lang="en-US" dirty="0" smtClean="0"/>
              <a:t>vertical units</a:t>
            </a:r>
            <a:r>
              <a:rPr lang="en-US" baseline="0" dirty="0" smtClean="0"/>
              <a:t> of </a:t>
            </a:r>
            <a:r>
              <a:rPr lang="en-US" dirty="0" smtClean="0"/>
              <a:t>two </a:t>
            </a:r>
            <a:r>
              <a:rPr lang="en-US" dirty="0"/>
              <a:t>way travel </a:t>
            </a:r>
            <a:r>
              <a:rPr lang="en-US" dirty="0" smtClean="0"/>
              <a:t>time, </a:t>
            </a:r>
            <a:r>
              <a:rPr lang="en-US" dirty="0"/>
              <a:t>so V= </a:t>
            </a:r>
            <a:r>
              <a:rPr lang="en-US" dirty="0" smtClean="0"/>
              <a:t>depth * </a:t>
            </a:r>
            <a:r>
              <a:rPr lang="en-US" dirty="0" smtClean="0"/>
              <a:t>TWT/</a:t>
            </a:r>
            <a:r>
              <a:rPr lang="en-US" dirty="0" smtClean="0"/>
              <a:t>0.5, or Depth = V * </a:t>
            </a:r>
            <a:r>
              <a:rPr lang="en-US" dirty="0" smtClean="0"/>
              <a:t>TWT/</a:t>
            </a:r>
            <a:r>
              <a:rPr lang="en-US" dirty="0" smtClean="0"/>
              <a:t>2.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In </a:t>
            </a:r>
            <a:r>
              <a:rPr lang="en-US" dirty="0" smtClean="0"/>
              <a:t>exploration, </a:t>
            </a:r>
            <a:r>
              <a:rPr lang="en-US" dirty="0"/>
              <a:t>there is little or no well </a:t>
            </a:r>
            <a:r>
              <a:rPr lang="en-US" dirty="0" smtClean="0"/>
              <a:t>control.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/>
              <a:t>most important use of time-depth conversion is to validate structural </a:t>
            </a:r>
            <a:r>
              <a:rPr lang="en-US" dirty="0" smtClean="0"/>
              <a:t>interpretations.</a:t>
            </a:r>
            <a:r>
              <a:rPr lang="en-US" baseline="0" dirty="0" smtClean="0"/>
              <a:t> </a:t>
            </a:r>
            <a:r>
              <a:rPr lang="en-US" dirty="0" smtClean="0"/>
              <a:t>A </a:t>
            </a:r>
            <a:r>
              <a:rPr lang="en-US" dirty="0"/>
              <a:t>good depth conversion can make time structural highs appear or </a:t>
            </a:r>
            <a:r>
              <a:rPr lang="en-US" dirty="0" smtClean="0"/>
              <a:t>disappear.</a:t>
            </a:r>
            <a:r>
              <a:rPr lang="en-US" baseline="0" dirty="0" smtClean="0"/>
              <a:t> </a:t>
            </a:r>
            <a:r>
              <a:rPr lang="en-US" dirty="0" smtClean="0"/>
              <a:t>In development, </a:t>
            </a:r>
            <a:r>
              <a:rPr lang="en-US" dirty="0"/>
              <a:t>there may be enough well control to define the </a:t>
            </a:r>
            <a:r>
              <a:rPr lang="en-US" dirty="0" smtClean="0"/>
              <a:t>reservoir, </a:t>
            </a:r>
            <a:r>
              <a:rPr lang="en-US" dirty="0"/>
              <a:t>so the most important uses of depth conversion arises from the need to more accurately assess volumetrics (gross thickness, spill point identification etc.) and perform economic calculations.</a:t>
            </a:r>
          </a:p>
          <a:p>
            <a:endParaRPr lang="en-US" dirty="0"/>
          </a:p>
          <a:p>
            <a:r>
              <a:rPr lang="en-US" dirty="0" smtClean="0"/>
              <a:t>The depth </a:t>
            </a:r>
            <a:r>
              <a:rPr lang="en-US" dirty="0"/>
              <a:t>conversion is for well planning and geologic </a:t>
            </a:r>
            <a:r>
              <a:rPr lang="en-US" dirty="0" smtClean="0"/>
              <a:t>modeling in</a:t>
            </a:r>
            <a:r>
              <a:rPr lang="en-US" baseline="0" dirty="0" smtClean="0"/>
              <a:t> use for production purposes, the main focus of time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High </a:t>
            </a:r>
            <a:r>
              <a:rPr lang="en-US" dirty="0"/>
              <a:t>angle wells are commonly used to minimize drilling costs while often trying to penetrate small target </a:t>
            </a:r>
            <a:r>
              <a:rPr lang="en-US" dirty="0" smtClean="0"/>
              <a:t>intervals.</a:t>
            </a:r>
            <a:r>
              <a:rPr lang="en-US" baseline="0" dirty="0" smtClean="0"/>
              <a:t> </a:t>
            </a:r>
            <a:r>
              <a:rPr lang="en-US" dirty="0" smtClean="0"/>
              <a:t>Geologic </a:t>
            </a:r>
            <a:r>
              <a:rPr lang="en-US" dirty="0"/>
              <a:t>models are often built in depth so it is important that the </a:t>
            </a:r>
            <a:r>
              <a:rPr lang="en-US" dirty="0" smtClean="0"/>
              <a:t>particular velocity </a:t>
            </a:r>
            <a:r>
              <a:rPr lang="en-US" dirty="0"/>
              <a:t>model a </a:t>
            </a:r>
            <a:r>
              <a:rPr lang="en-US" dirty="0" smtClean="0"/>
              <a:t>geologic modeler uses </a:t>
            </a:r>
            <a:r>
              <a:rPr lang="en-US" dirty="0"/>
              <a:t>ties to all the well control.</a:t>
            </a:r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This </a:t>
            </a:r>
            <a:r>
              <a:rPr lang="en-US" dirty="0" smtClean="0"/>
              <a:t>slide gives the formulas for the thickness in meters for each </a:t>
            </a:r>
            <a:r>
              <a:rPr lang="en-US" dirty="0" smtClean="0"/>
              <a:t>layer.</a:t>
            </a:r>
            <a:r>
              <a:rPr lang="en-US" baseline="0" dirty="0" smtClean="0"/>
              <a:t> </a:t>
            </a:r>
            <a:r>
              <a:rPr lang="en-US" dirty="0" smtClean="0"/>
              <a:t>By </a:t>
            </a:r>
            <a:r>
              <a:rPr lang="en-US" dirty="0" smtClean="0"/>
              <a:t>adding the thickness of each layer, we can build a cross-section with a vertical scale of meters.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30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</a:t>
            </a:r>
            <a:r>
              <a:rPr lang="en-US" dirty="0" smtClean="0"/>
              <a:t>fifth method we will discuss is what is called the layer cake method.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31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32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We </a:t>
            </a:r>
            <a:r>
              <a:rPr lang="en-US" dirty="0" smtClean="0"/>
              <a:t>have consider </a:t>
            </a:r>
            <a:r>
              <a:rPr lang="en-US" dirty="0" smtClean="0"/>
              <a:t>five (5) </a:t>
            </a:r>
            <a:r>
              <a:rPr lang="en-US" dirty="0" smtClean="0"/>
              <a:t>T-D conversion </a:t>
            </a:r>
            <a:r>
              <a:rPr lang="en-US" dirty="0" smtClean="0"/>
              <a:t>methods.</a:t>
            </a:r>
            <a:r>
              <a:rPr lang="en-US" baseline="0" dirty="0" smtClean="0"/>
              <a:t> </a:t>
            </a:r>
            <a:r>
              <a:rPr lang="en-US" dirty="0" smtClean="0"/>
              <a:t>There</a:t>
            </a:r>
            <a:r>
              <a:rPr lang="en-US" baseline="0" dirty="0" smtClean="0"/>
              <a:t> </a:t>
            </a:r>
            <a:r>
              <a:rPr lang="en-US" baseline="0" dirty="0" smtClean="0"/>
              <a:t>are more advanced methods that are beyond the scope of this </a:t>
            </a:r>
            <a:r>
              <a:rPr lang="en-US" baseline="0" dirty="0" smtClean="0"/>
              <a:t>lesson. Four (4) advanced </a:t>
            </a:r>
            <a:r>
              <a:rPr lang="en-US" baseline="0" dirty="0" smtClean="0"/>
              <a:t>methods are listed </a:t>
            </a:r>
            <a:r>
              <a:rPr lang="en-US" baseline="0" dirty="0" smtClean="0"/>
              <a:t>here. These </a:t>
            </a:r>
            <a:r>
              <a:rPr lang="en-US" baseline="0" dirty="0" smtClean="0"/>
              <a:t>give much more precise depth predictions, but they require more time, money and people specialized in doing these types of analyses.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33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71B9CA8-C0F3-4AA0-8641-648B7522D19C}" type="slidenum">
              <a:rPr lang="en-US"/>
              <a:pPr/>
              <a:t>34</a:t>
            </a:fld>
            <a:endParaRPr lang="en-US" dirty="0"/>
          </a:p>
        </p:txBody>
      </p:sp>
      <p:sp>
        <p:nvSpPr>
          <p:cNvPr id="11264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97188" y="527050"/>
            <a:ext cx="3506787" cy="2628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38771" y="3331285"/>
            <a:ext cx="6818860" cy="3152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27" tIns="45714" rIns="91427" bIns="45714"/>
          <a:lstStyle/>
          <a:p>
            <a:pPr marL="0" marR="0" indent="0" algn="just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Once </a:t>
            </a:r>
            <a:r>
              <a:rPr lang="en-US" dirty="0" smtClean="0"/>
              <a:t>you have done a depth conversion, you will what to calibrate your depth model using available wells (if you have any in your area)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For </a:t>
            </a:r>
            <a:r>
              <a:rPr lang="en-US" dirty="0" smtClean="0"/>
              <a:t>example, let’s say you have </a:t>
            </a:r>
            <a:r>
              <a:rPr lang="en-US" dirty="0"/>
              <a:t>three </a:t>
            </a:r>
            <a:r>
              <a:rPr lang="en-US" dirty="0" smtClean="0"/>
              <a:t>(3) wells </a:t>
            </a:r>
            <a:r>
              <a:rPr lang="en-US" dirty="0" smtClean="0"/>
              <a:t>in your area with depths for the TOL </a:t>
            </a:r>
            <a:r>
              <a:rPr lang="en-US" dirty="0" smtClean="0"/>
              <a:t>unconformity.</a:t>
            </a:r>
            <a:r>
              <a:rPr lang="en-US" baseline="0" dirty="0" smtClean="0"/>
              <a:t> </a:t>
            </a:r>
            <a:r>
              <a:rPr lang="en-US" dirty="0" smtClean="0"/>
              <a:t>You </a:t>
            </a:r>
            <a:r>
              <a:rPr lang="en-US" dirty="0" smtClean="0"/>
              <a:t>need a depth prediction </a:t>
            </a:r>
            <a:r>
              <a:rPr lang="en-US" dirty="0" smtClean="0"/>
              <a:t>for </a:t>
            </a:r>
            <a:r>
              <a:rPr lang="en-US" dirty="0" smtClean="0"/>
              <a:t>the TOL at a new drill location </a:t>
            </a:r>
            <a:r>
              <a:rPr lang="en-US" dirty="0" smtClean="0"/>
              <a:t>(red </a:t>
            </a:r>
            <a:r>
              <a:rPr lang="en-US" dirty="0" smtClean="0"/>
              <a:t>dot)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You </a:t>
            </a:r>
            <a:r>
              <a:rPr lang="en-US" dirty="0" smtClean="0"/>
              <a:t>can look at the mistie at the existing wells, the well depth minus the depth from your T-D conversion of the TOL </a:t>
            </a:r>
            <a:r>
              <a:rPr lang="en-US" dirty="0" smtClean="0"/>
              <a:t>horizon.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simple solution is to apply a surface flex – an adjustment to your depth predictions so that you get no mistie at the three </a:t>
            </a:r>
            <a:r>
              <a:rPr lang="en-US" dirty="0" smtClean="0"/>
              <a:t>wells.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simple flex may be good </a:t>
            </a:r>
            <a:r>
              <a:rPr lang="en-US" dirty="0" smtClean="0"/>
              <a:t>enough,</a:t>
            </a:r>
            <a:r>
              <a:rPr lang="en-US" baseline="0" dirty="0" smtClean="0"/>
              <a:t> b</a:t>
            </a:r>
            <a:r>
              <a:rPr lang="en-US" dirty="0" smtClean="0"/>
              <a:t>ut </a:t>
            </a:r>
            <a:r>
              <a:rPr lang="en-US" dirty="0" smtClean="0"/>
              <a:t>a good interpreter would want to understand what caused the mistie error and how to use this knowledge to apply a geologically sound correction, at least at the new drill location.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dirty="0"/>
              <a:t>Anyone </a:t>
            </a:r>
            <a:r>
              <a:rPr lang="en-US" dirty="0" smtClean="0"/>
              <a:t>can </a:t>
            </a:r>
            <a:r>
              <a:rPr lang="en-US" dirty="0"/>
              <a:t>tie the wells by a simple </a:t>
            </a:r>
            <a:r>
              <a:rPr lang="en-US" dirty="0" smtClean="0"/>
              <a:t>flex.</a:t>
            </a:r>
            <a:r>
              <a:rPr lang="en-US" baseline="0" dirty="0"/>
              <a:t> </a:t>
            </a:r>
            <a:r>
              <a:rPr lang="en-US" dirty="0" smtClean="0"/>
              <a:t>The </a:t>
            </a:r>
            <a:r>
              <a:rPr lang="en-US" dirty="0"/>
              <a:t>real interpretation </a:t>
            </a:r>
            <a:r>
              <a:rPr lang="en-US" dirty="0" smtClean="0"/>
              <a:t>question </a:t>
            </a:r>
            <a:r>
              <a:rPr lang="en-US" dirty="0"/>
              <a:t>is what is causing the error and what value should I use at my new drill </a:t>
            </a:r>
            <a:r>
              <a:rPr lang="en-US" dirty="0" smtClean="0"/>
              <a:t>location?</a:t>
            </a:r>
            <a:endParaRPr lang="en-US" dirty="0"/>
          </a:p>
          <a:p>
            <a:r>
              <a:rPr lang="en-US" dirty="0"/>
              <a:t> </a:t>
            </a: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3B9274B-CACA-4AC0-A826-21D25671DABE}" type="slidenum">
              <a:rPr lang="en-US"/>
              <a:pPr/>
              <a:t>35</a:t>
            </a:fld>
            <a:endParaRPr lang="en-US" dirty="0"/>
          </a:p>
        </p:txBody>
      </p:sp>
      <p:sp>
        <p:nvSpPr>
          <p:cNvPr id="135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2860675" y="531813"/>
            <a:ext cx="3540125" cy="2655887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527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33757" y="3339543"/>
            <a:ext cx="6786709" cy="3111465"/>
          </a:xfrm>
          <a:prstGeom prst="rect">
            <a:avLst/>
          </a:prstGeom>
          <a:noFill/>
          <a:ln w="12700">
            <a:miter lim="800000"/>
            <a:headEnd type="none" w="sm" len="sm"/>
            <a:tailEnd type="none" w="sm" len="sm"/>
          </a:ln>
        </p:spPr>
        <p:txBody>
          <a:bodyPr lIns="91417" tIns="45709" rIns="91417" bIns="45709"/>
          <a:lstStyle/>
          <a:p>
            <a:r>
              <a:rPr lang="en-US" dirty="0" smtClean="0"/>
              <a:t>Here </a:t>
            </a:r>
            <a:r>
              <a:rPr lang="en-US" dirty="0" smtClean="0"/>
              <a:t>is a 5-step process for doing a depth </a:t>
            </a:r>
            <a:r>
              <a:rPr lang="en-US" dirty="0" smtClean="0"/>
              <a:t>calibration.</a:t>
            </a:r>
            <a:r>
              <a:rPr lang="en-US" baseline="0" dirty="0" smtClean="0"/>
              <a:t> </a:t>
            </a:r>
            <a:r>
              <a:rPr lang="en-US" dirty="0" smtClean="0"/>
              <a:t>This </a:t>
            </a:r>
            <a:r>
              <a:rPr lang="en-US" dirty="0" smtClean="0"/>
              <a:t>can only be done if you have wells in your area.</a:t>
            </a:r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EE2C81-8B48-4552-9067-FAD4F2257933}" type="slidenum">
              <a:rPr lang="en-US"/>
              <a:pPr/>
              <a:t>36</a:t>
            </a:fld>
            <a:endParaRPr lang="en-US" dirty="0"/>
          </a:p>
        </p:txBody>
      </p:sp>
      <p:sp>
        <p:nvSpPr>
          <p:cNvPr id="116738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98775" y="527050"/>
            <a:ext cx="3506788" cy="26289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37975" y="3332341"/>
            <a:ext cx="6820453" cy="3151079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05" tIns="45703" rIns="91405" bIns="45703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en-US" dirty="0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/>
              <a:t>Let’s </a:t>
            </a:r>
            <a:r>
              <a:rPr lang="en-US" altLang="en-US" dirty="0" smtClean="0"/>
              <a:t>do a simple exercise in which you will use the layer cake method.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37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266134" y="6658680"/>
            <a:ext cx="4028159" cy="350520"/>
          </a:xfrm>
          <a:prstGeom prst="rect">
            <a:avLst/>
          </a:prstGeom>
          <a:noFill/>
        </p:spPr>
        <p:txBody>
          <a:bodyPr/>
          <a:lstStyle/>
          <a:p>
            <a:fld id="{1F8589DC-DA9C-47D8-A799-A37A69B3AD26}" type="slidenum">
              <a:rPr lang="en-US" smtClean="0"/>
              <a:pPr/>
              <a:t>38</a:t>
            </a:fld>
            <a:endParaRPr lang="en-US" dirty="0" smtClean="0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97188" y="525463"/>
            <a:ext cx="3505200" cy="2628900"/>
          </a:xfrm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40084" y="3329940"/>
            <a:ext cx="6816235" cy="3155881"/>
          </a:xfrm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 </a:t>
            </a:r>
            <a:r>
              <a:rPr lang="en-US" dirty="0" smtClean="0"/>
              <a:t>map on the left is a basemap for a 3D seismic </a:t>
            </a:r>
            <a:r>
              <a:rPr lang="en-US" dirty="0" smtClean="0"/>
              <a:t>survey.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white line indicates the location of the seismic line on the </a:t>
            </a:r>
            <a:r>
              <a:rPr lang="en-US" dirty="0" smtClean="0"/>
              <a:t>right.</a:t>
            </a:r>
            <a:r>
              <a:rPr lang="en-US" baseline="0" dirty="0" smtClean="0"/>
              <a:t> </a:t>
            </a:r>
            <a:r>
              <a:rPr lang="en-US" dirty="0" smtClean="0"/>
              <a:t>Note </a:t>
            </a:r>
            <a:r>
              <a:rPr lang="en-US" dirty="0" smtClean="0"/>
              <a:t>that the line is a random traverse that cuts perpendicularly across the anticline (not an inline or crossline).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On the seismic line we have </a:t>
            </a:r>
            <a:r>
              <a:rPr lang="en-US" dirty="0" smtClean="0"/>
              <a:t>six (6) </a:t>
            </a:r>
            <a:r>
              <a:rPr lang="en-US" dirty="0" smtClean="0"/>
              <a:t>horizons from the seafloor to the TOL –</a:t>
            </a:r>
            <a:r>
              <a:rPr lang="en-US" baseline="0" dirty="0" smtClean="0"/>
              <a:t> the </a:t>
            </a:r>
            <a:r>
              <a:rPr lang="en-US" dirty="0" smtClean="0"/>
              <a:t>Top of Latrobe unconformity (magenta)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(</a:t>
            </a:r>
            <a:r>
              <a:rPr lang="en-US" dirty="0" smtClean="0"/>
              <a:t>There are </a:t>
            </a:r>
            <a:r>
              <a:rPr lang="en-US" dirty="0" smtClean="0"/>
              <a:t>three</a:t>
            </a:r>
            <a:r>
              <a:rPr lang="en-US" baseline="0" dirty="0" smtClean="0"/>
              <a:t> (</a:t>
            </a:r>
            <a:r>
              <a:rPr lang="en-US" dirty="0" smtClean="0"/>
              <a:t>3) </a:t>
            </a:r>
            <a:r>
              <a:rPr lang="en-US" dirty="0" smtClean="0"/>
              <a:t>deeper horizons that we do not use in this exercise.)</a:t>
            </a:r>
          </a:p>
        </p:txBody>
      </p:sp>
    </p:spTree>
    <p:extLst>
      <p:ext uri="{BB962C8B-B14F-4D97-AF65-F5344CB8AC3E}">
        <p14:creationId xmlns:p14="http://schemas.microsoft.com/office/powerpoint/2010/main" val="7758037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/>
              <a:t>This </a:t>
            </a:r>
            <a:r>
              <a:rPr lang="en-US" altLang="en-US" dirty="0" smtClean="0"/>
              <a:t>is a velocity semblance display for location </a:t>
            </a:r>
            <a:r>
              <a:rPr lang="en-US" altLang="en-US" dirty="0" smtClean="0"/>
              <a:t>D.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Hot </a:t>
            </a:r>
            <a:r>
              <a:rPr lang="en-US" altLang="en-US" dirty="0" smtClean="0"/>
              <a:t>colors indicate a good seismic stack, so a relatively good velocity at different </a:t>
            </a:r>
            <a:r>
              <a:rPr lang="en-US" altLang="en-US" dirty="0" smtClean="0"/>
              <a:t>depths.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The </a:t>
            </a:r>
            <a:r>
              <a:rPr lang="en-US" altLang="en-US" dirty="0" smtClean="0"/>
              <a:t>straight dashed line is reasonable fit to the semblance </a:t>
            </a:r>
            <a:r>
              <a:rPr lang="en-US" altLang="en-US" dirty="0" smtClean="0"/>
              <a:t>data.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This </a:t>
            </a:r>
            <a:r>
              <a:rPr lang="en-US" altLang="en-US" dirty="0" smtClean="0"/>
              <a:t>gives us an equation for average velocity as a function of depth.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39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125449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CEFFE7-0E63-4C43-BA3F-A6AD88F871EB}" type="slidenum">
              <a:rPr lang="en-US"/>
              <a:pPr/>
              <a:t>4</a:t>
            </a:fld>
            <a:endParaRPr lang="en-US" dirty="0"/>
          </a:p>
        </p:txBody>
      </p:sp>
      <p:sp>
        <p:nvSpPr>
          <p:cNvPr id="145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2895600" y="527050"/>
            <a:ext cx="3505200" cy="26289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581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30063" y="3329940"/>
            <a:ext cx="7436276" cy="315348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430" tIns="45715" rIns="91430" bIns="45715"/>
          <a:lstStyle/>
          <a:p>
            <a:r>
              <a:rPr lang="en-US" dirty="0" smtClean="0"/>
              <a:t>When </a:t>
            </a:r>
            <a:r>
              <a:rPr lang="en-US" dirty="0" smtClean="0"/>
              <a:t>there is an anomalously</a:t>
            </a:r>
            <a:r>
              <a:rPr lang="en-US" baseline="0" dirty="0" smtClean="0"/>
              <a:t> high or low velocity interval that changes thickness laterally, the shapes that we see on a TWT seismic section can be significantly distorted.</a:t>
            </a:r>
          </a:p>
          <a:p>
            <a:endParaRPr lang="en-US" baseline="0" dirty="0" smtClean="0"/>
          </a:p>
          <a:p>
            <a:r>
              <a:rPr lang="en-US" baseline="0" dirty="0" smtClean="0"/>
              <a:t>On this </a:t>
            </a:r>
            <a:r>
              <a:rPr lang="en-US" baseline="0" dirty="0" smtClean="0"/>
              <a:t>slide, </a:t>
            </a:r>
            <a:r>
              <a:rPr lang="en-US" baseline="0" dirty="0" smtClean="0"/>
              <a:t>we have a high-velocity limestone that varies in </a:t>
            </a:r>
            <a:r>
              <a:rPr lang="en-US" baseline="0" dirty="0" smtClean="0"/>
              <a:t>thickness. On </a:t>
            </a:r>
            <a:r>
              <a:rPr lang="en-US" baseline="0" dirty="0" smtClean="0"/>
              <a:t>the left, the base of the limestone is flat in true </a:t>
            </a:r>
            <a:r>
              <a:rPr lang="en-US" baseline="0" dirty="0" smtClean="0"/>
              <a:t>depth. However</a:t>
            </a:r>
            <a:r>
              <a:rPr lang="en-US" baseline="0" dirty="0" smtClean="0"/>
              <a:t>, on the time section on the </a:t>
            </a:r>
            <a:r>
              <a:rPr lang="en-US" baseline="0" dirty="0" smtClean="0"/>
              <a:t>right, </a:t>
            </a:r>
            <a:r>
              <a:rPr lang="en-US" baseline="0" dirty="0" smtClean="0"/>
              <a:t>the base of the limestone is NOT flat; the base has been “pulled up” in </a:t>
            </a:r>
            <a:r>
              <a:rPr lang="en-US" baseline="0" dirty="0" smtClean="0"/>
              <a:t>time. All </a:t>
            </a:r>
            <a:r>
              <a:rPr lang="en-US" baseline="0" dirty="0" smtClean="0"/>
              <a:t>deeper layers would also have a false pull-up that might be mis-interpreted as structural highs worth drilling. </a:t>
            </a:r>
            <a:endParaRPr 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266134" y="6658680"/>
            <a:ext cx="4028159" cy="350520"/>
          </a:xfrm>
          <a:prstGeom prst="rect">
            <a:avLst/>
          </a:prstGeom>
          <a:noFill/>
        </p:spPr>
        <p:txBody>
          <a:bodyPr/>
          <a:lstStyle/>
          <a:p>
            <a:fld id="{A42DC249-20B0-4F78-B124-77412F310BE9}" type="slidenum">
              <a:rPr lang="en-US" smtClean="0"/>
              <a:pPr/>
              <a:t>40</a:t>
            </a:fld>
            <a:endParaRPr lang="en-US" dirty="0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97188" y="525463"/>
            <a:ext cx="3505200" cy="2628900"/>
          </a:xfrm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40084" y="3329940"/>
            <a:ext cx="6816235" cy="3155881"/>
          </a:xfrm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On </a:t>
            </a:r>
            <a:r>
              <a:rPr lang="en-US" dirty="0" smtClean="0"/>
              <a:t>the left is the seismic traverse in TWT with the </a:t>
            </a:r>
            <a:r>
              <a:rPr lang="en-US" dirty="0" smtClean="0"/>
              <a:t>six (6) </a:t>
            </a:r>
            <a:r>
              <a:rPr lang="en-US" dirty="0" smtClean="0"/>
              <a:t>horizons </a:t>
            </a:r>
            <a:r>
              <a:rPr lang="en-US" dirty="0" smtClean="0"/>
              <a:t>displayed.</a:t>
            </a:r>
            <a:r>
              <a:rPr lang="en-US" baseline="0" dirty="0" smtClean="0"/>
              <a:t> </a:t>
            </a:r>
            <a:r>
              <a:rPr lang="en-US" dirty="0" smtClean="0"/>
              <a:t>On </a:t>
            </a:r>
            <a:r>
              <a:rPr lang="en-US" dirty="0" smtClean="0"/>
              <a:t>the right is a section in depth based on the velocity equation derived on the previous </a:t>
            </a:r>
            <a:r>
              <a:rPr lang="en-US" dirty="0" smtClean="0"/>
              <a:t>slide.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general horizon shapes are the same – a “stretch” as a function of depth has been applied to convert the vertical</a:t>
            </a:r>
            <a:r>
              <a:rPr lang="en-US" baseline="0" dirty="0" smtClean="0"/>
              <a:t> scale in </a:t>
            </a:r>
            <a:r>
              <a:rPr lang="en-US" baseline="0" dirty="0" smtClean="0"/>
              <a:t>meters. This </a:t>
            </a:r>
            <a:r>
              <a:rPr lang="en-US" baseline="0" dirty="0" smtClean="0"/>
              <a:t>is the </a:t>
            </a:r>
            <a:r>
              <a:rPr lang="en-US" sz="1200" b="1" dirty="0" smtClean="0">
                <a:solidFill>
                  <a:srgbClr val="FF0000"/>
                </a:solidFill>
                <a:latin typeface="Helvetica" pitchFamily="34" charset="0"/>
              </a:rPr>
              <a:t>Single, Constant Function </a:t>
            </a:r>
            <a:r>
              <a:rPr lang="en-US" sz="12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method</a:t>
            </a:r>
            <a:endParaRPr lang="en-US" b="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="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78964028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dirty="0" smtClean="0"/>
              <a:t>Here </a:t>
            </a:r>
            <a:r>
              <a:rPr lang="en-US" altLang="en-US" dirty="0" smtClean="0"/>
              <a:t>is the same semblance diagram with a linear fit (black dashed line)</a:t>
            </a:r>
            <a:r>
              <a:rPr lang="en-US" altLang="en-US" dirty="0" smtClean="0"/>
              <a:t>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We </a:t>
            </a:r>
            <a:r>
              <a:rPr lang="en-US" altLang="en-US" dirty="0" smtClean="0"/>
              <a:t>will define an average interval velocity for each interval/sequence defined by the </a:t>
            </a:r>
            <a:r>
              <a:rPr lang="en-US" altLang="en-US" dirty="0" smtClean="0"/>
              <a:t>six (6) horizons.</a:t>
            </a:r>
            <a:r>
              <a:rPr lang="en-US" altLang="en-US" baseline="0" dirty="0" smtClean="0"/>
              <a:t> </a:t>
            </a:r>
            <a:r>
              <a:rPr lang="en-US" altLang="en-US" dirty="0" smtClean="0"/>
              <a:t>Note </a:t>
            </a:r>
            <a:r>
              <a:rPr lang="en-US" altLang="en-US" dirty="0" smtClean="0"/>
              <a:t>the anomalously fast velocities for the Miocene, which is due to a mix of carbonates and clastics.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41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5862753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266134" y="6658680"/>
            <a:ext cx="4028159" cy="350520"/>
          </a:xfrm>
          <a:prstGeom prst="rect">
            <a:avLst/>
          </a:prstGeom>
          <a:noFill/>
        </p:spPr>
        <p:txBody>
          <a:bodyPr/>
          <a:lstStyle/>
          <a:p>
            <a:fld id="{7FC52C01-ED18-45D0-AA40-01C5D1362769}" type="slidenum">
              <a:rPr lang="en-US" smtClean="0"/>
              <a:pPr/>
              <a:t>42</a:t>
            </a:fld>
            <a:endParaRPr lang="en-US" dirty="0" smtClean="0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97188" y="525463"/>
            <a:ext cx="3505200" cy="2628900"/>
          </a:xfrm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40084" y="3329940"/>
            <a:ext cx="6816235" cy="3155881"/>
          </a:xfrm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We </a:t>
            </a:r>
            <a:r>
              <a:rPr lang="en-US" dirty="0" smtClean="0"/>
              <a:t>can use interval thicknesses and interval velocities to get the thickness of each layer in </a:t>
            </a:r>
            <a:r>
              <a:rPr lang="en-US" dirty="0" smtClean="0"/>
              <a:t>meters.</a:t>
            </a:r>
            <a:r>
              <a:rPr lang="en-US" baseline="0" dirty="0" smtClean="0"/>
              <a:t> </a:t>
            </a:r>
            <a:r>
              <a:rPr lang="en-US" dirty="0" smtClean="0"/>
              <a:t>Then</a:t>
            </a:r>
            <a:r>
              <a:rPr lang="en-US" baseline="0" dirty="0" smtClean="0"/>
              <a:t> </a:t>
            </a:r>
            <a:r>
              <a:rPr lang="en-US" baseline="0" dirty="0" smtClean="0"/>
              <a:t>the depth to each horizon can be calculated by summing up the layer thicknesses down to each horizon.</a:t>
            </a: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2817736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266134" y="6658680"/>
            <a:ext cx="4028159" cy="350520"/>
          </a:xfrm>
          <a:prstGeom prst="rect">
            <a:avLst/>
          </a:prstGeom>
          <a:noFill/>
        </p:spPr>
        <p:txBody>
          <a:bodyPr/>
          <a:lstStyle/>
          <a:p>
            <a:fld id="{A42DC249-20B0-4F78-B124-77412F310BE9}" type="slidenum">
              <a:rPr lang="en-US" smtClean="0"/>
              <a:pPr/>
              <a:t>43</a:t>
            </a:fld>
            <a:endParaRPr lang="en-US" dirty="0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97188" y="525463"/>
            <a:ext cx="3505200" cy="2628900"/>
          </a:xfrm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40084" y="3329940"/>
            <a:ext cx="6816235" cy="3155881"/>
          </a:xfrm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On </a:t>
            </a:r>
            <a:r>
              <a:rPr lang="en-US" dirty="0" smtClean="0"/>
              <a:t>the left is the seismic traverse in TWT with the </a:t>
            </a:r>
            <a:r>
              <a:rPr lang="en-US" dirty="0" smtClean="0"/>
              <a:t>six (6) </a:t>
            </a:r>
            <a:r>
              <a:rPr lang="en-US" dirty="0" smtClean="0"/>
              <a:t>horizons displayed, as on slide 40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On </a:t>
            </a:r>
            <a:r>
              <a:rPr lang="en-US" dirty="0" smtClean="0"/>
              <a:t>the right is a section in depth based on the thickness</a:t>
            </a:r>
            <a:r>
              <a:rPr lang="en-US" baseline="0" dirty="0" smtClean="0"/>
              <a:t> and interval velocity of each layer at each </a:t>
            </a:r>
            <a:r>
              <a:rPr lang="en-US" baseline="0" dirty="0" smtClean="0"/>
              <a:t>location. This </a:t>
            </a:r>
            <a:r>
              <a:rPr lang="en-US" baseline="0" dirty="0" smtClean="0"/>
              <a:t>is the </a:t>
            </a:r>
            <a:r>
              <a:rPr lang="en-US" sz="1200" b="1" dirty="0" smtClean="0">
                <a:solidFill>
                  <a:srgbClr val="FF0000"/>
                </a:solidFill>
                <a:latin typeface="Helvetica" pitchFamily="34" charset="0"/>
              </a:rPr>
              <a:t>Horizon Keyed Interval Velocity</a:t>
            </a:r>
            <a:r>
              <a:rPr lang="en-US" baseline="0" dirty="0" smtClean="0"/>
              <a:t> method in which a single interval velocity was used for each </a:t>
            </a:r>
            <a:r>
              <a:rPr lang="en-US" baseline="0" dirty="0" smtClean="0"/>
              <a:t>layer. This </a:t>
            </a:r>
            <a:r>
              <a:rPr lang="en-US" baseline="0" dirty="0" smtClean="0"/>
              <a:t>is more than a simple </a:t>
            </a:r>
            <a:r>
              <a:rPr lang="en-US" baseline="0" dirty="0" smtClean="0"/>
              <a:t>rescaling. The </a:t>
            </a:r>
            <a:r>
              <a:rPr lang="en-US" baseline="0" dirty="0" smtClean="0"/>
              <a:t>horizon geometries have </a:t>
            </a:r>
            <a:r>
              <a:rPr lang="en-US" baseline="0" dirty="0" smtClean="0"/>
              <a:t>changed. </a:t>
            </a:r>
            <a:r>
              <a:rPr lang="en-US" dirty="0" smtClean="0"/>
              <a:t>Note </a:t>
            </a:r>
            <a:r>
              <a:rPr lang="en-US" dirty="0" smtClean="0"/>
              <a:t>how thick the Miocene interval is (purple to </a:t>
            </a:r>
            <a:r>
              <a:rPr lang="en-US" dirty="0" smtClean="0"/>
              <a:t>orange).</a:t>
            </a:r>
            <a:r>
              <a:rPr lang="en-US" baseline="0" dirty="0" smtClean="0"/>
              <a:t> </a:t>
            </a:r>
            <a:r>
              <a:rPr lang="en-US" dirty="0" smtClean="0"/>
              <a:t>This </a:t>
            </a:r>
            <a:r>
              <a:rPr lang="en-US" dirty="0" smtClean="0"/>
              <a:t>is due to the much faster velocities for the Miocene rocks due to the presence of carbonates.</a:t>
            </a:r>
          </a:p>
        </p:txBody>
      </p:sp>
    </p:spTree>
    <p:extLst>
      <p:ext uri="{BB962C8B-B14F-4D97-AF65-F5344CB8AC3E}">
        <p14:creationId xmlns:p14="http://schemas.microsoft.com/office/powerpoint/2010/main" val="31562715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266134" y="6658680"/>
            <a:ext cx="4028159" cy="350520"/>
          </a:xfrm>
          <a:prstGeom prst="rect">
            <a:avLst/>
          </a:prstGeom>
          <a:noFill/>
        </p:spPr>
        <p:txBody>
          <a:bodyPr/>
          <a:lstStyle/>
          <a:p>
            <a:fld id="{A42DC249-20B0-4F78-B124-77412F310BE9}" type="slidenum">
              <a:rPr lang="en-US" smtClean="0"/>
              <a:pPr/>
              <a:t>44</a:t>
            </a:fld>
            <a:endParaRPr lang="en-US" dirty="0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97188" y="525463"/>
            <a:ext cx="3505200" cy="2628900"/>
          </a:xfrm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40084" y="3329940"/>
            <a:ext cx="6816235" cy="3155881"/>
          </a:xfrm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On </a:t>
            </a:r>
            <a:r>
              <a:rPr lang="en-US" dirty="0" smtClean="0"/>
              <a:t>the left is the depth model based on the single velocity vs. depth equation (slide 40)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On </a:t>
            </a:r>
            <a:r>
              <a:rPr lang="en-US" dirty="0" smtClean="0"/>
              <a:t>the right is a depth model using layers in which each layer has a single interval velocity (slide 43</a:t>
            </a:r>
            <a:r>
              <a:rPr lang="en-US" dirty="0" smtClean="0"/>
              <a:t>).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display on the right has been adjusted so that depths of 0 and 1600 m are </a:t>
            </a:r>
            <a:r>
              <a:rPr lang="en-US" dirty="0" smtClean="0"/>
              <a:t>aligned.</a:t>
            </a:r>
            <a:r>
              <a:rPr lang="en-US" baseline="0" dirty="0" smtClean="0"/>
              <a:t> </a:t>
            </a:r>
            <a:r>
              <a:rPr lang="en-US" dirty="0" smtClean="0"/>
              <a:t>Note </a:t>
            </a:r>
            <a:r>
              <a:rPr lang="en-US" dirty="0" smtClean="0"/>
              <a:t>how wrong the depths to the magenta horizon (TOL unconformity/top of reservoir) are on the left display.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1562715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266134" y="6658680"/>
            <a:ext cx="4028159" cy="350520"/>
          </a:xfrm>
          <a:prstGeom prst="rect">
            <a:avLst/>
          </a:prstGeom>
          <a:noFill/>
        </p:spPr>
        <p:txBody>
          <a:bodyPr/>
          <a:lstStyle/>
          <a:p>
            <a:fld id="{857E725F-4D7C-451A-8D31-976A4EFA0D2B}" type="slidenum">
              <a:rPr lang="en-US" smtClean="0"/>
              <a:pPr/>
              <a:t>45</a:t>
            </a:fld>
            <a:endParaRPr lang="en-US" dirty="0" smtClean="0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97188" y="525463"/>
            <a:ext cx="3505200" cy="2628900"/>
          </a:xfrm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40084" y="3329940"/>
            <a:ext cx="6816235" cy="3155881"/>
          </a:xfrm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There </a:t>
            </a:r>
            <a:r>
              <a:rPr lang="en-US" dirty="0" smtClean="0"/>
              <a:t>are important lateral velocity changes for each sequence in this </a:t>
            </a:r>
            <a:r>
              <a:rPr lang="en-US" dirty="0" smtClean="0"/>
              <a:t>area.</a:t>
            </a:r>
            <a:r>
              <a:rPr lang="en-US" baseline="0" dirty="0" smtClean="0"/>
              <a:t> </a:t>
            </a:r>
            <a:r>
              <a:rPr lang="en-US" dirty="0" smtClean="0"/>
              <a:t>In </a:t>
            </a:r>
            <a:r>
              <a:rPr lang="en-US" dirty="0" smtClean="0"/>
              <a:t>the exercise, you will use these laterally varying</a:t>
            </a:r>
            <a:r>
              <a:rPr lang="en-US" baseline="0" dirty="0" smtClean="0"/>
              <a:t> interval velocities to get the depth of the horizons, with emphasis on the magenta (top of reservoir) horizon.</a:t>
            </a: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1597653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4DD63B-0505-4AEB-91D7-C2524166C2F9}" type="slidenum">
              <a:rPr lang="en-US" altLang="en-US" smtClean="0"/>
              <a:pPr/>
              <a:t>46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8A92B7-E58E-4AA6-9F71-B1B837A725DF}" type="slidenum">
              <a:rPr lang="en-US"/>
              <a:pPr/>
              <a:t>5</a:t>
            </a:fld>
            <a:endParaRPr lang="en-US" dirty="0"/>
          </a:p>
        </p:txBody>
      </p:sp>
      <p:sp>
        <p:nvSpPr>
          <p:cNvPr id="1462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2895600" y="527050"/>
            <a:ext cx="3505200" cy="26289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622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30063" y="3329940"/>
            <a:ext cx="7436276" cy="315348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430" tIns="45715" rIns="91430" bIns="45715"/>
          <a:lstStyle/>
          <a:p>
            <a:r>
              <a:rPr lang="en-US" baseline="0" dirty="0" smtClean="0"/>
              <a:t>On </a:t>
            </a:r>
            <a:r>
              <a:rPr lang="en-US" baseline="0" dirty="0" smtClean="0"/>
              <a:t>this </a:t>
            </a:r>
            <a:r>
              <a:rPr lang="en-US" baseline="0" dirty="0" smtClean="0"/>
              <a:t>slide, </a:t>
            </a:r>
            <a:r>
              <a:rPr lang="en-US" baseline="0" dirty="0" smtClean="0"/>
              <a:t>we have a low-velocity gas sand lens – the thickness varies </a:t>
            </a:r>
            <a:r>
              <a:rPr lang="en-US" baseline="0" dirty="0" smtClean="0"/>
              <a:t>laterally. On </a:t>
            </a:r>
            <a:r>
              <a:rPr lang="en-US" baseline="0" dirty="0" smtClean="0"/>
              <a:t>the left, the top of the target has a high in true </a:t>
            </a:r>
            <a:r>
              <a:rPr lang="en-US" baseline="0" dirty="0" smtClean="0"/>
              <a:t>depth. However</a:t>
            </a:r>
            <a:r>
              <a:rPr lang="en-US" baseline="0" dirty="0" smtClean="0"/>
              <a:t>, on the time section on the </a:t>
            </a:r>
            <a:r>
              <a:rPr lang="en-US" baseline="0" dirty="0" smtClean="0"/>
              <a:t>right, </a:t>
            </a:r>
            <a:r>
              <a:rPr lang="en-US" baseline="0" dirty="0" smtClean="0"/>
              <a:t>the top of the target appears to be a low; this horizon has been “pushed down” in </a:t>
            </a:r>
            <a:r>
              <a:rPr lang="en-US" baseline="0" dirty="0" smtClean="0"/>
              <a:t>time. All </a:t>
            </a:r>
            <a:r>
              <a:rPr lang="en-US" baseline="0" dirty="0" smtClean="0"/>
              <a:t>deeper layers would also have a false push-</a:t>
            </a:r>
            <a:r>
              <a:rPr lang="en-US" baseline="0" dirty="0" smtClean="0"/>
              <a:t>down. For </a:t>
            </a:r>
            <a:r>
              <a:rPr lang="en-US" baseline="0" dirty="0" smtClean="0"/>
              <a:t>this example, working on TWT section would “hide” a potential structural high that might be worth drilling.</a:t>
            </a:r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D7E0AAD-AC3C-4071-9852-8488AA35F14C}" type="slidenum">
              <a:rPr lang="en-US"/>
              <a:pPr/>
              <a:t>6</a:t>
            </a:fld>
            <a:endParaRPr lang="en-US" dirty="0"/>
          </a:p>
        </p:txBody>
      </p:sp>
      <p:sp>
        <p:nvSpPr>
          <p:cNvPr id="1464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2895600" y="527050"/>
            <a:ext cx="3505200" cy="26289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643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30063" y="3329940"/>
            <a:ext cx="7436276" cy="315348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430" tIns="45715" rIns="91430" bIns="45715"/>
          <a:lstStyle/>
          <a:p>
            <a:r>
              <a:rPr lang="en-US" dirty="0" smtClean="0"/>
              <a:t>In </a:t>
            </a:r>
            <a:r>
              <a:rPr lang="en-US" dirty="0" smtClean="0"/>
              <a:t>areas where the water bottom is not nearly horizontal, we can</a:t>
            </a:r>
            <a:r>
              <a:rPr lang="en-US" baseline="0" dirty="0" smtClean="0"/>
              <a:t> also have distortions of true shapes on time </a:t>
            </a:r>
            <a:r>
              <a:rPr lang="en-US" baseline="0" dirty="0" smtClean="0"/>
              <a:t>sections. Here </a:t>
            </a:r>
            <a:r>
              <a:rPr lang="en-US" baseline="0" dirty="0" smtClean="0"/>
              <a:t>we show </a:t>
            </a:r>
            <a:r>
              <a:rPr lang="en-US" baseline="0" dirty="0" smtClean="0"/>
              <a:t>three (3) </a:t>
            </a:r>
            <a:r>
              <a:rPr lang="en-US" baseline="0" dirty="0" smtClean="0"/>
              <a:t>depth </a:t>
            </a:r>
            <a:r>
              <a:rPr lang="en-US" baseline="0" dirty="0" smtClean="0"/>
              <a:t>sections. The </a:t>
            </a:r>
            <a:r>
              <a:rPr lang="en-US" baseline="0" dirty="0" smtClean="0"/>
              <a:t>deep anticline is the same on all </a:t>
            </a:r>
            <a:r>
              <a:rPr lang="en-US" baseline="0" dirty="0" smtClean="0"/>
              <a:t>three, </a:t>
            </a:r>
            <a:r>
              <a:rPr lang="en-US" baseline="0" dirty="0" smtClean="0"/>
              <a:t>but the water bottom has different </a:t>
            </a:r>
            <a:r>
              <a:rPr lang="en-US" baseline="0" dirty="0" smtClean="0"/>
              <a:t>shapes. The </a:t>
            </a:r>
            <a:r>
              <a:rPr lang="en-US" baseline="0" dirty="0" smtClean="0"/>
              <a:t>next slide shows the TWT representation for these </a:t>
            </a:r>
            <a:r>
              <a:rPr lang="en-US" baseline="0" dirty="0" smtClean="0"/>
              <a:t>three (3) </a:t>
            </a:r>
            <a:r>
              <a:rPr lang="en-US" baseline="0" dirty="0" smtClean="0"/>
              <a:t>depth sections. </a:t>
            </a:r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D7E0AAD-AC3C-4071-9852-8488AA35F14C}" type="slidenum">
              <a:rPr lang="en-US"/>
              <a:pPr/>
              <a:t>7</a:t>
            </a:fld>
            <a:endParaRPr lang="en-US" dirty="0"/>
          </a:p>
        </p:txBody>
      </p:sp>
      <p:sp>
        <p:nvSpPr>
          <p:cNvPr id="1464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2895600" y="527050"/>
            <a:ext cx="3505200" cy="26289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643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30063" y="3329940"/>
            <a:ext cx="7436276" cy="315348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430" tIns="45715" rIns="91430" bIns="45715"/>
          <a:lstStyle/>
          <a:p>
            <a:r>
              <a:rPr lang="en-US" dirty="0" smtClean="0"/>
              <a:t>Where </a:t>
            </a:r>
            <a:r>
              <a:rPr lang="en-US" dirty="0" smtClean="0"/>
              <a:t>the water bottom is nearly flat (left), the deep</a:t>
            </a:r>
            <a:r>
              <a:rPr lang="en-US" baseline="0" dirty="0" smtClean="0"/>
              <a:t> anticline has the correct </a:t>
            </a:r>
            <a:r>
              <a:rPr lang="en-US" baseline="0" dirty="0" smtClean="0"/>
              <a:t>shape. The </a:t>
            </a:r>
            <a:r>
              <a:rPr lang="en-US" baseline="0" dirty="0" smtClean="0"/>
              <a:t>dipping water bottom (center) has pulled-up the left flank of the anticline and pushed=down the right </a:t>
            </a:r>
            <a:r>
              <a:rPr lang="en-US" baseline="0" dirty="0" smtClean="0"/>
              <a:t>flank. Not </a:t>
            </a:r>
            <a:r>
              <a:rPr lang="en-US" baseline="0" dirty="0" smtClean="0"/>
              <a:t>only is the shape of the anticline incorrect, the location of the highest point (crest of anticline) may appear to be in the wrong </a:t>
            </a:r>
            <a:r>
              <a:rPr lang="en-US" baseline="0" dirty="0" smtClean="0"/>
              <a:t>location. On </a:t>
            </a:r>
            <a:r>
              <a:rPr lang="en-US" baseline="0" dirty="0" smtClean="0"/>
              <a:t>the right, oscillations in the water bottom has superimposed oscillations on the horizon at the top of the anticline.</a:t>
            </a:r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4893FC0-A17E-40BE-AE2F-9A9F0A823B69}" type="slidenum">
              <a:rPr lang="en-US"/>
              <a:pPr/>
              <a:t>8</a:t>
            </a:fld>
            <a:endParaRPr lang="en-US" dirty="0"/>
          </a:p>
        </p:txBody>
      </p:sp>
      <p:sp>
        <p:nvSpPr>
          <p:cNvPr id="508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2855913" y="531813"/>
            <a:ext cx="3541712" cy="2655887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89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33950" y="3339189"/>
            <a:ext cx="6786725" cy="3111517"/>
          </a:xfrm>
          <a:prstGeom prst="rect">
            <a:avLst/>
          </a:prstGeom>
          <a:noFill/>
          <a:ln w="12700">
            <a:miter lim="800000"/>
            <a:headEnd type="none" w="sm" len="sm"/>
            <a:tailEnd type="none" w="sm" len="sm"/>
          </a:ln>
        </p:spPr>
        <p:txBody>
          <a:bodyPr/>
          <a:lstStyle/>
          <a:p>
            <a:r>
              <a:rPr lang="en-US" dirty="0" smtClean="0"/>
              <a:t>Geology </a:t>
            </a:r>
            <a:r>
              <a:rPr lang="en-US" dirty="0"/>
              <a:t>controls the </a:t>
            </a:r>
            <a:r>
              <a:rPr lang="en-US" dirty="0" smtClean="0"/>
              <a:t>velocities </a:t>
            </a:r>
            <a:r>
              <a:rPr lang="en-US" dirty="0"/>
              <a:t>in the </a:t>
            </a:r>
            <a:r>
              <a:rPr lang="en-US" dirty="0" smtClean="0"/>
              <a:t>earth.</a:t>
            </a:r>
            <a:r>
              <a:rPr lang="en-US" baseline="0" dirty="0"/>
              <a:t> </a:t>
            </a:r>
            <a:r>
              <a:rPr lang="en-US" dirty="0" smtClean="0"/>
              <a:t>These </a:t>
            </a:r>
            <a:r>
              <a:rPr lang="en-US" dirty="0"/>
              <a:t>are some of the major controlling factors on </a:t>
            </a:r>
            <a:r>
              <a:rPr lang="en-US" dirty="0" smtClean="0"/>
              <a:t>velocity.</a:t>
            </a:r>
            <a:r>
              <a:rPr lang="en-US" baseline="0" dirty="0" smtClean="0"/>
              <a:t> </a:t>
            </a:r>
            <a:r>
              <a:rPr lang="en-US" dirty="0" smtClean="0"/>
              <a:t>Overall</a:t>
            </a:r>
            <a:r>
              <a:rPr lang="en-US" dirty="0" smtClean="0"/>
              <a:t>, velocities increase </a:t>
            </a:r>
            <a:r>
              <a:rPr lang="en-US" dirty="0"/>
              <a:t>with </a:t>
            </a:r>
            <a:r>
              <a:rPr lang="en-US" dirty="0" smtClean="0"/>
              <a:t>depth as rocks get deeper, more compacted, older, hotter and under more </a:t>
            </a:r>
            <a:r>
              <a:rPr lang="en-US" dirty="0" smtClean="0"/>
              <a:t>pressure.</a:t>
            </a:r>
            <a:r>
              <a:rPr lang="en-US" baseline="0" dirty="0"/>
              <a:t> </a:t>
            </a:r>
            <a:r>
              <a:rPr lang="en-US" dirty="0" smtClean="0"/>
              <a:t>However</a:t>
            </a:r>
            <a:r>
              <a:rPr lang="en-US" dirty="0" smtClean="0"/>
              <a:t>, in most cases an</a:t>
            </a:r>
            <a:r>
              <a:rPr lang="en-US" baseline="0" dirty="0" smtClean="0"/>
              <a:t> assumption of a single function for how velocity increases with depth is a poor model of the real </a:t>
            </a:r>
            <a:r>
              <a:rPr lang="en-US" baseline="0" dirty="0" smtClean="0"/>
              <a:t>earth.</a:t>
            </a:r>
            <a:r>
              <a:rPr lang="en-US" baseline="0" dirty="0"/>
              <a:t> </a:t>
            </a:r>
            <a:r>
              <a:rPr lang="en-US" dirty="0" smtClean="0"/>
              <a:t>The </a:t>
            </a:r>
            <a:r>
              <a:rPr lang="en-US" dirty="0"/>
              <a:t>more you know about the geological controls on </a:t>
            </a:r>
            <a:r>
              <a:rPr lang="en-US" dirty="0" smtClean="0"/>
              <a:t>the velocities in your study area, </a:t>
            </a:r>
            <a:r>
              <a:rPr lang="en-US" dirty="0"/>
              <a:t>the better you can plan and execute </a:t>
            </a:r>
            <a:r>
              <a:rPr lang="en-US" dirty="0" smtClean="0"/>
              <a:t>a </a:t>
            </a:r>
            <a:r>
              <a:rPr lang="en-US" dirty="0"/>
              <a:t>depth conversion.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23899B5-6FEF-441D-A47E-B312AD5F464A}" type="slidenum">
              <a:rPr lang="en-US"/>
              <a:pPr/>
              <a:t>9</a:t>
            </a:fld>
            <a:endParaRPr lang="en-US" dirty="0"/>
          </a:p>
        </p:txBody>
      </p:sp>
      <p:sp>
        <p:nvSpPr>
          <p:cNvPr id="1379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2895600" y="527050"/>
            <a:ext cx="3505200" cy="26289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793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30063" y="3329940"/>
            <a:ext cx="7436276" cy="315348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430" tIns="45715" rIns="91430" bIns="45715"/>
          <a:lstStyle/>
          <a:p>
            <a:r>
              <a:rPr lang="en-US" dirty="0" smtClean="0"/>
              <a:t>We </a:t>
            </a:r>
            <a:r>
              <a:rPr lang="en-US" dirty="0" smtClean="0"/>
              <a:t>have </a:t>
            </a:r>
            <a:r>
              <a:rPr lang="en-US" dirty="0" smtClean="0"/>
              <a:t>two (2) </a:t>
            </a:r>
            <a:r>
              <a:rPr lang="en-US" dirty="0" smtClean="0"/>
              <a:t>main sources for information on the local velocity </a:t>
            </a:r>
            <a:r>
              <a:rPr lang="en-US" dirty="0" smtClean="0"/>
              <a:t>structure.</a:t>
            </a:r>
            <a:r>
              <a:rPr lang="en-US" baseline="0" dirty="0" smtClean="0"/>
              <a:t> </a:t>
            </a:r>
            <a:r>
              <a:rPr lang="en-US" dirty="0" smtClean="0"/>
              <a:t>If </a:t>
            </a:r>
            <a:r>
              <a:rPr lang="en-US" dirty="0" smtClean="0"/>
              <a:t>we have wells that have had sonic logs run in them, that is a primary</a:t>
            </a:r>
            <a:r>
              <a:rPr lang="en-US" baseline="0" dirty="0" smtClean="0"/>
              <a:t> source for good velocity </a:t>
            </a:r>
            <a:r>
              <a:rPr lang="en-US" baseline="0" dirty="0" smtClean="0"/>
              <a:t>information. We </a:t>
            </a:r>
            <a:r>
              <a:rPr lang="en-US" baseline="0" dirty="0" smtClean="0"/>
              <a:t>can get more accurate velocity information from check shot surveys or VSPs, if available for some of the </a:t>
            </a:r>
            <a:r>
              <a:rPr lang="en-US" baseline="0" dirty="0" smtClean="0"/>
              <a:t>wells. If </a:t>
            </a:r>
            <a:r>
              <a:rPr lang="en-US" baseline="0" dirty="0" smtClean="0"/>
              <a:t>we have a good well-seismic tie by means of a synthetic trace, then we can get pseudo-velocities by linking well tops to seismic times.</a:t>
            </a:r>
          </a:p>
          <a:p>
            <a:endParaRPr lang="en-US" baseline="0" dirty="0" smtClean="0"/>
          </a:p>
          <a:p>
            <a:r>
              <a:rPr lang="en-US" baseline="0" dirty="0" smtClean="0"/>
              <a:t>Our other source of velocity data </a:t>
            </a:r>
            <a:r>
              <a:rPr lang="en-US" baseline="0" dirty="0" smtClean="0"/>
              <a:t>is </a:t>
            </a:r>
            <a:r>
              <a:rPr lang="en-US" baseline="0" dirty="0" smtClean="0"/>
              <a:t>from seismic </a:t>
            </a:r>
            <a:r>
              <a:rPr lang="en-US" baseline="0" dirty="0" smtClean="0"/>
              <a:t>processing. We </a:t>
            </a:r>
            <a:r>
              <a:rPr lang="en-US" baseline="0" dirty="0" smtClean="0"/>
              <a:t>get estimates of velocity as a function of depth when we stack multi-fold seismic </a:t>
            </a:r>
            <a:r>
              <a:rPr lang="en-US" baseline="0" dirty="0" smtClean="0"/>
              <a:t>data. Stacking </a:t>
            </a:r>
            <a:r>
              <a:rPr lang="en-US" baseline="0" dirty="0" smtClean="0"/>
              <a:t>velocities can give us either average velocities on interval velocities using the Dix </a:t>
            </a:r>
            <a:r>
              <a:rPr lang="en-US" baseline="0" dirty="0" smtClean="0"/>
              <a:t>equation. Stacking </a:t>
            </a:r>
            <a:r>
              <a:rPr lang="en-US" baseline="0" dirty="0" smtClean="0"/>
              <a:t>velocities are not highly accurate, so you must remember they are only a first-order </a:t>
            </a:r>
            <a:r>
              <a:rPr lang="en-US" baseline="0" dirty="0" smtClean="0"/>
              <a:t>estimate. If </a:t>
            </a:r>
            <a:r>
              <a:rPr lang="en-US" baseline="0" dirty="0" smtClean="0"/>
              <a:t>the seismic processing includes tomography, very expensive in terms of money, time and people, then the velocity data is fairly </a:t>
            </a:r>
            <a:r>
              <a:rPr lang="en-US" baseline="0" dirty="0" smtClean="0"/>
              <a:t>accurate. </a:t>
            </a:r>
            <a:r>
              <a:rPr lang="en-US" dirty="0" smtClean="0"/>
              <a:t>Very </a:t>
            </a:r>
            <a:r>
              <a:rPr lang="en-US" dirty="0" smtClean="0"/>
              <a:t>few seismic data sets have this high-end processing available.</a:t>
            </a:r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2150" y="6253163"/>
            <a:ext cx="1871663" cy="469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17850" y="6253163"/>
            <a:ext cx="2908300" cy="469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80188" y="6253163"/>
            <a:ext cx="1871662" cy="469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95CD1EA-2BE6-4951-9774-490EC3848E57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0213" y="1857375"/>
            <a:ext cx="3798887" cy="39941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81500" y="1857375"/>
            <a:ext cx="3798888" cy="39941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92150" y="6253163"/>
            <a:ext cx="1871663" cy="469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17850" y="6253163"/>
            <a:ext cx="2908300" cy="469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80188" y="6253163"/>
            <a:ext cx="1871662" cy="469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63B5F7B-6D2B-4145-AD6C-AC67A83A6C38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563ADF2-936B-4C06-A886-37B6512D45CF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Relationship Id="rId6" Type="http://schemas.openxmlformats.org/officeDocument/2006/relationships/image" Target="../media/image1.png"/><Relationship Id="rId7" Type="http://schemas.openxmlformats.org/officeDocument/2006/relationships/image" Target="../media/image2.png"/><Relationship Id="rId8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  <p:pic>
        <p:nvPicPr>
          <p:cNvPr id="1030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8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588375" y="6516688"/>
            <a:ext cx="792163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/>
            <a:fld id="{9D7D7F8C-BA51-465C-8D3A-FA859ADB1239}" type="slidenum">
              <a:rPr lang="en-US" altLang="en-US" sz="1100">
                <a:latin typeface="Verdana" pitchFamily="34" charset="0"/>
              </a:rPr>
              <a:pPr eaLnBrk="1" hangingPunct="1"/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6688"/>
            <a:ext cx="112712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FWSchroeder</a:t>
            </a:r>
          </a:p>
        </p:txBody>
      </p:sp>
      <p:sp>
        <p:nvSpPr>
          <p:cNvPr id="2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4" r:id="rId2"/>
    <p:sldLayoutId id="2147483655" r:id="rId3"/>
    <p:sldLayoutId id="2147483656" r:id="rId4"/>
  </p:sldLayoutIdLst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7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8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1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chart" Target="../charts/chart2.xm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1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7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Petroleum Geology &amp; Geophysics</a:t>
            </a:r>
          </a:p>
        </p:txBody>
      </p:sp>
      <p:grpSp>
        <p:nvGrpSpPr>
          <p:cNvPr id="4106" name="Group 14"/>
          <p:cNvGrpSpPr>
            <a:grpSpLocks/>
          </p:cNvGrpSpPr>
          <p:nvPr/>
        </p:nvGrpSpPr>
        <p:grpSpPr bwMode="auto">
          <a:xfrm>
            <a:off x="1104900" y="1222375"/>
            <a:ext cx="6924675" cy="765175"/>
            <a:chOff x="1104900" y="1266092"/>
            <a:chExt cx="692467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692467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4108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472339" y="1385032"/>
              <a:ext cx="6183824" cy="5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Time</a:t>
              </a:r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-Depth Conversion</a:t>
              </a:r>
              <a:endPara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985416" y="2078038"/>
            <a:ext cx="7167984" cy="4265612"/>
            <a:chOff x="833016" y="2078038"/>
            <a:chExt cx="7167984" cy="4265612"/>
          </a:xfrm>
        </p:grpSpPr>
        <p:grpSp>
          <p:nvGrpSpPr>
            <p:cNvPr id="35" name="Group 34"/>
            <p:cNvGrpSpPr/>
            <p:nvPr/>
          </p:nvGrpSpPr>
          <p:grpSpPr>
            <a:xfrm>
              <a:off x="833016" y="2078038"/>
              <a:ext cx="2824584" cy="4265470"/>
              <a:chOff x="5176416" y="2078180"/>
              <a:chExt cx="2824584" cy="4265470"/>
            </a:xfrm>
          </p:grpSpPr>
          <p:sp>
            <p:nvSpPr>
              <p:cNvPr id="36" name="Rectangle 15"/>
              <p:cNvSpPr>
                <a:spLocks noChangeArrowheads="1"/>
              </p:cNvSpPr>
              <p:nvPr/>
            </p:nvSpPr>
            <p:spPr bwMode="auto">
              <a:xfrm>
                <a:off x="5181600" y="2838450"/>
                <a:ext cx="2819400" cy="3505200"/>
              </a:xfrm>
              <a:prstGeom prst="rect">
                <a:avLst/>
              </a:prstGeom>
              <a:solidFill>
                <a:srgbClr val="FFD77F"/>
              </a:solidFill>
              <a:ln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000" dirty="0">
                  <a:latin typeface="+mn-lt"/>
                </a:endParaRPr>
              </a:p>
            </p:txBody>
          </p:sp>
          <p:sp>
            <p:nvSpPr>
              <p:cNvPr id="37" name="Rectangle 17"/>
              <p:cNvSpPr>
                <a:spLocks noChangeArrowheads="1"/>
              </p:cNvSpPr>
              <p:nvPr/>
            </p:nvSpPr>
            <p:spPr bwMode="auto">
              <a:xfrm>
                <a:off x="5181600" y="4438650"/>
                <a:ext cx="2819400" cy="762000"/>
              </a:xfrm>
              <a:prstGeom prst="rect">
                <a:avLst/>
              </a:prstGeom>
              <a:solidFill>
                <a:srgbClr val="00B0F0"/>
              </a:solidFill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en-US" sz="2000" dirty="0">
                  <a:latin typeface="+mn-lt"/>
                </a:endParaRPr>
              </a:p>
            </p:txBody>
          </p:sp>
          <p:sp>
            <p:nvSpPr>
              <p:cNvPr id="38" name="Text Box 19"/>
              <p:cNvSpPr txBox="1">
                <a:spLocks noChangeArrowheads="1"/>
              </p:cNvSpPr>
              <p:nvPr/>
            </p:nvSpPr>
            <p:spPr bwMode="auto">
              <a:xfrm>
                <a:off x="5791200" y="3071813"/>
                <a:ext cx="1792478" cy="369332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800" b="1" dirty="0">
                    <a:latin typeface="+mn-lt"/>
                  </a:rPr>
                  <a:t>V = 2800 m/s</a:t>
                </a:r>
              </a:p>
            </p:txBody>
          </p:sp>
          <p:sp>
            <p:nvSpPr>
              <p:cNvPr id="39" name="Rectangle 21"/>
              <p:cNvSpPr>
                <a:spLocks noChangeArrowheads="1"/>
              </p:cNvSpPr>
              <p:nvPr/>
            </p:nvSpPr>
            <p:spPr bwMode="auto">
              <a:xfrm>
                <a:off x="5181600" y="5200650"/>
                <a:ext cx="2819400" cy="1143000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en-US" sz="2000" dirty="0">
                  <a:latin typeface="+mn-lt"/>
                </a:endParaRPr>
              </a:p>
            </p:txBody>
          </p:sp>
          <p:sp>
            <p:nvSpPr>
              <p:cNvPr id="40" name="Text Box 22"/>
              <p:cNvSpPr txBox="1">
                <a:spLocks noChangeArrowheads="1"/>
              </p:cNvSpPr>
              <p:nvPr/>
            </p:nvSpPr>
            <p:spPr bwMode="auto">
              <a:xfrm>
                <a:off x="6172200" y="5619657"/>
                <a:ext cx="1026243" cy="400110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2000" b="1" dirty="0">
                    <a:latin typeface="+mn-lt"/>
                  </a:rPr>
                  <a:t>Target</a:t>
                </a:r>
              </a:p>
            </p:txBody>
          </p:sp>
          <p:sp>
            <p:nvSpPr>
              <p:cNvPr id="41" name="Text Box 23"/>
              <p:cNvSpPr txBox="1">
                <a:spLocks noChangeArrowheads="1"/>
              </p:cNvSpPr>
              <p:nvPr/>
            </p:nvSpPr>
            <p:spPr bwMode="auto">
              <a:xfrm>
                <a:off x="5181600" y="2078180"/>
                <a:ext cx="2819400" cy="707886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sz="2000" b="1" dirty="0">
                    <a:latin typeface="+mn-lt"/>
                  </a:rPr>
                  <a:t>Apparent Time Structure</a:t>
                </a:r>
              </a:p>
            </p:txBody>
          </p:sp>
          <p:cxnSp>
            <p:nvCxnSpPr>
              <p:cNvPr id="42" name="Straight Connector 41"/>
              <p:cNvCxnSpPr/>
              <p:nvPr/>
            </p:nvCxnSpPr>
            <p:spPr bwMode="auto">
              <a:xfrm>
                <a:off x="7680718" y="4431904"/>
                <a:ext cx="314104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3" name="Straight Connector 42"/>
              <p:cNvCxnSpPr/>
              <p:nvPr/>
            </p:nvCxnSpPr>
            <p:spPr bwMode="auto">
              <a:xfrm>
                <a:off x="5176416" y="5202142"/>
                <a:ext cx="268014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4" name="Straight Connector 43"/>
              <p:cNvCxnSpPr/>
              <p:nvPr/>
            </p:nvCxnSpPr>
            <p:spPr bwMode="auto">
              <a:xfrm>
                <a:off x="5180534" y="4440142"/>
                <a:ext cx="268014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5" name="Straight Connector 44"/>
              <p:cNvCxnSpPr/>
              <p:nvPr/>
            </p:nvCxnSpPr>
            <p:spPr bwMode="auto">
              <a:xfrm>
                <a:off x="7639529" y="5200083"/>
                <a:ext cx="355293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46" name="Freeform 45"/>
              <p:cNvSpPr/>
              <p:nvPr/>
            </p:nvSpPr>
            <p:spPr bwMode="auto">
              <a:xfrm>
                <a:off x="5451764" y="4036868"/>
                <a:ext cx="2230581" cy="401782"/>
              </a:xfrm>
              <a:custGeom>
                <a:avLst/>
                <a:gdLst>
                  <a:gd name="connsiteX0" fmla="*/ 0 w 2230581"/>
                  <a:gd name="connsiteY0" fmla="*/ 387927 h 401782"/>
                  <a:gd name="connsiteX1" fmla="*/ 277091 w 2230581"/>
                  <a:gd name="connsiteY1" fmla="*/ 401782 h 401782"/>
                  <a:gd name="connsiteX2" fmla="*/ 609600 w 2230581"/>
                  <a:gd name="connsiteY2" fmla="*/ 152400 h 401782"/>
                  <a:gd name="connsiteX3" fmla="*/ 1066800 w 2230581"/>
                  <a:gd name="connsiteY3" fmla="*/ 110836 h 401782"/>
                  <a:gd name="connsiteX4" fmla="*/ 1274618 w 2230581"/>
                  <a:gd name="connsiteY4" fmla="*/ 0 h 401782"/>
                  <a:gd name="connsiteX5" fmla="*/ 1717963 w 2230581"/>
                  <a:gd name="connsiteY5" fmla="*/ 41563 h 401782"/>
                  <a:gd name="connsiteX6" fmla="*/ 2050472 w 2230581"/>
                  <a:gd name="connsiteY6" fmla="*/ 374072 h 401782"/>
                  <a:gd name="connsiteX7" fmla="*/ 2230581 w 2230581"/>
                  <a:gd name="connsiteY7" fmla="*/ 401782 h 401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30581" h="401782">
                    <a:moveTo>
                      <a:pt x="0" y="387927"/>
                    </a:moveTo>
                    <a:lnTo>
                      <a:pt x="277091" y="401782"/>
                    </a:lnTo>
                    <a:lnTo>
                      <a:pt x="609600" y="152400"/>
                    </a:lnTo>
                    <a:lnTo>
                      <a:pt x="1066800" y="110836"/>
                    </a:lnTo>
                    <a:lnTo>
                      <a:pt x="1274618" y="0"/>
                    </a:lnTo>
                    <a:lnTo>
                      <a:pt x="1717963" y="41563"/>
                    </a:lnTo>
                    <a:lnTo>
                      <a:pt x="2050472" y="374072"/>
                    </a:lnTo>
                    <a:lnTo>
                      <a:pt x="2230581" y="401782"/>
                    </a:lnTo>
                  </a:path>
                </a:pathLst>
              </a:custGeom>
              <a:solidFill>
                <a:srgbClr val="00B0F0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47" name="Text Box 20"/>
              <p:cNvSpPr txBox="1">
                <a:spLocks noChangeArrowheads="1"/>
              </p:cNvSpPr>
              <p:nvPr/>
            </p:nvSpPr>
            <p:spPr bwMode="auto">
              <a:xfrm>
                <a:off x="5801590" y="4467622"/>
                <a:ext cx="1792478" cy="369332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1800" b="1" dirty="0">
                    <a:latin typeface="+mn-lt"/>
                  </a:rPr>
                  <a:t>V = 5000 m/s</a:t>
                </a:r>
              </a:p>
            </p:txBody>
          </p:sp>
          <p:sp>
            <p:nvSpPr>
              <p:cNvPr id="48" name="Freeform 47"/>
              <p:cNvSpPr/>
              <p:nvPr/>
            </p:nvSpPr>
            <p:spPr bwMode="auto">
              <a:xfrm>
                <a:off x="5486401" y="4901105"/>
                <a:ext cx="2230581" cy="313400"/>
              </a:xfrm>
              <a:custGeom>
                <a:avLst/>
                <a:gdLst>
                  <a:gd name="connsiteX0" fmla="*/ 0 w 2230581"/>
                  <a:gd name="connsiteY0" fmla="*/ 387927 h 401782"/>
                  <a:gd name="connsiteX1" fmla="*/ 277091 w 2230581"/>
                  <a:gd name="connsiteY1" fmla="*/ 401782 h 401782"/>
                  <a:gd name="connsiteX2" fmla="*/ 609600 w 2230581"/>
                  <a:gd name="connsiteY2" fmla="*/ 152400 h 401782"/>
                  <a:gd name="connsiteX3" fmla="*/ 1066800 w 2230581"/>
                  <a:gd name="connsiteY3" fmla="*/ 110836 h 401782"/>
                  <a:gd name="connsiteX4" fmla="*/ 1274618 w 2230581"/>
                  <a:gd name="connsiteY4" fmla="*/ 0 h 401782"/>
                  <a:gd name="connsiteX5" fmla="*/ 1717963 w 2230581"/>
                  <a:gd name="connsiteY5" fmla="*/ 41563 h 401782"/>
                  <a:gd name="connsiteX6" fmla="*/ 2050472 w 2230581"/>
                  <a:gd name="connsiteY6" fmla="*/ 374072 h 401782"/>
                  <a:gd name="connsiteX7" fmla="*/ 2230581 w 2230581"/>
                  <a:gd name="connsiteY7" fmla="*/ 401782 h 401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30581" h="401782">
                    <a:moveTo>
                      <a:pt x="0" y="387927"/>
                    </a:moveTo>
                    <a:lnTo>
                      <a:pt x="277091" y="401782"/>
                    </a:lnTo>
                    <a:lnTo>
                      <a:pt x="609600" y="152400"/>
                    </a:lnTo>
                    <a:lnTo>
                      <a:pt x="1066800" y="110836"/>
                    </a:lnTo>
                    <a:lnTo>
                      <a:pt x="1274618" y="0"/>
                    </a:lnTo>
                    <a:lnTo>
                      <a:pt x="1717963" y="41563"/>
                    </a:lnTo>
                    <a:lnTo>
                      <a:pt x="2050472" y="374072"/>
                    </a:lnTo>
                    <a:lnTo>
                      <a:pt x="2230581" y="401782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grpSp>
          <p:nvGrpSpPr>
            <p:cNvPr id="33" name="Group 32"/>
            <p:cNvGrpSpPr/>
            <p:nvPr/>
          </p:nvGrpSpPr>
          <p:grpSpPr>
            <a:xfrm>
              <a:off x="5181600" y="2078038"/>
              <a:ext cx="2819400" cy="4265612"/>
              <a:chOff x="838200" y="2078038"/>
              <a:chExt cx="2819400" cy="4265612"/>
            </a:xfrm>
          </p:grpSpPr>
          <p:sp>
            <p:nvSpPr>
              <p:cNvPr id="9" name="Rectangle 6"/>
              <p:cNvSpPr>
                <a:spLocks noChangeArrowheads="1"/>
              </p:cNvSpPr>
              <p:nvPr/>
            </p:nvSpPr>
            <p:spPr bwMode="auto">
              <a:xfrm>
                <a:off x="838200" y="2838450"/>
                <a:ext cx="2819400" cy="3505200"/>
              </a:xfrm>
              <a:prstGeom prst="rect">
                <a:avLst/>
              </a:prstGeom>
              <a:solidFill>
                <a:srgbClr val="FFD77F"/>
              </a:solidFill>
              <a:ln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000" dirty="0">
                  <a:latin typeface="+mn-lt"/>
                </a:endParaRPr>
              </a:p>
            </p:txBody>
          </p:sp>
          <p:sp>
            <p:nvSpPr>
              <p:cNvPr id="10" name="Rectangle 9"/>
              <p:cNvSpPr>
                <a:spLocks noChangeArrowheads="1"/>
              </p:cNvSpPr>
              <p:nvPr/>
            </p:nvSpPr>
            <p:spPr bwMode="auto">
              <a:xfrm>
                <a:off x="838200" y="4438650"/>
                <a:ext cx="2819400" cy="762000"/>
              </a:xfrm>
              <a:prstGeom prst="rect">
                <a:avLst/>
              </a:prstGeom>
              <a:solidFill>
                <a:srgbClr val="00B0F0"/>
              </a:solidFill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en-US" sz="2000" dirty="0">
                  <a:latin typeface="+mn-lt"/>
                </a:endParaRPr>
              </a:p>
            </p:txBody>
          </p:sp>
          <p:sp>
            <p:nvSpPr>
              <p:cNvPr id="11" name="Text Box 10"/>
              <p:cNvSpPr txBox="1">
                <a:spLocks noChangeArrowheads="1"/>
              </p:cNvSpPr>
              <p:nvPr/>
            </p:nvSpPr>
            <p:spPr bwMode="auto">
              <a:xfrm>
                <a:off x="1447800" y="3071813"/>
                <a:ext cx="1831975" cy="400050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2000" b="1" dirty="0">
                    <a:latin typeface="+mn-lt"/>
                  </a:rPr>
                  <a:t>Sand / Shale</a:t>
                </a:r>
              </a:p>
            </p:txBody>
          </p:sp>
          <p:sp>
            <p:nvSpPr>
              <p:cNvPr id="12" name="Text Box 11"/>
              <p:cNvSpPr txBox="1">
                <a:spLocks noChangeArrowheads="1"/>
              </p:cNvSpPr>
              <p:nvPr/>
            </p:nvSpPr>
            <p:spPr bwMode="auto">
              <a:xfrm>
                <a:off x="1663700" y="4438650"/>
                <a:ext cx="1517650" cy="400050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2000" b="1" dirty="0">
                    <a:latin typeface="+mn-lt"/>
                  </a:rPr>
                  <a:t>Limestone</a:t>
                </a:r>
              </a:p>
            </p:txBody>
          </p:sp>
          <p:sp>
            <p:nvSpPr>
              <p:cNvPr id="13" name="Text Box 12"/>
              <p:cNvSpPr txBox="1">
                <a:spLocks noChangeArrowheads="1"/>
              </p:cNvSpPr>
              <p:nvPr/>
            </p:nvSpPr>
            <p:spPr bwMode="auto">
              <a:xfrm>
                <a:off x="1828800" y="5694363"/>
                <a:ext cx="1025525" cy="400050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2000" b="1" dirty="0">
                    <a:latin typeface="+mn-lt"/>
                  </a:rPr>
                  <a:t>Target</a:t>
                </a:r>
              </a:p>
            </p:txBody>
          </p:sp>
          <p:sp>
            <p:nvSpPr>
              <p:cNvPr id="14" name="Rectangle 7"/>
              <p:cNvSpPr>
                <a:spLocks noChangeArrowheads="1"/>
              </p:cNvSpPr>
              <p:nvPr/>
            </p:nvSpPr>
            <p:spPr bwMode="auto">
              <a:xfrm>
                <a:off x="838200" y="5194300"/>
                <a:ext cx="2819400" cy="1149350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 w="1905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en-US" sz="2000" dirty="0">
                  <a:latin typeface="+mn-lt"/>
                </a:endParaRPr>
              </a:p>
            </p:txBody>
          </p:sp>
          <p:sp>
            <p:nvSpPr>
              <p:cNvPr id="8" name="Text Box 13"/>
              <p:cNvSpPr txBox="1">
                <a:spLocks noChangeArrowheads="1"/>
              </p:cNvSpPr>
              <p:nvPr/>
            </p:nvSpPr>
            <p:spPr bwMode="auto">
              <a:xfrm>
                <a:off x="838200" y="2078038"/>
                <a:ext cx="2819400" cy="708025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sz="2000" b="1" dirty="0">
                    <a:latin typeface="+mn-lt"/>
                  </a:rPr>
                  <a:t>True Depth Structure</a:t>
                </a:r>
              </a:p>
            </p:txBody>
          </p:sp>
          <p:cxnSp>
            <p:nvCxnSpPr>
              <p:cNvPr id="22" name="Straight Connector 21"/>
              <p:cNvCxnSpPr/>
              <p:nvPr/>
            </p:nvCxnSpPr>
            <p:spPr bwMode="auto">
              <a:xfrm>
                <a:off x="839194" y="4442201"/>
                <a:ext cx="268014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3" name="Straight Connector 22"/>
              <p:cNvCxnSpPr/>
              <p:nvPr/>
            </p:nvCxnSpPr>
            <p:spPr bwMode="auto">
              <a:xfrm>
                <a:off x="3351734" y="4440141"/>
                <a:ext cx="305866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7" name="Straight Connector 26"/>
              <p:cNvCxnSpPr/>
              <p:nvPr/>
            </p:nvCxnSpPr>
            <p:spPr bwMode="auto">
              <a:xfrm>
                <a:off x="846438" y="5191843"/>
                <a:ext cx="2811162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29" name="Freeform 28"/>
              <p:cNvSpPr/>
              <p:nvPr/>
            </p:nvSpPr>
            <p:spPr bwMode="auto">
              <a:xfrm>
                <a:off x="1108364" y="4050723"/>
                <a:ext cx="2230581" cy="401782"/>
              </a:xfrm>
              <a:custGeom>
                <a:avLst/>
                <a:gdLst>
                  <a:gd name="connsiteX0" fmla="*/ 0 w 2230581"/>
                  <a:gd name="connsiteY0" fmla="*/ 387927 h 401782"/>
                  <a:gd name="connsiteX1" fmla="*/ 277091 w 2230581"/>
                  <a:gd name="connsiteY1" fmla="*/ 401782 h 401782"/>
                  <a:gd name="connsiteX2" fmla="*/ 609600 w 2230581"/>
                  <a:gd name="connsiteY2" fmla="*/ 152400 h 401782"/>
                  <a:gd name="connsiteX3" fmla="*/ 1066800 w 2230581"/>
                  <a:gd name="connsiteY3" fmla="*/ 110836 h 401782"/>
                  <a:gd name="connsiteX4" fmla="*/ 1274618 w 2230581"/>
                  <a:gd name="connsiteY4" fmla="*/ 0 h 401782"/>
                  <a:gd name="connsiteX5" fmla="*/ 1717963 w 2230581"/>
                  <a:gd name="connsiteY5" fmla="*/ 41563 h 401782"/>
                  <a:gd name="connsiteX6" fmla="*/ 2050472 w 2230581"/>
                  <a:gd name="connsiteY6" fmla="*/ 374072 h 401782"/>
                  <a:gd name="connsiteX7" fmla="*/ 2230581 w 2230581"/>
                  <a:gd name="connsiteY7" fmla="*/ 401782 h 401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30581" h="401782">
                    <a:moveTo>
                      <a:pt x="0" y="387927"/>
                    </a:moveTo>
                    <a:lnTo>
                      <a:pt x="277091" y="401782"/>
                    </a:lnTo>
                    <a:lnTo>
                      <a:pt x="609600" y="152400"/>
                    </a:lnTo>
                    <a:lnTo>
                      <a:pt x="1066800" y="110836"/>
                    </a:lnTo>
                    <a:lnTo>
                      <a:pt x="1274618" y="0"/>
                    </a:lnTo>
                    <a:lnTo>
                      <a:pt x="1717963" y="41563"/>
                    </a:lnTo>
                    <a:lnTo>
                      <a:pt x="2050472" y="374072"/>
                    </a:lnTo>
                    <a:lnTo>
                      <a:pt x="2230581" y="401782"/>
                    </a:lnTo>
                  </a:path>
                </a:pathLst>
              </a:custGeom>
              <a:solidFill>
                <a:srgbClr val="00B0F0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Velocity Definitions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79535" y="914400"/>
            <a:ext cx="556915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Interval Velocity</a:t>
            </a:r>
          </a:p>
          <a:p>
            <a:pPr>
              <a:tabLst>
                <a:tab pos="568325" algn="l"/>
              </a:tabLst>
            </a:pP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Interval thickness divided by interval time</a:t>
            </a:r>
          </a:p>
          <a:p>
            <a:pPr>
              <a:tabLst>
                <a:tab pos="568325" algn="l"/>
              </a:tabLst>
            </a:pP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Determined from well logs and check shot data</a:t>
            </a:r>
            <a:endParaRPr lang="en-US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9535" y="1890251"/>
            <a:ext cx="53891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Average Velocity</a:t>
            </a:r>
          </a:p>
          <a:p>
            <a:pPr>
              <a:tabLst>
                <a:tab pos="568325" algn="l"/>
              </a:tabLst>
            </a:pP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Depth to a point divided by time to that point</a:t>
            </a:r>
          </a:p>
          <a:p>
            <a:pPr>
              <a:tabLst>
                <a:tab pos="568325" algn="l"/>
              </a:tabLst>
            </a:pP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From check shot data or integrated sonic</a:t>
            </a:r>
            <a:endParaRPr lang="en-US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9535" y="2866102"/>
            <a:ext cx="6318525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RMS Velocity</a:t>
            </a:r>
          </a:p>
          <a:p>
            <a:pPr>
              <a:tabLst>
                <a:tab pos="568325" algn="l"/>
              </a:tabLst>
            </a:pP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Root mean square average of interval velocities, which</a:t>
            </a:r>
          </a:p>
          <a:p>
            <a:pPr>
              <a:tabLst>
                <a:tab pos="568325" algn="l"/>
              </a:tabLst>
            </a:pP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	assumes </a:t>
            </a: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 flat</a:t>
            </a: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homogeneous </a:t>
            </a: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layered earth</a:t>
            </a:r>
            <a:endParaRPr lang="en-US" sz="1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tabLst>
                <a:tab pos="568325" algn="l"/>
              </a:tabLst>
            </a:pP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 From check shot data or integrated sonic</a:t>
            </a:r>
            <a:endParaRPr lang="en-US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9535" y="4233252"/>
            <a:ext cx="6008248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V</a:t>
            </a:r>
            <a:r>
              <a:rPr lang="en-US" sz="1800" b="1" baseline="-25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nmo</a:t>
            </a:r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Velocity</a:t>
            </a:r>
          </a:p>
          <a:p>
            <a:pPr>
              <a:tabLst>
                <a:tab pos="568325" algn="l"/>
              </a:tabLst>
            </a:pP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Normal moveout velocity or stacking velocity, which</a:t>
            </a:r>
          </a:p>
          <a:p>
            <a:pPr>
              <a:tabLst>
                <a:tab pos="568325" algn="l"/>
              </a:tabLst>
            </a:pP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	is an empirical value used to flatten events on</a:t>
            </a:r>
          </a:p>
          <a:p>
            <a:pPr>
              <a:tabLst>
                <a:tab pos="568325" algn="l"/>
              </a:tabLst>
            </a:pP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	velocity gathers</a:t>
            </a:r>
            <a:endParaRPr lang="en-US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9535" y="5486102"/>
            <a:ext cx="566526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Dix Interval Velocity</a:t>
            </a:r>
          </a:p>
          <a:p>
            <a:pPr>
              <a:tabLst>
                <a:tab pos="568325" algn="l"/>
              </a:tabLst>
            </a:pP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Interval thickness derived from the Dix equation</a:t>
            </a:r>
          </a:p>
          <a:p>
            <a:pPr>
              <a:tabLst>
                <a:tab pos="568325" algn="l"/>
              </a:tabLst>
            </a:pP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See slide 12</a:t>
            </a:r>
            <a:endParaRPr lang="en-US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10" name="Straight Connector 9"/>
          <p:cNvCxnSpPr/>
          <p:nvPr/>
        </p:nvCxnSpPr>
        <p:spPr bwMode="auto">
          <a:xfrm>
            <a:off x="304800" y="4191000"/>
            <a:ext cx="8210550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accent6">
                <a:lumMod val="75000"/>
              </a:schemeClr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" name="Rectangle 10"/>
          <p:cNvSpPr/>
          <p:nvPr/>
        </p:nvSpPr>
        <p:spPr>
          <a:xfrm rot="16200000">
            <a:off x="6772140" y="2183366"/>
            <a:ext cx="245772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Well Based</a:t>
            </a:r>
            <a:endParaRPr lang="en-US" sz="32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 rot="16200000">
            <a:off x="7063887" y="4870846"/>
            <a:ext cx="1874231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Seismic </a:t>
            </a:r>
          </a:p>
          <a:p>
            <a:pPr algn="ctr"/>
            <a:r>
              <a:rPr lang="en-US" sz="32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Based</a:t>
            </a:r>
            <a:endParaRPr lang="en-US" sz="32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</a:rPr>
              <a:t>Typical Time-Depth Curve</a:t>
            </a:r>
            <a:endParaRPr lang="en-US" dirty="0"/>
          </a:p>
        </p:txBody>
      </p:sp>
      <p:sp>
        <p:nvSpPr>
          <p:cNvPr id="180231" name="Text Box 7"/>
          <p:cNvSpPr txBox="1">
            <a:spLocks noChangeArrowheads="1"/>
          </p:cNvSpPr>
          <p:nvPr/>
        </p:nvSpPr>
        <p:spPr bwMode="auto">
          <a:xfrm>
            <a:off x="2990850" y="514350"/>
            <a:ext cx="3105149" cy="101566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en-US" b="1" baseline="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spcBef>
                <a:spcPct val="50000"/>
              </a:spcBef>
            </a:pPr>
            <a:r>
              <a:rPr lang="en-US" b="1" baseline="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Two-Way </a:t>
            </a:r>
            <a:r>
              <a:rPr lang="en-US" b="1" baseline="0" dirty="0">
                <a:latin typeface="Tahoma" pitchFamily="34" charset="0"/>
                <a:ea typeface="Tahoma" pitchFamily="34" charset="0"/>
                <a:cs typeface="Tahoma" pitchFamily="34" charset="0"/>
              </a:rPr>
              <a:t>Time, </a:t>
            </a:r>
            <a:r>
              <a:rPr lang="en-US" b="1" baseline="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</a:t>
            </a:r>
            <a:endParaRPr lang="en-US" baseline="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1638300" y="1543050"/>
            <a:ext cx="5676900" cy="4495800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80232" name="Text Box 8"/>
          <p:cNvSpPr txBox="1">
            <a:spLocks noChangeArrowheads="1"/>
          </p:cNvSpPr>
          <p:nvPr/>
        </p:nvSpPr>
        <p:spPr bwMode="auto">
          <a:xfrm rot="16200000">
            <a:off x="-94455" y="2997369"/>
            <a:ext cx="2057400" cy="101566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b="1" baseline="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spcBef>
                <a:spcPct val="50000"/>
              </a:spcBef>
            </a:pPr>
            <a:r>
              <a:rPr lang="en-US" b="1" baseline="0" dirty="0">
                <a:latin typeface="Tahoma" pitchFamily="34" charset="0"/>
                <a:ea typeface="Tahoma" pitchFamily="34" charset="0"/>
                <a:cs typeface="Tahoma" pitchFamily="34" charset="0"/>
              </a:rPr>
              <a:t>Depth, Z</a:t>
            </a:r>
            <a:endParaRPr lang="en-US" baseline="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16" name="Straight Arrow Connector 15"/>
          <p:cNvCxnSpPr/>
          <p:nvPr/>
        </p:nvCxnSpPr>
        <p:spPr bwMode="auto">
          <a:xfrm flipH="1">
            <a:off x="1628776" y="1562100"/>
            <a:ext cx="5686424" cy="0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rgbClr val="FF0000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" name="Straight Arrow Connector 16"/>
          <p:cNvCxnSpPr/>
          <p:nvPr/>
        </p:nvCxnSpPr>
        <p:spPr bwMode="auto">
          <a:xfrm flipV="1">
            <a:off x="1659255" y="1562100"/>
            <a:ext cx="0" cy="4495800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rgbClr val="FF0000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Freeform 18"/>
          <p:cNvSpPr/>
          <p:nvPr/>
        </p:nvSpPr>
        <p:spPr bwMode="auto">
          <a:xfrm>
            <a:off x="1699260" y="1569720"/>
            <a:ext cx="5074920" cy="4373880"/>
          </a:xfrm>
          <a:custGeom>
            <a:avLst/>
            <a:gdLst>
              <a:gd name="connsiteX0" fmla="*/ 0 w 5074920"/>
              <a:gd name="connsiteY0" fmla="*/ 0 h 4373880"/>
              <a:gd name="connsiteX1" fmla="*/ 883920 w 5074920"/>
              <a:gd name="connsiteY1" fmla="*/ 167640 h 4373880"/>
              <a:gd name="connsiteX2" fmla="*/ 2270760 w 5074920"/>
              <a:gd name="connsiteY2" fmla="*/ 716280 h 4373880"/>
              <a:gd name="connsiteX3" fmla="*/ 3444240 w 5074920"/>
              <a:gd name="connsiteY3" fmla="*/ 1767840 h 4373880"/>
              <a:gd name="connsiteX4" fmla="*/ 4373880 w 5074920"/>
              <a:gd name="connsiteY4" fmla="*/ 3093720 h 4373880"/>
              <a:gd name="connsiteX5" fmla="*/ 5074920 w 5074920"/>
              <a:gd name="connsiteY5" fmla="*/ 4373880 h 4373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74920" h="4373880">
                <a:moveTo>
                  <a:pt x="0" y="0"/>
                </a:moveTo>
                <a:cubicBezTo>
                  <a:pt x="252730" y="24130"/>
                  <a:pt x="505460" y="48260"/>
                  <a:pt x="883920" y="167640"/>
                </a:cubicBezTo>
                <a:cubicBezTo>
                  <a:pt x="1262380" y="287020"/>
                  <a:pt x="1844040" y="449580"/>
                  <a:pt x="2270760" y="716280"/>
                </a:cubicBezTo>
                <a:cubicBezTo>
                  <a:pt x="2697480" y="982980"/>
                  <a:pt x="3093720" y="1371600"/>
                  <a:pt x="3444240" y="1767840"/>
                </a:cubicBezTo>
                <a:cubicBezTo>
                  <a:pt x="3794760" y="2164080"/>
                  <a:pt x="4102100" y="2659380"/>
                  <a:pt x="4373880" y="3093720"/>
                </a:cubicBezTo>
                <a:cubicBezTo>
                  <a:pt x="4645660" y="3528060"/>
                  <a:pt x="4860290" y="3950970"/>
                  <a:pt x="5074920" y="4373880"/>
                </a:cubicBezTo>
              </a:path>
            </a:pathLst>
          </a:custGeom>
          <a:noFill/>
          <a:ln w="57150" cap="flat" cmpd="sng" algn="ctr">
            <a:solidFill>
              <a:srgbClr val="FF339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4000500" y="2318466"/>
            <a:ext cx="106680" cy="106680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6093019" y="4689282"/>
            <a:ext cx="106680" cy="106680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2" name="Oval 21"/>
          <p:cNvSpPr/>
          <p:nvPr/>
        </p:nvSpPr>
        <p:spPr bwMode="auto">
          <a:xfrm>
            <a:off x="5195846" y="3418398"/>
            <a:ext cx="106680" cy="106680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24" name="Straight Connector 23"/>
          <p:cNvCxnSpPr/>
          <p:nvPr/>
        </p:nvCxnSpPr>
        <p:spPr bwMode="auto">
          <a:xfrm flipH="1" flipV="1">
            <a:off x="1628775" y="1562100"/>
            <a:ext cx="2371725" cy="809706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accent6">
                <a:lumMod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" name="Straight Connector 24"/>
          <p:cNvCxnSpPr>
            <a:stCxn id="22" idx="5"/>
          </p:cNvCxnSpPr>
          <p:nvPr/>
        </p:nvCxnSpPr>
        <p:spPr bwMode="auto">
          <a:xfrm flipH="1" flipV="1">
            <a:off x="1628775" y="1562100"/>
            <a:ext cx="3658128" cy="1947355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accent6">
                <a:lumMod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" name="Straight Connector 25"/>
          <p:cNvCxnSpPr>
            <a:stCxn id="21" idx="1"/>
          </p:cNvCxnSpPr>
          <p:nvPr/>
        </p:nvCxnSpPr>
        <p:spPr bwMode="auto">
          <a:xfrm flipH="1" flipV="1">
            <a:off x="1628775" y="1562100"/>
            <a:ext cx="4479867" cy="3142805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accent6">
                <a:lumMod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1" name="TextBox 30"/>
          <p:cNvSpPr txBox="1"/>
          <p:nvPr/>
        </p:nvSpPr>
        <p:spPr>
          <a:xfrm>
            <a:off x="2080734" y="3227964"/>
            <a:ext cx="1667444" cy="338554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V</a:t>
            </a:r>
            <a:r>
              <a:rPr lang="en-US" sz="1600" b="1" baseline="-25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avg</a:t>
            </a:r>
            <a:r>
              <a:rPr lang="en-US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= Z/(T/2)</a:t>
            </a:r>
            <a:endParaRPr lang="en-US" sz="1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480768" y="2674952"/>
            <a:ext cx="1901483" cy="338554"/>
          </a:xfrm>
          <a:prstGeom prst="rect">
            <a:avLst/>
          </a:prstGeom>
          <a:noFill/>
          <a:ln w="28575">
            <a:solidFill>
              <a:srgbClr val="006600"/>
            </a:solidFill>
          </a:ln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V</a:t>
            </a:r>
            <a:r>
              <a:rPr lang="en-US" sz="1600" b="1" baseline="-25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int</a:t>
            </a:r>
            <a:r>
              <a:rPr lang="en-US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= </a:t>
            </a:r>
            <a:r>
              <a:rPr lang="el-GR" sz="1600" b="1" dirty="0" smtClean="0">
                <a:latin typeface="Arial"/>
                <a:ea typeface="Tahoma" pitchFamily="34" charset="0"/>
                <a:cs typeface="Arial"/>
              </a:rPr>
              <a:t>Δ</a:t>
            </a:r>
            <a:r>
              <a:rPr lang="en-US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Z/(</a:t>
            </a:r>
            <a:r>
              <a:rPr lang="el-GR" sz="1600" b="1" dirty="0" smtClean="0">
                <a:latin typeface="Arial"/>
                <a:ea typeface="Tahoma" pitchFamily="34" charset="0"/>
                <a:cs typeface="Arial"/>
              </a:rPr>
              <a:t>Δ</a:t>
            </a:r>
            <a:r>
              <a:rPr lang="en-US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T/2)</a:t>
            </a:r>
            <a:endParaRPr lang="en-US" sz="1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34" name="Straight Connector 33"/>
          <p:cNvCxnSpPr>
            <a:stCxn id="20" idx="7"/>
          </p:cNvCxnSpPr>
          <p:nvPr/>
        </p:nvCxnSpPr>
        <p:spPr bwMode="auto">
          <a:xfrm flipV="1">
            <a:off x="4091557" y="2323769"/>
            <a:ext cx="1173200" cy="1032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6600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5" name="Straight Connector 34"/>
          <p:cNvCxnSpPr/>
          <p:nvPr/>
        </p:nvCxnSpPr>
        <p:spPr bwMode="auto">
          <a:xfrm rot="16200000" flipV="1">
            <a:off x="4681279" y="2881686"/>
            <a:ext cx="1173200" cy="1032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6600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6" name="Straight Connector 35"/>
          <p:cNvCxnSpPr/>
          <p:nvPr/>
        </p:nvCxnSpPr>
        <p:spPr bwMode="auto">
          <a:xfrm flipH="1" flipV="1">
            <a:off x="6137903" y="3476708"/>
            <a:ext cx="11104" cy="1262321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6600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7" name="Straight Connector 36"/>
          <p:cNvCxnSpPr/>
          <p:nvPr/>
        </p:nvCxnSpPr>
        <p:spPr bwMode="auto">
          <a:xfrm flipV="1">
            <a:off x="5261724" y="3472751"/>
            <a:ext cx="869726" cy="7651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6600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Oval 22"/>
          <p:cNvSpPr/>
          <p:nvPr/>
        </p:nvSpPr>
        <p:spPr bwMode="auto">
          <a:xfrm>
            <a:off x="2423917" y="1641282"/>
            <a:ext cx="106680" cy="106680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6725623" y="5865350"/>
            <a:ext cx="106680" cy="106680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Dix Interval Velocity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1084537"/>
            <a:ext cx="6848350" cy="34368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Dix Interval Velocity</a:t>
            </a:r>
          </a:p>
          <a:p>
            <a:pPr>
              <a:tabLst>
                <a:tab pos="568325" algn="l"/>
              </a:tabLst>
            </a:pP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Interval velocities are derived from the Dix equation</a:t>
            </a:r>
          </a:p>
          <a:p>
            <a:pPr>
              <a:tabLst>
                <a:tab pos="568325" algn="l"/>
              </a:tabLst>
            </a:pPr>
            <a:endParaRPr lang="en-US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tabLst>
                <a:tab pos="568325" algn="l"/>
              </a:tabLst>
            </a:pPr>
            <a:endParaRPr lang="en-US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tabLst>
                <a:tab pos="568325" algn="l"/>
              </a:tabLst>
            </a:pPr>
            <a:endParaRPr lang="en-US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tabLst>
                <a:tab pos="568325" algn="l"/>
              </a:tabLst>
            </a:pPr>
            <a:endParaRPr lang="en-US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tabLst>
                <a:tab pos="568325" algn="l"/>
              </a:tabLst>
            </a:pPr>
            <a:endParaRPr lang="en-US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tabLst>
                <a:tab pos="568325" algn="l"/>
              </a:tabLst>
            </a:pP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We assume that V</a:t>
            </a:r>
            <a:r>
              <a:rPr lang="en-US" sz="2000" baseline="-25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nmo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is equal to V</a:t>
            </a:r>
            <a:r>
              <a:rPr lang="en-US" sz="2000" baseline="-25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rms</a:t>
            </a:r>
          </a:p>
          <a:p>
            <a:pPr>
              <a:tabLst>
                <a:tab pos="568325" algn="l"/>
              </a:tabLst>
            </a:pPr>
            <a:endParaRPr lang="en-US" sz="2000" baseline="-25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tabLst>
                <a:tab pos="568325" algn="l"/>
              </a:tabLst>
            </a:pP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 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Thus, 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we substitute V</a:t>
            </a:r>
            <a:r>
              <a:rPr lang="en-US" sz="2000" baseline="-25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nmo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which we get from seismic</a:t>
            </a:r>
          </a:p>
          <a:p>
            <a:pPr>
              <a:tabLst>
                <a:tab pos="568325" algn="l"/>
              </a:tabLst>
            </a:pP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	processing, for V</a:t>
            </a:r>
            <a:r>
              <a:rPr lang="en-US" sz="2000" baseline="-25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rms</a:t>
            </a:r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29390" y="2434413"/>
            <a:ext cx="10502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Vdix</a:t>
            </a:r>
            <a:r>
              <a:rPr lang="en-US" sz="1600" baseline="-25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</a:t>
            </a:r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=  </a:t>
            </a:r>
            <a:endParaRPr lang="en-US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2457007" y="2210243"/>
            <a:ext cx="3140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V</a:t>
            </a:r>
            <a:r>
              <a:rPr lang="en-US" sz="1600" baseline="-25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rms,n</a:t>
            </a:r>
            <a:r>
              <a:rPr lang="en-US" sz="1600" baseline="30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* T</a:t>
            </a:r>
            <a:r>
              <a:rPr lang="en-US" sz="1600" baseline="-25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</a:t>
            </a:r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 – (</a:t>
            </a:r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V</a:t>
            </a:r>
            <a:r>
              <a:rPr lang="en-US" sz="1600" baseline="-25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rms,n</a:t>
            </a:r>
            <a:r>
              <a:rPr lang="en-US" sz="1600" baseline="-25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-1</a:t>
            </a:r>
            <a:r>
              <a:rPr lang="en-US" sz="1600" baseline="30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* T</a:t>
            </a:r>
            <a:r>
              <a:rPr lang="en-US" sz="1600" baseline="-25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n-1</a:t>
            </a:r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 </a:t>
            </a:r>
            <a:endParaRPr lang="en-US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3546370" y="2589164"/>
            <a:ext cx="9444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</a:t>
            </a:r>
            <a:r>
              <a:rPr lang="en-US" sz="1600" baseline="-25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</a:t>
            </a:r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– T</a:t>
            </a:r>
            <a:r>
              <a:rPr lang="en-US" sz="1600" baseline="-25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n-1</a:t>
            </a:r>
            <a:endParaRPr lang="en-US" sz="1600" dirty="0"/>
          </a:p>
        </p:txBody>
      </p:sp>
      <p:cxnSp>
        <p:nvCxnSpPr>
          <p:cNvPr id="12" name="Straight Connector 11"/>
          <p:cNvCxnSpPr/>
          <p:nvPr/>
        </p:nvCxnSpPr>
        <p:spPr bwMode="auto">
          <a:xfrm>
            <a:off x="2590800" y="2577695"/>
            <a:ext cx="3028950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" name="Freeform 13"/>
          <p:cNvSpPr/>
          <p:nvPr/>
        </p:nvSpPr>
        <p:spPr bwMode="auto">
          <a:xfrm>
            <a:off x="2267712" y="2143354"/>
            <a:ext cx="212141" cy="746150"/>
          </a:xfrm>
          <a:custGeom>
            <a:avLst/>
            <a:gdLst>
              <a:gd name="connsiteX0" fmla="*/ 0 w 212141"/>
              <a:gd name="connsiteY0" fmla="*/ 555955 h 746150"/>
              <a:gd name="connsiteX1" fmla="*/ 102413 w 212141"/>
              <a:gd name="connsiteY1" fmla="*/ 746150 h 746150"/>
              <a:gd name="connsiteX2" fmla="*/ 212141 w 212141"/>
              <a:gd name="connsiteY2" fmla="*/ 0 h 74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2141" h="746150">
                <a:moveTo>
                  <a:pt x="0" y="555955"/>
                </a:moveTo>
                <a:lnTo>
                  <a:pt x="102413" y="746150"/>
                </a:lnTo>
                <a:lnTo>
                  <a:pt x="212141" y="0"/>
                </a:lnTo>
              </a:path>
            </a:pathLst>
          </a:custGeom>
          <a:noFill/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16" name="Straight Connector 15"/>
          <p:cNvCxnSpPr/>
          <p:nvPr/>
        </p:nvCxnSpPr>
        <p:spPr bwMode="auto">
          <a:xfrm>
            <a:off x="2472538" y="2136035"/>
            <a:ext cx="3182112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8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For Depth Conversion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448963" name="Text Box 3"/>
          <p:cNvSpPr txBox="1">
            <a:spLocks noChangeArrowheads="1"/>
          </p:cNvSpPr>
          <p:nvPr/>
        </p:nvSpPr>
        <p:spPr bwMode="auto">
          <a:xfrm>
            <a:off x="304800" y="1091365"/>
            <a:ext cx="8610600" cy="5201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288925" indent="-288925" eaLnBrk="0" hangingPunct="0">
              <a:spcBef>
                <a:spcPts val="1200"/>
              </a:spcBef>
              <a:buFontTx/>
              <a:buChar char="•"/>
              <a:tabLst>
                <a:tab pos="512763" algn="l"/>
              </a:tabLst>
            </a:pPr>
            <a:r>
              <a:rPr 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If we have sonic logs from wells, ideally with check shots, 	then we can derive: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203325" lvl="5" indent="-288925">
              <a:spcBef>
                <a:spcPts val="1200"/>
              </a:spcBef>
              <a:buFont typeface="Calibri" pitchFamily="34" charset="0"/>
              <a:buChar char="–"/>
              <a:tabLst>
                <a:tab pos="512763" algn="l"/>
              </a:tabLst>
            </a:pPr>
            <a:r>
              <a:rPr 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V</a:t>
            </a:r>
            <a:r>
              <a:rPr lang="en-US" baseline="-25000" dirty="0">
                <a:latin typeface="Tahoma" pitchFamily="34" charset="0"/>
                <a:ea typeface="Tahoma" pitchFamily="34" charset="0"/>
                <a:cs typeface="Tahoma" pitchFamily="34" charset="0"/>
              </a:rPr>
              <a:t>INT</a:t>
            </a:r>
          </a:p>
          <a:p>
            <a:pPr marL="1203325" lvl="5" indent="-288925">
              <a:spcBef>
                <a:spcPts val="1200"/>
              </a:spcBef>
              <a:buFont typeface="Calibri" pitchFamily="34" charset="0"/>
              <a:buChar char="–"/>
              <a:tabLst>
                <a:tab pos="512763" algn="l"/>
              </a:tabLst>
            </a:pP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V</a:t>
            </a:r>
            <a:r>
              <a:rPr lang="en-US" baseline="-25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AVG</a:t>
            </a:r>
          </a:p>
          <a:p>
            <a:pPr marL="288925" lvl="3" indent="-288925">
              <a:spcBef>
                <a:spcPts val="1200"/>
              </a:spcBef>
              <a:buFont typeface="Calibri" pitchFamily="34" charset="0"/>
              <a:buChar char="–"/>
              <a:tabLst>
                <a:tab pos="512763" algn="l"/>
              </a:tabLst>
            </a:pPr>
            <a:endParaRPr lang="en-US" sz="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8925" indent="-288925" eaLnBrk="0" hangingPunct="0">
              <a:spcBef>
                <a:spcPts val="1200"/>
              </a:spcBef>
              <a:buFontTx/>
              <a:buChar char="•"/>
              <a:tabLst>
                <a:tab pos="512763" algn="l"/>
              </a:tabLst>
            </a:pPr>
            <a:r>
              <a:rPr 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If we have to use seismic data alone, we use the Dix 	equation to calculate </a:t>
            </a:r>
            <a:r>
              <a:rPr 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V</a:t>
            </a:r>
            <a:r>
              <a:rPr lang="en-US" baseline="-25000" dirty="0">
                <a:latin typeface="Tahoma" pitchFamily="34" charset="0"/>
                <a:ea typeface="Tahoma" pitchFamily="34" charset="0"/>
                <a:cs typeface="Tahoma" pitchFamily="34" charset="0"/>
              </a:rPr>
              <a:t>INT</a:t>
            </a:r>
            <a:r>
              <a:rPr 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by assuming V</a:t>
            </a:r>
            <a:r>
              <a:rPr lang="en-US" baseline="-25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NMO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~ V</a:t>
            </a:r>
            <a:r>
              <a:rPr lang="en-US" baseline="-25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RMS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8925" indent="-288925">
              <a:spcBef>
                <a:spcPts val="1200"/>
              </a:spcBef>
              <a:tabLst>
                <a:tab pos="512763" algn="l"/>
              </a:tabLst>
            </a:pP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		 V</a:t>
            </a:r>
            <a:r>
              <a:rPr lang="en-US" baseline="-25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NMO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~ V</a:t>
            </a:r>
            <a:r>
              <a:rPr lang="en-US" baseline="-25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RMS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when:</a:t>
            </a:r>
          </a:p>
          <a:p>
            <a:pPr marL="1660525" lvl="4" indent="-288925">
              <a:spcBef>
                <a:spcPts val="1200"/>
              </a:spcBef>
              <a:buFont typeface="Calibri" pitchFamily="34" charset="0"/>
              <a:buChar char="–"/>
              <a:tabLst>
                <a:tab pos="512763" algn="l"/>
              </a:tabLst>
            </a:pPr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Reflectors are planar and non-dipping</a:t>
            </a:r>
          </a:p>
          <a:p>
            <a:pPr marL="1660525" lvl="4" indent="-288925">
              <a:spcBef>
                <a:spcPts val="1200"/>
              </a:spcBef>
              <a:buFont typeface="Calibri" pitchFamily="34" charset="0"/>
              <a:buChar char="–"/>
              <a:tabLst>
                <a:tab pos="512763" algn="l"/>
              </a:tabLst>
            </a:pPr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No lateral velocity changes exist</a:t>
            </a:r>
          </a:p>
          <a:p>
            <a:pPr marL="1660525" lvl="4" indent="-288925">
              <a:spcBef>
                <a:spcPts val="1200"/>
              </a:spcBef>
              <a:buFont typeface="Calibri" pitchFamily="34" charset="0"/>
              <a:buChar char="–"/>
              <a:tabLst>
                <a:tab pos="512763" algn="l"/>
              </a:tabLst>
            </a:pPr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Shot-to-geophone offset is small compared to the depth of the </a:t>
            </a: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reflector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1972" name="Text Box 4"/>
          <p:cNvSpPr txBox="1">
            <a:spLocks noChangeArrowheads="1"/>
          </p:cNvSpPr>
          <p:nvPr/>
        </p:nvSpPr>
        <p:spPr bwMode="auto">
          <a:xfrm>
            <a:off x="1154387" y="1453055"/>
            <a:ext cx="6901792" cy="2015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 defTabSz="423863" eaLnBrk="0" hangingPunct="0">
              <a:buClr>
                <a:srgbClr val="000000"/>
              </a:buClr>
              <a:buSzPct val="90000"/>
              <a:buFont typeface="Monotype Sorts" pitchFamily="2" charset="2"/>
              <a:buNone/>
            </a:pPr>
            <a:r>
              <a:rPr lang="en-US" sz="3200" b="1" dirty="0" smtClean="0">
                <a:latin typeface="Comic Sans MS" pitchFamily="66" charset="0"/>
              </a:rPr>
              <a:t>For my study area, which </a:t>
            </a:r>
          </a:p>
          <a:p>
            <a:pPr algn="ctr" defTabSz="423863" eaLnBrk="0" hangingPunct="0">
              <a:buClr>
                <a:srgbClr val="000000"/>
              </a:buClr>
              <a:buSzPct val="90000"/>
              <a:buFont typeface="Monotype Sorts" pitchFamily="2" charset="2"/>
              <a:buNone/>
            </a:pPr>
            <a:r>
              <a:rPr lang="en-US" sz="3200" b="1" dirty="0" smtClean="0">
                <a:latin typeface="Comic Sans MS" pitchFamily="66" charset="0"/>
              </a:rPr>
              <a:t>Time-Depth Conversion Method should I use?</a:t>
            </a:r>
            <a:endParaRPr lang="en-US" sz="3200" dirty="0">
              <a:latin typeface="Comic Sans MS" pitchFamily="66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Choosing a Time-Depth Method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097064" y="3588626"/>
            <a:ext cx="90120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b="1" dirty="0" smtClean="0">
                <a:latin typeface="Rockwell Extra Bold" pitchFamily="18" charset="0"/>
              </a:rPr>
              <a:t>?</a:t>
            </a:r>
            <a:endParaRPr lang="en-US" sz="8800" b="1" dirty="0">
              <a:latin typeface="Rockwell Extra Bold" pitchFamily="18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3060" name="Text Box 4"/>
          <p:cNvSpPr txBox="1">
            <a:spLocks noChangeArrowheads="1"/>
          </p:cNvSpPr>
          <p:nvPr/>
        </p:nvSpPr>
        <p:spPr bwMode="auto">
          <a:xfrm>
            <a:off x="643191" y="2396291"/>
            <a:ext cx="7185359" cy="2382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marL="387350" lvl="1" indent="22225" defTabSz="423863" eaLnBrk="0" hangingPunct="0">
              <a:lnSpc>
                <a:spcPct val="120000"/>
              </a:lnSpc>
              <a:buClr>
                <a:schemeClr val="tx1"/>
              </a:buClr>
              <a:buFontTx/>
              <a:buChar char="•"/>
            </a:pP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The objective of the exploration problem</a:t>
            </a:r>
            <a:endParaRPr lang="en-US" sz="2400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87350" lvl="1" indent="22225" defTabSz="423863" eaLnBrk="0" hangingPunct="0">
              <a:lnSpc>
                <a:spcPct val="120000"/>
              </a:lnSpc>
              <a:buClr>
                <a:schemeClr val="tx1"/>
              </a:buClr>
              <a:buFontTx/>
              <a:buChar char="•"/>
            </a:pP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The nature of the subsurface</a:t>
            </a:r>
          </a:p>
          <a:p>
            <a:pPr marL="387350" lvl="1" indent="22225" defTabSz="423863" eaLnBrk="0" hangingPunct="0">
              <a:lnSpc>
                <a:spcPct val="120000"/>
              </a:lnSpc>
              <a:buClr>
                <a:schemeClr val="tx1"/>
              </a:buClr>
              <a:buFontTx/>
              <a:buChar char="•"/>
            </a:pP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The complexity of the velocity structure</a:t>
            </a:r>
            <a:endParaRPr lang="en-US" sz="2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87350" lvl="1" indent="22225" defTabSz="423863" eaLnBrk="0" hangingPunct="0">
              <a:lnSpc>
                <a:spcPct val="120000"/>
              </a:lnSpc>
              <a:buClr>
                <a:schemeClr val="tx1"/>
              </a:buClr>
              <a:buFontTx/>
              <a:buChar char="•"/>
            </a:pP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The type of velocity data available</a:t>
            </a:r>
          </a:p>
          <a:p>
            <a:pPr marL="387350" lvl="1" indent="22225" defTabSz="423863" eaLnBrk="0" hangingPunct="0">
              <a:lnSpc>
                <a:spcPct val="120000"/>
              </a:lnSpc>
              <a:buClr>
                <a:schemeClr val="tx1"/>
              </a:buClr>
              <a:buFontTx/>
              <a:buChar char="•"/>
            </a:pP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The time available to do the conversion</a:t>
            </a:r>
          </a:p>
          <a:p>
            <a:pPr marL="387350" lvl="1" indent="22225" defTabSz="423863" eaLnBrk="0" hangingPunct="0">
              <a:lnSpc>
                <a:spcPct val="120000"/>
              </a:lnSpc>
              <a:buClr>
                <a:schemeClr val="tx1"/>
              </a:buClr>
              <a:buFontTx/>
              <a:buChar char="•"/>
            </a:pP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The budget available</a:t>
            </a:r>
          </a:p>
          <a:p>
            <a:pPr marL="387350" lvl="1" indent="22225" defTabSz="423863" eaLnBrk="0" hangingPunct="0">
              <a:lnSpc>
                <a:spcPct val="120000"/>
              </a:lnSpc>
              <a:buClr>
                <a:schemeClr val="tx1"/>
              </a:buClr>
            </a:pPr>
            <a:endParaRPr lang="en-US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53061" name="Text Box 5"/>
          <p:cNvSpPr txBox="1">
            <a:spLocks noChangeArrowheads="1"/>
          </p:cNvSpPr>
          <p:nvPr/>
        </p:nvSpPr>
        <p:spPr bwMode="auto">
          <a:xfrm>
            <a:off x="334377" y="1217613"/>
            <a:ext cx="8681286" cy="133882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marL="288925" indent="-288925">
              <a:spcBef>
                <a:spcPts val="600"/>
              </a:spcBef>
            </a:pPr>
            <a:r>
              <a:rPr 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The choice of a time/depth conversion method for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 particular </a:t>
            </a:r>
            <a:r>
              <a:rPr 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area depends on several factors:</a:t>
            </a:r>
          </a:p>
          <a:p>
            <a:pPr>
              <a:spcBef>
                <a:spcPts val="600"/>
              </a:spcBef>
            </a:pPr>
            <a:endParaRPr lang="en-US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 to Depth Methods</a:t>
            </a:r>
            <a:endParaRPr lang="en-US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62713" y="4809623"/>
            <a:ext cx="8067675" cy="1002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marL="387350" lvl="1" indent="-387350" defTabSz="423863" eaLnBrk="0" hangingPunct="0">
              <a:buClr>
                <a:schemeClr val="tx1"/>
              </a:buClr>
            </a:pP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 reliable depth conversion will tie existing wells and predict depths accurately away from well control.</a:t>
            </a:r>
            <a:endParaRPr lang="en-US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xmlns:p14="http://schemas.microsoft.com/office/powerpoint/2010/main">
    <p:wipe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207354" y="1335475"/>
            <a:ext cx="4821207" cy="545432"/>
            <a:chOff x="176462" y="1219199"/>
            <a:chExt cx="5358064" cy="545432"/>
          </a:xfrm>
        </p:grpSpPr>
        <p:sp>
          <p:nvSpPr>
            <p:cNvPr id="18" name="Rectangle 17"/>
            <p:cNvSpPr/>
            <p:nvPr/>
          </p:nvSpPr>
          <p:spPr bwMode="auto">
            <a:xfrm>
              <a:off x="176462" y="1219199"/>
              <a:ext cx="5358064" cy="545432"/>
            </a:xfrm>
            <a:prstGeom prst="rect">
              <a:avLst/>
            </a:prstGeom>
            <a:solidFill>
              <a:schemeClr val="bg1"/>
            </a:solidFill>
            <a:ln w="2857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701541" name="Text Box 101"/>
            <p:cNvSpPr txBox="1">
              <a:spLocks noChangeArrowheads="1"/>
            </p:cNvSpPr>
            <p:nvPr/>
          </p:nvSpPr>
          <p:spPr bwMode="auto">
            <a:xfrm>
              <a:off x="237247" y="1261083"/>
              <a:ext cx="5236494" cy="461665"/>
            </a:xfrm>
            <a:prstGeom prst="rect">
              <a:avLst/>
            </a:prstGeom>
            <a:noFill/>
            <a:ln w="28575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QC &amp; Analyze </a:t>
              </a:r>
              <a:r>
                <a:rPr lang="en-US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the Data</a:t>
              </a:r>
              <a:endParaRPr lang="en-US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324119" y="3053317"/>
            <a:ext cx="5358064" cy="545432"/>
            <a:chOff x="1264652" y="2104189"/>
            <a:chExt cx="5358064" cy="545432"/>
          </a:xfrm>
        </p:grpSpPr>
        <p:sp>
          <p:nvSpPr>
            <p:cNvPr id="19" name="Rectangle 18"/>
            <p:cNvSpPr/>
            <p:nvPr/>
          </p:nvSpPr>
          <p:spPr bwMode="auto">
            <a:xfrm>
              <a:off x="1264652" y="2104189"/>
              <a:ext cx="5358064" cy="545432"/>
            </a:xfrm>
            <a:prstGeom prst="rect">
              <a:avLst/>
            </a:prstGeom>
            <a:solidFill>
              <a:schemeClr val="bg1"/>
            </a:solidFill>
            <a:ln w="2857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701543" name="Text Box 103"/>
            <p:cNvSpPr txBox="1">
              <a:spLocks noChangeArrowheads="1"/>
            </p:cNvSpPr>
            <p:nvPr/>
          </p:nvSpPr>
          <p:spPr bwMode="auto">
            <a:xfrm>
              <a:off x="1341480" y="2267856"/>
              <a:ext cx="5204408" cy="332399"/>
            </a:xfrm>
            <a:prstGeom prst="rect">
              <a:avLst/>
            </a:prstGeom>
            <a:noFill/>
            <a:ln w="28575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>
                <a:lnSpc>
                  <a:spcPct val="65000"/>
                </a:lnSpc>
                <a:spcBef>
                  <a:spcPct val="50000"/>
                </a:spcBef>
              </a:pPr>
              <a:r>
                <a:rPr lang="en-US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Determine Optimum </a:t>
              </a:r>
              <a:r>
                <a:rPr lang="en-US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T-D Method</a:t>
              </a:r>
              <a:endParaRPr lang="en-US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431234" y="3932959"/>
            <a:ext cx="5358064" cy="545432"/>
            <a:chOff x="2176379" y="2989179"/>
            <a:chExt cx="5358064" cy="545432"/>
          </a:xfrm>
        </p:grpSpPr>
        <p:sp>
          <p:nvSpPr>
            <p:cNvPr id="20" name="Rectangle 19"/>
            <p:cNvSpPr/>
            <p:nvPr/>
          </p:nvSpPr>
          <p:spPr bwMode="auto">
            <a:xfrm>
              <a:off x="2176379" y="2989179"/>
              <a:ext cx="5358064" cy="545432"/>
            </a:xfrm>
            <a:prstGeom prst="rect">
              <a:avLst/>
            </a:prstGeom>
            <a:solidFill>
              <a:schemeClr val="bg1"/>
            </a:solidFill>
            <a:ln w="2857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701544" name="Text Box 104"/>
            <p:cNvSpPr txBox="1">
              <a:spLocks noChangeArrowheads="1"/>
            </p:cNvSpPr>
            <p:nvPr/>
          </p:nvSpPr>
          <p:spPr bwMode="auto">
            <a:xfrm>
              <a:off x="2413628" y="3026903"/>
              <a:ext cx="4883567" cy="461665"/>
            </a:xfrm>
            <a:prstGeom prst="rect">
              <a:avLst/>
            </a:prstGeom>
            <a:noFill/>
            <a:ln w="28575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en-US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Perform the Depth Conversion</a:t>
              </a:r>
              <a:endParaRPr lang="en-US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538348" y="4812602"/>
            <a:ext cx="4321891" cy="545432"/>
            <a:chOff x="2743827" y="3874168"/>
            <a:chExt cx="5358064" cy="545432"/>
          </a:xfrm>
        </p:grpSpPr>
        <p:sp>
          <p:nvSpPr>
            <p:cNvPr id="21" name="Rectangle 20"/>
            <p:cNvSpPr/>
            <p:nvPr/>
          </p:nvSpPr>
          <p:spPr bwMode="auto">
            <a:xfrm>
              <a:off x="2743827" y="3874168"/>
              <a:ext cx="5358064" cy="545432"/>
            </a:xfrm>
            <a:prstGeom prst="rect">
              <a:avLst/>
            </a:prstGeom>
            <a:solidFill>
              <a:schemeClr val="bg1"/>
            </a:solidFill>
            <a:ln w="2857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701545" name="Text Box 105"/>
            <p:cNvSpPr txBox="1">
              <a:spLocks noChangeArrowheads="1"/>
            </p:cNvSpPr>
            <p:nvPr/>
          </p:nvSpPr>
          <p:spPr bwMode="auto">
            <a:xfrm>
              <a:off x="2756486" y="3903579"/>
              <a:ext cx="5332746" cy="461665"/>
            </a:xfrm>
            <a:prstGeom prst="rect">
              <a:avLst/>
            </a:prstGeom>
            <a:noFill/>
            <a:ln w="28575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Validate using Wells</a:t>
              </a:r>
              <a:endParaRPr lang="en-US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Basic Methodology</a:t>
            </a:r>
            <a:endParaRPr lang="en-US" dirty="0"/>
          </a:p>
        </p:txBody>
      </p:sp>
      <p:sp>
        <p:nvSpPr>
          <p:cNvPr id="26" name="Bent Arrow 25"/>
          <p:cNvSpPr/>
          <p:nvPr/>
        </p:nvSpPr>
        <p:spPr bwMode="auto">
          <a:xfrm flipV="1">
            <a:off x="464029" y="1945076"/>
            <a:ext cx="721895" cy="657726"/>
          </a:xfrm>
          <a:prstGeom prst="bentArrow">
            <a:avLst/>
          </a:prstGeom>
          <a:solidFill>
            <a:srgbClr val="FFD77F"/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7" name="Bent Arrow 26"/>
          <p:cNvSpPr/>
          <p:nvPr/>
        </p:nvSpPr>
        <p:spPr bwMode="auto">
          <a:xfrm flipV="1">
            <a:off x="2636731" y="3705697"/>
            <a:ext cx="721895" cy="657726"/>
          </a:xfrm>
          <a:prstGeom prst="bentArrow">
            <a:avLst/>
          </a:prstGeom>
          <a:solidFill>
            <a:srgbClr val="FFD77F"/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8" name="Bent Arrow 27"/>
          <p:cNvSpPr/>
          <p:nvPr/>
        </p:nvSpPr>
        <p:spPr bwMode="auto">
          <a:xfrm flipV="1">
            <a:off x="3751657" y="4563950"/>
            <a:ext cx="721895" cy="657726"/>
          </a:xfrm>
          <a:prstGeom prst="bentArrow">
            <a:avLst/>
          </a:prstGeom>
          <a:solidFill>
            <a:srgbClr val="FFD77F"/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1086496" y="2177017"/>
            <a:ext cx="5581003" cy="545432"/>
            <a:chOff x="1112879" y="2104189"/>
            <a:chExt cx="5581003" cy="545432"/>
          </a:xfrm>
        </p:grpSpPr>
        <p:sp>
          <p:nvSpPr>
            <p:cNvPr id="30" name="Rectangle 29"/>
            <p:cNvSpPr/>
            <p:nvPr/>
          </p:nvSpPr>
          <p:spPr bwMode="auto">
            <a:xfrm>
              <a:off x="1264652" y="2104189"/>
              <a:ext cx="5358064" cy="545432"/>
            </a:xfrm>
            <a:prstGeom prst="rect">
              <a:avLst/>
            </a:prstGeom>
            <a:solidFill>
              <a:schemeClr val="bg1"/>
            </a:solidFill>
            <a:ln w="2857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1" name="Text Box 103"/>
            <p:cNvSpPr txBox="1">
              <a:spLocks noChangeArrowheads="1"/>
            </p:cNvSpPr>
            <p:nvPr/>
          </p:nvSpPr>
          <p:spPr bwMode="auto">
            <a:xfrm>
              <a:off x="1112879" y="2248806"/>
              <a:ext cx="5581003" cy="332399"/>
            </a:xfrm>
            <a:prstGeom prst="rect">
              <a:avLst/>
            </a:prstGeom>
            <a:noFill/>
            <a:ln w="28575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>
                <a:lnSpc>
                  <a:spcPct val="65000"/>
                </a:lnSpc>
                <a:spcBef>
                  <a:spcPct val="50000"/>
                </a:spcBef>
              </a:pPr>
              <a:r>
                <a:rPr lang="en-US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Consider the Velocity Complexity</a:t>
              </a:r>
              <a:endParaRPr lang="en-US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32" name="Bent Arrow 31"/>
          <p:cNvSpPr/>
          <p:nvPr/>
        </p:nvSpPr>
        <p:spPr bwMode="auto">
          <a:xfrm flipV="1">
            <a:off x="1550881" y="2829397"/>
            <a:ext cx="721895" cy="657726"/>
          </a:xfrm>
          <a:prstGeom prst="bentArrow">
            <a:avLst/>
          </a:prstGeom>
          <a:solidFill>
            <a:srgbClr val="FFD77F"/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 bwMode="auto">
          <a:xfrm>
            <a:off x="4398579" y="972208"/>
            <a:ext cx="4298732" cy="4556235"/>
          </a:xfrm>
          <a:prstGeom prst="rect">
            <a:avLst/>
          </a:prstGeom>
          <a:solidFill>
            <a:srgbClr val="FFC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425666" y="977462"/>
            <a:ext cx="4004444" cy="4556235"/>
          </a:xfrm>
          <a:prstGeom prst="rect">
            <a:avLst/>
          </a:prstGeom>
          <a:solidFill>
            <a:srgbClr val="FFD77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Which Velocity Data to Use</a:t>
            </a:r>
            <a:endParaRPr lang="en-US" dirty="0"/>
          </a:p>
        </p:txBody>
      </p:sp>
      <p:sp>
        <p:nvSpPr>
          <p:cNvPr id="1487875" name="Text Box 3"/>
          <p:cNvSpPr txBox="1">
            <a:spLocks noChangeArrowheads="1"/>
          </p:cNvSpPr>
          <p:nvPr/>
        </p:nvSpPr>
        <p:spPr bwMode="auto">
          <a:xfrm>
            <a:off x="938146" y="1067875"/>
            <a:ext cx="2742913" cy="40011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 b="1" dirty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Well Velocities</a:t>
            </a:r>
          </a:p>
        </p:txBody>
      </p:sp>
      <p:sp>
        <p:nvSpPr>
          <p:cNvPr id="1487877" name="Text Box 5"/>
          <p:cNvSpPr txBox="1">
            <a:spLocks noChangeArrowheads="1"/>
          </p:cNvSpPr>
          <p:nvPr/>
        </p:nvSpPr>
        <p:spPr bwMode="auto">
          <a:xfrm>
            <a:off x="5063708" y="1067875"/>
            <a:ext cx="3072063" cy="40011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Seismic Velocities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4962" y="1785759"/>
            <a:ext cx="391389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Advantages:</a:t>
            </a:r>
          </a:p>
          <a:p>
            <a:pPr lvl="1" indent="-168275">
              <a:buFont typeface="Arial" pitchFamily="34" charset="0"/>
              <a:buChar char="•"/>
            </a:pP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High data density</a:t>
            </a:r>
          </a:p>
          <a:p>
            <a:pPr lvl="1" indent="-168275">
              <a:buFont typeface="Arial" pitchFamily="34" charset="0"/>
              <a:buChar char="•"/>
            </a:pP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Vertical and horizontal info</a:t>
            </a:r>
          </a:p>
          <a:p>
            <a:pPr lvl="1" indent="-168275">
              <a:buFont typeface="Arial" pitchFamily="34" charset="0"/>
              <a:buChar char="•"/>
            </a:pP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No well data needed</a:t>
            </a:r>
          </a:p>
          <a:p>
            <a:pPr lvl="1" indent="-168275">
              <a:buFont typeface="Arial" pitchFamily="34" charset="0"/>
              <a:buChar char="•"/>
            </a:pP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Can be calibrated with well data</a:t>
            </a:r>
            <a:endParaRPr lang="en-US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5166" y="1785759"/>
            <a:ext cx="381258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Advantages:</a:t>
            </a:r>
          </a:p>
          <a:p>
            <a:pPr lvl="1" indent="-168275">
              <a:buFont typeface="Arial" pitchFamily="34" charset="0"/>
              <a:buChar char="•"/>
            </a:pP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Easy to interpret</a:t>
            </a:r>
          </a:p>
          <a:p>
            <a:pPr lvl="1" indent="-168275">
              <a:buFont typeface="Arial" pitchFamily="34" charset="0"/>
              <a:buChar char="•"/>
            </a:pP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Detailed info at well location(s)</a:t>
            </a:r>
            <a:endParaRPr lang="en-US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4962" y="3618779"/>
            <a:ext cx="410721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Disadvantages:</a:t>
            </a:r>
          </a:p>
          <a:p>
            <a:pPr lvl="1" indent="-168275">
              <a:buFont typeface="Arial" pitchFamily="34" charset="0"/>
              <a:buChar char="•"/>
            </a:pP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Requires extensive processing</a:t>
            </a:r>
          </a:p>
          <a:p>
            <a:pPr lvl="1" indent="-168275">
              <a:buFont typeface="Arial" pitchFamily="34" charset="0"/>
              <a:buChar char="•"/>
            </a:pP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Dix assumptions must be satisfied</a:t>
            </a:r>
          </a:p>
          <a:p>
            <a:pPr lvl="1" indent="-168275">
              <a:buFont typeface="Arial" pitchFamily="34" charset="0"/>
              <a:buChar char="•"/>
            </a:pP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High quality analysis</a:t>
            </a:r>
          </a:p>
          <a:p>
            <a:pPr lvl="1" indent="-168275">
              <a:buFont typeface="Arial" pitchFamily="34" charset="0"/>
              <a:buChar char="•"/>
            </a:pP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Resolution limitations</a:t>
            </a:r>
            <a:endParaRPr lang="en-US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5166" y="3618779"/>
            <a:ext cx="3870419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Disadvantages:</a:t>
            </a:r>
          </a:p>
          <a:p>
            <a:pPr lvl="1" indent="-168275">
              <a:buFont typeface="Arial" pitchFamily="34" charset="0"/>
              <a:buChar char="•"/>
            </a:pP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Low data density</a:t>
            </a:r>
          </a:p>
          <a:p>
            <a:pPr lvl="1" indent="-168275">
              <a:buFont typeface="Arial" pitchFamily="34" charset="0"/>
              <a:buChar char="•"/>
            </a:pP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Have to edit borehole artifacts</a:t>
            </a:r>
          </a:p>
          <a:p>
            <a:pPr lvl="1" indent="-168275">
              <a:buFont typeface="Arial" pitchFamily="34" charset="0"/>
              <a:buChar char="•"/>
            </a:pP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Minimal lateral velocity changes</a:t>
            </a:r>
          </a:p>
          <a:p>
            <a:pPr lvl="1" indent="-168275">
              <a:buFont typeface="Arial" pitchFamily="34" charset="0"/>
              <a:buChar char="•"/>
            </a:pP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No consideration for dip</a:t>
            </a:r>
          </a:p>
          <a:p>
            <a:pPr lvl="1" indent="-168275">
              <a:buFont typeface="Arial" pitchFamily="34" charset="0"/>
              <a:buChar char="•"/>
            </a:pP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No info below well’s TD</a:t>
            </a:r>
            <a:endParaRPr lang="en-US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 bwMode="auto">
          <a:xfrm>
            <a:off x="428296" y="1592317"/>
            <a:ext cx="8276896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" name="Straight Connector 15"/>
          <p:cNvCxnSpPr/>
          <p:nvPr/>
        </p:nvCxnSpPr>
        <p:spPr bwMode="auto">
          <a:xfrm>
            <a:off x="428296" y="3494687"/>
            <a:ext cx="8276896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" name="Straight Connector 19"/>
          <p:cNvCxnSpPr/>
          <p:nvPr/>
        </p:nvCxnSpPr>
        <p:spPr bwMode="auto">
          <a:xfrm>
            <a:off x="428296" y="5538949"/>
            <a:ext cx="8276896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23" name="Group 22"/>
          <p:cNvGrpSpPr/>
          <p:nvPr/>
        </p:nvGrpSpPr>
        <p:grpSpPr>
          <a:xfrm>
            <a:off x="440121" y="1112780"/>
            <a:ext cx="8276889" cy="4420917"/>
            <a:chOff x="440121" y="1112780"/>
            <a:chExt cx="8276889" cy="4594340"/>
          </a:xfrm>
        </p:grpSpPr>
        <p:cxnSp>
          <p:nvCxnSpPr>
            <p:cNvPr id="17" name="Straight Connector 16"/>
            <p:cNvCxnSpPr/>
            <p:nvPr/>
          </p:nvCxnSpPr>
          <p:spPr bwMode="auto">
            <a:xfrm>
              <a:off x="4434052" y="1112780"/>
              <a:ext cx="0" cy="459434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1" name="Straight Connector 20"/>
            <p:cNvCxnSpPr/>
            <p:nvPr/>
          </p:nvCxnSpPr>
          <p:spPr bwMode="auto">
            <a:xfrm>
              <a:off x="440121" y="1112780"/>
              <a:ext cx="0" cy="459434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" name="Straight Connector 21"/>
            <p:cNvCxnSpPr/>
            <p:nvPr/>
          </p:nvCxnSpPr>
          <p:spPr bwMode="auto">
            <a:xfrm>
              <a:off x="8717010" y="1112780"/>
              <a:ext cx="0" cy="459434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</p:cSld>
  <p:clrMapOvr>
    <a:masterClrMapping/>
  </p:clrMapOvr>
  <p:transition xmlns:p14="http://schemas.microsoft.com/office/powerpoint/2010/main">
    <p:wipe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 bwMode="auto">
          <a:xfrm>
            <a:off x="4398579" y="972208"/>
            <a:ext cx="4298732" cy="4556235"/>
          </a:xfrm>
          <a:prstGeom prst="rect">
            <a:avLst/>
          </a:prstGeom>
          <a:solidFill>
            <a:srgbClr val="FFC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425666" y="977462"/>
            <a:ext cx="4004444" cy="4556235"/>
          </a:xfrm>
          <a:prstGeom prst="rect">
            <a:avLst/>
          </a:prstGeom>
          <a:solidFill>
            <a:srgbClr val="FFD77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Which Velocity Data to Use</a:t>
            </a:r>
            <a:endParaRPr lang="en-US" dirty="0"/>
          </a:p>
        </p:txBody>
      </p:sp>
      <p:sp>
        <p:nvSpPr>
          <p:cNvPr id="1487875" name="Text Box 3"/>
          <p:cNvSpPr txBox="1">
            <a:spLocks noChangeArrowheads="1"/>
          </p:cNvSpPr>
          <p:nvPr/>
        </p:nvSpPr>
        <p:spPr bwMode="auto">
          <a:xfrm>
            <a:off x="938146" y="1067875"/>
            <a:ext cx="2742913" cy="40011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 b="1" dirty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Well Velocities</a:t>
            </a:r>
          </a:p>
        </p:txBody>
      </p:sp>
      <p:sp>
        <p:nvSpPr>
          <p:cNvPr id="1487877" name="Text Box 5"/>
          <p:cNvSpPr txBox="1">
            <a:spLocks noChangeArrowheads="1"/>
          </p:cNvSpPr>
          <p:nvPr/>
        </p:nvSpPr>
        <p:spPr bwMode="auto">
          <a:xfrm>
            <a:off x="4358858" y="1067875"/>
            <a:ext cx="4385092" cy="40011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 b="1" dirty="0" smtClean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Well + Seismic </a:t>
            </a:r>
            <a:r>
              <a:rPr lang="en-US" sz="2000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Velocities</a:t>
            </a:r>
          </a:p>
        </p:txBody>
      </p:sp>
      <p:cxnSp>
        <p:nvCxnSpPr>
          <p:cNvPr id="14" name="Straight Connector 13"/>
          <p:cNvCxnSpPr/>
          <p:nvPr/>
        </p:nvCxnSpPr>
        <p:spPr bwMode="auto">
          <a:xfrm>
            <a:off x="428296" y="1592317"/>
            <a:ext cx="8276896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" name="Straight Connector 15"/>
          <p:cNvCxnSpPr/>
          <p:nvPr/>
        </p:nvCxnSpPr>
        <p:spPr bwMode="auto">
          <a:xfrm>
            <a:off x="428296" y="3494687"/>
            <a:ext cx="8276896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" name="Straight Connector 19"/>
          <p:cNvCxnSpPr/>
          <p:nvPr/>
        </p:nvCxnSpPr>
        <p:spPr bwMode="auto">
          <a:xfrm>
            <a:off x="428296" y="5538949"/>
            <a:ext cx="8276896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2" name="Group 22"/>
          <p:cNvGrpSpPr/>
          <p:nvPr/>
        </p:nvGrpSpPr>
        <p:grpSpPr>
          <a:xfrm>
            <a:off x="440121" y="1112780"/>
            <a:ext cx="8276889" cy="4420917"/>
            <a:chOff x="440121" y="1112780"/>
            <a:chExt cx="8276889" cy="4594340"/>
          </a:xfrm>
        </p:grpSpPr>
        <p:cxnSp>
          <p:nvCxnSpPr>
            <p:cNvPr id="17" name="Straight Connector 16"/>
            <p:cNvCxnSpPr/>
            <p:nvPr/>
          </p:nvCxnSpPr>
          <p:spPr bwMode="auto">
            <a:xfrm>
              <a:off x="4434052" y="1112780"/>
              <a:ext cx="0" cy="459434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1" name="Straight Connector 20"/>
            <p:cNvCxnSpPr/>
            <p:nvPr/>
          </p:nvCxnSpPr>
          <p:spPr bwMode="auto">
            <a:xfrm>
              <a:off x="440121" y="1112780"/>
              <a:ext cx="0" cy="459434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" name="Straight Connector 21"/>
            <p:cNvCxnSpPr/>
            <p:nvPr/>
          </p:nvCxnSpPr>
          <p:spPr bwMode="auto">
            <a:xfrm>
              <a:off x="8717010" y="1112780"/>
              <a:ext cx="0" cy="459434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18" name="TextBox 17"/>
          <p:cNvSpPr txBox="1"/>
          <p:nvPr/>
        </p:nvSpPr>
        <p:spPr>
          <a:xfrm>
            <a:off x="4496132" y="1752895"/>
            <a:ext cx="41401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When to Use:</a:t>
            </a:r>
          </a:p>
          <a:p>
            <a:pPr lvl="1" indent="-168275">
              <a:buFont typeface="Arial" pitchFamily="34" charset="0"/>
              <a:buChar char="•"/>
            </a:pP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Complex geology</a:t>
            </a:r>
          </a:p>
          <a:p>
            <a:pPr lvl="1" indent="-168275">
              <a:buFont typeface="Arial" pitchFamily="34" charset="0"/>
              <a:buChar char="•"/>
            </a:pP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Significant lateral velocity changes</a:t>
            </a:r>
          </a:p>
          <a:p>
            <a:pPr lvl="1" indent="-168275">
              <a:buFont typeface="Arial" pitchFamily="34" charset="0"/>
              <a:buChar char="•"/>
            </a:pP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Large study area when few wells</a:t>
            </a:r>
            <a:endParaRPr lang="en-US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9400" y="1752895"/>
            <a:ext cx="404655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When to Use:</a:t>
            </a:r>
          </a:p>
          <a:p>
            <a:pPr lvl="1" indent="-168275">
              <a:buFont typeface="Arial" pitchFamily="34" charset="0"/>
              <a:buChar char="•"/>
            </a:pP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Simple geology</a:t>
            </a:r>
          </a:p>
          <a:p>
            <a:pPr lvl="1" indent="-168275">
              <a:buFont typeface="Arial" pitchFamily="34" charset="0"/>
              <a:buChar char="•"/>
            </a:pP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Minor lateral velocity changes</a:t>
            </a:r>
          </a:p>
          <a:p>
            <a:pPr lvl="1" indent="-168275">
              <a:buFont typeface="Arial" pitchFamily="34" charset="0"/>
              <a:buChar char="•"/>
            </a:pP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Small study area with many wells</a:t>
            </a:r>
            <a:endParaRPr lang="en-US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496132" y="3694406"/>
            <a:ext cx="392395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Examples:</a:t>
            </a:r>
          </a:p>
          <a:p>
            <a:pPr lvl="1" indent="-168275">
              <a:buFont typeface="Arial" pitchFamily="34" charset="0"/>
              <a:buChar char="•"/>
            </a:pP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Time slice</a:t>
            </a:r>
          </a:p>
          <a:p>
            <a:pPr lvl="1" indent="-168275">
              <a:buFont typeface="Arial" pitchFamily="34" charset="0"/>
              <a:buChar char="•"/>
            </a:pP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Horizon-based interval velocities</a:t>
            </a:r>
          </a:p>
          <a:p>
            <a:pPr lvl="1" indent="-168275">
              <a:buFont typeface="Arial" pitchFamily="34" charset="0"/>
              <a:buChar char="•"/>
            </a:pP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Detailed velocity model</a:t>
            </a:r>
            <a:endParaRPr lang="en-US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49400" y="3694406"/>
            <a:ext cx="243303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Examples:</a:t>
            </a:r>
          </a:p>
          <a:p>
            <a:pPr lvl="1" indent="-168275">
              <a:buFont typeface="Arial" pitchFamily="34" charset="0"/>
              <a:buChar char="•"/>
            </a:pP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Constant function</a:t>
            </a:r>
          </a:p>
          <a:p>
            <a:pPr lvl="1" indent="-168275">
              <a:buFont typeface="Arial" pitchFamily="34" charset="0"/>
              <a:buChar char="•"/>
            </a:pPr>
            <a:r>
              <a:rPr lang="en-US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Depth slice</a:t>
            </a:r>
            <a:endParaRPr lang="en-US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xmlns:p14="http://schemas.microsoft.com/office/powerpoint/2010/main">
    <p:wipe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3300"/>
                </a:solidFill>
              </a:rPr>
              <a:t>Average or Interval Velocities?</a:t>
            </a:r>
            <a:endParaRPr lang="en-US" dirty="0"/>
          </a:p>
        </p:txBody>
      </p:sp>
      <p:grpSp>
        <p:nvGrpSpPr>
          <p:cNvPr id="40" name="Group 39"/>
          <p:cNvGrpSpPr/>
          <p:nvPr/>
        </p:nvGrpSpPr>
        <p:grpSpPr>
          <a:xfrm>
            <a:off x="534558" y="959427"/>
            <a:ext cx="1887444" cy="2526723"/>
            <a:chOff x="516031" y="959427"/>
            <a:chExt cx="1887444" cy="2526723"/>
          </a:xfrm>
        </p:grpSpPr>
        <p:grpSp>
          <p:nvGrpSpPr>
            <p:cNvPr id="10" name="Group 57"/>
            <p:cNvGrpSpPr>
              <a:grpSpLocks/>
            </p:cNvGrpSpPr>
            <p:nvPr/>
          </p:nvGrpSpPr>
          <p:grpSpPr bwMode="auto">
            <a:xfrm>
              <a:off x="516031" y="959427"/>
              <a:ext cx="1887444" cy="782061"/>
              <a:chOff x="4450" y="806"/>
              <a:chExt cx="920" cy="315"/>
            </a:xfrm>
          </p:grpSpPr>
          <p:pic>
            <p:nvPicPr>
              <p:cNvPr id="11" name="Picture 53" descr="spwla98lll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69162" t="89613" r="1631" b="1352"/>
              <a:stretch>
                <a:fillRect/>
              </a:stretch>
            </p:blipFill>
            <p:spPr bwMode="auto">
              <a:xfrm>
                <a:off x="4450" y="808"/>
                <a:ext cx="920" cy="313"/>
              </a:xfrm>
              <a:prstGeom prst="rect">
                <a:avLst/>
              </a:prstGeom>
              <a:noFill/>
            </p:spPr>
          </p:pic>
          <p:sp>
            <p:nvSpPr>
              <p:cNvPr id="12" name="Text Box 55"/>
              <p:cNvSpPr txBox="1">
                <a:spLocks noChangeArrowheads="1"/>
              </p:cNvSpPr>
              <p:nvPr/>
            </p:nvSpPr>
            <p:spPr bwMode="auto">
              <a:xfrm>
                <a:off x="4649" y="806"/>
                <a:ext cx="528" cy="154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000" b="1" dirty="0">
                    <a:solidFill>
                      <a:srgbClr val="FF0000"/>
                    </a:solidFill>
                    <a:latin typeface="Tahoma" pitchFamily="34" charset="0"/>
                  </a:rPr>
                  <a:t>  Delta-T   </a:t>
                </a:r>
              </a:p>
            </p:txBody>
          </p:sp>
          <p:sp>
            <p:nvSpPr>
              <p:cNvPr id="13" name="Line 56"/>
              <p:cNvSpPr>
                <a:spLocks noChangeShapeType="1"/>
              </p:cNvSpPr>
              <p:nvPr/>
            </p:nvSpPr>
            <p:spPr bwMode="auto">
              <a:xfrm>
                <a:off x="4464" y="960"/>
                <a:ext cx="900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  <p:sp>
          <p:nvSpPr>
            <p:cNvPr id="15" name="Rectangle 14"/>
            <p:cNvSpPr/>
            <p:nvPr/>
          </p:nvSpPr>
          <p:spPr bwMode="auto">
            <a:xfrm>
              <a:off x="533400" y="1752600"/>
              <a:ext cx="1828800" cy="173355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pic>
          <p:nvPicPr>
            <p:cNvPr id="9" name="Picture 8" descr="spwla98lll"/>
            <p:cNvPicPr>
              <a:picLocks noChangeAspect="1" noChangeArrowheads="1"/>
            </p:cNvPicPr>
            <p:nvPr/>
          </p:nvPicPr>
          <p:blipFill>
            <a:blip r:embed="rId3" cstate="print"/>
            <a:srcRect l="79685" t="18264" r="13381" b="72868"/>
            <a:stretch>
              <a:fillRect/>
            </a:stretch>
          </p:blipFill>
          <p:spPr bwMode="auto">
            <a:xfrm rot="-240000" flipH="1">
              <a:off x="1149565" y="1726809"/>
              <a:ext cx="504825" cy="1673910"/>
            </a:xfrm>
            <a:prstGeom prst="rect">
              <a:avLst/>
            </a:prstGeom>
            <a:noFill/>
          </p:spPr>
        </p:pic>
        <p:sp>
          <p:nvSpPr>
            <p:cNvPr id="16" name="Freeform 15"/>
            <p:cNvSpPr/>
            <p:nvPr/>
          </p:nvSpPr>
          <p:spPr bwMode="auto">
            <a:xfrm>
              <a:off x="1162050" y="1743075"/>
              <a:ext cx="342900" cy="1638300"/>
            </a:xfrm>
            <a:custGeom>
              <a:avLst/>
              <a:gdLst>
                <a:gd name="connsiteX0" fmla="*/ 0 w 342900"/>
                <a:gd name="connsiteY0" fmla="*/ 0 h 1638300"/>
                <a:gd name="connsiteX1" fmla="*/ 161925 w 342900"/>
                <a:gd name="connsiteY1" fmla="*/ 342900 h 1638300"/>
                <a:gd name="connsiteX2" fmla="*/ 266700 w 342900"/>
                <a:gd name="connsiteY2" fmla="*/ 914400 h 1638300"/>
                <a:gd name="connsiteX3" fmla="*/ 342900 w 342900"/>
                <a:gd name="connsiteY3" fmla="*/ 1638300 h 1638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900" h="1638300">
                  <a:moveTo>
                    <a:pt x="0" y="0"/>
                  </a:moveTo>
                  <a:cubicBezTo>
                    <a:pt x="58737" y="95250"/>
                    <a:pt x="117475" y="190500"/>
                    <a:pt x="161925" y="342900"/>
                  </a:cubicBezTo>
                  <a:cubicBezTo>
                    <a:pt x="206375" y="495300"/>
                    <a:pt x="236538" y="698500"/>
                    <a:pt x="266700" y="914400"/>
                  </a:cubicBezTo>
                  <a:cubicBezTo>
                    <a:pt x="296862" y="1130300"/>
                    <a:pt x="319881" y="1384300"/>
                    <a:pt x="342900" y="1638300"/>
                  </a:cubicBezTo>
                </a:path>
              </a:pathLst>
            </a:custGeom>
            <a:noFill/>
            <a:ln w="57150" cap="flat" cmpd="sng" algn="ctr">
              <a:solidFill>
                <a:srgbClr val="0070C0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534558" y="3664527"/>
            <a:ext cx="1887444" cy="2540803"/>
            <a:chOff x="6669181" y="997527"/>
            <a:chExt cx="1887444" cy="2540803"/>
          </a:xfrm>
        </p:grpSpPr>
        <p:pic>
          <p:nvPicPr>
            <p:cNvPr id="4" name="Picture 8" descr="spwla98lll"/>
            <p:cNvPicPr>
              <a:picLocks noChangeAspect="1" noChangeArrowheads="1"/>
            </p:cNvPicPr>
            <p:nvPr/>
          </p:nvPicPr>
          <p:blipFill>
            <a:blip r:embed="rId3" cstate="print"/>
            <a:srcRect l="69670" t="6504" r="4924" b="83704"/>
            <a:stretch>
              <a:fillRect/>
            </a:stretch>
          </p:blipFill>
          <p:spPr bwMode="auto">
            <a:xfrm>
              <a:off x="6670964" y="1771650"/>
              <a:ext cx="1849581" cy="1762125"/>
            </a:xfrm>
            <a:prstGeom prst="rect">
              <a:avLst/>
            </a:prstGeom>
            <a:noFill/>
          </p:spPr>
        </p:pic>
        <p:grpSp>
          <p:nvGrpSpPr>
            <p:cNvPr id="5" name="Group 57"/>
            <p:cNvGrpSpPr>
              <a:grpSpLocks/>
            </p:cNvGrpSpPr>
            <p:nvPr/>
          </p:nvGrpSpPr>
          <p:grpSpPr bwMode="auto">
            <a:xfrm>
              <a:off x="6669181" y="997527"/>
              <a:ext cx="1887444" cy="782061"/>
              <a:chOff x="4450" y="806"/>
              <a:chExt cx="920" cy="315"/>
            </a:xfrm>
          </p:grpSpPr>
          <p:pic>
            <p:nvPicPr>
              <p:cNvPr id="6" name="Picture 53" descr="spwla98lll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69162" t="89613" r="1631" b="1352"/>
              <a:stretch>
                <a:fillRect/>
              </a:stretch>
            </p:blipFill>
            <p:spPr bwMode="auto">
              <a:xfrm>
                <a:off x="4450" y="808"/>
                <a:ext cx="920" cy="313"/>
              </a:xfrm>
              <a:prstGeom prst="rect">
                <a:avLst/>
              </a:prstGeom>
              <a:noFill/>
            </p:spPr>
          </p:pic>
          <p:sp>
            <p:nvSpPr>
              <p:cNvPr id="7" name="Text Box 55"/>
              <p:cNvSpPr txBox="1">
                <a:spLocks noChangeArrowheads="1"/>
              </p:cNvSpPr>
              <p:nvPr/>
            </p:nvSpPr>
            <p:spPr bwMode="auto">
              <a:xfrm>
                <a:off x="4649" y="806"/>
                <a:ext cx="528" cy="154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000" b="1" dirty="0">
                    <a:solidFill>
                      <a:srgbClr val="FF0000"/>
                    </a:solidFill>
                    <a:latin typeface="Tahoma" pitchFamily="34" charset="0"/>
                  </a:rPr>
                  <a:t>  Delta-T   </a:t>
                </a:r>
              </a:p>
            </p:txBody>
          </p:sp>
          <p:sp>
            <p:nvSpPr>
              <p:cNvPr id="8" name="Line 56"/>
              <p:cNvSpPr>
                <a:spLocks noChangeShapeType="1"/>
              </p:cNvSpPr>
              <p:nvPr/>
            </p:nvSpPr>
            <p:spPr bwMode="auto">
              <a:xfrm>
                <a:off x="4464" y="960"/>
                <a:ext cx="900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</p:grpSp>
        <p:cxnSp>
          <p:nvCxnSpPr>
            <p:cNvPr id="21" name="Straight Connector 20"/>
            <p:cNvCxnSpPr/>
            <p:nvPr/>
          </p:nvCxnSpPr>
          <p:spPr bwMode="auto">
            <a:xfrm>
              <a:off x="7224765" y="1778557"/>
              <a:ext cx="0" cy="241162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3" name="Straight Connector 22"/>
            <p:cNvCxnSpPr/>
            <p:nvPr/>
          </p:nvCxnSpPr>
          <p:spPr bwMode="auto">
            <a:xfrm>
              <a:off x="7527891" y="2001295"/>
              <a:ext cx="0" cy="241162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" name="Straight Connector 23"/>
            <p:cNvCxnSpPr/>
            <p:nvPr/>
          </p:nvCxnSpPr>
          <p:spPr bwMode="auto">
            <a:xfrm>
              <a:off x="7313526" y="2203937"/>
              <a:ext cx="0" cy="241162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" name="Straight Connector 24"/>
            <p:cNvCxnSpPr/>
            <p:nvPr/>
          </p:nvCxnSpPr>
          <p:spPr bwMode="auto">
            <a:xfrm>
              <a:off x="7395587" y="2421651"/>
              <a:ext cx="0" cy="311501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6" name="Straight Connector 25"/>
            <p:cNvCxnSpPr/>
            <p:nvPr/>
          </p:nvCxnSpPr>
          <p:spPr bwMode="auto">
            <a:xfrm>
              <a:off x="7336972" y="2739849"/>
              <a:ext cx="0" cy="199294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7" name="Straight Connector 26"/>
            <p:cNvCxnSpPr/>
            <p:nvPr/>
          </p:nvCxnSpPr>
          <p:spPr bwMode="auto">
            <a:xfrm>
              <a:off x="7549662" y="2912346"/>
              <a:ext cx="0" cy="132305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1" name="Straight Connector 30"/>
            <p:cNvCxnSpPr/>
            <p:nvPr/>
          </p:nvCxnSpPr>
          <p:spPr bwMode="auto">
            <a:xfrm>
              <a:off x="7522866" y="3463330"/>
              <a:ext cx="0" cy="7500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2" name="Straight Connector 31"/>
            <p:cNvCxnSpPr/>
            <p:nvPr/>
          </p:nvCxnSpPr>
          <p:spPr bwMode="auto">
            <a:xfrm>
              <a:off x="7328598" y="3213796"/>
              <a:ext cx="0" cy="241162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3" name="Straight Connector 32"/>
            <p:cNvCxnSpPr/>
            <p:nvPr/>
          </p:nvCxnSpPr>
          <p:spPr bwMode="auto">
            <a:xfrm>
              <a:off x="7707087" y="3029577"/>
              <a:ext cx="0" cy="145702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37" name="TextBox 36"/>
          <p:cNvSpPr txBox="1"/>
          <p:nvPr/>
        </p:nvSpPr>
        <p:spPr>
          <a:xfrm>
            <a:off x="2651760" y="1524000"/>
            <a:ext cx="5706177" cy="10105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1400"/>
              </a:spcBef>
            </a:pP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If velocities increase steadily with depth,</a:t>
            </a:r>
          </a:p>
          <a:p>
            <a:pPr>
              <a:spcBef>
                <a:spcPts val="1400"/>
              </a:spcBef>
            </a:pP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Then try AVERAGE velocity methods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651760" y="4389120"/>
            <a:ext cx="6217920" cy="143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400"/>
              </a:spcBef>
              <a:tabLst>
                <a:tab pos="284163" algn="l"/>
              </a:tabLst>
            </a:pP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If velocities stair-step between mapped 	horizons,</a:t>
            </a:r>
          </a:p>
          <a:p>
            <a:pPr>
              <a:spcBef>
                <a:spcPts val="1400"/>
              </a:spcBef>
            </a:pP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 Then try INTERVAL velocity methods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1" name="Rectangle 40"/>
          <p:cNvSpPr/>
          <p:nvPr/>
        </p:nvSpPr>
        <p:spPr bwMode="auto">
          <a:xfrm>
            <a:off x="525780" y="3642360"/>
            <a:ext cx="1905000" cy="2590800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2" name="Rectangle 41"/>
          <p:cNvSpPr/>
          <p:nvPr/>
        </p:nvSpPr>
        <p:spPr bwMode="auto">
          <a:xfrm>
            <a:off x="525780" y="990600"/>
            <a:ext cx="1905000" cy="2590800"/>
          </a:xfrm>
          <a:prstGeom prst="rect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0" name="Freeform 29"/>
          <p:cNvSpPr/>
          <p:nvPr/>
        </p:nvSpPr>
        <p:spPr bwMode="auto">
          <a:xfrm>
            <a:off x="4272455" y="2498834"/>
            <a:ext cx="1355835" cy="70945"/>
          </a:xfrm>
          <a:custGeom>
            <a:avLst/>
            <a:gdLst>
              <a:gd name="connsiteX0" fmla="*/ 0 w 1355835"/>
              <a:gd name="connsiteY0" fmla="*/ 70945 h 70945"/>
              <a:gd name="connsiteX1" fmla="*/ 1008993 w 1355835"/>
              <a:gd name="connsiteY1" fmla="*/ 7883 h 70945"/>
              <a:gd name="connsiteX2" fmla="*/ 1355835 w 1355835"/>
              <a:gd name="connsiteY2" fmla="*/ 23649 h 70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55835" h="70945">
                <a:moveTo>
                  <a:pt x="0" y="70945"/>
                </a:moveTo>
                <a:lnTo>
                  <a:pt x="1008993" y="7883"/>
                </a:lnTo>
                <a:cubicBezTo>
                  <a:pt x="1234965" y="0"/>
                  <a:pt x="1295400" y="11824"/>
                  <a:pt x="1355835" y="23649"/>
                </a:cubicBezTo>
              </a:path>
            </a:pathLst>
          </a:custGeom>
          <a:noFill/>
          <a:ln w="571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4" name="Freeform 33"/>
          <p:cNvSpPr/>
          <p:nvPr/>
        </p:nvSpPr>
        <p:spPr bwMode="auto">
          <a:xfrm>
            <a:off x="4724400" y="5709745"/>
            <a:ext cx="1355835" cy="70945"/>
          </a:xfrm>
          <a:custGeom>
            <a:avLst/>
            <a:gdLst>
              <a:gd name="connsiteX0" fmla="*/ 0 w 1355835"/>
              <a:gd name="connsiteY0" fmla="*/ 70945 h 70945"/>
              <a:gd name="connsiteX1" fmla="*/ 1008993 w 1355835"/>
              <a:gd name="connsiteY1" fmla="*/ 7883 h 70945"/>
              <a:gd name="connsiteX2" fmla="*/ 1355835 w 1355835"/>
              <a:gd name="connsiteY2" fmla="*/ 23649 h 70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55835" h="70945">
                <a:moveTo>
                  <a:pt x="0" y="70945"/>
                </a:moveTo>
                <a:lnTo>
                  <a:pt x="1008993" y="7883"/>
                </a:lnTo>
                <a:cubicBezTo>
                  <a:pt x="1234965" y="0"/>
                  <a:pt x="1295400" y="11824"/>
                  <a:pt x="1355835" y="23649"/>
                </a:cubicBezTo>
              </a:path>
            </a:pathLst>
          </a:custGeom>
          <a:noFill/>
          <a:ln w="571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1" name="Rectangle 6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3300"/>
                </a:solidFill>
              </a:rPr>
              <a:t>Objectives</a:t>
            </a:r>
          </a:p>
        </p:txBody>
      </p:sp>
      <p:sp>
        <p:nvSpPr>
          <p:cNvPr id="2110" name="Rectangle 62"/>
          <p:cNvSpPr>
            <a:spLocks noGrp="1" noChangeArrowheads="1"/>
          </p:cNvSpPr>
          <p:nvPr>
            <p:ph type="body" idx="4294967295"/>
          </p:nvPr>
        </p:nvSpPr>
        <p:spPr>
          <a:xfrm>
            <a:off x="404454" y="685800"/>
            <a:ext cx="8377237" cy="2495550"/>
          </a:xfrm>
        </p:spPr>
        <p:txBody>
          <a:bodyPr/>
          <a:lstStyle/>
          <a:p>
            <a:pPr>
              <a:spcBef>
                <a:spcPts val="1800"/>
              </a:spcBef>
              <a:buFontTx/>
              <a:buNone/>
            </a:pPr>
            <a:endParaRPr lang="en-US" sz="2600" dirty="0">
              <a:solidFill>
                <a:srgbClr val="0000FF"/>
              </a:solidFill>
            </a:endParaRPr>
          </a:p>
          <a:p>
            <a:pPr>
              <a:spcBef>
                <a:spcPts val="1800"/>
              </a:spcBef>
            </a:pPr>
            <a:r>
              <a:rPr lang="en-US" sz="2600" dirty="0"/>
              <a:t>Understand </a:t>
            </a:r>
            <a:r>
              <a:rPr lang="en-US" sz="2600" dirty="0" smtClean="0"/>
              <a:t>the importance </a:t>
            </a:r>
            <a:r>
              <a:rPr lang="en-US" sz="2600" dirty="0"/>
              <a:t>of time-depth conversion </a:t>
            </a:r>
          </a:p>
          <a:p>
            <a:pPr>
              <a:spcBef>
                <a:spcPts val="1800"/>
              </a:spcBef>
            </a:pPr>
            <a:r>
              <a:rPr lang="en-US" sz="2600" dirty="0"/>
              <a:t>Review velocity basics </a:t>
            </a:r>
          </a:p>
          <a:p>
            <a:pPr>
              <a:spcBef>
                <a:spcPts val="1800"/>
              </a:spcBef>
            </a:pPr>
            <a:r>
              <a:rPr lang="en-US" sz="2600" dirty="0"/>
              <a:t>Choosing a time-depth conversion </a:t>
            </a:r>
            <a:r>
              <a:rPr lang="en-US" sz="2600" dirty="0" smtClean="0"/>
              <a:t>method</a:t>
            </a:r>
          </a:p>
          <a:p>
            <a:pPr>
              <a:spcBef>
                <a:spcPts val="1800"/>
              </a:spcBef>
            </a:pPr>
            <a:r>
              <a:rPr lang="en-US" sz="2600" dirty="0" smtClean="0"/>
              <a:t>Applying Corrections</a:t>
            </a:r>
            <a:endParaRPr lang="en-US" sz="2600" dirty="0"/>
          </a:p>
          <a:p>
            <a:pPr>
              <a:spcBef>
                <a:spcPts val="1800"/>
              </a:spcBef>
            </a:pPr>
            <a:endParaRPr lang="en-US" sz="2600" dirty="0"/>
          </a:p>
          <a:p>
            <a:pPr>
              <a:spcBef>
                <a:spcPts val="1800"/>
              </a:spcBef>
            </a:pPr>
            <a:endParaRPr lang="en-US" sz="2600" dirty="0"/>
          </a:p>
          <a:p>
            <a:pPr>
              <a:spcBef>
                <a:spcPts val="1800"/>
              </a:spcBef>
            </a:pPr>
            <a:endParaRPr lang="en-US" sz="2600" dirty="0"/>
          </a:p>
          <a:p>
            <a:pPr>
              <a:lnSpc>
                <a:spcPct val="60000"/>
              </a:lnSpc>
              <a:spcBef>
                <a:spcPts val="1800"/>
              </a:spcBef>
            </a:pPr>
            <a:endParaRPr lang="en-US" sz="2600" dirty="0"/>
          </a:p>
        </p:txBody>
      </p:sp>
    </p:spTree>
  </p:cSld>
  <p:clrMapOvr>
    <a:masterClrMapping/>
  </p:clrMapOvr>
  <p:transition xmlns:p14="http://schemas.microsoft.com/office/powerpoint/2010/main">
    <p:wipe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714" name="Text Box 2"/>
          <p:cNvSpPr txBox="1">
            <a:spLocks noChangeArrowheads="1"/>
          </p:cNvSpPr>
          <p:nvPr/>
        </p:nvSpPr>
        <p:spPr bwMode="auto">
          <a:xfrm>
            <a:off x="0" y="304800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 defTabSz="423863" eaLnBrk="0" hangingPunct="0">
              <a:buClr>
                <a:srgbClr val="000000"/>
              </a:buClr>
              <a:buSzPct val="90000"/>
              <a:buFont typeface="Monotype Sorts" pitchFamily="2" charset="2"/>
              <a:buNone/>
            </a:pPr>
            <a:endParaRPr lang="en-US" sz="32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395715" name="Text Box 3"/>
          <p:cNvSpPr txBox="1">
            <a:spLocks noChangeArrowheads="1"/>
          </p:cNvSpPr>
          <p:nvPr/>
        </p:nvSpPr>
        <p:spPr bwMode="auto">
          <a:xfrm>
            <a:off x="1752600" y="1156138"/>
            <a:ext cx="6697717" cy="374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lvl="1" indent="-220663" defTabSz="423863" eaLnBrk="0" hangingPunct="0">
              <a:lnSpc>
                <a:spcPct val="140000"/>
              </a:lnSpc>
              <a:buClr>
                <a:schemeClr val="tx1"/>
              </a:buClr>
              <a:buFontTx/>
              <a:buChar char="•"/>
            </a:pPr>
            <a:r>
              <a:rPr lang="en-US" sz="2800" b="1" dirty="0" smtClean="0">
                <a:solidFill>
                  <a:srgbClr val="FFFF66"/>
                </a:solidFill>
                <a:latin typeface="Helvetica" pitchFamily="34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Helvetica" pitchFamily="34" charset="0"/>
              </a:rPr>
              <a:t>Single, Constant </a:t>
            </a:r>
            <a:r>
              <a:rPr lang="en-US" sz="2800" b="1" dirty="0">
                <a:solidFill>
                  <a:srgbClr val="FF0000"/>
                </a:solidFill>
                <a:latin typeface="Helvetica" pitchFamily="34" charset="0"/>
              </a:rPr>
              <a:t>Function</a:t>
            </a:r>
          </a:p>
          <a:p>
            <a:pPr lvl="1" indent="-220663" defTabSz="423863" eaLnBrk="0" hangingPunct="0">
              <a:lnSpc>
                <a:spcPct val="140000"/>
              </a:lnSpc>
              <a:buClr>
                <a:schemeClr val="tx1"/>
              </a:buClr>
              <a:buFontTx/>
              <a:buChar char="•"/>
            </a:pPr>
            <a:r>
              <a:rPr lang="en-US" sz="2800" b="1" dirty="0">
                <a:latin typeface="Helvetica" pitchFamily="34" charset="0"/>
              </a:rPr>
              <a:t> Average Velocity Map</a:t>
            </a:r>
          </a:p>
          <a:p>
            <a:pPr lvl="1" indent="-220663" defTabSz="423863" eaLnBrk="0" hangingPunct="0">
              <a:lnSpc>
                <a:spcPct val="140000"/>
              </a:lnSpc>
              <a:buClr>
                <a:schemeClr val="tx1"/>
              </a:buClr>
              <a:buFontTx/>
              <a:buChar char="•"/>
            </a:pPr>
            <a:r>
              <a:rPr lang="en-US" sz="2800" b="1" dirty="0">
                <a:latin typeface="Helvetica" pitchFamily="34" charset="0"/>
              </a:rPr>
              <a:t> Time/Depth Slices</a:t>
            </a:r>
          </a:p>
          <a:p>
            <a:pPr lvl="1" indent="-220663" defTabSz="423863" eaLnBrk="0" hangingPunct="0">
              <a:lnSpc>
                <a:spcPct val="140000"/>
              </a:lnSpc>
              <a:buClr>
                <a:schemeClr val="tx1"/>
              </a:buClr>
              <a:buFontTx/>
              <a:buChar char="•"/>
            </a:pPr>
            <a:r>
              <a:rPr lang="en-US" sz="2800" b="1" dirty="0">
                <a:latin typeface="Helvetica" pitchFamily="34" charset="0"/>
              </a:rPr>
              <a:t> Horizon Keyed Interval Velocity</a:t>
            </a:r>
          </a:p>
          <a:p>
            <a:pPr lvl="1" indent="-220663" defTabSz="423863" eaLnBrk="0" hangingPunct="0">
              <a:lnSpc>
                <a:spcPct val="140000"/>
              </a:lnSpc>
              <a:buClr>
                <a:schemeClr val="tx1"/>
              </a:buClr>
              <a:buFontTx/>
              <a:buChar char="•"/>
            </a:pPr>
            <a:r>
              <a:rPr lang="en-US" sz="2800" b="1" dirty="0" smtClean="0">
                <a:latin typeface="Helvetica" pitchFamily="34" charset="0"/>
              </a:rPr>
              <a:t> Layer </a:t>
            </a:r>
            <a:r>
              <a:rPr lang="en-US" sz="2800" b="1" dirty="0">
                <a:latin typeface="Helvetica" pitchFamily="34" charset="0"/>
              </a:rPr>
              <a:t>Cake </a:t>
            </a:r>
            <a:r>
              <a:rPr lang="en-US" sz="2400" b="1" dirty="0">
                <a:latin typeface="Helvetica" pitchFamily="34" charset="0"/>
              </a:rPr>
              <a:t>(Combinations of the above</a:t>
            </a:r>
            <a:r>
              <a:rPr lang="en-US" sz="2400" b="1" dirty="0" smtClean="0">
                <a:latin typeface="Helvetica" pitchFamily="34" charset="0"/>
              </a:rPr>
              <a:t>)</a:t>
            </a:r>
            <a:endParaRPr lang="en-US" sz="2200" dirty="0">
              <a:latin typeface="Times New Roman" pitchFamily="18" charset="0"/>
            </a:endParaRPr>
          </a:p>
        </p:txBody>
      </p:sp>
      <p:sp>
        <p:nvSpPr>
          <p:cNvPr id="1395716" name="AutoShape 4"/>
          <p:cNvSpPr>
            <a:spLocks noChangeArrowheads="1"/>
          </p:cNvSpPr>
          <p:nvPr/>
        </p:nvSpPr>
        <p:spPr bwMode="auto">
          <a:xfrm>
            <a:off x="575441" y="1545020"/>
            <a:ext cx="1174531" cy="3216165"/>
          </a:xfrm>
          <a:prstGeom prst="downArrow">
            <a:avLst>
              <a:gd name="adj1" fmla="val 50000"/>
              <a:gd name="adj2" fmla="val 45833"/>
            </a:avLst>
          </a:prstGeom>
          <a:solidFill>
            <a:srgbClr val="FFFF00"/>
          </a:solidFill>
          <a:ln w="28575">
            <a:solidFill>
              <a:srgbClr val="C00000"/>
            </a:solidFill>
            <a:miter lim="800000"/>
            <a:headEnd type="none" w="sm" len="sm"/>
            <a:tailEnd type="none" w="sm" len="sm"/>
          </a:ln>
          <a:effectLst/>
        </p:spPr>
        <p:txBody>
          <a:bodyPr vert="eaVert" wrap="none" anchor="ctr"/>
          <a:lstStyle/>
          <a:p>
            <a:pPr algn="ctr"/>
            <a:r>
              <a:rPr lang="en-US" dirty="0"/>
              <a:t>   </a:t>
            </a:r>
            <a:r>
              <a:rPr lang="en-US" sz="1800" b="1" dirty="0">
                <a:latin typeface="+mn-lt"/>
              </a:rPr>
              <a:t>Increasing Complexity</a:t>
            </a:r>
            <a:endParaRPr lang="en-US" sz="2000" b="1" dirty="0">
              <a:latin typeface="+mn-lt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423863"/>
            <a:r>
              <a:rPr lang="en-US" dirty="0" smtClean="0"/>
              <a:t>Time-to-Depth Conversion Methods</a:t>
            </a:r>
            <a:endParaRPr lang="en-US" dirty="0">
              <a:latin typeface="Times New Roman" pitchFamily="18" charset="0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Single, Constant Function</a:t>
            </a:r>
            <a:endParaRPr lang="en-US" dirty="0"/>
          </a:p>
        </p:txBody>
      </p:sp>
      <p:grpSp>
        <p:nvGrpSpPr>
          <p:cNvPr id="26" name="Group 25"/>
          <p:cNvGrpSpPr>
            <a:grpSpLocks noChangeAspect="1"/>
          </p:cNvGrpSpPr>
          <p:nvPr/>
        </p:nvGrpSpPr>
        <p:grpSpPr>
          <a:xfrm>
            <a:off x="5571790" y="2320161"/>
            <a:ext cx="1623717" cy="2239844"/>
            <a:chOff x="583587" y="959427"/>
            <a:chExt cx="1910255" cy="2635111"/>
          </a:xfrm>
        </p:grpSpPr>
        <p:grpSp>
          <p:nvGrpSpPr>
            <p:cNvPr id="12" name="Group 11"/>
            <p:cNvGrpSpPr/>
            <p:nvPr/>
          </p:nvGrpSpPr>
          <p:grpSpPr>
            <a:xfrm>
              <a:off x="588842" y="959427"/>
              <a:ext cx="1905000" cy="2621973"/>
              <a:chOff x="525780" y="959427"/>
              <a:chExt cx="1905000" cy="2621973"/>
            </a:xfrm>
          </p:grpSpPr>
          <p:sp>
            <p:nvSpPr>
              <p:cNvPr id="11" name="Rectangle 10"/>
              <p:cNvSpPr/>
              <p:nvPr/>
            </p:nvSpPr>
            <p:spPr bwMode="auto">
              <a:xfrm>
                <a:off x="525780" y="990600"/>
                <a:ext cx="1905000" cy="2590800"/>
              </a:xfrm>
              <a:prstGeom prst="rect">
                <a:avLst/>
              </a:prstGeom>
              <a:solidFill>
                <a:schemeClr val="bg1"/>
              </a:soli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pic>
            <p:nvPicPr>
              <p:cNvPr id="8" name="Picture 53" descr="spwla98lll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69162" t="89613" r="1631" b="1352"/>
              <a:stretch>
                <a:fillRect/>
              </a:stretch>
            </p:blipFill>
            <p:spPr bwMode="auto">
              <a:xfrm>
                <a:off x="534558" y="964392"/>
                <a:ext cx="1887444" cy="777096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9" name="Text Box 55"/>
              <p:cNvSpPr txBox="1">
                <a:spLocks noChangeArrowheads="1"/>
              </p:cNvSpPr>
              <p:nvPr/>
            </p:nvSpPr>
            <p:spPr bwMode="auto">
              <a:xfrm>
                <a:off x="942820" y="959427"/>
                <a:ext cx="1083229" cy="382341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000" b="1" dirty="0">
                    <a:solidFill>
                      <a:srgbClr val="FF0000"/>
                    </a:solidFill>
                    <a:latin typeface="Tahoma" pitchFamily="34" charset="0"/>
                  </a:rPr>
                  <a:t>  Delta-T   </a:t>
                </a:r>
              </a:p>
            </p:txBody>
          </p:sp>
          <p:sp>
            <p:nvSpPr>
              <p:cNvPr id="10" name="Line 56"/>
              <p:cNvSpPr>
                <a:spLocks noChangeShapeType="1"/>
              </p:cNvSpPr>
              <p:nvPr/>
            </p:nvSpPr>
            <p:spPr bwMode="auto">
              <a:xfrm>
                <a:off x="563280" y="1341768"/>
                <a:ext cx="1846413" cy="0"/>
              </a:xfrm>
              <a:prstGeom prst="line">
                <a:avLst/>
              </a:prstGeom>
              <a:noFill/>
              <a:ln w="19050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" name="Rectangle 4"/>
              <p:cNvSpPr/>
              <p:nvPr/>
            </p:nvSpPr>
            <p:spPr bwMode="auto">
              <a:xfrm>
                <a:off x="551927" y="1752600"/>
                <a:ext cx="1828800" cy="1733550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pic>
            <p:nvPicPr>
              <p:cNvPr id="6" name="Picture 5" descr="spwla98lll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79685" t="18264" r="13381" b="72868"/>
              <a:stretch>
                <a:fillRect/>
              </a:stretch>
            </p:blipFill>
            <p:spPr bwMode="auto">
              <a:xfrm rot="21360000" flipH="1">
                <a:off x="927324" y="1717701"/>
                <a:ext cx="1246839" cy="167391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23" name="Freeform 22"/>
            <p:cNvSpPr/>
            <p:nvPr/>
          </p:nvSpPr>
          <p:spPr bwMode="auto">
            <a:xfrm>
              <a:off x="1008993" y="1718441"/>
              <a:ext cx="788276" cy="1876097"/>
            </a:xfrm>
            <a:custGeom>
              <a:avLst/>
              <a:gdLst>
                <a:gd name="connsiteX0" fmla="*/ 0 w 788276"/>
                <a:gd name="connsiteY0" fmla="*/ 0 h 1876097"/>
                <a:gd name="connsiteX1" fmla="*/ 299545 w 788276"/>
                <a:gd name="connsiteY1" fmla="*/ 331076 h 1876097"/>
                <a:gd name="connsiteX2" fmla="*/ 583324 w 788276"/>
                <a:gd name="connsiteY2" fmla="*/ 993228 h 1876097"/>
                <a:gd name="connsiteX3" fmla="*/ 788276 w 788276"/>
                <a:gd name="connsiteY3" fmla="*/ 1876097 h 1876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8276" h="1876097">
                  <a:moveTo>
                    <a:pt x="0" y="0"/>
                  </a:moveTo>
                  <a:cubicBezTo>
                    <a:pt x="101162" y="82769"/>
                    <a:pt x="202324" y="165538"/>
                    <a:pt x="299545" y="331076"/>
                  </a:cubicBezTo>
                  <a:cubicBezTo>
                    <a:pt x="396766" y="496614"/>
                    <a:pt x="501869" y="735725"/>
                    <a:pt x="583324" y="993228"/>
                  </a:cubicBezTo>
                  <a:cubicBezTo>
                    <a:pt x="664779" y="1250731"/>
                    <a:pt x="726527" y="1563414"/>
                    <a:pt x="788276" y="1876097"/>
                  </a:cubicBezTo>
                </a:path>
              </a:pathLst>
            </a:custGeom>
            <a:noFill/>
            <a:ln w="57150" cap="flat" cmpd="sng" algn="ctr">
              <a:solidFill>
                <a:srgbClr val="7030A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4" name="Rectangle 23"/>
            <p:cNvSpPr/>
            <p:nvPr/>
          </p:nvSpPr>
          <p:spPr bwMode="auto">
            <a:xfrm>
              <a:off x="583587" y="985344"/>
              <a:ext cx="1905000" cy="2590800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27" name="Group 26"/>
          <p:cNvGrpSpPr>
            <a:grpSpLocks noChangeAspect="1"/>
          </p:cNvGrpSpPr>
          <p:nvPr/>
        </p:nvGrpSpPr>
        <p:grpSpPr>
          <a:xfrm>
            <a:off x="1184768" y="2320161"/>
            <a:ext cx="1628184" cy="2246849"/>
            <a:chOff x="6243408" y="948558"/>
            <a:chExt cx="1915510" cy="2643352"/>
          </a:xfrm>
        </p:grpSpPr>
        <p:grpSp>
          <p:nvGrpSpPr>
            <p:cNvPr id="13" name="Group 12"/>
            <p:cNvGrpSpPr/>
            <p:nvPr/>
          </p:nvGrpSpPr>
          <p:grpSpPr>
            <a:xfrm>
              <a:off x="6243408" y="969937"/>
              <a:ext cx="1905000" cy="2621973"/>
              <a:chOff x="525780" y="959427"/>
              <a:chExt cx="1905000" cy="2621973"/>
            </a:xfrm>
          </p:grpSpPr>
          <p:sp>
            <p:nvSpPr>
              <p:cNvPr id="19" name="Rectangle 18"/>
              <p:cNvSpPr/>
              <p:nvPr/>
            </p:nvSpPr>
            <p:spPr bwMode="auto">
              <a:xfrm>
                <a:off x="525780" y="990600"/>
                <a:ext cx="1905000" cy="2590800"/>
              </a:xfrm>
              <a:prstGeom prst="rect">
                <a:avLst/>
              </a:prstGeom>
              <a:solidFill>
                <a:schemeClr val="bg1"/>
              </a:soli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pic>
            <p:nvPicPr>
              <p:cNvPr id="14" name="Picture 53" descr="spwla98lll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69162" t="89613" r="1631" b="1352"/>
              <a:stretch>
                <a:fillRect/>
              </a:stretch>
            </p:blipFill>
            <p:spPr bwMode="auto">
              <a:xfrm>
                <a:off x="534558" y="964392"/>
                <a:ext cx="1887444" cy="777096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5" name="Text Box 55"/>
              <p:cNvSpPr txBox="1">
                <a:spLocks noChangeArrowheads="1"/>
              </p:cNvSpPr>
              <p:nvPr/>
            </p:nvSpPr>
            <p:spPr bwMode="auto">
              <a:xfrm>
                <a:off x="942820" y="959427"/>
                <a:ext cx="1083229" cy="382341"/>
              </a:xfrm>
              <a:prstGeom prst="rect">
                <a:avLst/>
              </a:prstGeom>
              <a:solidFill>
                <a:schemeClr val="bg1"/>
              </a:soli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000" b="1" dirty="0">
                    <a:solidFill>
                      <a:srgbClr val="FF0000"/>
                    </a:solidFill>
                    <a:latin typeface="Tahoma" pitchFamily="34" charset="0"/>
                  </a:rPr>
                  <a:t>  Delta-T   </a:t>
                </a:r>
              </a:p>
            </p:txBody>
          </p:sp>
          <p:sp>
            <p:nvSpPr>
              <p:cNvPr id="16" name="Line 56"/>
              <p:cNvSpPr>
                <a:spLocks noChangeShapeType="1"/>
              </p:cNvSpPr>
              <p:nvPr/>
            </p:nvSpPr>
            <p:spPr bwMode="auto">
              <a:xfrm>
                <a:off x="563280" y="1341768"/>
                <a:ext cx="1846413" cy="0"/>
              </a:xfrm>
              <a:prstGeom prst="line">
                <a:avLst/>
              </a:prstGeom>
              <a:noFill/>
              <a:ln w="19050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7" name="Rectangle 16"/>
              <p:cNvSpPr/>
              <p:nvPr/>
            </p:nvSpPr>
            <p:spPr bwMode="auto">
              <a:xfrm>
                <a:off x="551927" y="1752600"/>
                <a:ext cx="1828800" cy="1733550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pic>
            <p:nvPicPr>
              <p:cNvPr id="18" name="Picture 17" descr="spwla98lll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79685" t="18264" r="13381" b="72868"/>
              <a:stretch>
                <a:fillRect/>
              </a:stretch>
            </p:blipFill>
            <p:spPr bwMode="auto">
              <a:xfrm rot="21360000" flipH="1">
                <a:off x="927324" y="1717701"/>
                <a:ext cx="1246839" cy="167391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cxnSp>
          <p:nvCxnSpPr>
            <p:cNvPr id="21" name="Straight Connector 20"/>
            <p:cNvCxnSpPr/>
            <p:nvPr/>
          </p:nvCxnSpPr>
          <p:spPr bwMode="auto">
            <a:xfrm>
              <a:off x="6842234" y="1702676"/>
              <a:ext cx="630621" cy="1781503"/>
            </a:xfrm>
            <a:prstGeom prst="line">
              <a:avLst/>
            </a:prstGeom>
            <a:solidFill>
              <a:schemeClr val="accent1"/>
            </a:solidFill>
            <a:ln w="57150" cap="flat" cmpd="sng" algn="ctr">
              <a:solidFill>
                <a:srgbClr val="7030A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5" name="Rectangle 24"/>
            <p:cNvSpPr/>
            <p:nvPr/>
          </p:nvSpPr>
          <p:spPr bwMode="auto">
            <a:xfrm>
              <a:off x="6253918" y="948558"/>
              <a:ext cx="1905000" cy="2590800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315310" y="1087821"/>
            <a:ext cx="82465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 single velocity function is used throughout the study area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291776" y="1686962"/>
            <a:ext cx="141416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0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Linear</a:t>
            </a:r>
            <a:endParaRPr lang="en-US" sz="3200" b="1" cap="none" spc="0" dirty="0">
              <a:ln w="18000">
                <a:solidFill>
                  <a:srgbClr val="C00000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4935976" y="1686962"/>
            <a:ext cx="289534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0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Second Order</a:t>
            </a:r>
            <a:endParaRPr lang="en-US" sz="3200" b="1" cap="none" spc="0" dirty="0">
              <a:ln w="18000">
                <a:solidFill>
                  <a:srgbClr val="C00000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129872" y="4566735"/>
            <a:ext cx="17379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 = a + bT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068224" y="4566735"/>
            <a:ext cx="26308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 = a + bT + cT</a:t>
            </a:r>
            <a:r>
              <a:rPr lang="en-US" baseline="30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endParaRPr lang="en-US" baseline="30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939159" y="5297214"/>
            <a:ext cx="482638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36538" indent="-236538">
              <a:buFont typeface="Arial" pitchFamily="34" charset="0"/>
              <a:buChar char="•"/>
            </a:pP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Simple, fast and cheap</a:t>
            </a:r>
          </a:p>
          <a:p>
            <a:pPr marL="236538" indent="-236538">
              <a:buFont typeface="Arial" pitchFamily="34" charset="0"/>
              <a:buChar char="•"/>
            </a:pP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OK for small areas with simple geology</a:t>
            </a:r>
          </a:p>
          <a:p>
            <a:pPr marL="236538" indent="-236538">
              <a:buFont typeface="Arial" pitchFamily="34" charset="0"/>
              <a:buChar char="•"/>
            </a:pPr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Least accurate method</a:t>
            </a:r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714" name="Text Box 2"/>
          <p:cNvSpPr txBox="1">
            <a:spLocks noChangeArrowheads="1"/>
          </p:cNvSpPr>
          <p:nvPr/>
        </p:nvSpPr>
        <p:spPr bwMode="auto">
          <a:xfrm>
            <a:off x="0" y="304800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 defTabSz="423863" eaLnBrk="0" hangingPunct="0">
              <a:buClr>
                <a:srgbClr val="000000"/>
              </a:buClr>
              <a:buSzPct val="90000"/>
              <a:buFont typeface="Monotype Sorts" pitchFamily="2" charset="2"/>
              <a:buNone/>
            </a:pPr>
            <a:endParaRPr lang="en-US" sz="32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395715" name="Text Box 3"/>
          <p:cNvSpPr txBox="1">
            <a:spLocks noChangeArrowheads="1"/>
          </p:cNvSpPr>
          <p:nvPr/>
        </p:nvSpPr>
        <p:spPr bwMode="auto">
          <a:xfrm>
            <a:off x="1752600" y="1156138"/>
            <a:ext cx="6697717" cy="374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lvl="1" indent="-220663" defTabSz="423863" eaLnBrk="0" hangingPunct="0">
              <a:lnSpc>
                <a:spcPct val="140000"/>
              </a:lnSpc>
              <a:buClr>
                <a:schemeClr val="tx1"/>
              </a:buClr>
              <a:buFontTx/>
              <a:buChar char="•"/>
            </a:pPr>
            <a:r>
              <a:rPr lang="en-US" sz="2800" b="1" dirty="0" smtClean="0">
                <a:solidFill>
                  <a:srgbClr val="FFFF66"/>
                </a:solidFill>
                <a:latin typeface="Helvetica" pitchFamily="34" charset="0"/>
              </a:rPr>
              <a:t> </a:t>
            </a:r>
            <a:r>
              <a:rPr lang="en-US" sz="2800" b="1" dirty="0" smtClean="0">
                <a:latin typeface="Helvetica" pitchFamily="34" charset="0"/>
              </a:rPr>
              <a:t>Single, Constant </a:t>
            </a:r>
            <a:r>
              <a:rPr lang="en-US" sz="2800" b="1" dirty="0">
                <a:latin typeface="Helvetica" pitchFamily="34" charset="0"/>
              </a:rPr>
              <a:t>Function</a:t>
            </a:r>
          </a:p>
          <a:p>
            <a:pPr lvl="1" indent="-220663" defTabSz="423863" eaLnBrk="0" hangingPunct="0">
              <a:lnSpc>
                <a:spcPct val="140000"/>
              </a:lnSpc>
              <a:buClr>
                <a:schemeClr val="tx1"/>
              </a:buClr>
              <a:buFontTx/>
              <a:buChar char="•"/>
            </a:pPr>
            <a:r>
              <a:rPr lang="en-US" sz="2800" b="1" dirty="0">
                <a:latin typeface="Helvetica" pitchFamily="34" charset="0"/>
              </a:rPr>
              <a:t> </a:t>
            </a:r>
            <a:r>
              <a:rPr lang="en-US" sz="2800" b="1" dirty="0">
                <a:solidFill>
                  <a:srgbClr val="FF0000"/>
                </a:solidFill>
                <a:latin typeface="Helvetica" pitchFamily="34" charset="0"/>
              </a:rPr>
              <a:t>Average Velocity Map</a:t>
            </a:r>
          </a:p>
          <a:p>
            <a:pPr lvl="1" indent="-220663" defTabSz="423863" eaLnBrk="0" hangingPunct="0">
              <a:lnSpc>
                <a:spcPct val="140000"/>
              </a:lnSpc>
              <a:buClr>
                <a:schemeClr val="tx1"/>
              </a:buClr>
              <a:buFontTx/>
              <a:buChar char="•"/>
            </a:pPr>
            <a:r>
              <a:rPr lang="en-US" sz="2800" b="1" dirty="0">
                <a:latin typeface="Helvetica" pitchFamily="34" charset="0"/>
              </a:rPr>
              <a:t> Time/Depth Slices</a:t>
            </a:r>
          </a:p>
          <a:p>
            <a:pPr lvl="1" indent="-220663" defTabSz="423863" eaLnBrk="0" hangingPunct="0">
              <a:lnSpc>
                <a:spcPct val="140000"/>
              </a:lnSpc>
              <a:buClr>
                <a:schemeClr val="tx1"/>
              </a:buClr>
              <a:buFontTx/>
              <a:buChar char="•"/>
            </a:pPr>
            <a:r>
              <a:rPr lang="en-US" sz="2800" b="1" dirty="0">
                <a:latin typeface="Helvetica" pitchFamily="34" charset="0"/>
              </a:rPr>
              <a:t> Horizon Keyed Interval Velocity</a:t>
            </a:r>
          </a:p>
          <a:p>
            <a:pPr lvl="1" indent="-220663" defTabSz="423863" eaLnBrk="0" hangingPunct="0">
              <a:lnSpc>
                <a:spcPct val="140000"/>
              </a:lnSpc>
              <a:buClr>
                <a:schemeClr val="tx1"/>
              </a:buClr>
              <a:buFontTx/>
              <a:buChar char="•"/>
            </a:pPr>
            <a:r>
              <a:rPr lang="en-US" sz="2800" b="1" dirty="0" smtClean="0">
                <a:latin typeface="Helvetica" pitchFamily="34" charset="0"/>
              </a:rPr>
              <a:t> Layer </a:t>
            </a:r>
            <a:r>
              <a:rPr lang="en-US" sz="2800" b="1" dirty="0">
                <a:latin typeface="Helvetica" pitchFamily="34" charset="0"/>
              </a:rPr>
              <a:t>Cake </a:t>
            </a:r>
            <a:r>
              <a:rPr lang="en-US" sz="2400" b="1" dirty="0">
                <a:latin typeface="Helvetica" pitchFamily="34" charset="0"/>
              </a:rPr>
              <a:t>(Combinations of the above</a:t>
            </a:r>
            <a:r>
              <a:rPr lang="en-US" sz="2400" b="1" dirty="0" smtClean="0">
                <a:latin typeface="Helvetica" pitchFamily="34" charset="0"/>
              </a:rPr>
              <a:t>)</a:t>
            </a:r>
            <a:endParaRPr lang="en-US" sz="2200" dirty="0">
              <a:latin typeface="Times New Roman" pitchFamily="18" charset="0"/>
            </a:endParaRPr>
          </a:p>
        </p:txBody>
      </p:sp>
      <p:sp>
        <p:nvSpPr>
          <p:cNvPr id="1395716" name="AutoShape 4"/>
          <p:cNvSpPr>
            <a:spLocks noChangeArrowheads="1"/>
          </p:cNvSpPr>
          <p:nvPr/>
        </p:nvSpPr>
        <p:spPr bwMode="auto">
          <a:xfrm>
            <a:off x="575441" y="1545020"/>
            <a:ext cx="1174531" cy="3216165"/>
          </a:xfrm>
          <a:prstGeom prst="downArrow">
            <a:avLst>
              <a:gd name="adj1" fmla="val 50000"/>
              <a:gd name="adj2" fmla="val 45833"/>
            </a:avLst>
          </a:prstGeom>
          <a:solidFill>
            <a:srgbClr val="FFFF00"/>
          </a:solidFill>
          <a:ln w="28575">
            <a:solidFill>
              <a:srgbClr val="C00000"/>
            </a:solidFill>
            <a:miter lim="800000"/>
            <a:headEnd type="none" w="sm" len="sm"/>
            <a:tailEnd type="none" w="sm" len="sm"/>
          </a:ln>
          <a:effectLst/>
        </p:spPr>
        <p:txBody>
          <a:bodyPr vert="eaVert" wrap="none" anchor="ctr"/>
          <a:lstStyle/>
          <a:p>
            <a:pPr algn="ctr"/>
            <a:r>
              <a:rPr lang="en-US" dirty="0"/>
              <a:t>   </a:t>
            </a:r>
            <a:r>
              <a:rPr lang="en-US" sz="1800" b="1" dirty="0">
                <a:latin typeface="+mn-lt"/>
              </a:rPr>
              <a:t>Increasing Complexity</a:t>
            </a:r>
            <a:endParaRPr lang="en-US" sz="2000" b="1" dirty="0">
              <a:latin typeface="+mn-lt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423863"/>
            <a:r>
              <a:rPr lang="en-US" dirty="0" smtClean="0"/>
              <a:t>Time-to-Depth Conversion Methods</a:t>
            </a:r>
            <a:endParaRPr lang="en-US" dirty="0">
              <a:latin typeface="Times New Roman" pitchFamily="18" charset="0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Helvetica" pitchFamily="34" charset="0"/>
              </a:rPr>
              <a:t>Average Velocity Map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15310" y="1087821"/>
            <a:ext cx="839555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1638" indent="-401638">
              <a:buFont typeface="+mj-lt"/>
              <a:buAutoNum type="arabicPeriod"/>
              <a:tabLst>
                <a:tab pos="738188" algn="l"/>
              </a:tabLst>
            </a:pP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For a single horizon of interest, depth and time values are 	used at well locations to get average velocities</a:t>
            </a:r>
          </a:p>
          <a:p>
            <a:pPr marL="401638" indent="-401638">
              <a:buFont typeface="+mj-lt"/>
              <a:buAutoNum type="arabicPeriod"/>
              <a:tabLst>
                <a:tab pos="738188" algn="l"/>
              </a:tabLst>
            </a:pP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Average velocities at wells a gridded and contoured</a:t>
            </a:r>
          </a:p>
          <a:p>
            <a:pPr marL="401638" indent="-401638">
              <a:buFont typeface="+mj-lt"/>
              <a:buAutoNum type="arabicPeriod"/>
              <a:tabLst>
                <a:tab pos="738188" algn="l"/>
              </a:tabLst>
            </a:pP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Time map times V</a:t>
            </a:r>
            <a:r>
              <a:rPr lang="en-US" baseline="-25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avg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map yields a depth map</a:t>
            </a:r>
          </a:p>
          <a:p>
            <a:pPr marL="457200" indent="-457200">
              <a:buFont typeface="+mj-lt"/>
              <a:buAutoNum type="arabicPeriod"/>
            </a:pP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69" name="Group 68"/>
          <p:cNvGrpSpPr/>
          <p:nvPr/>
        </p:nvGrpSpPr>
        <p:grpSpPr>
          <a:xfrm>
            <a:off x="622101" y="2826969"/>
            <a:ext cx="2261937" cy="2662150"/>
            <a:chOff x="690341" y="2826969"/>
            <a:chExt cx="2261937" cy="2662150"/>
          </a:xfrm>
        </p:grpSpPr>
        <p:grpSp>
          <p:nvGrpSpPr>
            <p:cNvPr id="62" name="Group 61"/>
            <p:cNvGrpSpPr/>
            <p:nvPr/>
          </p:nvGrpSpPr>
          <p:grpSpPr>
            <a:xfrm>
              <a:off x="690341" y="3564066"/>
              <a:ext cx="2261937" cy="1925053"/>
              <a:chOff x="321845" y="2990850"/>
              <a:chExt cx="2261937" cy="1925053"/>
            </a:xfrm>
          </p:grpSpPr>
          <p:grpSp>
            <p:nvGrpSpPr>
              <p:cNvPr id="21" name="Group 20"/>
              <p:cNvGrpSpPr/>
              <p:nvPr/>
            </p:nvGrpSpPr>
            <p:grpSpPr>
              <a:xfrm>
                <a:off x="321845" y="2990850"/>
                <a:ext cx="2261937" cy="1925053"/>
                <a:chOff x="321845" y="2990850"/>
                <a:chExt cx="2261937" cy="1925053"/>
              </a:xfrm>
            </p:grpSpPr>
            <p:sp>
              <p:nvSpPr>
                <p:cNvPr id="6" name="Rectangle 5"/>
                <p:cNvSpPr/>
                <p:nvPr/>
              </p:nvSpPr>
              <p:spPr bwMode="auto">
                <a:xfrm>
                  <a:off x="321845" y="2990850"/>
                  <a:ext cx="2261937" cy="1925053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sp>
              <p:nvSpPr>
                <p:cNvPr id="7" name="Oval 6"/>
                <p:cNvSpPr/>
                <p:nvPr/>
              </p:nvSpPr>
              <p:spPr bwMode="auto">
                <a:xfrm>
                  <a:off x="1812758" y="3505200"/>
                  <a:ext cx="112295" cy="112295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sp>
              <p:nvSpPr>
                <p:cNvPr id="8" name="Oval 7"/>
                <p:cNvSpPr/>
                <p:nvPr/>
              </p:nvSpPr>
              <p:spPr bwMode="auto">
                <a:xfrm>
                  <a:off x="1841333" y="4600575"/>
                  <a:ext cx="112295" cy="112295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sp>
              <p:nvSpPr>
                <p:cNvPr id="9" name="Oval 8"/>
                <p:cNvSpPr/>
                <p:nvPr/>
              </p:nvSpPr>
              <p:spPr bwMode="auto">
                <a:xfrm>
                  <a:off x="784058" y="3362325"/>
                  <a:ext cx="112295" cy="112295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sp>
              <p:nvSpPr>
                <p:cNvPr id="10" name="Oval 9"/>
                <p:cNvSpPr/>
                <p:nvPr/>
              </p:nvSpPr>
              <p:spPr bwMode="auto">
                <a:xfrm>
                  <a:off x="1212683" y="4314825"/>
                  <a:ext cx="112295" cy="112295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sp>
              <p:nvSpPr>
                <p:cNvPr id="12" name="TextBox 11"/>
                <p:cNvSpPr txBox="1"/>
                <p:nvPr/>
              </p:nvSpPr>
              <p:spPr>
                <a:xfrm>
                  <a:off x="828675" y="3200400"/>
                  <a:ext cx="529312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 smtClean="0">
                      <a:latin typeface="Arial" pitchFamily="34" charset="0"/>
                      <a:cs typeface="Arial" pitchFamily="34" charset="0"/>
                    </a:rPr>
                    <a:t>1755 m</a:t>
                  </a:r>
                </a:p>
                <a:p>
                  <a:r>
                    <a:rPr lang="en-US" sz="800" dirty="0" smtClean="0">
                      <a:latin typeface="Arial" pitchFamily="34" charset="0"/>
                      <a:cs typeface="Arial" pitchFamily="34" charset="0"/>
                    </a:rPr>
                    <a:t>900 ms</a:t>
                  </a:r>
                  <a:endParaRPr lang="en-US" sz="8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4" name="TextBox 13"/>
                <p:cNvSpPr txBox="1"/>
                <p:nvPr/>
              </p:nvSpPr>
              <p:spPr>
                <a:xfrm>
                  <a:off x="1876425" y="4495800"/>
                  <a:ext cx="58060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 smtClean="0">
                      <a:latin typeface="Arial" pitchFamily="34" charset="0"/>
                      <a:cs typeface="Arial" pitchFamily="34" charset="0"/>
                    </a:rPr>
                    <a:t>2585 m</a:t>
                  </a:r>
                </a:p>
                <a:p>
                  <a:r>
                    <a:rPr lang="en-US" sz="800" dirty="0" smtClean="0">
                      <a:latin typeface="Arial" pitchFamily="34" charset="0"/>
                      <a:cs typeface="Arial" pitchFamily="34" charset="0"/>
                    </a:rPr>
                    <a:t>1220 ms</a:t>
                  </a:r>
                  <a:endParaRPr lang="en-US" sz="8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5" name="TextBox 14"/>
                <p:cNvSpPr txBox="1"/>
                <p:nvPr/>
              </p:nvSpPr>
              <p:spPr>
                <a:xfrm>
                  <a:off x="1266825" y="4162425"/>
                  <a:ext cx="58060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 smtClean="0">
                      <a:latin typeface="Arial" pitchFamily="34" charset="0"/>
                      <a:cs typeface="Arial" pitchFamily="34" charset="0"/>
                    </a:rPr>
                    <a:t>2380 m</a:t>
                  </a:r>
                </a:p>
                <a:p>
                  <a:r>
                    <a:rPr lang="en-US" sz="800" dirty="0" smtClean="0">
                      <a:latin typeface="Arial" pitchFamily="34" charset="0"/>
                      <a:cs typeface="Arial" pitchFamily="34" charset="0"/>
                    </a:rPr>
                    <a:t>1150 ms</a:t>
                  </a:r>
                  <a:endParaRPr lang="en-US" sz="8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6" name="TextBox 15"/>
                <p:cNvSpPr txBox="1"/>
                <p:nvPr/>
              </p:nvSpPr>
              <p:spPr>
                <a:xfrm>
                  <a:off x="1914525" y="3381375"/>
                  <a:ext cx="58060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 smtClean="0">
                      <a:latin typeface="Arial" pitchFamily="34" charset="0"/>
                      <a:cs typeface="Arial" pitchFamily="34" charset="0"/>
                    </a:rPr>
                    <a:t>2100 m</a:t>
                  </a:r>
                </a:p>
                <a:p>
                  <a:r>
                    <a:rPr lang="en-US" sz="800" dirty="0" smtClean="0">
                      <a:latin typeface="Arial" pitchFamily="34" charset="0"/>
                      <a:cs typeface="Arial" pitchFamily="34" charset="0"/>
                    </a:rPr>
                    <a:t>1050 ms</a:t>
                  </a:r>
                  <a:endParaRPr lang="en-US" sz="8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7" name="TextBox 16"/>
                <p:cNvSpPr txBox="1"/>
                <p:nvPr/>
              </p:nvSpPr>
              <p:spPr>
                <a:xfrm>
                  <a:off x="479549" y="3228975"/>
                  <a:ext cx="370614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700" b="1" dirty="0" smtClean="0">
                      <a:latin typeface="Arial" pitchFamily="34" charset="0"/>
                      <a:cs typeface="Arial" pitchFamily="34" charset="0"/>
                    </a:rPr>
                    <a:t>Well</a:t>
                  </a:r>
                </a:p>
                <a:p>
                  <a:pPr algn="ctr"/>
                  <a:r>
                    <a:rPr lang="en-US" sz="700" b="1" dirty="0" smtClean="0">
                      <a:latin typeface="Arial" pitchFamily="34" charset="0"/>
                      <a:cs typeface="Arial" pitchFamily="34" charset="0"/>
                    </a:rPr>
                    <a:t>A</a:t>
                  </a:r>
                  <a:endParaRPr lang="en-US" sz="700" b="1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8" name="TextBox 17"/>
                <p:cNvSpPr txBox="1"/>
                <p:nvPr/>
              </p:nvSpPr>
              <p:spPr>
                <a:xfrm>
                  <a:off x="1565399" y="3324225"/>
                  <a:ext cx="370614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700" b="1" dirty="0" smtClean="0">
                      <a:latin typeface="Arial" pitchFamily="34" charset="0"/>
                      <a:cs typeface="Arial" pitchFamily="34" charset="0"/>
                    </a:rPr>
                    <a:t>Well</a:t>
                  </a:r>
                </a:p>
                <a:p>
                  <a:pPr algn="ctr"/>
                  <a:r>
                    <a:rPr lang="en-US" sz="700" dirty="0" smtClean="0">
                      <a:latin typeface="Arial" pitchFamily="34" charset="0"/>
                      <a:cs typeface="Arial" pitchFamily="34" charset="0"/>
                    </a:rPr>
                    <a:t>B</a:t>
                  </a:r>
                  <a:endParaRPr lang="en-US" sz="7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9" name="TextBox 18"/>
                <p:cNvSpPr txBox="1"/>
                <p:nvPr/>
              </p:nvSpPr>
              <p:spPr>
                <a:xfrm>
                  <a:off x="946274" y="4152900"/>
                  <a:ext cx="370614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700" b="1" dirty="0" smtClean="0">
                      <a:latin typeface="Arial" pitchFamily="34" charset="0"/>
                      <a:cs typeface="Arial" pitchFamily="34" charset="0"/>
                    </a:rPr>
                    <a:t>Well</a:t>
                  </a:r>
                </a:p>
                <a:p>
                  <a:pPr algn="ctr"/>
                  <a:r>
                    <a:rPr lang="en-US" sz="700" b="1" dirty="0" smtClean="0">
                      <a:latin typeface="Arial" pitchFamily="34" charset="0"/>
                      <a:cs typeface="Arial" pitchFamily="34" charset="0"/>
                    </a:rPr>
                    <a:t>C</a:t>
                  </a:r>
                  <a:endParaRPr lang="en-US" sz="700" b="1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0" name="TextBox 19"/>
                <p:cNvSpPr txBox="1"/>
                <p:nvPr/>
              </p:nvSpPr>
              <p:spPr>
                <a:xfrm>
                  <a:off x="1565399" y="4457700"/>
                  <a:ext cx="370614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700" b="1" dirty="0" smtClean="0">
                      <a:latin typeface="Arial" pitchFamily="34" charset="0"/>
                      <a:cs typeface="Arial" pitchFamily="34" charset="0"/>
                    </a:rPr>
                    <a:t>Well</a:t>
                  </a:r>
                </a:p>
                <a:p>
                  <a:pPr algn="ctr"/>
                  <a:r>
                    <a:rPr lang="en-US" sz="700" b="1" dirty="0" smtClean="0">
                      <a:latin typeface="Arial" pitchFamily="34" charset="0"/>
                      <a:cs typeface="Arial" pitchFamily="34" charset="0"/>
                    </a:rPr>
                    <a:t>D</a:t>
                  </a:r>
                  <a:endParaRPr lang="en-US" sz="700" b="1" dirty="0"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sp>
            <p:nvSpPr>
              <p:cNvPr id="60" name="TextBox 59"/>
              <p:cNvSpPr txBox="1"/>
              <p:nvPr/>
            </p:nvSpPr>
            <p:spPr>
              <a:xfrm>
                <a:off x="382137" y="4640238"/>
                <a:ext cx="954107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000" b="1" dirty="0" smtClean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TOL Horizon</a:t>
                </a:r>
                <a:endParaRPr lang="en-US" sz="1000" b="1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63" name="TextBox 62"/>
            <p:cNvSpPr txBox="1"/>
            <p:nvPr/>
          </p:nvSpPr>
          <p:spPr>
            <a:xfrm>
              <a:off x="828217" y="2826969"/>
              <a:ext cx="198618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36538" indent="-236538" algn="ctr"/>
              <a:r>
                <a:rPr lang="en-US" sz="20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Depth &amp; Time</a:t>
              </a:r>
            </a:p>
            <a:p>
              <a:pPr marL="236538" indent="-236538" algn="ctr"/>
              <a:r>
                <a:rPr lang="en-US" sz="20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For TOL horizon</a:t>
              </a:r>
              <a:endParaRPr lang="en-US" sz="200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2846623" y="2826969"/>
            <a:ext cx="3059353" cy="2662150"/>
            <a:chOff x="3000250" y="2826969"/>
            <a:chExt cx="3059353" cy="2662150"/>
          </a:xfrm>
        </p:grpSpPr>
        <p:grpSp>
          <p:nvGrpSpPr>
            <p:cNvPr id="36" name="Group 35"/>
            <p:cNvGrpSpPr/>
            <p:nvPr/>
          </p:nvGrpSpPr>
          <p:grpSpPr>
            <a:xfrm>
              <a:off x="3398958" y="3564066"/>
              <a:ext cx="2261937" cy="1925053"/>
              <a:chOff x="2950745" y="2990850"/>
              <a:chExt cx="2261937" cy="1925053"/>
            </a:xfrm>
          </p:grpSpPr>
          <p:sp>
            <p:nvSpPr>
              <p:cNvPr id="23" name="Rectangle 22"/>
              <p:cNvSpPr/>
              <p:nvPr/>
            </p:nvSpPr>
            <p:spPr bwMode="auto">
              <a:xfrm>
                <a:off x="2950745" y="2990850"/>
                <a:ext cx="2261937" cy="1925053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24" name="Oval 23"/>
              <p:cNvSpPr/>
              <p:nvPr/>
            </p:nvSpPr>
            <p:spPr bwMode="auto">
              <a:xfrm>
                <a:off x="4441658" y="3505200"/>
                <a:ext cx="112295" cy="112295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25" name="Oval 24"/>
              <p:cNvSpPr/>
              <p:nvPr/>
            </p:nvSpPr>
            <p:spPr bwMode="auto">
              <a:xfrm>
                <a:off x="4470233" y="4600575"/>
                <a:ext cx="112295" cy="112295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26" name="Oval 25"/>
              <p:cNvSpPr/>
              <p:nvPr/>
            </p:nvSpPr>
            <p:spPr bwMode="auto">
              <a:xfrm>
                <a:off x="3412958" y="3362325"/>
                <a:ext cx="112295" cy="112295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27" name="Oval 26"/>
              <p:cNvSpPr/>
              <p:nvPr/>
            </p:nvSpPr>
            <p:spPr bwMode="auto">
              <a:xfrm>
                <a:off x="3841583" y="4314825"/>
                <a:ext cx="112295" cy="112295"/>
              </a:xfrm>
              <a:prstGeom prst="ellipse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3457575" y="3295650"/>
                <a:ext cx="609462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 smtClean="0">
                    <a:latin typeface="Arial" pitchFamily="34" charset="0"/>
                    <a:cs typeface="Arial" pitchFamily="34" charset="0"/>
                  </a:rPr>
                  <a:t>1950 m/s</a:t>
                </a:r>
                <a:endParaRPr lang="en-US" sz="8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4533900" y="4543425"/>
                <a:ext cx="609462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 smtClean="0">
                    <a:latin typeface="Arial" pitchFamily="34" charset="0"/>
                    <a:cs typeface="Arial" pitchFamily="34" charset="0"/>
                  </a:rPr>
                  <a:t>2120 m/s</a:t>
                </a:r>
                <a:endParaRPr lang="en-US" sz="8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3895725" y="4257675"/>
                <a:ext cx="609462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 smtClean="0">
                    <a:latin typeface="Arial" pitchFamily="34" charset="0"/>
                    <a:cs typeface="Arial" pitchFamily="34" charset="0"/>
                  </a:rPr>
                  <a:t>2070 m/s</a:t>
                </a:r>
                <a:endParaRPr lang="en-US" sz="8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4543425" y="3438525"/>
                <a:ext cx="609462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 smtClean="0">
                    <a:latin typeface="Arial" pitchFamily="34" charset="0"/>
                    <a:cs typeface="Arial" pitchFamily="34" charset="0"/>
                  </a:rPr>
                  <a:t>2000 m/s</a:t>
                </a:r>
                <a:endParaRPr lang="en-US" sz="8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3108449" y="3228975"/>
                <a:ext cx="37061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700" b="1" dirty="0" smtClean="0">
                    <a:latin typeface="Arial" pitchFamily="34" charset="0"/>
                    <a:cs typeface="Arial" pitchFamily="34" charset="0"/>
                  </a:rPr>
                  <a:t>Well</a:t>
                </a:r>
              </a:p>
              <a:p>
                <a:pPr algn="ctr"/>
                <a:r>
                  <a:rPr lang="en-US" sz="700" b="1" dirty="0" smtClean="0">
                    <a:latin typeface="Arial" pitchFamily="34" charset="0"/>
                    <a:cs typeface="Arial" pitchFamily="34" charset="0"/>
                  </a:rPr>
                  <a:t>A</a:t>
                </a:r>
                <a:endParaRPr lang="en-US" sz="70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4194299" y="3324225"/>
                <a:ext cx="37061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700" b="1" dirty="0" smtClean="0">
                    <a:latin typeface="Arial" pitchFamily="34" charset="0"/>
                    <a:cs typeface="Arial" pitchFamily="34" charset="0"/>
                  </a:rPr>
                  <a:t>Well</a:t>
                </a:r>
              </a:p>
              <a:p>
                <a:pPr algn="ctr"/>
                <a:r>
                  <a:rPr lang="en-US" sz="700" dirty="0" smtClean="0">
                    <a:latin typeface="Arial" pitchFamily="34" charset="0"/>
                    <a:cs typeface="Arial" pitchFamily="34" charset="0"/>
                  </a:rPr>
                  <a:t>B</a:t>
                </a:r>
                <a:endParaRPr lang="en-US" sz="700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3575174" y="4152900"/>
                <a:ext cx="37061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700" b="1" dirty="0" smtClean="0">
                    <a:latin typeface="Arial" pitchFamily="34" charset="0"/>
                    <a:cs typeface="Arial" pitchFamily="34" charset="0"/>
                  </a:rPr>
                  <a:t>Well</a:t>
                </a:r>
              </a:p>
              <a:p>
                <a:pPr algn="ctr"/>
                <a:r>
                  <a:rPr lang="en-US" sz="700" b="1" dirty="0" smtClean="0">
                    <a:latin typeface="Arial" pitchFamily="34" charset="0"/>
                    <a:cs typeface="Arial" pitchFamily="34" charset="0"/>
                  </a:rPr>
                  <a:t>C</a:t>
                </a:r>
                <a:endParaRPr lang="en-US" sz="70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4194299" y="4457700"/>
                <a:ext cx="37061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700" b="1" dirty="0" smtClean="0">
                    <a:latin typeface="Arial" pitchFamily="34" charset="0"/>
                    <a:cs typeface="Arial" pitchFamily="34" charset="0"/>
                  </a:rPr>
                  <a:t>Well</a:t>
                </a:r>
              </a:p>
              <a:p>
                <a:pPr algn="ctr"/>
                <a:r>
                  <a:rPr lang="en-US" sz="700" b="1" dirty="0" smtClean="0">
                    <a:latin typeface="Arial" pitchFamily="34" charset="0"/>
                    <a:cs typeface="Arial" pitchFamily="34" charset="0"/>
                  </a:rPr>
                  <a:t>D</a:t>
                </a:r>
                <a:endParaRPr lang="en-US" sz="700" b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64" name="TextBox 63"/>
            <p:cNvSpPr txBox="1"/>
            <p:nvPr/>
          </p:nvSpPr>
          <p:spPr>
            <a:xfrm>
              <a:off x="3000250" y="2826969"/>
              <a:ext cx="305935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36538" indent="-236538" algn="ctr"/>
              <a:r>
                <a:rPr lang="en-US" sz="20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Computed Average Velocities at Wells</a:t>
              </a:r>
              <a:endParaRPr lang="en-US" sz="200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5868562" y="2826969"/>
            <a:ext cx="3059353" cy="2662150"/>
            <a:chOff x="5636546" y="2826969"/>
            <a:chExt cx="3059353" cy="2662150"/>
          </a:xfrm>
        </p:grpSpPr>
        <p:grpSp>
          <p:nvGrpSpPr>
            <p:cNvPr id="61" name="Group 60"/>
            <p:cNvGrpSpPr/>
            <p:nvPr/>
          </p:nvGrpSpPr>
          <p:grpSpPr>
            <a:xfrm>
              <a:off x="5992995" y="3564066"/>
              <a:ext cx="2346454" cy="1925053"/>
              <a:chOff x="5798720" y="3038475"/>
              <a:chExt cx="2346454" cy="1925053"/>
            </a:xfrm>
          </p:grpSpPr>
          <p:grpSp>
            <p:nvGrpSpPr>
              <p:cNvPr id="37" name="Group 36"/>
              <p:cNvGrpSpPr/>
              <p:nvPr/>
            </p:nvGrpSpPr>
            <p:grpSpPr>
              <a:xfrm>
                <a:off x="5798720" y="3038475"/>
                <a:ext cx="2261937" cy="1925053"/>
                <a:chOff x="2950745" y="2990850"/>
                <a:chExt cx="2261937" cy="1925053"/>
              </a:xfrm>
            </p:grpSpPr>
            <p:sp>
              <p:nvSpPr>
                <p:cNvPr id="38" name="Rectangle 37"/>
                <p:cNvSpPr/>
                <p:nvPr/>
              </p:nvSpPr>
              <p:spPr bwMode="auto">
                <a:xfrm>
                  <a:off x="2950745" y="2990850"/>
                  <a:ext cx="2261937" cy="1925053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sp>
              <p:nvSpPr>
                <p:cNvPr id="39" name="Oval 38"/>
                <p:cNvSpPr/>
                <p:nvPr/>
              </p:nvSpPr>
              <p:spPr bwMode="auto">
                <a:xfrm>
                  <a:off x="4441658" y="3505200"/>
                  <a:ext cx="112295" cy="112295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sp>
              <p:nvSpPr>
                <p:cNvPr id="40" name="Oval 39"/>
                <p:cNvSpPr/>
                <p:nvPr/>
              </p:nvSpPr>
              <p:spPr bwMode="auto">
                <a:xfrm>
                  <a:off x="4470233" y="4600575"/>
                  <a:ext cx="112295" cy="112295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sp>
              <p:nvSpPr>
                <p:cNvPr id="41" name="Oval 40"/>
                <p:cNvSpPr/>
                <p:nvPr/>
              </p:nvSpPr>
              <p:spPr bwMode="auto">
                <a:xfrm>
                  <a:off x="3412958" y="3362325"/>
                  <a:ext cx="112295" cy="112295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sp>
              <p:nvSpPr>
                <p:cNvPr id="42" name="Oval 41"/>
                <p:cNvSpPr/>
                <p:nvPr/>
              </p:nvSpPr>
              <p:spPr bwMode="auto">
                <a:xfrm>
                  <a:off x="3841583" y="4314825"/>
                  <a:ext cx="112295" cy="112295"/>
                </a:xfrm>
                <a:prstGeom prst="ellipse">
                  <a:avLst/>
                </a:prstGeom>
                <a:solidFill>
                  <a:schemeClr val="tx1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sp>
              <p:nvSpPr>
                <p:cNvPr id="43" name="TextBox 42"/>
                <p:cNvSpPr txBox="1"/>
                <p:nvPr/>
              </p:nvSpPr>
              <p:spPr>
                <a:xfrm>
                  <a:off x="3457575" y="3295650"/>
                  <a:ext cx="609462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 smtClean="0">
                      <a:latin typeface="Arial" pitchFamily="34" charset="0"/>
                      <a:cs typeface="Arial" pitchFamily="34" charset="0"/>
                    </a:rPr>
                    <a:t>1950 m/s</a:t>
                  </a:r>
                  <a:endParaRPr lang="en-US" sz="8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4" name="TextBox 43"/>
                <p:cNvSpPr txBox="1"/>
                <p:nvPr/>
              </p:nvSpPr>
              <p:spPr>
                <a:xfrm>
                  <a:off x="4533900" y="4543425"/>
                  <a:ext cx="609462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 smtClean="0">
                      <a:latin typeface="Arial" pitchFamily="34" charset="0"/>
                      <a:cs typeface="Arial" pitchFamily="34" charset="0"/>
                    </a:rPr>
                    <a:t>2120 m/s</a:t>
                  </a:r>
                  <a:endParaRPr lang="en-US" sz="8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5" name="TextBox 44"/>
                <p:cNvSpPr txBox="1"/>
                <p:nvPr/>
              </p:nvSpPr>
              <p:spPr>
                <a:xfrm>
                  <a:off x="3895725" y="4257675"/>
                  <a:ext cx="609462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 smtClean="0">
                      <a:latin typeface="Arial" pitchFamily="34" charset="0"/>
                      <a:cs typeface="Arial" pitchFamily="34" charset="0"/>
                    </a:rPr>
                    <a:t>2070 m/s</a:t>
                  </a:r>
                  <a:endParaRPr lang="en-US" sz="8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6" name="TextBox 45"/>
                <p:cNvSpPr txBox="1"/>
                <p:nvPr/>
              </p:nvSpPr>
              <p:spPr>
                <a:xfrm>
                  <a:off x="4543425" y="3438525"/>
                  <a:ext cx="609462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 smtClean="0">
                      <a:latin typeface="Arial" pitchFamily="34" charset="0"/>
                      <a:cs typeface="Arial" pitchFamily="34" charset="0"/>
                    </a:rPr>
                    <a:t>2000 m/s</a:t>
                  </a:r>
                  <a:endParaRPr lang="en-US" sz="8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7" name="TextBox 46"/>
                <p:cNvSpPr txBox="1"/>
                <p:nvPr/>
              </p:nvSpPr>
              <p:spPr>
                <a:xfrm>
                  <a:off x="3108449" y="3228975"/>
                  <a:ext cx="370614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700" b="1" dirty="0" smtClean="0">
                      <a:latin typeface="Arial" pitchFamily="34" charset="0"/>
                      <a:cs typeface="Arial" pitchFamily="34" charset="0"/>
                    </a:rPr>
                    <a:t>Well</a:t>
                  </a:r>
                </a:p>
                <a:p>
                  <a:pPr algn="ctr"/>
                  <a:r>
                    <a:rPr lang="en-US" sz="700" b="1" dirty="0" smtClean="0">
                      <a:latin typeface="Arial" pitchFamily="34" charset="0"/>
                      <a:cs typeface="Arial" pitchFamily="34" charset="0"/>
                    </a:rPr>
                    <a:t>A</a:t>
                  </a:r>
                  <a:endParaRPr lang="en-US" sz="700" b="1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8" name="TextBox 47"/>
                <p:cNvSpPr txBox="1"/>
                <p:nvPr/>
              </p:nvSpPr>
              <p:spPr>
                <a:xfrm>
                  <a:off x="4194299" y="3324225"/>
                  <a:ext cx="370614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700" b="1" dirty="0" smtClean="0">
                      <a:latin typeface="Arial" pitchFamily="34" charset="0"/>
                      <a:cs typeface="Arial" pitchFamily="34" charset="0"/>
                    </a:rPr>
                    <a:t>Well</a:t>
                  </a:r>
                </a:p>
                <a:p>
                  <a:pPr algn="ctr"/>
                  <a:r>
                    <a:rPr lang="en-US" sz="700" dirty="0" smtClean="0">
                      <a:latin typeface="Arial" pitchFamily="34" charset="0"/>
                      <a:cs typeface="Arial" pitchFamily="34" charset="0"/>
                    </a:rPr>
                    <a:t>B</a:t>
                  </a:r>
                  <a:endParaRPr lang="en-US" sz="7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9" name="TextBox 48"/>
                <p:cNvSpPr txBox="1"/>
                <p:nvPr/>
              </p:nvSpPr>
              <p:spPr>
                <a:xfrm>
                  <a:off x="3575174" y="4152900"/>
                  <a:ext cx="370614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700" b="1" dirty="0" smtClean="0">
                      <a:latin typeface="Arial" pitchFamily="34" charset="0"/>
                      <a:cs typeface="Arial" pitchFamily="34" charset="0"/>
                    </a:rPr>
                    <a:t>Well</a:t>
                  </a:r>
                </a:p>
                <a:p>
                  <a:pPr algn="ctr"/>
                  <a:r>
                    <a:rPr lang="en-US" sz="700" b="1" dirty="0" smtClean="0">
                      <a:latin typeface="Arial" pitchFamily="34" charset="0"/>
                      <a:cs typeface="Arial" pitchFamily="34" charset="0"/>
                    </a:rPr>
                    <a:t>C</a:t>
                  </a:r>
                  <a:endParaRPr lang="en-US" sz="700" b="1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50" name="TextBox 49"/>
                <p:cNvSpPr txBox="1"/>
                <p:nvPr/>
              </p:nvSpPr>
              <p:spPr>
                <a:xfrm>
                  <a:off x="4194299" y="4457700"/>
                  <a:ext cx="370614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700" b="1" dirty="0" smtClean="0">
                      <a:latin typeface="Arial" pitchFamily="34" charset="0"/>
                      <a:cs typeface="Arial" pitchFamily="34" charset="0"/>
                    </a:rPr>
                    <a:t>Well</a:t>
                  </a:r>
                </a:p>
                <a:p>
                  <a:pPr algn="ctr"/>
                  <a:r>
                    <a:rPr lang="en-US" sz="700" b="1" dirty="0" smtClean="0">
                      <a:latin typeface="Arial" pitchFamily="34" charset="0"/>
                      <a:cs typeface="Arial" pitchFamily="34" charset="0"/>
                    </a:rPr>
                    <a:t>D</a:t>
                  </a:r>
                  <a:endParaRPr lang="en-US" sz="700" b="1" dirty="0"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sp>
            <p:nvSpPr>
              <p:cNvPr id="51" name="Freeform 50"/>
              <p:cNvSpPr/>
              <p:nvPr/>
            </p:nvSpPr>
            <p:spPr bwMode="auto">
              <a:xfrm>
                <a:off x="5829300" y="3952875"/>
                <a:ext cx="2209800" cy="868362"/>
              </a:xfrm>
              <a:custGeom>
                <a:avLst/>
                <a:gdLst>
                  <a:gd name="connsiteX0" fmla="*/ 0 w 2190750"/>
                  <a:gd name="connsiteY0" fmla="*/ 866775 h 935037"/>
                  <a:gd name="connsiteX1" fmla="*/ 523875 w 2190750"/>
                  <a:gd name="connsiteY1" fmla="*/ 923925 h 935037"/>
                  <a:gd name="connsiteX2" fmla="*/ 1038225 w 2190750"/>
                  <a:gd name="connsiteY2" fmla="*/ 800100 h 935037"/>
                  <a:gd name="connsiteX3" fmla="*/ 1524000 w 2190750"/>
                  <a:gd name="connsiteY3" fmla="*/ 533400 h 935037"/>
                  <a:gd name="connsiteX4" fmla="*/ 2190750 w 2190750"/>
                  <a:gd name="connsiteY4" fmla="*/ 0 h 935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90750" h="935037">
                    <a:moveTo>
                      <a:pt x="0" y="866775"/>
                    </a:moveTo>
                    <a:cubicBezTo>
                      <a:pt x="175419" y="900906"/>
                      <a:pt x="350838" y="935037"/>
                      <a:pt x="523875" y="923925"/>
                    </a:cubicBezTo>
                    <a:cubicBezTo>
                      <a:pt x="696912" y="912813"/>
                      <a:pt x="871538" y="865187"/>
                      <a:pt x="1038225" y="800100"/>
                    </a:cubicBezTo>
                    <a:cubicBezTo>
                      <a:pt x="1204912" y="735013"/>
                      <a:pt x="1331912" y="666750"/>
                      <a:pt x="1524000" y="533400"/>
                    </a:cubicBezTo>
                    <a:cubicBezTo>
                      <a:pt x="1716088" y="400050"/>
                      <a:pt x="1953419" y="200025"/>
                      <a:pt x="2190750" y="0"/>
                    </a:cubicBezTo>
                  </a:path>
                </a:pathLst>
              </a:custGeom>
              <a:noFill/>
              <a:ln w="1905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2" name="Freeform 51"/>
              <p:cNvSpPr/>
              <p:nvPr/>
            </p:nvSpPr>
            <p:spPr bwMode="auto">
              <a:xfrm>
                <a:off x="5819775" y="3038475"/>
                <a:ext cx="1314450" cy="468312"/>
              </a:xfrm>
              <a:custGeom>
                <a:avLst/>
                <a:gdLst>
                  <a:gd name="connsiteX0" fmla="*/ 0 w 2190750"/>
                  <a:gd name="connsiteY0" fmla="*/ 866775 h 935037"/>
                  <a:gd name="connsiteX1" fmla="*/ 523875 w 2190750"/>
                  <a:gd name="connsiteY1" fmla="*/ 923925 h 935037"/>
                  <a:gd name="connsiteX2" fmla="*/ 1038225 w 2190750"/>
                  <a:gd name="connsiteY2" fmla="*/ 800100 h 935037"/>
                  <a:gd name="connsiteX3" fmla="*/ 1524000 w 2190750"/>
                  <a:gd name="connsiteY3" fmla="*/ 533400 h 935037"/>
                  <a:gd name="connsiteX4" fmla="*/ 2190750 w 2190750"/>
                  <a:gd name="connsiteY4" fmla="*/ 0 h 935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90750" h="935037">
                    <a:moveTo>
                      <a:pt x="0" y="866775"/>
                    </a:moveTo>
                    <a:cubicBezTo>
                      <a:pt x="175419" y="900906"/>
                      <a:pt x="350838" y="935037"/>
                      <a:pt x="523875" y="923925"/>
                    </a:cubicBezTo>
                    <a:cubicBezTo>
                      <a:pt x="696912" y="912813"/>
                      <a:pt x="871538" y="865187"/>
                      <a:pt x="1038225" y="800100"/>
                    </a:cubicBezTo>
                    <a:cubicBezTo>
                      <a:pt x="1204912" y="735013"/>
                      <a:pt x="1331912" y="666750"/>
                      <a:pt x="1524000" y="533400"/>
                    </a:cubicBezTo>
                    <a:cubicBezTo>
                      <a:pt x="1716088" y="400050"/>
                      <a:pt x="1953419" y="200025"/>
                      <a:pt x="2190750" y="0"/>
                    </a:cubicBezTo>
                  </a:path>
                </a:pathLst>
              </a:custGeom>
              <a:noFill/>
              <a:ln w="1905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3" name="Freeform 52"/>
              <p:cNvSpPr/>
              <p:nvPr/>
            </p:nvSpPr>
            <p:spPr bwMode="auto">
              <a:xfrm>
                <a:off x="5810250" y="3124201"/>
                <a:ext cx="2066925" cy="963612"/>
              </a:xfrm>
              <a:custGeom>
                <a:avLst/>
                <a:gdLst>
                  <a:gd name="connsiteX0" fmla="*/ 0 w 2190750"/>
                  <a:gd name="connsiteY0" fmla="*/ 866775 h 935037"/>
                  <a:gd name="connsiteX1" fmla="*/ 523875 w 2190750"/>
                  <a:gd name="connsiteY1" fmla="*/ 923925 h 935037"/>
                  <a:gd name="connsiteX2" fmla="*/ 1038225 w 2190750"/>
                  <a:gd name="connsiteY2" fmla="*/ 800100 h 935037"/>
                  <a:gd name="connsiteX3" fmla="*/ 1524000 w 2190750"/>
                  <a:gd name="connsiteY3" fmla="*/ 533400 h 935037"/>
                  <a:gd name="connsiteX4" fmla="*/ 2190750 w 2190750"/>
                  <a:gd name="connsiteY4" fmla="*/ 0 h 935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90750" h="935037">
                    <a:moveTo>
                      <a:pt x="0" y="866775"/>
                    </a:moveTo>
                    <a:cubicBezTo>
                      <a:pt x="175419" y="900906"/>
                      <a:pt x="350838" y="935037"/>
                      <a:pt x="523875" y="923925"/>
                    </a:cubicBezTo>
                    <a:cubicBezTo>
                      <a:pt x="696912" y="912813"/>
                      <a:pt x="871538" y="865187"/>
                      <a:pt x="1038225" y="800100"/>
                    </a:cubicBezTo>
                    <a:cubicBezTo>
                      <a:pt x="1204912" y="735013"/>
                      <a:pt x="1331912" y="666750"/>
                      <a:pt x="1524000" y="533400"/>
                    </a:cubicBezTo>
                    <a:cubicBezTo>
                      <a:pt x="1716088" y="400050"/>
                      <a:pt x="1953419" y="200025"/>
                      <a:pt x="2190750" y="0"/>
                    </a:cubicBezTo>
                  </a:path>
                </a:pathLst>
              </a:custGeom>
              <a:noFill/>
              <a:ln w="1905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 rot="-1440000">
                <a:off x="6619875" y="3048000"/>
                <a:ext cx="444352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b="1" dirty="0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1950 </a:t>
                </a:r>
                <a:endParaRPr lang="en-US" sz="8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 rot="-1440000">
                <a:off x="6772275" y="3200400"/>
                <a:ext cx="444352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b="1" dirty="0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1950 </a:t>
                </a:r>
                <a:endParaRPr lang="en-US" sz="8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 rot="-1440000">
                <a:off x="7367727" y="3190875"/>
                <a:ext cx="41549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b="1" dirty="0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2000</a:t>
                </a:r>
                <a:endParaRPr lang="en-US" sz="8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7" name="Freeform 56"/>
              <p:cNvSpPr/>
              <p:nvPr/>
            </p:nvSpPr>
            <p:spPr bwMode="auto">
              <a:xfrm>
                <a:off x="5800724" y="3467100"/>
                <a:ext cx="2257425" cy="896937"/>
              </a:xfrm>
              <a:custGeom>
                <a:avLst/>
                <a:gdLst>
                  <a:gd name="connsiteX0" fmla="*/ 0 w 2190750"/>
                  <a:gd name="connsiteY0" fmla="*/ 866775 h 935037"/>
                  <a:gd name="connsiteX1" fmla="*/ 523875 w 2190750"/>
                  <a:gd name="connsiteY1" fmla="*/ 923925 h 935037"/>
                  <a:gd name="connsiteX2" fmla="*/ 1038225 w 2190750"/>
                  <a:gd name="connsiteY2" fmla="*/ 800100 h 935037"/>
                  <a:gd name="connsiteX3" fmla="*/ 1524000 w 2190750"/>
                  <a:gd name="connsiteY3" fmla="*/ 533400 h 935037"/>
                  <a:gd name="connsiteX4" fmla="*/ 2190750 w 2190750"/>
                  <a:gd name="connsiteY4" fmla="*/ 0 h 935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90750" h="935037">
                    <a:moveTo>
                      <a:pt x="0" y="866775"/>
                    </a:moveTo>
                    <a:cubicBezTo>
                      <a:pt x="175419" y="900906"/>
                      <a:pt x="350838" y="935037"/>
                      <a:pt x="523875" y="923925"/>
                    </a:cubicBezTo>
                    <a:cubicBezTo>
                      <a:pt x="696912" y="912813"/>
                      <a:pt x="871538" y="865187"/>
                      <a:pt x="1038225" y="800100"/>
                    </a:cubicBezTo>
                    <a:cubicBezTo>
                      <a:pt x="1204912" y="735013"/>
                      <a:pt x="1331912" y="666750"/>
                      <a:pt x="1524000" y="533400"/>
                    </a:cubicBezTo>
                    <a:cubicBezTo>
                      <a:pt x="1716088" y="400050"/>
                      <a:pt x="1953419" y="200025"/>
                      <a:pt x="2190750" y="0"/>
                    </a:cubicBezTo>
                  </a:path>
                </a:pathLst>
              </a:custGeom>
              <a:noFill/>
              <a:ln w="1905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8" name="TextBox 57"/>
              <p:cNvSpPr txBox="1"/>
              <p:nvPr/>
            </p:nvSpPr>
            <p:spPr>
              <a:xfrm rot="-1440000">
                <a:off x="7548702" y="3724276"/>
                <a:ext cx="41549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b="1" dirty="0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2050</a:t>
                </a:r>
                <a:endParaRPr lang="en-US" sz="8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9" name="TextBox 58"/>
              <p:cNvSpPr txBox="1"/>
              <p:nvPr/>
            </p:nvSpPr>
            <p:spPr>
              <a:xfrm rot="-1440000">
                <a:off x="7729676" y="4057649"/>
                <a:ext cx="415498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b="1" dirty="0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2100</a:t>
                </a:r>
                <a:endParaRPr lang="en-US" sz="800" b="1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66" name="TextBox 65"/>
            <p:cNvSpPr txBox="1"/>
            <p:nvPr/>
          </p:nvSpPr>
          <p:spPr>
            <a:xfrm>
              <a:off x="5636546" y="2826969"/>
              <a:ext cx="305935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36538" indent="-236538" algn="ctr"/>
              <a:r>
                <a:rPr lang="en-US" sz="20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Average Velocities</a:t>
              </a:r>
            </a:p>
            <a:p>
              <a:pPr marL="236538" indent="-236538" algn="ctr"/>
              <a:r>
                <a:rPr lang="en-US" sz="20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gridded &amp; contoured</a:t>
              </a:r>
              <a:endParaRPr lang="en-US" sz="200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70" name="TextBox 69"/>
          <p:cNvSpPr txBox="1"/>
          <p:nvPr/>
        </p:nvSpPr>
        <p:spPr>
          <a:xfrm>
            <a:off x="1682392" y="5831751"/>
            <a:ext cx="57661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6538" indent="-236538" algn="ctr"/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[TWT Map] * [Velocity Map] / 2  =  [Depth Map]</a:t>
            </a:r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714" name="Text Box 2"/>
          <p:cNvSpPr txBox="1">
            <a:spLocks noChangeArrowheads="1"/>
          </p:cNvSpPr>
          <p:nvPr/>
        </p:nvSpPr>
        <p:spPr bwMode="auto">
          <a:xfrm>
            <a:off x="0" y="304800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 defTabSz="423863" eaLnBrk="0" hangingPunct="0">
              <a:buClr>
                <a:srgbClr val="000000"/>
              </a:buClr>
              <a:buSzPct val="90000"/>
              <a:buFont typeface="Monotype Sorts" pitchFamily="2" charset="2"/>
              <a:buNone/>
            </a:pPr>
            <a:endParaRPr lang="en-US" sz="32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395715" name="Text Box 3"/>
          <p:cNvSpPr txBox="1">
            <a:spLocks noChangeArrowheads="1"/>
          </p:cNvSpPr>
          <p:nvPr/>
        </p:nvSpPr>
        <p:spPr bwMode="auto">
          <a:xfrm>
            <a:off x="1752600" y="1156138"/>
            <a:ext cx="6697717" cy="374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lvl="1" indent="-220663" defTabSz="423863" eaLnBrk="0" hangingPunct="0">
              <a:lnSpc>
                <a:spcPct val="140000"/>
              </a:lnSpc>
              <a:buClr>
                <a:schemeClr val="tx1"/>
              </a:buClr>
              <a:buFontTx/>
              <a:buChar char="•"/>
            </a:pPr>
            <a:r>
              <a:rPr lang="en-US" sz="2800" b="1" dirty="0" smtClean="0">
                <a:solidFill>
                  <a:srgbClr val="FFFF66"/>
                </a:solidFill>
                <a:latin typeface="Helvetica" pitchFamily="34" charset="0"/>
              </a:rPr>
              <a:t> </a:t>
            </a:r>
            <a:r>
              <a:rPr lang="en-US" sz="2800" b="1" dirty="0" smtClean="0">
                <a:latin typeface="Helvetica" pitchFamily="34" charset="0"/>
              </a:rPr>
              <a:t>Single, Constant </a:t>
            </a:r>
            <a:r>
              <a:rPr lang="en-US" sz="2800" b="1" dirty="0">
                <a:latin typeface="Helvetica" pitchFamily="34" charset="0"/>
              </a:rPr>
              <a:t>Function</a:t>
            </a:r>
          </a:p>
          <a:p>
            <a:pPr lvl="1" indent="-220663" defTabSz="423863" eaLnBrk="0" hangingPunct="0">
              <a:lnSpc>
                <a:spcPct val="140000"/>
              </a:lnSpc>
              <a:buClr>
                <a:schemeClr val="tx1"/>
              </a:buClr>
              <a:buFontTx/>
              <a:buChar char="•"/>
            </a:pPr>
            <a:r>
              <a:rPr lang="en-US" sz="2800" b="1" dirty="0">
                <a:latin typeface="Helvetica" pitchFamily="34" charset="0"/>
              </a:rPr>
              <a:t> Average Velocity Map</a:t>
            </a:r>
          </a:p>
          <a:p>
            <a:pPr lvl="1" indent="-220663" defTabSz="423863" eaLnBrk="0" hangingPunct="0">
              <a:lnSpc>
                <a:spcPct val="140000"/>
              </a:lnSpc>
              <a:buClr>
                <a:schemeClr val="tx1"/>
              </a:buClr>
              <a:buFontTx/>
              <a:buChar char="•"/>
            </a:pPr>
            <a:r>
              <a:rPr lang="en-US" sz="2800" b="1" dirty="0">
                <a:latin typeface="Helvetica" pitchFamily="34" charset="0"/>
              </a:rPr>
              <a:t> </a:t>
            </a:r>
            <a:r>
              <a:rPr lang="en-US" sz="2800" b="1" dirty="0">
                <a:solidFill>
                  <a:srgbClr val="FF0000"/>
                </a:solidFill>
                <a:latin typeface="Helvetica" pitchFamily="34" charset="0"/>
              </a:rPr>
              <a:t>Time/Depth Slices</a:t>
            </a:r>
          </a:p>
          <a:p>
            <a:pPr lvl="1" indent="-220663" defTabSz="423863" eaLnBrk="0" hangingPunct="0">
              <a:lnSpc>
                <a:spcPct val="140000"/>
              </a:lnSpc>
              <a:buClr>
                <a:schemeClr val="tx1"/>
              </a:buClr>
              <a:buFontTx/>
              <a:buChar char="•"/>
            </a:pPr>
            <a:r>
              <a:rPr lang="en-US" sz="2800" b="1" dirty="0">
                <a:latin typeface="Helvetica" pitchFamily="34" charset="0"/>
              </a:rPr>
              <a:t> Horizon Keyed Interval Velocity</a:t>
            </a:r>
          </a:p>
          <a:p>
            <a:pPr lvl="1" indent="-220663" defTabSz="423863" eaLnBrk="0" hangingPunct="0">
              <a:lnSpc>
                <a:spcPct val="140000"/>
              </a:lnSpc>
              <a:buClr>
                <a:schemeClr val="tx1"/>
              </a:buClr>
              <a:buFontTx/>
              <a:buChar char="•"/>
            </a:pPr>
            <a:r>
              <a:rPr lang="en-US" sz="2800" b="1" dirty="0" smtClean="0">
                <a:latin typeface="Helvetica" pitchFamily="34" charset="0"/>
              </a:rPr>
              <a:t> Layer </a:t>
            </a:r>
            <a:r>
              <a:rPr lang="en-US" sz="2800" b="1" dirty="0">
                <a:latin typeface="Helvetica" pitchFamily="34" charset="0"/>
              </a:rPr>
              <a:t>Cake </a:t>
            </a:r>
            <a:r>
              <a:rPr lang="en-US" sz="2400" b="1" dirty="0">
                <a:latin typeface="Helvetica" pitchFamily="34" charset="0"/>
              </a:rPr>
              <a:t>(Combinations of the above</a:t>
            </a:r>
            <a:r>
              <a:rPr lang="en-US" sz="2400" b="1" dirty="0" smtClean="0">
                <a:latin typeface="Helvetica" pitchFamily="34" charset="0"/>
              </a:rPr>
              <a:t>)</a:t>
            </a:r>
            <a:endParaRPr lang="en-US" sz="2200" dirty="0">
              <a:latin typeface="Times New Roman" pitchFamily="18" charset="0"/>
            </a:endParaRPr>
          </a:p>
        </p:txBody>
      </p:sp>
      <p:sp>
        <p:nvSpPr>
          <p:cNvPr id="1395716" name="AutoShape 4"/>
          <p:cNvSpPr>
            <a:spLocks noChangeArrowheads="1"/>
          </p:cNvSpPr>
          <p:nvPr/>
        </p:nvSpPr>
        <p:spPr bwMode="auto">
          <a:xfrm>
            <a:off x="575441" y="1545020"/>
            <a:ext cx="1174531" cy="3216165"/>
          </a:xfrm>
          <a:prstGeom prst="downArrow">
            <a:avLst>
              <a:gd name="adj1" fmla="val 50000"/>
              <a:gd name="adj2" fmla="val 45833"/>
            </a:avLst>
          </a:prstGeom>
          <a:solidFill>
            <a:srgbClr val="FFFF00"/>
          </a:solidFill>
          <a:ln w="28575">
            <a:solidFill>
              <a:srgbClr val="C00000"/>
            </a:solidFill>
            <a:miter lim="800000"/>
            <a:headEnd type="none" w="sm" len="sm"/>
            <a:tailEnd type="none" w="sm" len="sm"/>
          </a:ln>
          <a:effectLst/>
        </p:spPr>
        <p:txBody>
          <a:bodyPr vert="eaVert" wrap="none" anchor="ctr"/>
          <a:lstStyle/>
          <a:p>
            <a:pPr algn="ctr"/>
            <a:r>
              <a:rPr lang="en-US" dirty="0"/>
              <a:t>   </a:t>
            </a:r>
            <a:r>
              <a:rPr lang="en-US" sz="1800" b="1" dirty="0">
                <a:latin typeface="+mn-lt"/>
              </a:rPr>
              <a:t>Increasing Complexity</a:t>
            </a:r>
            <a:endParaRPr lang="en-US" sz="2000" b="1" dirty="0">
              <a:latin typeface="+mn-lt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423863"/>
            <a:r>
              <a:rPr lang="en-US" dirty="0" smtClean="0"/>
              <a:t>Time-to-Depth Conversion Methods</a:t>
            </a:r>
            <a:endParaRPr lang="en-US" dirty="0">
              <a:latin typeface="Times New Roman" pitchFamily="18" charset="0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Helvetica" pitchFamily="34" charset="0"/>
              </a:rPr>
              <a:t>Time/Depth Slices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30621" y="1087821"/>
            <a:ext cx="7788165" cy="362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1638" indent="-401638">
              <a:lnSpc>
                <a:spcPct val="90000"/>
              </a:lnSpc>
              <a:spcBef>
                <a:spcPts val="1400"/>
              </a:spcBef>
              <a:buFont typeface="+mj-lt"/>
              <a:buAutoNum type="arabicPeriod"/>
              <a:tabLst>
                <a:tab pos="693738" algn="l"/>
              </a:tabLst>
            </a:pP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Starting point is a good quality, high density velocity 	model</a:t>
            </a:r>
          </a:p>
          <a:p>
            <a:pPr marL="401638" indent="-401638">
              <a:lnSpc>
                <a:spcPct val="90000"/>
              </a:lnSpc>
              <a:spcBef>
                <a:spcPts val="1400"/>
              </a:spcBef>
              <a:buFont typeface="+mj-lt"/>
              <a:buAutoNum type="arabicPeriod"/>
              <a:tabLst>
                <a:tab pos="693738" algn="l"/>
              </a:tabLst>
            </a:pP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The seismic cube in time is sliced at constant time 	values at a small increment (e.g., every 400 ms)</a:t>
            </a:r>
          </a:p>
          <a:p>
            <a:pPr marL="401638" indent="-401638">
              <a:lnSpc>
                <a:spcPct val="90000"/>
              </a:lnSpc>
              <a:spcBef>
                <a:spcPts val="1400"/>
              </a:spcBef>
              <a:buFont typeface="+mj-lt"/>
              <a:buAutoNum type="arabicPeriod"/>
              <a:tabLst>
                <a:tab pos="693738" algn="l"/>
              </a:tabLst>
            </a:pP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Each slice is convert from time to depth based on the 	velocity model</a:t>
            </a:r>
          </a:p>
          <a:p>
            <a:pPr marL="401638" indent="-401638">
              <a:lnSpc>
                <a:spcPct val="90000"/>
              </a:lnSpc>
              <a:spcBef>
                <a:spcPts val="1400"/>
              </a:spcBef>
              <a:buFont typeface="+mj-lt"/>
              <a:buAutoNum type="arabicPeriod"/>
              <a:tabLst>
                <a:tab pos="693738" algn="l"/>
              </a:tabLst>
            </a:pP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The resulting time-depth relationships are used to 	transform the seismic cube from a vertical scale of 	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TWT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(ms) to depth (ft or m)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Helvetica" pitchFamily="34" charset="0"/>
              </a:rPr>
              <a:t>Time/Depth Slices</a:t>
            </a:r>
            <a:endParaRPr lang="en-US" dirty="0"/>
          </a:p>
        </p:txBody>
      </p:sp>
      <p:grpSp>
        <p:nvGrpSpPr>
          <p:cNvPr id="16" name="Group 15"/>
          <p:cNvGrpSpPr/>
          <p:nvPr/>
        </p:nvGrpSpPr>
        <p:grpSpPr>
          <a:xfrm>
            <a:off x="1446616" y="2128993"/>
            <a:ext cx="6849655" cy="3930746"/>
            <a:chOff x="1538056" y="1839433"/>
            <a:chExt cx="6849655" cy="3930746"/>
          </a:xfrm>
        </p:grpSpPr>
        <p:pic>
          <p:nvPicPr>
            <p:cNvPr id="4" name="Picture 3"/>
            <p:cNvPicPr>
              <a:picLocks noChangeAspect="1" noChangeArrowheads="1"/>
            </p:cNvPicPr>
            <p:nvPr/>
          </p:nvPicPr>
          <p:blipFill>
            <a:blip r:embed="rId3" cstate="print">
              <a:lum bright="-10000" contrast="66000"/>
            </a:blip>
            <a:srcRect l="23819" t="23322" r="31845" b="35980"/>
            <a:stretch>
              <a:fillRect/>
            </a:stretch>
          </p:blipFill>
          <p:spPr bwMode="auto">
            <a:xfrm>
              <a:off x="1538056" y="1839433"/>
              <a:ext cx="5768606" cy="3930746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5" name="TextBox 4"/>
            <p:cNvSpPr txBox="1"/>
            <p:nvPr/>
          </p:nvSpPr>
          <p:spPr>
            <a:xfrm>
              <a:off x="7230022" y="2344815"/>
              <a:ext cx="875561" cy="276999"/>
            </a:xfrm>
            <a:prstGeom prst="rect">
              <a:avLst/>
            </a:prstGeom>
            <a:solidFill>
              <a:srgbClr val="FFFF99"/>
            </a:solidFill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Sea level</a:t>
              </a:r>
              <a:endParaRPr lang="en-US" sz="12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 rot="21060000">
              <a:off x="5377360" y="3219375"/>
              <a:ext cx="550151" cy="3047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700 m</a:t>
              </a:r>
              <a:endParaRPr lang="en-US" sz="9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230022" y="5152490"/>
              <a:ext cx="1157689" cy="276999"/>
            </a:xfrm>
            <a:prstGeom prst="rect">
              <a:avLst/>
            </a:prstGeom>
            <a:solidFill>
              <a:srgbClr val="FFFF99"/>
            </a:solidFill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T = 1200 ms</a:t>
              </a:r>
              <a:endParaRPr lang="en-US" sz="12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230022" y="4216597"/>
              <a:ext cx="1059906" cy="276999"/>
            </a:xfrm>
            <a:prstGeom prst="rect">
              <a:avLst/>
            </a:prstGeom>
            <a:solidFill>
              <a:srgbClr val="FFFF99"/>
            </a:solidFill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T = 800 ms</a:t>
              </a:r>
              <a:endParaRPr lang="en-US" sz="12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230022" y="3238591"/>
              <a:ext cx="1059906" cy="276999"/>
            </a:xfrm>
            <a:prstGeom prst="rect">
              <a:avLst/>
            </a:prstGeom>
            <a:solidFill>
              <a:srgbClr val="FFFF99"/>
            </a:solidFill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T = 400 ms</a:t>
              </a:r>
              <a:endParaRPr lang="en-US" sz="12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 rot="21060000">
              <a:off x="5168551" y="4254946"/>
              <a:ext cx="623889" cy="3047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1400 m</a:t>
              </a:r>
              <a:endParaRPr lang="en-US" sz="9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 rot="60000">
              <a:off x="4368427" y="4090706"/>
              <a:ext cx="623889" cy="3047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1300 m</a:t>
              </a:r>
              <a:endParaRPr lang="en-US" sz="9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 rot="21060000">
              <a:off x="5335992" y="5211417"/>
              <a:ext cx="623889" cy="3047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2200 m</a:t>
              </a:r>
              <a:endParaRPr lang="en-US" sz="9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 rot="60000">
              <a:off x="4361335" y="5108011"/>
              <a:ext cx="623889" cy="3047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2100 m</a:t>
              </a:r>
              <a:endParaRPr lang="en-US" sz="9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315310" y="1087821"/>
            <a:ext cx="83955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1638" indent="-401638">
              <a:tabLst>
                <a:tab pos="738188" algn="l"/>
              </a:tabLst>
            </a:pP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Each slice is convert from time to depth based on the velocity model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714" name="Text Box 2"/>
          <p:cNvSpPr txBox="1">
            <a:spLocks noChangeArrowheads="1"/>
          </p:cNvSpPr>
          <p:nvPr/>
        </p:nvSpPr>
        <p:spPr bwMode="auto">
          <a:xfrm>
            <a:off x="0" y="304800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 defTabSz="423863" eaLnBrk="0" hangingPunct="0">
              <a:buClr>
                <a:srgbClr val="000000"/>
              </a:buClr>
              <a:buSzPct val="90000"/>
              <a:buFont typeface="Monotype Sorts" pitchFamily="2" charset="2"/>
              <a:buNone/>
            </a:pPr>
            <a:endParaRPr lang="en-US" sz="32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395715" name="Text Box 3"/>
          <p:cNvSpPr txBox="1">
            <a:spLocks noChangeArrowheads="1"/>
          </p:cNvSpPr>
          <p:nvPr/>
        </p:nvSpPr>
        <p:spPr bwMode="auto">
          <a:xfrm>
            <a:off x="1752600" y="1156138"/>
            <a:ext cx="6697717" cy="374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lvl="1" indent="-220663" defTabSz="423863" eaLnBrk="0" hangingPunct="0">
              <a:lnSpc>
                <a:spcPct val="140000"/>
              </a:lnSpc>
              <a:buClr>
                <a:schemeClr val="tx1"/>
              </a:buClr>
              <a:buFontTx/>
              <a:buChar char="•"/>
            </a:pPr>
            <a:r>
              <a:rPr lang="en-US" sz="2800" b="1" dirty="0" smtClean="0">
                <a:solidFill>
                  <a:srgbClr val="FFFF66"/>
                </a:solidFill>
                <a:latin typeface="Helvetica" pitchFamily="34" charset="0"/>
              </a:rPr>
              <a:t> </a:t>
            </a:r>
            <a:r>
              <a:rPr lang="en-US" sz="2800" b="1" dirty="0" smtClean="0">
                <a:latin typeface="Helvetica" pitchFamily="34" charset="0"/>
              </a:rPr>
              <a:t>Single, Constant </a:t>
            </a:r>
            <a:r>
              <a:rPr lang="en-US" sz="2800" b="1" dirty="0">
                <a:latin typeface="Helvetica" pitchFamily="34" charset="0"/>
              </a:rPr>
              <a:t>Function</a:t>
            </a:r>
          </a:p>
          <a:p>
            <a:pPr lvl="1" indent="-220663" defTabSz="423863" eaLnBrk="0" hangingPunct="0">
              <a:lnSpc>
                <a:spcPct val="140000"/>
              </a:lnSpc>
              <a:buClr>
                <a:schemeClr val="tx1"/>
              </a:buClr>
              <a:buFontTx/>
              <a:buChar char="•"/>
            </a:pPr>
            <a:r>
              <a:rPr lang="en-US" sz="2800" b="1" dirty="0">
                <a:latin typeface="Helvetica" pitchFamily="34" charset="0"/>
              </a:rPr>
              <a:t> Average Velocity Map</a:t>
            </a:r>
          </a:p>
          <a:p>
            <a:pPr lvl="1" indent="-220663" defTabSz="423863" eaLnBrk="0" hangingPunct="0">
              <a:lnSpc>
                <a:spcPct val="140000"/>
              </a:lnSpc>
              <a:buClr>
                <a:schemeClr val="tx1"/>
              </a:buClr>
              <a:buFontTx/>
              <a:buChar char="•"/>
            </a:pPr>
            <a:r>
              <a:rPr lang="en-US" sz="2800" b="1" dirty="0">
                <a:latin typeface="Helvetica" pitchFamily="34" charset="0"/>
              </a:rPr>
              <a:t> Time/Depth Slices</a:t>
            </a:r>
          </a:p>
          <a:p>
            <a:pPr lvl="1" indent="-220663" defTabSz="423863" eaLnBrk="0" hangingPunct="0">
              <a:lnSpc>
                <a:spcPct val="140000"/>
              </a:lnSpc>
              <a:buClr>
                <a:schemeClr val="tx1"/>
              </a:buClr>
              <a:buFontTx/>
              <a:buChar char="•"/>
            </a:pPr>
            <a:r>
              <a:rPr lang="en-US" sz="2800" b="1" dirty="0">
                <a:latin typeface="Helvetica" pitchFamily="34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Helvetica" pitchFamily="34" charset="0"/>
              </a:rPr>
              <a:t>Horizon-Keyed </a:t>
            </a:r>
            <a:r>
              <a:rPr lang="en-US" sz="2800" b="1" dirty="0">
                <a:solidFill>
                  <a:srgbClr val="FF0000"/>
                </a:solidFill>
                <a:latin typeface="Helvetica" pitchFamily="34" charset="0"/>
              </a:rPr>
              <a:t>Interval </a:t>
            </a:r>
            <a:r>
              <a:rPr lang="en-US" sz="2800" b="1" dirty="0" smtClean="0">
                <a:solidFill>
                  <a:srgbClr val="FF0000"/>
                </a:solidFill>
                <a:latin typeface="Helvetica" pitchFamily="34" charset="0"/>
              </a:rPr>
              <a:t>Velocities</a:t>
            </a:r>
            <a:endParaRPr lang="en-US" sz="2800" b="1" dirty="0">
              <a:solidFill>
                <a:srgbClr val="FF0000"/>
              </a:solidFill>
              <a:latin typeface="Helvetica" pitchFamily="34" charset="0"/>
            </a:endParaRPr>
          </a:p>
          <a:p>
            <a:pPr lvl="1" indent="-220663" defTabSz="423863" eaLnBrk="0" hangingPunct="0">
              <a:lnSpc>
                <a:spcPct val="140000"/>
              </a:lnSpc>
              <a:buClr>
                <a:schemeClr val="tx1"/>
              </a:buClr>
              <a:buFontTx/>
              <a:buChar char="•"/>
            </a:pPr>
            <a:r>
              <a:rPr lang="en-US" sz="2800" b="1" dirty="0" smtClean="0">
                <a:latin typeface="Helvetica" pitchFamily="34" charset="0"/>
              </a:rPr>
              <a:t> Layer </a:t>
            </a:r>
            <a:r>
              <a:rPr lang="en-US" sz="2800" b="1" dirty="0">
                <a:latin typeface="Helvetica" pitchFamily="34" charset="0"/>
              </a:rPr>
              <a:t>Cake </a:t>
            </a:r>
            <a:r>
              <a:rPr lang="en-US" sz="2400" b="1" dirty="0">
                <a:latin typeface="Helvetica" pitchFamily="34" charset="0"/>
              </a:rPr>
              <a:t>(Combinations of the above</a:t>
            </a:r>
            <a:r>
              <a:rPr lang="en-US" sz="2400" b="1" dirty="0" smtClean="0">
                <a:latin typeface="Helvetica" pitchFamily="34" charset="0"/>
              </a:rPr>
              <a:t>)</a:t>
            </a:r>
            <a:endParaRPr lang="en-US" sz="2200" dirty="0">
              <a:latin typeface="Times New Roman" pitchFamily="18" charset="0"/>
            </a:endParaRPr>
          </a:p>
        </p:txBody>
      </p:sp>
      <p:sp>
        <p:nvSpPr>
          <p:cNvPr id="1395716" name="AutoShape 4"/>
          <p:cNvSpPr>
            <a:spLocks noChangeArrowheads="1"/>
          </p:cNvSpPr>
          <p:nvPr/>
        </p:nvSpPr>
        <p:spPr bwMode="auto">
          <a:xfrm>
            <a:off x="575441" y="1545020"/>
            <a:ext cx="1174531" cy="3216165"/>
          </a:xfrm>
          <a:prstGeom prst="downArrow">
            <a:avLst>
              <a:gd name="adj1" fmla="val 50000"/>
              <a:gd name="adj2" fmla="val 45833"/>
            </a:avLst>
          </a:prstGeom>
          <a:solidFill>
            <a:srgbClr val="FFFF00"/>
          </a:solidFill>
          <a:ln w="28575">
            <a:solidFill>
              <a:srgbClr val="C00000"/>
            </a:solidFill>
            <a:miter lim="800000"/>
            <a:headEnd type="none" w="sm" len="sm"/>
            <a:tailEnd type="none" w="sm" len="sm"/>
          </a:ln>
          <a:effectLst/>
        </p:spPr>
        <p:txBody>
          <a:bodyPr vert="eaVert" wrap="none" anchor="ctr"/>
          <a:lstStyle/>
          <a:p>
            <a:pPr algn="ctr"/>
            <a:r>
              <a:rPr lang="en-US" dirty="0"/>
              <a:t>   </a:t>
            </a:r>
            <a:r>
              <a:rPr lang="en-US" sz="1800" b="1" dirty="0">
                <a:latin typeface="+mn-lt"/>
              </a:rPr>
              <a:t>Increasing Complexity</a:t>
            </a:r>
            <a:endParaRPr lang="en-US" sz="2000" b="1" dirty="0">
              <a:latin typeface="+mn-lt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423863"/>
            <a:r>
              <a:rPr lang="en-US" dirty="0" smtClean="0"/>
              <a:t>Time-to-Depth Conversion Methods</a:t>
            </a:r>
            <a:endParaRPr lang="en-US" dirty="0">
              <a:latin typeface="Times New Roman" pitchFamily="18" charset="0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Horizon Keyed Interval Velocity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30621" y="1087821"/>
            <a:ext cx="7788165" cy="5131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1638" indent="-401638">
              <a:lnSpc>
                <a:spcPct val="90000"/>
              </a:lnSpc>
              <a:spcBef>
                <a:spcPts val="1400"/>
              </a:spcBef>
              <a:buFont typeface="+mj-lt"/>
              <a:buAutoNum type="arabicPeriod"/>
              <a:tabLst>
                <a:tab pos="693738" algn="l"/>
              </a:tabLst>
            </a:pP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The s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tarting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point is a set of seismically-mapped 	sequence boundaries</a:t>
            </a:r>
          </a:p>
          <a:p>
            <a:pPr marL="401638" indent="-401638">
              <a:lnSpc>
                <a:spcPct val="90000"/>
              </a:lnSpc>
              <a:spcBef>
                <a:spcPts val="1400"/>
              </a:spcBef>
              <a:buFont typeface="+mj-lt"/>
              <a:buAutoNum type="arabicPeriod"/>
              <a:tabLst>
                <a:tab pos="693738" algn="l"/>
              </a:tabLst>
            </a:pP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Interval velocity data is analyzed sequence-by-	sequence</a:t>
            </a:r>
          </a:p>
          <a:p>
            <a:pPr marL="401638" indent="-401638">
              <a:lnSpc>
                <a:spcPct val="90000"/>
              </a:lnSpc>
              <a:spcBef>
                <a:spcPts val="1400"/>
              </a:spcBef>
              <a:buFont typeface="+mj-lt"/>
              <a:buAutoNum type="arabicPeriod"/>
              <a:tabLst>
                <a:tab pos="693738" algn="l"/>
              </a:tabLst>
            </a:pP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The water layer is converted to thickness (depth) 	using a constant velocity value</a:t>
            </a:r>
          </a:p>
          <a:p>
            <a:pPr marL="401638" indent="-401638">
              <a:lnSpc>
                <a:spcPct val="90000"/>
              </a:lnSpc>
              <a:spcBef>
                <a:spcPts val="1400"/>
              </a:spcBef>
              <a:buFont typeface="+mj-lt"/>
              <a:buAutoNum type="arabicPeriod"/>
              <a:tabLst>
                <a:tab pos="693738" algn="l"/>
              </a:tabLst>
            </a:pP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The shallowest sequence is converted to thickness 	(in ft or m) by multiplying its isochron map by 	appropriate interval velocities; this thickness is 	added to the seafloor depth to get the depth of the 	base of the shallowest sequence </a:t>
            </a:r>
          </a:p>
          <a:p>
            <a:pPr marL="401638" indent="-401638">
              <a:lnSpc>
                <a:spcPct val="90000"/>
              </a:lnSpc>
              <a:spcBef>
                <a:spcPts val="1400"/>
              </a:spcBef>
              <a:buFont typeface="+mj-lt"/>
              <a:buAutoNum type="arabicPeriod"/>
              <a:tabLst>
                <a:tab pos="693738" algn="l"/>
              </a:tabLst>
            </a:pP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This process is continued sequence-by-sequence 	from shallow to deep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8665" name="Text Box 9"/>
          <p:cNvSpPr txBox="1">
            <a:spLocks noChangeArrowheads="1"/>
          </p:cNvSpPr>
          <p:nvPr/>
        </p:nvSpPr>
        <p:spPr bwMode="auto">
          <a:xfrm>
            <a:off x="6898116" y="3238500"/>
            <a:ext cx="2000868" cy="64633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Layer 1 </a:t>
            </a:r>
            <a:endParaRPr lang="en-US" sz="1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V</a:t>
            </a:r>
            <a:r>
              <a:rPr lang="en-US" sz="1800" b="1" baseline="-25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int</a:t>
            </a:r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= 1675 m/s</a:t>
            </a:r>
            <a:endParaRPr lang="en-US" sz="1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961697" y="1402029"/>
            <a:ext cx="5935148" cy="4512011"/>
            <a:chOff x="5533697" y="2030679"/>
            <a:chExt cx="5935148" cy="4512011"/>
          </a:xfrm>
        </p:grpSpPr>
        <p:sp>
          <p:nvSpPr>
            <p:cNvPr id="15" name="Rectangle 14"/>
            <p:cNvSpPr/>
            <p:nvPr/>
          </p:nvSpPr>
          <p:spPr bwMode="auto">
            <a:xfrm>
              <a:off x="5549463" y="2044263"/>
              <a:ext cx="5880538" cy="4461641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6" name="Rectangle 15"/>
            <p:cNvSpPr/>
            <p:nvPr/>
          </p:nvSpPr>
          <p:spPr bwMode="auto">
            <a:xfrm>
              <a:off x="5549463" y="2585545"/>
              <a:ext cx="5880538" cy="3920359"/>
            </a:xfrm>
            <a:prstGeom prst="rect">
              <a:avLst/>
            </a:prstGeom>
            <a:solidFill>
              <a:srgbClr val="33CC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5565228" y="2932386"/>
              <a:ext cx="5880538" cy="3563007"/>
            </a:xfrm>
            <a:custGeom>
              <a:avLst/>
              <a:gdLst>
                <a:gd name="connsiteX0" fmla="*/ 0 w 5880538"/>
                <a:gd name="connsiteY0" fmla="*/ 0 h 3563007"/>
                <a:gd name="connsiteX1" fmla="*/ 851338 w 5880538"/>
                <a:gd name="connsiteY1" fmla="*/ 78828 h 3563007"/>
                <a:gd name="connsiteX2" fmla="*/ 2506717 w 5880538"/>
                <a:gd name="connsiteY2" fmla="*/ 63062 h 3563007"/>
                <a:gd name="connsiteX3" fmla="*/ 3358055 w 5880538"/>
                <a:gd name="connsiteY3" fmla="*/ 157655 h 3563007"/>
                <a:gd name="connsiteX4" fmla="*/ 4051738 w 5880538"/>
                <a:gd name="connsiteY4" fmla="*/ 220717 h 3563007"/>
                <a:gd name="connsiteX5" fmla="*/ 4808482 w 5880538"/>
                <a:gd name="connsiteY5" fmla="*/ 394138 h 3563007"/>
                <a:gd name="connsiteX6" fmla="*/ 5864772 w 5880538"/>
                <a:gd name="connsiteY6" fmla="*/ 567559 h 3563007"/>
                <a:gd name="connsiteX7" fmla="*/ 5880538 w 5880538"/>
                <a:gd name="connsiteY7" fmla="*/ 3563007 h 3563007"/>
                <a:gd name="connsiteX8" fmla="*/ 15765 w 5880538"/>
                <a:gd name="connsiteY8" fmla="*/ 3563007 h 3563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80538" h="3563007">
                  <a:moveTo>
                    <a:pt x="0" y="0"/>
                  </a:moveTo>
                  <a:lnTo>
                    <a:pt x="851338" y="78828"/>
                  </a:lnTo>
                  <a:lnTo>
                    <a:pt x="2506717" y="63062"/>
                  </a:lnTo>
                  <a:lnTo>
                    <a:pt x="3358055" y="157655"/>
                  </a:lnTo>
                  <a:lnTo>
                    <a:pt x="4051738" y="220717"/>
                  </a:lnTo>
                  <a:lnTo>
                    <a:pt x="4808482" y="394138"/>
                  </a:lnTo>
                  <a:lnTo>
                    <a:pt x="5864772" y="567559"/>
                  </a:lnTo>
                  <a:cubicBezTo>
                    <a:pt x="5870027" y="1566042"/>
                    <a:pt x="5875283" y="2564524"/>
                    <a:pt x="5880538" y="3563007"/>
                  </a:cubicBezTo>
                  <a:lnTo>
                    <a:pt x="15765" y="3563007"/>
                  </a:lnTo>
                </a:path>
              </a:pathLst>
            </a:custGeom>
            <a:solidFill>
              <a:srgbClr val="FFD77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8" name="Freeform 17"/>
            <p:cNvSpPr/>
            <p:nvPr/>
          </p:nvSpPr>
          <p:spPr bwMode="auto">
            <a:xfrm>
              <a:off x="5533697" y="3515710"/>
              <a:ext cx="5912069" cy="3011214"/>
            </a:xfrm>
            <a:custGeom>
              <a:avLst/>
              <a:gdLst>
                <a:gd name="connsiteX0" fmla="*/ 15765 w 5912069"/>
                <a:gd name="connsiteY0" fmla="*/ 0 h 3011214"/>
                <a:gd name="connsiteX1" fmla="*/ 1261241 w 5912069"/>
                <a:gd name="connsiteY1" fmla="*/ 15766 h 3011214"/>
                <a:gd name="connsiteX2" fmla="*/ 1828800 w 5912069"/>
                <a:gd name="connsiteY2" fmla="*/ 78828 h 3011214"/>
                <a:gd name="connsiteX3" fmla="*/ 2317531 w 5912069"/>
                <a:gd name="connsiteY3" fmla="*/ 94593 h 3011214"/>
                <a:gd name="connsiteX4" fmla="*/ 2963917 w 5912069"/>
                <a:gd name="connsiteY4" fmla="*/ 252249 h 3011214"/>
                <a:gd name="connsiteX5" fmla="*/ 3499944 w 5912069"/>
                <a:gd name="connsiteY5" fmla="*/ 394138 h 3011214"/>
                <a:gd name="connsiteX6" fmla="*/ 4083269 w 5912069"/>
                <a:gd name="connsiteY6" fmla="*/ 409904 h 3011214"/>
                <a:gd name="connsiteX7" fmla="*/ 4650827 w 5912069"/>
                <a:gd name="connsiteY7" fmla="*/ 662152 h 3011214"/>
                <a:gd name="connsiteX8" fmla="*/ 5029200 w 5912069"/>
                <a:gd name="connsiteY8" fmla="*/ 677918 h 3011214"/>
                <a:gd name="connsiteX9" fmla="*/ 5549462 w 5912069"/>
                <a:gd name="connsiteY9" fmla="*/ 993228 h 3011214"/>
                <a:gd name="connsiteX10" fmla="*/ 5912069 w 5912069"/>
                <a:gd name="connsiteY10" fmla="*/ 1087821 h 3011214"/>
                <a:gd name="connsiteX11" fmla="*/ 5880537 w 5912069"/>
                <a:gd name="connsiteY11" fmla="*/ 3011214 h 3011214"/>
                <a:gd name="connsiteX12" fmla="*/ 0 w 5912069"/>
                <a:gd name="connsiteY12" fmla="*/ 3011214 h 3011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12069" h="3011214">
                  <a:moveTo>
                    <a:pt x="15765" y="0"/>
                  </a:moveTo>
                  <a:lnTo>
                    <a:pt x="1261241" y="15766"/>
                  </a:lnTo>
                  <a:lnTo>
                    <a:pt x="1828800" y="78828"/>
                  </a:lnTo>
                  <a:lnTo>
                    <a:pt x="2317531" y="94593"/>
                  </a:lnTo>
                  <a:lnTo>
                    <a:pt x="2963917" y="252249"/>
                  </a:lnTo>
                  <a:lnTo>
                    <a:pt x="3499944" y="394138"/>
                  </a:lnTo>
                  <a:lnTo>
                    <a:pt x="4083269" y="409904"/>
                  </a:lnTo>
                  <a:lnTo>
                    <a:pt x="4650827" y="662152"/>
                  </a:lnTo>
                  <a:lnTo>
                    <a:pt x="5029200" y="677918"/>
                  </a:lnTo>
                  <a:lnTo>
                    <a:pt x="5549462" y="993228"/>
                  </a:lnTo>
                  <a:lnTo>
                    <a:pt x="5912069" y="1087821"/>
                  </a:lnTo>
                  <a:lnTo>
                    <a:pt x="5880537" y="3011214"/>
                  </a:lnTo>
                  <a:lnTo>
                    <a:pt x="0" y="3011214"/>
                  </a:lnTo>
                </a:path>
              </a:pathLst>
            </a:custGeom>
            <a:solidFill>
              <a:srgbClr val="C0A89A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1" name="Freeform 20"/>
            <p:cNvSpPr/>
            <p:nvPr/>
          </p:nvSpPr>
          <p:spPr bwMode="auto">
            <a:xfrm>
              <a:off x="5549462" y="4067503"/>
              <a:ext cx="5880538" cy="2475187"/>
            </a:xfrm>
            <a:custGeom>
              <a:avLst/>
              <a:gdLst>
                <a:gd name="connsiteX0" fmla="*/ 63062 w 5880538"/>
                <a:gd name="connsiteY0" fmla="*/ 0 h 2475187"/>
                <a:gd name="connsiteX1" fmla="*/ 677917 w 5880538"/>
                <a:gd name="connsiteY1" fmla="*/ 78828 h 2475187"/>
                <a:gd name="connsiteX2" fmla="*/ 788276 w 5880538"/>
                <a:gd name="connsiteY2" fmla="*/ 252249 h 2475187"/>
                <a:gd name="connsiteX3" fmla="*/ 2254469 w 5880538"/>
                <a:gd name="connsiteY3" fmla="*/ 378373 h 2475187"/>
                <a:gd name="connsiteX4" fmla="*/ 3090041 w 5880538"/>
                <a:gd name="connsiteY4" fmla="*/ 441435 h 2475187"/>
                <a:gd name="connsiteX5" fmla="*/ 3184635 w 5880538"/>
                <a:gd name="connsiteY5" fmla="*/ 646387 h 2475187"/>
                <a:gd name="connsiteX6" fmla="*/ 3704897 w 5880538"/>
                <a:gd name="connsiteY6" fmla="*/ 772511 h 2475187"/>
                <a:gd name="connsiteX7" fmla="*/ 4682359 w 5880538"/>
                <a:gd name="connsiteY7" fmla="*/ 993228 h 2475187"/>
                <a:gd name="connsiteX8" fmla="*/ 5297214 w 5880538"/>
                <a:gd name="connsiteY8" fmla="*/ 1182414 h 2475187"/>
                <a:gd name="connsiteX9" fmla="*/ 5880538 w 5880538"/>
                <a:gd name="connsiteY9" fmla="*/ 1245476 h 2475187"/>
                <a:gd name="connsiteX10" fmla="*/ 5864772 w 5880538"/>
                <a:gd name="connsiteY10" fmla="*/ 2427890 h 2475187"/>
                <a:gd name="connsiteX11" fmla="*/ 0 w 5880538"/>
                <a:gd name="connsiteY11" fmla="*/ 2475187 h 2475187"/>
                <a:gd name="connsiteX12" fmla="*/ 63062 w 5880538"/>
                <a:gd name="connsiteY12" fmla="*/ 0 h 2475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80538" h="2475187">
                  <a:moveTo>
                    <a:pt x="63062" y="0"/>
                  </a:moveTo>
                  <a:lnTo>
                    <a:pt x="677917" y="78828"/>
                  </a:lnTo>
                  <a:lnTo>
                    <a:pt x="788276" y="252249"/>
                  </a:lnTo>
                  <a:lnTo>
                    <a:pt x="2254469" y="378373"/>
                  </a:lnTo>
                  <a:lnTo>
                    <a:pt x="3090041" y="441435"/>
                  </a:lnTo>
                  <a:lnTo>
                    <a:pt x="3184635" y="646387"/>
                  </a:lnTo>
                  <a:lnTo>
                    <a:pt x="3704897" y="772511"/>
                  </a:lnTo>
                  <a:lnTo>
                    <a:pt x="4682359" y="993228"/>
                  </a:lnTo>
                  <a:lnTo>
                    <a:pt x="5297214" y="1182414"/>
                  </a:lnTo>
                  <a:lnTo>
                    <a:pt x="5880538" y="1245476"/>
                  </a:lnTo>
                  <a:lnTo>
                    <a:pt x="5864772" y="2427890"/>
                  </a:lnTo>
                  <a:lnTo>
                    <a:pt x="0" y="2475187"/>
                  </a:lnTo>
                  <a:lnTo>
                    <a:pt x="63062" y="0"/>
                  </a:lnTo>
                  <a:close/>
                </a:path>
              </a:pathLst>
            </a:custGeom>
            <a:solidFill>
              <a:srgbClr val="92D05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5" name="Freeform 24"/>
            <p:cNvSpPr/>
            <p:nvPr/>
          </p:nvSpPr>
          <p:spPr bwMode="auto">
            <a:xfrm>
              <a:off x="5549462" y="4698124"/>
              <a:ext cx="5896304" cy="1844566"/>
            </a:xfrm>
            <a:custGeom>
              <a:avLst/>
              <a:gdLst>
                <a:gd name="connsiteX0" fmla="*/ 47297 w 5896304"/>
                <a:gd name="connsiteY0" fmla="*/ 0 h 1844566"/>
                <a:gd name="connsiteX1" fmla="*/ 945931 w 5896304"/>
                <a:gd name="connsiteY1" fmla="*/ 31531 h 1844566"/>
                <a:gd name="connsiteX2" fmla="*/ 1277007 w 5896304"/>
                <a:gd name="connsiteY2" fmla="*/ 488731 h 1844566"/>
                <a:gd name="connsiteX3" fmla="*/ 3578772 w 5896304"/>
                <a:gd name="connsiteY3" fmla="*/ 646386 h 1844566"/>
                <a:gd name="connsiteX4" fmla="*/ 3799490 w 5896304"/>
                <a:gd name="connsiteY4" fmla="*/ 1024759 h 1844566"/>
                <a:gd name="connsiteX5" fmla="*/ 5896304 w 5896304"/>
                <a:gd name="connsiteY5" fmla="*/ 1261242 h 1844566"/>
                <a:gd name="connsiteX6" fmla="*/ 5896304 w 5896304"/>
                <a:gd name="connsiteY6" fmla="*/ 1813035 h 1844566"/>
                <a:gd name="connsiteX7" fmla="*/ 0 w 5896304"/>
                <a:gd name="connsiteY7" fmla="*/ 1844566 h 1844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896304" h="1844566">
                  <a:moveTo>
                    <a:pt x="47297" y="0"/>
                  </a:moveTo>
                  <a:lnTo>
                    <a:pt x="945931" y="31531"/>
                  </a:lnTo>
                  <a:lnTo>
                    <a:pt x="1277007" y="488731"/>
                  </a:lnTo>
                  <a:lnTo>
                    <a:pt x="3578772" y="646386"/>
                  </a:lnTo>
                  <a:lnTo>
                    <a:pt x="3799490" y="1024759"/>
                  </a:lnTo>
                  <a:lnTo>
                    <a:pt x="5896304" y="1261242"/>
                  </a:lnTo>
                  <a:lnTo>
                    <a:pt x="5896304" y="1813035"/>
                  </a:lnTo>
                  <a:lnTo>
                    <a:pt x="0" y="1844566"/>
                  </a:lnTo>
                </a:path>
              </a:pathLst>
            </a:custGeom>
            <a:solidFill>
              <a:srgbClr val="9933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9151315" y="5439103"/>
              <a:ext cx="2317530" cy="693683"/>
            </a:xfrm>
            <a:custGeom>
              <a:avLst/>
              <a:gdLst>
                <a:gd name="connsiteX0" fmla="*/ 2222938 w 2286000"/>
                <a:gd name="connsiteY0" fmla="*/ 283780 h 693683"/>
                <a:gd name="connsiteX1" fmla="*/ 1592317 w 2286000"/>
                <a:gd name="connsiteY1" fmla="*/ 220718 h 693683"/>
                <a:gd name="connsiteX2" fmla="*/ 504496 w 2286000"/>
                <a:gd name="connsiteY2" fmla="*/ 110359 h 693683"/>
                <a:gd name="connsiteX3" fmla="*/ 47296 w 2286000"/>
                <a:gd name="connsiteY3" fmla="*/ 15766 h 693683"/>
                <a:gd name="connsiteX4" fmla="*/ 0 w 2286000"/>
                <a:gd name="connsiteY4" fmla="*/ 0 h 693683"/>
                <a:gd name="connsiteX5" fmla="*/ 268013 w 2286000"/>
                <a:gd name="connsiteY5" fmla="*/ 409904 h 693683"/>
                <a:gd name="connsiteX6" fmla="*/ 457200 w 2286000"/>
                <a:gd name="connsiteY6" fmla="*/ 504497 h 693683"/>
                <a:gd name="connsiteX7" fmla="*/ 851338 w 2286000"/>
                <a:gd name="connsiteY7" fmla="*/ 567559 h 693683"/>
                <a:gd name="connsiteX8" fmla="*/ 1623848 w 2286000"/>
                <a:gd name="connsiteY8" fmla="*/ 630621 h 693683"/>
                <a:gd name="connsiteX9" fmla="*/ 2286000 w 2286000"/>
                <a:gd name="connsiteY9" fmla="*/ 693683 h 693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0" h="693683">
                  <a:moveTo>
                    <a:pt x="2222938" y="283780"/>
                  </a:moveTo>
                  <a:lnTo>
                    <a:pt x="1592317" y="220718"/>
                  </a:lnTo>
                  <a:lnTo>
                    <a:pt x="504496" y="110359"/>
                  </a:lnTo>
                  <a:lnTo>
                    <a:pt x="47296" y="15766"/>
                  </a:lnTo>
                  <a:lnTo>
                    <a:pt x="0" y="0"/>
                  </a:lnTo>
                  <a:lnTo>
                    <a:pt x="268013" y="409904"/>
                  </a:lnTo>
                  <a:lnTo>
                    <a:pt x="457200" y="504497"/>
                  </a:lnTo>
                  <a:lnTo>
                    <a:pt x="851338" y="567559"/>
                  </a:lnTo>
                  <a:lnTo>
                    <a:pt x="1623848" y="630621"/>
                  </a:lnTo>
                  <a:lnTo>
                    <a:pt x="2286000" y="693683"/>
                  </a:lnTo>
                </a:path>
              </a:pathLst>
            </a:cu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6573085" y="4840014"/>
              <a:ext cx="2585545" cy="614855"/>
            </a:xfrm>
            <a:custGeom>
              <a:avLst/>
              <a:gdLst>
                <a:gd name="connsiteX0" fmla="*/ 0 w 2585545"/>
                <a:gd name="connsiteY0" fmla="*/ 0 h 614855"/>
                <a:gd name="connsiteX1" fmla="*/ 709448 w 2585545"/>
                <a:gd name="connsiteY1" fmla="*/ 141889 h 614855"/>
                <a:gd name="connsiteX2" fmla="*/ 1986455 w 2585545"/>
                <a:gd name="connsiteY2" fmla="*/ 236483 h 614855"/>
                <a:gd name="connsiteX3" fmla="*/ 2396359 w 2585545"/>
                <a:gd name="connsiteY3" fmla="*/ 283779 h 614855"/>
                <a:gd name="connsiteX4" fmla="*/ 2585545 w 2585545"/>
                <a:gd name="connsiteY4" fmla="*/ 614855 h 614855"/>
                <a:gd name="connsiteX5" fmla="*/ 1671145 w 2585545"/>
                <a:gd name="connsiteY5" fmla="*/ 536027 h 614855"/>
                <a:gd name="connsiteX6" fmla="*/ 1024759 w 2585545"/>
                <a:gd name="connsiteY6" fmla="*/ 536027 h 614855"/>
                <a:gd name="connsiteX7" fmla="*/ 268014 w 2585545"/>
                <a:gd name="connsiteY7" fmla="*/ 425669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85545" h="614855">
                  <a:moveTo>
                    <a:pt x="0" y="0"/>
                  </a:moveTo>
                  <a:lnTo>
                    <a:pt x="709448" y="141889"/>
                  </a:lnTo>
                  <a:lnTo>
                    <a:pt x="1986455" y="236483"/>
                  </a:lnTo>
                  <a:lnTo>
                    <a:pt x="2396359" y="283779"/>
                  </a:lnTo>
                  <a:lnTo>
                    <a:pt x="2585545" y="614855"/>
                  </a:lnTo>
                  <a:lnTo>
                    <a:pt x="1671145" y="536027"/>
                  </a:lnTo>
                  <a:lnTo>
                    <a:pt x="1024759" y="536027"/>
                  </a:lnTo>
                  <a:lnTo>
                    <a:pt x="268014" y="425669"/>
                  </a:lnTo>
                </a:path>
              </a:pathLst>
            </a:cu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2" name="Freeform 21"/>
            <p:cNvSpPr/>
            <p:nvPr/>
          </p:nvSpPr>
          <p:spPr bwMode="auto">
            <a:xfrm>
              <a:off x="5596128" y="4540469"/>
              <a:ext cx="975823" cy="346841"/>
            </a:xfrm>
            <a:custGeom>
              <a:avLst/>
              <a:gdLst>
                <a:gd name="connsiteX0" fmla="*/ 0 w 914400"/>
                <a:gd name="connsiteY0" fmla="*/ 0 h 346841"/>
                <a:gd name="connsiteX1" fmla="*/ 756744 w 914400"/>
                <a:gd name="connsiteY1" fmla="*/ 47297 h 346841"/>
                <a:gd name="connsiteX2" fmla="*/ 914400 w 914400"/>
                <a:gd name="connsiteY2" fmla="*/ 346841 h 346841"/>
                <a:gd name="connsiteX3" fmla="*/ 15765 w 914400"/>
                <a:gd name="connsiteY3" fmla="*/ 283779 h 346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" h="346841">
                  <a:moveTo>
                    <a:pt x="0" y="0"/>
                  </a:moveTo>
                  <a:lnTo>
                    <a:pt x="756744" y="47297"/>
                  </a:lnTo>
                  <a:lnTo>
                    <a:pt x="914400" y="346841"/>
                  </a:lnTo>
                  <a:lnTo>
                    <a:pt x="15765" y="283779"/>
                  </a:lnTo>
                </a:path>
              </a:pathLst>
            </a:cu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9" name="Freeform 18"/>
            <p:cNvSpPr/>
            <p:nvPr/>
          </p:nvSpPr>
          <p:spPr bwMode="auto">
            <a:xfrm>
              <a:off x="6148552" y="3988676"/>
              <a:ext cx="1828800" cy="2538249"/>
            </a:xfrm>
            <a:custGeom>
              <a:avLst/>
              <a:gdLst>
                <a:gd name="connsiteX0" fmla="*/ 0 w 1828800"/>
                <a:gd name="connsiteY0" fmla="*/ 0 h 2538249"/>
                <a:gd name="connsiteX1" fmla="*/ 536028 w 1828800"/>
                <a:gd name="connsiteY1" fmla="*/ 1024759 h 2538249"/>
                <a:gd name="connsiteX2" fmla="*/ 1828800 w 1828800"/>
                <a:gd name="connsiteY2" fmla="*/ 2538249 h 2538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28800" h="2538249">
                  <a:moveTo>
                    <a:pt x="0" y="0"/>
                  </a:moveTo>
                  <a:cubicBezTo>
                    <a:pt x="115614" y="300859"/>
                    <a:pt x="231228" y="601718"/>
                    <a:pt x="536028" y="1024759"/>
                  </a:cubicBezTo>
                  <a:cubicBezTo>
                    <a:pt x="840828" y="1447800"/>
                    <a:pt x="1334814" y="1993024"/>
                    <a:pt x="1828800" y="2538249"/>
                  </a:cubicBezTo>
                </a:path>
              </a:pathLst>
            </a:custGeom>
            <a:noFill/>
            <a:ln w="571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0" name="Freeform 19"/>
            <p:cNvSpPr/>
            <p:nvPr/>
          </p:nvSpPr>
          <p:spPr bwMode="auto">
            <a:xfrm>
              <a:off x="8555420" y="4319751"/>
              <a:ext cx="1459089" cy="2176147"/>
            </a:xfrm>
            <a:custGeom>
              <a:avLst/>
              <a:gdLst>
                <a:gd name="connsiteX0" fmla="*/ 0 w 1828800"/>
                <a:gd name="connsiteY0" fmla="*/ 0 h 2538249"/>
                <a:gd name="connsiteX1" fmla="*/ 536028 w 1828800"/>
                <a:gd name="connsiteY1" fmla="*/ 1024759 h 2538249"/>
                <a:gd name="connsiteX2" fmla="*/ 1828800 w 1828800"/>
                <a:gd name="connsiteY2" fmla="*/ 2538249 h 2538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28800" h="2538249">
                  <a:moveTo>
                    <a:pt x="0" y="0"/>
                  </a:moveTo>
                  <a:cubicBezTo>
                    <a:pt x="115614" y="300859"/>
                    <a:pt x="231228" y="601718"/>
                    <a:pt x="536028" y="1024759"/>
                  </a:cubicBezTo>
                  <a:cubicBezTo>
                    <a:pt x="840828" y="1447800"/>
                    <a:pt x="1334814" y="1993024"/>
                    <a:pt x="1828800" y="2538249"/>
                  </a:cubicBezTo>
                </a:path>
              </a:pathLst>
            </a:custGeom>
            <a:noFill/>
            <a:ln w="762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6" name="Rectangle 25"/>
            <p:cNvSpPr/>
            <p:nvPr/>
          </p:nvSpPr>
          <p:spPr bwMode="auto">
            <a:xfrm>
              <a:off x="5569526" y="2030679"/>
              <a:ext cx="5866411" cy="4500749"/>
            </a:xfrm>
            <a:prstGeom prst="rect">
              <a:avLst/>
            </a:prstGeom>
            <a:noFill/>
            <a:ln w="571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1478663" name="Text Box 7"/>
          <p:cNvSpPr txBox="1">
            <a:spLocks noChangeArrowheads="1"/>
          </p:cNvSpPr>
          <p:nvPr/>
        </p:nvSpPr>
        <p:spPr bwMode="auto">
          <a:xfrm>
            <a:off x="6887911" y="2208213"/>
            <a:ext cx="2000869" cy="64633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Water column </a:t>
            </a:r>
            <a:endParaRPr lang="en-US" sz="1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V</a:t>
            </a:r>
            <a:r>
              <a:rPr lang="en-US" sz="1800" b="1" baseline="-25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int</a:t>
            </a:r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= 1500 m/s</a:t>
            </a:r>
            <a:endParaRPr lang="en-US" sz="1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78664" name="Line 8"/>
          <p:cNvSpPr>
            <a:spLocks noChangeShapeType="1"/>
          </p:cNvSpPr>
          <p:nvPr/>
        </p:nvSpPr>
        <p:spPr bwMode="auto">
          <a:xfrm flipH="1" flipV="1">
            <a:off x="6267450" y="2303462"/>
            <a:ext cx="704850" cy="7778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none" w="sm" len="sm"/>
            <a:tailEnd type="triangle" w="sm" len="sm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1478666" name="Line 10"/>
          <p:cNvSpPr>
            <a:spLocks noChangeShapeType="1"/>
          </p:cNvSpPr>
          <p:nvPr/>
        </p:nvSpPr>
        <p:spPr bwMode="auto">
          <a:xfrm flipH="1" flipV="1">
            <a:off x="6210300" y="3238500"/>
            <a:ext cx="1143000" cy="20955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none" w="sm" len="sm"/>
            <a:tailEnd type="triangle" w="sm" len="sm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28" name="Text Box 9"/>
          <p:cNvSpPr txBox="1">
            <a:spLocks noChangeArrowheads="1"/>
          </p:cNvSpPr>
          <p:nvPr/>
        </p:nvSpPr>
        <p:spPr bwMode="auto">
          <a:xfrm>
            <a:off x="6860016" y="4133850"/>
            <a:ext cx="2000869" cy="64633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Layer </a:t>
            </a:r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 </a:t>
            </a:r>
          </a:p>
          <a:p>
            <a:pPr algn="ctr"/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V</a:t>
            </a:r>
            <a:r>
              <a:rPr lang="en-US" sz="1800" b="1" baseline="-25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int</a:t>
            </a:r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= 1735 m/s</a:t>
            </a:r>
            <a:endParaRPr lang="en-US" sz="1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9" name="Line 10"/>
          <p:cNvSpPr>
            <a:spLocks noChangeShapeType="1"/>
          </p:cNvSpPr>
          <p:nvPr/>
        </p:nvSpPr>
        <p:spPr bwMode="auto">
          <a:xfrm flipH="1" flipV="1">
            <a:off x="6191250" y="4076700"/>
            <a:ext cx="1143000" cy="20955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none" w="sm" len="sm"/>
            <a:tailEnd type="triangle" w="sm" len="sm"/>
          </a:ln>
          <a:effectLst/>
        </p:spPr>
        <p:txBody>
          <a:bodyPr/>
          <a:lstStyle/>
          <a:p>
            <a:endParaRPr lang="en-US" dirty="0"/>
          </a:p>
        </p:txBody>
      </p:sp>
      <p:sp>
        <p:nvSpPr>
          <p:cNvPr id="30" name="Text Box 9"/>
          <p:cNvSpPr txBox="1">
            <a:spLocks noChangeArrowheads="1"/>
          </p:cNvSpPr>
          <p:nvPr/>
        </p:nvSpPr>
        <p:spPr bwMode="auto">
          <a:xfrm>
            <a:off x="6940866" y="5543550"/>
            <a:ext cx="1039067" cy="36933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Layer </a:t>
            </a:r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5</a:t>
            </a:r>
            <a:endParaRPr lang="en-US" sz="1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1" name="Text Box 9"/>
          <p:cNvSpPr txBox="1">
            <a:spLocks noChangeArrowheads="1"/>
          </p:cNvSpPr>
          <p:nvPr/>
        </p:nvSpPr>
        <p:spPr bwMode="auto">
          <a:xfrm>
            <a:off x="6921816" y="5143500"/>
            <a:ext cx="1039067" cy="36933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Layer </a:t>
            </a:r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  <a:endParaRPr lang="en-US" sz="1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2" name="Text Box 9"/>
          <p:cNvSpPr txBox="1">
            <a:spLocks noChangeArrowheads="1"/>
          </p:cNvSpPr>
          <p:nvPr/>
        </p:nvSpPr>
        <p:spPr bwMode="auto">
          <a:xfrm>
            <a:off x="6921816" y="4781550"/>
            <a:ext cx="1039067" cy="36933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1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Layer </a:t>
            </a:r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endParaRPr lang="en-US" sz="1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3" name="Title 3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Horizon Keyed Interval Velocity</a:t>
            </a:r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405044" y="2952750"/>
            <a:ext cx="42672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latin typeface="Arial Black" pitchFamily="34" charset="0"/>
              </a:rPr>
              <a:t>T</a:t>
            </a:r>
          </a:p>
          <a:p>
            <a:pPr algn="ctr"/>
            <a:r>
              <a:rPr lang="en-US" sz="2000" dirty="0" smtClean="0">
                <a:latin typeface="Arial Black" pitchFamily="34" charset="0"/>
              </a:rPr>
              <a:t>I</a:t>
            </a:r>
            <a:br>
              <a:rPr lang="en-US" sz="2000" dirty="0" smtClean="0">
                <a:latin typeface="Arial Black" pitchFamily="34" charset="0"/>
              </a:rPr>
            </a:br>
            <a:r>
              <a:rPr lang="en-US" sz="2000" dirty="0" smtClean="0">
                <a:latin typeface="Arial Black" pitchFamily="34" charset="0"/>
              </a:rPr>
              <a:t>M</a:t>
            </a:r>
            <a:br>
              <a:rPr lang="en-US" sz="2000" dirty="0" smtClean="0">
                <a:latin typeface="Arial Black" pitchFamily="34" charset="0"/>
              </a:rPr>
            </a:br>
            <a:r>
              <a:rPr lang="en-US" sz="2000" dirty="0" smtClean="0">
                <a:latin typeface="Arial Black" pitchFamily="34" charset="0"/>
              </a:rPr>
              <a:t>E</a:t>
            </a:r>
            <a:endParaRPr lang="en-US" sz="2000" dirty="0">
              <a:latin typeface="Arial Black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16510" y="1771650"/>
            <a:ext cx="3561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latin typeface="Arial Black" pitchFamily="34" charset="0"/>
              </a:rPr>
              <a:t>0</a:t>
            </a:r>
            <a:endParaRPr lang="en-US" sz="20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3" name="Text Box 23"/>
          <p:cNvSpPr txBox="1">
            <a:spLocks noChangeArrowheads="1"/>
          </p:cNvSpPr>
          <p:nvPr/>
        </p:nvSpPr>
        <p:spPr bwMode="auto">
          <a:xfrm>
            <a:off x="5991225" y="6605588"/>
            <a:ext cx="1627188" cy="228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900" dirty="0">
                <a:solidFill>
                  <a:schemeClr val="accent1"/>
                </a:solidFill>
                <a:latin typeface="Verdana" pitchFamily="34" charset="0"/>
              </a:rPr>
              <a:t>(after D. Marsden, 1993)</a:t>
            </a:r>
          </a:p>
        </p:txBody>
      </p:sp>
      <p:sp>
        <p:nvSpPr>
          <p:cNvPr id="1136664" name="Text Box 24"/>
          <p:cNvSpPr txBox="1">
            <a:spLocks noChangeArrowheads="1"/>
          </p:cNvSpPr>
          <p:nvPr/>
        </p:nvSpPr>
        <p:spPr bwMode="auto">
          <a:xfrm>
            <a:off x="420898" y="972119"/>
            <a:ext cx="7332457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In all phases of Exploration, Development &amp; Production</a:t>
            </a:r>
          </a:p>
        </p:txBody>
      </p:sp>
      <p:grpSp>
        <p:nvGrpSpPr>
          <p:cNvPr id="2" name="Group 36"/>
          <p:cNvGrpSpPr>
            <a:grpSpLocks/>
          </p:cNvGrpSpPr>
          <p:nvPr/>
        </p:nvGrpSpPr>
        <p:grpSpPr bwMode="auto">
          <a:xfrm>
            <a:off x="1170374" y="1845038"/>
            <a:ext cx="6473826" cy="4346575"/>
            <a:chOff x="922" y="934"/>
            <a:chExt cx="4078" cy="2738"/>
          </a:xfrm>
        </p:grpSpPr>
        <p:sp>
          <p:nvSpPr>
            <p:cNvPr id="1136643" name="Freeform 3"/>
            <p:cNvSpPr>
              <a:spLocks/>
            </p:cNvSpPr>
            <p:nvPr/>
          </p:nvSpPr>
          <p:spPr bwMode="auto">
            <a:xfrm>
              <a:off x="1861" y="1078"/>
              <a:ext cx="600" cy="242"/>
            </a:xfrm>
            <a:custGeom>
              <a:avLst/>
              <a:gdLst/>
              <a:ahLst/>
              <a:cxnLst>
                <a:cxn ang="0">
                  <a:pos x="0" y="306"/>
                </a:cxn>
                <a:cxn ang="0">
                  <a:pos x="398" y="110"/>
                </a:cxn>
                <a:cxn ang="0">
                  <a:pos x="613" y="37"/>
                </a:cxn>
                <a:cxn ang="0">
                  <a:pos x="821" y="0"/>
                </a:cxn>
              </a:cxnLst>
              <a:rect l="0" t="0" r="r" b="b"/>
              <a:pathLst>
                <a:path w="821" h="306">
                  <a:moveTo>
                    <a:pt x="0" y="306"/>
                  </a:moveTo>
                  <a:cubicBezTo>
                    <a:pt x="148" y="230"/>
                    <a:pt x="296" y="155"/>
                    <a:pt x="398" y="110"/>
                  </a:cubicBezTo>
                  <a:cubicBezTo>
                    <a:pt x="500" y="65"/>
                    <a:pt x="543" y="55"/>
                    <a:pt x="613" y="37"/>
                  </a:cubicBezTo>
                  <a:cubicBezTo>
                    <a:pt x="683" y="19"/>
                    <a:pt x="785" y="6"/>
                    <a:pt x="821" y="0"/>
                  </a:cubicBezTo>
                </a:path>
              </a:pathLst>
            </a:custGeom>
            <a:noFill/>
            <a:ln w="317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triangle" w="lg" len="lg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36644" name="Text Box 4"/>
            <p:cNvSpPr txBox="1">
              <a:spLocks noChangeArrowheads="1"/>
            </p:cNvSpPr>
            <p:nvPr/>
          </p:nvSpPr>
          <p:spPr bwMode="auto">
            <a:xfrm>
              <a:off x="2454" y="3342"/>
              <a:ext cx="1312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400" b="1" dirty="0">
                  <a:latin typeface="Verdana" pitchFamily="34" charset="0"/>
                </a:rPr>
                <a:t>Logs , Cores </a:t>
              </a:r>
            </a:p>
            <a:p>
              <a:pPr algn="ctr"/>
              <a:r>
                <a:rPr lang="en-US" sz="1400" b="1" dirty="0">
                  <a:latin typeface="Verdana" pitchFamily="34" charset="0"/>
                </a:rPr>
                <a:t>VSPs , </a:t>
              </a:r>
              <a:r>
                <a:rPr lang="en-US" sz="1400" b="1" dirty="0" smtClean="0">
                  <a:latin typeface="Verdana" pitchFamily="34" charset="0"/>
                </a:rPr>
                <a:t>Check shots</a:t>
              </a:r>
              <a:endParaRPr lang="en-US" sz="1400" b="1" dirty="0">
                <a:latin typeface="Verdana" pitchFamily="34" charset="0"/>
              </a:endParaRPr>
            </a:p>
          </p:txBody>
        </p:sp>
        <p:sp>
          <p:nvSpPr>
            <p:cNvPr id="1136645" name="Text Box 5"/>
            <p:cNvSpPr txBox="1">
              <a:spLocks noChangeArrowheads="1"/>
            </p:cNvSpPr>
            <p:nvPr/>
          </p:nvSpPr>
          <p:spPr bwMode="auto">
            <a:xfrm>
              <a:off x="2534" y="934"/>
              <a:ext cx="806" cy="4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400" b="1" dirty="0">
                  <a:latin typeface="Verdana" pitchFamily="34" charset="0"/>
                </a:rPr>
                <a:t>Seismic</a:t>
              </a:r>
            </a:p>
            <a:p>
              <a:pPr algn="ctr"/>
              <a:r>
                <a:rPr lang="en-US" sz="1400" b="1" dirty="0" smtClean="0">
                  <a:latin typeface="Verdana" pitchFamily="34" charset="0"/>
                </a:rPr>
                <a:t>Processing</a:t>
              </a:r>
              <a:endParaRPr lang="en-US" sz="1400" b="1" dirty="0">
                <a:latin typeface="Verdana" pitchFamily="34" charset="0"/>
              </a:endParaRPr>
            </a:p>
            <a:p>
              <a:pPr algn="ctr"/>
              <a:endParaRPr lang="en-US" sz="1400" b="1" dirty="0">
                <a:latin typeface="Verdana" pitchFamily="34" charset="0"/>
              </a:endParaRPr>
            </a:p>
          </p:txBody>
        </p:sp>
        <p:sp>
          <p:nvSpPr>
            <p:cNvPr id="1136646" name="Text Box 6"/>
            <p:cNvSpPr txBox="1">
              <a:spLocks noChangeArrowheads="1"/>
            </p:cNvSpPr>
            <p:nvPr/>
          </p:nvSpPr>
          <p:spPr bwMode="auto">
            <a:xfrm>
              <a:off x="4187" y="2016"/>
              <a:ext cx="813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400" b="1" dirty="0" smtClean="0">
                  <a:latin typeface="Verdana" pitchFamily="34" charset="0"/>
                </a:rPr>
                <a:t>Rock/Fluid</a:t>
              </a:r>
            </a:p>
            <a:p>
              <a:pPr algn="ctr"/>
              <a:r>
                <a:rPr lang="en-US" sz="1400" b="1" dirty="0" smtClean="0">
                  <a:latin typeface="Verdana" pitchFamily="34" charset="0"/>
                </a:rPr>
                <a:t> Prediction</a:t>
              </a:r>
              <a:endParaRPr lang="en-US" sz="1400" b="1" dirty="0">
                <a:latin typeface="Verdana" pitchFamily="34" charset="0"/>
              </a:endParaRPr>
            </a:p>
          </p:txBody>
        </p:sp>
        <p:sp>
          <p:nvSpPr>
            <p:cNvPr id="1136647" name="Text Box 7"/>
            <p:cNvSpPr txBox="1">
              <a:spLocks noChangeArrowheads="1"/>
            </p:cNvSpPr>
            <p:nvPr/>
          </p:nvSpPr>
          <p:spPr bwMode="auto">
            <a:xfrm>
              <a:off x="3667" y="1172"/>
              <a:ext cx="758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 smtClean="0">
                  <a:latin typeface="Verdana" pitchFamily="34" charset="0"/>
                </a:rPr>
                <a:t>Mapping in Depth</a:t>
              </a:r>
              <a:endParaRPr lang="en-US" sz="1400" b="1" dirty="0">
                <a:latin typeface="Verdana" pitchFamily="34" charset="0"/>
              </a:endParaRPr>
            </a:p>
          </p:txBody>
        </p:sp>
        <p:sp>
          <p:nvSpPr>
            <p:cNvPr id="1136648" name="Text Box 8"/>
            <p:cNvSpPr txBox="1">
              <a:spLocks noChangeArrowheads="1"/>
            </p:cNvSpPr>
            <p:nvPr/>
          </p:nvSpPr>
          <p:spPr bwMode="auto">
            <a:xfrm>
              <a:off x="1321" y="2906"/>
              <a:ext cx="707" cy="46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400" b="1" dirty="0">
                  <a:latin typeface="Verdana" pitchFamily="34" charset="0"/>
                </a:rPr>
                <a:t>Post Well</a:t>
              </a:r>
            </a:p>
            <a:p>
              <a:pPr algn="ctr"/>
              <a:r>
                <a:rPr lang="en-US" sz="1400" b="1" dirty="0">
                  <a:latin typeface="Verdana" pitchFamily="34" charset="0"/>
                </a:rPr>
                <a:t>Appraisal</a:t>
              </a:r>
            </a:p>
            <a:p>
              <a:pPr algn="ctr"/>
              <a:endParaRPr lang="en-US" sz="1400" b="1" dirty="0">
                <a:latin typeface="Verdana" pitchFamily="34" charset="0"/>
              </a:endParaRPr>
            </a:p>
          </p:txBody>
        </p:sp>
        <p:sp>
          <p:nvSpPr>
            <p:cNvPr id="1136649" name="Text Box 9"/>
            <p:cNvSpPr txBox="1">
              <a:spLocks noChangeArrowheads="1"/>
            </p:cNvSpPr>
            <p:nvPr/>
          </p:nvSpPr>
          <p:spPr bwMode="auto">
            <a:xfrm>
              <a:off x="922" y="2011"/>
              <a:ext cx="743" cy="54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400" b="1" dirty="0">
                  <a:latin typeface="Verdana" pitchFamily="34" charset="0"/>
                </a:rPr>
                <a:t>Seismic </a:t>
              </a:r>
            </a:p>
            <a:p>
              <a:pPr algn="ctr">
                <a:lnSpc>
                  <a:spcPct val="90000"/>
                </a:lnSpc>
              </a:pPr>
              <a:r>
                <a:rPr lang="en-US" sz="1400" b="1" dirty="0">
                  <a:latin typeface="Verdana" pitchFamily="34" charset="0"/>
                </a:rPr>
                <a:t>Survey</a:t>
              </a:r>
            </a:p>
            <a:p>
              <a:pPr algn="ctr">
                <a:lnSpc>
                  <a:spcPct val="90000"/>
                </a:lnSpc>
              </a:pPr>
              <a:r>
                <a:rPr lang="en-US" sz="1400" b="1" dirty="0">
                  <a:latin typeface="Verdana" pitchFamily="34" charset="0"/>
                </a:rPr>
                <a:t>Planning</a:t>
              </a:r>
            </a:p>
            <a:p>
              <a:pPr algn="ctr">
                <a:lnSpc>
                  <a:spcPct val="90000"/>
                </a:lnSpc>
              </a:pPr>
              <a:endParaRPr lang="en-US" sz="1400" b="1" dirty="0">
                <a:latin typeface="Verdana" pitchFamily="34" charset="0"/>
              </a:endParaRPr>
            </a:p>
          </p:txBody>
        </p:sp>
        <p:sp>
          <p:nvSpPr>
            <p:cNvPr id="1136650" name="Text Box 10"/>
            <p:cNvSpPr txBox="1">
              <a:spLocks noChangeArrowheads="1"/>
            </p:cNvSpPr>
            <p:nvPr/>
          </p:nvSpPr>
          <p:spPr bwMode="auto">
            <a:xfrm>
              <a:off x="3705" y="2873"/>
              <a:ext cx="1099" cy="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400" b="1" dirty="0" smtClean="0">
                  <a:latin typeface="Verdana" pitchFamily="34" charset="0"/>
                </a:rPr>
                <a:t>Well Placement</a:t>
              </a:r>
            </a:p>
            <a:p>
              <a:pPr algn="ctr"/>
              <a:r>
                <a:rPr lang="en-US" sz="1400" b="1" dirty="0" smtClean="0">
                  <a:latin typeface="Verdana" pitchFamily="34" charset="0"/>
                </a:rPr>
                <a:t>And Drilling</a:t>
              </a:r>
            </a:p>
          </p:txBody>
        </p:sp>
        <p:sp>
          <p:nvSpPr>
            <p:cNvPr id="1136651" name="Text Box 11"/>
            <p:cNvSpPr txBox="1">
              <a:spLocks noChangeArrowheads="1"/>
            </p:cNvSpPr>
            <p:nvPr/>
          </p:nvSpPr>
          <p:spPr bwMode="auto">
            <a:xfrm>
              <a:off x="1299" y="1354"/>
              <a:ext cx="815" cy="32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400" b="1" dirty="0">
                  <a:latin typeface="Verdana" pitchFamily="34" charset="0"/>
                </a:rPr>
                <a:t>Seismic</a:t>
              </a:r>
            </a:p>
            <a:p>
              <a:pPr algn="ctr"/>
              <a:r>
                <a:rPr lang="en-US" sz="1400" b="1" dirty="0">
                  <a:latin typeface="Verdana" pitchFamily="34" charset="0"/>
                </a:rPr>
                <a:t>Acquisition</a:t>
              </a:r>
            </a:p>
          </p:txBody>
        </p:sp>
        <p:sp>
          <p:nvSpPr>
            <p:cNvPr id="1136652" name="Freeform 12"/>
            <p:cNvSpPr>
              <a:spLocks/>
            </p:cNvSpPr>
            <p:nvPr/>
          </p:nvSpPr>
          <p:spPr bwMode="auto">
            <a:xfrm>
              <a:off x="3376" y="1048"/>
              <a:ext cx="348" cy="1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4" y="27"/>
                </a:cxn>
                <a:cxn ang="0">
                  <a:pos x="348" y="124"/>
                </a:cxn>
              </a:cxnLst>
              <a:rect l="0" t="0" r="r" b="b"/>
              <a:pathLst>
                <a:path w="348" h="124">
                  <a:moveTo>
                    <a:pt x="0" y="0"/>
                  </a:moveTo>
                  <a:cubicBezTo>
                    <a:pt x="26" y="6"/>
                    <a:pt x="96" y="6"/>
                    <a:pt x="154" y="27"/>
                  </a:cubicBezTo>
                  <a:cubicBezTo>
                    <a:pt x="212" y="48"/>
                    <a:pt x="308" y="104"/>
                    <a:pt x="348" y="124"/>
                  </a:cubicBezTo>
                </a:path>
              </a:pathLst>
            </a:custGeom>
            <a:noFill/>
            <a:ln w="317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triangle" w="lg" len="lg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36653" name="Freeform 13"/>
            <p:cNvSpPr>
              <a:spLocks/>
            </p:cNvSpPr>
            <p:nvPr/>
          </p:nvSpPr>
          <p:spPr bwMode="auto">
            <a:xfrm>
              <a:off x="1333" y="1685"/>
              <a:ext cx="150" cy="301"/>
            </a:xfrm>
            <a:custGeom>
              <a:avLst/>
              <a:gdLst/>
              <a:ahLst/>
              <a:cxnLst>
                <a:cxn ang="0">
                  <a:pos x="0" y="301"/>
                </a:cxn>
                <a:cxn ang="0">
                  <a:pos x="47" y="180"/>
                </a:cxn>
                <a:cxn ang="0">
                  <a:pos x="150" y="0"/>
                </a:cxn>
              </a:cxnLst>
              <a:rect l="0" t="0" r="r" b="b"/>
              <a:pathLst>
                <a:path w="150" h="301">
                  <a:moveTo>
                    <a:pt x="0" y="301"/>
                  </a:moveTo>
                  <a:cubicBezTo>
                    <a:pt x="8" y="281"/>
                    <a:pt x="22" y="230"/>
                    <a:pt x="47" y="180"/>
                  </a:cubicBezTo>
                  <a:cubicBezTo>
                    <a:pt x="72" y="130"/>
                    <a:pt x="129" y="37"/>
                    <a:pt x="150" y="0"/>
                  </a:cubicBezTo>
                </a:path>
              </a:pathLst>
            </a:custGeom>
            <a:noFill/>
            <a:ln w="317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triangle" w="lg" len="lg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36655" name="Freeform 15"/>
            <p:cNvSpPr>
              <a:spLocks/>
            </p:cNvSpPr>
            <p:nvPr/>
          </p:nvSpPr>
          <p:spPr bwMode="auto">
            <a:xfrm>
              <a:off x="1845" y="3234"/>
              <a:ext cx="507" cy="266"/>
            </a:xfrm>
            <a:custGeom>
              <a:avLst/>
              <a:gdLst/>
              <a:ahLst/>
              <a:cxnLst>
                <a:cxn ang="0">
                  <a:pos x="507" y="266"/>
                </a:cxn>
                <a:cxn ang="0">
                  <a:pos x="259" y="172"/>
                </a:cxn>
                <a:cxn ang="0">
                  <a:pos x="31" y="18"/>
                </a:cxn>
                <a:cxn ang="0">
                  <a:pos x="71" y="65"/>
                </a:cxn>
              </a:cxnLst>
              <a:rect l="0" t="0" r="r" b="b"/>
              <a:pathLst>
                <a:path w="507" h="266">
                  <a:moveTo>
                    <a:pt x="507" y="266"/>
                  </a:moveTo>
                  <a:cubicBezTo>
                    <a:pt x="466" y="250"/>
                    <a:pt x="338" y="213"/>
                    <a:pt x="259" y="172"/>
                  </a:cubicBezTo>
                  <a:cubicBezTo>
                    <a:pt x="180" y="131"/>
                    <a:pt x="62" y="36"/>
                    <a:pt x="31" y="18"/>
                  </a:cubicBezTo>
                  <a:cubicBezTo>
                    <a:pt x="0" y="0"/>
                    <a:pt x="63" y="55"/>
                    <a:pt x="71" y="65"/>
                  </a:cubicBezTo>
                </a:path>
              </a:pathLst>
            </a:custGeom>
            <a:noFill/>
            <a:ln w="317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triangle" w="lg" len="lg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36656" name="Freeform 16"/>
            <p:cNvSpPr>
              <a:spLocks/>
            </p:cNvSpPr>
            <p:nvPr/>
          </p:nvSpPr>
          <p:spPr bwMode="auto">
            <a:xfrm>
              <a:off x="3696" y="3161"/>
              <a:ext cx="429" cy="295"/>
            </a:xfrm>
            <a:custGeom>
              <a:avLst/>
              <a:gdLst/>
              <a:ahLst/>
              <a:cxnLst>
                <a:cxn ang="0">
                  <a:pos x="429" y="0"/>
                </a:cxn>
                <a:cxn ang="0">
                  <a:pos x="248" y="141"/>
                </a:cxn>
                <a:cxn ang="0">
                  <a:pos x="0" y="295"/>
                </a:cxn>
              </a:cxnLst>
              <a:rect l="0" t="0" r="r" b="b"/>
              <a:pathLst>
                <a:path w="429" h="295">
                  <a:moveTo>
                    <a:pt x="429" y="0"/>
                  </a:moveTo>
                  <a:cubicBezTo>
                    <a:pt x="399" y="22"/>
                    <a:pt x="319" y="92"/>
                    <a:pt x="248" y="141"/>
                  </a:cubicBezTo>
                  <a:cubicBezTo>
                    <a:pt x="177" y="190"/>
                    <a:pt x="52" y="263"/>
                    <a:pt x="0" y="295"/>
                  </a:cubicBezTo>
                </a:path>
              </a:pathLst>
            </a:custGeom>
            <a:noFill/>
            <a:ln w="317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triangle" w="lg" len="lg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36657" name="Freeform 17"/>
            <p:cNvSpPr>
              <a:spLocks/>
            </p:cNvSpPr>
            <p:nvPr/>
          </p:nvSpPr>
          <p:spPr bwMode="auto">
            <a:xfrm>
              <a:off x="4320" y="2475"/>
              <a:ext cx="168" cy="415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34" y="141"/>
                </a:cxn>
                <a:cxn ang="0">
                  <a:pos x="87" y="254"/>
                </a:cxn>
                <a:cxn ang="0">
                  <a:pos x="14" y="375"/>
                </a:cxn>
                <a:cxn ang="0">
                  <a:pos x="0" y="415"/>
                </a:cxn>
              </a:cxnLst>
              <a:rect l="0" t="0" r="r" b="b"/>
              <a:pathLst>
                <a:path w="168" h="415">
                  <a:moveTo>
                    <a:pt x="168" y="0"/>
                  </a:moveTo>
                  <a:cubicBezTo>
                    <a:pt x="164" y="23"/>
                    <a:pt x="147" y="99"/>
                    <a:pt x="134" y="141"/>
                  </a:cubicBezTo>
                  <a:cubicBezTo>
                    <a:pt x="121" y="183"/>
                    <a:pt x="107" y="215"/>
                    <a:pt x="87" y="254"/>
                  </a:cubicBezTo>
                  <a:cubicBezTo>
                    <a:pt x="67" y="293"/>
                    <a:pt x="28" y="348"/>
                    <a:pt x="14" y="375"/>
                  </a:cubicBezTo>
                  <a:cubicBezTo>
                    <a:pt x="0" y="402"/>
                    <a:pt x="3" y="407"/>
                    <a:pt x="0" y="415"/>
                  </a:cubicBezTo>
                </a:path>
              </a:pathLst>
            </a:custGeom>
            <a:noFill/>
            <a:ln w="317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triangle" w="lg" len="lg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36658" name="Freeform 18"/>
            <p:cNvSpPr>
              <a:spLocks/>
            </p:cNvSpPr>
            <p:nvPr/>
          </p:nvSpPr>
          <p:spPr bwMode="auto">
            <a:xfrm>
              <a:off x="4226" y="1530"/>
              <a:ext cx="185" cy="3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" y="145"/>
                </a:cxn>
                <a:cxn ang="0">
                  <a:pos x="185" y="372"/>
                </a:cxn>
              </a:cxnLst>
              <a:rect l="0" t="0" r="r" b="b"/>
              <a:pathLst>
                <a:path w="185" h="372">
                  <a:moveTo>
                    <a:pt x="0" y="0"/>
                  </a:moveTo>
                  <a:cubicBezTo>
                    <a:pt x="17" y="24"/>
                    <a:pt x="74" y="83"/>
                    <a:pt x="105" y="145"/>
                  </a:cubicBezTo>
                  <a:cubicBezTo>
                    <a:pt x="136" y="207"/>
                    <a:pt x="168" y="325"/>
                    <a:pt x="185" y="372"/>
                  </a:cubicBezTo>
                </a:path>
              </a:pathLst>
            </a:custGeom>
            <a:noFill/>
            <a:ln w="317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triangle" w="lg" len="lg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36659" name="Line 19"/>
            <p:cNvSpPr>
              <a:spLocks noChangeShapeType="1"/>
            </p:cNvSpPr>
            <p:nvPr/>
          </p:nvSpPr>
          <p:spPr bwMode="auto">
            <a:xfrm flipH="1">
              <a:off x="2954" y="2976"/>
              <a:ext cx="13" cy="346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  <a:round/>
              <a:headEnd type="triangle" w="lg" len="lg"/>
              <a:tailEnd type="triangle" w="lg" len="lg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36660" name="Line 20"/>
            <p:cNvSpPr>
              <a:spLocks noChangeShapeType="1"/>
            </p:cNvSpPr>
            <p:nvPr/>
          </p:nvSpPr>
          <p:spPr bwMode="auto">
            <a:xfrm rot="21256095" flipH="1">
              <a:off x="1719" y="2724"/>
              <a:ext cx="257" cy="144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  <a:round/>
              <a:headEnd type="triangle" w="lg" len="lg"/>
              <a:tailEnd type="triangle" w="lg" len="lg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36661" name="Line 21"/>
            <p:cNvSpPr>
              <a:spLocks noChangeShapeType="1"/>
            </p:cNvSpPr>
            <p:nvPr/>
          </p:nvSpPr>
          <p:spPr bwMode="auto">
            <a:xfrm flipH="1">
              <a:off x="2937" y="1393"/>
              <a:ext cx="7" cy="328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  <a:round/>
              <a:headEnd type="triangle" w="lg" len="lg"/>
              <a:tailEnd type="triangle" w="lg" len="lg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36662" name="Line 22"/>
            <p:cNvSpPr>
              <a:spLocks noChangeShapeType="1"/>
            </p:cNvSpPr>
            <p:nvPr/>
          </p:nvSpPr>
          <p:spPr bwMode="auto">
            <a:xfrm flipV="1">
              <a:off x="3600" y="1552"/>
              <a:ext cx="180" cy="272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  <a:round/>
              <a:headEnd/>
              <a:tailEnd type="triangle" w="lg" len="lg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3" name="Group 25"/>
            <p:cNvGrpSpPr>
              <a:grpSpLocks/>
            </p:cNvGrpSpPr>
            <p:nvPr/>
          </p:nvGrpSpPr>
          <p:grpSpPr bwMode="auto">
            <a:xfrm>
              <a:off x="2105" y="1846"/>
              <a:ext cx="1720" cy="960"/>
              <a:chOff x="1944" y="1969"/>
              <a:chExt cx="1720" cy="960"/>
            </a:xfrm>
          </p:grpSpPr>
          <p:sp>
            <p:nvSpPr>
              <p:cNvPr id="1136666" name="AutoShape 26"/>
              <p:cNvSpPr>
                <a:spLocks noChangeArrowheads="1"/>
              </p:cNvSpPr>
              <p:nvPr/>
            </p:nvSpPr>
            <p:spPr bwMode="auto">
              <a:xfrm>
                <a:off x="1944" y="1992"/>
                <a:ext cx="1720" cy="810"/>
              </a:xfrm>
              <a:prstGeom prst="cube">
                <a:avLst>
                  <a:gd name="adj" fmla="val 25000"/>
                </a:avLst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136667" name="Text Box 27"/>
              <p:cNvSpPr txBox="1">
                <a:spLocks noChangeArrowheads="1"/>
              </p:cNvSpPr>
              <p:nvPr/>
            </p:nvSpPr>
            <p:spPr bwMode="auto">
              <a:xfrm>
                <a:off x="2064" y="2238"/>
                <a:ext cx="1247" cy="691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400" b="1" u="sng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itchFamily="34" charset="0"/>
                  </a:rPr>
                  <a:t>Velocity</a:t>
                </a:r>
              </a:p>
              <a:p>
                <a:pPr algn="ctr"/>
                <a:r>
                  <a:rPr lang="en-US" sz="2400" b="1" u="sng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itchFamily="34" charset="0"/>
                  </a:rPr>
                  <a:t> is the Key</a:t>
                </a:r>
              </a:p>
              <a:p>
                <a:pPr algn="ctr"/>
                <a:r>
                  <a:rPr lang="en-US" b="1" dirty="0">
                    <a:solidFill>
                      <a:srgbClr val="F95561"/>
                    </a:solidFill>
                    <a:latin typeface="Verdana" pitchFamily="34" charset="0"/>
                  </a:rPr>
                  <a:t> </a:t>
                </a:r>
              </a:p>
            </p:txBody>
          </p:sp>
          <p:sp>
            <p:nvSpPr>
              <p:cNvPr id="1136668" name="Text Box 28"/>
              <p:cNvSpPr txBox="1">
                <a:spLocks noChangeArrowheads="1"/>
              </p:cNvSpPr>
              <p:nvPr/>
            </p:nvSpPr>
            <p:spPr bwMode="auto">
              <a:xfrm>
                <a:off x="2042" y="1969"/>
                <a:ext cx="1535" cy="25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/>
                <a:r>
                  <a:rPr lang="en-US" sz="1800" b="1" dirty="0" smtClean="0">
                    <a:latin typeface="Verdana" pitchFamily="34" charset="0"/>
                  </a:rPr>
                  <a:t>V</a:t>
                </a:r>
                <a:r>
                  <a:rPr lang="en-US" sz="2000" b="1" baseline="-25000" dirty="0" smtClean="0">
                    <a:latin typeface="Verdana" pitchFamily="34" charset="0"/>
                  </a:rPr>
                  <a:t>p</a:t>
                </a:r>
                <a:r>
                  <a:rPr lang="en-US" sz="2000" b="1" dirty="0" smtClean="0">
                    <a:latin typeface="Verdana" pitchFamily="34" charset="0"/>
                  </a:rPr>
                  <a:t> </a:t>
                </a:r>
                <a:r>
                  <a:rPr lang="en-US" sz="1600" b="1" dirty="0" smtClean="0">
                    <a:latin typeface="Verdana" pitchFamily="34" charset="0"/>
                  </a:rPr>
                  <a:t>and</a:t>
                </a:r>
                <a:r>
                  <a:rPr lang="en-US" sz="2000" b="1" dirty="0" smtClean="0">
                    <a:latin typeface="Verdana" pitchFamily="34" charset="0"/>
                  </a:rPr>
                  <a:t> </a:t>
                </a:r>
                <a:r>
                  <a:rPr lang="en-US" sz="1800" b="1" dirty="0" smtClean="0">
                    <a:latin typeface="Verdana" pitchFamily="34" charset="0"/>
                  </a:rPr>
                  <a:t>V</a:t>
                </a:r>
                <a:r>
                  <a:rPr lang="en-US" sz="2000" b="1" baseline="-25000" dirty="0" smtClean="0">
                    <a:latin typeface="Verdana" pitchFamily="34" charset="0"/>
                  </a:rPr>
                  <a:t>s</a:t>
                </a:r>
                <a:r>
                  <a:rPr lang="en-US" sz="1400" b="1" i="1" dirty="0" smtClean="0">
                    <a:latin typeface="Verdana" pitchFamily="34" charset="0"/>
                  </a:rPr>
                  <a:t> </a:t>
                </a:r>
                <a:r>
                  <a:rPr lang="en-US" sz="1400" b="1" i="1" dirty="0">
                    <a:latin typeface="Verdana" pitchFamily="34" charset="0"/>
                  </a:rPr>
                  <a:t>(x,y,z)</a:t>
                </a:r>
              </a:p>
            </p:txBody>
          </p:sp>
        </p:grpSp>
        <p:sp>
          <p:nvSpPr>
            <p:cNvPr id="1136669" name="Line 29"/>
            <p:cNvSpPr>
              <a:spLocks noChangeShapeType="1"/>
            </p:cNvSpPr>
            <p:nvPr/>
          </p:nvSpPr>
          <p:spPr bwMode="auto">
            <a:xfrm>
              <a:off x="3904" y="2186"/>
              <a:ext cx="308" cy="48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  <a:round/>
              <a:headEnd type="triangle" w="lg" len="lg"/>
              <a:tailEnd type="triangle" w="lg" len="lg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136670" name="Line 30"/>
            <p:cNvSpPr>
              <a:spLocks noChangeShapeType="1"/>
            </p:cNvSpPr>
            <p:nvPr/>
          </p:nvSpPr>
          <p:spPr bwMode="auto">
            <a:xfrm flipH="1">
              <a:off x="1621" y="2207"/>
              <a:ext cx="362" cy="0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  <a:round/>
              <a:headEnd/>
              <a:tailEnd type="triangle" w="lg" len="lg"/>
            </a:ln>
            <a:effectLst/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32" name="Title 3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3300"/>
                </a:solidFill>
              </a:rPr>
              <a:t>When is Time-Depth Important?</a:t>
            </a:r>
            <a:endParaRPr lang="en-US" dirty="0"/>
          </a:p>
        </p:txBody>
      </p:sp>
      <p:sp>
        <p:nvSpPr>
          <p:cNvPr id="33" name="Freeform 13"/>
          <p:cNvSpPr>
            <a:spLocks/>
          </p:cNvSpPr>
          <p:nvPr/>
        </p:nvSpPr>
        <p:spPr bwMode="auto">
          <a:xfrm>
            <a:off x="1040524" y="2874340"/>
            <a:ext cx="353031" cy="1035508"/>
          </a:xfrm>
          <a:custGeom>
            <a:avLst/>
            <a:gdLst/>
            <a:ahLst/>
            <a:cxnLst>
              <a:cxn ang="0">
                <a:pos x="0" y="301"/>
              </a:cxn>
              <a:cxn ang="0">
                <a:pos x="47" y="180"/>
              </a:cxn>
              <a:cxn ang="0">
                <a:pos x="150" y="0"/>
              </a:cxn>
            </a:cxnLst>
            <a:rect l="0" t="0" r="r" b="b"/>
            <a:pathLst>
              <a:path w="150" h="301">
                <a:moveTo>
                  <a:pt x="0" y="301"/>
                </a:moveTo>
                <a:cubicBezTo>
                  <a:pt x="8" y="281"/>
                  <a:pt x="22" y="230"/>
                  <a:pt x="47" y="180"/>
                </a:cubicBezTo>
                <a:cubicBezTo>
                  <a:pt x="72" y="130"/>
                  <a:pt x="129" y="37"/>
                  <a:pt x="150" y="0"/>
                </a:cubicBezTo>
              </a:path>
            </a:pathLst>
          </a:custGeom>
          <a:noFill/>
          <a:ln w="76200" cap="flat" cmpd="sng">
            <a:solidFill>
              <a:srgbClr val="FF0000"/>
            </a:solidFill>
            <a:prstDash val="solid"/>
            <a:round/>
            <a:headEnd type="none" w="med" len="med"/>
            <a:tailEnd type="triangle" w="lg" len="lg"/>
          </a:ln>
          <a:effectLst/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 xmlns:p14="http://schemas.microsoft.com/office/powerpoint/2010/main">
    <p:wipe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Horizon Keyed Interval Velocity</a:t>
            </a:r>
            <a:endParaRPr lang="en-US" dirty="0"/>
          </a:p>
        </p:txBody>
      </p:sp>
      <p:grpSp>
        <p:nvGrpSpPr>
          <p:cNvPr id="23" name="Group 22"/>
          <p:cNvGrpSpPr>
            <a:grpSpLocks noChangeAspect="1"/>
          </p:cNvGrpSpPr>
          <p:nvPr/>
        </p:nvGrpSpPr>
        <p:grpSpPr>
          <a:xfrm>
            <a:off x="409247" y="1085849"/>
            <a:ext cx="3518049" cy="2674487"/>
            <a:chOff x="5533697" y="2030679"/>
            <a:chExt cx="5935148" cy="4512011"/>
          </a:xfrm>
        </p:grpSpPr>
        <p:sp>
          <p:nvSpPr>
            <p:cNvPr id="24" name="Rectangle 23"/>
            <p:cNvSpPr/>
            <p:nvPr/>
          </p:nvSpPr>
          <p:spPr bwMode="auto">
            <a:xfrm>
              <a:off x="5549463" y="2044263"/>
              <a:ext cx="5880538" cy="4461641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5" name="Rectangle 24"/>
            <p:cNvSpPr/>
            <p:nvPr/>
          </p:nvSpPr>
          <p:spPr bwMode="auto">
            <a:xfrm>
              <a:off x="5549463" y="2585545"/>
              <a:ext cx="5880538" cy="3920359"/>
            </a:xfrm>
            <a:prstGeom prst="rect">
              <a:avLst/>
            </a:prstGeom>
            <a:solidFill>
              <a:srgbClr val="33CC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6" name="Freeform 25"/>
            <p:cNvSpPr/>
            <p:nvPr/>
          </p:nvSpPr>
          <p:spPr bwMode="auto">
            <a:xfrm>
              <a:off x="5565228" y="2932386"/>
              <a:ext cx="5880538" cy="3563007"/>
            </a:xfrm>
            <a:custGeom>
              <a:avLst/>
              <a:gdLst>
                <a:gd name="connsiteX0" fmla="*/ 0 w 5880538"/>
                <a:gd name="connsiteY0" fmla="*/ 0 h 3563007"/>
                <a:gd name="connsiteX1" fmla="*/ 851338 w 5880538"/>
                <a:gd name="connsiteY1" fmla="*/ 78828 h 3563007"/>
                <a:gd name="connsiteX2" fmla="*/ 2506717 w 5880538"/>
                <a:gd name="connsiteY2" fmla="*/ 63062 h 3563007"/>
                <a:gd name="connsiteX3" fmla="*/ 3358055 w 5880538"/>
                <a:gd name="connsiteY3" fmla="*/ 157655 h 3563007"/>
                <a:gd name="connsiteX4" fmla="*/ 4051738 w 5880538"/>
                <a:gd name="connsiteY4" fmla="*/ 220717 h 3563007"/>
                <a:gd name="connsiteX5" fmla="*/ 4808482 w 5880538"/>
                <a:gd name="connsiteY5" fmla="*/ 394138 h 3563007"/>
                <a:gd name="connsiteX6" fmla="*/ 5864772 w 5880538"/>
                <a:gd name="connsiteY6" fmla="*/ 567559 h 3563007"/>
                <a:gd name="connsiteX7" fmla="*/ 5880538 w 5880538"/>
                <a:gd name="connsiteY7" fmla="*/ 3563007 h 3563007"/>
                <a:gd name="connsiteX8" fmla="*/ 15765 w 5880538"/>
                <a:gd name="connsiteY8" fmla="*/ 3563007 h 3563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80538" h="3563007">
                  <a:moveTo>
                    <a:pt x="0" y="0"/>
                  </a:moveTo>
                  <a:lnTo>
                    <a:pt x="851338" y="78828"/>
                  </a:lnTo>
                  <a:lnTo>
                    <a:pt x="2506717" y="63062"/>
                  </a:lnTo>
                  <a:lnTo>
                    <a:pt x="3358055" y="157655"/>
                  </a:lnTo>
                  <a:lnTo>
                    <a:pt x="4051738" y="220717"/>
                  </a:lnTo>
                  <a:lnTo>
                    <a:pt x="4808482" y="394138"/>
                  </a:lnTo>
                  <a:lnTo>
                    <a:pt x="5864772" y="567559"/>
                  </a:lnTo>
                  <a:cubicBezTo>
                    <a:pt x="5870027" y="1566042"/>
                    <a:pt x="5875283" y="2564524"/>
                    <a:pt x="5880538" y="3563007"/>
                  </a:cubicBezTo>
                  <a:lnTo>
                    <a:pt x="15765" y="3563007"/>
                  </a:lnTo>
                </a:path>
              </a:pathLst>
            </a:custGeom>
            <a:solidFill>
              <a:srgbClr val="FFD77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7" name="Freeform 26"/>
            <p:cNvSpPr/>
            <p:nvPr/>
          </p:nvSpPr>
          <p:spPr bwMode="auto">
            <a:xfrm>
              <a:off x="5533697" y="3515710"/>
              <a:ext cx="5912069" cy="3011214"/>
            </a:xfrm>
            <a:custGeom>
              <a:avLst/>
              <a:gdLst>
                <a:gd name="connsiteX0" fmla="*/ 15765 w 5912069"/>
                <a:gd name="connsiteY0" fmla="*/ 0 h 3011214"/>
                <a:gd name="connsiteX1" fmla="*/ 1261241 w 5912069"/>
                <a:gd name="connsiteY1" fmla="*/ 15766 h 3011214"/>
                <a:gd name="connsiteX2" fmla="*/ 1828800 w 5912069"/>
                <a:gd name="connsiteY2" fmla="*/ 78828 h 3011214"/>
                <a:gd name="connsiteX3" fmla="*/ 2317531 w 5912069"/>
                <a:gd name="connsiteY3" fmla="*/ 94593 h 3011214"/>
                <a:gd name="connsiteX4" fmla="*/ 2963917 w 5912069"/>
                <a:gd name="connsiteY4" fmla="*/ 252249 h 3011214"/>
                <a:gd name="connsiteX5" fmla="*/ 3499944 w 5912069"/>
                <a:gd name="connsiteY5" fmla="*/ 394138 h 3011214"/>
                <a:gd name="connsiteX6" fmla="*/ 4083269 w 5912069"/>
                <a:gd name="connsiteY6" fmla="*/ 409904 h 3011214"/>
                <a:gd name="connsiteX7" fmla="*/ 4650827 w 5912069"/>
                <a:gd name="connsiteY7" fmla="*/ 662152 h 3011214"/>
                <a:gd name="connsiteX8" fmla="*/ 5029200 w 5912069"/>
                <a:gd name="connsiteY8" fmla="*/ 677918 h 3011214"/>
                <a:gd name="connsiteX9" fmla="*/ 5549462 w 5912069"/>
                <a:gd name="connsiteY9" fmla="*/ 993228 h 3011214"/>
                <a:gd name="connsiteX10" fmla="*/ 5912069 w 5912069"/>
                <a:gd name="connsiteY10" fmla="*/ 1087821 h 3011214"/>
                <a:gd name="connsiteX11" fmla="*/ 5880537 w 5912069"/>
                <a:gd name="connsiteY11" fmla="*/ 3011214 h 3011214"/>
                <a:gd name="connsiteX12" fmla="*/ 0 w 5912069"/>
                <a:gd name="connsiteY12" fmla="*/ 3011214 h 3011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12069" h="3011214">
                  <a:moveTo>
                    <a:pt x="15765" y="0"/>
                  </a:moveTo>
                  <a:lnTo>
                    <a:pt x="1261241" y="15766"/>
                  </a:lnTo>
                  <a:lnTo>
                    <a:pt x="1828800" y="78828"/>
                  </a:lnTo>
                  <a:lnTo>
                    <a:pt x="2317531" y="94593"/>
                  </a:lnTo>
                  <a:lnTo>
                    <a:pt x="2963917" y="252249"/>
                  </a:lnTo>
                  <a:lnTo>
                    <a:pt x="3499944" y="394138"/>
                  </a:lnTo>
                  <a:lnTo>
                    <a:pt x="4083269" y="409904"/>
                  </a:lnTo>
                  <a:lnTo>
                    <a:pt x="4650827" y="662152"/>
                  </a:lnTo>
                  <a:lnTo>
                    <a:pt x="5029200" y="677918"/>
                  </a:lnTo>
                  <a:lnTo>
                    <a:pt x="5549462" y="993228"/>
                  </a:lnTo>
                  <a:lnTo>
                    <a:pt x="5912069" y="1087821"/>
                  </a:lnTo>
                  <a:lnTo>
                    <a:pt x="5880537" y="3011214"/>
                  </a:lnTo>
                  <a:lnTo>
                    <a:pt x="0" y="3011214"/>
                  </a:lnTo>
                </a:path>
              </a:pathLst>
            </a:custGeom>
            <a:solidFill>
              <a:srgbClr val="C0A89A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8" name="Freeform 27"/>
            <p:cNvSpPr/>
            <p:nvPr/>
          </p:nvSpPr>
          <p:spPr bwMode="auto">
            <a:xfrm>
              <a:off x="5549462" y="4067503"/>
              <a:ext cx="5880538" cy="2475187"/>
            </a:xfrm>
            <a:custGeom>
              <a:avLst/>
              <a:gdLst>
                <a:gd name="connsiteX0" fmla="*/ 63062 w 5880538"/>
                <a:gd name="connsiteY0" fmla="*/ 0 h 2475187"/>
                <a:gd name="connsiteX1" fmla="*/ 677917 w 5880538"/>
                <a:gd name="connsiteY1" fmla="*/ 78828 h 2475187"/>
                <a:gd name="connsiteX2" fmla="*/ 788276 w 5880538"/>
                <a:gd name="connsiteY2" fmla="*/ 252249 h 2475187"/>
                <a:gd name="connsiteX3" fmla="*/ 2254469 w 5880538"/>
                <a:gd name="connsiteY3" fmla="*/ 378373 h 2475187"/>
                <a:gd name="connsiteX4" fmla="*/ 3090041 w 5880538"/>
                <a:gd name="connsiteY4" fmla="*/ 441435 h 2475187"/>
                <a:gd name="connsiteX5" fmla="*/ 3184635 w 5880538"/>
                <a:gd name="connsiteY5" fmla="*/ 646387 h 2475187"/>
                <a:gd name="connsiteX6" fmla="*/ 3704897 w 5880538"/>
                <a:gd name="connsiteY6" fmla="*/ 772511 h 2475187"/>
                <a:gd name="connsiteX7" fmla="*/ 4682359 w 5880538"/>
                <a:gd name="connsiteY7" fmla="*/ 993228 h 2475187"/>
                <a:gd name="connsiteX8" fmla="*/ 5297214 w 5880538"/>
                <a:gd name="connsiteY8" fmla="*/ 1182414 h 2475187"/>
                <a:gd name="connsiteX9" fmla="*/ 5880538 w 5880538"/>
                <a:gd name="connsiteY9" fmla="*/ 1245476 h 2475187"/>
                <a:gd name="connsiteX10" fmla="*/ 5864772 w 5880538"/>
                <a:gd name="connsiteY10" fmla="*/ 2427890 h 2475187"/>
                <a:gd name="connsiteX11" fmla="*/ 0 w 5880538"/>
                <a:gd name="connsiteY11" fmla="*/ 2475187 h 2475187"/>
                <a:gd name="connsiteX12" fmla="*/ 63062 w 5880538"/>
                <a:gd name="connsiteY12" fmla="*/ 0 h 2475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80538" h="2475187">
                  <a:moveTo>
                    <a:pt x="63062" y="0"/>
                  </a:moveTo>
                  <a:lnTo>
                    <a:pt x="677917" y="78828"/>
                  </a:lnTo>
                  <a:lnTo>
                    <a:pt x="788276" y="252249"/>
                  </a:lnTo>
                  <a:lnTo>
                    <a:pt x="2254469" y="378373"/>
                  </a:lnTo>
                  <a:lnTo>
                    <a:pt x="3090041" y="441435"/>
                  </a:lnTo>
                  <a:lnTo>
                    <a:pt x="3184635" y="646387"/>
                  </a:lnTo>
                  <a:lnTo>
                    <a:pt x="3704897" y="772511"/>
                  </a:lnTo>
                  <a:lnTo>
                    <a:pt x="4682359" y="993228"/>
                  </a:lnTo>
                  <a:lnTo>
                    <a:pt x="5297214" y="1182414"/>
                  </a:lnTo>
                  <a:lnTo>
                    <a:pt x="5880538" y="1245476"/>
                  </a:lnTo>
                  <a:lnTo>
                    <a:pt x="5864772" y="2427890"/>
                  </a:lnTo>
                  <a:lnTo>
                    <a:pt x="0" y="2475187"/>
                  </a:lnTo>
                  <a:lnTo>
                    <a:pt x="63062" y="0"/>
                  </a:lnTo>
                  <a:close/>
                </a:path>
              </a:pathLst>
            </a:custGeom>
            <a:solidFill>
              <a:srgbClr val="92D05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9" name="Freeform 28"/>
            <p:cNvSpPr/>
            <p:nvPr/>
          </p:nvSpPr>
          <p:spPr bwMode="auto">
            <a:xfrm>
              <a:off x="5549462" y="4698124"/>
              <a:ext cx="5896304" cy="1844566"/>
            </a:xfrm>
            <a:custGeom>
              <a:avLst/>
              <a:gdLst>
                <a:gd name="connsiteX0" fmla="*/ 47297 w 5896304"/>
                <a:gd name="connsiteY0" fmla="*/ 0 h 1844566"/>
                <a:gd name="connsiteX1" fmla="*/ 945931 w 5896304"/>
                <a:gd name="connsiteY1" fmla="*/ 31531 h 1844566"/>
                <a:gd name="connsiteX2" fmla="*/ 1277007 w 5896304"/>
                <a:gd name="connsiteY2" fmla="*/ 488731 h 1844566"/>
                <a:gd name="connsiteX3" fmla="*/ 3578772 w 5896304"/>
                <a:gd name="connsiteY3" fmla="*/ 646386 h 1844566"/>
                <a:gd name="connsiteX4" fmla="*/ 3799490 w 5896304"/>
                <a:gd name="connsiteY4" fmla="*/ 1024759 h 1844566"/>
                <a:gd name="connsiteX5" fmla="*/ 5896304 w 5896304"/>
                <a:gd name="connsiteY5" fmla="*/ 1261242 h 1844566"/>
                <a:gd name="connsiteX6" fmla="*/ 5896304 w 5896304"/>
                <a:gd name="connsiteY6" fmla="*/ 1813035 h 1844566"/>
                <a:gd name="connsiteX7" fmla="*/ 0 w 5896304"/>
                <a:gd name="connsiteY7" fmla="*/ 1844566 h 1844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896304" h="1844566">
                  <a:moveTo>
                    <a:pt x="47297" y="0"/>
                  </a:moveTo>
                  <a:lnTo>
                    <a:pt x="945931" y="31531"/>
                  </a:lnTo>
                  <a:lnTo>
                    <a:pt x="1277007" y="488731"/>
                  </a:lnTo>
                  <a:lnTo>
                    <a:pt x="3578772" y="646386"/>
                  </a:lnTo>
                  <a:lnTo>
                    <a:pt x="3799490" y="1024759"/>
                  </a:lnTo>
                  <a:lnTo>
                    <a:pt x="5896304" y="1261242"/>
                  </a:lnTo>
                  <a:lnTo>
                    <a:pt x="5896304" y="1813035"/>
                  </a:lnTo>
                  <a:lnTo>
                    <a:pt x="0" y="1844566"/>
                  </a:lnTo>
                </a:path>
              </a:pathLst>
            </a:custGeom>
            <a:solidFill>
              <a:srgbClr val="9933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0" name="Freeform 29"/>
            <p:cNvSpPr/>
            <p:nvPr/>
          </p:nvSpPr>
          <p:spPr bwMode="auto">
            <a:xfrm>
              <a:off x="9151315" y="5439103"/>
              <a:ext cx="2317530" cy="693683"/>
            </a:xfrm>
            <a:custGeom>
              <a:avLst/>
              <a:gdLst>
                <a:gd name="connsiteX0" fmla="*/ 2222938 w 2286000"/>
                <a:gd name="connsiteY0" fmla="*/ 283780 h 693683"/>
                <a:gd name="connsiteX1" fmla="*/ 1592317 w 2286000"/>
                <a:gd name="connsiteY1" fmla="*/ 220718 h 693683"/>
                <a:gd name="connsiteX2" fmla="*/ 504496 w 2286000"/>
                <a:gd name="connsiteY2" fmla="*/ 110359 h 693683"/>
                <a:gd name="connsiteX3" fmla="*/ 47296 w 2286000"/>
                <a:gd name="connsiteY3" fmla="*/ 15766 h 693683"/>
                <a:gd name="connsiteX4" fmla="*/ 0 w 2286000"/>
                <a:gd name="connsiteY4" fmla="*/ 0 h 693683"/>
                <a:gd name="connsiteX5" fmla="*/ 268013 w 2286000"/>
                <a:gd name="connsiteY5" fmla="*/ 409904 h 693683"/>
                <a:gd name="connsiteX6" fmla="*/ 457200 w 2286000"/>
                <a:gd name="connsiteY6" fmla="*/ 504497 h 693683"/>
                <a:gd name="connsiteX7" fmla="*/ 851338 w 2286000"/>
                <a:gd name="connsiteY7" fmla="*/ 567559 h 693683"/>
                <a:gd name="connsiteX8" fmla="*/ 1623848 w 2286000"/>
                <a:gd name="connsiteY8" fmla="*/ 630621 h 693683"/>
                <a:gd name="connsiteX9" fmla="*/ 2286000 w 2286000"/>
                <a:gd name="connsiteY9" fmla="*/ 693683 h 693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86000" h="693683">
                  <a:moveTo>
                    <a:pt x="2222938" y="283780"/>
                  </a:moveTo>
                  <a:lnTo>
                    <a:pt x="1592317" y="220718"/>
                  </a:lnTo>
                  <a:lnTo>
                    <a:pt x="504496" y="110359"/>
                  </a:lnTo>
                  <a:lnTo>
                    <a:pt x="47296" y="15766"/>
                  </a:lnTo>
                  <a:lnTo>
                    <a:pt x="0" y="0"/>
                  </a:lnTo>
                  <a:lnTo>
                    <a:pt x="268013" y="409904"/>
                  </a:lnTo>
                  <a:lnTo>
                    <a:pt x="457200" y="504497"/>
                  </a:lnTo>
                  <a:lnTo>
                    <a:pt x="851338" y="567559"/>
                  </a:lnTo>
                  <a:lnTo>
                    <a:pt x="1623848" y="630621"/>
                  </a:lnTo>
                  <a:lnTo>
                    <a:pt x="2286000" y="693683"/>
                  </a:lnTo>
                </a:path>
              </a:pathLst>
            </a:cu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1" name="Freeform 30"/>
            <p:cNvSpPr/>
            <p:nvPr/>
          </p:nvSpPr>
          <p:spPr bwMode="auto">
            <a:xfrm>
              <a:off x="6573085" y="4840014"/>
              <a:ext cx="2585545" cy="614855"/>
            </a:xfrm>
            <a:custGeom>
              <a:avLst/>
              <a:gdLst>
                <a:gd name="connsiteX0" fmla="*/ 0 w 2585545"/>
                <a:gd name="connsiteY0" fmla="*/ 0 h 614855"/>
                <a:gd name="connsiteX1" fmla="*/ 709448 w 2585545"/>
                <a:gd name="connsiteY1" fmla="*/ 141889 h 614855"/>
                <a:gd name="connsiteX2" fmla="*/ 1986455 w 2585545"/>
                <a:gd name="connsiteY2" fmla="*/ 236483 h 614855"/>
                <a:gd name="connsiteX3" fmla="*/ 2396359 w 2585545"/>
                <a:gd name="connsiteY3" fmla="*/ 283779 h 614855"/>
                <a:gd name="connsiteX4" fmla="*/ 2585545 w 2585545"/>
                <a:gd name="connsiteY4" fmla="*/ 614855 h 614855"/>
                <a:gd name="connsiteX5" fmla="*/ 1671145 w 2585545"/>
                <a:gd name="connsiteY5" fmla="*/ 536027 h 614855"/>
                <a:gd name="connsiteX6" fmla="*/ 1024759 w 2585545"/>
                <a:gd name="connsiteY6" fmla="*/ 536027 h 614855"/>
                <a:gd name="connsiteX7" fmla="*/ 268014 w 2585545"/>
                <a:gd name="connsiteY7" fmla="*/ 425669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85545" h="614855">
                  <a:moveTo>
                    <a:pt x="0" y="0"/>
                  </a:moveTo>
                  <a:lnTo>
                    <a:pt x="709448" y="141889"/>
                  </a:lnTo>
                  <a:lnTo>
                    <a:pt x="1986455" y="236483"/>
                  </a:lnTo>
                  <a:lnTo>
                    <a:pt x="2396359" y="283779"/>
                  </a:lnTo>
                  <a:lnTo>
                    <a:pt x="2585545" y="614855"/>
                  </a:lnTo>
                  <a:lnTo>
                    <a:pt x="1671145" y="536027"/>
                  </a:lnTo>
                  <a:lnTo>
                    <a:pt x="1024759" y="536027"/>
                  </a:lnTo>
                  <a:lnTo>
                    <a:pt x="268014" y="425669"/>
                  </a:lnTo>
                </a:path>
              </a:pathLst>
            </a:cu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2" name="Freeform 31"/>
            <p:cNvSpPr/>
            <p:nvPr/>
          </p:nvSpPr>
          <p:spPr bwMode="auto">
            <a:xfrm>
              <a:off x="5596128" y="4540469"/>
              <a:ext cx="975823" cy="346841"/>
            </a:xfrm>
            <a:custGeom>
              <a:avLst/>
              <a:gdLst>
                <a:gd name="connsiteX0" fmla="*/ 0 w 914400"/>
                <a:gd name="connsiteY0" fmla="*/ 0 h 346841"/>
                <a:gd name="connsiteX1" fmla="*/ 756744 w 914400"/>
                <a:gd name="connsiteY1" fmla="*/ 47297 h 346841"/>
                <a:gd name="connsiteX2" fmla="*/ 914400 w 914400"/>
                <a:gd name="connsiteY2" fmla="*/ 346841 h 346841"/>
                <a:gd name="connsiteX3" fmla="*/ 15765 w 914400"/>
                <a:gd name="connsiteY3" fmla="*/ 283779 h 346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" h="346841">
                  <a:moveTo>
                    <a:pt x="0" y="0"/>
                  </a:moveTo>
                  <a:lnTo>
                    <a:pt x="756744" y="47297"/>
                  </a:lnTo>
                  <a:lnTo>
                    <a:pt x="914400" y="346841"/>
                  </a:lnTo>
                  <a:lnTo>
                    <a:pt x="15765" y="283779"/>
                  </a:lnTo>
                </a:path>
              </a:pathLst>
            </a:custGeom>
            <a:solidFill>
              <a:srgbClr val="FFFF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3" name="Freeform 32"/>
            <p:cNvSpPr/>
            <p:nvPr/>
          </p:nvSpPr>
          <p:spPr bwMode="auto">
            <a:xfrm>
              <a:off x="6148552" y="3988676"/>
              <a:ext cx="1828800" cy="2538249"/>
            </a:xfrm>
            <a:custGeom>
              <a:avLst/>
              <a:gdLst>
                <a:gd name="connsiteX0" fmla="*/ 0 w 1828800"/>
                <a:gd name="connsiteY0" fmla="*/ 0 h 2538249"/>
                <a:gd name="connsiteX1" fmla="*/ 536028 w 1828800"/>
                <a:gd name="connsiteY1" fmla="*/ 1024759 h 2538249"/>
                <a:gd name="connsiteX2" fmla="*/ 1828800 w 1828800"/>
                <a:gd name="connsiteY2" fmla="*/ 2538249 h 2538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28800" h="2538249">
                  <a:moveTo>
                    <a:pt x="0" y="0"/>
                  </a:moveTo>
                  <a:cubicBezTo>
                    <a:pt x="115614" y="300859"/>
                    <a:pt x="231228" y="601718"/>
                    <a:pt x="536028" y="1024759"/>
                  </a:cubicBezTo>
                  <a:cubicBezTo>
                    <a:pt x="840828" y="1447800"/>
                    <a:pt x="1334814" y="1993024"/>
                    <a:pt x="1828800" y="2538249"/>
                  </a:cubicBezTo>
                </a:path>
              </a:pathLst>
            </a:custGeom>
            <a:noFill/>
            <a:ln w="571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4" name="Freeform 33"/>
            <p:cNvSpPr/>
            <p:nvPr/>
          </p:nvSpPr>
          <p:spPr bwMode="auto">
            <a:xfrm>
              <a:off x="8555420" y="4319751"/>
              <a:ext cx="1459089" cy="2176147"/>
            </a:xfrm>
            <a:custGeom>
              <a:avLst/>
              <a:gdLst>
                <a:gd name="connsiteX0" fmla="*/ 0 w 1828800"/>
                <a:gd name="connsiteY0" fmla="*/ 0 h 2538249"/>
                <a:gd name="connsiteX1" fmla="*/ 536028 w 1828800"/>
                <a:gd name="connsiteY1" fmla="*/ 1024759 h 2538249"/>
                <a:gd name="connsiteX2" fmla="*/ 1828800 w 1828800"/>
                <a:gd name="connsiteY2" fmla="*/ 2538249 h 2538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28800" h="2538249">
                  <a:moveTo>
                    <a:pt x="0" y="0"/>
                  </a:moveTo>
                  <a:cubicBezTo>
                    <a:pt x="115614" y="300859"/>
                    <a:pt x="231228" y="601718"/>
                    <a:pt x="536028" y="1024759"/>
                  </a:cubicBezTo>
                  <a:cubicBezTo>
                    <a:pt x="840828" y="1447800"/>
                    <a:pt x="1334814" y="1993024"/>
                    <a:pt x="1828800" y="2538249"/>
                  </a:cubicBezTo>
                </a:path>
              </a:pathLst>
            </a:custGeom>
            <a:noFill/>
            <a:ln w="762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5" name="Rectangle 34"/>
            <p:cNvSpPr/>
            <p:nvPr/>
          </p:nvSpPr>
          <p:spPr bwMode="auto">
            <a:xfrm>
              <a:off x="5569526" y="2030679"/>
              <a:ext cx="5866411" cy="4500749"/>
            </a:xfrm>
            <a:prstGeom prst="rect">
              <a:avLst/>
            </a:prstGeom>
            <a:noFill/>
            <a:ln w="571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62145" y="1962150"/>
            <a:ext cx="37863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latin typeface="Arial Black" pitchFamily="34" charset="0"/>
              </a:rPr>
              <a:t>T</a:t>
            </a:r>
          </a:p>
          <a:p>
            <a:pPr algn="ctr"/>
            <a:r>
              <a:rPr lang="en-US" sz="1600" dirty="0" smtClean="0">
                <a:latin typeface="Arial Black" pitchFamily="34" charset="0"/>
              </a:rPr>
              <a:t>I</a:t>
            </a:r>
            <a:br>
              <a:rPr lang="en-US" sz="1600" dirty="0" smtClean="0">
                <a:latin typeface="Arial Black" pitchFamily="34" charset="0"/>
              </a:rPr>
            </a:br>
            <a:r>
              <a:rPr lang="en-US" sz="1600" dirty="0" smtClean="0">
                <a:latin typeface="Arial Black" pitchFamily="34" charset="0"/>
              </a:rPr>
              <a:t>M</a:t>
            </a:r>
            <a:br>
              <a:rPr lang="en-US" sz="1600" dirty="0" smtClean="0">
                <a:latin typeface="Arial Black" pitchFamily="34" charset="0"/>
              </a:rPr>
            </a:br>
            <a:r>
              <a:rPr lang="en-US" sz="1600" dirty="0" smtClean="0">
                <a:latin typeface="Arial Black" pitchFamily="34" charset="0"/>
              </a:rPr>
              <a:t>E</a:t>
            </a:r>
            <a:endParaRPr lang="en-US" sz="1600" dirty="0">
              <a:latin typeface="Arial Black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6200" y="1257300"/>
            <a:ext cx="3209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latin typeface="Arial Black" pitchFamily="34" charset="0"/>
              </a:rPr>
              <a:t>0</a:t>
            </a:r>
            <a:endParaRPr lang="en-US" sz="1600" dirty="0">
              <a:latin typeface="Arial Black" pitchFamily="34" charset="0"/>
            </a:endParaRPr>
          </a:p>
        </p:txBody>
      </p:sp>
      <p:grpSp>
        <p:nvGrpSpPr>
          <p:cNvPr id="90" name="Group 89"/>
          <p:cNvGrpSpPr/>
          <p:nvPr/>
        </p:nvGrpSpPr>
        <p:grpSpPr>
          <a:xfrm>
            <a:off x="2838733" y="1581150"/>
            <a:ext cx="5665933" cy="4553760"/>
            <a:chOff x="2838733" y="1581150"/>
            <a:chExt cx="5665933" cy="4553760"/>
          </a:xfrm>
        </p:grpSpPr>
        <p:sp>
          <p:nvSpPr>
            <p:cNvPr id="54" name="TextBox 53"/>
            <p:cNvSpPr txBox="1"/>
            <p:nvPr/>
          </p:nvSpPr>
          <p:spPr>
            <a:xfrm>
              <a:off x="3943350" y="1581150"/>
              <a:ext cx="40249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Water Thick (s)  * 1500 = Water Thickness (m)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55" name="Group 54"/>
            <p:cNvGrpSpPr/>
            <p:nvPr/>
          </p:nvGrpSpPr>
          <p:grpSpPr>
            <a:xfrm>
              <a:off x="2838733" y="3467099"/>
              <a:ext cx="5665933" cy="2667811"/>
              <a:chOff x="2838733" y="3467099"/>
              <a:chExt cx="5665933" cy="2667811"/>
            </a:xfrm>
          </p:grpSpPr>
          <p:sp>
            <p:nvSpPr>
              <p:cNvPr id="56" name="Rectangle 55"/>
              <p:cNvSpPr/>
              <p:nvPr/>
            </p:nvSpPr>
            <p:spPr bwMode="auto">
              <a:xfrm>
                <a:off x="5009642" y="3475151"/>
                <a:ext cx="3485679" cy="2644630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7" name="Rectangle 56"/>
              <p:cNvSpPr/>
              <p:nvPr/>
            </p:nvSpPr>
            <p:spPr bwMode="auto">
              <a:xfrm>
                <a:off x="5009642" y="3795995"/>
                <a:ext cx="3485679" cy="2323786"/>
              </a:xfrm>
              <a:prstGeom prst="rect">
                <a:avLst/>
              </a:prstGeom>
              <a:solidFill>
                <a:srgbClr val="33CCFF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8" name="Freeform 57"/>
              <p:cNvSpPr/>
              <p:nvPr/>
            </p:nvSpPr>
            <p:spPr bwMode="auto">
              <a:xfrm>
                <a:off x="5018987" y="3906334"/>
                <a:ext cx="3485679" cy="1351466"/>
              </a:xfrm>
              <a:custGeom>
                <a:avLst/>
                <a:gdLst>
                  <a:gd name="connsiteX0" fmla="*/ 0 w 5880538"/>
                  <a:gd name="connsiteY0" fmla="*/ 0 h 3563007"/>
                  <a:gd name="connsiteX1" fmla="*/ 851338 w 5880538"/>
                  <a:gd name="connsiteY1" fmla="*/ 78828 h 3563007"/>
                  <a:gd name="connsiteX2" fmla="*/ 2506717 w 5880538"/>
                  <a:gd name="connsiteY2" fmla="*/ 63062 h 3563007"/>
                  <a:gd name="connsiteX3" fmla="*/ 3358055 w 5880538"/>
                  <a:gd name="connsiteY3" fmla="*/ 157655 h 3563007"/>
                  <a:gd name="connsiteX4" fmla="*/ 4051738 w 5880538"/>
                  <a:gd name="connsiteY4" fmla="*/ 220717 h 3563007"/>
                  <a:gd name="connsiteX5" fmla="*/ 4808482 w 5880538"/>
                  <a:gd name="connsiteY5" fmla="*/ 394138 h 3563007"/>
                  <a:gd name="connsiteX6" fmla="*/ 5864772 w 5880538"/>
                  <a:gd name="connsiteY6" fmla="*/ 567559 h 3563007"/>
                  <a:gd name="connsiteX7" fmla="*/ 5880538 w 5880538"/>
                  <a:gd name="connsiteY7" fmla="*/ 3563007 h 3563007"/>
                  <a:gd name="connsiteX8" fmla="*/ 15765 w 5880538"/>
                  <a:gd name="connsiteY8" fmla="*/ 3563007 h 3563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80538" h="3563007">
                    <a:moveTo>
                      <a:pt x="0" y="0"/>
                    </a:moveTo>
                    <a:lnTo>
                      <a:pt x="851338" y="78828"/>
                    </a:lnTo>
                    <a:lnTo>
                      <a:pt x="2506717" y="63062"/>
                    </a:lnTo>
                    <a:lnTo>
                      <a:pt x="3358055" y="157655"/>
                    </a:lnTo>
                    <a:lnTo>
                      <a:pt x="4051738" y="220717"/>
                    </a:lnTo>
                    <a:lnTo>
                      <a:pt x="4808482" y="394138"/>
                    </a:lnTo>
                    <a:lnTo>
                      <a:pt x="5864772" y="567559"/>
                    </a:lnTo>
                    <a:cubicBezTo>
                      <a:pt x="5870027" y="1566042"/>
                      <a:pt x="5875283" y="2564524"/>
                      <a:pt x="5880538" y="3563007"/>
                    </a:cubicBezTo>
                    <a:lnTo>
                      <a:pt x="15765" y="3563007"/>
                    </a:lnTo>
                  </a:path>
                </a:pathLst>
              </a:custGeom>
              <a:solidFill>
                <a:srgbClr val="FFD77F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59" name="Rectangle 58"/>
              <p:cNvSpPr/>
              <p:nvPr/>
            </p:nvSpPr>
            <p:spPr bwMode="auto">
              <a:xfrm>
                <a:off x="5021535" y="3467099"/>
                <a:ext cx="3477305" cy="2667811"/>
              </a:xfrm>
              <a:prstGeom prst="rect">
                <a:avLst/>
              </a:prstGeom>
              <a:noFill/>
              <a:ln w="571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>
                <a:off x="4648200" y="3638550"/>
                <a:ext cx="32092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dirty="0" smtClean="0">
                    <a:latin typeface="Arial Black" pitchFamily="34" charset="0"/>
                  </a:rPr>
                  <a:t>0</a:t>
                </a:r>
                <a:endParaRPr lang="en-US" sz="1600" dirty="0">
                  <a:latin typeface="Arial Black" pitchFamily="34" charset="0"/>
                </a:endParaRPr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>
                <a:off x="4588216" y="4381500"/>
                <a:ext cx="356188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dirty="0" smtClean="0">
                    <a:latin typeface="Arial Black" pitchFamily="34" charset="0"/>
                  </a:rPr>
                  <a:t>D</a:t>
                </a:r>
              </a:p>
              <a:p>
                <a:pPr algn="ctr"/>
                <a:r>
                  <a:rPr lang="en-US" sz="1600" dirty="0" smtClean="0">
                    <a:latin typeface="Arial Black" pitchFamily="34" charset="0"/>
                  </a:rPr>
                  <a:t>E</a:t>
                </a:r>
                <a:br>
                  <a:rPr lang="en-US" sz="1600" dirty="0" smtClean="0">
                    <a:latin typeface="Arial Black" pitchFamily="34" charset="0"/>
                  </a:rPr>
                </a:br>
                <a:r>
                  <a:rPr lang="en-US" sz="1600" dirty="0" smtClean="0">
                    <a:latin typeface="Arial Black" pitchFamily="34" charset="0"/>
                  </a:rPr>
                  <a:t>P</a:t>
                </a:r>
                <a:br>
                  <a:rPr lang="en-US" sz="1600" dirty="0" smtClean="0">
                    <a:latin typeface="Arial Black" pitchFamily="34" charset="0"/>
                  </a:rPr>
                </a:br>
                <a:r>
                  <a:rPr lang="en-US" sz="1600" dirty="0" smtClean="0">
                    <a:latin typeface="Arial Black" pitchFamily="34" charset="0"/>
                  </a:rPr>
                  <a:t>T</a:t>
                </a:r>
                <a:br>
                  <a:rPr lang="en-US" sz="1600" dirty="0" smtClean="0">
                    <a:latin typeface="Arial Black" pitchFamily="34" charset="0"/>
                  </a:rPr>
                </a:br>
                <a:r>
                  <a:rPr lang="en-US" sz="1600" dirty="0" smtClean="0">
                    <a:latin typeface="Arial Black" pitchFamily="34" charset="0"/>
                  </a:rPr>
                  <a:t>H</a:t>
                </a:r>
                <a:endParaRPr lang="en-US" sz="1600" dirty="0">
                  <a:latin typeface="Arial Black" pitchFamily="34" charset="0"/>
                </a:endParaRPr>
              </a:p>
            </p:txBody>
          </p:sp>
          <p:sp>
            <p:nvSpPr>
              <p:cNvPr id="62" name="Rectangle 61"/>
              <p:cNvSpPr/>
              <p:nvPr/>
            </p:nvSpPr>
            <p:spPr bwMode="auto">
              <a:xfrm>
                <a:off x="5063319" y="4763069"/>
                <a:ext cx="3411941" cy="1351128"/>
              </a:xfrm>
              <a:prstGeom prst="rect">
                <a:avLst/>
              </a:prstGeom>
              <a:solidFill>
                <a:srgbClr val="FFD77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>
                <a:off x="2838733" y="3835020"/>
                <a:ext cx="1855701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b="1" dirty="0" smtClean="0">
                    <a:latin typeface="Arial" pitchFamily="34" charset="0"/>
                    <a:cs typeface="Arial" pitchFamily="34" charset="0"/>
                  </a:rPr>
                  <a:t>Depth of Water Bottom</a:t>
                </a:r>
                <a:endParaRPr lang="en-US" sz="1200" b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76" name="Group 75"/>
          <p:cNvGrpSpPr/>
          <p:nvPr/>
        </p:nvGrpSpPr>
        <p:grpSpPr>
          <a:xfrm>
            <a:off x="2838733" y="1838851"/>
            <a:ext cx="5665933" cy="4296059"/>
            <a:chOff x="2838733" y="1838851"/>
            <a:chExt cx="5665933" cy="4296059"/>
          </a:xfrm>
        </p:grpSpPr>
        <p:grpSp>
          <p:nvGrpSpPr>
            <p:cNvPr id="77" name="Group 19"/>
            <p:cNvGrpSpPr/>
            <p:nvPr/>
          </p:nvGrpSpPr>
          <p:grpSpPr>
            <a:xfrm>
              <a:off x="2838733" y="3467099"/>
              <a:ext cx="5665933" cy="2667811"/>
              <a:chOff x="2838733" y="3467099"/>
              <a:chExt cx="5665933" cy="2667811"/>
            </a:xfrm>
          </p:grpSpPr>
          <p:sp>
            <p:nvSpPr>
              <p:cNvPr id="80" name="Rectangle 2"/>
              <p:cNvSpPr/>
              <p:nvPr/>
            </p:nvSpPr>
            <p:spPr bwMode="auto">
              <a:xfrm>
                <a:off x="5009642" y="3475151"/>
                <a:ext cx="3485679" cy="2644630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81" name="Rectangle 80"/>
              <p:cNvSpPr/>
              <p:nvPr/>
            </p:nvSpPr>
            <p:spPr bwMode="auto">
              <a:xfrm>
                <a:off x="5009642" y="3795995"/>
                <a:ext cx="3485679" cy="2323786"/>
              </a:xfrm>
              <a:prstGeom prst="rect">
                <a:avLst/>
              </a:prstGeom>
              <a:solidFill>
                <a:srgbClr val="33CCFF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82" name="Freeform 81"/>
              <p:cNvSpPr/>
              <p:nvPr/>
            </p:nvSpPr>
            <p:spPr bwMode="auto">
              <a:xfrm>
                <a:off x="5018987" y="3906334"/>
                <a:ext cx="3485679" cy="1351466"/>
              </a:xfrm>
              <a:custGeom>
                <a:avLst/>
                <a:gdLst>
                  <a:gd name="connsiteX0" fmla="*/ 0 w 5880538"/>
                  <a:gd name="connsiteY0" fmla="*/ 0 h 3563007"/>
                  <a:gd name="connsiteX1" fmla="*/ 851338 w 5880538"/>
                  <a:gd name="connsiteY1" fmla="*/ 78828 h 3563007"/>
                  <a:gd name="connsiteX2" fmla="*/ 2506717 w 5880538"/>
                  <a:gd name="connsiteY2" fmla="*/ 63062 h 3563007"/>
                  <a:gd name="connsiteX3" fmla="*/ 3358055 w 5880538"/>
                  <a:gd name="connsiteY3" fmla="*/ 157655 h 3563007"/>
                  <a:gd name="connsiteX4" fmla="*/ 4051738 w 5880538"/>
                  <a:gd name="connsiteY4" fmla="*/ 220717 h 3563007"/>
                  <a:gd name="connsiteX5" fmla="*/ 4808482 w 5880538"/>
                  <a:gd name="connsiteY5" fmla="*/ 394138 h 3563007"/>
                  <a:gd name="connsiteX6" fmla="*/ 5864772 w 5880538"/>
                  <a:gd name="connsiteY6" fmla="*/ 567559 h 3563007"/>
                  <a:gd name="connsiteX7" fmla="*/ 5880538 w 5880538"/>
                  <a:gd name="connsiteY7" fmla="*/ 3563007 h 3563007"/>
                  <a:gd name="connsiteX8" fmla="*/ 15765 w 5880538"/>
                  <a:gd name="connsiteY8" fmla="*/ 3563007 h 3563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80538" h="3563007">
                    <a:moveTo>
                      <a:pt x="0" y="0"/>
                    </a:moveTo>
                    <a:lnTo>
                      <a:pt x="851338" y="78828"/>
                    </a:lnTo>
                    <a:lnTo>
                      <a:pt x="2506717" y="63062"/>
                    </a:lnTo>
                    <a:lnTo>
                      <a:pt x="3358055" y="157655"/>
                    </a:lnTo>
                    <a:lnTo>
                      <a:pt x="4051738" y="220717"/>
                    </a:lnTo>
                    <a:lnTo>
                      <a:pt x="4808482" y="394138"/>
                    </a:lnTo>
                    <a:lnTo>
                      <a:pt x="5864772" y="567559"/>
                    </a:lnTo>
                    <a:cubicBezTo>
                      <a:pt x="5870027" y="1566042"/>
                      <a:pt x="5875283" y="2564524"/>
                      <a:pt x="5880538" y="3563007"/>
                    </a:cubicBezTo>
                    <a:lnTo>
                      <a:pt x="15765" y="3563007"/>
                    </a:lnTo>
                  </a:path>
                </a:pathLst>
              </a:custGeom>
              <a:solidFill>
                <a:srgbClr val="FFD77F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83" name="Freeform 82"/>
              <p:cNvSpPr/>
              <p:nvPr/>
            </p:nvSpPr>
            <p:spPr bwMode="auto">
              <a:xfrm>
                <a:off x="5000297" y="4137799"/>
                <a:ext cx="3504369" cy="1615301"/>
              </a:xfrm>
              <a:custGeom>
                <a:avLst/>
                <a:gdLst>
                  <a:gd name="connsiteX0" fmla="*/ 15765 w 5912069"/>
                  <a:gd name="connsiteY0" fmla="*/ 0 h 3011214"/>
                  <a:gd name="connsiteX1" fmla="*/ 1261241 w 5912069"/>
                  <a:gd name="connsiteY1" fmla="*/ 15766 h 3011214"/>
                  <a:gd name="connsiteX2" fmla="*/ 1828800 w 5912069"/>
                  <a:gd name="connsiteY2" fmla="*/ 78828 h 3011214"/>
                  <a:gd name="connsiteX3" fmla="*/ 2317531 w 5912069"/>
                  <a:gd name="connsiteY3" fmla="*/ 94593 h 3011214"/>
                  <a:gd name="connsiteX4" fmla="*/ 2963917 w 5912069"/>
                  <a:gd name="connsiteY4" fmla="*/ 252249 h 3011214"/>
                  <a:gd name="connsiteX5" fmla="*/ 3499944 w 5912069"/>
                  <a:gd name="connsiteY5" fmla="*/ 394138 h 3011214"/>
                  <a:gd name="connsiteX6" fmla="*/ 4083269 w 5912069"/>
                  <a:gd name="connsiteY6" fmla="*/ 409904 h 3011214"/>
                  <a:gd name="connsiteX7" fmla="*/ 4650827 w 5912069"/>
                  <a:gd name="connsiteY7" fmla="*/ 662152 h 3011214"/>
                  <a:gd name="connsiteX8" fmla="*/ 5029200 w 5912069"/>
                  <a:gd name="connsiteY8" fmla="*/ 677918 h 3011214"/>
                  <a:gd name="connsiteX9" fmla="*/ 5549462 w 5912069"/>
                  <a:gd name="connsiteY9" fmla="*/ 993228 h 3011214"/>
                  <a:gd name="connsiteX10" fmla="*/ 5912069 w 5912069"/>
                  <a:gd name="connsiteY10" fmla="*/ 1087821 h 3011214"/>
                  <a:gd name="connsiteX11" fmla="*/ 5880537 w 5912069"/>
                  <a:gd name="connsiteY11" fmla="*/ 3011214 h 3011214"/>
                  <a:gd name="connsiteX12" fmla="*/ 0 w 5912069"/>
                  <a:gd name="connsiteY12" fmla="*/ 3011214 h 3011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912069" h="3011214">
                    <a:moveTo>
                      <a:pt x="15765" y="0"/>
                    </a:moveTo>
                    <a:lnTo>
                      <a:pt x="1261241" y="15766"/>
                    </a:lnTo>
                    <a:lnTo>
                      <a:pt x="1828800" y="78828"/>
                    </a:lnTo>
                    <a:lnTo>
                      <a:pt x="2317531" y="94593"/>
                    </a:lnTo>
                    <a:lnTo>
                      <a:pt x="2963917" y="252249"/>
                    </a:lnTo>
                    <a:lnTo>
                      <a:pt x="3499944" y="394138"/>
                    </a:lnTo>
                    <a:lnTo>
                      <a:pt x="4083269" y="409904"/>
                    </a:lnTo>
                    <a:lnTo>
                      <a:pt x="4650827" y="662152"/>
                    </a:lnTo>
                    <a:lnTo>
                      <a:pt x="5029200" y="677918"/>
                    </a:lnTo>
                    <a:lnTo>
                      <a:pt x="5549462" y="993228"/>
                    </a:lnTo>
                    <a:lnTo>
                      <a:pt x="5912069" y="1087821"/>
                    </a:lnTo>
                    <a:lnTo>
                      <a:pt x="5880537" y="3011214"/>
                    </a:lnTo>
                    <a:lnTo>
                      <a:pt x="0" y="3011214"/>
                    </a:lnTo>
                  </a:path>
                </a:pathLst>
              </a:custGeom>
              <a:solidFill>
                <a:srgbClr val="C0A89A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84" name="TextBox 83"/>
              <p:cNvSpPr txBox="1"/>
              <p:nvPr/>
            </p:nvSpPr>
            <p:spPr>
              <a:xfrm>
                <a:off x="4648200" y="3638550"/>
                <a:ext cx="32092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dirty="0" smtClean="0">
                    <a:latin typeface="Arial Black" pitchFamily="34" charset="0"/>
                  </a:rPr>
                  <a:t>0</a:t>
                </a:r>
                <a:endParaRPr lang="en-US" sz="1600" dirty="0">
                  <a:latin typeface="Arial Black" pitchFamily="34" charset="0"/>
                </a:endParaRPr>
              </a:p>
            </p:txBody>
          </p:sp>
          <p:sp>
            <p:nvSpPr>
              <p:cNvPr id="85" name="TextBox 84"/>
              <p:cNvSpPr txBox="1"/>
              <p:nvPr/>
            </p:nvSpPr>
            <p:spPr>
              <a:xfrm>
                <a:off x="4588216" y="4381500"/>
                <a:ext cx="356188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dirty="0" smtClean="0">
                    <a:latin typeface="Arial Black" pitchFamily="34" charset="0"/>
                  </a:rPr>
                  <a:t>D</a:t>
                </a:r>
              </a:p>
              <a:p>
                <a:pPr algn="ctr"/>
                <a:r>
                  <a:rPr lang="en-US" sz="1600" dirty="0" smtClean="0">
                    <a:latin typeface="Arial Black" pitchFamily="34" charset="0"/>
                  </a:rPr>
                  <a:t>E</a:t>
                </a:r>
                <a:br>
                  <a:rPr lang="en-US" sz="1600" dirty="0" smtClean="0">
                    <a:latin typeface="Arial Black" pitchFamily="34" charset="0"/>
                  </a:rPr>
                </a:br>
                <a:r>
                  <a:rPr lang="en-US" sz="1600" dirty="0" smtClean="0">
                    <a:latin typeface="Arial Black" pitchFamily="34" charset="0"/>
                  </a:rPr>
                  <a:t>P</a:t>
                </a:r>
                <a:br>
                  <a:rPr lang="en-US" sz="1600" dirty="0" smtClean="0">
                    <a:latin typeface="Arial Black" pitchFamily="34" charset="0"/>
                  </a:rPr>
                </a:br>
                <a:r>
                  <a:rPr lang="en-US" sz="1600" dirty="0" smtClean="0">
                    <a:latin typeface="Arial Black" pitchFamily="34" charset="0"/>
                  </a:rPr>
                  <a:t>T</a:t>
                </a:r>
                <a:br>
                  <a:rPr lang="en-US" sz="1600" dirty="0" smtClean="0">
                    <a:latin typeface="Arial Black" pitchFamily="34" charset="0"/>
                  </a:rPr>
                </a:br>
                <a:r>
                  <a:rPr lang="en-US" sz="1600" dirty="0" smtClean="0">
                    <a:latin typeface="Arial Black" pitchFamily="34" charset="0"/>
                  </a:rPr>
                  <a:t>H</a:t>
                </a:r>
                <a:endParaRPr lang="en-US" sz="1600" dirty="0">
                  <a:latin typeface="Arial Black" pitchFamily="34" charset="0"/>
                </a:endParaRPr>
              </a:p>
            </p:txBody>
          </p:sp>
          <p:sp>
            <p:nvSpPr>
              <p:cNvPr id="86" name="Rectangle 85"/>
              <p:cNvSpPr/>
              <p:nvPr/>
            </p:nvSpPr>
            <p:spPr bwMode="auto">
              <a:xfrm>
                <a:off x="5022376" y="5459104"/>
                <a:ext cx="3452884" cy="655093"/>
              </a:xfrm>
              <a:prstGeom prst="rect">
                <a:avLst/>
              </a:prstGeom>
              <a:solidFill>
                <a:srgbClr val="A4816C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87" name="Rectangle 86"/>
              <p:cNvSpPr/>
              <p:nvPr/>
            </p:nvSpPr>
            <p:spPr bwMode="auto">
              <a:xfrm>
                <a:off x="5036024" y="5090615"/>
                <a:ext cx="3452883" cy="1037230"/>
              </a:xfrm>
              <a:prstGeom prst="rect">
                <a:avLst/>
              </a:prstGeom>
              <a:solidFill>
                <a:srgbClr val="C0A89A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88" name="Rectangle 87"/>
              <p:cNvSpPr/>
              <p:nvPr/>
            </p:nvSpPr>
            <p:spPr bwMode="auto">
              <a:xfrm>
                <a:off x="5021535" y="3467099"/>
                <a:ext cx="3477305" cy="2667811"/>
              </a:xfrm>
              <a:prstGeom prst="rect">
                <a:avLst/>
              </a:prstGeom>
              <a:noFill/>
              <a:ln w="571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89" name="TextBox 88"/>
              <p:cNvSpPr txBox="1"/>
              <p:nvPr/>
            </p:nvSpPr>
            <p:spPr>
              <a:xfrm>
                <a:off x="2838733" y="4026092"/>
                <a:ext cx="179889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b="1" dirty="0" smtClean="0">
                    <a:latin typeface="Arial" pitchFamily="34" charset="0"/>
                    <a:cs typeface="Arial" pitchFamily="34" charset="0"/>
                  </a:rPr>
                  <a:t>Depth of Layer 1 Base</a:t>
                </a:r>
                <a:endParaRPr lang="en-US" sz="1200" b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78" name="TextBox 77"/>
            <p:cNvSpPr txBox="1"/>
            <p:nvPr/>
          </p:nvSpPr>
          <p:spPr>
            <a:xfrm>
              <a:off x="4124341" y="1838851"/>
              <a:ext cx="38379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Layer 1 Thick (s) * 1675 = Layer 1 Thick (m)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6772983" y="4028648"/>
              <a:ext cx="81144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Layer 1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2838733" y="2077018"/>
            <a:ext cx="5665933" cy="4057892"/>
            <a:chOff x="2838733" y="2077018"/>
            <a:chExt cx="5665933" cy="4057892"/>
          </a:xfrm>
        </p:grpSpPr>
        <p:grpSp>
          <p:nvGrpSpPr>
            <p:cNvPr id="126" name="Group 24"/>
            <p:cNvGrpSpPr/>
            <p:nvPr/>
          </p:nvGrpSpPr>
          <p:grpSpPr>
            <a:xfrm>
              <a:off x="2838733" y="2077018"/>
              <a:ext cx="5665933" cy="4057892"/>
              <a:chOff x="2838733" y="2077018"/>
              <a:chExt cx="5665933" cy="4057892"/>
            </a:xfrm>
          </p:grpSpPr>
          <p:grpSp>
            <p:nvGrpSpPr>
              <p:cNvPr id="128" name="Group 19"/>
              <p:cNvGrpSpPr/>
              <p:nvPr/>
            </p:nvGrpSpPr>
            <p:grpSpPr>
              <a:xfrm>
                <a:off x="2838733" y="3467099"/>
                <a:ext cx="5665933" cy="2667811"/>
                <a:chOff x="2838733" y="3467099"/>
                <a:chExt cx="5665933" cy="2667811"/>
              </a:xfrm>
            </p:grpSpPr>
            <p:sp>
              <p:nvSpPr>
                <p:cNvPr id="131" name="Rectangle 2"/>
                <p:cNvSpPr/>
                <p:nvPr/>
              </p:nvSpPr>
              <p:spPr bwMode="auto">
                <a:xfrm>
                  <a:off x="5009642" y="3475151"/>
                  <a:ext cx="3485679" cy="2644630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sp>
              <p:nvSpPr>
                <p:cNvPr id="132" name="Rectangle 131"/>
                <p:cNvSpPr/>
                <p:nvPr/>
              </p:nvSpPr>
              <p:spPr bwMode="auto">
                <a:xfrm>
                  <a:off x="5009642" y="3795995"/>
                  <a:ext cx="3485679" cy="2323786"/>
                </a:xfrm>
                <a:prstGeom prst="rect">
                  <a:avLst/>
                </a:prstGeom>
                <a:solidFill>
                  <a:srgbClr val="33CCFF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sp>
              <p:nvSpPr>
                <p:cNvPr id="133" name="Freeform 4"/>
                <p:cNvSpPr/>
                <p:nvPr/>
              </p:nvSpPr>
              <p:spPr bwMode="auto">
                <a:xfrm>
                  <a:off x="5018987" y="3906334"/>
                  <a:ext cx="3485679" cy="1351466"/>
                </a:xfrm>
                <a:custGeom>
                  <a:avLst/>
                  <a:gdLst>
                    <a:gd name="connsiteX0" fmla="*/ 0 w 5880538"/>
                    <a:gd name="connsiteY0" fmla="*/ 0 h 3563007"/>
                    <a:gd name="connsiteX1" fmla="*/ 851338 w 5880538"/>
                    <a:gd name="connsiteY1" fmla="*/ 78828 h 3563007"/>
                    <a:gd name="connsiteX2" fmla="*/ 2506717 w 5880538"/>
                    <a:gd name="connsiteY2" fmla="*/ 63062 h 3563007"/>
                    <a:gd name="connsiteX3" fmla="*/ 3358055 w 5880538"/>
                    <a:gd name="connsiteY3" fmla="*/ 157655 h 3563007"/>
                    <a:gd name="connsiteX4" fmla="*/ 4051738 w 5880538"/>
                    <a:gd name="connsiteY4" fmla="*/ 220717 h 3563007"/>
                    <a:gd name="connsiteX5" fmla="*/ 4808482 w 5880538"/>
                    <a:gd name="connsiteY5" fmla="*/ 394138 h 3563007"/>
                    <a:gd name="connsiteX6" fmla="*/ 5864772 w 5880538"/>
                    <a:gd name="connsiteY6" fmla="*/ 567559 h 3563007"/>
                    <a:gd name="connsiteX7" fmla="*/ 5880538 w 5880538"/>
                    <a:gd name="connsiteY7" fmla="*/ 3563007 h 3563007"/>
                    <a:gd name="connsiteX8" fmla="*/ 15765 w 5880538"/>
                    <a:gd name="connsiteY8" fmla="*/ 3563007 h 3563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880538" h="3563007">
                      <a:moveTo>
                        <a:pt x="0" y="0"/>
                      </a:moveTo>
                      <a:lnTo>
                        <a:pt x="851338" y="78828"/>
                      </a:lnTo>
                      <a:lnTo>
                        <a:pt x="2506717" y="63062"/>
                      </a:lnTo>
                      <a:lnTo>
                        <a:pt x="3358055" y="157655"/>
                      </a:lnTo>
                      <a:lnTo>
                        <a:pt x="4051738" y="220717"/>
                      </a:lnTo>
                      <a:lnTo>
                        <a:pt x="4808482" y="394138"/>
                      </a:lnTo>
                      <a:lnTo>
                        <a:pt x="5864772" y="567559"/>
                      </a:lnTo>
                      <a:cubicBezTo>
                        <a:pt x="5870027" y="1566042"/>
                        <a:pt x="5875283" y="2564524"/>
                        <a:pt x="5880538" y="3563007"/>
                      </a:cubicBezTo>
                      <a:lnTo>
                        <a:pt x="15765" y="3563007"/>
                      </a:lnTo>
                    </a:path>
                  </a:pathLst>
                </a:custGeom>
                <a:solidFill>
                  <a:srgbClr val="FFD77F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sp>
              <p:nvSpPr>
                <p:cNvPr id="134" name="Freeform 5"/>
                <p:cNvSpPr/>
                <p:nvPr/>
              </p:nvSpPr>
              <p:spPr bwMode="auto">
                <a:xfrm>
                  <a:off x="5000297" y="4137799"/>
                  <a:ext cx="3504369" cy="1615301"/>
                </a:xfrm>
                <a:custGeom>
                  <a:avLst/>
                  <a:gdLst>
                    <a:gd name="connsiteX0" fmla="*/ 15765 w 5912069"/>
                    <a:gd name="connsiteY0" fmla="*/ 0 h 3011214"/>
                    <a:gd name="connsiteX1" fmla="*/ 1261241 w 5912069"/>
                    <a:gd name="connsiteY1" fmla="*/ 15766 h 3011214"/>
                    <a:gd name="connsiteX2" fmla="*/ 1828800 w 5912069"/>
                    <a:gd name="connsiteY2" fmla="*/ 78828 h 3011214"/>
                    <a:gd name="connsiteX3" fmla="*/ 2317531 w 5912069"/>
                    <a:gd name="connsiteY3" fmla="*/ 94593 h 3011214"/>
                    <a:gd name="connsiteX4" fmla="*/ 2963917 w 5912069"/>
                    <a:gd name="connsiteY4" fmla="*/ 252249 h 3011214"/>
                    <a:gd name="connsiteX5" fmla="*/ 3499944 w 5912069"/>
                    <a:gd name="connsiteY5" fmla="*/ 394138 h 3011214"/>
                    <a:gd name="connsiteX6" fmla="*/ 4083269 w 5912069"/>
                    <a:gd name="connsiteY6" fmla="*/ 409904 h 3011214"/>
                    <a:gd name="connsiteX7" fmla="*/ 4650827 w 5912069"/>
                    <a:gd name="connsiteY7" fmla="*/ 662152 h 3011214"/>
                    <a:gd name="connsiteX8" fmla="*/ 5029200 w 5912069"/>
                    <a:gd name="connsiteY8" fmla="*/ 677918 h 3011214"/>
                    <a:gd name="connsiteX9" fmla="*/ 5549462 w 5912069"/>
                    <a:gd name="connsiteY9" fmla="*/ 993228 h 3011214"/>
                    <a:gd name="connsiteX10" fmla="*/ 5912069 w 5912069"/>
                    <a:gd name="connsiteY10" fmla="*/ 1087821 h 3011214"/>
                    <a:gd name="connsiteX11" fmla="*/ 5880537 w 5912069"/>
                    <a:gd name="connsiteY11" fmla="*/ 3011214 h 3011214"/>
                    <a:gd name="connsiteX12" fmla="*/ 0 w 5912069"/>
                    <a:gd name="connsiteY12" fmla="*/ 3011214 h 30112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912069" h="3011214">
                      <a:moveTo>
                        <a:pt x="15765" y="0"/>
                      </a:moveTo>
                      <a:lnTo>
                        <a:pt x="1261241" y="15766"/>
                      </a:lnTo>
                      <a:lnTo>
                        <a:pt x="1828800" y="78828"/>
                      </a:lnTo>
                      <a:lnTo>
                        <a:pt x="2317531" y="94593"/>
                      </a:lnTo>
                      <a:lnTo>
                        <a:pt x="2963917" y="252249"/>
                      </a:lnTo>
                      <a:lnTo>
                        <a:pt x="3499944" y="394138"/>
                      </a:lnTo>
                      <a:lnTo>
                        <a:pt x="4083269" y="409904"/>
                      </a:lnTo>
                      <a:lnTo>
                        <a:pt x="4650827" y="662152"/>
                      </a:lnTo>
                      <a:lnTo>
                        <a:pt x="5029200" y="677918"/>
                      </a:lnTo>
                      <a:lnTo>
                        <a:pt x="5549462" y="993228"/>
                      </a:lnTo>
                      <a:lnTo>
                        <a:pt x="5912069" y="1087821"/>
                      </a:lnTo>
                      <a:lnTo>
                        <a:pt x="5880537" y="3011214"/>
                      </a:lnTo>
                      <a:lnTo>
                        <a:pt x="0" y="3011214"/>
                      </a:lnTo>
                    </a:path>
                  </a:pathLst>
                </a:custGeom>
                <a:solidFill>
                  <a:srgbClr val="C0A89A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sp>
              <p:nvSpPr>
                <p:cNvPr id="135" name="TextBox 134"/>
                <p:cNvSpPr txBox="1"/>
                <p:nvPr/>
              </p:nvSpPr>
              <p:spPr>
                <a:xfrm>
                  <a:off x="4648200" y="3638550"/>
                  <a:ext cx="320922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600" dirty="0" smtClean="0">
                      <a:latin typeface="Arial Black" pitchFamily="34" charset="0"/>
                    </a:rPr>
                    <a:t>0</a:t>
                  </a:r>
                  <a:endParaRPr lang="en-US" sz="1600" dirty="0">
                    <a:latin typeface="Arial Black" pitchFamily="34" charset="0"/>
                  </a:endParaRPr>
                </a:p>
              </p:txBody>
            </p:sp>
            <p:sp>
              <p:nvSpPr>
                <p:cNvPr id="136" name="TextBox 135"/>
                <p:cNvSpPr txBox="1"/>
                <p:nvPr/>
              </p:nvSpPr>
              <p:spPr>
                <a:xfrm>
                  <a:off x="4588216" y="4381500"/>
                  <a:ext cx="356188" cy="132343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600" dirty="0" smtClean="0">
                      <a:latin typeface="Arial Black" pitchFamily="34" charset="0"/>
                    </a:rPr>
                    <a:t>D</a:t>
                  </a:r>
                </a:p>
                <a:p>
                  <a:pPr algn="ctr"/>
                  <a:r>
                    <a:rPr lang="en-US" sz="1600" dirty="0" smtClean="0">
                      <a:latin typeface="Arial Black" pitchFamily="34" charset="0"/>
                    </a:rPr>
                    <a:t>E</a:t>
                  </a:r>
                  <a:br>
                    <a:rPr lang="en-US" sz="1600" dirty="0" smtClean="0">
                      <a:latin typeface="Arial Black" pitchFamily="34" charset="0"/>
                    </a:rPr>
                  </a:br>
                  <a:r>
                    <a:rPr lang="en-US" sz="1600" dirty="0" smtClean="0">
                      <a:latin typeface="Arial Black" pitchFamily="34" charset="0"/>
                    </a:rPr>
                    <a:t>P</a:t>
                  </a:r>
                  <a:br>
                    <a:rPr lang="en-US" sz="1600" dirty="0" smtClean="0">
                      <a:latin typeface="Arial Black" pitchFamily="34" charset="0"/>
                    </a:rPr>
                  </a:br>
                  <a:r>
                    <a:rPr lang="en-US" sz="1600" dirty="0" smtClean="0">
                      <a:latin typeface="Arial Black" pitchFamily="34" charset="0"/>
                    </a:rPr>
                    <a:t>T</a:t>
                  </a:r>
                  <a:br>
                    <a:rPr lang="en-US" sz="1600" dirty="0" smtClean="0">
                      <a:latin typeface="Arial Black" pitchFamily="34" charset="0"/>
                    </a:rPr>
                  </a:br>
                  <a:r>
                    <a:rPr lang="en-US" sz="1600" dirty="0" smtClean="0">
                      <a:latin typeface="Arial Black" pitchFamily="34" charset="0"/>
                    </a:rPr>
                    <a:t>H</a:t>
                  </a:r>
                  <a:endParaRPr lang="en-US" sz="1600" dirty="0">
                    <a:latin typeface="Arial Black" pitchFamily="34" charset="0"/>
                  </a:endParaRPr>
                </a:p>
              </p:txBody>
            </p:sp>
            <p:sp>
              <p:nvSpPr>
                <p:cNvPr id="137" name="TextBox 136"/>
                <p:cNvSpPr txBox="1"/>
                <p:nvPr/>
              </p:nvSpPr>
              <p:spPr>
                <a:xfrm>
                  <a:off x="2838733" y="4462821"/>
                  <a:ext cx="1798890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200" b="1" dirty="0" smtClean="0">
                      <a:latin typeface="Arial" pitchFamily="34" charset="0"/>
                      <a:cs typeface="Arial" pitchFamily="34" charset="0"/>
                    </a:rPr>
                    <a:t>Depth of Layer 2 Base</a:t>
                  </a:r>
                  <a:endParaRPr lang="en-US" sz="1200" b="1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38" name="Freeform 137"/>
                <p:cNvSpPr/>
                <p:nvPr/>
              </p:nvSpPr>
              <p:spPr bwMode="auto">
                <a:xfrm>
                  <a:off x="5009642" y="4541073"/>
                  <a:ext cx="3485679" cy="1345377"/>
                </a:xfrm>
                <a:custGeom>
                  <a:avLst/>
                  <a:gdLst>
                    <a:gd name="connsiteX0" fmla="*/ 63062 w 5880538"/>
                    <a:gd name="connsiteY0" fmla="*/ 0 h 2475187"/>
                    <a:gd name="connsiteX1" fmla="*/ 677917 w 5880538"/>
                    <a:gd name="connsiteY1" fmla="*/ 78828 h 2475187"/>
                    <a:gd name="connsiteX2" fmla="*/ 788276 w 5880538"/>
                    <a:gd name="connsiteY2" fmla="*/ 252249 h 2475187"/>
                    <a:gd name="connsiteX3" fmla="*/ 2254469 w 5880538"/>
                    <a:gd name="connsiteY3" fmla="*/ 378373 h 2475187"/>
                    <a:gd name="connsiteX4" fmla="*/ 3090041 w 5880538"/>
                    <a:gd name="connsiteY4" fmla="*/ 441435 h 2475187"/>
                    <a:gd name="connsiteX5" fmla="*/ 3184635 w 5880538"/>
                    <a:gd name="connsiteY5" fmla="*/ 646387 h 2475187"/>
                    <a:gd name="connsiteX6" fmla="*/ 3704897 w 5880538"/>
                    <a:gd name="connsiteY6" fmla="*/ 772511 h 2475187"/>
                    <a:gd name="connsiteX7" fmla="*/ 4682359 w 5880538"/>
                    <a:gd name="connsiteY7" fmla="*/ 993228 h 2475187"/>
                    <a:gd name="connsiteX8" fmla="*/ 5297214 w 5880538"/>
                    <a:gd name="connsiteY8" fmla="*/ 1182414 h 2475187"/>
                    <a:gd name="connsiteX9" fmla="*/ 5880538 w 5880538"/>
                    <a:gd name="connsiteY9" fmla="*/ 1245476 h 2475187"/>
                    <a:gd name="connsiteX10" fmla="*/ 5864772 w 5880538"/>
                    <a:gd name="connsiteY10" fmla="*/ 2427890 h 2475187"/>
                    <a:gd name="connsiteX11" fmla="*/ 0 w 5880538"/>
                    <a:gd name="connsiteY11" fmla="*/ 2475187 h 2475187"/>
                    <a:gd name="connsiteX12" fmla="*/ 63062 w 5880538"/>
                    <a:gd name="connsiteY12" fmla="*/ 0 h 24751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880538" h="2475187">
                      <a:moveTo>
                        <a:pt x="63062" y="0"/>
                      </a:moveTo>
                      <a:lnTo>
                        <a:pt x="677917" y="78828"/>
                      </a:lnTo>
                      <a:lnTo>
                        <a:pt x="788276" y="252249"/>
                      </a:lnTo>
                      <a:lnTo>
                        <a:pt x="2254469" y="378373"/>
                      </a:lnTo>
                      <a:lnTo>
                        <a:pt x="3090041" y="441435"/>
                      </a:lnTo>
                      <a:lnTo>
                        <a:pt x="3184635" y="646387"/>
                      </a:lnTo>
                      <a:lnTo>
                        <a:pt x="3704897" y="772511"/>
                      </a:lnTo>
                      <a:lnTo>
                        <a:pt x="4682359" y="993228"/>
                      </a:lnTo>
                      <a:lnTo>
                        <a:pt x="5297214" y="1182414"/>
                      </a:lnTo>
                      <a:lnTo>
                        <a:pt x="5880538" y="1245476"/>
                      </a:lnTo>
                      <a:lnTo>
                        <a:pt x="5864772" y="2427890"/>
                      </a:lnTo>
                      <a:lnTo>
                        <a:pt x="0" y="2475187"/>
                      </a:lnTo>
                      <a:lnTo>
                        <a:pt x="63062" y="0"/>
                      </a:lnTo>
                      <a:close/>
                    </a:path>
                  </a:pathLst>
                </a:custGeom>
                <a:solidFill>
                  <a:srgbClr val="A4816C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sp>
              <p:nvSpPr>
                <p:cNvPr id="139" name="Rectangle 138"/>
                <p:cNvSpPr/>
                <p:nvPr/>
              </p:nvSpPr>
              <p:spPr bwMode="auto">
                <a:xfrm>
                  <a:off x="5022376" y="5213445"/>
                  <a:ext cx="3480179" cy="914400"/>
                </a:xfrm>
                <a:prstGeom prst="rect">
                  <a:avLst/>
                </a:prstGeom>
                <a:solidFill>
                  <a:srgbClr val="A4816C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sp>
              <p:nvSpPr>
                <p:cNvPr id="140" name="Rectangle 139"/>
                <p:cNvSpPr/>
                <p:nvPr/>
              </p:nvSpPr>
              <p:spPr bwMode="auto">
                <a:xfrm>
                  <a:off x="5021535" y="3467099"/>
                  <a:ext cx="3477305" cy="2667811"/>
                </a:xfrm>
                <a:prstGeom prst="rect">
                  <a:avLst/>
                </a:prstGeom>
                <a:noFill/>
                <a:ln w="571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</p:grpSp>
          <p:sp>
            <p:nvSpPr>
              <p:cNvPr id="129" name="TextBox 128"/>
              <p:cNvSpPr txBox="1"/>
              <p:nvPr/>
            </p:nvSpPr>
            <p:spPr>
              <a:xfrm>
                <a:off x="6950403" y="4547263"/>
                <a:ext cx="81144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 smtClean="0">
                    <a:latin typeface="Arial" pitchFamily="34" charset="0"/>
                    <a:cs typeface="Arial" pitchFamily="34" charset="0"/>
                  </a:rPr>
                  <a:t>Layer 2</a:t>
                </a:r>
                <a:endParaRPr lang="en-US" sz="140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0" name="TextBox 129"/>
              <p:cNvSpPr txBox="1"/>
              <p:nvPr/>
            </p:nvSpPr>
            <p:spPr>
              <a:xfrm>
                <a:off x="4125320" y="2077018"/>
                <a:ext cx="393729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 smtClean="0">
                    <a:latin typeface="Arial" pitchFamily="34" charset="0"/>
                    <a:cs typeface="Arial" pitchFamily="34" charset="0"/>
                  </a:rPr>
                  <a:t>Layer 2 Thick (s) * 1735 = Layer 2 Thick (m)</a:t>
                </a:r>
                <a:endParaRPr lang="en-US" sz="1400" b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27" name="TextBox 126"/>
            <p:cNvSpPr txBox="1"/>
            <p:nvPr/>
          </p:nvSpPr>
          <p:spPr>
            <a:xfrm>
              <a:off x="6772983" y="4028648"/>
              <a:ext cx="81144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Layer 1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2838733" y="2297659"/>
            <a:ext cx="5665933" cy="3837251"/>
            <a:chOff x="2838733" y="2297659"/>
            <a:chExt cx="5665933" cy="3837251"/>
          </a:xfrm>
        </p:grpSpPr>
        <p:grpSp>
          <p:nvGrpSpPr>
            <p:cNvPr id="142" name="Group 23"/>
            <p:cNvGrpSpPr/>
            <p:nvPr/>
          </p:nvGrpSpPr>
          <p:grpSpPr>
            <a:xfrm>
              <a:off x="2838733" y="2297659"/>
              <a:ext cx="5665933" cy="3837251"/>
              <a:chOff x="2838733" y="2297659"/>
              <a:chExt cx="5665933" cy="3837251"/>
            </a:xfrm>
          </p:grpSpPr>
          <p:grpSp>
            <p:nvGrpSpPr>
              <p:cNvPr id="145" name="Group 19"/>
              <p:cNvGrpSpPr/>
              <p:nvPr/>
            </p:nvGrpSpPr>
            <p:grpSpPr>
              <a:xfrm>
                <a:off x="2838733" y="3467099"/>
                <a:ext cx="5665933" cy="2667811"/>
                <a:chOff x="2838733" y="3467099"/>
                <a:chExt cx="5665933" cy="2667811"/>
              </a:xfrm>
            </p:grpSpPr>
            <p:sp>
              <p:nvSpPr>
                <p:cNvPr id="148" name="Rectangle 2"/>
                <p:cNvSpPr/>
                <p:nvPr/>
              </p:nvSpPr>
              <p:spPr bwMode="auto">
                <a:xfrm>
                  <a:off x="5009642" y="3475151"/>
                  <a:ext cx="3485679" cy="2644630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sp>
              <p:nvSpPr>
                <p:cNvPr id="149" name="Rectangle 148"/>
                <p:cNvSpPr/>
                <p:nvPr/>
              </p:nvSpPr>
              <p:spPr bwMode="auto">
                <a:xfrm>
                  <a:off x="5009642" y="3795995"/>
                  <a:ext cx="3485679" cy="2323786"/>
                </a:xfrm>
                <a:prstGeom prst="rect">
                  <a:avLst/>
                </a:prstGeom>
                <a:solidFill>
                  <a:srgbClr val="33CCFF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sp>
              <p:nvSpPr>
                <p:cNvPr id="150" name="Freeform 149"/>
                <p:cNvSpPr/>
                <p:nvPr/>
              </p:nvSpPr>
              <p:spPr bwMode="auto">
                <a:xfrm>
                  <a:off x="5018987" y="3906334"/>
                  <a:ext cx="3485679" cy="1351466"/>
                </a:xfrm>
                <a:custGeom>
                  <a:avLst/>
                  <a:gdLst>
                    <a:gd name="connsiteX0" fmla="*/ 0 w 5880538"/>
                    <a:gd name="connsiteY0" fmla="*/ 0 h 3563007"/>
                    <a:gd name="connsiteX1" fmla="*/ 851338 w 5880538"/>
                    <a:gd name="connsiteY1" fmla="*/ 78828 h 3563007"/>
                    <a:gd name="connsiteX2" fmla="*/ 2506717 w 5880538"/>
                    <a:gd name="connsiteY2" fmla="*/ 63062 h 3563007"/>
                    <a:gd name="connsiteX3" fmla="*/ 3358055 w 5880538"/>
                    <a:gd name="connsiteY3" fmla="*/ 157655 h 3563007"/>
                    <a:gd name="connsiteX4" fmla="*/ 4051738 w 5880538"/>
                    <a:gd name="connsiteY4" fmla="*/ 220717 h 3563007"/>
                    <a:gd name="connsiteX5" fmla="*/ 4808482 w 5880538"/>
                    <a:gd name="connsiteY5" fmla="*/ 394138 h 3563007"/>
                    <a:gd name="connsiteX6" fmla="*/ 5864772 w 5880538"/>
                    <a:gd name="connsiteY6" fmla="*/ 567559 h 3563007"/>
                    <a:gd name="connsiteX7" fmla="*/ 5880538 w 5880538"/>
                    <a:gd name="connsiteY7" fmla="*/ 3563007 h 3563007"/>
                    <a:gd name="connsiteX8" fmla="*/ 15765 w 5880538"/>
                    <a:gd name="connsiteY8" fmla="*/ 3563007 h 3563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880538" h="3563007">
                      <a:moveTo>
                        <a:pt x="0" y="0"/>
                      </a:moveTo>
                      <a:lnTo>
                        <a:pt x="851338" y="78828"/>
                      </a:lnTo>
                      <a:lnTo>
                        <a:pt x="2506717" y="63062"/>
                      </a:lnTo>
                      <a:lnTo>
                        <a:pt x="3358055" y="157655"/>
                      </a:lnTo>
                      <a:lnTo>
                        <a:pt x="4051738" y="220717"/>
                      </a:lnTo>
                      <a:lnTo>
                        <a:pt x="4808482" y="394138"/>
                      </a:lnTo>
                      <a:lnTo>
                        <a:pt x="5864772" y="567559"/>
                      </a:lnTo>
                      <a:cubicBezTo>
                        <a:pt x="5870027" y="1566042"/>
                        <a:pt x="5875283" y="2564524"/>
                        <a:pt x="5880538" y="3563007"/>
                      </a:cubicBezTo>
                      <a:lnTo>
                        <a:pt x="15765" y="3563007"/>
                      </a:lnTo>
                    </a:path>
                  </a:pathLst>
                </a:custGeom>
                <a:solidFill>
                  <a:srgbClr val="FFD77F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sp>
              <p:nvSpPr>
                <p:cNvPr id="151" name="Freeform 5"/>
                <p:cNvSpPr/>
                <p:nvPr/>
              </p:nvSpPr>
              <p:spPr bwMode="auto">
                <a:xfrm>
                  <a:off x="5000297" y="4137799"/>
                  <a:ext cx="3504369" cy="1615301"/>
                </a:xfrm>
                <a:custGeom>
                  <a:avLst/>
                  <a:gdLst>
                    <a:gd name="connsiteX0" fmla="*/ 15765 w 5912069"/>
                    <a:gd name="connsiteY0" fmla="*/ 0 h 3011214"/>
                    <a:gd name="connsiteX1" fmla="*/ 1261241 w 5912069"/>
                    <a:gd name="connsiteY1" fmla="*/ 15766 h 3011214"/>
                    <a:gd name="connsiteX2" fmla="*/ 1828800 w 5912069"/>
                    <a:gd name="connsiteY2" fmla="*/ 78828 h 3011214"/>
                    <a:gd name="connsiteX3" fmla="*/ 2317531 w 5912069"/>
                    <a:gd name="connsiteY3" fmla="*/ 94593 h 3011214"/>
                    <a:gd name="connsiteX4" fmla="*/ 2963917 w 5912069"/>
                    <a:gd name="connsiteY4" fmla="*/ 252249 h 3011214"/>
                    <a:gd name="connsiteX5" fmla="*/ 3499944 w 5912069"/>
                    <a:gd name="connsiteY5" fmla="*/ 394138 h 3011214"/>
                    <a:gd name="connsiteX6" fmla="*/ 4083269 w 5912069"/>
                    <a:gd name="connsiteY6" fmla="*/ 409904 h 3011214"/>
                    <a:gd name="connsiteX7" fmla="*/ 4650827 w 5912069"/>
                    <a:gd name="connsiteY7" fmla="*/ 662152 h 3011214"/>
                    <a:gd name="connsiteX8" fmla="*/ 5029200 w 5912069"/>
                    <a:gd name="connsiteY8" fmla="*/ 677918 h 3011214"/>
                    <a:gd name="connsiteX9" fmla="*/ 5549462 w 5912069"/>
                    <a:gd name="connsiteY9" fmla="*/ 993228 h 3011214"/>
                    <a:gd name="connsiteX10" fmla="*/ 5912069 w 5912069"/>
                    <a:gd name="connsiteY10" fmla="*/ 1087821 h 3011214"/>
                    <a:gd name="connsiteX11" fmla="*/ 5880537 w 5912069"/>
                    <a:gd name="connsiteY11" fmla="*/ 3011214 h 3011214"/>
                    <a:gd name="connsiteX12" fmla="*/ 0 w 5912069"/>
                    <a:gd name="connsiteY12" fmla="*/ 3011214 h 30112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912069" h="3011214">
                      <a:moveTo>
                        <a:pt x="15765" y="0"/>
                      </a:moveTo>
                      <a:lnTo>
                        <a:pt x="1261241" y="15766"/>
                      </a:lnTo>
                      <a:lnTo>
                        <a:pt x="1828800" y="78828"/>
                      </a:lnTo>
                      <a:lnTo>
                        <a:pt x="2317531" y="94593"/>
                      </a:lnTo>
                      <a:lnTo>
                        <a:pt x="2963917" y="252249"/>
                      </a:lnTo>
                      <a:lnTo>
                        <a:pt x="3499944" y="394138"/>
                      </a:lnTo>
                      <a:lnTo>
                        <a:pt x="4083269" y="409904"/>
                      </a:lnTo>
                      <a:lnTo>
                        <a:pt x="4650827" y="662152"/>
                      </a:lnTo>
                      <a:lnTo>
                        <a:pt x="5029200" y="677918"/>
                      </a:lnTo>
                      <a:lnTo>
                        <a:pt x="5549462" y="993228"/>
                      </a:lnTo>
                      <a:lnTo>
                        <a:pt x="5912069" y="1087821"/>
                      </a:lnTo>
                      <a:lnTo>
                        <a:pt x="5880537" y="3011214"/>
                      </a:lnTo>
                      <a:lnTo>
                        <a:pt x="0" y="3011214"/>
                      </a:lnTo>
                    </a:path>
                  </a:pathLst>
                </a:custGeom>
                <a:solidFill>
                  <a:srgbClr val="C0A89A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sp>
              <p:nvSpPr>
                <p:cNvPr id="152" name="Freeform 6"/>
                <p:cNvSpPr/>
                <p:nvPr/>
              </p:nvSpPr>
              <p:spPr bwMode="auto">
                <a:xfrm>
                  <a:off x="5009642" y="4541073"/>
                  <a:ext cx="3485679" cy="1345377"/>
                </a:xfrm>
                <a:custGeom>
                  <a:avLst/>
                  <a:gdLst>
                    <a:gd name="connsiteX0" fmla="*/ 63062 w 5880538"/>
                    <a:gd name="connsiteY0" fmla="*/ 0 h 2475187"/>
                    <a:gd name="connsiteX1" fmla="*/ 677917 w 5880538"/>
                    <a:gd name="connsiteY1" fmla="*/ 78828 h 2475187"/>
                    <a:gd name="connsiteX2" fmla="*/ 788276 w 5880538"/>
                    <a:gd name="connsiteY2" fmla="*/ 252249 h 2475187"/>
                    <a:gd name="connsiteX3" fmla="*/ 2254469 w 5880538"/>
                    <a:gd name="connsiteY3" fmla="*/ 378373 h 2475187"/>
                    <a:gd name="connsiteX4" fmla="*/ 3090041 w 5880538"/>
                    <a:gd name="connsiteY4" fmla="*/ 441435 h 2475187"/>
                    <a:gd name="connsiteX5" fmla="*/ 3184635 w 5880538"/>
                    <a:gd name="connsiteY5" fmla="*/ 646387 h 2475187"/>
                    <a:gd name="connsiteX6" fmla="*/ 3704897 w 5880538"/>
                    <a:gd name="connsiteY6" fmla="*/ 772511 h 2475187"/>
                    <a:gd name="connsiteX7" fmla="*/ 4682359 w 5880538"/>
                    <a:gd name="connsiteY7" fmla="*/ 993228 h 2475187"/>
                    <a:gd name="connsiteX8" fmla="*/ 5297214 w 5880538"/>
                    <a:gd name="connsiteY8" fmla="*/ 1182414 h 2475187"/>
                    <a:gd name="connsiteX9" fmla="*/ 5880538 w 5880538"/>
                    <a:gd name="connsiteY9" fmla="*/ 1245476 h 2475187"/>
                    <a:gd name="connsiteX10" fmla="*/ 5864772 w 5880538"/>
                    <a:gd name="connsiteY10" fmla="*/ 2427890 h 2475187"/>
                    <a:gd name="connsiteX11" fmla="*/ 0 w 5880538"/>
                    <a:gd name="connsiteY11" fmla="*/ 2475187 h 2475187"/>
                    <a:gd name="connsiteX12" fmla="*/ 63062 w 5880538"/>
                    <a:gd name="connsiteY12" fmla="*/ 0 h 24751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880538" h="2475187">
                      <a:moveTo>
                        <a:pt x="63062" y="0"/>
                      </a:moveTo>
                      <a:lnTo>
                        <a:pt x="677917" y="78828"/>
                      </a:lnTo>
                      <a:lnTo>
                        <a:pt x="788276" y="252249"/>
                      </a:lnTo>
                      <a:lnTo>
                        <a:pt x="2254469" y="378373"/>
                      </a:lnTo>
                      <a:lnTo>
                        <a:pt x="3090041" y="441435"/>
                      </a:lnTo>
                      <a:lnTo>
                        <a:pt x="3184635" y="646387"/>
                      </a:lnTo>
                      <a:lnTo>
                        <a:pt x="3704897" y="772511"/>
                      </a:lnTo>
                      <a:lnTo>
                        <a:pt x="4682359" y="993228"/>
                      </a:lnTo>
                      <a:lnTo>
                        <a:pt x="5297214" y="1182414"/>
                      </a:lnTo>
                      <a:lnTo>
                        <a:pt x="5880538" y="1245476"/>
                      </a:lnTo>
                      <a:lnTo>
                        <a:pt x="5864772" y="2427890"/>
                      </a:lnTo>
                      <a:lnTo>
                        <a:pt x="0" y="2475187"/>
                      </a:lnTo>
                      <a:lnTo>
                        <a:pt x="63062" y="0"/>
                      </a:lnTo>
                      <a:close/>
                    </a:path>
                  </a:pathLst>
                </a:custGeom>
                <a:solidFill>
                  <a:srgbClr val="A4816C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sp>
              <p:nvSpPr>
                <p:cNvPr id="153" name="Freeform 152"/>
                <p:cNvSpPr/>
                <p:nvPr/>
              </p:nvSpPr>
              <p:spPr bwMode="auto">
                <a:xfrm>
                  <a:off x="7125584" y="5392187"/>
                  <a:ext cx="1373712" cy="411179"/>
                </a:xfrm>
                <a:custGeom>
                  <a:avLst/>
                  <a:gdLst>
                    <a:gd name="connsiteX0" fmla="*/ 2222938 w 2286000"/>
                    <a:gd name="connsiteY0" fmla="*/ 283780 h 693683"/>
                    <a:gd name="connsiteX1" fmla="*/ 1592317 w 2286000"/>
                    <a:gd name="connsiteY1" fmla="*/ 220718 h 693683"/>
                    <a:gd name="connsiteX2" fmla="*/ 504496 w 2286000"/>
                    <a:gd name="connsiteY2" fmla="*/ 110359 h 693683"/>
                    <a:gd name="connsiteX3" fmla="*/ 47296 w 2286000"/>
                    <a:gd name="connsiteY3" fmla="*/ 15766 h 693683"/>
                    <a:gd name="connsiteX4" fmla="*/ 0 w 2286000"/>
                    <a:gd name="connsiteY4" fmla="*/ 0 h 693683"/>
                    <a:gd name="connsiteX5" fmla="*/ 268013 w 2286000"/>
                    <a:gd name="connsiteY5" fmla="*/ 409904 h 693683"/>
                    <a:gd name="connsiteX6" fmla="*/ 457200 w 2286000"/>
                    <a:gd name="connsiteY6" fmla="*/ 504497 h 693683"/>
                    <a:gd name="connsiteX7" fmla="*/ 851338 w 2286000"/>
                    <a:gd name="connsiteY7" fmla="*/ 567559 h 693683"/>
                    <a:gd name="connsiteX8" fmla="*/ 1623848 w 2286000"/>
                    <a:gd name="connsiteY8" fmla="*/ 630621 h 693683"/>
                    <a:gd name="connsiteX9" fmla="*/ 2286000 w 2286000"/>
                    <a:gd name="connsiteY9" fmla="*/ 693683 h 693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286000" h="693683">
                      <a:moveTo>
                        <a:pt x="2222938" y="283780"/>
                      </a:moveTo>
                      <a:lnTo>
                        <a:pt x="1592317" y="220718"/>
                      </a:lnTo>
                      <a:lnTo>
                        <a:pt x="504496" y="110359"/>
                      </a:lnTo>
                      <a:lnTo>
                        <a:pt x="47296" y="15766"/>
                      </a:lnTo>
                      <a:lnTo>
                        <a:pt x="0" y="0"/>
                      </a:lnTo>
                      <a:lnTo>
                        <a:pt x="268013" y="409904"/>
                      </a:lnTo>
                      <a:lnTo>
                        <a:pt x="457200" y="504497"/>
                      </a:lnTo>
                      <a:lnTo>
                        <a:pt x="851338" y="567559"/>
                      </a:lnTo>
                      <a:lnTo>
                        <a:pt x="1623848" y="630621"/>
                      </a:lnTo>
                      <a:lnTo>
                        <a:pt x="2286000" y="693683"/>
                      </a:lnTo>
                    </a:path>
                  </a:pathLst>
                </a:custGeom>
                <a:solidFill>
                  <a:srgbClr val="FFFF00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sp>
              <p:nvSpPr>
                <p:cNvPr id="154" name="Freeform 153"/>
                <p:cNvSpPr/>
                <p:nvPr/>
              </p:nvSpPr>
              <p:spPr bwMode="auto">
                <a:xfrm>
                  <a:off x="5616392" y="5037078"/>
                  <a:ext cx="1532577" cy="364454"/>
                </a:xfrm>
                <a:custGeom>
                  <a:avLst/>
                  <a:gdLst>
                    <a:gd name="connsiteX0" fmla="*/ 0 w 2585545"/>
                    <a:gd name="connsiteY0" fmla="*/ 0 h 614855"/>
                    <a:gd name="connsiteX1" fmla="*/ 709448 w 2585545"/>
                    <a:gd name="connsiteY1" fmla="*/ 141889 h 614855"/>
                    <a:gd name="connsiteX2" fmla="*/ 1986455 w 2585545"/>
                    <a:gd name="connsiteY2" fmla="*/ 236483 h 614855"/>
                    <a:gd name="connsiteX3" fmla="*/ 2396359 w 2585545"/>
                    <a:gd name="connsiteY3" fmla="*/ 283779 h 614855"/>
                    <a:gd name="connsiteX4" fmla="*/ 2585545 w 2585545"/>
                    <a:gd name="connsiteY4" fmla="*/ 614855 h 614855"/>
                    <a:gd name="connsiteX5" fmla="*/ 1671145 w 2585545"/>
                    <a:gd name="connsiteY5" fmla="*/ 536027 h 614855"/>
                    <a:gd name="connsiteX6" fmla="*/ 1024759 w 2585545"/>
                    <a:gd name="connsiteY6" fmla="*/ 536027 h 614855"/>
                    <a:gd name="connsiteX7" fmla="*/ 268014 w 2585545"/>
                    <a:gd name="connsiteY7" fmla="*/ 425669 h 614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85545" h="614855">
                      <a:moveTo>
                        <a:pt x="0" y="0"/>
                      </a:moveTo>
                      <a:lnTo>
                        <a:pt x="709448" y="141889"/>
                      </a:lnTo>
                      <a:lnTo>
                        <a:pt x="1986455" y="236483"/>
                      </a:lnTo>
                      <a:lnTo>
                        <a:pt x="2396359" y="283779"/>
                      </a:lnTo>
                      <a:lnTo>
                        <a:pt x="2585545" y="614855"/>
                      </a:lnTo>
                      <a:lnTo>
                        <a:pt x="1671145" y="536027"/>
                      </a:lnTo>
                      <a:lnTo>
                        <a:pt x="1024759" y="536027"/>
                      </a:lnTo>
                      <a:lnTo>
                        <a:pt x="268014" y="425669"/>
                      </a:lnTo>
                    </a:path>
                  </a:pathLst>
                </a:custGeom>
                <a:solidFill>
                  <a:srgbClr val="FFFF00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sp>
              <p:nvSpPr>
                <p:cNvPr id="155" name="Freeform 154"/>
                <p:cNvSpPr/>
                <p:nvPr/>
              </p:nvSpPr>
              <p:spPr bwMode="auto">
                <a:xfrm>
                  <a:off x="5037303" y="4878573"/>
                  <a:ext cx="578417" cy="205589"/>
                </a:xfrm>
                <a:custGeom>
                  <a:avLst/>
                  <a:gdLst>
                    <a:gd name="connsiteX0" fmla="*/ 0 w 914400"/>
                    <a:gd name="connsiteY0" fmla="*/ 0 h 346841"/>
                    <a:gd name="connsiteX1" fmla="*/ 756744 w 914400"/>
                    <a:gd name="connsiteY1" fmla="*/ 47297 h 346841"/>
                    <a:gd name="connsiteX2" fmla="*/ 914400 w 914400"/>
                    <a:gd name="connsiteY2" fmla="*/ 346841 h 346841"/>
                    <a:gd name="connsiteX3" fmla="*/ 15765 w 914400"/>
                    <a:gd name="connsiteY3" fmla="*/ 283779 h 346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14400" h="346841">
                      <a:moveTo>
                        <a:pt x="0" y="0"/>
                      </a:moveTo>
                      <a:lnTo>
                        <a:pt x="756744" y="47297"/>
                      </a:lnTo>
                      <a:lnTo>
                        <a:pt x="914400" y="346841"/>
                      </a:lnTo>
                      <a:lnTo>
                        <a:pt x="15765" y="283779"/>
                      </a:lnTo>
                    </a:path>
                  </a:pathLst>
                </a:custGeom>
                <a:solidFill>
                  <a:srgbClr val="FFFF00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sp>
              <p:nvSpPr>
                <p:cNvPr id="156" name="TextBox 155"/>
                <p:cNvSpPr txBox="1"/>
                <p:nvPr/>
              </p:nvSpPr>
              <p:spPr>
                <a:xfrm>
                  <a:off x="4648200" y="3638550"/>
                  <a:ext cx="320922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600" dirty="0" smtClean="0">
                      <a:latin typeface="Arial Black" pitchFamily="34" charset="0"/>
                    </a:rPr>
                    <a:t>0</a:t>
                  </a:r>
                  <a:endParaRPr lang="en-US" sz="1600" dirty="0">
                    <a:latin typeface="Arial Black" pitchFamily="34" charset="0"/>
                  </a:endParaRPr>
                </a:p>
              </p:txBody>
            </p:sp>
            <p:sp>
              <p:nvSpPr>
                <p:cNvPr id="157" name="TextBox 156"/>
                <p:cNvSpPr txBox="1"/>
                <p:nvPr/>
              </p:nvSpPr>
              <p:spPr>
                <a:xfrm>
                  <a:off x="4588216" y="4381500"/>
                  <a:ext cx="356188" cy="132343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600" dirty="0" smtClean="0">
                      <a:latin typeface="Arial Black" pitchFamily="34" charset="0"/>
                    </a:rPr>
                    <a:t>D</a:t>
                  </a:r>
                </a:p>
                <a:p>
                  <a:pPr algn="ctr"/>
                  <a:r>
                    <a:rPr lang="en-US" sz="1600" dirty="0" smtClean="0">
                      <a:latin typeface="Arial Black" pitchFamily="34" charset="0"/>
                    </a:rPr>
                    <a:t>E</a:t>
                  </a:r>
                  <a:br>
                    <a:rPr lang="en-US" sz="1600" dirty="0" smtClean="0">
                      <a:latin typeface="Arial Black" pitchFamily="34" charset="0"/>
                    </a:rPr>
                  </a:br>
                  <a:r>
                    <a:rPr lang="en-US" sz="1600" dirty="0" smtClean="0">
                      <a:latin typeface="Arial Black" pitchFamily="34" charset="0"/>
                    </a:rPr>
                    <a:t>P</a:t>
                  </a:r>
                  <a:br>
                    <a:rPr lang="en-US" sz="1600" dirty="0" smtClean="0">
                      <a:latin typeface="Arial Black" pitchFamily="34" charset="0"/>
                    </a:rPr>
                  </a:br>
                  <a:r>
                    <a:rPr lang="en-US" sz="1600" dirty="0" smtClean="0">
                      <a:latin typeface="Arial Black" pitchFamily="34" charset="0"/>
                    </a:rPr>
                    <a:t>T</a:t>
                  </a:r>
                  <a:br>
                    <a:rPr lang="en-US" sz="1600" dirty="0" smtClean="0">
                      <a:latin typeface="Arial Black" pitchFamily="34" charset="0"/>
                    </a:rPr>
                  </a:br>
                  <a:r>
                    <a:rPr lang="en-US" sz="1600" dirty="0" smtClean="0">
                      <a:latin typeface="Arial Black" pitchFamily="34" charset="0"/>
                    </a:rPr>
                    <a:t>H</a:t>
                  </a:r>
                  <a:endParaRPr lang="en-US" sz="1600" dirty="0">
                    <a:latin typeface="Arial Black" pitchFamily="34" charset="0"/>
                  </a:endParaRPr>
                </a:p>
              </p:txBody>
            </p:sp>
            <p:sp>
              <p:nvSpPr>
                <p:cNvPr id="158" name="Rectangle 157"/>
                <p:cNvSpPr/>
                <p:nvPr/>
              </p:nvSpPr>
              <p:spPr bwMode="auto">
                <a:xfrm>
                  <a:off x="5022376" y="5636525"/>
                  <a:ext cx="3480179" cy="491319"/>
                </a:xfrm>
                <a:prstGeom prst="rect">
                  <a:avLst/>
                </a:prstGeom>
                <a:solidFill>
                  <a:srgbClr val="FFFF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sp>
              <p:nvSpPr>
                <p:cNvPr id="159" name="Freeform 158"/>
                <p:cNvSpPr/>
                <p:nvPr/>
              </p:nvSpPr>
              <p:spPr bwMode="auto">
                <a:xfrm>
                  <a:off x="5036023" y="4981433"/>
                  <a:ext cx="2811439" cy="955343"/>
                </a:xfrm>
                <a:custGeom>
                  <a:avLst/>
                  <a:gdLst>
                    <a:gd name="connsiteX0" fmla="*/ 13648 w 2811439"/>
                    <a:gd name="connsiteY0" fmla="*/ 0 h 955343"/>
                    <a:gd name="connsiteX1" fmla="*/ 532263 w 2811439"/>
                    <a:gd name="connsiteY1" fmla="*/ 27295 h 955343"/>
                    <a:gd name="connsiteX2" fmla="*/ 696036 w 2811439"/>
                    <a:gd name="connsiteY2" fmla="*/ 259307 h 955343"/>
                    <a:gd name="connsiteX3" fmla="*/ 2060812 w 2811439"/>
                    <a:gd name="connsiteY3" fmla="*/ 354842 h 955343"/>
                    <a:gd name="connsiteX4" fmla="*/ 2197290 w 2811439"/>
                    <a:gd name="connsiteY4" fmla="*/ 627797 h 955343"/>
                    <a:gd name="connsiteX5" fmla="*/ 2784144 w 2811439"/>
                    <a:gd name="connsiteY5" fmla="*/ 668740 h 955343"/>
                    <a:gd name="connsiteX6" fmla="*/ 2811439 w 2811439"/>
                    <a:gd name="connsiteY6" fmla="*/ 914400 h 955343"/>
                    <a:gd name="connsiteX7" fmla="*/ 0 w 2811439"/>
                    <a:gd name="connsiteY7" fmla="*/ 955343 h 9553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11439" h="955343">
                      <a:moveTo>
                        <a:pt x="13648" y="0"/>
                      </a:moveTo>
                      <a:lnTo>
                        <a:pt x="532263" y="27295"/>
                      </a:lnTo>
                      <a:lnTo>
                        <a:pt x="696036" y="259307"/>
                      </a:lnTo>
                      <a:lnTo>
                        <a:pt x="2060812" y="354842"/>
                      </a:lnTo>
                      <a:lnTo>
                        <a:pt x="2197290" y="627797"/>
                      </a:lnTo>
                      <a:lnTo>
                        <a:pt x="2784144" y="668740"/>
                      </a:lnTo>
                      <a:lnTo>
                        <a:pt x="2811439" y="914400"/>
                      </a:lnTo>
                      <a:lnTo>
                        <a:pt x="0" y="955343"/>
                      </a:lnTo>
                    </a:path>
                  </a:pathLst>
                </a:custGeom>
                <a:solidFill>
                  <a:srgbClr val="FFFF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sp>
              <p:nvSpPr>
                <p:cNvPr id="160" name="Freeform 159"/>
                <p:cNvSpPr/>
                <p:nvPr/>
              </p:nvSpPr>
              <p:spPr bwMode="auto">
                <a:xfrm>
                  <a:off x="5421085" y="4583876"/>
                  <a:ext cx="1065783" cy="1529316"/>
                </a:xfrm>
                <a:custGeom>
                  <a:avLst/>
                  <a:gdLst>
                    <a:gd name="connsiteX0" fmla="*/ 0 w 1828800"/>
                    <a:gd name="connsiteY0" fmla="*/ 0 h 2538249"/>
                    <a:gd name="connsiteX1" fmla="*/ 536028 w 1828800"/>
                    <a:gd name="connsiteY1" fmla="*/ 1024759 h 2538249"/>
                    <a:gd name="connsiteX2" fmla="*/ 1828800 w 1828800"/>
                    <a:gd name="connsiteY2" fmla="*/ 2538249 h 25382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28800" h="2538249">
                      <a:moveTo>
                        <a:pt x="0" y="0"/>
                      </a:moveTo>
                      <a:cubicBezTo>
                        <a:pt x="115614" y="300859"/>
                        <a:pt x="231228" y="601718"/>
                        <a:pt x="536028" y="1024759"/>
                      </a:cubicBezTo>
                      <a:cubicBezTo>
                        <a:pt x="840828" y="1447800"/>
                        <a:pt x="1334814" y="1993024"/>
                        <a:pt x="1828800" y="2538249"/>
                      </a:cubicBezTo>
                    </a:path>
                  </a:pathLst>
                </a:custGeom>
                <a:noFill/>
                <a:ln w="571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sp>
              <p:nvSpPr>
                <p:cNvPr id="161" name="Freeform 160"/>
                <p:cNvSpPr/>
                <p:nvPr/>
              </p:nvSpPr>
              <p:spPr bwMode="auto">
                <a:xfrm>
                  <a:off x="6846125" y="4762005"/>
                  <a:ext cx="810166" cy="1351846"/>
                </a:xfrm>
                <a:custGeom>
                  <a:avLst/>
                  <a:gdLst>
                    <a:gd name="connsiteX0" fmla="*/ 0 w 1828800"/>
                    <a:gd name="connsiteY0" fmla="*/ 0 h 2538249"/>
                    <a:gd name="connsiteX1" fmla="*/ 536028 w 1828800"/>
                    <a:gd name="connsiteY1" fmla="*/ 1024759 h 2538249"/>
                    <a:gd name="connsiteX2" fmla="*/ 1828800 w 1828800"/>
                    <a:gd name="connsiteY2" fmla="*/ 2538249 h 25382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28800" h="2538249">
                      <a:moveTo>
                        <a:pt x="0" y="0"/>
                      </a:moveTo>
                      <a:cubicBezTo>
                        <a:pt x="115614" y="300859"/>
                        <a:pt x="231228" y="601718"/>
                        <a:pt x="536028" y="1024759"/>
                      </a:cubicBezTo>
                      <a:cubicBezTo>
                        <a:pt x="840828" y="1447800"/>
                        <a:pt x="1334814" y="1993024"/>
                        <a:pt x="1828800" y="2538249"/>
                      </a:cubicBezTo>
                    </a:path>
                  </a:pathLst>
                </a:custGeom>
                <a:noFill/>
                <a:ln w="762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sp>
              <p:nvSpPr>
                <p:cNvPr id="162" name="Rectangle 161"/>
                <p:cNvSpPr/>
                <p:nvPr/>
              </p:nvSpPr>
              <p:spPr bwMode="auto">
                <a:xfrm>
                  <a:off x="5021535" y="3467099"/>
                  <a:ext cx="3477305" cy="2667811"/>
                </a:xfrm>
                <a:prstGeom prst="rect">
                  <a:avLst/>
                </a:prstGeom>
                <a:noFill/>
                <a:ln w="571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24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</a:endParaRPr>
                </a:p>
              </p:txBody>
            </p:sp>
            <p:sp>
              <p:nvSpPr>
                <p:cNvPr id="163" name="TextBox 162"/>
                <p:cNvSpPr txBox="1"/>
                <p:nvPr/>
              </p:nvSpPr>
              <p:spPr>
                <a:xfrm>
                  <a:off x="2838733" y="4722133"/>
                  <a:ext cx="1798890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200" b="1" dirty="0" smtClean="0">
                      <a:latin typeface="Arial" pitchFamily="34" charset="0"/>
                      <a:cs typeface="Arial" pitchFamily="34" charset="0"/>
                    </a:rPr>
                    <a:t>Depth of Layer 3 Base</a:t>
                  </a:r>
                  <a:endParaRPr lang="en-US" sz="1200" b="1" dirty="0"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sp>
            <p:nvSpPr>
              <p:cNvPr id="146" name="TextBox 145"/>
              <p:cNvSpPr txBox="1"/>
              <p:nvPr/>
            </p:nvSpPr>
            <p:spPr>
              <a:xfrm>
                <a:off x="7209711" y="5106821"/>
                <a:ext cx="81144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 smtClean="0">
                    <a:latin typeface="Arial" pitchFamily="34" charset="0"/>
                    <a:cs typeface="Arial" pitchFamily="34" charset="0"/>
                  </a:rPr>
                  <a:t>Layer 3</a:t>
                </a:r>
                <a:endParaRPr lang="en-US" sz="1400" b="1" dirty="0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7" name="TextBox 146"/>
              <p:cNvSpPr txBox="1"/>
              <p:nvPr/>
            </p:nvSpPr>
            <p:spPr>
              <a:xfrm>
                <a:off x="4127596" y="2297659"/>
                <a:ext cx="383791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b="1" dirty="0" smtClean="0">
                    <a:latin typeface="Arial" pitchFamily="34" charset="0"/>
                    <a:cs typeface="Arial" pitchFamily="34" charset="0"/>
                  </a:rPr>
                  <a:t>Layer 3 Thick (s) * 1810 = Layer 3 Thick (m)</a:t>
                </a:r>
                <a:endParaRPr lang="en-US" sz="1400" b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43" name="TextBox 142"/>
            <p:cNvSpPr txBox="1"/>
            <p:nvPr/>
          </p:nvSpPr>
          <p:spPr>
            <a:xfrm>
              <a:off x="6950403" y="4547263"/>
              <a:ext cx="81144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Layer 2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4" name="TextBox 143"/>
            <p:cNvSpPr txBox="1"/>
            <p:nvPr/>
          </p:nvSpPr>
          <p:spPr>
            <a:xfrm>
              <a:off x="6772983" y="4028648"/>
              <a:ext cx="81144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Layer 1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2838733" y="2531950"/>
            <a:ext cx="5665933" cy="3609637"/>
            <a:chOff x="2838733" y="2531950"/>
            <a:chExt cx="5665933" cy="3609637"/>
          </a:xfrm>
        </p:grpSpPr>
        <p:grpSp>
          <p:nvGrpSpPr>
            <p:cNvPr id="165" name="Group 17"/>
            <p:cNvGrpSpPr/>
            <p:nvPr/>
          </p:nvGrpSpPr>
          <p:grpSpPr>
            <a:xfrm>
              <a:off x="2838733" y="3467099"/>
              <a:ext cx="5665933" cy="2674488"/>
              <a:chOff x="2838733" y="3467099"/>
              <a:chExt cx="5665933" cy="2674488"/>
            </a:xfrm>
          </p:grpSpPr>
          <p:sp>
            <p:nvSpPr>
              <p:cNvPr id="171" name="Rectangle 2"/>
              <p:cNvSpPr/>
              <p:nvPr/>
            </p:nvSpPr>
            <p:spPr bwMode="auto">
              <a:xfrm>
                <a:off x="5009642" y="3475151"/>
                <a:ext cx="3485679" cy="2644630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72" name="Rectangle 171"/>
              <p:cNvSpPr/>
              <p:nvPr/>
            </p:nvSpPr>
            <p:spPr bwMode="auto">
              <a:xfrm>
                <a:off x="5009642" y="3795995"/>
                <a:ext cx="3485679" cy="2323786"/>
              </a:xfrm>
              <a:prstGeom prst="rect">
                <a:avLst/>
              </a:prstGeom>
              <a:solidFill>
                <a:srgbClr val="33CCFF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73" name="Freeform 172"/>
              <p:cNvSpPr/>
              <p:nvPr/>
            </p:nvSpPr>
            <p:spPr bwMode="auto">
              <a:xfrm>
                <a:off x="5018987" y="3906334"/>
                <a:ext cx="3485679" cy="1351466"/>
              </a:xfrm>
              <a:custGeom>
                <a:avLst/>
                <a:gdLst>
                  <a:gd name="connsiteX0" fmla="*/ 0 w 5880538"/>
                  <a:gd name="connsiteY0" fmla="*/ 0 h 3563007"/>
                  <a:gd name="connsiteX1" fmla="*/ 851338 w 5880538"/>
                  <a:gd name="connsiteY1" fmla="*/ 78828 h 3563007"/>
                  <a:gd name="connsiteX2" fmla="*/ 2506717 w 5880538"/>
                  <a:gd name="connsiteY2" fmla="*/ 63062 h 3563007"/>
                  <a:gd name="connsiteX3" fmla="*/ 3358055 w 5880538"/>
                  <a:gd name="connsiteY3" fmla="*/ 157655 h 3563007"/>
                  <a:gd name="connsiteX4" fmla="*/ 4051738 w 5880538"/>
                  <a:gd name="connsiteY4" fmla="*/ 220717 h 3563007"/>
                  <a:gd name="connsiteX5" fmla="*/ 4808482 w 5880538"/>
                  <a:gd name="connsiteY5" fmla="*/ 394138 h 3563007"/>
                  <a:gd name="connsiteX6" fmla="*/ 5864772 w 5880538"/>
                  <a:gd name="connsiteY6" fmla="*/ 567559 h 3563007"/>
                  <a:gd name="connsiteX7" fmla="*/ 5880538 w 5880538"/>
                  <a:gd name="connsiteY7" fmla="*/ 3563007 h 3563007"/>
                  <a:gd name="connsiteX8" fmla="*/ 15765 w 5880538"/>
                  <a:gd name="connsiteY8" fmla="*/ 3563007 h 3563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80538" h="3563007">
                    <a:moveTo>
                      <a:pt x="0" y="0"/>
                    </a:moveTo>
                    <a:lnTo>
                      <a:pt x="851338" y="78828"/>
                    </a:lnTo>
                    <a:lnTo>
                      <a:pt x="2506717" y="63062"/>
                    </a:lnTo>
                    <a:lnTo>
                      <a:pt x="3358055" y="157655"/>
                    </a:lnTo>
                    <a:lnTo>
                      <a:pt x="4051738" y="220717"/>
                    </a:lnTo>
                    <a:lnTo>
                      <a:pt x="4808482" y="394138"/>
                    </a:lnTo>
                    <a:lnTo>
                      <a:pt x="5864772" y="567559"/>
                    </a:lnTo>
                    <a:cubicBezTo>
                      <a:pt x="5870027" y="1566042"/>
                      <a:pt x="5875283" y="2564524"/>
                      <a:pt x="5880538" y="3563007"/>
                    </a:cubicBezTo>
                    <a:lnTo>
                      <a:pt x="15765" y="3563007"/>
                    </a:lnTo>
                  </a:path>
                </a:pathLst>
              </a:custGeom>
              <a:solidFill>
                <a:srgbClr val="FFD77F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74" name="Freeform 173"/>
              <p:cNvSpPr/>
              <p:nvPr/>
            </p:nvSpPr>
            <p:spPr bwMode="auto">
              <a:xfrm>
                <a:off x="5000297" y="4137799"/>
                <a:ext cx="3504369" cy="1615301"/>
              </a:xfrm>
              <a:custGeom>
                <a:avLst/>
                <a:gdLst>
                  <a:gd name="connsiteX0" fmla="*/ 15765 w 5912069"/>
                  <a:gd name="connsiteY0" fmla="*/ 0 h 3011214"/>
                  <a:gd name="connsiteX1" fmla="*/ 1261241 w 5912069"/>
                  <a:gd name="connsiteY1" fmla="*/ 15766 h 3011214"/>
                  <a:gd name="connsiteX2" fmla="*/ 1828800 w 5912069"/>
                  <a:gd name="connsiteY2" fmla="*/ 78828 h 3011214"/>
                  <a:gd name="connsiteX3" fmla="*/ 2317531 w 5912069"/>
                  <a:gd name="connsiteY3" fmla="*/ 94593 h 3011214"/>
                  <a:gd name="connsiteX4" fmla="*/ 2963917 w 5912069"/>
                  <a:gd name="connsiteY4" fmla="*/ 252249 h 3011214"/>
                  <a:gd name="connsiteX5" fmla="*/ 3499944 w 5912069"/>
                  <a:gd name="connsiteY5" fmla="*/ 394138 h 3011214"/>
                  <a:gd name="connsiteX6" fmla="*/ 4083269 w 5912069"/>
                  <a:gd name="connsiteY6" fmla="*/ 409904 h 3011214"/>
                  <a:gd name="connsiteX7" fmla="*/ 4650827 w 5912069"/>
                  <a:gd name="connsiteY7" fmla="*/ 662152 h 3011214"/>
                  <a:gd name="connsiteX8" fmla="*/ 5029200 w 5912069"/>
                  <a:gd name="connsiteY8" fmla="*/ 677918 h 3011214"/>
                  <a:gd name="connsiteX9" fmla="*/ 5549462 w 5912069"/>
                  <a:gd name="connsiteY9" fmla="*/ 993228 h 3011214"/>
                  <a:gd name="connsiteX10" fmla="*/ 5912069 w 5912069"/>
                  <a:gd name="connsiteY10" fmla="*/ 1087821 h 3011214"/>
                  <a:gd name="connsiteX11" fmla="*/ 5880537 w 5912069"/>
                  <a:gd name="connsiteY11" fmla="*/ 3011214 h 3011214"/>
                  <a:gd name="connsiteX12" fmla="*/ 0 w 5912069"/>
                  <a:gd name="connsiteY12" fmla="*/ 3011214 h 3011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912069" h="3011214">
                    <a:moveTo>
                      <a:pt x="15765" y="0"/>
                    </a:moveTo>
                    <a:lnTo>
                      <a:pt x="1261241" y="15766"/>
                    </a:lnTo>
                    <a:lnTo>
                      <a:pt x="1828800" y="78828"/>
                    </a:lnTo>
                    <a:lnTo>
                      <a:pt x="2317531" y="94593"/>
                    </a:lnTo>
                    <a:lnTo>
                      <a:pt x="2963917" y="252249"/>
                    </a:lnTo>
                    <a:lnTo>
                      <a:pt x="3499944" y="394138"/>
                    </a:lnTo>
                    <a:lnTo>
                      <a:pt x="4083269" y="409904"/>
                    </a:lnTo>
                    <a:lnTo>
                      <a:pt x="4650827" y="662152"/>
                    </a:lnTo>
                    <a:lnTo>
                      <a:pt x="5029200" y="677918"/>
                    </a:lnTo>
                    <a:lnTo>
                      <a:pt x="5549462" y="993228"/>
                    </a:lnTo>
                    <a:lnTo>
                      <a:pt x="5912069" y="1087821"/>
                    </a:lnTo>
                    <a:lnTo>
                      <a:pt x="5880537" y="3011214"/>
                    </a:lnTo>
                    <a:lnTo>
                      <a:pt x="0" y="3011214"/>
                    </a:lnTo>
                  </a:path>
                </a:pathLst>
              </a:custGeom>
              <a:solidFill>
                <a:srgbClr val="C0A89A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75" name="Freeform 174"/>
              <p:cNvSpPr/>
              <p:nvPr/>
            </p:nvSpPr>
            <p:spPr bwMode="auto">
              <a:xfrm>
                <a:off x="5009642" y="4541073"/>
                <a:ext cx="3485679" cy="1345377"/>
              </a:xfrm>
              <a:custGeom>
                <a:avLst/>
                <a:gdLst>
                  <a:gd name="connsiteX0" fmla="*/ 63062 w 5880538"/>
                  <a:gd name="connsiteY0" fmla="*/ 0 h 2475187"/>
                  <a:gd name="connsiteX1" fmla="*/ 677917 w 5880538"/>
                  <a:gd name="connsiteY1" fmla="*/ 78828 h 2475187"/>
                  <a:gd name="connsiteX2" fmla="*/ 788276 w 5880538"/>
                  <a:gd name="connsiteY2" fmla="*/ 252249 h 2475187"/>
                  <a:gd name="connsiteX3" fmla="*/ 2254469 w 5880538"/>
                  <a:gd name="connsiteY3" fmla="*/ 378373 h 2475187"/>
                  <a:gd name="connsiteX4" fmla="*/ 3090041 w 5880538"/>
                  <a:gd name="connsiteY4" fmla="*/ 441435 h 2475187"/>
                  <a:gd name="connsiteX5" fmla="*/ 3184635 w 5880538"/>
                  <a:gd name="connsiteY5" fmla="*/ 646387 h 2475187"/>
                  <a:gd name="connsiteX6" fmla="*/ 3704897 w 5880538"/>
                  <a:gd name="connsiteY6" fmla="*/ 772511 h 2475187"/>
                  <a:gd name="connsiteX7" fmla="*/ 4682359 w 5880538"/>
                  <a:gd name="connsiteY7" fmla="*/ 993228 h 2475187"/>
                  <a:gd name="connsiteX8" fmla="*/ 5297214 w 5880538"/>
                  <a:gd name="connsiteY8" fmla="*/ 1182414 h 2475187"/>
                  <a:gd name="connsiteX9" fmla="*/ 5880538 w 5880538"/>
                  <a:gd name="connsiteY9" fmla="*/ 1245476 h 2475187"/>
                  <a:gd name="connsiteX10" fmla="*/ 5864772 w 5880538"/>
                  <a:gd name="connsiteY10" fmla="*/ 2427890 h 2475187"/>
                  <a:gd name="connsiteX11" fmla="*/ 0 w 5880538"/>
                  <a:gd name="connsiteY11" fmla="*/ 2475187 h 2475187"/>
                  <a:gd name="connsiteX12" fmla="*/ 63062 w 5880538"/>
                  <a:gd name="connsiteY12" fmla="*/ 0 h 2475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880538" h="2475187">
                    <a:moveTo>
                      <a:pt x="63062" y="0"/>
                    </a:moveTo>
                    <a:lnTo>
                      <a:pt x="677917" y="78828"/>
                    </a:lnTo>
                    <a:lnTo>
                      <a:pt x="788276" y="252249"/>
                    </a:lnTo>
                    <a:lnTo>
                      <a:pt x="2254469" y="378373"/>
                    </a:lnTo>
                    <a:lnTo>
                      <a:pt x="3090041" y="441435"/>
                    </a:lnTo>
                    <a:lnTo>
                      <a:pt x="3184635" y="646387"/>
                    </a:lnTo>
                    <a:lnTo>
                      <a:pt x="3704897" y="772511"/>
                    </a:lnTo>
                    <a:lnTo>
                      <a:pt x="4682359" y="993228"/>
                    </a:lnTo>
                    <a:lnTo>
                      <a:pt x="5297214" y="1182414"/>
                    </a:lnTo>
                    <a:lnTo>
                      <a:pt x="5880538" y="1245476"/>
                    </a:lnTo>
                    <a:lnTo>
                      <a:pt x="5864772" y="2427890"/>
                    </a:lnTo>
                    <a:lnTo>
                      <a:pt x="0" y="2475187"/>
                    </a:lnTo>
                    <a:lnTo>
                      <a:pt x="63062" y="0"/>
                    </a:lnTo>
                    <a:close/>
                  </a:path>
                </a:pathLst>
              </a:custGeom>
              <a:solidFill>
                <a:srgbClr val="92D05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76" name="Freeform 175"/>
              <p:cNvSpPr/>
              <p:nvPr/>
            </p:nvSpPr>
            <p:spPr bwMode="auto">
              <a:xfrm>
                <a:off x="5009642" y="5010151"/>
                <a:ext cx="3495024" cy="1131436"/>
              </a:xfrm>
              <a:custGeom>
                <a:avLst/>
                <a:gdLst>
                  <a:gd name="connsiteX0" fmla="*/ 47297 w 5896304"/>
                  <a:gd name="connsiteY0" fmla="*/ 0 h 1844566"/>
                  <a:gd name="connsiteX1" fmla="*/ 945931 w 5896304"/>
                  <a:gd name="connsiteY1" fmla="*/ 31531 h 1844566"/>
                  <a:gd name="connsiteX2" fmla="*/ 1277007 w 5896304"/>
                  <a:gd name="connsiteY2" fmla="*/ 488731 h 1844566"/>
                  <a:gd name="connsiteX3" fmla="*/ 3578772 w 5896304"/>
                  <a:gd name="connsiteY3" fmla="*/ 646386 h 1844566"/>
                  <a:gd name="connsiteX4" fmla="*/ 3799490 w 5896304"/>
                  <a:gd name="connsiteY4" fmla="*/ 1024759 h 1844566"/>
                  <a:gd name="connsiteX5" fmla="*/ 5896304 w 5896304"/>
                  <a:gd name="connsiteY5" fmla="*/ 1261242 h 1844566"/>
                  <a:gd name="connsiteX6" fmla="*/ 5896304 w 5896304"/>
                  <a:gd name="connsiteY6" fmla="*/ 1813035 h 1844566"/>
                  <a:gd name="connsiteX7" fmla="*/ 0 w 5896304"/>
                  <a:gd name="connsiteY7" fmla="*/ 1844566 h 1844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96304" h="1844566">
                    <a:moveTo>
                      <a:pt x="47297" y="0"/>
                    </a:moveTo>
                    <a:lnTo>
                      <a:pt x="945931" y="31531"/>
                    </a:lnTo>
                    <a:lnTo>
                      <a:pt x="1277007" y="488731"/>
                    </a:lnTo>
                    <a:lnTo>
                      <a:pt x="3578772" y="646386"/>
                    </a:lnTo>
                    <a:lnTo>
                      <a:pt x="3799490" y="1024759"/>
                    </a:lnTo>
                    <a:lnTo>
                      <a:pt x="5896304" y="1261242"/>
                    </a:lnTo>
                    <a:lnTo>
                      <a:pt x="5896304" y="1813035"/>
                    </a:lnTo>
                    <a:lnTo>
                      <a:pt x="0" y="1844566"/>
                    </a:lnTo>
                  </a:path>
                </a:pathLst>
              </a:custGeom>
              <a:solidFill>
                <a:srgbClr val="9933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77" name="Freeform 176"/>
              <p:cNvSpPr/>
              <p:nvPr/>
            </p:nvSpPr>
            <p:spPr bwMode="auto">
              <a:xfrm>
                <a:off x="7125584" y="5392187"/>
                <a:ext cx="1373712" cy="411179"/>
              </a:xfrm>
              <a:custGeom>
                <a:avLst/>
                <a:gdLst>
                  <a:gd name="connsiteX0" fmla="*/ 2222938 w 2286000"/>
                  <a:gd name="connsiteY0" fmla="*/ 283780 h 693683"/>
                  <a:gd name="connsiteX1" fmla="*/ 1592317 w 2286000"/>
                  <a:gd name="connsiteY1" fmla="*/ 220718 h 693683"/>
                  <a:gd name="connsiteX2" fmla="*/ 504496 w 2286000"/>
                  <a:gd name="connsiteY2" fmla="*/ 110359 h 693683"/>
                  <a:gd name="connsiteX3" fmla="*/ 47296 w 2286000"/>
                  <a:gd name="connsiteY3" fmla="*/ 15766 h 693683"/>
                  <a:gd name="connsiteX4" fmla="*/ 0 w 2286000"/>
                  <a:gd name="connsiteY4" fmla="*/ 0 h 693683"/>
                  <a:gd name="connsiteX5" fmla="*/ 268013 w 2286000"/>
                  <a:gd name="connsiteY5" fmla="*/ 409904 h 693683"/>
                  <a:gd name="connsiteX6" fmla="*/ 457200 w 2286000"/>
                  <a:gd name="connsiteY6" fmla="*/ 504497 h 693683"/>
                  <a:gd name="connsiteX7" fmla="*/ 851338 w 2286000"/>
                  <a:gd name="connsiteY7" fmla="*/ 567559 h 693683"/>
                  <a:gd name="connsiteX8" fmla="*/ 1623848 w 2286000"/>
                  <a:gd name="connsiteY8" fmla="*/ 630621 h 693683"/>
                  <a:gd name="connsiteX9" fmla="*/ 2286000 w 2286000"/>
                  <a:gd name="connsiteY9" fmla="*/ 693683 h 693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86000" h="693683">
                    <a:moveTo>
                      <a:pt x="2222938" y="283780"/>
                    </a:moveTo>
                    <a:lnTo>
                      <a:pt x="1592317" y="220718"/>
                    </a:lnTo>
                    <a:lnTo>
                      <a:pt x="504496" y="110359"/>
                    </a:lnTo>
                    <a:lnTo>
                      <a:pt x="47296" y="15766"/>
                    </a:lnTo>
                    <a:lnTo>
                      <a:pt x="0" y="0"/>
                    </a:lnTo>
                    <a:lnTo>
                      <a:pt x="268013" y="409904"/>
                    </a:lnTo>
                    <a:lnTo>
                      <a:pt x="457200" y="504497"/>
                    </a:lnTo>
                    <a:lnTo>
                      <a:pt x="851338" y="567559"/>
                    </a:lnTo>
                    <a:lnTo>
                      <a:pt x="1623848" y="630621"/>
                    </a:lnTo>
                    <a:lnTo>
                      <a:pt x="2286000" y="693683"/>
                    </a:lnTo>
                  </a:path>
                </a:pathLst>
              </a:custGeom>
              <a:solidFill>
                <a:srgbClr val="FFFF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78" name="Freeform 177"/>
              <p:cNvSpPr/>
              <p:nvPr/>
            </p:nvSpPr>
            <p:spPr bwMode="auto">
              <a:xfrm>
                <a:off x="5616392" y="5037078"/>
                <a:ext cx="1532577" cy="364454"/>
              </a:xfrm>
              <a:custGeom>
                <a:avLst/>
                <a:gdLst>
                  <a:gd name="connsiteX0" fmla="*/ 0 w 2585545"/>
                  <a:gd name="connsiteY0" fmla="*/ 0 h 614855"/>
                  <a:gd name="connsiteX1" fmla="*/ 709448 w 2585545"/>
                  <a:gd name="connsiteY1" fmla="*/ 141889 h 614855"/>
                  <a:gd name="connsiteX2" fmla="*/ 1986455 w 2585545"/>
                  <a:gd name="connsiteY2" fmla="*/ 236483 h 614855"/>
                  <a:gd name="connsiteX3" fmla="*/ 2396359 w 2585545"/>
                  <a:gd name="connsiteY3" fmla="*/ 283779 h 614855"/>
                  <a:gd name="connsiteX4" fmla="*/ 2585545 w 2585545"/>
                  <a:gd name="connsiteY4" fmla="*/ 614855 h 614855"/>
                  <a:gd name="connsiteX5" fmla="*/ 1671145 w 2585545"/>
                  <a:gd name="connsiteY5" fmla="*/ 536027 h 614855"/>
                  <a:gd name="connsiteX6" fmla="*/ 1024759 w 2585545"/>
                  <a:gd name="connsiteY6" fmla="*/ 536027 h 614855"/>
                  <a:gd name="connsiteX7" fmla="*/ 268014 w 2585545"/>
                  <a:gd name="connsiteY7" fmla="*/ 425669 h 614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85545" h="614855">
                    <a:moveTo>
                      <a:pt x="0" y="0"/>
                    </a:moveTo>
                    <a:lnTo>
                      <a:pt x="709448" y="141889"/>
                    </a:lnTo>
                    <a:lnTo>
                      <a:pt x="1986455" y="236483"/>
                    </a:lnTo>
                    <a:lnTo>
                      <a:pt x="2396359" y="283779"/>
                    </a:lnTo>
                    <a:lnTo>
                      <a:pt x="2585545" y="614855"/>
                    </a:lnTo>
                    <a:lnTo>
                      <a:pt x="1671145" y="536027"/>
                    </a:lnTo>
                    <a:lnTo>
                      <a:pt x="1024759" y="536027"/>
                    </a:lnTo>
                    <a:lnTo>
                      <a:pt x="268014" y="425669"/>
                    </a:lnTo>
                  </a:path>
                </a:pathLst>
              </a:custGeom>
              <a:solidFill>
                <a:srgbClr val="FFFF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79" name="Freeform 178"/>
              <p:cNvSpPr/>
              <p:nvPr/>
            </p:nvSpPr>
            <p:spPr bwMode="auto">
              <a:xfrm>
                <a:off x="5037303" y="4878573"/>
                <a:ext cx="578417" cy="205589"/>
              </a:xfrm>
              <a:custGeom>
                <a:avLst/>
                <a:gdLst>
                  <a:gd name="connsiteX0" fmla="*/ 0 w 914400"/>
                  <a:gd name="connsiteY0" fmla="*/ 0 h 346841"/>
                  <a:gd name="connsiteX1" fmla="*/ 756744 w 914400"/>
                  <a:gd name="connsiteY1" fmla="*/ 47297 h 346841"/>
                  <a:gd name="connsiteX2" fmla="*/ 914400 w 914400"/>
                  <a:gd name="connsiteY2" fmla="*/ 346841 h 346841"/>
                  <a:gd name="connsiteX3" fmla="*/ 15765 w 914400"/>
                  <a:gd name="connsiteY3" fmla="*/ 283779 h 3468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14400" h="346841">
                    <a:moveTo>
                      <a:pt x="0" y="0"/>
                    </a:moveTo>
                    <a:lnTo>
                      <a:pt x="756744" y="47297"/>
                    </a:lnTo>
                    <a:lnTo>
                      <a:pt x="914400" y="346841"/>
                    </a:lnTo>
                    <a:lnTo>
                      <a:pt x="15765" y="283779"/>
                    </a:lnTo>
                  </a:path>
                </a:pathLst>
              </a:custGeom>
              <a:solidFill>
                <a:srgbClr val="FFFF00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80" name="Freeform 179"/>
              <p:cNvSpPr/>
              <p:nvPr/>
            </p:nvSpPr>
            <p:spPr bwMode="auto">
              <a:xfrm>
                <a:off x="5421085" y="4583876"/>
                <a:ext cx="1065783" cy="1529316"/>
              </a:xfrm>
              <a:custGeom>
                <a:avLst/>
                <a:gdLst>
                  <a:gd name="connsiteX0" fmla="*/ 0 w 1828800"/>
                  <a:gd name="connsiteY0" fmla="*/ 0 h 2538249"/>
                  <a:gd name="connsiteX1" fmla="*/ 536028 w 1828800"/>
                  <a:gd name="connsiteY1" fmla="*/ 1024759 h 2538249"/>
                  <a:gd name="connsiteX2" fmla="*/ 1828800 w 1828800"/>
                  <a:gd name="connsiteY2" fmla="*/ 2538249 h 2538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28800" h="2538249">
                    <a:moveTo>
                      <a:pt x="0" y="0"/>
                    </a:moveTo>
                    <a:cubicBezTo>
                      <a:pt x="115614" y="300859"/>
                      <a:pt x="231228" y="601718"/>
                      <a:pt x="536028" y="1024759"/>
                    </a:cubicBezTo>
                    <a:cubicBezTo>
                      <a:pt x="840828" y="1447800"/>
                      <a:pt x="1334814" y="1993024"/>
                      <a:pt x="1828800" y="2538249"/>
                    </a:cubicBezTo>
                  </a:path>
                </a:pathLst>
              </a:custGeom>
              <a:noFill/>
              <a:ln w="571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81" name="Freeform 180"/>
              <p:cNvSpPr/>
              <p:nvPr/>
            </p:nvSpPr>
            <p:spPr bwMode="auto">
              <a:xfrm>
                <a:off x="6846125" y="4762005"/>
                <a:ext cx="810166" cy="1351846"/>
              </a:xfrm>
              <a:custGeom>
                <a:avLst/>
                <a:gdLst>
                  <a:gd name="connsiteX0" fmla="*/ 0 w 1828800"/>
                  <a:gd name="connsiteY0" fmla="*/ 0 h 2538249"/>
                  <a:gd name="connsiteX1" fmla="*/ 536028 w 1828800"/>
                  <a:gd name="connsiteY1" fmla="*/ 1024759 h 2538249"/>
                  <a:gd name="connsiteX2" fmla="*/ 1828800 w 1828800"/>
                  <a:gd name="connsiteY2" fmla="*/ 2538249 h 2538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28800" h="2538249">
                    <a:moveTo>
                      <a:pt x="0" y="0"/>
                    </a:moveTo>
                    <a:cubicBezTo>
                      <a:pt x="115614" y="300859"/>
                      <a:pt x="231228" y="601718"/>
                      <a:pt x="536028" y="1024759"/>
                    </a:cubicBezTo>
                    <a:cubicBezTo>
                      <a:pt x="840828" y="1447800"/>
                      <a:pt x="1334814" y="1993024"/>
                      <a:pt x="1828800" y="2538249"/>
                    </a:cubicBezTo>
                  </a:path>
                </a:pathLst>
              </a:custGeom>
              <a:noFill/>
              <a:ln w="762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82" name="Rectangle 181"/>
              <p:cNvSpPr/>
              <p:nvPr/>
            </p:nvSpPr>
            <p:spPr bwMode="auto">
              <a:xfrm>
                <a:off x="5021535" y="3467099"/>
                <a:ext cx="3477305" cy="2667811"/>
              </a:xfrm>
              <a:prstGeom prst="rect">
                <a:avLst/>
              </a:prstGeom>
              <a:noFill/>
              <a:ln w="571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183" name="TextBox 182"/>
              <p:cNvSpPr txBox="1"/>
              <p:nvPr/>
            </p:nvSpPr>
            <p:spPr>
              <a:xfrm>
                <a:off x="4648200" y="3638550"/>
                <a:ext cx="32092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dirty="0" smtClean="0">
                    <a:latin typeface="Arial Black" pitchFamily="34" charset="0"/>
                  </a:rPr>
                  <a:t>0</a:t>
                </a:r>
                <a:endParaRPr lang="en-US" sz="1600" dirty="0">
                  <a:latin typeface="Arial Black" pitchFamily="34" charset="0"/>
                </a:endParaRPr>
              </a:p>
            </p:txBody>
          </p:sp>
          <p:sp>
            <p:nvSpPr>
              <p:cNvPr id="184" name="TextBox 183"/>
              <p:cNvSpPr txBox="1"/>
              <p:nvPr/>
            </p:nvSpPr>
            <p:spPr>
              <a:xfrm>
                <a:off x="4588216" y="4381500"/>
                <a:ext cx="356188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dirty="0" smtClean="0">
                    <a:latin typeface="Arial Black" pitchFamily="34" charset="0"/>
                  </a:rPr>
                  <a:t>D</a:t>
                </a:r>
              </a:p>
              <a:p>
                <a:pPr algn="ctr"/>
                <a:r>
                  <a:rPr lang="en-US" sz="1600" dirty="0" smtClean="0">
                    <a:latin typeface="Arial Black" pitchFamily="34" charset="0"/>
                  </a:rPr>
                  <a:t>E</a:t>
                </a:r>
                <a:br>
                  <a:rPr lang="en-US" sz="1600" dirty="0" smtClean="0">
                    <a:latin typeface="Arial Black" pitchFamily="34" charset="0"/>
                  </a:rPr>
                </a:br>
                <a:r>
                  <a:rPr lang="en-US" sz="1600" dirty="0" smtClean="0">
                    <a:latin typeface="Arial Black" pitchFamily="34" charset="0"/>
                  </a:rPr>
                  <a:t>P</a:t>
                </a:r>
                <a:br>
                  <a:rPr lang="en-US" sz="1600" dirty="0" smtClean="0">
                    <a:latin typeface="Arial Black" pitchFamily="34" charset="0"/>
                  </a:rPr>
                </a:br>
                <a:r>
                  <a:rPr lang="en-US" sz="1600" dirty="0" smtClean="0">
                    <a:latin typeface="Arial Black" pitchFamily="34" charset="0"/>
                  </a:rPr>
                  <a:t>T</a:t>
                </a:r>
                <a:br>
                  <a:rPr lang="en-US" sz="1600" dirty="0" smtClean="0">
                    <a:latin typeface="Arial Black" pitchFamily="34" charset="0"/>
                  </a:rPr>
                </a:br>
                <a:r>
                  <a:rPr lang="en-US" sz="1600" dirty="0" smtClean="0">
                    <a:latin typeface="Arial Black" pitchFamily="34" charset="0"/>
                  </a:rPr>
                  <a:t>H</a:t>
                </a:r>
                <a:endParaRPr lang="en-US" sz="1600" dirty="0">
                  <a:latin typeface="Arial Black" pitchFamily="34" charset="0"/>
                </a:endParaRPr>
              </a:p>
            </p:txBody>
          </p:sp>
          <p:sp>
            <p:nvSpPr>
              <p:cNvPr id="185" name="TextBox 184"/>
              <p:cNvSpPr txBox="1"/>
              <p:nvPr/>
            </p:nvSpPr>
            <p:spPr>
              <a:xfrm>
                <a:off x="2838733" y="4926853"/>
                <a:ext cx="179889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b="1" dirty="0" smtClean="0">
                    <a:latin typeface="Arial" pitchFamily="34" charset="0"/>
                    <a:cs typeface="Arial" pitchFamily="34" charset="0"/>
                  </a:rPr>
                  <a:t>Depth of Layer 4 Base</a:t>
                </a:r>
                <a:endParaRPr lang="en-US" sz="1200" b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66" name="TextBox 165"/>
            <p:cNvSpPr txBox="1"/>
            <p:nvPr/>
          </p:nvSpPr>
          <p:spPr>
            <a:xfrm>
              <a:off x="7209711" y="5106821"/>
              <a:ext cx="81144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Layer 3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6950403" y="4547263"/>
              <a:ext cx="81144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Layer 2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8" name="TextBox 167"/>
            <p:cNvSpPr txBox="1"/>
            <p:nvPr/>
          </p:nvSpPr>
          <p:spPr>
            <a:xfrm>
              <a:off x="6772983" y="4028648"/>
              <a:ext cx="81144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Layer 1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9" name="TextBox 168"/>
            <p:cNvSpPr txBox="1"/>
            <p:nvPr/>
          </p:nvSpPr>
          <p:spPr>
            <a:xfrm>
              <a:off x="7443999" y="5463941"/>
              <a:ext cx="81144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Layer 4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0" name="TextBox 169"/>
            <p:cNvSpPr txBox="1"/>
            <p:nvPr/>
          </p:nvSpPr>
          <p:spPr>
            <a:xfrm>
              <a:off x="4129871" y="2531950"/>
              <a:ext cx="38379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Layer 4 Thick (s) * 1885 = Layer 4 Thick (m)</a:t>
              </a:r>
              <a:endParaRPr lang="en-US" sz="1400" b="1" dirty="0"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714" name="Text Box 2"/>
          <p:cNvSpPr txBox="1">
            <a:spLocks noChangeArrowheads="1"/>
          </p:cNvSpPr>
          <p:nvPr/>
        </p:nvSpPr>
        <p:spPr bwMode="auto">
          <a:xfrm>
            <a:off x="0" y="304800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 defTabSz="423863" eaLnBrk="0" hangingPunct="0">
              <a:buClr>
                <a:srgbClr val="000000"/>
              </a:buClr>
              <a:buSzPct val="90000"/>
              <a:buFont typeface="Monotype Sorts" pitchFamily="2" charset="2"/>
              <a:buNone/>
            </a:pPr>
            <a:endParaRPr lang="en-US" sz="32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395715" name="Text Box 3"/>
          <p:cNvSpPr txBox="1">
            <a:spLocks noChangeArrowheads="1"/>
          </p:cNvSpPr>
          <p:nvPr/>
        </p:nvSpPr>
        <p:spPr bwMode="auto">
          <a:xfrm>
            <a:off x="1752600" y="1156138"/>
            <a:ext cx="6697717" cy="374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lvl="1" indent="-220663" defTabSz="423863" eaLnBrk="0" hangingPunct="0">
              <a:lnSpc>
                <a:spcPct val="140000"/>
              </a:lnSpc>
              <a:buClr>
                <a:schemeClr val="tx1"/>
              </a:buClr>
              <a:buFontTx/>
              <a:buChar char="•"/>
            </a:pPr>
            <a:r>
              <a:rPr lang="en-US" sz="2800" b="1" dirty="0" smtClean="0">
                <a:solidFill>
                  <a:srgbClr val="FFFF66"/>
                </a:solidFill>
                <a:latin typeface="Helvetica" pitchFamily="34" charset="0"/>
              </a:rPr>
              <a:t> </a:t>
            </a:r>
            <a:r>
              <a:rPr lang="en-US" sz="2800" b="1" dirty="0" smtClean="0">
                <a:latin typeface="Helvetica" pitchFamily="34" charset="0"/>
              </a:rPr>
              <a:t>Single, Constant </a:t>
            </a:r>
            <a:r>
              <a:rPr lang="en-US" sz="2800" b="1" dirty="0">
                <a:latin typeface="Helvetica" pitchFamily="34" charset="0"/>
              </a:rPr>
              <a:t>Function</a:t>
            </a:r>
          </a:p>
          <a:p>
            <a:pPr lvl="1" indent="-220663" defTabSz="423863" eaLnBrk="0" hangingPunct="0">
              <a:lnSpc>
                <a:spcPct val="140000"/>
              </a:lnSpc>
              <a:buClr>
                <a:schemeClr val="tx1"/>
              </a:buClr>
              <a:buFontTx/>
              <a:buChar char="•"/>
            </a:pPr>
            <a:r>
              <a:rPr lang="en-US" sz="2800" b="1" dirty="0">
                <a:latin typeface="Helvetica" pitchFamily="34" charset="0"/>
              </a:rPr>
              <a:t> Average Velocity Map</a:t>
            </a:r>
          </a:p>
          <a:p>
            <a:pPr lvl="1" indent="-220663" defTabSz="423863" eaLnBrk="0" hangingPunct="0">
              <a:lnSpc>
                <a:spcPct val="140000"/>
              </a:lnSpc>
              <a:buClr>
                <a:schemeClr val="tx1"/>
              </a:buClr>
              <a:buFontTx/>
              <a:buChar char="•"/>
            </a:pPr>
            <a:r>
              <a:rPr lang="en-US" sz="2800" b="1" dirty="0">
                <a:latin typeface="Helvetica" pitchFamily="34" charset="0"/>
              </a:rPr>
              <a:t> Time/Depth Slices</a:t>
            </a:r>
          </a:p>
          <a:p>
            <a:pPr lvl="1" indent="-220663" defTabSz="423863" eaLnBrk="0" hangingPunct="0">
              <a:lnSpc>
                <a:spcPct val="140000"/>
              </a:lnSpc>
              <a:buClr>
                <a:schemeClr val="tx1"/>
              </a:buClr>
              <a:buFontTx/>
              <a:buChar char="•"/>
            </a:pPr>
            <a:r>
              <a:rPr lang="en-US" sz="2800" b="1" dirty="0">
                <a:latin typeface="Helvetica" pitchFamily="34" charset="0"/>
              </a:rPr>
              <a:t> Horizon Keyed Interval Velocity</a:t>
            </a:r>
          </a:p>
          <a:p>
            <a:pPr lvl="1" indent="-220663" defTabSz="423863" eaLnBrk="0" hangingPunct="0">
              <a:lnSpc>
                <a:spcPct val="140000"/>
              </a:lnSpc>
              <a:buClr>
                <a:schemeClr val="tx1"/>
              </a:buClr>
              <a:buFontTx/>
              <a:buChar char="•"/>
            </a:pPr>
            <a:r>
              <a:rPr lang="en-US" sz="2800" b="1" dirty="0" smtClean="0">
                <a:solidFill>
                  <a:srgbClr val="FF0000"/>
                </a:solidFill>
                <a:latin typeface="Helvetica" pitchFamily="34" charset="0"/>
              </a:rPr>
              <a:t> Layer </a:t>
            </a:r>
            <a:r>
              <a:rPr lang="en-US" sz="2800" b="1" dirty="0">
                <a:solidFill>
                  <a:srgbClr val="FF0000"/>
                </a:solidFill>
                <a:latin typeface="Helvetica" pitchFamily="34" charset="0"/>
              </a:rPr>
              <a:t>Cake </a:t>
            </a:r>
            <a:r>
              <a:rPr lang="en-US" sz="2400" b="1" dirty="0">
                <a:solidFill>
                  <a:srgbClr val="FF0000"/>
                </a:solidFill>
                <a:latin typeface="Helvetica" pitchFamily="34" charset="0"/>
              </a:rPr>
              <a:t>(Combinations of the above</a:t>
            </a:r>
            <a:r>
              <a:rPr lang="en-US" sz="2400" b="1" dirty="0" smtClean="0">
                <a:solidFill>
                  <a:srgbClr val="FF0000"/>
                </a:solidFill>
                <a:latin typeface="Helvetica" pitchFamily="34" charset="0"/>
              </a:rPr>
              <a:t>)</a:t>
            </a:r>
            <a:endParaRPr lang="en-US" sz="22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395716" name="AutoShape 4"/>
          <p:cNvSpPr>
            <a:spLocks noChangeArrowheads="1"/>
          </p:cNvSpPr>
          <p:nvPr/>
        </p:nvSpPr>
        <p:spPr bwMode="auto">
          <a:xfrm>
            <a:off x="575441" y="1545020"/>
            <a:ext cx="1174531" cy="3216165"/>
          </a:xfrm>
          <a:prstGeom prst="downArrow">
            <a:avLst>
              <a:gd name="adj1" fmla="val 50000"/>
              <a:gd name="adj2" fmla="val 45833"/>
            </a:avLst>
          </a:prstGeom>
          <a:solidFill>
            <a:srgbClr val="FFFF00"/>
          </a:solidFill>
          <a:ln w="28575">
            <a:solidFill>
              <a:srgbClr val="C00000"/>
            </a:solidFill>
            <a:miter lim="800000"/>
            <a:headEnd type="none" w="sm" len="sm"/>
            <a:tailEnd type="none" w="sm" len="sm"/>
          </a:ln>
          <a:effectLst/>
        </p:spPr>
        <p:txBody>
          <a:bodyPr vert="eaVert" wrap="none" anchor="ctr"/>
          <a:lstStyle/>
          <a:p>
            <a:pPr algn="ctr"/>
            <a:r>
              <a:rPr lang="en-US" dirty="0"/>
              <a:t>   </a:t>
            </a:r>
            <a:r>
              <a:rPr lang="en-US" sz="1800" b="1" dirty="0">
                <a:latin typeface="+mn-lt"/>
              </a:rPr>
              <a:t>Increasing Complexity</a:t>
            </a:r>
            <a:endParaRPr lang="en-US" sz="2000" b="1" dirty="0">
              <a:latin typeface="+mn-lt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423863"/>
            <a:r>
              <a:rPr lang="en-US" dirty="0" smtClean="0"/>
              <a:t>Time-to-Depth Conversion Methods</a:t>
            </a:r>
            <a:endParaRPr lang="en-US" dirty="0">
              <a:latin typeface="Times New Roman" pitchFamily="18" charset="0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714" name="Text Box 2"/>
          <p:cNvSpPr txBox="1">
            <a:spLocks noChangeArrowheads="1"/>
          </p:cNvSpPr>
          <p:nvPr/>
        </p:nvSpPr>
        <p:spPr bwMode="auto">
          <a:xfrm>
            <a:off x="0" y="304800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 defTabSz="423863" eaLnBrk="0" hangingPunct="0">
              <a:buClr>
                <a:srgbClr val="000000"/>
              </a:buClr>
              <a:buSzPct val="90000"/>
              <a:buFont typeface="Monotype Sorts" pitchFamily="2" charset="2"/>
              <a:buNone/>
            </a:pPr>
            <a:endParaRPr lang="en-US" sz="32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423863"/>
            <a:r>
              <a:rPr lang="en-US" dirty="0" smtClean="0"/>
              <a:t>Layer Cake Method</a:t>
            </a:r>
            <a:endParaRPr lang="en-US" dirty="0">
              <a:latin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20320" y="1056948"/>
            <a:ext cx="4129513" cy="285475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66700" y="1211989"/>
            <a:ext cx="4686300" cy="2778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90000"/>
              </a:lnSpc>
              <a:spcBef>
                <a:spcPts val="1400"/>
              </a:spcBef>
              <a:buFont typeface="Arial" pitchFamily="34" charset="0"/>
              <a:buChar char="•"/>
              <a:tabLst>
                <a:tab pos="571500" algn="l"/>
              </a:tabLst>
            </a:pP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This is the section we will 	work in the exercise</a:t>
            </a:r>
          </a:p>
          <a:p>
            <a:pPr marL="285750" indent="-285750">
              <a:lnSpc>
                <a:spcPct val="90000"/>
              </a:lnSpc>
              <a:spcBef>
                <a:spcPts val="1400"/>
              </a:spcBef>
              <a:buFont typeface="Arial" pitchFamily="34" charset="0"/>
              <a:buChar char="•"/>
              <a:tabLst>
                <a:tab pos="571500" algn="l"/>
              </a:tabLst>
            </a:pP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Several horizons define a 	number of “layers”</a:t>
            </a:r>
          </a:p>
          <a:p>
            <a:pPr marL="285750" indent="-285750">
              <a:lnSpc>
                <a:spcPct val="90000"/>
              </a:lnSpc>
              <a:spcBef>
                <a:spcPts val="1400"/>
              </a:spcBef>
              <a:buFont typeface="Arial" pitchFamily="34" charset="0"/>
              <a:buChar char="•"/>
              <a:tabLst>
                <a:tab pos="571500" algn="l"/>
              </a:tabLst>
            </a:pP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The method used for each 	layer can differ, depending 	on what is most appropriate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6700" y="4057650"/>
            <a:ext cx="8458200" cy="2266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90000"/>
              </a:lnSpc>
              <a:spcBef>
                <a:spcPts val="1400"/>
              </a:spcBef>
              <a:buFont typeface="Arial" pitchFamily="34" charset="0"/>
              <a:buChar char="•"/>
              <a:tabLst>
                <a:tab pos="571500" algn="l"/>
              </a:tabLst>
            </a:pP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For example, the water layer can be converted from time 	to depth assuming a single interval velocity</a:t>
            </a:r>
          </a:p>
          <a:p>
            <a:pPr marL="285750" indent="-285750">
              <a:lnSpc>
                <a:spcPct val="90000"/>
              </a:lnSpc>
              <a:spcBef>
                <a:spcPts val="1400"/>
              </a:spcBef>
              <a:buFont typeface="Arial" pitchFamily="34" charset="0"/>
              <a:buChar char="•"/>
              <a:tabLst>
                <a:tab pos="571500" algn="l"/>
              </a:tabLst>
            </a:pP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However, deeper layers have a large range to TWT/depth 	and important lithologic changes; they have significant 	lateral changes in interval velocity that should be taken 	into account for reliable depth conversion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714" name="Text Box 2"/>
          <p:cNvSpPr txBox="1">
            <a:spLocks noChangeArrowheads="1"/>
          </p:cNvSpPr>
          <p:nvPr/>
        </p:nvSpPr>
        <p:spPr bwMode="auto">
          <a:xfrm>
            <a:off x="0" y="304800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 defTabSz="423863" eaLnBrk="0" hangingPunct="0">
              <a:buClr>
                <a:srgbClr val="000000"/>
              </a:buClr>
              <a:buSzPct val="90000"/>
              <a:buFont typeface="Monotype Sorts" pitchFamily="2" charset="2"/>
              <a:buNone/>
            </a:pPr>
            <a:endParaRPr lang="en-US" sz="32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395715" name="Text Box 3"/>
          <p:cNvSpPr txBox="1">
            <a:spLocks noChangeArrowheads="1"/>
          </p:cNvSpPr>
          <p:nvPr/>
        </p:nvSpPr>
        <p:spPr bwMode="auto">
          <a:xfrm>
            <a:off x="1752600" y="1232338"/>
            <a:ext cx="6697717" cy="374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lvl="1" indent="-220663" defTabSz="423863" eaLnBrk="0" hangingPunct="0">
              <a:lnSpc>
                <a:spcPct val="140000"/>
              </a:lnSpc>
              <a:buClr>
                <a:schemeClr val="tx1"/>
              </a:buClr>
              <a:buFontTx/>
              <a:buChar char="•"/>
            </a:pPr>
            <a:r>
              <a:rPr lang="en-US" sz="2800" b="1" dirty="0" smtClean="0">
                <a:solidFill>
                  <a:srgbClr val="FFFF66"/>
                </a:solidFill>
                <a:latin typeface="Helvetica" pitchFamily="34" charset="0"/>
              </a:rPr>
              <a:t> </a:t>
            </a:r>
            <a:r>
              <a:rPr lang="en-US" sz="2800" b="1" dirty="0" smtClean="0">
                <a:latin typeface="Helvetica" pitchFamily="34" charset="0"/>
              </a:rPr>
              <a:t>Single, Constant </a:t>
            </a:r>
            <a:r>
              <a:rPr lang="en-US" sz="2800" b="1" dirty="0">
                <a:latin typeface="Helvetica" pitchFamily="34" charset="0"/>
              </a:rPr>
              <a:t>Function</a:t>
            </a:r>
          </a:p>
          <a:p>
            <a:pPr lvl="1" indent="-220663" defTabSz="423863" eaLnBrk="0" hangingPunct="0">
              <a:lnSpc>
                <a:spcPct val="140000"/>
              </a:lnSpc>
              <a:buClr>
                <a:schemeClr val="tx1"/>
              </a:buClr>
              <a:buFontTx/>
              <a:buChar char="•"/>
            </a:pPr>
            <a:r>
              <a:rPr lang="en-US" sz="2800" b="1" dirty="0">
                <a:latin typeface="Helvetica" pitchFamily="34" charset="0"/>
              </a:rPr>
              <a:t> Average Velocity Map</a:t>
            </a:r>
          </a:p>
          <a:p>
            <a:pPr lvl="1" indent="-220663" defTabSz="423863" eaLnBrk="0" hangingPunct="0">
              <a:lnSpc>
                <a:spcPct val="140000"/>
              </a:lnSpc>
              <a:buClr>
                <a:schemeClr val="tx1"/>
              </a:buClr>
              <a:buFontTx/>
              <a:buChar char="•"/>
            </a:pPr>
            <a:r>
              <a:rPr lang="en-US" sz="2800" b="1" dirty="0">
                <a:latin typeface="Helvetica" pitchFamily="34" charset="0"/>
              </a:rPr>
              <a:t> Time/Depth Slices</a:t>
            </a:r>
          </a:p>
          <a:p>
            <a:pPr lvl="1" indent="-220663" defTabSz="423863" eaLnBrk="0" hangingPunct="0">
              <a:lnSpc>
                <a:spcPct val="140000"/>
              </a:lnSpc>
              <a:buClr>
                <a:schemeClr val="tx1"/>
              </a:buClr>
              <a:buFontTx/>
              <a:buChar char="•"/>
            </a:pPr>
            <a:r>
              <a:rPr lang="en-US" sz="2800" b="1" dirty="0">
                <a:latin typeface="Helvetica" pitchFamily="34" charset="0"/>
              </a:rPr>
              <a:t> Horizon Keyed Interval Velocity</a:t>
            </a:r>
          </a:p>
          <a:p>
            <a:pPr lvl="1" indent="-220663" defTabSz="423863" eaLnBrk="0" hangingPunct="0">
              <a:lnSpc>
                <a:spcPct val="140000"/>
              </a:lnSpc>
              <a:buClr>
                <a:schemeClr val="tx1"/>
              </a:buClr>
              <a:buFontTx/>
              <a:buChar char="•"/>
            </a:pPr>
            <a:r>
              <a:rPr lang="en-US" sz="2800" b="1" dirty="0" smtClean="0">
                <a:latin typeface="Helvetica" pitchFamily="34" charset="0"/>
              </a:rPr>
              <a:t> Layer </a:t>
            </a:r>
            <a:r>
              <a:rPr lang="en-US" sz="2800" b="1" dirty="0">
                <a:latin typeface="Helvetica" pitchFamily="34" charset="0"/>
              </a:rPr>
              <a:t>Cake </a:t>
            </a:r>
            <a:r>
              <a:rPr lang="en-US" sz="2400" b="1" dirty="0">
                <a:latin typeface="Helvetica" pitchFamily="34" charset="0"/>
              </a:rPr>
              <a:t>(Combinations of the above</a:t>
            </a:r>
            <a:r>
              <a:rPr lang="en-US" sz="2400" b="1" dirty="0" smtClean="0">
                <a:latin typeface="Helvetica" pitchFamily="34" charset="0"/>
              </a:rPr>
              <a:t>)</a:t>
            </a:r>
          </a:p>
          <a:p>
            <a:pPr lvl="1" indent="-220663" defTabSz="423863">
              <a:lnSpc>
                <a:spcPct val="140000"/>
              </a:lnSpc>
              <a:buClr>
                <a:srgbClr val="000000"/>
              </a:buClr>
              <a:buFontTx/>
              <a:buChar char="•"/>
            </a:pPr>
            <a:r>
              <a:rPr lang="en-US" sz="2800" b="1" dirty="0" smtClean="0">
                <a:solidFill>
                  <a:srgbClr val="FF0000"/>
                </a:solidFill>
                <a:latin typeface="Helvetica" pitchFamily="34" charset="0"/>
              </a:rPr>
              <a:t> Advanced </a:t>
            </a:r>
            <a:r>
              <a:rPr lang="en-US" sz="2800" b="1" dirty="0" smtClean="0">
                <a:solidFill>
                  <a:srgbClr val="FF0000"/>
                </a:solidFill>
                <a:latin typeface="Helvetica" pitchFamily="34" charset="0"/>
              </a:rPr>
              <a:t>Methods</a:t>
            </a:r>
            <a:endParaRPr lang="en-US" sz="2200" dirty="0" smtClean="0">
              <a:solidFill>
                <a:srgbClr val="FF0000"/>
              </a:solidFill>
            </a:endParaRPr>
          </a:p>
        </p:txBody>
      </p:sp>
      <p:sp>
        <p:nvSpPr>
          <p:cNvPr id="1395716" name="AutoShape 4"/>
          <p:cNvSpPr>
            <a:spLocks noChangeArrowheads="1"/>
          </p:cNvSpPr>
          <p:nvPr/>
        </p:nvSpPr>
        <p:spPr bwMode="auto">
          <a:xfrm>
            <a:off x="575441" y="1297370"/>
            <a:ext cx="1174531" cy="3216165"/>
          </a:xfrm>
          <a:prstGeom prst="downArrow">
            <a:avLst>
              <a:gd name="adj1" fmla="val 50000"/>
              <a:gd name="adj2" fmla="val 45833"/>
            </a:avLst>
          </a:prstGeom>
          <a:solidFill>
            <a:srgbClr val="FFFF00"/>
          </a:solidFill>
          <a:ln w="28575">
            <a:solidFill>
              <a:srgbClr val="C00000"/>
            </a:solidFill>
            <a:miter lim="800000"/>
            <a:headEnd type="none" w="sm" len="sm"/>
            <a:tailEnd type="none" w="sm" len="sm"/>
          </a:ln>
          <a:effectLst/>
        </p:spPr>
        <p:txBody>
          <a:bodyPr vert="eaVert" wrap="none" anchor="ctr"/>
          <a:lstStyle/>
          <a:p>
            <a:pPr algn="ctr"/>
            <a:r>
              <a:rPr lang="en-US" dirty="0"/>
              <a:t>   </a:t>
            </a:r>
            <a:r>
              <a:rPr lang="en-US" sz="1800" b="1" dirty="0">
                <a:latin typeface="+mn-lt"/>
              </a:rPr>
              <a:t>Increasing Complexity</a:t>
            </a:r>
            <a:endParaRPr lang="en-US" sz="2000" b="1" dirty="0">
              <a:latin typeface="+mn-lt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423863"/>
            <a:r>
              <a:rPr lang="en-US" dirty="0" smtClean="0"/>
              <a:t>Time-to-Depth Conversion Methods</a:t>
            </a:r>
            <a:endParaRPr lang="en-US" dirty="0">
              <a:latin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71750" y="4819650"/>
            <a:ext cx="616886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indent="-228600">
              <a:buFont typeface="Calibri" pitchFamily="34" charset="0"/>
              <a:buChar char="–"/>
            </a:pP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Dense Velocity Analysis</a:t>
            </a:r>
          </a:p>
          <a:p>
            <a:pPr marL="228600" indent="-228600">
              <a:buFont typeface="Calibri" pitchFamily="34" charset="0"/>
              <a:buChar char="–"/>
            </a:pP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Post-stack Depth Migration </a:t>
            </a:r>
          </a:p>
          <a:p>
            <a:pPr marL="228600" indent="-228600">
              <a:buFont typeface="Calibri" pitchFamily="34" charset="0"/>
              <a:buChar char="–"/>
            </a:pP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Pre-stack Depth Migration</a:t>
            </a:r>
          </a:p>
          <a:p>
            <a:pPr marL="228600" indent="-228600">
              <a:buFont typeface="Calibri" pitchFamily="34" charset="0"/>
              <a:buChar char="–"/>
            </a:pP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Tomographic Analysis - Image Ray Tracing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Group 66"/>
          <p:cNvGrpSpPr/>
          <p:nvPr/>
        </p:nvGrpSpPr>
        <p:grpSpPr>
          <a:xfrm>
            <a:off x="495301" y="1504950"/>
            <a:ext cx="6412230" cy="2825750"/>
            <a:chOff x="2438401" y="1504950"/>
            <a:chExt cx="6412230" cy="2825750"/>
          </a:xfrm>
        </p:grpSpPr>
        <p:sp>
          <p:nvSpPr>
            <p:cNvPr id="111671" name="AutoShape 55"/>
            <p:cNvSpPr>
              <a:spLocks noChangeAspect="1" noChangeArrowheads="1"/>
            </p:cNvSpPr>
            <p:nvPr/>
          </p:nvSpPr>
          <p:spPr bwMode="auto">
            <a:xfrm flipV="1">
              <a:off x="2438401" y="1504950"/>
              <a:ext cx="3855720" cy="2825750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31591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rot="10800000" wrap="none" lIns="82058" tIns="41029" rIns="82058" bIns="41029" anchor="ctr"/>
            <a:lstStyle/>
            <a:p>
              <a:pPr defTabSz="820738"/>
              <a:endParaRPr lang="en-US" sz="2000" baseline="0" dirty="0">
                <a:latin typeface="Times New Roman" pitchFamily="18" charset="0"/>
              </a:endParaRPr>
            </a:p>
          </p:txBody>
        </p:sp>
        <p:sp>
          <p:nvSpPr>
            <p:cNvPr id="111672" name="Text Box 56"/>
            <p:cNvSpPr txBox="1">
              <a:spLocks noChangeArrowheads="1"/>
            </p:cNvSpPr>
            <p:nvPr/>
          </p:nvSpPr>
          <p:spPr bwMode="auto">
            <a:xfrm>
              <a:off x="5327651" y="2611120"/>
              <a:ext cx="3383280" cy="1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 algn="l" defTabSz="423863">
                <a:buClr>
                  <a:srgbClr val="000000"/>
                </a:buClr>
                <a:buSzPct val="90000"/>
                <a:buFont typeface="Monotype Sorts" pitchFamily="2" charset="2"/>
                <a:buNone/>
              </a:pPr>
              <a:r>
                <a:rPr lang="en-US" baseline="0" dirty="0">
                  <a:solidFill>
                    <a:srgbClr val="000000"/>
                  </a:solidFill>
                  <a:latin typeface="Helvetica" pitchFamily="34" charset="0"/>
                </a:rPr>
                <a:t> - </a:t>
              </a:r>
              <a:r>
                <a:rPr lang="en-US" dirty="0" smtClean="0">
                  <a:solidFill>
                    <a:srgbClr val="000000"/>
                  </a:solidFill>
                  <a:latin typeface="Helvetica" pitchFamily="34" charset="0"/>
                </a:rPr>
                <a:t>40</a:t>
              </a:r>
              <a:endParaRPr lang="en-US" sz="2000" baseline="0" dirty="0">
                <a:latin typeface="Times New Roman" pitchFamily="18" charset="0"/>
              </a:endParaRPr>
            </a:p>
          </p:txBody>
        </p:sp>
        <p:sp>
          <p:nvSpPr>
            <p:cNvPr id="111673" name="Text Box 57"/>
            <p:cNvSpPr txBox="1">
              <a:spLocks noChangeArrowheads="1"/>
            </p:cNvSpPr>
            <p:nvPr/>
          </p:nvSpPr>
          <p:spPr bwMode="auto">
            <a:xfrm>
              <a:off x="2702560" y="2788920"/>
              <a:ext cx="5500371" cy="1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 algn="l" defTabSz="423863">
                <a:buClr>
                  <a:srgbClr val="000000"/>
                </a:buClr>
                <a:buSzPct val="90000"/>
                <a:buFont typeface="Monotype Sorts" pitchFamily="2" charset="2"/>
                <a:buNone/>
              </a:pPr>
              <a:endParaRPr lang="en-US" baseline="0" dirty="0">
                <a:solidFill>
                  <a:srgbClr val="000000"/>
                </a:solidFill>
                <a:latin typeface="Helvetica" pitchFamily="34" charset="0"/>
              </a:endParaRPr>
            </a:p>
            <a:p>
              <a:pPr algn="l" defTabSz="423863">
                <a:buClr>
                  <a:srgbClr val="000000"/>
                </a:buClr>
                <a:buSzPct val="90000"/>
                <a:buFont typeface="Monotype Sorts" pitchFamily="2" charset="2"/>
                <a:buNone/>
              </a:pPr>
              <a:r>
                <a:rPr lang="en-US" baseline="0" dirty="0">
                  <a:solidFill>
                    <a:srgbClr val="000000"/>
                  </a:solidFill>
                  <a:latin typeface="Helvetica" pitchFamily="34" charset="0"/>
                </a:rPr>
                <a:t> - </a:t>
              </a:r>
              <a:r>
                <a:rPr lang="en-US" baseline="0" dirty="0" smtClean="0">
                  <a:solidFill>
                    <a:srgbClr val="000000"/>
                  </a:solidFill>
                  <a:latin typeface="Helvetica" pitchFamily="34" charset="0"/>
                </a:rPr>
                <a:t>65</a:t>
              </a:r>
              <a:endParaRPr lang="en-US" sz="2000" baseline="0" dirty="0">
                <a:latin typeface="Times New Roman" pitchFamily="18" charset="0"/>
              </a:endParaRPr>
            </a:p>
          </p:txBody>
        </p:sp>
        <p:sp>
          <p:nvSpPr>
            <p:cNvPr id="111674" name="Text Box 58"/>
            <p:cNvSpPr txBox="1">
              <a:spLocks noChangeArrowheads="1"/>
            </p:cNvSpPr>
            <p:nvPr/>
          </p:nvSpPr>
          <p:spPr bwMode="auto">
            <a:xfrm>
              <a:off x="3526791" y="1794510"/>
              <a:ext cx="4779010" cy="1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 algn="l" defTabSz="423863">
                <a:buClr>
                  <a:srgbClr val="000000"/>
                </a:buClr>
                <a:buSzPct val="90000"/>
                <a:buFont typeface="Monotype Sorts" pitchFamily="2" charset="2"/>
                <a:buNone/>
              </a:pPr>
              <a:r>
                <a:rPr lang="en-US" baseline="0" dirty="0">
                  <a:solidFill>
                    <a:srgbClr val="000000"/>
                  </a:solidFill>
                  <a:latin typeface="Helvetica" pitchFamily="34" charset="0"/>
                </a:rPr>
                <a:t> </a:t>
              </a:r>
            </a:p>
            <a:p>
              <a:pPr algn="l" defTabSz="423863">
                <a:buClr>
                  <a:srgbClr val="000000"/>
                </a:buClr>
                <a:buSzPct val="90000"/>
                <a:buFont typeface="Monotype Sorts" pitchFamily="2" charset="2"/>
                <a:buNone/>
              </a:pPr>
              <a:r>
                <a:rPr lang="en-US" baseline="0" dirty="0" smtClean="0">
                  <a:solidFill>
                    <a:srgbClr val="000000"/>
                  </a:solidFill>
                  <a:latin typeface="Helvetica" pitchFamily="34" charset="0"/>
                </a:rPr>
                <a:t>+</a:t>
              </a:r>
              <a:r>
                <a:rPr lang="en-US" dirty="0" smtClean="0">
                  <a:solidFill>
                    <a:srgbClr val="000000"/>
                  </a:solidFill>
                  <a:latin typeface="Helvetica" pitchFamily="34" charset="0"/>
                </a:rPr>
                <a:t>17</a:t>
              </a:r>
              <a:r>
                <a:rPr lang="en-US" baseline="0" dirty="0" smtClean="0">
                  <a:solidFill>
                    <a:srgbClr val="000000"/>
                  </a:solidFill>
                  <a:latin typeface="Helvetica" pitchFamily="34" charset="0"/>
                </a:rPr>
                <a:t>0</a:t>
              </a:r>
              <a:endParaRPr lang="en-US" sz="2000" baseline="0" dirty="0">
                <a:latin typeface="Times New Roman" pitchFamily="18" charset="0"/>
              </a:endParaRPr>
            </a:p>
          </p:txBody>
        </p:sp>
        <p:sp>
          <p:nvSpPr>
            <p:cNvPr id="111675" name="Text Box 59"/>
            <p:cNvSpPr txBox="1">
              <a:spLocks noChangeArrowheads="1"/>
            </p:cNvSpPr>
            <p:nvPr/>
          </p:nvSpPr>
          <p:spPr bwMode="auto">
            <a:xfrm>
              <a:off x="3865880" y="1964690"/>
              <a:ext cx="4424680" cy="1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 marL="193675" indent="-193675" algn="l" defTabSz="423863">
                <a:buClr>
                  <a:srgbClr val="000000"/>
                </a:buClr>
                <a:buSzPct val="46000"/>
              </a:pPr>
              <a:endParaRPr lang="en-US" baseline="0" dirty="0">
                <a:solidFill>
                  <a:srgbClr val="000000"/>
                </a:solidFill>
                <a:latin typeface="Helvetica" pitchFamily="34" charset="0"/>
              </a:endParaRPr>
            </a:p>
            <a:p>
              <a:pPr marL="193675" indent="-193675" algn="l" defTabSz="423863">
                <a:buClr>
                  <a:srgbClr val="000000"/>
                </a:buClr>
                <a:buSzPct val="46000"/>
                <a:buFont typeface="Monotype Sorts" pitchFamily="2" charset="2"/>
                <a:buChar char="l"/>
              </a:pPr>
              <a:r>
                <a:rPr lang="en-US" baseline="0" dirty="0">
                  <a:solidFill>
                    <a:srgbClr val="000000"/>
                  </a:solidFill>
                  <a:latin typeface="Helvetica" pitchFamily="34" charset="0"/>
                </a:rPr>
                <a:t>  </a:t>
              </a:r>
              <a:endParaRPr lang="en-US" sz="2000" baseline="0" dirty="0">
                <a:latin typeface="Times New Roman" pitchFamily="18" charset="0"/>
              </a:endParaRPr>
            </a:p>
          </p:txBody>
        </p:sp>
        <p:sp>
          <p:nvSpPr>
            <p:cNvPr id="111676" name="Text Box 60"/>
            <p:cNvSpPr txBox="1">
              <a:spLocks noChangeArrowheads="1"/>
            </p:cNvSpPr>
            <p:nvPr/>
          </p:nvSpPr>
          <p:spPr bwMode="auto">
            <a:xfrm>
              <a:off x="5731511" y="2771140"/>
              <a:ext cx="3119120" cy="1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 marL="193675" indent="-193675" algn="l" defTabSz="423863">
                <a:buClr>
                  <a:srgbClr val="000000"/>
                </a:buClr>
                <a:buSzPct val="46000"/>
                <a:buFont typeface="Monotype Sorts" pitchFamily="2" charset="2"/>
                <a:buChar char="l"/>
              </a:pPr>
              <a:r>
                <a:rPr lang="en-US" baseline="0" dirty="0">
                  <a:solidFill>
                    <a:srgbClr val="000000"/>
                  </a:solidFill>
                  <a:latin typeface="Helvetica" pitchFamily="34" charset="0"/>
                </a:rPr>
                <a:t>  </a:t>
              </a:r>
              <a:endParaRPr lang="en-US" sz="2000" baseline="0" dirty="0">
                <a:latin typeface="Times New Roman" pitchFamily="18" charset="0"/>
              </a:endParaRPr>
            </a:p>
          </p:txBody>
        </p:sp>
        <p:sp>
          <p:nvSpPr>
            <p:cNvPr id="111677" name="Text Box 61"/>
            <p:cNvSpPr txBox="1">
              <a:spLocks noChangeArrowheads="1"/>
            </p:cNvSpPr>
            <p:nvPr/>
          </p:nvSpPr>
          <p:spPr bwMode="auto">
            <a:xfrm>
              <a:off x="4298951" y="3161030"/>
              <a:ext cx="273050" cy="6908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 marL="193675" indent="-193675" algn="l" defTabSz="423863">
                <a:buClr>
                  <a:srgbClr val="FF0000"/>
                </a:buClr>
                <a:buSzPct val="46000"/>
                <a:buFont typeface="Monotype Sorts" pitchFamily="2" charset="2"/>
                <a:buChar char="l"/>
              </a:pPr>
              <a:r>
                <a:rPr lang="en-US" sz="4000" baseline="0" dirty="0">
                  <a:solidFill>
                    <a:srgbClr val="000000"/>
                  </a:solidFill>
                  <a:latin typeface="Helvetica" pitchFamily="34" charset="0"/>
                </a:rPr>
                <a:t>      </a:t>
              </a:r>
              <a:endParaRPr lang="en-US" sz="3200" baseline="0" dirty="0">
                <a:latin typeface="Times New Roman" pitchFamily="18" charset="0"/>
              </a:endParaRPr>
            </a:p>
          </p:txBody>
        </p:sp>
        <p:sp>
          <p:nvSpPr>
            <p:cNvPr id="111678" name="Text Box 62"/>
            <p:cNvSpPr txBox="1">
              <a:spLocks noChangeArrowheads="1"/>
            </p:cNvSpPr>
            <p:nvPr/>
          </p:nvSpPr>
          <p:spPr bwMode="auto">
            <a:xfrm>
              <a:off x="3069591" y="2969260"/>
              <a:ext cx="5146040" cy="1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 marL="193675" indent="-193675" algn="l" defTabSz="423863">
                <a:buClr>
                  <a:srgbClr val="000000"/>
                </a:buClr>
                <a:buSzPct val="46000"/>
                <a:buFont typeface="Monotype Sorts" pitchFamily="2" charset="2"/>
                <a:buChar char="l"/>
              </a:pPr>
              <a:endParaRPr lang="en-US" baseline="0" dirty="0">
                <a:solidFill>
                  <a:srgbClr val="000000"/>
                </a:solidFill>
                <a:latin typeface="Helvetica" pitchFamily="34" charset="0"/>
              </a:endParaRPr>
            </a:p>
            <a:p>
              <a:pPr marL="193675" indent="-193675" algn="l" defTabSz="423863">
                <a:buClr>
                  <a:srgbClr val="000000"/>
                </a:buClr>
                <a:buSzPct val="46000"/>
                <a:buFont typeface="Monotype Sorts" pitchFamily="2" charset="2"/>
                <a:buChar char="l"/>
              </a:pPr>
              <a:r>
                <a:rPr lang="en-US" baseline="0" dirty="0">
                  <a:solidFill>
                    <a:srgbClr val="000000"/>
                  </a:solidFill>
                  <a:latin typeface="Helvetica" pitchFamily="34" charset="0"/>
                </a:rPr>
                <a:t>  </a:t>
              </a:r>
              <a:endParaRPr lang="en-US" sz="2000" baseline="0" dirty="0">
                <a:latin typeface="Times New Roman" pitchFamily="18" charset="0"/>
              </a:endParaRPr>
            </a:p>
          </p:txBody>
        </p:sp>
        <p:sp>
          <p:nvSpPr>
            <p:cNvPr id="111679" name="Text Box 63"/>
            <p:cNvSpPr txBox="1">
              <a:spLocks noChangeArrowheads="1"/>
            </p:cNvSpPr>
            <p:nvPr/>
          </p:nvSpPr>
          <p:spPr bwMode="auto">
            <a:xfrm>
              <a:off x="5574031" y="1779270"/>
              <a:ext cx="2212340" cy="1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 algn="l" defTabSz="423863">
                <a:buClr>
                  <a:srgbClr val="000000"/>
                </a:buClr>
                <a:buSzPct val="90000"/>
                <a:buFont typeface="Monotype Sorts" pitchFamily="2" charset="2"/>
                <a:buNone/>
              </a:pPr>
              <a:endParaRPr lang="en-US" sz="2000" baseline="0" dirty="0">
                <a:latin typeface="Times New Roman" pitchFamily="18" charset="0"/>
              </a:endParaRPr>
            </a:p>
          </p:txBody>
        </p:sp>
        <p:sp>
          <p:nvSpPr>
            <p:cNvPr id="111680" name="Text Box 64"/>
            <p:cNvSpPr txBox="1">
              <a:spLocks noChangeArrowheads="1"/>
            </p:cNvSpPr>
            <p:nvPr/>
          </p:nvSpPr>
          <p:spPr bwMode="auto">
            <a:xfrm>
              <a:off x="3205480" y="3497580"/>
              <a:ext cx="3023869" cy="655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 algn="ctr" defTabSz="423863">
                <a:buClr>
                  <a:srgbClr val="000000"/>
                </a:buClr>
                <a:buSzPct val="90000"/>
                <a:buFont typeface="Monotype Sorts" pitchFamily="2" charset="2"/>
                <a:buNone/>
              </a:pPr>
              <a:endParaRPr lang="en-US" sz="1800" b="1" baseline="0" dirty="0">
                <a:solidFill>
                  <a:srgbClr val="000000"/>
                </a:solidFill>
                <a:latin typeface="Helvetica" pitchFamily="34" charset="0"/>
              </a:endParaRPr>
            </a:p>
            <a:p>
              <a:pPr algn="ctr" defTabSz="423863">
                <a:buClr>
                  <a:srgbClr val="000000"/>
                </a:buClr>
                <a:buSzPct val="90000"/>
                <a:buFont typeface="Monotype Sorts" pitchFamily="2" charset="2"/>
                <a:buNone/>
              </a:pPr>
              <a:r>
                <a:rPr lang="en-US" sz="1800" b="1" baseline="0" dirty="0">
                  <a:solidFill>
                    <a:srgbClr val="FF0000"/>
                  </a:solidFill>
                  <a:latin typeface="Helvetica" pitchFamily="34" charset="0"/>
                </a:rPr>
                <a:t>What is the correction </a:t>
              </a:r>
              <a:r>
                <a:rPr lang="en-US" sz="1800" b="1" baseline="0" dirty="0" smtClean="0">
                  <a:solidFill>
                    <a:srgbClr val="FF0000"/>
                  </a:solidFill>
                  <a:latin typeface="Helvetica" pitchFamily="34" charset="0"/>
                </a:rPr>
                <a:t>at  </a:t>
              </a:r>
              <a:r>
                <a:rPr lang="en-US" sz="1800" b="1" baseline="0" dirty="0">
                  <a:solidFill>
                    <a:srgbClr val="FF0000"/>
                  </a:solidFill>
                  <a:latin typeface="Helvetica" pitchFamily="34" charset="0"/>
                </a:rPr>
                <a:t>the new drill </a:t>
              </a:r>
              <a:r>
                <a:rPr lang="en-US" sz="1800" b="1" baseline="0" dirty="0" smtClean="0">
                  <a:solidFill>
                    <a:srgbClr val="FF0000"/>
                  </a:solidFill>
                  <a:latin typeface="Helvetica" pitchFamily="34" charset="0"/>
                </a:rPr>
                <a:t>location?</a:t>
              </a:r>
              <a:endParaRPr lang="en-US" sz="1800" b="1" baseline="0" dirty="0">
                <a:solidFill>
                  <a:srgbClr val="FF0000"/>
                </a:solidFill>
                <a:latin typeface="Helvetica" pitchFamily="34" charset="0"/>
              </a:endParaRPr>
            </a:p>
          </p:txBody>
        </p:sp>
      </p:grpSp>
      <p:sp>
        <p:nvSpPr>
          <p:cNvPr id="111682" name="Rectangle 6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>
                <a:latin typeface="Helvetica" pitchFamily="34" charset="0"/>
              </a:rPr>
              <a:t>Depth Calibration</a:t>
            </a:r>
            <a:endParaRPr lang="en-US" sz="2900" b="1" dirty="0"/>
          </a:p>
        </p:txBody>
      </p:sp>
      <p:sp>
        <p:nvSpPr>
          <p:cNvPr id="111683" name="Rectangle 67"/>
          <p:cNvSpPr>
            <a:spLocks noGrp="1" noChangeArrowheads="1"/>
          </p:cNvSpPr>
          <p:nvPr>
            <p:ph type="body" idx="4294967295"/>
          </p:nvPr>
        </p:nvSpPr>
        <p:spPr>
          <a:xfrm>
            <a:off x="266700" y="939801"/>
            <a:ext cx="6877050" cy="1193800"/>
          </a:xfrm>
        </p:spPr>
        <p:txBody>
          <a:bodyPr/>
          <a:lstStyle/>
          <a:p>
            <a:pPr>
              <a:buFontTx/>
              <a:buNone/>
            </a:pPr>
            <a:r>
              <a:rPr lang="en-US" sz="2000" b="1" dirty="0" smtClean="0"/>
              <a:t>Mistie Map: Well Depth - Seismic Depth</a:t>
            </a:r>
            <a:endParaRPr lang="en-US" sz="2000" b="1" dirty="0"/>
          </a:p>
        </p:txBody>
      </p:sp>
      <p:sp>
        <p:nvSpPr>
          <p:cNvPr id="65" name="TextBox 64"/>
          <p:cNvSpPr txBox="1"/>
          <p:nvPr/>
        </p:nvSpPr>
        <p:spPr>
          <a:xfrm>
            <a:off x="4552950" y="2002929"/>
            <a:ext cx="4229100" cy="1614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90000"/>
              </a:lnSpc>
              <a:spcBef>
                <a:spcPts val="1500"/>
              </a:spcBef>
              <a:buFont typeface="Arial" pitchFamily="34" charset="0"/>
              <a:buChar char="•"/>
              <a:tabLst>
                <a:tab pos="571500" algn="l"/>
              </a:tabLst>
            </a:pPr>
            <a:r>
              <a:rPr lang="en-US" dirty="0" smtClean="0">
                <a:latin typeface="+mn-lt"/>
              </a:rPr>
              <a:t>You have three wells, with 	known amounts of mistie</a:t>
            </a:r>
          </a:p>
          <a:p>
            <a:pPr marL="285750" indent="-285750">
              <a:lnSpc>
                <a:spcPct val="90000"/>
              </a:lnSpc>
              <a:spcBef>
                <a:spcPts val="1500"/>
              </a:spcBef>
              <a:buFont typeface="Arial" pitchFamily="34" charset="0"/>
              <a:buChar char="•"/>
              <a:tabLst>
                <a:tab pos="571500" algn="l"/>
              </a:tabLst>
            </a:pPr>
            <a:r>
              <a:rPr lang="en-US" dirty="0" smtClean="0">
                <a:latin typeface="+mn-lt"/>
              </a:rPr>
              <a:t>Anyone </a:t>
            </a:r>
            <a:r>
              <a:rPr lang="en-US" dirty="0" smtClean="0">
                <a:latin typeface="+mn-lt"/>
              </a:rPr>
              <a:t>can </a:t>
            </a:r>
            <a:r>
              <a:rPr lang="en-US" dirty="0" smtClean="0">
                <a:latin typeface="+mn-lt"/>
              </a:rPr>
              <a:t>fix the misties 	by using a simple flex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1219200" y="4479429"/>
            <a:ext cx="6477000" cy="180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1500"/>
              </a:spcBef>
              <a:tabLst>
                <a:tab pos="571500" algn="l"/>
              </a:tabLst>
            </a:pPr>
            <a:r>
              <a:rPr lang="en-US" dirty="0" smtClean="0">
                <a:latin typeface="+mn-lt"/>
              </a:rPr>
              <a:t>The real interpretation questions are:</a:t>
            </a:r>
          </a:p>
          <a:p>
            <a:pPr marL="228600" indent="-228600">
              <a:lnSpc>
                <a:spcPct val="90000"/>
              </a:lnSpc>
              <a:spcBef>
                <a:spcPts val="1500"/>
              </a:spcBef>
              <a:buFont typeface="Arial" pitchFamily="34" charset="0"/>
              <a:buChar char="•"/>
              <a:tabLst>
                <a:tab pos="571500" algn="l"/>
              </a:tabLst>
            </a:pPr>
            <a:r>
              <a:rPr lang="en-US" dirty="0" smtClean="0">
                <a:latin typeface="+mn-lt"/>
              </a:rPr>
              <a:t>What is causing the mistie error and </a:t>
            </a:r>
          </a:p>
          <a:p>
            <a:pPr marL="228600" indent="-228600">
              <a:lnSpc>
                <a:spcPct val="90000"/>
              </a:lnSpc>
              <a:spcBef>
                <a:spcPts val="1500"/>
              </a:spcBef>
              <a:buFont typeface="Arial" pitchFamily="34" charset="0"/>
              <a:buChar char="•"/>
              <a:tabLst>
                <a:tab pos="571500" algn="l"/>
              </a:tabLst>
            </a:pPr>
            <a:r>
              <a:rPr lang="en-US" dirty="0" smtClean="0">
                <a:latin typeface="+mn-lt"/>
              </a:rPr>
              <a:t>What mistie value should I use at the new 	drill location?</a:t>
            </a:r>
            <a:endParaRPr lang="en-US" dirty="0">
              <a:latin typeface="+mn-lt"/>
            </a:endParaRPr>
          </a:p>
        </p:txBody>
      </p:sp>
    </p:spTree>
  </p:cSld>
  <p:clrMapOvr>
    <a:masterClrMapping/>
  </p:clrMapOvr>
  <p:transition xmlns:p14="http://schemas.microsoft.com/office/powerpoint/2010/main">
    <p:wipe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Depth Calibration</a:t>
            </a:r>
            <a:endParaRPr lang="en-US" dirty="0"/>
          </a:p>
        </p:txBody>
      </p:sp>
      <p:sp>
        <p:nvSpPr>
          <p:cNvPr id="1351699" name="Text Box 19"/>
          <p:cNvSpPr txBox="1">
            <a:spLocks noChangeArrowheads="1"/>
          </p:cNvSpPr>
          <p:nvPr/>
        </p:nvSpPr>
        <p:spPr bwMode="auto">
          <a:xfrm>
            <a:off x="593725" y="1046163"/>
            <a:ext cx="8188325" cy="533684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marL="1314450" indent="-1314450">
              <a:lnSpc>
                <a:spcPct val="90000"/>
              </a:lnSpc>
              <a:spcBef>
                <a:spcPts val="1800"/>
              </a:spcBef>
            </a:pPr>
            <a:r>
              <a:rPr 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Step 1: Calculate the mistie between the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depth on the horizon in the well and the predicted depth from your T-D conversion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314450" indent="-1314450">
              <a:lnSpc>
                <a:spcPct val="90000"/>
              </a:lnSpc>
              <a:spcBef>
                <a:spcPts val="1800"/>
              </a:spcBef>
            </a:pP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Step </a:t>
            </a:r>
            <a:r>
              <a:rPr 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2: Analyze the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cause </a:t>
            </a:r>
            <a:r>
              <a:rPr 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of the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misties.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They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could be interpretation error, interpretation resolution, or misinterpreted well markers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314450" indent="-1314450">
              <a:lnSpc>
                <a:spcPct val="90000"/>
              </a:lnSpc>
              <a:spcBef>
                <a:spcPts val="1800"/>
              </a:spcBef>
            </a:pP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Step </a:t>
            </a:r>
            <a:r>
              <a:rPr 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3: Make appropriate corrections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so as to </a:t>
            </a:r>
            <a:r>
              <a:rPr 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minimize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the misties</a:t>
            </a:r>
            <a:r>
              <a:rPr 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Repeat </a:t>
            </a:r>
            <a:r>
              <a:rPr 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Steps 1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and 2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314450" indent="-1314450">
              <a:lnSpc>
                <a:spcPct val="90000"/>
              </a:lnSpc>
              <a:spcBef>
                <a:spcPts val="1800"/>
              </a:spcBef>
            </a:pPr>
            <a:r>
              <a:rPr 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Step 4: Edit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the mistie </a:t>
            </a:r>
            <a:r>
              <a:rPr 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map so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that it </a:t>
            </a:r>
            <a:r>
              <a:rPr 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reflects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your understanding of the errors in a geologically reasonable manner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314450" indent="-1314450">
              <a:lnSpc>
                <a:spcPct val="90000"/>
              </a:lnSpc>
              <a:spcBef>
                <a:spcPts val="1800"/>
              </a:spcBef>
            </a:pP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Step </a:t>
            </a:r>
            <a:r>
              <a:rPr 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5:  Correct for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any residual </a:t>
            </a:r>
            <a:r>
              <a:rPr 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mistie by flexing to the well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control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Summary: </a:t>
            </a:r>
            <a:r>
              <a:rPr lang="en-US" dirty="0" smtClean="0">
                <a:solidFill>
                  <a:srgbClr val="FF3300"/>
                </a:solidFill>
                <a:latin typeface="Helv"/>
              </a:rPr>
              <a:t>Time-Depth Conversion </a:t>
            </a:r>
            <a:endParaRPr lang="en-US" dirty="0"/>
          </a:p>
        </p:txBody>
      </p:sp>
      <p:sp>
        <p:nvSpPr>
          <p:cNvPr id="115767" name="Text Box 55"/>
          <p:cNvSpPr txBox="1">
            <a:spLocks noChangeArrowheads="1"/>
          </p:cNvSpPr>
          <p:nvPr/>
        </p:nvSpPr>
        <p:spPr bwMode="auto">
          <a:xfrm>
            <a:off x="514350" y="1047750"/>
            <a:ext cx="7924800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marL="228600" indent="-228600" defTabSz="423863" eaLnBrk="0" hangingPunct="0">
              <a:lnSpc>
                <a:spcPct val="90000"/>
              </a:lnSpc>
              <a:spcBef>
                <a:spcPts val="1400"/>
              </a:spcBef>
              <a:buClr>
                <a:srgbClr val="000000"/>
              </a:buClr>
              <a:buSzPct val="105000"/>
              <a:buFontTx/>
              <a:buChar char="•"/>
              <a:tabLst>
                <a:tab pos="457200" algn="l"/>
              </a:tabLst>
            </a:pPr>
            <a:r>
              <a:rPr lang="en-US" dirty="0" smtClean="0">
                <a:solidFill>
                  <a:srgbClr val="000000"/>
                </a:solidFill>
                <a:latin typeface="+mn-lt"/>
              </a:rPr>
              <a:t>Time/depth </a:t>
            </a:r>
            <a:r>
              <a:rPr lang="en-US" dirty="0">
                <a:solidFill>
                  <a:srgbClr val="000000"/>
                </a:solidFill>
                <a:latin typeface="+mn-lt"/>
              </a:rPr>
              <a:t>conversion is important throughout the </a:t>
            </a:r>
            <a:r>
              <a:rPr lang="en-US" dirty="0" smtClean="0">
                <a:solidFill>
                  <a:srgbClr val="000000"/>
                </a:solidFill>
                <a:latin typeface="+mn-lt"/>
              </a:rPr>
              <a:t>	exploration/development/production </a:t>
            </a:r>
            <a:r>
              <a:rPr lang="en-US" dirty="0">
                <a:solidFill>
                  <a:srgbClr val="000000"/>
                </a:solidFill>
                <a:latin typeface="+mn-lt"/>
              </a:rPr>
              <a:t>cycle. </a:t>
            </a:r>
            <a:r>
              <a:rPr lang="en-US" dirty="0" smtClean="0">
                <a:solidFill>
                  <a:srgbClr val="000000"/>
                </a:solidFill>
                <a:latin typeface="+mn-lt"/>
              </a:rPr>
              <a:t>Inaccurate </a:t>
            </a:r>
            <a:r>
              <a:rPr lang="en-US" dirty="0" smtClean="0">
                <a:solidFill>
                  <a:srgbClr val="000000"/>
                </a:solidFill>
                <a:latin typeface="+mn-lt"/>
              </a:rPr>
              <a:t>	depth </a:t>
            </a:r>
            <a:r>
              <a:rPr lang="en-US" dirty="0">
                <a:solidFill>
                  <a:srgbClr val="000000"/>
                </a:solidFill>
                <a:latin typeface="+mn-lt"/>
              </a:rPr>
              <a:t>conversions can lead to poor business decisions</a:t>
            </a:r>
            <a:r>
              <a:rPr lang="en-US" dirty="0" smtClean="0">
                <a:solidFill>
                  <a:srgbClr val="000000"/>
                </a:solidFill>
                <a:latin typeface="+mn-lt"/>
              </a:rPr>
              <a:t>.</a:t>
            </a:r>
            <a:endParaRPr lang="en-US" dirty="0">
              <a:solidFill>
                <a:srgbClr val="000000"/>
              </a:solidFill>
              <a:latin typeface="+mn-lt"/>
            </a:endParaRPr>
          </a:p>
          <a:p>
            <a:pPr marL="228600" indent="-228600" defTabSz="423863" eaLnBrk="0" hangingPunct="0">
              <a:lnSpc>
                <a:spcPct val="90000"/>
              </a:lnSpc>
              <a:spcBef>
                <a:spcPts val="1400"/>
              </a:spcBef>
              <a:buClr>
                <a:srgbClr val="000000"/>
              </a:buClr>
              <a:buSzPct val="105000"/>
              <a:buFontTx/>
              <a:buChar char="•"/>
              <a:tabLst>
                <a:tab pos="457200" algn="l"/>
              </a:tabLst>
            </a:pPr>
            <a:r>
              <a:rPr lang="en-US" dirty="0">
                <a:solidFill>
                  <a:srgbClr val="000000"/>
                </a:solidFill>
                <a:latin typeface="+mn-lt"/>
              </a:rPr>
              <a:t>Integration of geologic knowledge is the key to a good </a:t>
            </a:r>
            <a:r>
              <a:rPr lang="en-US" dirty="0" smtClean="0">
                <a:solidFill>
                  <a:srgbClr val="000000"/>
                </a:solidFill>
                <a:latin typeface="+mn-lt"/>
              </a:rPr>
              <a:t>	depth </a:t>
            </a:r>
            <a:r>
              <a:rPr lang="en-US" dirty="0">
                <a:solidFill>
                  <a:srgbClr val="000000"/>
                </a:solidFill>
                <a:latin typeface="+mn-lt"/>
              </a:rPr>
              <a:t>conversion </a:t>
            </a:r>
            <a:r>
              <a:rPr lang="en-US" dirty="0" smtClean="0">
                <a:solidFill>
                  <a:srgbClr val="000000"/>
                </a:solidFill>
                <a:latin typeface="+mn-lt"/>
              </a:rPr>
              <a:t>- what </a:t>
            </a:r>
            <a:r>
              <a:rPr lang="en-US" dirty="0">
                <a:solidFill>
                  <a:srgbClr val="000000"/>
                </a:solidFill>
                <a:latin typeface="+mn-lt"/>
              </a:rPr>
              <a:t>geologic factors control the </a:t>
            </a:r>
            <a:r>
              <a:rPr lang="en-US" dirty="0" smtClean="0">
                <a:solidFill>
                  <a:srgbClr val="000000"/>
                </a:solidFill>
                <a:latin typeface="+mn-lt"/>
              </a:rPr>
              <a:t>	subsurface velocity structure?</a:t>
            </a:r>
            <a:endParaRPr lang="en-US" dirty="0">
              <a:solidFill>
                <a:srgbClr val="000000"/>
              </a:solidFill>
              <a:latin typeface="+mn-lt"/>
            </a:endParaRPr>
          </a:p>
          <a:p>
            <a:pPr marL="228600" indent="-228600" defTabSz="423863" eaLnBrk="0" hangingPunct="0">
              <a:lnSpc>
                <a:spcPct val="90000"/>
              </a:lnSpc>
              <a:spcBef>
                <a:spcPts val="1400"/>
              </a:spcBef>
              <a:buClr>
                <a:srgbClr val="000000"/>
              </a:buClr>
              <a:buSzPct val="105000"/>
              <a:buFontTx/>
              <a:buChar char="•"/>
              <a:tabLst>
                <a:tab pos="457200" algn="l"/>
              </a:tabLst>
            </a:pPr>
            <a:r>
              <a:rPr lang="en-US" dirty="0">
                <a:solidFill>
                  <a:srgbClr val="000000"/>
                </a:solidFill>
                <a:latin typeface="+mn-lt"/>
              </a:rPr>
              <a:t>Use the optimal time/depth method based on the </a:t>
            </a:r>
            <a:r>
              <a:rPr lang="en-US" dirty="0" smtClean="0">
                <a:solidFill>
                  <a:srgbClr val="000000"/>
                </a:solidFill>
                <a:latin typeface="+mn-lt"/>
              </a:rPr>
              <a:t>local 	geology </a:t>
            </a:r>
            <a:r>
              <a:rPr lang="en-US" dirty="0">
                <a:solidFill>
                  <a:srgbClr val="000000"/>
                </a:solidFill>
                <a:latin typeface="+mn-lt"/>
              </a:rPr>
              <a:t>and the data </a:t>
            </a:r>
            <a:r>
              <a:rPr lang="en-US" dirty="0" smtClean="0">
                <a:solidFill>
                  <a:srgbClr val="000000"/>
                </a:solidFill>
                <a:latin typeface="+mn-lt"/>
              </a:rPr>
              <a:t>you have available</a:t>
            </a:r>
            <a:endParaRPr lang="en-US" dirty="0">
              <a:solidFill>
                <a:srgbClr val="000000"/>
              </a:solidFill>
              <a:latin typeface="+mn-lt"/>
            </a:endParaRPr>
          </a:p>
          <a:p>
            <a:pPr marL="1020763" lvl="2" indent="-277813" defTabSz="466725" eaLnBrk="0" hangingPunct="0">
              <a:lnSpc>
                <a:spcPct val="90000"/>
              </a:lnSpc>
              <a:spcBef>
                <a:spcPts val="1400"/>
              </a:spcBef>
              <a:buClr>
                <a:srgbClr val="000000"/>
              </a:buClr>
              <a:buSzPct val="105000"/>
              <a:buFont typeface="Helvetica" pitchFamily="34" charset="0"/>
              <a:buChar char="–"/>
            </a:pPr>
            <a:r>
              <a:rPr lang="en-US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+mn-lt"/>
              </a:rPr>
              <a:t>For c</a:t>
            </a:r>
            <a:r>
              <a:rPr lang="en-US" sz="2200" dirty="0" smtClean="0">
                <a:solidFill>
                  <a:srgbClr val="000000"/>
                </a:solidFill>
                <a:latin typeface="+mn-lt"/>
              </a:rPr>
              <a:t>ompaction </a:t>
            </a:r>
            <a:r>
              <a:rPr lang="en-US" sz="2200" dirty="0">
                <a:solidFill>
                  <a:srgbClr val="000000"/>
                </a:solidFill>
                <a:latin typeface="+mn-lt"/>
              </a:rPr>
              <a:t>controlled </a:t>
            </a:r>
            <a:r>
              <a:rPr lang="en-US" sz="2200" dirty="0" smtClean="0">
                <a:solidFill>
                  <a:srgbClr val="000000"/>
                </a:solidFill>
                <a:latin typeface="+mn-lt"/>
              </a:rPr>
              <a:t>velocities, use a single 	function</a:t>
            </a:r>
            <a:r>
              <a:rPr lang="en-US" sz="2200" dirty="0">
                <a:solidFill>
                  <a:srgbClr val="000000"/>
                </a:solidFill>
                <a:latin typeface="+mn-lt"/>
              </a:rPr>
              <a:t>, Vavg </a:t>
            </a:r>
            <a:r>
              <a:rPr lang="en-US" sz="2200" dirty="0" smtClean="0">
                <a:solidFill>
                  <a:srgbClr val="000000"/>
                </a:solidFill>
                <a:latin typeface="+mn-lt"/>
              </a:rPr>
              <a:t>maps, </a:t>
            </a:r>
            <a:r>
              <a:rPr lang="en-US" sz="2200" dirty="0">
                <a:solidFill>
                  <a:srgbClr val="000000"/>
                </a:solidFill>
                <a:latin typeface="+mn-lt"/>
              </a:rPr>
              <a:t>or time slices</a:t>
            </a:r>
          </a:p>
          <a:p>
            <a:pPr marL="1020763" lvl="2" indent="-277813" defTabSz="466725" eaLnBrk="0" hangingPunct="0">
              <a:lnSpc>
                <a:spcPct val="90000"/>
              </a:lnSpc>
              <a:spcBef>
                <a:spcPts val="1400"/>
              </a:spcBef>
              <a:buClr>
                <a:srgbClr val="000000"/>
              </a:buClr>
              <a:buSzPct val="105000"/>
              <a:buFont typeface="Helvetica" pitchFamily="34" charset="0"/>
              <a:buChar char="–"/>
            </a:pPr>
            <a:r>
              <a:rPr lang="en-US" sz="22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sz="2200" dirty="0" smtClean="0">
                <a:solidFill>
                  <a:srgbClr val="000000"/>
                </a:solidFill>
                <a:latin typeface="+mn-lt"/>
              </a:rPr>
              <a:t>For areas with complex velocity fields due to structuring or the presence of high velocity rocks (carbonates, salt, volcanics), use horizon-keyed interval </a:t>
            </a:r>
            <a:r>
              <a:rPr lang="en-US" sz="2200" dirty="0">
                <a:solidFill>
                  <a:srgbClr val="000000"/>
                </a:solidFill>
                <a:latin typeface="+mn-lt"/>
              </a:rPr>
              <a:t>velocity or layer cake methods </a:t>
            </a:r>
          </a:p>
          <a:p>
            <a:pPr marL="193675" indent="-193675" defTabSz="423863" eaLnBrk="0" hangingPunct="0">
              <a:lnSpc>
                <a:spcPct val="90000"/>
              </a:lnSpc>
              <a:spcBef>
                <a:spcPts val="1400"/>
              </a:spcBef>
              <a:buClr>
                <a:srgbClr val="000000"/>
              </a:buClr>
              <a:buSzPct val="105000"/>
              <a:buFontTx/>
              <a:buChar char="•"/>
            </a:pPr>
            <a:endParaRPr lang="en-US" dirty="0">
              <a:solidFill>
                <a:srgbClr val="000000"/>
              </a:solidFill>
              <a:latin typeface="+mn-lt"/>
            </a:endParaRPr>
          </a:p>
        </p:txBody>
      </p:sp>
    </p:spTree>
  </p:cSld>
  <p:clrMapOvr>
    <a:masterClrMapping/>
  </p:clrMapOvr>
  <p:transition xmlns:p14="http://schemas.microsoft.com/office/powerpoint/2010/main">
    <p:wipe dir="d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 for an Exercise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9219" y="1318365"/>
            <a:ext cx="4770501" cy="3819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2631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0"/>
          <p:cNvGrpSpPr/>
          <p:nvPr/>
        </p:nvGrpSpPr>
        <p:grpSpPr>
          <a:xfrm>
            <a:off x="0" y="865344"/>
            <a:ext cx="3747707" cy="3390398"/>
            <a:chOff x="0" y="865344"/>
            <a:chExt cx="3747707" cy="3390398"/>
          </a:xfrm>
        </p:grpSpPr>
        <p:pic>
          <p:nvPicPr>
            <p:cNvPr id="22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1884" y="1066152"/>
              <a:ext cx="3240911" cy="30442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3" name="Freeform 22"/>
            <p:cNvSpPr/>
            <p:nvPr/>
          </p:nvSpPr>
          <p:spPr bwMode="auto">
            <a:xfrm>
              <a:off x="885198" y="993531"/>
              <a:ext cx="2749462" cy="884188"/>
            </a:xfrm>
            <a:custGeom>
              <a:avLst/>
              <a:gdLst>
                <a:gd name="connsiteX0" fmla="*/ 391885 w 5391397"/>
                <a:gd name="connsiteY0" fmla="*/ 154379 h 1733797"/>
                <a:gd name="connsiteX1" fmla="*/ 5355771 w 5391397"/>
                <a:gd name="connsiteY1" fmla="*/ 1733797 h 1733797"/>
                <a:gd name="connsiteX2" fmla="*/ 5391397 w 5391397"/>
                <a:gd name="connsiteY2" fmla="*/ 59376 h 1733797"/>
                <a:gd name="connsiteX3" fmla="*/ 0 w 5391397"/>
                <a:gd name="connsiteY3" fmla="*/ 0 h 1733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91397" h="1733797">
                  <a:moveTo>
                    <a:pt x="391885" y="154379"/>
                  </a:moveTo>
                  <a:lnTo>
                    <a:pt x="5355771" y="1733797"/>
                  </a:lnTo>
                  <a:lnTo>
                    <a:pt x="5391397" y="59376"/>
                  </a:lnTo>
                  <a:lnTo>
                    <a:pt x="0" y="0"/>
                  </a:lnTo>
                </a:path>
              </a:pathLst>
            </a:custGeom>
            <a:solidFill>
              <a:srgbClr val="CFEFFD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4" name="Freeform 23"/>
            <p:cNvSpPr/>
            <p:nvPr/>
          </p:nvSpPr>
          <p:spPr bwMode="auto">
            <a:xfrm rot="16200000">
              <a:off x="-932637" y="1797981"/>
              <a:ext cx="2749462" cy="884188"/>
            </a:xfrm>
            <a:custGeom>
              <a:avLst/>
              <a:gdLst>
                <a:gd name="connsiteX0" fmla="*/ 391885 w 5391397"/>
                <a:gd name="connsiteY0" fmla="*/ 154379 h 1733797"/>
                <a:gd name="connsiteX1" fmla="*/ 5355771 w 5391397"/>
                <a:gd name="connsiteY1" fmla="*/ 1733797 h 1733797"/>
                <a:gd name="connsiteX2" fmla="*/ 5391397 w 5391397"/>
                <a:gd name="connsiteY2" fmla="*/ 59376 h 1733797"/>
                <a:gd name="connsiteX3" fmla="*/ 0 w 5391397"/>
                <a:gd name="connsiteY3" fmla="*/ 0 h 1733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91397" h="1733797">
                  <a:moveTo>
                    <a:pt x="391885" y="154379"/>
                  </a:moveTo>
                  <a:lnTo>
                    <a:pt x="5355771" y="1733797"/>
                  </a:lnTo>
                  <a:lnTo>
                    <a:pt x="5391397" y="59376"/>
                  </a:lnTo>
                  <a:lnTo>
                    <a:pt x="0" y="0"/>
                  </a:lnTo>
                </a:path>
              </a:pathLst>
            </a:custGeom>
            <a:solidFill>
              <a:srgbClr val="CFEFFD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5" name="Freeform 24"/>
            <p:cNvSpPr/>
            <p:nvPr/>
          </p:nvSpPr>
          <p:spPr bwMode="auto">
            <a:xfrm rot="5400000">
              <a:off x="1930882" y="2438917"/>
              <a:ext cx="2749462" cy="884188"/>
            </a:xfrm>
            <a:custGeom>
              <a:avLst/>
              <a:gdLst>
                <a:gd name="connsiteX0" fmla="*/ 391885 w 5391397"/>
                <a:gd name="connsiteY0" fmla="*/ 154379 h 1733797"/>
                <a:gd name="connsiteX1" fmla="*/ 5355771 w 5391397"/>
                <a:gd name="connsiteY1" fmla="*/ 1733797 h 1733797"/>
                <a:gd name="connsiteX2" fmla="*/ 5391397 w 5391397"/>
                <a:gd name="connsiteY2" fmla="*/ 59376 h 1733797"/>
                <a:gd name="connsiteX3" fmla="*/ 0 w 5391397"/>
                <a:gd name="connsiteY3" fmla="*/ 0 h 1733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91397" h="1733797">
                  <a:moveTo>
                    <a:pt x="391885" y="154379"/>
                  </a:moveTo>
                  <a:lnTo>
                    <a:pt x="5355771" y="1733797"/>
                  </a:lnTo>
                  <a:lnTo>
                    <a:pt x="5391397" y="59376"/>
                  </a:lnTo>
                  <a:lnTo>
                    <a:pt x="0" y="0"/>
                  </a:lnTo>
                </a:path>
              </a:pathLst>
            </a:custGeom>
            <a:solidFill>
              <a:srgbClr val="CFEFFD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6" name="Freeform 25"/>
            <p:cNvSpPr/>
            <p:nvPr/>
          </p:nvSpPr>
          <p:spPr bwMode="auto">
            <a:xfrm rot="10800000">
              <a:off x="88609" y="3323260"/>
              <a:ext cx="2749462" cy="884188"/>
            </a:xfrm>
            <a:custGeom>
              <a:avLst/>
              <a:gdLst>
                <a:gd name="connsiteX0" fmla="*/ 391885 w 5391397"/>
                <a:gd name="connsiteY0" fmla="*/ 154379 h 1733797"/>
                <a:gd name="connsiteX1" fmla="*/ 5355771 w 5391397"/>
                <a:gd name="connsiteY1" fmla="*/ 1733797 h 1733797"/>
                <a:gd name="connsiteX2" fmla="*/ 5391397 w 5391397"/>
                <a:gd name="connsiteY2" fmla="*/ 59376 h 1733797"/>
                <a:gd name="connsiteX3" fmla="*/ 0 w 5391397"/>
                <a:gd name="connsiteY3" fmla="*/ 0 h 1733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91397" h="1733797">
                  <a:moveTo>
                    <a:pt x="391885" y="154379"/>
                  </a:moveTo>
                  <a:lnTo>
                    <a:pt x="5355771" y="1733797"/>
                  </a:lnTo>
                  <a:lnTo>
                    <a:pt x="5391397" y="59376"/>
                  </a:lnTo>
                  <a:lnTo>
                    <a:pt x="0" y="0"/>
                  </a:lnTo>
                </a:path>
              </a:pathLst>
            </a:custGeom>
            <a:solidFill>
              <a:srgbClr val="CFEFFD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cxnSp>
          <p:nvCxnSpPr>
            <p:cNvPr id="27" name="Straight Connector 26"/>
            <p:cNvCxnSpPr/>
            <p:nvPr/>
          </p:nvCxnSpPr>
          <p:spPr bwMode="auto">
            <a:xfrm>
              <a:off x="1146411" y="2077872"/>
              <a:ext cx="1354541" cy="1252182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8" name="Rectangle 27"/>
            <p:cNvSpPr/>
            <p:nvPr/>
          </p:nvSpPr>
          <p:spPr>
            <a:xfrm>
              <a:off x="718705" y="1728343"/>
              <a:ext cx="644728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2000" b="1" dirty="0" smtClean="0">
                  <a:ln w="6600">
                    <a:solidFill>
                      <a:srgbClr val="C00000"/>
                    </a:solidFill>
                    <a:prstDash val="solid"/>
                  </a:ln>
                  <a:solidFill>
                    <a:srgbClr val="FFFF00"/>
                  </a:solidFill>
                  <a:effectLst>
                    <a:outerShdw dist="38100" dir="2700000" algn="tl" rotWithShape="0">
                      <a:schemeClr val="accent2"/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NW</a:t>
              </a:r>
              <a:endParaRPr lang="en-US" sz="2000" b="1" cap="none" spc="0" dirty="0">
                <a:ln w="6600">
                  <a:solidFill>
                    <a:srgbClr val="C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2295424" y="3317658"/>
              <a:ext cx="503664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2000" b="1" dirty="0" smtClean="0">
                  <a:ln w="6600">
                    <a:solidFill>
                      <a:srgbClr val="C00000"/>
                    </a:solidFill>
                    <a:prstDash val="solid"/>
                  </a:ln>
                  <a:solidFill>
                    <a:srgbClr val="FFFF00"/>
                  </a:solidFill>
                  <a:effectLst>
                    <a:outerShdw dist="38100" dir="2700000" algn="tl" rotWithShape="0">
                      <a:schemeClr val="accent2"/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SE</a:t>
              </a:r>
              <a:endParaRPr lang="en-US" sz="2000" b="1" cap="none" spc="0" dirty="0">
                <a:ln w="6600">
                  <a:solidFill>
                    <a:srgbClr val="C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pic>
        <p:nvPicPr>
          <p:cNvPr id="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985" y="3728852"/>
            <a:ext cx="440955" cy="2313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Seismic Traverse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76306" y="1567771"/>
            <a:ext cx="5506018" cy="380633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289762" y="1124680"/>
            <a:ext cx="83067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 smtClean="0">
                <a:ln w="6600">
                  <a:solidFill>
                    <a:srgbClr val="C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NW</a:t>
            </a:r>
            <a:endParaRPr lang="en-US" sz="2800" b="1" cap="none" spc="0" dirty="0">
              <a:ln w="6600">
                <a:solidFill>
                  <a:srgbClr val="C00000"/>
                </a:solidFill>
                <a:prstDash val="solid"/>
              </a:ln>
              <a:solidFill>
                <a:srgbClr val="FFFF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419526" y="1124680"/>
            <a:ext cx="63350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 smtClean="0">
                <a:ln w="6600">
                  <a:solidFill>
                    <a:srgbClr val="C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</a:t>
            </a:r>
            <a:endParaRPr lang="en-US" sz="2800" b="1" cap="none" spc="0" dirty="0">
              <a:ln w="6600">
                <a:solidFill>
                  <a:srgbClr val="C00000"/>
                </a:solidFill>
                <a:prstDash val="solid"/>
              </a:ln>
              <a:solidFill>
                <a:srgbClr val="FFFF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-1620000">
            <a:off x="1419727" y="2586786"/>
            <a:ext cx="12282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66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1100" b="1" dirty="0" smtClean="0">
                <a:solidFill>
                  <a:srgbClr val="66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ARRACOUTA</a:t>
            </a:r>
            <a:endParaRPr lang="en-US" sz="1400" b="1" dirty="0">
              <a:solidFill>
                <a:srgbClr val="66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3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Velocity Semblance at Location D</a:t>
            </a:r>
            <a:endParaRPr lang="en-US" dirty="0"/>
          </a:p>
        </p:txBody>
      </p:sp>
      <p:sp>
        <p:nvSpPr>
          <p:cNvPr id="35" name="Rectangle 34"/>
          <p:cNvSpPr/>
          <p:nvPr/>
        </p:nvSpPr>
        <p:spPr bwMode="auto">
          <a:xfrm>
            <a:off x="1828802" y="1720516"/>
            <a:ext cx="2887578" cy="440355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1828801" y="1708484"/>
            <a:ext cx="2863516" cy="553453"/>
          </a:xfrm>
          <a:prstGeom prst="rect">
            <a:avLst/>
          </a:prstGeom>
          <a:solidFill>
            <a:srgbClr val="007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36" name="Picture 4" descr="Interactive velocity analysis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57" t="65617" r="70813" b="26093"/>
          <a:stretch/>
        </p:blipFill>
        <p:spPr bwMode="auto">
          <a:xfrm>
            <a:off x="1886682" y="2063578"/>
            <a:ext cx="2829697" cy="1942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4" descr="Interactive velocity analysis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31" t="75080" r="63732" b="21136"/>
          <a:stretch/>
        </p:blipFill>
        <p:spPr bwMode="auto">
          <a:xfrm rot="10800000">
            <a:off x="1845093" y="4004308"/>
            <a:ext cx="2854411" cy="1565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4" descr="Interactive velocity analysis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65" t="79483" r="68140" b="15549"/>
          <a:stretch/>
        </p:blipFill>
        <p:spPr bwMode="auto">
          <a:xfrm>
            <a:off x="1886682" y="5109513"/>
            <a:ext cx="2866767" cy="1026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/>
          <p:nvPr/>
        </p:nvCxnSpPr>
        <p:spPr bwMode="auto">
          <a:xfrm rot="5400000">
            <a:off x="-277008" y="3869562"/>
            <a:ext cx="4298868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" name="Straight Connector 5"/>
          <p:cNvCxnSpPr/>
          <p:nvPr/>
        </p:nvCxnSpPr>
        <p:spPr bwMode="auto">
          <a:xfrm rot="5400000" flipV="1">
            <a:off x="3302831" y="297166"/>
            <a:ext cx="0" cy="284292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" name="TextBox 10"/>
          <p:cNvSpPr txBox="1"/>
          <p:nvPr/>
        </p:nvSpPr>
        <p:spPr>
          <a:xfrm>
            <a:off x="3753827" y="1380770"/>
            <a:ext cx="5245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4500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11133" y="1380770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15096" y="5852818"/>
            <a:ext cx="5677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1.000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15096" y="4999689"/>
            <a:ext cx="5677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0.800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15096" y="1587181"/>
            <a:ext cx="5677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0.000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315096" y="4146562"/>
            <a:ext cx="5677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0.600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315096" y="2440308"/>
            <a:ext cx="5677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0.200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15096" y="3293435"/>
            <a:ext cx="5677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0.400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12229" y="1380770"/>
            <a:ext cx="5245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3000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70632" y="1380770"/>
            <a:ext cx="5245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1500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Straight Connector 21"/>
          <p:cNvCxnSpPr/>
          <p:nvPr/>
        </p:nvCxnSpPr>
        <p:spPr bwMode="auto">
          <a:xfrm rot="5400000" flipV="1">
            <a:off x="3293887" y="627248"/>
            <a:ext cx="0" cy="2842921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0099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" name="Straight Connector 22"/>
          <p:cNvCxnSpPr/>
          <p:nvPr/>
        </p:nvCxnSpPr>
        <p:spPr bwMode="auto">
          <a:xfrm rot="5400000" flipV="1">
            <a:off x="3293887" y="3665859"/>
            <a:ext cx="0" cy="2842921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6600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Straight Connector 23"/>
          <p:cNvCxnSpPr/>
          <p:nvPr/>
        </p:nvCxnSpPr>
        <p:spPr bwMode="auto">
          <a:xfrm rot="5400000" flipV="1">
            <a:off x="3293887" y="4359964"/>
            <a:ext cx="0" cy="284292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" name="Straight Connector 24"/>
          <p:cNvCxnSpPr/>
          <p:nvPr/>
        </p:nvCxnSpPr>
        <p:spPr bwMode="auto">
          <a:xfrm rot="5400000" flipV="1">
            <a:off x="3293887" y="1314131"/>
            <a:ext cx="0" cy="2842921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accent6">
                <a:lumMod val="60000"/>
                <a:lumOff val="4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" name="Straight Connector 25"/>
          <p:cNvCxnSpPr/>
          <p:nvPr/>
        </p:nvCxnSpPr>
        <p:spPr bwMode="auto">
          <a:xfrm rot="5400000" flipV="1">
            <a:off x="3293887" y="2575946"/>
            <a:ext cx="0" cy="2842921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7030A0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Straight Connector 26"/>
          <p:cNvCxnSpPr/>
          <p:nvPr/>
        </p:nvCxnSpPr>
        <p:spPr bwMode="auto">
          <a:xfrm rot="5400000" flipV="1">
            <a:off x="3293887" y="1822613"/>
            <a:ext cx="0" cy="2842921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FF00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Straight Connector 28"/>
          <p:cNvCxnSpPr/>
          <p:nvPr/>
        </p:nvCxnSpPr>
        <p:spPr bwMode="auto">
          <a:xfrm rot="5400000" flipV="1">
            <a:off x="991618" y="3278720"/>
            <a:ext cx="4313903" cy="1202275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5" name="TextBox 44"/>
          <p:cNvSpPr txBox="1"/>
          <p:nvPr/>
        </p:nvSpPr>
        <p:spPr>
          <a:xfrm>
            <a:off x="3114443" y="1768510"/>
            <a:ext cx="947695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900" dirty="0" smtClean="0">
                <a:latin typeface="Arial Black" panose="020B0A04020102020204" pitchFamily="34" charset="0"/>
              </a:rPr>
              <a:t>Water Layer</a:t>
            </a:r>
            <a:endParaRPr lang="en-US" sz="900" dirty="0">
              <a:latin typeface="Arial Black" panose="020B0A040201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402863" y="5374671"/>
            <a:ext cx="851515" cy="35394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900" dirty="0" smtClean="0">
                <a:latin typeface="Arial Black" panose="020B0A04020102020204" pitchFamily="34" charset="0"/>
              </a:rPr>
              <a:t>Lakes Ent.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Seal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400336" y="4465288"/>
            <a:ext cx="716863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900" dirty="0" smtClean="0">
                <a:latin typeface="Arial Black" panose="020B0A04020102020204" pitchFamily="34" charset="0"/>
              </a:rPr>
              <a:t>Miocene</a:t>
            </a:r>
            <a:endParaRPr lang="en-US" sz="900" dirty="0">
              <a:latin typeface="Arial Black" panose="020B0A040201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475721" y="2428844"/>
            <a:ext cx="928459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900" dirty="0" smtClean="0">
                <a:latin typeface="Arial Black" panose="020B0A04020102020204" pitchFamily="34" charset="0"/>
              </a:rPr>
              <a:t>Pleistocene</a:t>
            </a:r>
            <a:endParaRPr lang="en-US" sz="900" dirty="0">
              <a:latin typeface="Arial Black" panose="020B0A040201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587649" y="2944480"/>
            <a:ext cx="595035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900" dirty="0" smtClean="0">
                <a:latin typeface="Arial Black" panose="020B0A04020102020204" pitchFamily="34" charset="0"/>
              </a:rPr>
              <a:t>U. Plio</a:t>
            </a:r>
            <a:endParaRPr lang="en-US" sz="900" dirty="0">
              <a:latin typeface="Arial Black" panose="020B0A040201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722342" y="3414391"/>
            <a:ext cx="575799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900" dirty="0" smtClean="0">
                <a:latin typeface="Arial Black" panose="020B0A04020102020204" pitchFamily="34" charset="0"/>
              </a:rPr>
              <a:t>L. Plio</a:t>
            </a:r>
            <a:endParaRPr lang="en-US" sz="900" dirty="0">
              <a:latin typeface="Arial Black" panose="020B0A040201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626396" y="1010861"/>
            <a:ext cx="1594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Velocity (m/s)</a:t>
            </a:r>
            <a:endParaRPr lang="en-US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56702" y="3677861"/>
            <a:ext cx="10134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TWT (s)</a:t>
            </a:r>
            <a:endParaRPr lang="en-US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3429000" y="2891798"/>
            <a:ext cx="5069558" cy="1752464"/>
            <a:chOff x="3429000" y="2891798"/>
            <a:chExt cx="5069558" cy="1752464"/>
          </a:xfrm>
        </p:grpSpPr>
        <p:sp>
          <p:nvSpPr>
            <p:cNvPr id="58" name="TextBox 57"/>
            <p:cNvSpPr txBox="1"/>
            <p:nvPr/>
          </p:nvSpPr>
          <p:spPr>
            <a:xfrm>
              <a:off x="5277355" y="2891798"/>
              <a:ext cx="32212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Velocity = TWT * 860 + 1500</a:t>
              </a:r>
              <a:endParaRPr lang="en-US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65" name="Freeform 64"/>
            <p:cNvSpPr/>
            <p:nvPr/>
          </p:nvSpPr>
          <p:spPr bwMode="auto">
            <a:xfrm>
              <a:off x="3429000" y="3236495"/>
              <a:ext cx="3031958" cy="1407767"/>
            </a:xfrm>
            <a:custGeom>
              <a:avLst/>
              <a:gdLst>
                <a:gd name="connsiteX0" fmla="*/ 0 w 2839453"/>
                <a:gd name="connsiteY0" fmla="*/ 1179095 h 1251357"/>
                <a:gd name="connsiteX1" fmla="*/ 794084 w 2839453"/>
                <a:gd name="connsiteY1" fmla="*/ 842211 h 1251357"/>
                <a:gd name="connsiteX2" fmla="*/ 830179 w 2839453"/>
                <a:gd name="connsiteY2" fmla="*/ 1227221 h 1251357"/>
                <a:gd name="connsiteX3" fmla="*/ 2839453 w 2839453"/>
                <a:gd name="connsiteY3" fmla="*/ 0 h 1251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9453" h="1251357">
                  <a:moveTo>
                    <a:pt x="0" y="1179095"/>
                  </a:moveTo>
                  <a:cubicBezTo>
                    <a:pt x="327860" y="1006642"/>
                    <a:pt x="655721" y="834190"/>
                    <a:pt x="794084" y="842211"/>
                  </a:cubicBezTo>
                  <a:cubicBezTo>
                    <a:pt x="932447" y="850232"/>
                    <a:pt x="489284" y="1367589"/>
                    <a:pt x="830179" y="1227221"/>
                  </a:cubicBezTo>
                  <a:cubicBezTo>
                    <a:pt x="1171074" y="1086853"/>
                    <a:pt x="2005263" y="543426"/>
                    <a:pt x="2839453" y="0"/>
                  </a:cubicBezTo>
                </a:path>
              </a:pathLst>
            </a:custGeom>
            <a:noFill/>
            <a:ln w="57150" cap="flat" cmpd="sng" algn="ctr">
              <a:solidFill>
                <a:srgbClr val="FF33CC"/>
              </a:solidFill>
              <a:prstDash val="solid"/>
              <a:round/>
              <a:headEnd type="arrow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58416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7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3300"/>
                </a:solidFill>
              </a:rPr>
              <a:t>Time Interpretation Pitfalls</a:t>
            </a:r>
          </a:p>
        </p:txBody>
      </p:sp>
      <p:sp>
        <p:nvSpPr>
          <p:cNvPr id="145715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44773" y="1042884"/>
            <a:ext cx="8499424" cy="792162"/>
          </a:xfrm>
        </p:spPr>
        <p:txBody>
          <a:bodyPr/>
          <a:lstStyle/>
          <a:p>
            <a:pPr marL="1319213" indent="-1319213">
              <a:buFontTx/>
              <a:buNone/>
            </a:pPr>
            <a:r>
              <a:rPr lang="en-US" sz="1600" b="1" dirty="0"/>
              <a:t>Scenario 1: Lithologies with anomalously </a:t>
            </a:r>
            <a:r>
              <a:rPr lang="en-US" sz="1600" b="1" u="sng" dirty="0"/>
              <a:t>high</a:t>
            </a:r>
            <a:r>
              <a:rPr lang="en-US" sz="1600" b="1" dirty="0"/>
              <a:t> velocities can produce structural </a:t>
            </a:r>
            <a:r>
              <a:rPr lang="en-US" sz="1600" b="1" u="sng" dirty="0"/>
              <a:t>pull-up</a:t>
            </a:r>
            <a:r>
              <a:rPr lang="en-US" sz="1600" b="1" dirty="0"/>
              <a:t> in the time domain</a:t>
            </a:r>
            <a:r>
              <a:rPr lang="en-US" sz="1600" b="1" dirty="0" smtClean="0"/>
              <a:t>. </a:t>
            </a:r>
            <a:r>
              <a:rPr lang="en-US" sz="1600" b="1" dirty="0" smtClean="0"/>
              <a:t>Proper </a:t>
            </a:r>
            <a:r>
              <a:rPr lang="en-US" sz="1600" b="1" dirty="0"/>
              <a:t>depth conversion will </a:t>
            </a:r>
            <a:r>
              <a:rPr lang="en-US" sz="1600" b="1" u="sng" dirty="0"/>
              <a:t>remove</a:t>
            </a:r>
            <a:r>
              <a:rPr lang="en-US" sz="1600" b="1" dirty="0"/>
              <a:t> </a:t>
            </a:r>
            <a:r>
              <a:rPr lang="en-US" sz="1600" b="1" dirty="0" smtClean="0"/>
              <a:t>false structures</a:t>
            </a:r>
            <a:r>
              <a:rPr lang="en-US" sz="1600" b="1" dirty="0"/>
              <a:t>.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838200" y="2209800"/>
            <a:ext cx="2819400" cy="4233863"/>
            <a:chOff x="288" y="1392"/>
            <a:chExt cx="1776" cy="2667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288" y="1392"/>
              <a:ext cx="1776" cy="2208"/>
              <a:chOff x="288" y="1392"/>
              <a:chExt cx="1776" cy="2208"/>
            </a:xfrm>
          </p:grpSpPr>
          <p:sp>
            <p:nvSpPr>
              <p:cNvPr id="1457158" name="Rectangle 6"/>
              <p:cNvSpPr>
                <a:spLocks noChangeArrowheads="1"/>
              </p:cNvSpPr>
              <p:nvPr/>
            </p:nvSpPr>
            <p:spPr bwMode="auto">
              <a:xfrm>
                <a:off x="288" y="1392"/>
                <a:ext cx="1776" cy="2208"/>
              </a:xfrm>
              <a:prstGeom prst="rect">
                <a:avLst/>
              </a:prstGeom>
              <a:solidFill>
                <a:srgbClr val="FFD77F"/>
              </a:solidFill>
              <a:ln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000" dirty="0">
                  <a:latin typeface="+mn-lt"/>
                </a:endParaRPr>
              </a:p>
            </p:txBody>
          </p:sp>
          <p:sp>
            <p:nvSpPr>
              <p:cNvPr id="1457161" name="Rectangle 9"/>
              <p:cNvSpPr>
                <a:spLocks noChangeArrowheads="1"/>
              </p:cNvSpPr>
              <p:nvPr/>
            </p:nvSpPr>
            <p:spPr bwMode="auto">
              <a:xfrm>
                <a:off x="288" y="2400"/>
                <a:ext cx="1776" cy="480"/>
              </a:xfrm>
              <a:prstGeom prst="rect">
                <a:avLst/>
              </a:prstGeom>
              <a:solidFill>
                <a:srgbClr val="00B0F0"/>
              </a:solidFill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en-US" sz="2000" dirty="0">
                  <a:latin typeface="+mn-lt"/>
                </a:endParaRPr>
              </a:p>
            </p:txBody>
          </p:sp>
          <p:sp>
            <p:nvSpPr>
              <p:cNvPr id="1457162" name="Text Box 10"/>
              <p:cNvSpPr txBox="1">
                <a:spLocks noChangeArrowheads="1"/>
              </p:cNvSpPr>
              <p:nvPr/>
            </p:nvSpPr>
            <p:spPr bwMode="auto">
              <a:xfrm>
                <a:off x="672" y="1539"/>
                <a:ext cx="1154" cy="252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2000" b="1" dirty="0">
                    <a:latin typeface="+mn-lt"/>
                  </a:rPr>
                  <a:t>Sand / Shale</a:t>
                </a:r>
              </a:p>
            </p:txBody>
          </p:sp>
          <p:sp>
            <p:nvSpPr>
              <p:cNvPr id="1457163" name="Text Box 11"/>
              <p:cNvSpPr txBox="1">
                <a:spLocks noChangeArrowheads="1"/>
              </p:cNvSpPr>
              <p:nvPr/>
            </p:nvSpPr>
            <p:spPr bwMode="auto">
              <a:xfrm>
                <a:off x="808" y="2400"/>
                <a:ext cx="956" cy="252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2000" b="1" dirty="0">
                    <a:latin typeface="+mn-lt"/>
                  </a:rPr>
                  <a:t>Limestone</a:t>
                </a:r>
              </a:p>
            </p:txBody>
          </p:sp>
          <p:sp>
            <p:nvSpPr>
              <p:cNvPr id="1457164" name="Text Box 12"/>
              <p:cNvSpPr txBox="1">
                <a:spLocks noChangeArrowheads="1"/>
              </p:cNvSpPr>
              <p:nvPr/>
            </p:nvSpPr>
            <p:spPr bwMode="auto">
              <a:xfrm>
                <a:off x="912" y="3191"/>
                <a:ext cx="646" cy="252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sz="2000" b="1" dirty="0">
                    <a:latin typeface="+mn-lt"/>
                  </a:rPr>
                  <a:t>Target</a:t>
                </a:r>
              </a:p>
            </p:txBody>
          </p:sp>
          <p:sp>
            <p:nvSpPr>
              <p:cNvPr id="1457159" name="Rectangle 7"/>
              <p:cNvSpPr>
                <a:spLocks noChangeArrowheads="1"/>
              </p:cNvSpPr>
              <p:nvPr/>
            </p:nvSpPr>
            <p:spPr bwMode="auto">
              <a:xfrm>
                <a:off x="288" y="2876"/>
                <a:ext cx="1776" cy="724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 w="19050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en-US" sz="2000" dirty="0">
                  <a:latin typeface="+mn-lt"/>
                </a:endParaRPr>
              </a:p>
            </p:txBody>
          </p:sp>
        </p:grpSp>
        <p:sp>
          <p:nvSpPr>
            <p:cNvPr id="1457165" name="Text Box 13"/>
            <p:cNvSpPr txBox="1">
              <a:spLocks noChangeArrowheads="1"/>
            </p:cNvSpPr>
            <p:nvPr/>
          </p:nvSpPr>
          <p:spPr bwMode="auto">
            <a:xfrm>
              <a:off x="288" y="3613"/>
              <a:ext cx="1776" cy="446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sz="2000" b="1" dirty="0">
                  <a:latin typeface="+mn-lt"/>
                </a:rPr>
                <a:t>True Depth Structure</a:t>
              </a:r>
            </a:p>
          </p:txBody>
        </p:sp>
      </p:grpSp>
      <p:sp>
        <p:nvSpPr>
          <p:cNvPr id="1457167" name="Rectangle 15"/>
          <p:cNvSpPr>
            <a:spLocks noChangeArrowheads="1"/>
          </p:cNvSpPr>
          <p:nvPr/>
        </p:nvSpPr>
        <p:spPr bwMode="auto">
          <a:xfrm>
            <a:off x="5181600" y="2209800"/>
            <a:ext cx="2819400" cy="3505200"/>
          </a:xfrm>
          <a:prstGeom prst="rect">
            <a:avLst/>
          </a:prstGeom>
          <a:solidFill>
            <a:srgbClr val="FFD77F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 eaLnBrk="0" hangingPunct="0"/>
            <a:endParaRPr lang="en-US" sz="2000" dirty="0">
              <a:latin typeface="+mn-lt"/>
            </a:endParaRPr>
          </a:p>
        </p:txBody>
      </p:sp>
      <p:sp>
        <p:nvSpPr>
          <p:cNvPr id="1457169" name="Rectangle 17"/>
          <p:cNvSpPr>
            <a:spLocks noChangeArrowheads="1"/>
          </p:cNvSpPr>
          <p:nvPr/>
        </p:nvSpPr>
        <p:spPr bwMode="auto">
          <a:xfrm>
            <a:off x="5181600" y="3810000"/>
            <a:ext cx="2819400" cy="762000"/>
          </a:xfrm>
          <a:prstGeom prst="rect">
            <a:avLst/>
          </a:prstGeom>
          <a:solidFill>
            <a:srgbClr val="00B0F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sz="2000" dirty="0">
              <a:latin typeface="+mn-lt"/>
            </a:endParaRPr>
          </a:p>
        </p:txBody>
      </p:sp>
      <p:sp>
        <p:nvSpPr>
          <p:cNvPr id="1457171" name="Text Box 19"/>
          <p:cNvSpPr txBox="1">
            <a:spLocks noChangeArrowheads="1"/>
          </p:cNvSpPr>
          <p:nvPr/>
        </p:nvSpPr>
        <p:spPr bwMode="auto">
          <a:xfrm>
            <a:off x="5791200" y="2443163"/>
            <a:ext cx="1792478" cy="36933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800" b="1" dirty="0">
                <a:latin typeface="+mn-lt"/>
              </a:rPr>
              <a:t>V = 2800 m/s</a:t>
            </a:r>
          </a:p>
        </p:txBody>
      </p:sp>
      <p:sp>
        <p:nvSpPr>
          <p:cNvPr id="1457173" name="Rectangle 21"/>
          <p:cNvSpPr>
            <a:spLocks noChangeArrowheads="1"/>
          </p:cNvSpPr>
          <p:nvPr/>
        </p:nvSpPr>
        <p:spPr bwMode="auto">
          <a:xfrm>
            <a:off x="5181600" y="4572000"/>
            <a:ext cx="2819400" cy="11430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sz="2000" dirty="0">
              <a:latin typeface="+mn-lt"/>
            </a:endParaRPr>
          </a:p>
        </p:txBody>
      </p:sp>
      <p:sp>
        <p:nvSpPr>
          <p:cNvPr id="1457174" name="Text Box 22"/>
          <p:cNvSpPr txBox="1">
            <a:spLocks noChangeArrowheads="1"/>
          </p:cNvSpPr>
          <p:nvPr/>
        </p:nvSpPr>
        <p:spPr bwMode="auto">
          <a:xfrm>
            <a:off x="6172200" y="5065713"/>
            <a:ext cx="1026243" cy="40011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2000" b="1" dirty="0">
                <a:latin typeface="+mn-lt"/>
              </a:rPr>
              <a:t>Target</a:t>
            </a:r>
          </a:p>
        </p:txBody>
      </p:sp>
      <p:sp>
        <p:nvSpPr>
          <p:cNvPr id="1457175" name="Text Box 23"/>
          <p:cNvSpPr txBox="1">
            <a:spLocks noChangeArrowheads="1"/>
          </p:cNvSpPr>
          <p:nvPr/>
        </p:nvSpPr>
        <p:spPr bwMode="auto">
          <a:xfrm>
            <a:off x="5181600" y="5735780"/>
            <a:ext cx="2819400" cy="7078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2000" b="1" dirty="0">
                <a:latin typeface="+mn-lt"/>
              </a:rPr>
              <a:t>Apparent Time Structure</a:t>
            </a:r>
          </a:p>
        </p:txBody>
      </p:sp>
      <p:cxnSp>
        <p:nvCxnSpPr>
          <p:cNvPr id="25" name="Straight Connector 24"/>
          <p:cNvCxnSpPr/>
          <p:nvPr/>
        </p:nvCxnSpPr>
        <p:spPr bwMode="auto">
          <a:xfrm>
            <a:off x="839194" y="3813551"/>
            <a:ext cx="268014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" name="Straight Connector 25"/>
          <p:cNvCxnSpPr/>
          <p:nvPr/>
        </p:nvCxnSpPr>
        <p:spPr bwMode="auto">
          <a:xfrm>
            <a:off x="3351734" y="3811491"/>
            <a:ext cx="305866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Straight Connector 26"/>
          <p:cNvCxnSpPr/>
          <p:nvPr/>
        </p:nvCxnSpPr>
        <p:spPr bwMode="auto">
          <a:xfrm>
            <a:off x="7680718" y="3803254"/>
            <a:ext cx="314104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8" name="Straight Connector 27"/>
          <p:cNvCxnSpPr/>
          <p:nvPr/>
        </p:nvCxnSpPr>
        <p:spPr bwMode="auto">
          <a:xfrm>
            <a:off x="5176416" y="4573492"/>
            <a:ext cx="268014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Straight Connector 28"/>
          <p:cNvCxnSpPr/>
          <p:nvPr/>
        </p:nvCxnSpPr>
        <p:spPr bwMode="auto">
          <a:xfrm>
            <a:off x="5180534" y="3811492"/>
            <a:ext cx="268014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" name="Straight Connector 31"/>
          <p:cNvCxnSpPr/>
          <p:nvPr/>
        </p:nvCxnSpPr>
        <p:spPr bwMode="auto">
          <a:xfrm>
            <a:off x="846438" y="4563193"/>
            <a:ext cx="2811162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5" name="Straight Connector 34"/>
          <p:cNvCxnSpPr/>
          <p:nvPr/>
        </p:nvCxnSpPr>
        <p:spPr bwMode="auto">
          <a:xfrm>
            <a:off x="7639529" y="4571433"/>
            <a:ext cx="355293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7" name="Freeform 36"/>
          <p:cNvSpPr/>
          <p:nvPr/>
        </p:nvSpPr>
        <p:spPr bwMode="auto">
          <a:xfrm>
            <a:off x="1108364" y="3422073"/>
            <a:ext cx="2230581" cy="401782"/>
          </a:xfrm>
          <a:custGeom>
            <a:avLst/>
            <a:gdLst>
              <a:gd name="connsiteX0" fmla="*/ 0 w 2230581"/>
              <a:gd name="connsiteY0" fmla="*/ 387927 h 401782"/>
              <a:gd name="connsiteX1" fmla="*/ 277091 w 2230581"/>
              <a:gd name="connsiteY1" fmla="*/ 401782 h 401782"/>
              <a:gd name="connsiteX2" fmla="*/ 609600 w 2230581"/>
              <a:gd name="connsiteY2" fmla="*/ 152400 h 401782"/>
              <a:gd name="connsiteX3" fmla="*/ 1066800 w 2230581"/>
              <a:gd name="connsiteY3" fmla="*/ 110836 h 401782"/>
              <a:gd name="connsiteX4" fmla="*/ 1274618 w 2230581"/>
              <a:gd name="connsiteY4" fmla="*/ 0 h 401782"/>
              <a:gd name="connsiteX5" fmla="*/ 1717963 w 2230581"/>
              <a:gd name="connsiteY5" fmla="*/ 41563 h 401782"/>
              <a:gd name="connsiteX6" fmla="*/ 2050472 w 2230581"/>
              <a:gd name="connsiteY6" fmla="*/ 374072 h 401782"/>
              <a:gd name="connsiteX7" fmla="*/ 2230581 w 2230581"/>
              <a:gd name="connsiteY7" fmla="*/ 401782 h 401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30581" h="401782">
                <a:moveTo>
                  <a:pt x="0" y="387927"/>
                </a:moveTo>
                <a:lnTo>
                  <a:pt x="277091" y="401782"/>
                </a:lnTo>
                <a:lnTo>
                  <a:pt x="609600" y="152400"/>
                </a:lnTo>
                <a:lnTo>
                  <a:pt x="1066800" y="110836"/>
                </a:lnTo>
                <a:lnTo>
                  <a:pt x="1274618" y="0"/>
                </a:lnTo>
                <a:lnTo>
                  <a:pt x="1717963" y="41563"/>
                </a:lnTo>
                <a:lnTo>
                  <a:pt x="2050472" y="374072"/>
                </a:lnTo>
                <a:lnTo>
                  <a:pt x="2230581" y="401782"/>
                </a:lnTo>
              </a:path>
            </a:pathLst>
          </a:custGeom>
          <a:solidFill>
            <a:srgbClr val="00B0F0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8" name="Freeform 37"/>
          <p:cNvSpPr/>
          <p:nvPr/>
        </p:nvSpPr>
        <p:spPr bwMode="auto">
          <a:xfrm>
            <a:off x="5451764" y="3408218"/>
            <a:ext cx="2230581" cy="401782"/>
          </a:xfrm>
          <a:custGeom>
            <a:avLst/>
            <a:gdLst>
              <a:gd name="connsiteX0" fmla="*/ 0 w 2230581"/>
              <a:gd name="connsiteY0" fmla="*/ 387927 h 401782"/>
              <a:gd name="connsiteX1" fmla="*/ 277091 w 2230581"/>
              <a:gd name="connsiteY1" fmla="*/ 401782 h 401782"/>
              <a:gd name="connsiteX2" fmla="*/ 609600 w 2230581"/>
              <a:gd name="connsiteY2" fmla="*/ 152400 h 401782"/>
              <a:gd name="connsiteX3" fmla="*/ 1066800 w 2230581"/>
              <a:gd name="connsiteY3" fmla="*/ 110836 h 401782"/>
              <a:gd name="connsiteX4" fmla="*/ 1274618 w 2230581"/>
              <a:gd name="connsiteY4" fmla="*/ 0 h 401782"/>
              <a:gd name="connsiteX5" fmla="*/ 1717963 w 2230581"/>
              <a:gd name="connsiteY5" fmla="*/ 41563 h 401782"/>
              <a:gd name="connsiteX6" fmla="*/ 2050472 w 2230581"/>
              <a:gd name="connsiteY6" fmla="*/ 374072 h 401782"/>
              <a:gd name="connsiteX7" fmla="*/ 2230581 w 2230581"/>
              <a:gd name="connsiteY7" fmla="*/ 401782 h 401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30581" h="401782">
                <a:moveTo>
                  <a:pt x="0" y="387927"/>
                </a:moveTo>
                <a:lnTo>
                  <a:pt x="277091" y="401782"/>
                </a:lnTo>
                <a:lnTo>
                  <a:pt x="609600" y="152400"/>
                </a:lnTo>
                <a:lnTo>
                  <a:pt x="1066800" y="110836"/>
                </a:lnTo>
                <a:lnTo>
                  <a:pt x="1274618" y="0"/>
                </a:lnTo>
                <a:lnTo>
                  <a:pt x="1717963" y="41563"/>
                </a:lnTo>
                <a:lnTo>
                  <a:pt x="2050472" y="374072"/>
                </a:lnTo>
                <a:lnTo>
                  <a:pt x="2230581" y="401782"/>
                </a:lnTo>
              </a:path>
            </a:pathLst>
          </a:custGeom>
          <a:solidFill>
            <a:srgbClr val="00B0F0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57172" name="Text Box 20"/>
          <p:cNvSpPr txBox="1">
            <a:spLocks noChangeArrowheads="1"/>
          </p:cNvSpPr>
          <p:nvPr/>
        </p:nvSpPr>
        <p:spPr bwMode="auto">
          <a:xfrm>
            <a:off x="5801590" y="3838972"/>
            <a:ext cx="1792478" cy="36933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800" b="1" dirty="0">
                <a:latin typeface="+mn-lt"/>
              </a:rPr>
              <a:t>V = 5000 m/s</a:t>
            </a:r>
          </a:p>
        </p:txBody>
      </p:sp>
      <p:sp>
        <p:nvSpPr>
          <p:cNvPr id="39" name="Freeform 38"/>
          <p:cNvSpPr/>
          <p:nvPr/>
        </p:nvSpPr>
        <p:spPr bwMode="auto">
          <a:xfrm>
            <a:off x="5486401" y="4272455"/>
            <a:ext cx="2230581" cy="313400"/>
          </a:xfrm>
          <a:custGeom>
            <a:avLst/>
            <a:gdLst>
              <a:gd name="connsiteX0" fmla="*/ 0 w 2230581"/>
              <a:gd name="connsiteY0" fmla="*/ 387927 h 401782"/>
              <a:gd name="connsiteX1" fmla="*/ 277091 w 2230581"/>
              <a:gd name="connsiteY1" fmla="*/ 401782 h 401782"/>
              <a:gd name="connsiteX2" fmla="*/ 609600 w 2230581"/>
              <a:gd name="connsiteY2" fmla="*/ 152400 h 401782"/>
              <a:gd name="connsiteX3" fmla="*/ 1066800 w 2230581"/>
              <a:gd name="connsiteY3" fmla="*/ 110836 h 401782"/>
              <a:gd name="connsiteX4" fmla="*/ 1274618 w 2230581"/>
              <a:gd name="connsiteY4" fmla="*/ 0 h 401782"/>
              <a:gd name="connsiteX5" fmla="*/ 1717963 w 2230581"/>
              <a:gd name="connsiteY5" fmla="*/ 41563 h 401782"/>
              <a:gd name="connsiteX6" fmla="*/ 2050472 w 2230581"/>
              <a:gd name="connsiteY6" fmla="*/ 374072 h 401782"/>
              <a:gd name="connsiteX7" fmla="*/ 2230581 w 2230581"/>
              <a:gd name="connsiteY7" fmla="*/ 401782 h 401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30581" h="401782">
                <a:moveTo>
                  <a:pt x="0" y="387927"/>
                </a:moveTo>
                <a:lnTo>
                  <a:pt x="277091" y="401782"/>
                </a:lnTo>
                <a:lnTo>
                  <a:pt x="609600" y="152400"/>
                </a:lnTo>
                <a:lnTo>
                  <a:pt x="1066800" y="110836"/>
                </a:lnTo>
                <a:lnTo>
                  <a:pt x="1274618" y="0"/>
                </a:lnTo>
                <a:lnTo>
                  <a:pt x="1717963" y="41563"/>
                </a:lnTo>
                <a:lnTo>
                  <a:pt x="2050472" y="374072"/>
                </a:lnTo>
                <a:lnTo>
                  <a:pt x="2230581" y="401782"/>
                </a:lnTo>
              </a:path>
            </a:pathLst>
          </a:custGeom>
          <a:solidFill>
            <a:schemeClr val="accent1">
              <a:lumMod val="75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0315" y="1402225"/>
            <a:ext cx="8769016" cy="3384840"/>
          </a:xfrm>
          <a:prstGeom prst="rect">
            <a:avLst/>
          </a:prstGeom>
        </p:spPr>
      </p:pic>
      <p:sp>
        <p:nvSpPr>
          <p:cNvPr id="25" name="Title 2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 – Depth Comparison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151907" y="1039833"/>
            <a:ext cx="28440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Two-Way Time Section</a:t>
            </a:r>
            <a:endParaRPr lang="en-US" sz="1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187542" y="1039833"/>
            <a:ext cx="33906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Single Time-Depth Function</a:t>
            </a:r>
          </a:p>
          <a:p>
            <a:pPr algn="ctr"/>
            <a:r>
              <a:rPr lang="en-US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Based on a Single Velocity Function</a:t>
            </a:r>
            <a:endParaRPr lang="en-US" sz="1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25481" y="4841916"/>
            <a:ext cx="32212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Velocity = TWT * 860 + 1500</a:t>
            </a:r>
            <a:endParaRPr lang="en-US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628650" y="4933950"/>
            <a:ext cx="3867150" cy="1455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lvl="1" indent="-220663" defTabSz="423863" eaLnBrk="0" hangingPunct="0">
              <a:buClr>
                <a:schemeClr val="tx1"/>
              </a:buClr>
              <a:buFontTx/>
              <a:buChar char="•"/>
            </a:pPr>
            <a:r>
              <a:rPr lang="en-US" sz="1600" b="1" dirty="0" smtClean="0">
                <a:solidFill>
                  <a:srgbClr val="FFFF66"/>
                </a:solidFill>
                <a:latin typeface="Helvetica" pitchFamily="34" charset="0"/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  <a:latin typeface="Helvetica" pitchFamily="34" charset="0"/>
              </a:rPr>
              <a:t>Single, Constant </a:t>
            </a:r>
            <a:r>
              <a:rPr lang="en-US" sz="1600" b="1" dirty="0">
                <a:solidFill>
                  <a:srgbClr val="FF0000"/>
                </a:solidFill>
                <a:latin typeface="Helvetica" pitchFamily="34" charset="0"/>
              </a:rPr>
              <a:t>Function</a:t>
            </a:r>
          </a:p>
          <a:p>
            <a:pPr lvl="1" indent="-220663" defTabSz="423863" eaLnBrk="0" hangingPunct="0">
              <a:buClr>
                <a:schemeClr val="tx1"/>
              </a:buClr>
              <a:buFontTx/>
              <a:buChar char="•"/>
            </a:pPr>
            <a:r>
              <a:rPr lang="en-US" sz="1600" b="1" dirty="0">
                <a:latin typeface="Helvetica" pitchFamily="34" charset="0"/>
              </a:rPr>
              <a:t> Average Velocity Map</a:t>
            </a:r>
          </a:p>
          <a:p>
            <a:pPr lvl="1" indent="-220663" defTabSz="423863" eaLnBrk="0" hangingPunct="0">
              <a:buClr>
                <a:schemeClr val="tx1"/>
              </a:buClr>
              <a:buFontTx/>
              <a:buChar char="•"/>
            </a:pPr>
            <a:r>
              <a:rPr lang="en-US" sz="1600" b="1" dirty="0">
                <a:latin typeface="Helvetica" pitchFamily="34" charset="0"/>
              </a:rPr>
              <a:t> Time/Depth Slices</a:t>
            </a:r>
          </a:p>
          <a:p>
            <a:pPr lvl="1" indent="-220663" defTabSz="423863" eaLnBrk="0" hangingPunct="0">
              <a:buClr>
                <a:schemeClr val="tx1"/>
              </a:buClr>
              <a:buFontTx/>
              <a:buChar char="•"/>
            </a:pPr>
            <a:r>
              <a:rPr lang="en-US" sz="1600" b="1" dirty="0">
                <a:latin typeface="Helvetica" pitchFamily="34" charset="0"/>
              </a:rPr>
              <a:t> Horizon Keyed Interval Velocity</a:t>
            </a:r>
          </a:p>
          <a:p>
            <a:pPr lvl="1" indent="-220663" defTabSz="423863" eaLnBrk="0" hangingPunct="0">
              <a:buClr>
                <a:schemeClr val="tx1"/>
              </a:buClr>
              <a:buFontTx/>
              <a:buChar char="•"/>
            </a:pPr>
            <a:r>
              <a:rPr lang="en-US" sz="1600" b="1" dirty="0" smtClean="0">
                <a:latin typeface="Helvetica" pitchFamily="34" charset="0"/>
              </a:rPr>
              <a:t> Layer </a:t>
            </a:r>
            <a:r>
              <a:rPr lang="en-US" sz="1600" b="1" dirty="0">
                <a:latin typeface="Helvetica" pitchFamily="34" charset="0"/>
              </a:rPr>
              <a:t>Cake </a:t>
            </a:r>
            <a:endParaRPr lang="en-US" sz="1600" b="1" dirty="0" smtClean="0">
              <a:latin typeface="Helvetic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26138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3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Velocity Semblance at Location D</a:t>
            </a:r>
            <a:endParaRPr lang="en-US" dirty="0"/>
          </a:p>
        </p:txBody>
      </p:sp>
      <p:sp>
        <p:nvSpPr>
          <p:cNvPr id="35" name="Rectangle 34"/>
          <p:cNvSpPr/>
          <p:nvPr/>
        </p:nvSpPr>
        <p:spPr bwMode="auto">
          <a:xfrm>
            <a:off x="2021306" y="1672389"/>
            <a:ext cx="2887578" cy="440355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4" name="Rectangle 43"/>
          <p:cNvSpPr/>
          <p:nvPr/>
        </p:nvSpPr>
        <p:spPr bwMode="auto">
          <a:xfrm>
            <a:off x="2021305" y="1660357"/>
            <a:ext cx="2863516" cy="553453"/>
          </a:xfrm>
          <a:prstGeom prst="rect">
            <a:avLst/>
          </a:prstGeom>
          <a:solidFill>
            <a:srgbClr val="0070C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36" name="Picture 4" descr="Interactive velocity analysis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57" t="65617" r="70813" b="26093"/>
          <a:stretch/>
        </p:blipFill>
        <p:spPr bwMode="auto">
          <a:xfrm>
            <a:off x="2019029" y="2015451"/>
            <a:ext cx="2829697" cy="1942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4" descr="Interactive velocity analysis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31" t="75080" r="63732" b="21136"/>
          <a:stretch/>
        </p:blipFill>
        <p:spPr bwMode="auto">
          <a:xfrm rot="10800000">
            <a:off x="1977440" y="3956181"/>
            <a:ext cx="2854411" cy="1565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4" descr="Interactive velocity analysis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65" t="79483" r="68140" b="15549"/>
          <a:stretch/>
        </p:blipFill>
        <p:spPr bwMode="auto">
          <a:xfrm>
            <a:off x="2019029" y="5061386"/>
            <a:ext cx="2866767" cy="1002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886174" y="1332643"/>
            <a:ext cx="5245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4500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16259" y="1332643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47443" y="5804691"/>
            <a:ext cx="5677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1.000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47443" y="4951562"/>
            <a:ext cx="5677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0.800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47443" y="1539054"/>
            <a:ext cx="5677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0.000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47443" y="4098435"/>
            <a:ext cx="5677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0.600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47443" y="2392181"/>
            <a:ext cx="5677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0.200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47443" y="3245308"/>
            <a:ext cx="5677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0.400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144576" y="1332643"/>
            <a:ext cx="5245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3000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402979" y="1332643"/>
            <a:ext cx="5245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1500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Straight Connector 21"/>
          <p:cNvCxnSpPr/>
          <p:nvPr/>
        </p:nvCxnSpPr>
        <p:spPr bwMode="auto">
          <a:xfrm rot="5400000" flipV="1">
            <a:off x="3426234" y="579121"/>
            <a:ext cx="0" cy="2842921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0099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3" name="Straight Connector 22"/>
          <p:cNvCxnSpPr/>
          <p:nvPr/>
        </p:nvCxnSpPr>
        <p:spPr bwMode="auto">
          <a:xfrm rot="5400000" flipV="1">
            <a:off x="3426234" y="3617732"/>
            <a:ext cx="0" cy="2842921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6600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Straight Connector 23"/>
          <p:cNvCxnSpPr/>
          <p:nvPr/>
        </p:nvCxnSpPr>
        <p:spPr bwMode="auto">
          <a:xfrm rot="5400000" flipV="1">
            <a:off x="3426234" y="4311837"/>
            <a:ext cx="0" cy="284292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" name="Straight Connector 24"/>
          <p:cNvCxnSpPr/>
          <p:nvPr/>
        </p:nvCxnSpPr>
        <p:spPr bwMode="auto">
          <a:xfrm rot="5400000" flipV="1">
            <a:off x="3426234" y="1266004"/>
            <a:ext cx="0" cy="2842921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accent6">
                <a:lumMod val="60000"/>
                <a:lumOff val="40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" name="Straight Connector 25"/>
          <p:cNvCxnSpPr/>
          <p:nvPr/>
        </p:nvCxnSpPr>
        <p:spPr bwMode="auto">
          <a:xfrm rot="5400000" flipV="1">
            <a:off x="3426234" y="2527819"/>
            <a:ext cx="0" cy="2842921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7030A0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Straight Connector 26"/>
          <p:cNvCxnSpPr/>
          <p:nvPr/>
        </p:nvCxnSpPr>
        <p:spPr bwMode="auto">
          <a:xfrm rot="5400000" flipV="1">
            <a:off x="3426234" y="1774486"/>
            <a:ext cx="0" cy="2842921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FF00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Straight Connector 28"/>
          <p:cNvCxnSpPr/>
          <p:nvPr/>
        </p:nvCxnSpPr>
        <p:spPr bwMode="auto">
          <a:xfrm rot="5400000" flipV="1">
            <a:off x="1123965" y="3230593"/>
            <a:ext cx="4313903" cy="1202275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3" name="Group 36"/>
          <p:cNvGrpSpPr/>
          <p:nvPr/>
        </p:nvGrpSpPr>
        <p:grpSpPr>
          <a:xfrm>
            <a:off x="2693452" y="1673399"/>
            <a:ext cx="1276838" cy="4061809"/>
            <a:chOff x="3788326" y="1721526"/>
            <a:chExt cx="1276838" cy="4061809"/>
          </a:xfrm>
        </p:grpSpPr>
        <p:sp>
          <p:nvSpPr>
            <p:cNvPr id="31" name="Freeform 30"/>
            <p:cNvSpPr/>
            <p:nvPr/>
          </p:nvSpPr>
          <p:spPr bwMode="auto">
            <a:xfrm rot="5400000">
              <a:off x="2705876" y="2803976"/>
              <a:ext cx="2286000" cy="121100"/>
            </a:xfrm>
            <a:custGeom>
              <a:avLst/>
              <a:gdLst>
                <a:gd name="connsiteX0" fmla="*/ 0 w 2286000"/>
                <a:gd name="connsiteY0" fmla="*/ 58679 h 58679"/>
                <a:gd name="connsiteX1" fmla="*/ 337399 w 2286000"/>
                <a:gd name="connsiteY1" fmla="*/ 58679 h 58679"/>
                <a:gd name="connsiteX2" fmla="*/ 337399 w 2286000"/>
                <a:gd name="connsiteY2" fmla="*/ 44009 h 58679"/>
                <a:gd name="connsiteX3" fmla="*/ 1019531 w 2286000"/>
                <a:gd name="connsiteY3" fmla="*/ 44009 h 58679"/>
                <a:gd name="connsiteX4" fmla="*/ 1019531 w 2286000"/>
                <a:gd name="connsiteY4" fmla="*/ 12225 h 58679"/>
                <a:gd name="connsiteX5" fmla="*/ 1532964 w 2286000"/>
                <a:gd name="connsiteY5" fmla="*/ 12225 h 58679"/>
                <a:gd name="connsiteX6" fmla="*/ 1532964 w 2286000"/>
                <a:gd name="connsiteY6" fmla="*/ 0 h 58679"/>
                <a:gd name="connsiteX7" fmla="*/ 2286000 w 2286000"/>
                <a:gd name="connsiteY7" fmla="*/ 0 h 58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6000" h="58679">
                  <a:moveTo>
                    <a:pt x="0" y="58679"/>
                  </a:moveTo>
                  <a:lnTo>
                    <a:pt x="337399" y="58679"/>
                  </a:lnTo>
                  <a:lnTo>
                    <a:pt x="337399" y="44009"/>
                  </a:lnTo>
                  <a:lnTo>
                    <a:pt x="1019531" y="44009"/>
                  </a:lnTo>
                  <a:lnTo>
                    <a:pt x="1019531" y="12225"/>
                  </a:lnTo>
                  <a:lnTo>
                    <a:pt x="1532964" y="12225"/>
                  </a:lnTo>
                  <a:lnTo>
                    <a:pt x="1532964" y="0"/>
                  </a:lnTo>
                  <a:lnTo>
                    <a:pt x="2286000" y="0"/>
                  </a:lnTo>
                </a:path>
              </a:pathLst>
            </a:custGeom>
            <a:noFill/>
            <a:ln w="762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2" name="Freeform 31"/>
            <p:cNvSpPr/>
            <p:nvPr/>
          </p:nvSpPr>
          <p:spPr bwMode="auto">
            <a:xfrm rot="5400000">
              <a:off x="4030155" y="4748326"/>
              <a:ext cx="1776684" cy="293334"/>
            </a:xfrm>
            <a:custGeom>
              <a:avLst/>
              <a:gdLst>
                <a:gd name="connsiteX0" fmla="*/ 0 w 1776684"/>
                <a:gd name="connsiteY0" fmla="*/ 0 h 142135"/>
                <a:gd name="connsiteX1" fmla="*/ 1089700 w 1776684"/>
                <a:gd name="connsiteY1" fmla="*/ 0 h 142135"/>
                <a:gd name="connsiteX2" fmla="*/ 1089700 w 1776684"/>
                <a:gd name="connsiteY2" fmla="*/ 142135 h 142135"/>
                <a:gd name="connsiteX3" fmla="*/ 1776684 w 1776684"/>
                <a:gd name="connsiteY3" fmla="*/ 142135 h 142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6684" h="142135">
                  <a:moveTo>
                    <a:pt x="0" y="0"/>
                  </a:moveTo>
                  <a:lnTo>
                    <a:pt x="1089700" y="0"/>
                  </a:lnTo>
                  <a:lnTo>
                    <a:pt x="1089700" y="142135"/>
                  </a:lnTo>
                  <a:lnTo>
                    <a:pt x="1776684" y="142135"/>
                  </a:lnTo>
                </a:path>
              </a:pathLst>
            </a:custGeom>
            <a:noFill/>
            <a:ln w="762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3246790" y="1720383"/>
            <a:ext cx="947695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900" dirty="0" smtClean="0">
                <a:latin typeface="Arial Black" panose="020B0A04020102020204" pitchFamily="34" charset="0"/>
              </a:rPr>
              <a:t>Water Layer</a:t>
            </a:r>
            <a:endParaRPr lang="en-US" sz="900" dirty="0">
              <a:latin typeface="Arial Black" panose="020B0A040201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535210" y="5326544"/>
            <a:ext cx="851515" cy="35394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900" dirty="0" smtClean="0">
                <a:latin typeface="Arial Black" panose="020B0A04020102020204" pitchFamily="34" charset="0"/>
              </a:rPr>
              <a:t>Lakes Ent.</a:t>
            </a:r>
          </a:p>
          <a:p>
            <a:pPr algn="ctr"/>
            <a:r>
              <a:rPr lang="en-US" sz="800" dirty="0" smtClean="0">
                <a:latin typeface="Arial" panose="020B0604020202020204" pitchFamily="34" charset="0"/>
                <a:cs typeface="Arial" panose="020B0604020202020204" pitchFamily="34" charset="0"/>
              </a:rPr>
              <a:t>Seal</a:t>
            </a:r>
            <a:endParaRPr 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532683" y="4417161"/>
            <a:ext cx="716863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900" dirty="0" smtClean="0">
                <a:latin typeface="Arial Black" panose="020B0A04020102020204" pitchFamily="34" charset="0"/>
              </a:rPr>
              <a:t>Miocene</a:t>
            </a:r>
            <a:endParaRPr lang="en-US" sz="900" dirty="0">
              <a:latin typeface="Arial Black" panose="020B0A040201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608068" y="2380717"/>
            <a:ext cx="928459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900" dirty="0" smtClean="0">
                <a:latin typeface="Arial Black" panose="020B0A04020102020204" pitchFamily="34" charset="0"/>
              </a:rPr>
              <a:t>Pleistocene</a:t>
            </a:r>
            <a:endParaRPr lang="en-US" sz="900" dirty="0">
              <a:latin typeface="Arial Black" panose="020B0A040201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719996" y="2896353"/>
            <a:ext cx="595035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900" dirty="0" smtClean="0">
                <a:latin typeface="Arial Black" panose="020B0A04020102020204" pitchFamily="34" charset="0"/>
              </a:rPr>
              <a:t>U. Plio</a:t>
            </a:r>
            <a:endParaRPr lang="en-US" sz="900" dirty="0">
              <a:latin typeface="Arial Black" panose="020B0A040201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854689" y="3366264"/>
            <a:ext cx="575799" cy="23083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900" dirty="0" smtClean="0">
                <a:latin typeface="Arial Black" panose="020B0A04020102020204" pitchFamily="34" charset="0"/>
              </a:rPr>
              <a:t>L. Plio</a:t>
            </a:r>
            <a:endParaRPr lang="en-US" sz="900" dirty="0">
              <a:latin typeface="Arial Black" panose="020B0A04020102020204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 rot="5400000">
            <a:off x="-144661" y="3821435"/>
            <a:ext cx="4298868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" name="Straight Connector 5"/>
          <p:cNvCxnSpPr/>
          <p:nvPr/>
        </p:nvCxnSpPr>
        <p:spPr bwMode="auto">
          <a:xfrm rot="5400000" flipV="1">
            <a:off x="3435178" y="249039"/>
            <a:ext cx="0" cy="284292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9" name="TextBox 38"/>
          <p:cNvSpPr txBox="1"/>
          <p:nvPr/>
        </p:nvSpPr>
        <p:spPr>
          <a:xfrm>
            <a:off x="2626396" y="1010861"/>
            <a:ext cx="1594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Velocity (m/s)</a:t>
            </a:r>
            <a:endParaRPr lang="en-US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56702" y="3677861"/>
            <a:ext cx="10134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TWT (s)</a:t>
            </a:r>
            <a:endParaRPr lang="en-US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75" name="Group 74"/>
          <p:cNvGrpSpPr/>
          <p:nvPr/>
        </p:nvGrpSpPr>
        <p:grpSpPr>
          <a:xfrm>
            <a:off x="5914889" y="1223419"/>
            <a:ext cx="2678628" cy="4490759"/>
            <a:chOff x="5914889" y="1223419"/>
            <a:chExt cx="2678628" cy="4490759"/>
          </a:xfrm>
        </p:grpSpPr>
        <p:grpSp>
          <p:nvGrpSpPr>
            <p:cNvPr id="4" name="Group 6"/>
            <p:cNvGrpSpPr/>
            <p:nvPr/>
          </p:nvGrpSpPr>
          <p:grpSpPr>
            <a:xfrm>
              <a:off x="5914889" y="1823214"/>
              <a:ext cx="2678628" cy="3890964"/>
              <a:chOff x="6239741" y="1269763"/>
              <a:chExt cx="2678628" cy="3890965"/>
            </a:xfrm>
          </p:grpSpPr>
          <p:graphicFrame>
            <p:nvGraphicFramePr>
              <p:cNvPr id="52" name="Chart 51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972347895"/>
                  </p:ext>
                </p:extLst>
              </p:nvPr>
            </p:nvGraphicFramePr>
            <p:xfrm>
              <a:off x="6239741" y="1269763"/>
              <a:ext cx="2678628" cy="3890965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53" name="TextBox 52"/>
              <p:cNvSpPr txBox="1"/>
              <p:nvPr/>
            </p:nvSpPr>
            <p:spPr>
              <a:xfrm>
                <a:off x="7051963" y="3501242"/>
                <a:ext cx="990977" cy="26161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sz="1100" b="1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Carbonates</a:t>
                </a:r>
                <a:endParaRPr lang="en-US" sz="11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6786500" y="1936420"/>
                <a:ext cx="538930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Water</a:t>
                </a:r>
                <a:endParaRPr lang="en-US" sz="9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8429913" y="1502987"/>
                <a:ext cx="409086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5000</a:t>
                </a:r>
                <a:endParaRPr lang="en-US" sz="8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6626513" y="1483937"/>
                <a:ext cx="240772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0</a:t>
                </a:r>
                <a:endParaRPr lang="en-US" sz="8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57" name="TextBox 56"/>
              <p:cNvSpPr txBox="1"/>
              <p:nvPr/>
            </p:nvSpPr>
            <p:spPr>
              <a:xfrm>
                <a:off x="6931313" y="1496637"/>
                <a:ext cx="409086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1000</a:t>
                </a:r>
                <a:endParaRPr lang="en-US" sz="8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58" name="TextBox 57"/>
              <p:cNvSpPr txBox="1"/>
              <p:nvPr/>
            </p:nvSpPr>
            <p:spPr>
              <a:xfrm>
                <a:off x="7318663" y="1496637"/>
                <a:ext cx="409086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2000</a:t>
                </a:r>
                <a:endParaRPr lang="en-US" sz="8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59" name="TextBox 58"/>
              <p:cNvSpPr txBox="1"/>
              <p:nvPr/>
            </p:nvSpPr>
            <p:spPr>
              <a:xfrm>
                <a:off x="7706013" y="1509337"/>
                <a:ext cx="409086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3000</a:t>
                </a:r>
                <a:endParaRPr lang="en-US" sz="8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>
                <a:off x="8061613" y="1490287"/>
                <a:ext cx="409086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800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4000</a:t>
                </a:r>
                <a:endParaRPr lang="en-US" sz="8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grpSp>
            <p:nvGrpSpPr>
              <p:cNvPr id="7" name="Group 60"/>
              <p:cNvGrpSpPr/>
              <p:nvPr/>
            </p:nvGrpSpPr>
            <p:grpSpPr>
              <a:xfrm>
                <a:off x="6756400" y="2159001"/>
                <a:ext cx="1993900" cy="2190750"/>
                <a:chOff x="6756400" y="2159001"/>
                <a:chExt cx="1219200" cy="2190749"/>
              </a:xfrm>
            </p:grpSpPr>
            <p:cxnSp>
              <p:nvCxnSpPr>
                <p:cNvPr id="62" name="Straight Connector 61"/>
                <p:cNvCxnSpPr/>
                <p:nvPr/>
              </p:nvCxnSpPr>
              <p:spPr bwMode="auto">
                <a:xfrm>
                  <a:off x="6756400" y="2159001"/>
                  <a:ext cx="121920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63" name="Straight Connector 62"/>
                <p:cNvCxnSpPr/>
                <p:nvPr/>
              </p:nvCxnSpPr>
              <p:spPr bwMode="auto">
                <a:xfrm>
                  <a:off x="6756400" y="3308350"/>
                  <a:ext cx="121920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64" name="Straight Connector 63"/>
                <p:cNvCxnSpPr/>
                <p:nvPr/>
              </p:nvCxnSpPr>
              <p:spPr bwMode="auto">
                <a:xfrm>
                  <a:off x="6756400" y="2559050"/>
                  <a:ext cx="121920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65" name="Straight Connector 64"/>
                <p:cNvCxnSpPr/>
                <p:nvPr/>
              </p:nvCxnSpPr>
              <p:spPr bwMode="auto">
                <a:xfrm>
                  <a:off x="6756400" y="2857500"/>
                  <a:ext cx="121920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66" name="Straight Connector 65"/>
                <p:cNvCxnSpPr/>
                <p:nvPr/>
              </p:nvCxnSpPr>
              <p:spPr bwMode="auto">
                <a:xfrm>
                  <a:off x="6756400" y="4349750"/>
                  <a:ext cx="121920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67" name="Straight Connector 66"/>
                <p:cNvCxnSpPr/>
                <p:nvPr/>
              </p:nvCxnSpPr>
              <p:spPr bwMode="auto">
                <a:xfrm>
                  <a:off x="6756400" y="3943350"/>
                  <a:ext cx="1219200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sp>
            <p:nvSpPr>
              <p:cNvPr id="68" name="TextBox 67"/>
              <p:cNvSpPr txBox="1"/>
              <p:nvPr/>
            </p:nvSpPr>
            <p:spPr>
              <a:xfrm>
                <a:off x="6735700" y="2241220"/>
                <a:ext cx="577402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Pleisto</a:t>
                </a:r>
                <a:endParaRPr lang="en-US" sz="9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69" name="TextBox 68"/>
              <p:cNvSpPr txBox="1"/>
              <p:nvPr/>
            </p:nvSpPr>
            <p:spPr>
              <a:xfrm>
                <a:off x="6773800" y="2577770"/>
                <a:ext cx="519694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U Plio</a:t>
                </a:r>
                <a:endParaRPr lang="en-US" sz="9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0" name="TextBox 69"/>
              <p:cNvSpPr txBox="1"/>
              <p:nvPr/>
            </p:nvSpPr>
            <p:spPr>
              <a:xfrm>
                <a:off x="6818250" y="2952420"/>
                <a:ext cx="500458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L Plio</a:t>
                </a:r>
                <a:endParaRPr lang="en-US" sz="9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1" name="TextBox 70"/>
              <p:cNvSpPr txBox="1"/>
              <p:nvPr/>
            </p:nvSpPr>
            <p:spPr>
              <a:xfrm>
                <a:off x="7231000" y="3358819"/>
                <a:ext cx="665567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Miocene</a:t>
                </a:r>
                <a:endParaRPr lang="en-US" sz="9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2" name="TextBox 71"/>
              <p:cNvSpPr txBox="1"/>
              <p:nvPr/>
            </p:nvSpPr>
            <p:spPr>
              <a:xfrm>
                <a:off x="6729350" y="4012872"/>
                <a:ext cx="779381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Lakes Ent.</a:t>
                </a:r>
                <a:endParaRPr lang="en-US" sz="9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73" name="TextBox 72"/>
              <p:cNvSpPr txBox="1"/>
              <p:nvPr/>
            </p:nvSpPr>
            <p:spPr>
              <a:xfrm>
                <a:off x="6780150" y="4425619"/>
                <a:ext cx="628698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900" b="1" dirty="0" smtClean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Latrobe</a:t>
                </a:r>
                <a:endParaRPr lang="en-US" sz="9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74" name="TextBox 73"/>
            <p:cNvSpPr txBox="1"/>
            <p:nvPr/>
          </p:nvSpPr>
          <p:spPr>
            <a:xfrm>
              <a:off x="6400301" y="1223419"/>
              <a:ext cx="181459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800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Interval Velocity</a:t>
              </a:r>
            </a:p>
            <a:p>
              <a:pPr algn="ctr"/>
              <a:r>
                <a:rPr lang="en-US" sz="1400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By Sequence</a:t>
              </a:r>
              <a:endParaRPr lang="en-US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51334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49" name="Text Box 33"/>
          <p:cNvSpPr txBox="1">
            <a:spLocks noGrp="1" noChangeArrowheads="1"/>
          </p:cNvSpPr>
          <p:nvPr>
            <p:ph type="title"/>
          </p:nvPr>
        </p:nvSpPr>
        <p:spPr>
          <a:effectLst/>
        </p:spPr>
        <p:txBody>
          <a:bodyPr/>
          <a:lstStyle/>
          <a:p>
            <a:pPr>
              <a:defRPr/>
            </a:pPr>
            <a:r>
              <a:rPr lang="en-US" dirty="0" smtClean="0"/>
              <a:t>Simple Layered Velocity Model to TOL</a:t>
            </a:r>
            <a:endParaRPr lang="en-US" dirty="0"/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0597" y="1365890"/>
            <a:ext cx="5506018" cy="3806334"/>
          </a:xfrm>
          <a:prstGeom prst="rect">
            <a:avLst/>
          </a:prstGeom>
        </p:spPr>
      </p:pic>
      <p:sp>
        <p:nvSpPr>
          <p:cNvPr id="42" name="Rectangle 41"/>
          <p:cNvSpPr/>
          <p:nvPr/>
        </p:nvSpPr>
        <p:spPr>
          <a:xfrm>
            <a:off x="352713" y="922799"/>
            <a:ext cx="55335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>
                <a:ln w="6600">
                  <a:solidFill>
                    <a:srgbClr val="C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</a:t>
            </a:r>
            <a:endParaRPr lang="en-US" sz="2800" b="1" cap="none" spc="0" dirty="0">
              <a:ln w="6600">
                <a:solidFill>
                  <a:srgbClr val="C00000"/>
                </a:solidFill>
                <a:prstDash val="solid"/>
              </a:ln>
              <a:solidFill>
                <a:srgbClr val="FFFF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5457630" y="922799"/>
            <a:ext cx="40588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 smtClean="0">
                <a:ln w="6600">
                  <a:solidFill>
                    <a:srgbClr val="C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</a:t>
            </a:r>
            <a:endParaRPr lang="en-US" sz="2800" b="1" cap="none" spc="0" dirty="0">
              <a:ln w="6600">
                <a:solidFill>
                  <a:srgbClr val="C00000"/>
                </a:solidFill>
                <a:prstDash val="solid"/>
              </a:ln>
              <a:solidFill>
                <a:srgbClr val="FFFF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45" name="Chart 4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71036039"/>
              </p:ext>
            </p:extLst>
          </p:nvPr>
        </p:nvGraphicFramePr>
        <p:xfrm>
          <a:off x="6239741" y="1269762"/>
          <a:ext cx="2678628" cy="38909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548249" y="1745672"/>
            <a:ext cx="623889" cy="20005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7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1500 m/s</a:t>
            </a:r>
            <a:endParaRPr lang="en-US" sz="7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905003" y="2194955"/>
            <a:ext cx="623889" cy="20005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7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1540 m/s</a:t>
            </a:r>
            <a:endParaRPr lang="en-US" sz="7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905002" y="2665614"/>
            <a:ext cx="623889" cy="20005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7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1560 m/s</a:t>
            </a:r>
            <a:endParaRPr lang="en-US" sz="7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916878" y="3100647"/>
            <a:ext cx="623889" cy="20005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7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1600 m/s</a:t>
            </a:r>
            <a:endParaRPr lang="en-US" sz="7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541813" y="2645031"/>
            <a:ext cx="623889" cy="20005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7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4300 m/s</a:t>
            </a:r>
            <a:endParaRPr lang="en-US" sz="7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577439" y="3103815"/>
            <a:ext cx="623889" cy="20005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7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1700 m/s</a:t>
            </a:r>
            <a:endParaRPr lang="en-US" sz="7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826821" y="3491344"/>
            <a:ext cx="623889" cy="20005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7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2200 m/s</a:t>
            </a:r>
            <a:endParaRPr lang="en-US" sz="7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051963" y="3501240"/>
            <a:ext cx="990977" cy="2616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1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Carbonates</a:t>
            </a:r>
            <a:endParaRPr lang="en-US" sz="11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786500" y="1936419"/>
            <a:ext cx="5389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Water</a:t>
            </a:r>
            <a:endParaRPr lang="en-US" sz="9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8429913" y="1767690"/>
            <a:ext cx="40908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5000</a:t>
            </a:r>
            <a:endParaRPr lang="en-US" sz="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626513" y="1748640"/>
            <a:ext cx="24077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US" sz="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931313" y="1761340"/>
            <a:ext cx="40908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1000</a:t>
            </a:r>
            <a:endParaRPr lang="en-US" sz="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318663" y="1761340"/>
            <a:ext cx="40908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2000</a:t>
            </a:r>
            <a:endParaRPr lang="en-US" sz="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706013" y="1774040"/>
            <a:ext cx="40908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3000</a:t>
            </a:r>
            <a:endParaRPr lang="en-US" sz="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8061613" y="1754990"/>
            <a:ext cx="40908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4000</a:t>
            </a:r>
            <a:endParaRPr lang="en-US" sz="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2" name="Group 7"/>
          <p:cNvGrpSpPr/>
          <p:nvPr/>
        </p:nvGrpSpPr>
        <p:grpSpPr>
          <a:xfrm>
            <a:off x="6756400" y="2159000"/>
            <a:ext cx="1993900" cy="2190750"/>
            <a:chOff x="6756400" y="2159000"/>
            <a:chExt cx="1219200" cy="2190750"/>
          </a:xfrm>
        </p:grpSpPr>
        <p:cxnSp>
          <p:nvCxnSpPr>
            <p:cNvPr id="7" name="Straight Connector 6"/>
            <p:cNvCxnSpPr/>
            <p:nvPr/>
          </p:nvCxnSpPr>
          <p:spPr bwMode="auto">
            <a:xfrm>
              <a:off x="6756400" y="2159000"/>
              <a:ext cx="12192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" name="Straight Connector 60"/>
            <p:cNvCxnSpPr/>
            <p:nvPr/>
          </p:nvCxnSpPr>
          <p:spPr bwMode="auto">
            <a:xfrm>
              <a:off x="6756400" y="3308350"/>
              <a:ext cx="12192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61"/>
            <p:cNvCxnSpPr/>
            <p:nvPr/>
          </p:nvCxnSpPr>
          <p:spPr bwMode="auto">
            <a:xfrm>
              <a:off x="6756400" y="2559050"/>
              <a:ext cx="12192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3" name="Straight Connector 62"/>
            <p:cNvCxnSpPr/>
            <p:nvPr/>
          </p:nvCxnSpPr>
          <p:spPr bwMode="auto">
            <a:xfrm>
              <a:off x="6756400" y="2857500"/>
              <a:ext cx="12192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" name="Straight Connector 63"/>
            <p:cNvCxnSpPr/>
            <p:nvPr/>
          </p:nvCxnSpPr>
          <p:spPr bwMode="auto">
            <a:xfrm>
              <a:off x="6756400" y="4349750"/>
              <a:ext cx="12192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Straight Connector 64"/>
            <p:cNvCxnSpPr/>
            <p:nvPr/>
          </p:nvCxnSpPr>
          <p:spPr bwMode="auto">
            <a:xfrm>
              <a:off x="6756400" y="3943350"/>
              <a:ext cx="12192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67" name="TextBox 66"/>
          <p:cNvSpPr txBox="1"/>
          <p:nvPr/>
        </p:nvSpPr>
        <p:spPr>
          <a:xfrm>
            <a:off x="6735700" y="2241219"/>
            <a:ext cx="57740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Pleisto</a:t>
            </a:r>
            <a:endParaRPr lang="en-US" sz="9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6773800" y="2577769"/>
            <a:ext cx="51969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 Plio</a:t>
            </a:r>
            <a:endParaRPr lang="en-US" sz="9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6818250" y="2952419"/>
            <a:ext cx="50045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 Plio</a:t>
            </a:r>
            <a:endParaRPr lang="en-US" sz="9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7231000" y="3358819"/>
            <a:ext cx="66556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Miocene</a:t>
            </a:r>
            <a:endParaRPr lang="en-US" sz="9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6650520" y="4012869"/>
            <a:ext cx="77938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Lakes Ent.</a:t>
            </a:r>
            <a:endParaRPr lang="en-US" sz="9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6780150" y="4425619"/>
            <a:ext cx="62869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Latrobe</a:t>
            </a:r>
            <a:endParaRPr lang="en-US" sz="9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7571460" y="3985663"/>
            <a:ext cx="315311" cy="315311"/>
            <a:chOff x="6136798" y="5767166"/>
            <a:chExt cx="315311" cy="315311"/>
          </a:xfrm>
        </p:grpSpPr>
        <p:sp>
          <p:nvSpPr>
            <p:cNvPr id="35" name="Oval 34"/>
            <p:cNvSpPr/>
            <p:nvPr/>
          </p:nvSpPr>
          <p:spPr bwMode="auto">
            <a:xfrm>
              <a:off x="6136798" y="5767166"/>
              <a:ext cx="315311" cy="315311"/>
            </a:xfrm>
            <a:prstGeom prst="ellipse">
              <a:avLst/>
            </a:prstGeom>
            <a:solidFill>
              <a:srgbClr val="FFFF99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156434" y="5801711"/>
              <a:ext cx="2760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6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8338715" y="3460145"/>
            <a:ext cx="315311" cy="315311"/>
            <a:chOff x="6136798" y="5767166"/>
            <a:chExt cx="315311" cy="315311"/>
          </a:xfrm>
        </p:grpSpPr>
        <p:sp>
          <p:nvSpPr>
            <p:cNvPr id="39" name="Oval 38"/>
            <p:cNvSpPr/>
            <p:nvPr/>
          </p:nvSpPr>
          <p:spPr bwMode="auto">
            <a:xfrm>
              <a:off x="6136798" y="5767166"/>
              <a:ext cx="315311" cy="315311"/>
            </a:xfrm>
            <a:prstGeom prst="ellipse">
              <a:avLst/>
            </a:prstGeom>
            <a:solidFill>
              <a:srgbClr val="FFFF99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156434" y="5801711"/>
              <a:ext cx="2760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5</a:t>
              </a: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7571460" y="2871566"/>
            <a:ext cx="315311" cy="315311"/>
            <a:chOff x="6136798" y="5767166"/>
            <a:chExt cx="315311" cy="315311"/>
          </a:xfrm>
        </p:grpSpPr>
        <p:sp>
          <p:nvSpPr>
            <p:cNvPr id="60" name="Oval 59"/>
            <p:cNvSpPr/>
            <p:nvPr/>
          </p:nvSpPr>
          <p:spPr bwMode="auto">
            <a:xfrm>
              <a:off x="6136798" y="5767166"/>
              <a:ext cx="315311" cy="315311"/>
            </a:xfrm>
            <a:prstGeom prst="ellipse">
              <a:avLst/>
            </a:prstGeom>
            <a:solidFill>
              <a:srgbClr val="FFFF99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6156434" y="5801711"/>
              <a:ext cx="2760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4</a:t>
              </a:r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7571460" y="2551001"/>
            <a:ext cx="315311" cy="315311"/>
            <a:chOff x="6136798" y="5767166"/>
            <a:chExt cx="315311" cy="315311"/>
          </a:xfrm>
        </p:grpSpPr>
        <p:sp>
          <p:nvSpPr>
            <p:cNvPr id="74" name="Oval 73"/>
            <p:cNvSpPr/>
            <p:nvPr/>
          </p:nvSpPr>
          <p:spPr bwMode="auto">
            <a:xfrm>
              <a:off x="6136798" y="5767166"/>
              <a:ext cx="315311" cy="315311"/>
            </a:xfrm>
            <a:prstGeom prst="ellipse">
              <a:avLst/>
            </a:prstGeom>
            <a:solidFill>
              <a:srgbClr val="FFFF99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6156434" y="5801711"/>
              <a:ext cx="2760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3</a:t>
              </a:r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7571460" y="2214669"/>
            <a:ext cx="315311" cy="315311"/>
            <a:chOff x="6136798" y="5767166"/>
            <a:chExt cx="315311" cy="315311"/>
          </a:xfrm>
        </p:grpSpPr>
        <p:sp>
          <p:nvSpPr>
            <p:cNvPr id="77" name="Oval 76"/>
            <p:cNvSpPr/>
            <p:nvPr/>
          </p:nvSpPr>
          <p:spPr bwMode="auto">
            <a:xfrm>
              <a:off x="6136798" y="5767166"/>
              <a:ext cx="315311" cy="315311"/>
            </a:xfrm>
            <a:prstGeom prst="ellipse">
              <a:avLst/>
            </a:prstGeom>
            <a:solidFill>
              <a:srgbClr val="FFFF99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6156434" y="5801711"/>
              <a:ext cx="2760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2</a:t>
              </a:r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7571460" y="1815276"/>
            <a:ext cx="315311" cy="315311"/>
            <a:chOff x="6136798" y="5767166"/>
            <a:chExt cx="315311" cy="315311"/>
          </a:xfrm>
        </p:grpSpPr>
        <p:sp>
          <p:nvSpPr>
            <p:cNvPr id="80" name="Oval 79"/>
            <p:cNvSpPr/>
            <p:nvPr/>
          </p:nvSpPr>
          <p:spPr bwMode="auto">
            <a:xfrm>
              <a:off x="6136798" y="5767166"/>
              <a:ext cx="315311" cy="315311"/>
            </a:xfrm>
            <a:prstGeom prst="ellipse">
              <a:avLst/>
            </a:prstGeom>
            <a:solidFill>
              <a:srgbClr val="FFFF99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6156434" y="5801711"/>
              <a:ext cx="2760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1</a:t>
              </a:r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4350040" y="3964642"/>
            <a:ext cx="315311" cy="315311"/>
            <a:chOff x="6136798" y="5767166"/>
            <a:chExt cx="315311" cy="315311"/>
          </a:xfrm>
        </p:grpSpPr>
        <p:sp>
          <p:nvSpPr>
            <p:cNvPr id="83" name="Oval 82"/>
            <p:cNvSpPr/>
            <p:nvPr/>
          </p:nvSpPr>
          <p:spPr bwMode="auto">
            <a:xfrm>
              <a:off x="6136798" y="5767166"/>
              <a:ext cx="315311" cy="315311"/>
            </a:xfrm>
            <a:prstGeom prst="ellipse">
              <a:avLst/>
            </a:prstGeom>
            <a:solidFill>
              <a:srgbClr val="FFFF99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6156434" y="5801711"/>
              <a:ext cx="2760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6</a:t>
              </a: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4076771" y="3470656"/>
            <a:ext cx="315311" cy="315311"/>
            <a:chOff x="6136798" y="5767166"/>
            <a:chExt cx="315311" cy="315311"/>
          </a:xfrm>
        </p:grpSpPr>
        <p:sp>
          <p:nvSpPr>
            <p:cNvPr id="86" name="Oval 85"/>
            <p:cNvSpPr/>
            <p:nvPr/>
          </p:nvSpPr>
          <p:spPr bwMode="auto">
            <a:xfrm>
              <a:off x="6136798" y="5767166"/>
              <a:ext cx="315311" cy="315311"/>
            </a:xfrm>
            <a:prstGeom prst="ellipse">
              <a:avLst/>
            </a:prstGeom>
            <a:solidFill>
              <a:srgbClr val="FFFF99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6156434" y="5801711"/>
              <a:ext cx="2760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5</a:t>
              </a:r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5469391" y="3339276"/>
            <a:ext cx="315311" cy="315311"/>
            <a:chOff x="6136798" y="5767166"/>
            <a:chExt cx="315311" cy="315311"/>
          </a:xfrm>
        </p:grpSpPr>
        <p:sp>
          <p:nvSpPr>
            <p:cNvPr id="89" name="Oval 88"/>
            <p:cNvSpPr/>
            <p:nvPr/>
          </p:nvSpPr>
          <p:spPr bwMode="auto">
            <a:xfrm>
              <a:off x="6136798" y="5767166"/>
              <a:ext cx="315311" cy="315311"/>
            </a:xfrm>
            <a:prstGeom prst="ellipse">
              <a:avLst/>
            </a:prstGeom>
            <a:solidFill>
              <a:srgbClr val="FFFF99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6156434" y="5801711"/>
              <a:ext cx="2760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4</a:t>
              </a:r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5469392" y="2908353"/>
            <a:ext cx="315311" cy="315311"/>
            <a:chOff x="6136798" y="5767166"/>
            <a:chExt cx="315311" cy="315311"/>
          </a:xfrm>
        </p:grpSpPr>
        <p:sp>
          <p:nvSpPr>
            <p:cNvPr id="92" name="Oval 91"/>
            <p:cNvSpPr/>
            <p:nvPr/>
          </p:nvSpPr>
          <p:spPr bwMode="auto">
            <a:xfrm>
              <a:off x="6136798" y="5767166"/>
              <a:ext cx="315311" cy="315311"/>
            </a:xfrm>
            <a:prstGeom prst="ellipse">
              <a:avLst/>
            </a:prstGeom>
            <a:solidFill>
              <a:srgbClr val="FFFF99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6156434" y="5801711"/>
              <a:ext cx="2760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3</a:t>
              </a:r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5453626" y="2240945"/>
            <a:ext cx="315311" cy="315311"/>
            <a:chOff x="6136798" y="5767166"/>
            <a:chExt cx="315311" cy="315311"/>
          </a:xfrm>
        </p:grpSpPr>
        <p:sp>
          <p:nvSpPr>
            <p:cNvPr id="95" name="Oval 94"/>
            <p:cNvSpPr/>
            <p:nvPr/>
          </p:nvSpPr>
          <p:spPr bwMode="auto">
            <a:xfrm>
              <a:off x="6136798" y="5767166"/>
              <a:ext cx="315311" cy="315311"/>
            </a:xfrm>
            <a:prstGeom prst="ellipse">
              <a:avLst/>
            </a:prstGeom>
            <a:solidFill>
              <a:srgbClr val="FFFF99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6156434" y="5801711"/>
              <a:ext cx="2760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2</a:t>
              </a:r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5232909" y="1668131"/>
            <a:ext cx="315311" cy="315311"/>
            <a:chOff x="6136798" y="5767166"/>
            <a:chExt cx="315311" cy="315311"/>
          </a:xfrm>
        </p:grpSpPr>
        <p:sp>
          <p:nvSpPr>
            <p:cNvPr id="98" name="Oval 97"/>
            <p:cNvSpPr/>
            <p:nvPr/>
          </p:nvSpPr>
          <p:spPr bwMode="auto">
            <a:xfrm>
              <a:off x="6136798" y="5767166"/>
              <a:ext cx="315311" cy="315311"/>
            </a:xfrm>
            <a:prstGeom prst="ellipse">
              <a:avLst/>
            </a:prstGeom>
            <a:solidFill>
              <a:srgbClr val="FFFF99"/>
            </a:solidFill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6156434" y="5801711"/>
              <a:ext cx="2760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b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1</a:t>
              </a:r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6237" y="1624012"/>
            <a:ext cx="8391525" cy="3267075"/>
          </a:xfrm>
          <a:prstGeom prst="rect">
            <a:avLst/>
          </a:prstGeom>
        </p:spPr>
      </p:pic>
      <p:sp>
        <p:nvSpPr>
          <p:cNvPr id="25" name="Title 2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 – Depth Comparison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151907" y="1192233"/>
            <a:ext cx="28440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Two-Way Time Section</a:t>
            </a:r>
            <a:endParaRPr lang="en-US" sz="1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309375" y="1192233"/>
            <a:ext cx="31470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Simple Layered Velocities</a:t>
            </a:r>
          </a:p>
          <a:p>
            <a:pPr algn="ctr"/>
            <a:r>
              <a:rPr lang="en-US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per Sequence</a:t>
            </a:r>
            <a:endParaRPr lang="en-US" sz="1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952500" y="4876800"/>
            <a:ext cx="3867150" cy="1455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lvl="1" indent="-220663" defTabSz="423863" eaLnBrk="0" hangingPunct="0">
              <a:buClr>
                <a:schemeClr val="tx1"/>
              </a:buClr>
              <a:buFontTx/>
              <a:buChar char="•"/>
            </a:pPr>
            <a:r>
              <a:rPr lang="en-US" sz="1600" b="1" dirty="0" smtClean="0">
                <a:solidFill>
                  <a:srgbClr val="FFFF66"/>
                </a:solidFill>
                <a:latin typeface="Helvetica" pitchFamily="34" charset="0"/>
              </a:rPr>
              <a:t> </a:t>
            </a:r>
            <a:r>
              <a:rPr lang="en-US" sz="1600" b="1" dirty="0" smtClean="0">
                <a:latin typeface="Helvetica" pitchFamily="34" charset="0"/>
              </a:rPr>
              <a:t>Single, Constant </a:t>
            </a:r>
            <a:r>
              <a:rPr lang="en-US" sz="1600" b="1" dirty="0">
                <a:latin typeface="Helvetica" pitchFamily="34" charset="0"/>
              </a:rPr>
              <a:t>Function</a:t>
            </a:r>
          </a:p>
          <a:p>
            <a:pPr lvl="1" indent="-220663" defTabSz="423863" eaLnBrk="0" hangingPunct="0">
              <a:buClr>
                <a:schemeClr val="tx1"/>
              </a:buClr>
              <a:buFontTx/>
              <a:buChar char="•"/>
            </a:pPr>
            <a:r>
              <a:rPr lang="en-US" sz="1600" b="1" dirty="0">
                <a:latin typeface="Helvetica" pitchFamily="34" charset="0"/>
              </a:rPr>
              <a:t> Average Velocity Map</a:t>
            </a:r>
          </a:p>
          <a:p>
            <a:pPr lvl="1" indent="-220663" defTabSz="423863" eaLnBrk="0" hangingPunct="0">
              <a:buClr>
                <a:schemeClr val="tx1"/>
              </a:buClr>
              <a:buFontTx/>
              <a:buChar char="•"/>
            </a:pPr>
            <a:r>
              <a:rPr lang="en-US" sz="1600" b="1" dirty="0">
                <a:latin typeface="Helvetica" pitchFamily="34" charset="0"/>
              </a:rPr>
              <a:t> Time/Depth Slices</a:t>
            </a:r>
          </a:p>
          <a:p>
            <a:pPr lvl="1" indent="-220663" defTabSz="423863" eaLnBrk="0" hangingPunct="0">
              <a:buClr>
                <a:schemeClr val="tx1"/>
              </a:buClr>
              <a:buFontTx/>
              <a:buChar char="•"/>
            </a:pPr>
            <a:r>
              <a:rPr lang="en-US" sz="1600" b="1" dirty="0">
                <a:latin typeface="Helvetica" pitchFamily="34" charset="0"/>
              </a:rPr>
              <a:t> </a:t>
            </a:r>
            <a:r>
              <a:rPr lang="en-US" sz="1600" b="1" dirty="0">
                <a:solidFill>
                  <a:srgbClr val="FF0000"/>
                </a:solidFill>
                <a:latin typeface="Helvetica" pitchFamily="34" charset="0"/>
              </a:rPr>
              <a:t>Horizon Keyed Interval Velocity</a:t>
            </a:r>
          </a:p>
          <a:p>
            <a:pPr lvl="1" indent="-220663" defTabSz="423863" eaLnBrk="0" hangingPunct="0">
              <a:buClr>
                <a:schemeClr val="tx1"/>
              </a:buClr>
              <a:buFontTx/>
              <a:buChar char="•"/>
            </a:pPr>
            <a:r>
              <a:rPr lang="en-US" sz="1600" b="1" dirty="0" smtClean="0">
                <a:latin typeface="Helvetica" pitchFamily="34" charset="0"/>
              </a:rPr>
              <a:t> Layer </a:t>
            </a:r>
            <a:r>
              <a:rPr lang="en-US" sz="1600" b="1" dirty="0">
                <a:latin typeface="Helvetica" pitchFamily="34" charset="0"/>
              </a:rPr>
              <a:t>Cake </a:t>
            </a:r>
            <a:endParaRPr lang="en-US" sz="1600" b="1" dirty="0" smtClean="0">
              <a:latin typeface="Helvetic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/>
          <a:srcRect l="49624"/>
          <a:stretch>
            <a:fillRect/>
          </a:stretch>
        </p:blipFill>
        <p:spPr>
          <a:xfrm>
            <a:off x="4540469" y="1889185"/>
            <a:ext cx="4227293" cy="206796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/>
          <a:srcRect l="50407"/>
          <a:stretch>
            <a:fillRect/>
          </a:stretch>
        </p:blipFill>
        <p:spPr>
          <a:xfrm>
            <a:off x="331073" y="1726075"/>
            <a:ext cx="4348862" cy="338484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10168" y="1363683"/>
            <a:ext cx="33906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Single Time-Depth Function</a:t>
            </a:r>
          </a:p>
          <a:p>
            <a:pPr algn="ctr"/>
            <a:r>
              <a:rPr lang="en-US" sz="1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Based on a Single Velocity Function</a:t>
            </a:r>
            <a:endParaRPr lang="en-US" sz="1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5" name="Title 2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 – Depth Comparison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080608" y="1363683"/>
            <a:ext cx="31470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Simple Layered Velocities</a:t>
            </a:r>
          </a:p>
          <a:p>
            <a:pPr algn="ctr"/>
            <a:r>
              <a:rPr lang="en-US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per Sequence</a:t>
            </a:r>
            <a:endParaRPr lang="en-US" sz="1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98737" y="4164690"/>
            <a:ext cx="33107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This model does not contain any lateral changes in velocity</a:t>
            </a:r>
            <a:endParaRPr lang="en-US" sz="1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Detailed Velocity Model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0596" y="1365889"/>
            <a:ext cx="8363394" cy="487860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52713" y="922799"/>
            <a:ext cx="55335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>
                <a:ln w="6600">
                  <a:solidFill>
                    <a:srgbClr val="C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</a:t>
            </a:r>
            <a:endParaRPr lang="en-US" sz="2800" b="1" cap="none" spc="0" dirty="0">
              <a:ln w="6600">
                <a:solidFill>
                  <a:srgbClr val="C00000"/>
                </a:solidFill>
                <a:prstDash val="solid"/>
              </a:ln>
              <a:solidFill>
                <a:srgbClr val="FFFF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457630" y="922799"/>
            <a:ext cx="40588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 smtClean="0">
                <a:ln w="6600">
                  <a:solidFill>
                    <a:srgbClr val="C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</a:t>
            </a:r>
            <a:endParaRPr lang="en-US" sz="2800" b="1" cap="none" spc="0" dirty="0">
              <a:ln w="6600">
                <a:solidFill>
                  <a:srgbClr val="C00000"/>
                </a:solidFill>
                <a:prstDash val="solid"/>
              </a:ln>
              <a:solidFill>
                <a:srgbClr val="FFFF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9160" y="1769423"/>
            <a:ext cx="641829" cy="2000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1500 m/s</a:t>
            </a:r>
            <a:endParaRPr lang="en-US" sz="7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9160" y="1999883"/>
            <a:ext cx="641829" cy="2000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1540 m/s</a:t>
            </a:r>
            <a:endParaRPr lang="en-US" sz="7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9160" y="2312046"/>
            <a:ext cx="641829" cy="2000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1560 m/s</a:t>
            </a:r>
            <a:endParaRPr lang="en-US" sz="7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9160" y="2588583"/>
            <a:ext cx="641829" cy="2000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1560 m/s</a:t>
            </a:r>
            <a:endParaRPr lang="en-US" sz="7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9160" y="2925447"/>
            <a:ext cx="641829" cy="2000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4450 m/s</a:t>
            </a:r>
            <a:endParaRPr lang="en-US" sz="7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9160" y="3591495"/>
            <a:ext cx="641829" cy="2000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1775 m/s</a:t>
            </a:r>
            <a:endParaRPr lang="en-US" sz="7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168680" y="1885247"/>
            <a:ext cx="641829" cy="2000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1500 m/s</a:t>
            </a:r>
            <a:endParaRPr lang="en-US" sz="7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168680" y="2566811"/>
            <a:ext cx="641829" cy="2000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1540 m/s</a:t>
            </a:r>
            <a:endParaRPr lang="en-US" sz="7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168680" y="3476382"/>
            <a:ext cx="641829" cy="2000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1680m/s</a:t>
            </a:r>
            <a:endParaRPr lang="en-US" sz="7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168680" y="4045527"/>
            <a:ext cx="641829" cy="2000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1720 m/s</a:t>
            </a:r>
            <a:endParaRPr lang="en-US" sz="7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168680" y="4516503"/>
            <a:ext cx="641829" cy="2000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3550 m/s</a:t>
            </a:r>
            <a:endParaRPr lang="en-US" sz="7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168680" y="5243511"/>
            <a:ext cx="641829" cy="2000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1525 m/s</a:t>
            </a:r>
            <a:endParaRPr lang="en-US" sz="7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297976" y="1762695"/>
            <a:ext cx="1347176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 Lateral Change</a:t>
            </a:r>
            <a:endParaRPr lang="en-US" sz="9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 rot="600000">
            <a:off x="4267240" y="2244279"/>
            <a:ext cx="1347176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 Lateral Change</a:t>
            </a:r>
            <a:endParaRPr lang="en-US" sz="9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 rot="840000">
            <a:off x="4215404" y="2677095"/>
            <a:ext cx="1347176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Increases Downdip</a:t>
            </a:r>
            <a:endParaRPr lang="en-US" sz="9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 rot="840000">
            <a:off x="4148348" y="3036759"/>
            <a:ext cx="1347176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Increases Downdip</a:t>
            </a:r>
            <a:endParaRPr lang="en-US" sz="9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 rot="240000">
            <a:off x="2441469" y="3085527"/>
            <a:ext cx="1347176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Decreases Downdip</a:t>
            </a:r>
            <a:endParaRPr lang="en-US" sz="9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 rot="60000">
            <a:off x="1508780" y="3554919"/>
            <a:ext cx="1347176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Decreases Downdip</a:t>
            </a:r>
            <a:endParaRPr lang="en-US" sz="9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 rot="780000">
            <a:off x="6303304" y="4268151"/>
            <a:ext cx="780248" cy="369332"/>
          </a:xfrm>
          <a:prstGeom prst="rect">
            <a:avLst/>
          </a:prstGeom>
          <a:solidFill>
            <a:srgbClr val="FFDCB9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Less Carbonate</a:t>
            </a:r>
            <a:endParaRPr lang="en-US" sz="9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 rot="660000">
            <a:off x="6071616" y="4725351"/>
            <a:ext cx="963168" cy="369332"/>
          </a:xfrm>
          <a:prstGeom prst="rect">
            <a:avLst/>
          </a:prstGeom>
          <a:solidFill>
            <a:srgbClr val="FFDCB9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Less Terrigenous</a:t>
            </a:r>
            <a:endParaRPr lang="en-US" sz="9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5"/>
          <p:cNvSpPr>
            <a:spLocks noChangeArrowheads="1"/>
          </p:cNvSpPr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altLang="en-US" dirty="0"/>
          </a:p>
        </p:txBody>
      </p:sp>
      <p:sp>
        <p:nvSpPr>
          <p:cNvPr id="43012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1250" name="Rectangle 2"/>
          <p:cNvSpPr>
            <a:spLocks noChangeArrowheads="1"/>
          </p:cNvSpPr>
          <p:nvPr/>
        </p:nvSpPr>
        <p:spPr bwMode="auto">
          <a:xfrm>
            <a:off x="1371600" y="2286000"/>
            <a:ext cx="2819400" cy="3505200"/>
          </a:xfrm>
          <a:prstGeom prst="rect">
            <a:avLst/>
          </a:prstGeom>
          <a:solidFill>
            <a:srgbClr val="FFD77F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 eaLnBrk="0" hangingPunct="0"/>
            <a:endParaRPr lang="en-US" sz="2000" dirty="0">
              <a:latin typeface="+mn-lt"/>
            </a:endParaRPr>
          </a:p>
        </p:txBody>
      </p:sp>
      <p:sp>
        <p:nvSpPr>
          <p:cNvPr id="1461251" name="Oval 3"/>
          <p:cNvSpPr>
            <a:spLocks noChangeArrowheads="1"/>
          </p:cNvSpPr>
          <p:nvPr/>
        </p:nvSpPr>
        <p:spPr bwMode="auto">
          <a:xfrm>
            <a:off x="1371600" y="4495800"/>
            <a:ext cx="2819400" cy="762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sz="2000" dirty="0">
              <a:latin typeface="+mn-lt"/>
            </a:endParaRPr>
          </a:p>
        </p:txBody>
      </p:sp>
      <p:sp>
        <p:nvSpPr>
          <p:cNvPr id="1461252" name="Rectangle 4"/>
          <p:cNvSpPr>
            <a:spLocks noChangeArrowheads="1"/>
          </p:cNvSpPr>
          <p:nvPr/>
        </p:nvSpPr>
        <p:spPr bwMode="auto">
          <a:xfrm>
            <a:off x="1371600" y="4706911"/>
            <a:ext cx="2819400" cy="1084289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sz="2000" dirty="0">
              <a:latin typeface="+mn-lt"/>
            </a:endParaRPr>
          </a:p>
        </p:txBody>
      </p:sp>
      <p:sp>
        <p:nvSpPr>
          <p:cNvPr id="146125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3300"/>
                </a:solidFill>
              </a:rPr>
              <a:t>Time Interpretation Pitfalls</a:t>
            </a:r>
          </a:p>
        </p:txBody>
      </p:sp>
      <p:sp>
        <p:nvSpPr>
          <p:cNvPr id="1461255" name="Oval 7"/>
          <p:cNvSpPr>
            <a:spLocks noChangeArrowheads="1"/>
          </p:cNvSpPr>
          <p:nvPr/>
        </p:nvSpPr>
        <p:spPr bwMode="auto">
          <a:xfrm>
            <a:off x="1898072" y="3595688"/>
            <a:ext cx="1745673" cy="595312"/>
          </a:xfrm>
          <a:prstGeom prst="ellipse">
            <a:avLst/>
          </a:prstGeom>
          <a:solidFill>
            <a:srgbClr val="FF66FF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sz="2000" dirty="0">
              <a:latin typeface="+mn-lt"/>
            </a:endParaRPr>
          </a:p>
        </p:txBody>
      </p:sp>
      <p:sp>
        <p:nvSpPr>
          <p:cNvPr id="1461256" name="Text Box 8"/>
          <p:cNvSpPr txBox="1">
            <a:spLocks noChangeArrowheads="1"/>
          </p:cNvSpPr>
          <p:nvPr/>
        </p:nvSpPr>
        <p:spPr bwMode="auto">
          <a:xfrm>
            <a:off x="2328354" y="2625725"/>
            <a:ext cx="893193" cy="40011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2000" b="1" dirty="0">
                <a:latin typeface="+mn-lt"/>
              </a:rPr>
              <a:t>Shale</a:t>
            </a:r>
          </a:p>
        </p:txBody>
      </p:sp>
      <p:sp>
        <p:nvSpPr>
          <p:cNvPr id="1461257" name="Text Box 9"/>
          <p:cNvSpPr txBox="1">
            <a:spLocks noChangeArrowheads="1"/>
          </p:cNvSpPr>
          <p:nvPr/>
        </p:nvSpPr>
        <p:spPr bwMode="auto">
          <a:xfrm>
            <a:off x="2133600" y="3733800"/>
            <a:ext cx="1377300" cy="40011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2000" b="1" dirty="0">
                <a:latin typeface="+mn-lt"/>
              </a:rPr>
              <a:t>Gas Sand</a:t>
            </a:r>
          </a:p>
        </p:txBody>
      </p:sp>
      <p:sp>
        <p:nvSpPr>
          <p:cNvPr id="1461258" name="Text Box 10"/>
          <p:cNvSpPr txBox="1">
            <a:spLocks noChangeArrowheads="1"/>
          </p:cNvSpPr>
          <p:nvPr/>
        </p:nvSpPr>
        <p:spPr bwMode="auto">
          <a:xfrm>
            <a:off x="1371600" y="5798125"/>
            <a:ext cx="2819400" cy="7078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2000" b="1" dirty="0">
                <a:latin typeface="+mn-lt"/>
              </a:rPr>
              <a:t>True Depth Structure</a:t>
            </a:r>
          </a:p>
        </p:txBody>
      </p:sp>
      <p:sp>
        <p:nvSpPr>
          <p:cNvPr id="1461259" name="Text Box 11"/>
          <p:cNvSpPr txBox="1">
            <a:spLocks noChangeArrowheads="1"/>
          </p:cNvSpPr>
          <p:nvPr/>
        </p:nvSpPr>
        <p:spPr bwMode="auto">
          <a:xfrm>
            <a:off x="2223650" y="4645025"/>
            <a:ext cx="1026243" cy="40011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2000" b="1" dirty="0">
                <a:latin typeface="+mn-lt"/>
              </a:rPr>
              <a:t>Target</a:t>
            </a:r>
          </a:p>
        </p:txBody>
      </p:sp>
      <p:sp>
        <p:nvSpPr>
          <p:cNvPr id="1461261" name="Text Box 13"/>
          <p:cNvSpPr txBox="1">
            <a:spLocks noChangeArrowheads="1"/>
          </p:cNvSpPr>
          <p:nvPr/>
        </p:nvSpPr>
        <p:spPr bwMode="auto">
          <a:xfrm>
            <a:off x="5105400" y="5791200"/>
            <a:ext cx="2819400" cy="70788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2000" b="1" dirty="0">
                <a:latin typeface="+mn-lt"/>
              </a:rPr>
              <a:t>Apparent Time Structure</a:t>
            </a:r>
          </a:p>
        </p:txBody>
      </p:sp>
      <p:sp>
        <p:nvSpPr>
          <p:cNvPr id="1461262" name="Rectangle 14"/>
          <p:cNvSpPr>
            <a:spLocks noChangeArrowheads="1"/>
          </p:cNvSpPr>
          <p:nvPr/>
        </p:nvSpPr>
        <p:spPr bwMode="auto">
          <a:xfrm>
            <a:off x="5029200" y="2286000"/>
            <a:ext cx="2819400" cy="3505200"/>
          </a:xfrm>
          <a:prstGeom prst="rect">
            <a:avLst/>
          </a:prstGeom>
          <a:solidFill>
            <a:srgbClr val="FFD77F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 eaLnBrk="0" hangingPunct="0"/>
            <a:endParaRPr lang="en-US" sz="2000" dirty="0">
              <a:latin typeface="+mn-lt"/>
            </a:endParaRPr>
          </a:p>
        </p:txBody>
      </p:sp>
      <p:sp>
        <p:nvSpPr>
          <p:cNvPr id="1461263" name="Rectangle 15"/>
          <p:cNvSpPr>
            <a:spLocks noChangeArrowheads="1"/>
          </p:cNvSpPr>
          <p:nvPr/>
        </p:nvSpPr>
        <p:spPr bwMode="auto">
          <a:xfrm>
            <a:off x="5029200" y="4661854"/>
            <a:ext cx="2819400" cy="1129346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sz="2000" dirty="0">
              <a:latin typeface="+mn-lt"/>
            </a:endParaRPr>
          </a:p>
        </p:txBody>
      </p:sp>
      <p:sp>
        <p:nvSpPr>
          <p:cNvPr id="1461266" name="Text Box 18"/>
          <p:cNvSpPr txBox="1">
            <a:spLocks noChangeArrowheads="1"/>
          </p:cNvSpPr>
          <p:nvPr/>
        </p:nvSpPr>
        <p:spPr bwMode="auto">
          <a:xfrm>
            <a:off x="5662439" y="2657257"/>
            <a:ext cx="1792478" cy="36933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sz="1800" b="1" dirty="0">
                <a:latin typeface="+mn-lt"/>
              </a:rPr>
              <a:t>V = 3000 m/s</a:t>
            </a:r>
          </a:p>
        </p:txBody>
      </p:sp>
      <p:sp>
        <p:nvSpPr>
          <p:cNvPr id="1461267" name="Text Box 19"/>
          <p:cNvSpPr txBox="1">
            <a:spLocks noChangeArrowheads="1"/>
          </p:cNvSpPr>
          <p:nvPr/>
        </p:nvSpPr>
        <p:spPr bwMode="auto">
          <a:xfrm>
            <a:off x="5936670" y="4814888"/>
            <a:ext cx="1026243" cy="40011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2000" b="1" dirty="0">
                <a:latin typeface="+mn-lt"/>
              </a:rPr>
              <a:t>Target</a:t>
            </a:r>
          </a:p>
        </p:txBody>
      </p:sp>
      <p:sp>
        <p:nvSpPr>
          <p:cNvPr id="21" name="Rectangle 3"/>
          <p:cNvSpPr txBox="1">
            <a:spLocks noChangeArrowheads="1"/>
          </p:cNvSpPr>
          <p:nvPr/>
        </p:nvSpPr>
        <p:spPr bwMode="auto">
          <a:xfrm>
            <a:off x="344773" y="1042884"/>
            <a:ext cx="8499424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1319213" indent="-1319213">
              <a:spcBef>
                <a:spcPct val="20000"/>
              </a:spcBef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Scenario 2: Lithologies with anomalously </a:t>
            </a:r>
            <a:r>
              <a:rPr lang="en-US" sz="1600" b="1" u="sng" kern="0" dirty="0" smtClean="0">
                <a:latin typeface="+mn-lt"/>
              </a:rPr>
              <a:t>low</a:t>
            </a:r>
            <a:r>
              <a:rPr lang="en-US" sz="1600" b="1" kern="0" dirty="0" smtClean="0">
                <a:latin typeface="+mn-lt"/>
              </a:rPr>
              <a:t> velocities can produce structural sags in the time domain. </a:t>
            </a:r>
            <a:r>
              <a:rPr lang="en-US" sz="1600" b="1" kern="0" dirty="0" smtClean="0">
                <a:latin typeface="+mn-lt"/>
              </a:rPr>
              <a:t>Proper </a:t>
            </a:r>
            <a:r>
              <a:rPr lang="en-US" sz="1600" b="1" kern="0" dirty="0" smtClean="0">
                <a:latin typeface="+mn-lt"/>
              </a:rPr>
              <a:t>depth conversion may reveal true structures that are masked on time data.</a:t>
            </a:r>
          </a:p>
          <a:p>
            <a:pPr marL="1319213" indent="-1319213">
              <a:spcBef>
                <a:spcPct val="20000"/>
              </a:spcBef>
            </a:pP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4" name="Straight Connector 23"/>
          <p:cNvCxnSpPr/>
          <p:nvPr/>
        </p:nvCxnSpPr>
        <p:spPr bwMode="auto">
          <a:xfrm>
            <a:off x="4058653" y="4717256"/>
            <a:ext cx="144681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" name="Straight Connector 24"/>
          <p:cNvCxnSpPr/>
          <p:nvPr/>
        </p:nvCxnSpPr>
        <p:spPr bwMode="auto">
          <a:xfrm>
            <a:off x="1356355" y="4714058"/>
            <a:ext cx="162298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8" name="Straight Connector 27"/>
          <p:cNvCxnSpPr>
            <a:stCxn id="33" idx="5"/>
          </p:cNvCxnSpPr>
          <p:nvPr/>
        </p:nvCxnSpPr>
        <p:spPr bwMode="auto">
          <a:xfrm>
            <a:off x="7344250" y="4644789"/>
            <a:ext cx="511034" cy="5625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Straight Connector 28"/>
          <p:cNvCxnSpPr/>
          <p:nvPr/>
        </p:nvCxnSpPr>
        <p:spPr bwMode="auto">
          <a:xfrm>
            <a:off x="5043365" y="4652563"/>
            <a:ext cx="580459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3" name="Freeform 32"/>
          <p:cNvSpPr/>
          <p:nvPr/>
        </p:nvSpPr>
        <p:spPr bwMode="auto">
          <a:xfrm>
            <a:off x="5613253" y="4632605"/>
            <a:ext cx="1765374" cy="156104"/>
          </a:xfrm>
          <a:custGeom>
            <a:avLst/>
            <a:gdLst>
              <a:gd name="connsiteX0" fmla="*/ 0 w 2334127"/>
              <a:gd name="connsiteY0" fmla="*/ 14260 h 182702"/>
              <a:gd name="connsiteX1" fmla="*/ 352926 w 2334127"/>
              <a:gd name="connsiteY1" fmla="*/ 99818 h 182702"/>
              <a:gd name="connsiteX2" fmla="*/ 893011 w 2334127"/>
              <a:gd name="connsiteY2" fmla="*/ 174681 h 182702"/>
              <a:gd name="connsiteX3" fmla="*/ 1604211 w 2334127"/>
              <a:gd name="connsiteY3" fmla="*/ 147944 h 182702"/>
              <a:gd name="connsiteX4" fmla="*/ 1999916 w 2334127"/>
              <a:gd name="connsiteY4" fmla="*/ 99818 h 182702"/>
              <a:gd name="connsiteX5" fmla="*/ 2288674 w 2334127"/>
              <a:gd name="connsiteY5" fmla="*/ 14260 h 182702"/>
              <a:gd name="connsiteX6" fmla="*/ 2272632 w 2334127"/>
              <a:gd name="connsiteY6" fmla="*/ 14260 h 182702"/>
              <a:gd name="connsiteX7" fmla="*/ 2272632 w 2334127"/>
              <a:gd name="connsiteY7" fmla="*/ 19608 h 182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34127" h="182702">
                <a:moveTo>
                  <a:pt x="0" y="14260"/>
                </a:moveTo>
                <a:cubicBezTo>
                  <a:pt x="102045" y="43670"/>
                  <a:pt x="204091" y="73081"/>
                  <a:pt x="352926" y="99818"/>
                </a:cubicBezTo>
                <a:cubicBezTo>
                  <a:pt x="501761" y="126555"/>
                  <a:pt x="684463" y="166660"/>
                  <a:pt x="893011" y="174681"/>
                </a:cubicBezTo>
                <a:cubicBezTo>
                  <a:pt x="1101559" y="182702"/>
                  <a:pt x="1419727" y="160421"/>
                  <a:pt x="1604211" y="147944"/>
                </a:cubicBezTo>
                <a:cubicBezTo>
                  <a:pt x="1788695" y="135467"/>
                  <a:pt x="1885839" y="122099"/>
                  <a:pt x="1999916" y="99818"/>
                </a:cubicBezTo>
                <a:cubicBezTo>
                  <a:pt x="2113993" y="77537"/>
                  <a:pt x="2243221" y="28520"/>
                  <a:pt x="2288674" y="14260"/>
                </a:cubicBezTo>
                <a:cubicBezTo>
                  <a:pt x="2334127" y="0"/>
                  <a:pt x="2275306" y="13369"/>
                  <a:pt x="2272632" y="14260"/>
                </a:cubicBezTo>
                <a:cubicBezTo>
                  <a:pt x="2269958" y="15151"/>
                  <a:pt x="2273523" y="19608"/>
                  <a:pt x="2272632" y="19608"/>
                </a:cubicBezTo>
              </a:path>
            </a:pathLst>
          </a:custGeom>
          <a:solidFill>
            <a:srgbClr val="FFD77F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4" name="Oval 7"/>
          <p:cNvSpPr>
            <a:spLocks noChangeArrowheads="1"/>
          </p:cNvSpPr>
          <p:nvPr/>
        </p:nvSpPr>
        <p:spPr bwMode="auto">
          <a:xfrm>
            <a:off x="5583380" y="3609542"/>
            <a:ext cx="1745673" cy="595312"/>
          </a:xfrm>
          <a:prstGeom prst="ellipse">
            <a:avLst/>
          </a:prstGeom>
          <a:solidFill>
            <a:srgbClr val="FF66FF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n-US" sz="2000" dirty="0">
              <a:latin typeface="+mn-lt"/>
            </a:endParaRPr>
          </a:p>
        </p:txBody>
      </p:sp>
      <p:sp>
        <p:nvSpPr>
          <p:cNvPr id="1461268" name="Text Box 20"/>
          <p:cNvSpPr txBox="1">
            <a:spLocks noChangeArrowheads="1"/>
          </p:cNvSpPr>
          <p:nvPr/>
        </p:nvSpPr>
        <p:spPr bwMode="auto">
          <a:xfrm>
            <a:off x="5587548" y="3750342"/>
            <a:ext cx="1792478" cy="36933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800" b="1" dirty="0">
                <a:latin typeface="+mn-lt"/>
              </a:rPr>
              <a:t>V = 2000 m/s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22"/>
          <p:cNvSpPr>
            <a:spLocks noChangeArrowheads="1"/>
          </p:cNvSpPr>
          <p:nvPr/>
        </p:nvSpPr>
        <p:spPr bwMode="auto">
          <a:xfrm>
            <a:off x="5894388" y="2136775"/>
            <a:ext cx="2171700" cy="3302491"/>
          </a:xfrm>
          <a:prstGeom prst="rect">
            <a:avLst/>
          </a:prstGeom>
          <a:solidFill>
            <a:srgbClr val="FFCC66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9" name="Rectangle 29"/>
          <p:cNvSpPr>
            <a:spLocks noChangeArrowheads="1"/>
          </p:cNvSpPr>
          <p:nvPr/>
        </p:nvSpPr>
        <p:spPr bwMode="auto">
          <a:xfrm flipH="1">
            <a:off x="3289300" y="2139951"/>
            <a:ext cx="2171700" cy="3299316"/>
          </a:xfrm>
          <a:prstGeom prst="rect">
            <a:avLst/>
          </a:prstGeom>
          <a:solidFill>
            <a:srgbClr val="FFD77F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0" name="Rectangle 35"/>
          <p:cNvSpPr>
            <a:spLocks noChangeArrowheads="1"/>
          </p:cNvSpPr>
          <p:nvPr/>
        </p:nvSpPr>
        <p:spPr bwMode="auto">
          <a:xfrm>
            <a:off x="720725" y="3522663"/>
            <a:ext cx="2171700" cy="1911350"/>
          </a:xfrm>
          <a:prstGeom prst="rect">
            <a:avLst/>
          </a:prstGeom>
          <a:solidFill>
            <a:srgbClr val="FFD77F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63302" name="Text Box 6"/>
          <p:cNvSpPr txBox="1">
            <a:spLocks noChangeArrowheads="1"/>
          </p:cNvSpPr>
          <p:nvPr/>
        </p:nvSpPr>
        <p:spPr bwMode="auto">
          <a:xfrm>
            <a:off x="5943600" y="2182813"/>
            <a:ext cx="1812925" cy="276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rgbClr val="00081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rugose water bottom</a:t>
            </a:r>
          </a:p>
        </p:txBody>
      </p:sp>
      <p:sp>
        <p:nvSpPr>
          <p:cNvPr id="1463308" name="Text Box 12"/>
          <p:cNvSpPr txBox="1">
            <a:spLocks noChangeArrowheads="1"/>
          </p:cNvSpPr>
          <p:nvPr/>
        </p:nvSpPr>
        <p:spPr bwMode="auto">
          <a:xfrm>
            <a:off x="3289300" y="2209801"/>
            <a:ext cx="1863725" cy="276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rgbClr val="00081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dipping water bottom</a:t>
            </a:r>
          </a:p>
        </p:txBody>
      </p:sp>
      <p:sp>
        <p:nvSpPr>
          <p:cNvPr id="1463314" name="Text Box 18"/>
          <p:cNvSpPr txBox="1">
            <a:spLocks noChangeArrowheads="1"/>
          </p:cNvSpPr>
          <p:nvPr/>
        </p:nvSpPr>
        <p:spPr bwMode="auto">
          <a:xfrm>
            <a:off x="898525" y="2182813"/>
            <a:ext cx="1549400" cy="276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rgbClr val="00081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flat water bottom</a:t>
            </a:r>
          </a:p>
        </p:txBody>
      </p:sp>
      <p:sp>
        <p:nvSpPr>
          <p:cNvPr id="1463337" name="Line 41"/>
          <p:cNvSpPr>
            <a:spLocks noChangeShapeType="1"/>
          </p:cNvSpPr>
          <p:nvPr/>
        </p:nvSpPr>
        <p:spPr bwMode="auto">
          <a:xfrm flipV="1">
            <a:off x="990600" y="5791200"/>
            <a:ext cx="6724650" cy="190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med"/>
          </a:ln>
          <a:effectLst/>
        </p:spPr>
        <p:txBody>
          <a:bodyPr/>
          <a:lstStyle/>
          <a:p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63342" name="Rectangle 46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en-US" sz="4400" dirty="0">
              <a:solidFill>
                <a:srgbClr val="FF3300"/>
              </a:solidFill>
            </a:endParaRPr>
          </a:p>
        </p:txBody>
      </p:sp>
      <p:sp>
        <p:nvSpPr>
          <p:cNvPr id="46" name="Title 4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3300"/>
                </a:solidFill>
              </a:rPr>
              <a:t>Time Interpretation Pitfalls</a:t>
            </a:r>
            <a:endParaRPr lang="en-US" dirty="0"/>
          </a:p>
        </p:txBody>
      </p:sp>
      <p:sp>
        <p:nvSpPr>
          <p:cNvPr id="47" name="Rectangle 3"/>
          <p:cNvSpPr txBox="1">
            <a:spLocks noChangeArrowheads="1"/>
          </p:cNvSpPr>
          <p:nvPr/>
        </p:nvSpPr>
        <p:spPr bwMode="auto">
          <a:xfrm>
            <a:off x="344773" y="1042884"/>
            <a:ext cx="8499424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1319213" indent="-1319213">
              <a:spcBef>
                <a:spcPct val="20000"/>
              </a:spcBef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Scenario 3</a:t>
            </a:r>
            <a:r>
              <a:rPr lang="en-US" sz="1600" b="1" kern="0" dirty="0" smtClean="0">
                <a:latin typeface="+mn-lt"/>
              </a:rPr>
              <a:t>: Steeply dipping or rugose water bottom may cause pull up or push down on two-way time seismic data</a:t>
            </a:r>
          </a:p>
          <a:p>
            <a:pPr marL="1319213" indent="-1319213">
              <a:spcBef>
                <a:spcPct val="20000"/>
              </a:spcBef>
            </a:pP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" name="Text Box 25"/>
          <p:cNvSpPr txBox="1">
            <a:spLocks noChangeArrowheads="1"/>
          </p:cNvSpPr>
          <p:nvPr/>
        </p:nvSpPr>
        <p:spPr bwMode="auto">
          <a:xfrm>
            <a:off x="6554788" y="1707015"/>
            <a:ext cx="864339" cy="40011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Depth</a:t>
            </a:r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9" name="Text Box 32"/>
          <p:cNvSpPr txBox="1">
            <a:spLocks noChangeArrowheads="1"/>
          </p:cNvSpPr>
          <p:nvPr/>
        </p:nvSpPr>
        <p:spPr bwMode="auto">
          <a:xfrm>
            <a:off x="3940175" y="1707015"/>
            <a:ext cx="864339" cy="40011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Depth</a:t>
            </a:r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0" name="Freeform 36"/>
          <p:cNvSpPr>
            <a:spLocks/>
          </p:cNvSpPr>
          <p:nvPr/>
        </p:nvSpPr>
        <p:spPr bwMode="auto">
          <a:xfrm>
            <a:off x="701675" y="2115456"/>
            <a:ext cx="2192338" cy="16383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" y="799"/>
              </a:cxn>
              <a:cxn ang="0">
                <a:pos x="1353" y="806"/>
              </a:cxn>
              <a:cxn ang="0">
                <a:pos x="1360" y="7"/>
              </a:cxn>
              <a:cxn ang="0">
                <a:pos x="0" y="0"/>
              </a:cxn>
            </a:cxnLst>
            <a:rect l="0" t="0" r="r" b="b"/>
            <a:pathLst>
              <a:path w="1360" h="806">
                <a:moveTo>
                  <a:pt x="0" y="0"/>
                </a:moveTo>
                <a:lnTo>
                  <a:pt x="7" y="799"/>
                </a:lnTo>
                <a:lnTo>
                  <a:pt x="1353" y="806"/>
                </a:lnTo>
                <a:lnTo>
                  <a:pt x="1360" y="7"/>
                </a:lnTo>
                <a:lnTo>
                  <a:pt x="0" y="0"/>
                </a:lnTo>
                <a:close/>
              </a:path>
            </a:pathLst>
          </a:custGeom>
          <a:solidFill>
            <a:srgbClr val="3399FF"/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1" name="Text Box 39"/>
          <p:cNvSpPr txBox="1">
            <a:spLocks noChangeArrowheads="1"/>
          </p:cNvSpPr>
          <p:nvPr/>
        </p:nvSpPr>
        <p:spPr bwMode="auto">
          <a:xfrm>
            <a:off x="1371600" y="1707015"/>
            <a:ext cx="864339" cy="40011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Depth</a:t>
            </a:r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2" name="Freeform 30"/>
          <p:cNvSpPr>
            <a:spLocks/>
          </p:cNvSpPr>
          <p:nvPr/>
        </p:nvSpPr>
        <p:spPr bwMode="auto">
          <a:xfrm flipH="1">
            <a:off x="3302000" y="2115456"/>
            <a:ext cx="2162175" cy="21478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392" y="0"/>
              </a:cxn>
              <a:cxn ang="0">
                <a:pos x="1392" y="864"/>
              </a:cxn>
              <a:cxn ang="0">
                <a:pos x="0" y="1344"/>
              </a:cxn>
              <a:cxn ang="0">
                <a:pos x="0" y="0"/>
              </a:cxn>
            </a:cxnLst>
            <a:rect l="0" t="0" r="r" b="b"/>
            <a:pathLst>
              <a:path w="1392" h="1344">
                <a:moveTo>
                  <a:pt x="0" y="0"/>
                </a:moveTo>
                <a:lnTo>
                  <a:pt x="1392" y="0"/>
                </a:lnTo>
                <a:lnTo>
                  <a:pt x="1392" y="864"/>
                </a:lnTo>
                <a:lnTo>
                  <a:pt x="0" y="1344"/>
                </a:lnTo>
                <a:lnTo>
                  <a:pt x="0" y="0"/>
                </a:lnTo>
                <a:close/>
              </a:path>
            </a:pathLst>
          </a:custGeom>
          <a:solidFill>
            <a:srgbClr val="3399FF"/>
          </a:solidFill>
          <a:ln w="12700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5870222" y="2099733"/>
            <a:ext cx="2201334" cy="1219200"/>
          </a:xfrm>
          <a:prstGeom prst="rect">
            <a:avLst/>
          </a:prstGeom>
          <a:solidFill>
            <a:srgbClr val="3399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4" name="Text Box 24"/>
          <p:cNvSpPr txBox="1">
            <a:spLocks noChangeArrowheads="1"/>
          </p:cNvSpPr>
          <p:nvPr/>
        </p:nvSpPr>
        <p:spPr bwMode="auto">
          <a:xfrm>
            <a:off x="5957888" y="2170113"/>
            <a:ext cx="1888659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00081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Rugose Water Bottom</a:t>
            </a:r>
            <a:endParaRPr lang="en-US" sz="1200" b="1" dirty="0">
              <a:solidFill>
                <a:srgbClr val="00081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5" name="Text Box 31"/>
          <p:cNvSpPr txBox="1">
            <a:spLocks noChangeArrowheads="1"/>
          </p:cNvSpPr>
          <p:nvPr/>
        </p:nvSpPr>
        <p:spPr bwMode="auto">
          <a:xfrm>
            <a:off x="3289300" y="2170113"/>
            <a:ext cx="1914307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00081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Dipping Water Bottom</a:t>
            </a:r>
            <a:endParaRPr lang="en-US" sz="1200" b="1" dirty="0">
              <a:solidFill>
                <a:srgbClr val="00081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6" name="Text Box 38"/>
          <p:cNvSpPr txBox="1">
            <a:spLocks noChangeArrowheads="1"/>
          </p:cNvSpPr>
          <p:nvPr/>
        </p:nvSpPr>
        <p:spPr bwMode="auto">
          <a:xfrm>
            <a:off x="914400" y="2170113"/>
            <a:ext cx="1609736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rgbClr val="00081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Flat Water Bottom</a:t>
            </a:r>
            <a:endParaRPr lang="en-US" sz="1200" b="1" dirty="0">
              <a:solidFill>
                <a:srgbClr val="00081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7" name="Freeform 56"/>
          <p:cNvSpPr/>
          <p:nvPr/>
        </p:nvSpPr>
        <p:spPr bwMode="auto">
          <a:xfrm>
            <a:off x="5881511" y="3217333"/>
            <a:ext cx="2235200" cy="891823"/>
          </a:xfrm>
          <a:custGeom>
            <a:avLst/>
            <a:gdLst>
              <a:gd name="connsiteX0" fmla="*/ 11289 w 2178756"/>
              <a:gd name="connsiteY0" fmla="*/ 112889 h 891823"/>
              <a:gd name="connsiteX1" fmla="*/ 643467 w 2178756"/>
              <a:gd name="connsiteY1" fmla="*/ 462845 h 891823"/>
              <a:gd name="connsiteX2" fmla="*/ 1298222 w 2178756"/>
              <a:gd name="connsiteY2" fmla="*/ 327378 h 891823"/>
              <a:gd name="connsiteX3" fmla="*/ 1738489 w 2178756"/>
              <a:gd name="connsiteY3" fmla="*/ 643467 h 891823"/>
              <a:gd name="connsiteX4" fmla="*/ 1998133 w 2178756"/>
              <a:gd name="connsiteY4" fmla="*/ 620889 h 891823"/>
              <a:gd name="connsiteX5" fmla="*/ 2178756 w 2178756"/>
              <a:gd name="connsiteY5" fmla="*/ 891823 h 891823"/>
              <a:gd name="connsiteX6" fmla="*/ 2144889 w 2178756"/>
              <a:gd name="connsiteY6" fmla="*/ 0 h 891823"/>
              <a:gd name="connsiteX7" fmla="*/ 0 w 2178756"/>
              <a:gd name="connsiteY7" fmla="*/ 11289 h 891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78756" h="891823">
                <a:moveTo>
                  <a:pt x="11289" y="112889"/>
                </a:moveTo>
                <a:lnTo>
                  <a:pt x="643467" y="462845"/>
                </a:lnTo>
                <a:lnTo>
                  <a:pt x="1298222" y="327378"/>
                </a:lnTo>
                <a:lnTo>
                  <a:pt x="1738489" y="643467"/>
                </a:lnTo>
                <a:lnTo>
                  <a:pt x="1998133" y="620889"/>
                </a:lnTo>
                <a:lnTo>
                  <a:pt x="2178756" y="891823"/>
                </a:lnTo>
                <a:lnTo>
                  <a:pt x="2144889" y="0"/>
                </a:lnTo>
                <a:lnTo>
                  <a:pt x="0" y="11289"/>
                </a:lnTo>
              </a:path>
            </a:pathLst>
          </a:custGeom>
          <a:solidFill>
            <a:srgbClr val="3399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3" name="Rectangle 62"/>
          <p:cNvSpPr/>
          <p:nvPr/>
        </p:nvSpPr>
        <p:spPr bwMode="auto">
          <a:xfrm>
            <a:off x="703385" y="5087146"/>
            <a:ext cx="2181217" cy="356717"/>
          </a:xfrm>
          <a:prstGeom prst="rect">
            <a:avLst/>
          </a:prstGeom>
          <a:solidFill>
            <a:srgbClr val="C0A89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5" name="Rectangle 64"/>
          <p:cNvSpPr/>
          <p:nvPr/>
        </p:nvSpPr>
        <p:spPr bwMode="auto">
          <a:xfrm>
            <a:off x="3298636" y="5087146"/>
            <a:ext cx="2180492" cy="356717"/>
          </a:xfrm>
          <a:prstGeom prst="rect">
            <a:avLst/>
          </a:prstGeom>
          <a:solidFill>
            <a:srgbClr val="C0A89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6" name="Rectangle 65"/>
          <p:cNvSpPr/>
          <p:nvPr/>
        </p:nvSpPr>
        <p:spPr bwMode="auto">
          <a:xfrm>
            <a:off x="5889532" y="5087146"/>
            <a:ext cx="2180492" cy="356717"/>
          </a:xfrm>
          <a:prstGeom prst="rect">
            <a:avLst/>
          </a:prstGeom>
          <a:solidFill>
            <a:srgbClr val="C0A89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1" name="Freeform 17"/>
          <p:cNvSpPr>
            <a:spLocks/>
          </p:cNvSpPr>
          <p:nvPr/>
        </p:nvSpPr>
        <p:spPr bwMode="auto">
          <a:xfrm>
            <a:off x="5890309" y="4350582"/>
            <a:ext cx="2178050" cy="768350"/>
          </a:xfrm>
          <a:custGeom>
            <a:avLst/>
            <a:gdLst/>
            <a:ahLst/>
            <a:cxnLst>
              <a:cxn ang="0">
                <a:pos x="0" y="409"/>
              </a:cxn>
              <a:cxn ang="0">
                <a:pos x="216" y="107"/>
              </a:cxn>
              <a:cxn ang="0">
                <a:pos x="504" y="13"/>
              </a:cxn>
              <a:cxn ang="0">
                <a:pos x="915" y="28"/>
              </a:cxn>
              <a:cxn ang="0">
                <a:pos x="1124" y="150"/>
              </a:cxn>
              <a:cxn ang="0">
                <a:pos x="1368" y="424"/>
              </a:cxn>
            </a:cxnLst>
            <a:rect l="0" t="0" r="r" b="b"/>
            <a:pathLst>
              <a:path w="1368" h="424">
                <a:moveTo>
                  <a:pt x="0" y="409"/>
                </a:moveTo>
                <a:cubicBezTo>
                  <a:pt x="34" y="360"/>
                  <a:pt x="132" y="173"/>
                  <a:pt x="216" y="107"/>
                </a:cubicBezTo>
                <a:cubicBezTo>
                  <a:pt x="300" y="41"/>
                  <a:pt x="388" y="26"/>
                  <a:pt x="504" y="13"/>
                </a:cubicBezTo>
                <a:cubicBezTo>
                  <a:pt x="620" y="0"/>
                  <a:pt x="812" y="5"/>
                  <a:pt x="915" y="28"/>
                </a:cubicBezTo>
                <a:cubicBezTo>
                  <a:pt x="1018" y="51"/>
                  <a:pt x="1049" y="84"/>
                  <a:pt x="1124" y="150"/>
                </a:cubicBezTo>
                <a:cubicBezTo>
                  <a:pt x="1199" y="216"/>
                  <a:pt x="1317" y="367"/>
                  <a:pt x="1368" y="424"/>
                </a:cubicBezTo>
              </a:path>
            </a:pathLst>
          </a:custGeom>
          <a:solidFill>
            <a:srgbClr val="C0A89A"/>
          </a:solidFill>
          <a:ln w="31750" cap="flat" cmpd="sng">
            <a:solidFill>
              <a:srgbClr val="9933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2" name="Freeform 17"/>
          <p:cNvSpPr>
            <a:spLocks/>
          </p:cNvSpPr>
          <p:nvPr/>
        </p:nvSpPr>
        <p:spPr bwMode="auto">
          <a:xfrm>
            <a:off x="3299508" y="4350582"/>
            <a:ext cx="2178050" cy="768350"/>
          </a:xfrm>
          <a:custGeom>
            <a:avLst/>
            <a:gdLst/>
            <a:ahLst/>
            <a:cxnLst>
              <a:cxn ang="0">
                <a:pos x="0" y="409"/>
              </a:cxn>
              <a:cxn ang="0">
                <a:pos x="216" y="107"/>
              </a:cxn>
              <a:cxn ang="0">
                <a:pos x="504" y="13"/>
              </a:cxn>
              <a:cxn ang="0">
                <a:pos x="915" y="28"/>
              </a:cxn>
              <a:cxn ang="0">
                <a:pos x="1124" y="150"/>
              </a:cxn>
              <a:cxn ang="0">
                <a:pos x="1368" y="424"/>
              </a:cxn>
            </a:cxnLst>
            <a:rect l="0" t="0" r="r" b="b"/>
            <a:pathLst>
              <a:path w="1368" h="424">
                <a:moveTo>
                  <a:pt x="0" y="409"/>
                </a:moveTo>
                <a:cubicBezTo>
                  <a:pt x="34" y="360"/>
                  <a:pt x="132" y="173"/>
                  <a:pt x="216" y="107"/>
                </a:cubicBezTo>
                <a:cubicBezTo>
                  <a:pt x="300" y="41"/>
                  <a:pt x="388" y="26"/>
                  <a:pt x="504" y="13"/>
                </a:cubicBezTo>
                <a:cubicBezTo>
                  <a:pt x="620" y="0"/>
                  <a:pt x="812" y="5"/>
                  <a:pt x="915" y="28"/>
                </a:cubicBezTo>
                <a:cubicBezTo>
                  <a:pt x="1018" y="51"/>
                  <a:pt x="1049" y="84"/>
                  <a:pt x="1124" y="150"/>
                </a:cubicBezTo>
                <a:cubicBezTo>
                  <a:pt x="1199" y="216"/>
                  <a:pt x="1317" y="367"/>
                  <a:pt x="1368" y="424"/>
                </a:cubicBezTo>
              </a:path>
            </a:pathLst>
          </a:custGeom>
          <a:solidFill>
            <a:srgbClr val="C0A89A"/>
          </a:solidFill>
          <a:ln w="31750" cap="flat" cmpd="sng">
            <a:solidFill>
              <a:srgbClr val="9933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63313" name="Freeform 17"/>
          <p:cNvSpPr>
            <a:spLocks/>
          </p:cNvSpPr>
          <p:nvPr/>
        </p:nvSpPr>
        <p:spPr bwMode="auto">
          <a:xfrm>
            <a:off x="701675" y="4350582"/>
            <a:ext cx="2178050" cy="768350"/>
          </a:xfrm>
          <a:custGeom>
            <a:avLst/>
            <a:gdLst/>
            <a:ahLst/>
            <a:cxnLst>
              <a:cxn ang="0">
                <a:pos x="0" y="409"/>
              </a:cxn>
              <a:cxn ang="0">
                <a:pos x="216" y="107"/>
              </a:cxn>
              <a:cxn ang="0">
                <a:pos x="504" y="13"/>
              </a:cxn>
              <a:cxn ang="0">
                <a:pos x="915" y="28"/>
              </a:cxn>
              <a:cxn ang="0">
                <a:pos x="1124" y="150"/>
              </a:cxn>
              <a:cxn ang="0">
                <a:pos x="1368" y="424"/>
              </a:cxn>
            </a:cxnLst>
            <a:rect l="0" t="0" r="r" b="b"/>
            <a:pathLst>
              <a:path w="1368" h="424">
                <a:moveTo>
                  <a:pt x="0" y="409"/>
                </a:moveTo>
                <a:cubicBezTo>
                  <a:pt x="34" y="360"/>
                  <a:pt x="132" y="173"/>
                  <a:pt x="216" y="107"/>
                </a:cubicBezTo>
                <a:cubicBezTo>
                  <a:pt x="300" y="41"/>
                  <a:pt x="388" y="26"/>
                  <a:pt x="504" y="13"/>
                </a:cubicBezTo>
                <a:cubicBezTo>
                  <a:pt x="620" y="0"/>
                  <a:pt x="812" y="5"/>
                  <a:pt x="915" y="28"/>
                </a:cubicBezTo>
                <a:cubicBezTo>
                  <a:pt x="1018" y="51"/>
                  <a:pt x="1049" y="84"/>
                  <a:pt x="1124" y="150"/>
                </a:cubicBezTo>
                <a:cubicBezTo>
                  <a:pt x="1199" y="216"/>
                  <a:pt x="1317" y="367"/>
                  <a:pt x="1368" y="424"/>
                </a:cubicBezTo>
              </a:path>
            </a:pathLst>
          </a:custGeom>
          <a:solidFill>
            <a:srgbClr val="C0A89A"/>
          </a:solidFill>
          <a:ln w="31750" cap="flat" cmpd="sng">
            <a:solidFill>
              <a:srgbClr val="9933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7" name="Text Box 43"/>
          <p:cNvSpPr txBox="1">
            <a:spLocks noChangeArrowheads="1"/>
          </p:cNvSpPr>
          <p:nvPr/>
        </p:nvSpPr>
        <p:spPr bwMode="auto">
          <a:xfrm>
            <a:off x="6734616" y="5458505"/>
            <a:ext cx="856325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Complex</a:t>
            </a:r>
            <a:endParaRPr lang="en-US" sz="1200" b="1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8" name="Text Box 45"/>
          <p:cNvSpPr txBox="1">
            <a:spLocks noChangeArrowheads="1"/>
          </p:cNvSpPr>
          <p:nvPr/>
        </p:nvSpPr>
        <p:spPr bwMode="auto">
          <a:xfrm>
            <a:off x="990600" y="5458505"/>
            <a:ext cx="710451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 i="1" dirty="0">
                <a:latin typeface="Tahoma" pitchFamily="34" charset="0"/>
                <a:ea typeface="Tahoma" pitchFamily="34" charset="0"/>
                <a:cs typeface="Tahoma" pitchFamily="34" charset="0"/>
              </a:rPr>
              <a:t>Simple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3318" name="Rectangle 22"/>
          <p:cNvSpPr>
            <a:spLocks noChangeArrowheads="1"/>
          </p:cNvSpPr>
          <p:nvPr/>
        </p:nvSpPr>
        <p:spPr bwMode="auto">
          <a:xfrm>
            <a:off x="5894388" y="2136775"/>
            <a:ext cx="2171700" cy="3349625"/>
          </a:xfrm>
          <a:prstGeom prst="rect">
            <a:avLst/>
          </a:prstGeom>
          <a:solidFill>
            <a:srgbClr val="FFCC66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63321" name="Text Box 25"/>
          <p:cNvSpPr txBox="1">
            <a:spLocks noChangeArrowheads="1"/>
          </p:cNvSpPr>
          <p:nvPr/>
        </p:nvSpPr>
        <p:spPr bwMode="auto">
          <a:xfrm>
            <a:off x="6554788" y="1707015"/>
            <a:ext cx="742511" cy="40011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Time</a:t>
            </a:r>
          </a:p>
        </p:txBody>
      </p:sp>
      <p:sp>
        <p:nvSpPr>
          <p:cNvPr id="1463328" name="Text Box 32"/>
          <p:cNvSpPr txBox="1">
            <a:spLocks noChangeArrowheads="1"/>
          </p:cNvSpPr>
          <p:nvPr/>
        </p:nvSpPr>
        <p:spPr bwMode="auto">
          <a:xfrm>
            <a:off x="3940175" y="1707015"/>
            <a:ext cx="742511" cy="40011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Time</a:t>
            </a:r>
          </a:p>
        </p:txBody>
      </p:sp>
      <p:sp>
        <p:nvSpPr>
          <p:cNvPr id="1463329" name="Freeform 33"/>
          <p:cNvSpPr>
            <a:spLocks/>
          </p:cNvSpPr>
          <p:nvPr/>
        </p:nvSpPr>
        <p:spPr bwMode="auto">
          <a:xfrm flipH="1">
            <a:off x="3280787" y="4635500"/>
            <a:ext cx="2170444" cy="730320"/>
          </a:xfrm>
          <a:custGeom>
            <a:avLst/>
            <a:gdLst/>
            <a:ahLst/>
            <a:cxnLst>
              <a:cxn ang="0">
                <a:pos x="1344" y="248"/>
              </a:cxn>
              <a:cxn ang="0">
                <a:pos x="1200" y="104"/>
              </a:cxn>
              <a:cxn ang="0">
                <a:pos x="816" y="8"/>
              </a:cxn>
              <a:cxn ang="0">
                <a:pos x="432" y="152"/>
              </a:cxn>
              <a:cxn ang="0">
                <a:pos x="0" y="536"/>
              </a:cxn>
            </a:cxnLst>
            <a:rect l="0" t="0" r="r" b="b"/>
            <a:pathLst>
              <a:path w="1344" h="536">
                <a:moveTo>
                  <a:pt x="1344" y="248"/>
                </a:moveTo>
                <a:cubicBezTo>
                  <a:pt x="1316" y="196"/>
                  <a:pt x="1288" y="144"/>
                  <a:pt x="1200" y="104"/>
                </a:cubicBezTo>
                <a:cubicBezTo>
                  <a:pt x="1112" y="64"/>
                  <a:pt x="944" y="0"/>
                  <a:pt x="816" y="8"/>
                </a:cubicBezTo>
                <a:cubicBezTo>
                  <a:pt x="688" y="16"/>
                  <a:pt x="568" y="64"/>
                  <a:pt x="432" y="152"/>
                </a:cubicBezTo>
                <a:cubicBezTo>
                  <a:pt x="296" y="240"/>
                  <a:pt x="148" y="388"/>
                  <a:pt x="0" y="536"/>
                </a:cubicBezTo>
              </a:path>
            </a:pathLst>
          </a:custGeom>
          <a:solidFill>
            <a:srgbClr val="C0A89A"/>
          </a:solidFill>
          <a:ln w="28575" cap="flat" cmpd="sng">
            <a:solidFill>
              <a:srgbClr val="9933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63325" name="Rectangle 29"/>
          <p:cNvSpPr>
            <a:spLocks noChangeArrowheads="1"/>
          </p:cNvSpPr>
          <p:nvPr/>
        </p:nvSpPr>
        <p:spPr bwMode="auto">
          <a:xfrm flipH="1">
            <a:off x="3289300" y="2139950"/>
            <a:ext cx="2171700" cy="3349625"/>
          </a:xfrm>
          <a:prstGeom prst="rect">
            <a:avLst/>
          </a:prstGeom>
          <a:solidFill>
            <a:srgbClr val="FFD77F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63331" name="Rectangle 35"/>
          <p:cNvSpPr>
            <a:spLocks noChangeArrowheads="1"/>
          </p:cNvSpPr>
          <p:nvPr/>
        </p:nvSpPr>
        <p:spPr bwMode="auto">
          <a:xfrm>
            <a:off x="720725" y="3522663"/>
            <a:ext cx="2171700" cy="1911350"/>
          </a:xfrm>
          <a:prstGeom prst="rect">
            <a:avLst/>
          </a:prstGeom>
          <a:solidFill>
            <a:srgbClr val="FFD77F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63332" name="Freeform 36"/>
          <p:cNvSpPr>
            <a:spLocks/>
          </p:cNvSpPr>
          <p:nvPr/>
        </p:nvSpPr>
        <p:spPr bwMode="auto">
          <a:xfrm>
            <a:off x="701675" y="2115456"/>
            <a:ext cx="2192338" cy="16383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" y="799"/>
              </a:cxn>
              <a:cxn ang="0">
                <a:pos x="1353" y="806"/>
              </a:cxn>
              <a:cxn ang="0">
                <a:pos x="1360" y="7"/>
              </a:cxn>
              <a:cxn ang="0">
                <a:pos x="0" y="0"/>
              </a:cxn>
            </a:cxnLst>
            <a:rect l="0" t="0" r="r" b="b"/>
            <a:pathLst>
              <a:path w="1360" h="806">
                <a:moveTo>
                  <a:pt x="0" y="0"/>
                </a:moveTo>
                <a:lnTo>
                  <a:pt x="7" y="799"/>
                </a:lnTo>
                <a:lnTo>
                  <a:pt x="1353" y="806"/>
                </a:lnTo>
                <a:lnTo>
                  <a:pt x="1360" y="7"/>
                </a:lnTo>
                <a:lnTo>
                  <a:pt x="0" y="0"/>
                </a:lnTo>
                <a:close/>
              </a:path>
            </a:pathLst>
          </a:custGeom>
          <a:solidFill>
            <a:srgbClr val="3399FF"/>
          </a:soli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63333" name="Freeform 37"/>
          <p:cNvSpPr>
            <a:spLocks/>
          </p:cNvSpPr>
          <p:nvPr/>
        </p:nvSpPr>
        <p:spPr bwMode="auto">
          <a:xfrm>
            <a:off x="717550" y="4340225"/>
            <a:ext cx="2178050" cy="768350"/>
          </a:xfrm>
          <a:custGeom>
            <a:avLst/>
            <a:gdLst/>
            <a:ahLst/>
            <a:cxnLst>
              <a:cxn ang="0">
                <a:pos x="0" y="409"/>
              </a:cxn>
              <a:cxn ang="0">
                <a:pos x="216" y="107"/>
              </a:cxn>
              <a:cxn ang="0">
                <a:pos x="504" y="13"/>
              </a:cxn>
              <a:cxn ang="0">
                <a:pos x="915" y="28"/>
              </a:cxn>
              <a:cxn ang="0">
                <a:pos x="1124" y="150"/>
              </a:cxn>
              <a:cxn ang="0">
                <a:pos x="1368" y="424"/>
              </a:cxn>
            </a:cxnLst>
            <a:rect l="0" t="0" r="r" b="b"/>
            <a:pathLst>
              <a:path w="1368" h="424">
                <a:moveTo>
                  <a:pt x="0" y="409"/>
                </a:moveTo>
                <a:cubicBezTo>
                  <a:pt x="34" y="360"/>
                  <a:pt x="132" y="173"/>
                  <a:pt x="216" y="107"/>
                </a:cubicBezTo>
                <a:cubicBezTo>
                  <a:pt x="300" y="41"/>
                  <a:pt x="388" y="26"/>
                  <a:pt x="504" y="13"/>
                </a:cubicBezTo>
                <a:cubicBezTo>
                  <a:pt x="620" y="0"/>
                  <a:pt x="812" y="5"/>
                  <a:pt x="915" y="28"/>
                </a:cubicBezTo>
                <a:cubicBezTo>
                  <a:pt x="1018" y="51"/>
                  <a:pt x="1049" y="84"/>
                  <a:pt x="1124" y="150"/>
                </a:cubicBezTo>
                <a:cubicBezTo>
                  <a:pt x="1199" y="216"/>
                  <a:pt x="1317" y="367"/>
                  <a:pt x="1368" y="424"/>
                </a:cubicBezTo>
              </a:path>
            </a:pathLst>
          </a:custGeom>
          <a:solidFill>
            <a:srgbClr val="C0A89A"/>
          </a:solidFill>
          <a:ln w="38100" cap="flat" cmpd="sng">
            <a:solidFill>
              <a:srgbClr val="9933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63335" name="Text Box 39"/>
          <p:cNvSpPr txBox="1">
            <a:spLocks noChangeArrowheads="1"/>
          </p:cNvSpPr>
          <p:nvPr/>
        </p:nvSpPr>
        <p:spPr bwMode="auto">
          <a:xfrm>
            <a:off x="1371600" y="1707015"/>
            <a:ext cx="742950" cy="4000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Time</a:t>
            </a:r>
          </a:p>
        </p:txBody>
      </p:sp>
      <p:sp>
        <p:nvSpPr>
          <p:cNvPr id="1463337" name="Line 41"/>
          <p:cNvSpPr>
            <a:spLocks noChangeShapeType="1"/>
          </p:cNvSpPr>
          <p:nvPr/>
        </p:nvSpPr>
        <p:spPr bwMode="auto">
          <a:xfrm flipV="1">
            <a:off x="990600" y="5791200"/>
            <a:ext cx="6724650" cy="190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lg" len="med"/>
          </a:ln>
          <a:effectLst/>
        </p:spPr>
        <p:txBody>
          <a:bodyPr/>
          <a:lstStyle/>
          <a:p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63338" name="Text Box 42"/>
          <p:cNvSpPr txBox="1">
            <a:spLocks noChangeArrowheads="1"/>
          </p:cNvSpPr>
          <p:nvPr/>
        </p:nvSpPr>
        <p:spPr bwMode="auto">
          <a:xfrm>
            <a:off x="1981200" y="5943600"/>
            <a:ext cx="5713424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Methodology should plan for water effects </a:t>
            </a:r>
          </a:p>
        </p:txBody>
      </p:sp>
      <p:sp>
        <p:nvSpPr>
          <p:cNvPr id="1463339" name="Text Box 43"/>
          <p:cNvSpPr txBox="1">
            <a:spLocks noChangeArrowheads="1"/>
          </p:cNvSpPr>
          <p:nvPr/>
        </p:nvSpPr>
        <p:spPr bwMode="auto">
          <a:xfrm>
            <a:off x="6734616" y="5458505"/>
            <a:ext cx="856325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 i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Complex</a:t>
            </a:r>
            <a:endParaRPr lang="en-US" sz="1200" b="1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63341" name="Text Box 45"/>
          <p:cNvSpPr txBox="1">
            <a:spLocks noChangeArrowheads="1"/>
          </p:cNvSpPr>
          <p:nvPr/>
        </p:nvSpPr>
        <p:spPr bwMode="auto">
          <a:xfrm>
            <a:off x="990600" y="5458505"/>
            <a:ext cx="710451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 i="1" dirty="0">
                <a:latin typeface="Tahoma" pitchFamily="34" charset="0"/>
                <a:ea typeface="Tahoma" pitchFamily="34" charset="0"/>
                <a:cs typeface="Tahoma" pitchFamily="34" charset="0"/>
              </a:rPr>
              <a:t>Simple</a:t>
            </a:r>
          </a:p>
        </p:txBody>
      </p:sp>
      <p:sp>
        <p:nvSpPr>
          <p:cNvPr id="1463342" name="Rectangle 46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endParaRPr lang="en-US" sz="4400" dirty="0">
              <a:solidFill>
                <a:srgbClr val="FF3300"/>
              </a:solidFill>
            </a:endParaRPr>
          </a:p>
        </p:txBody>
      </p:sp>
      <p:sp>
        <p:nvSpPr>
          <p:cNvPr id="46" name="Title 4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3300"/>
                </a:solidFill>
              </a:rPr>
              <a:t>Time Interpretation Pitfalls</a:t>
            </a:r>
            <a:endParaRPr lang="en-US" dirty="0"/>
          </a:p>
        </p:txBody>
      </p:sp>
      <p:sp>
        <p:nvSpPr>
          <p:cNvPr id="49" name="Rectangle 48"/>
          <p:cNvSpPr/>
          <p:nvPr/>
        </p:nvSpPr>
        <p:spPr bwMode="auto">
          <a:xfrm>
            <a:off x="703385" y="5089490"/>
            <a:ext cx="2180492" cy="356717"/>
          </a:xfrm>
          <a:prstGeom prst="rect">
            <a:avLst/>
          </a:prstGeom>
          <a:solidFill>
            <a:srgbClr val="C0A89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0" name="Freeform 49"/>
          <p:cNvSpPr/>
          <p:nvPr/>
        </p:nvSpPr>
        <p:spPr bwMode="auto">
          <a:xfrm>
            <a:off x="688312" y="5034224"/>
            <a:ext cx="2200589" cy="422031"/>
          </a:xfrm>
          <a:custGeom>
            <a:avLst/>
            <a:gdLst>
              <a:gd name="connsiteX0" fmla="*/ 0 w 2200589"/>
              <a:gd name="connsiteY0" fmla="*/ 85411 h 422031"/>
              <a:gd name="connsiteX1" fmla="*/ 75363 w 2200589"/>
              <a:gd name="connsiteY1" fmla="*/ 15073 h 422031"/>
              <a:gd name="connsiteX2" fmla="*/ 2059912 w 2200589"/>
              <a:gd name="connsiteY2" fmla="*/ 0 h 422031"/>
              <a:gd name="connsiteX3" fmla="*/ 2200589 w 2200589"/>
              <a:gd name="connsiteY3" fmla="*/ 75363 h 422031"/>
              <a:gd name="connsiteX4" fmla="*/ 2200589 w 2200589"/>
              <a:gd name="connsiteY4" fmla="*/ 422031 h 422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0589" h="422031">
                <a:moveTo>
                  <a:pt x="0" y="85411"/>
                </a:moveTo>
                <a:lnTo>
                  <a:pt x="75363" y="15073"/>
                </a:lnTo>
                <a:lnTo>
                  <a:pt x="2059912" y="0"/>
                </a:lnTo>
                <a:lnTo>
                  <a:pt x="2200589" y="75363"/>
                </a:lnTo>
                <a:lnTo>
                  <a:pt x="2200589" y="422031"/>
                </a:lnTo>
              </a:path>
            </a:pathLst>
          </a:custGeom>
          <a:solidFill>
            <a:srgbClr val="C0A89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3272413" y="5370844"/>
            <a:ext cx="2178818" cy="117234"/>
          </a:xfrm>
          <a:prstGeom prst="rect">
            <a:avLst/>
          </a:prstGeom>
          <a:solidFill>
            <a:srgbClr val="C0A89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2" name="Freeform 51"/>
          <p:cNvSpPr/>
          <p:nvPr/>
        </p:nvSpPr>
        <p:spPr bwMode="auto">
          <a:xfrm>
            <a:off x="3280787" y="4918668"/>
            <a:ext cx="2165420" cy="512466"/>
          </a:xfrm>
          <a:custGeom>
            <a:avLst/>
            <a:gdLst>
              <a:gd name="connsiteX0" fmla="*/ 2165420 w 2165420"/>
              <a:gd name="connsiteY0" fmla="*/ 512466 h 512466"/>
              <a:gd name="connsiteX1" fmla="*/ 2150347 w 2165420"/>
              <a:gd name="connsiteY1" fmla="*/ 432079 h 512466"/>
              <a:gd name="connsiteX2" fmla="*/ 55266 w 2165420"/>
              <a:gd name="connsiteY2" fmla="*/ 0 h 512466"/>
              <a:gd name="connsiteX3" fmla="*/ 0 w 2165420"/>
              <a:gd name="connsiteY3" fmla="*/ 85411 h 512466"/>
              <a:gd name="connsiteX4" fmla="*/ 10048 w 2165420"/>
              <a:gd name="connsiteY4" fmla="*/ 502418 h 512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5420" h="512466">
                <a:moveTo>
                  <a:pt x="2165420" y="512466"/>
                </a:moveTo>
                <a:lnTo>
                  <a:pt x="2150347" y="432079"/>
                </a:lnTo>
                <a:lnTo>
                  <a:pt x="55266" y="0"/>
                </a:lnTo>
                <a:lnTo>
                  <a:pt x="0" y="85411"/>
                </a:lnTo>
                <a:lnTo>
                  <a:pt x="10048" y="502418"/>
                </a:lnTo>
              </a:path>
            </a:pathLst>
          </a:custGeom>
          <a:solidFill>
            <a:srgbClr val="C0A89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5883310" y="5407377"/>
            <a:ext cx="2200589" cy="89071"/>
          </a:xfrm>
          <a:prstGeom prst="rect">
            <a:avLst/>
          </a:prstGeom>
          <a:solidFill>
            <a:srgbClr val="C0A89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63326" name="Freeform 30"/>
          <p:cNvSpPr>
            <a:spLocks/>
          </p:cNvSpPr>
          <p:nvPr/>
        </p:nvSpPr>
        <p:spPr bwMode="auto">
          <a:xfrm flipH="1">
            <a:off x="3302000" y="2115456"/>
            <a:ext cx="2162175" cy="21478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392" y="0"/>
              </a:cxn>
              <a:cxn ang="0">
                <a:pos x="1392" y="864"/>
              </a:cxn>
              <a:cxn ang="0">
                <a:pos x="0" y="1344"/>
              </a:cxn>
              <a:cxn ang="0">
                <a:pos x="0" y="0"/>
              </a:cxn>
            </a:cxnLst>
            <a:rect l="0" t="0" r="r" b="b"/>
            <a:pathLst>
              <a:path w="1392" h="1344">
                <a:moveTo>
                  <a:pt x="0" y="0"/>
                </a:moveTo>
                <a:lnTo>
                  <a:pt x="1392" y="0"/>
                </a:lnTo>
                <a:lnTo>
                  <a:pt x="1392" y="864"/>
                </a:lnTo>
                <a:lnTo>
                  <a:pt x="0" y="1344"/>
                </a:lnTo>
                <a:lnTo>
                  <a:pt x="0" y="0"/>
                </a:lnTo>
                <a:close/>
              </a:path>
            </a:pathLst>
          </a:custGeom>
          <a:solidFill>
            <a:srgbClr val="3399FF"/>
          </a:solidFill>
          <a:ln w="12700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4" name="Rectangle 53"/>
          <p:cNvSpPr/>
          <p:nvPr/>
        </p:nvSpPr>
        <p:spPr bwMode="auto">
          <a:xfrm>
            <a:off x="5870222" y="2099733"/>
            <a:ext cx="2201334" cy="1219200"/>
          </a:xfrm>
          <a:prstGeom prst="rect">
            <a:avLst/>
          </a:prstGeom>
          <a:solidFill>
            <a:srgbClr val="3399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63320" name="Text Box 24"/>
          <p:cNvSpPr txBox="1">
            <a:spLocks noChangeArrowheads="1"/>
          </p:cNvSpPr>
          <p:nvPr/>
        </p:nvSpPr>
        <p:spPr bwMode="auto">
          <a:xfrm>
            <a:off x="5957888" y="2174875"/>
            <a:ext cx="1813317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rgbClr val="00081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rugose water bottom</a:t>
            </a:r>
          </a:p>
        </p:txBody>
      </p:sp>
      <p:sp>
        <p:nvSpPr>
          <p:cNvPr id="1463327" name="Text Box 31"/>
          <p:cNvSpPr txBox="1">
            <a:spLocks noChangeArrowheads="1"/>
          </p:cNvSpPr>
          <p:nvPr/>
        </p:nvSpPr>
        <p:spPr bwMode="auto">
          <a:xfrm>
            <a:off x="3289300" y="2224088"/>
            <a:ext cx="1863011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rgbClr val="00081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dipping water bottom</a:t>
            </a:r>
          </a:p>
        </p:txBody>
      </p:sp>
      <p:sp>
        <p:nvSpPr>
          <p:cNvPr id="1463334" name="Text Box 38"/>
          <p:cNvSpPr txBox="1">
            <a:spLocks noChangeArrowheads="1"/>
          </p:cNvSpPr>
          <p:nvPr/>
        </p:nvSpPr>
        <p:spPr bwMode="auto">
          <a:xfrm>
            <a:off x="914400" y="2170113"/>
            <a:ext cx="1549400" cy="276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rgbClr val="00081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flat water bottom</a:t>
            </a:r>
          </a:p>
        </p:txBody>
      </p:sp>
      <p:sp>
        <p:nvSpPr>
          <p:cNvPr id="55" name="Freeform 54"/>
          <p:cNvSpPr/>
          <p:nvPr/>
        </p:nvSpPr>
        <p:spPr bwMode="auto">
          <a:xfrm>
            <a:off x="5881511" y="3217333"/>
            <a:ext cx="2235200" cy="891823"/>
          </a:xfrm>
          <a:custGeom>
            <a:avLst/>
            <a:gdLst>
              <a:gd name="connsiteX0" fmla="*/ 11289 w 2178756"/>
              <a:gd name="connsiteY0" fmla="*/ 112889 h 891823"/>
              <a:gd name="connsiteX1" fmla="*/ 643467 w 2178756"/>
              <a:gd name="connsiteY1" fmla="*/ 462845 h 891823"/>
              <a:gd name="connsiteX2" fmla="*/ 1298222 w 2178756"/>
              <a:gd name="connsiteY2" fmla="*/ 327378 h 891823"/>
              <a:gd name="connsiteX3" fmla="*/ 1738489 w 2178756"/>
              <a:gd name="connsiteY3" fmla="*/ 643467 h 891823"/>
              <a:gd name="connsiteX4" fmla="*/ 1998133 w 2178756"/>
              <a:gd name="connsiteY4" fmla="*/ 620889 h 891823"/>
              <a:gd name="connsiteX5" fmla="*/ 2178756 w 2178756"/>
              <a:gd name="connsiteY5" fmla="*/ 891823 h 891823"/>
              <a:gd name="connsiteX6" fmla="*/ 2144889 w 2178756"/>
              <a:gd name="connsiteY6" fmla="*/ 0 h 891823"/>
              <a:gd name="connsiteX7" fmla="*/ 0 w 2178756"/>
              <a:gd name="connsiteY7" fmla="*/ 11289 h 891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78756" h="891823">
                <a:moveTo>
                  <a:pt x="11289" y="112889"/>
                </a:moveTo>
                <a:lnTo>
                  <a:pt x="643467" y="462845"/>
                </a:lnTo>
                <a:lnTo>
                  <a:pt x="1298222" y="327378"/>
                </a:lnTo>
                <a:lnTo>
                  <a:pt x="1738489" y="643467"/>
                </a:lnTo>
                <a:lnTo>
                  <a:pt x="1998133" y="620889"/>
                </a:lnTo>
                <a:lnTo>
                  <a:pt x="2178756" y="891823"/>
                </a:lnTo>
                <a:lnTo>
                  <a:pt x="2144889" y="0"/>
                </a:lnTo>
                <a:lnTo>
                  <a:pt x="0" y="11289"/>
                </a:lnTo>
              </a:path>
            </a:pathLst>
          </a:custGeom>
          <a:solidFill>
            <a:srgbClr val="3399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0" name="Freeform 59"/>
          <p:cNvSpPr/>
          <p:nvPr/>
        </p:nvSpPr>
        <p:spPr bwMode="auto">
          <a:xfrm>
            <a:off x="5884752" y="4497231"/>
            <a:ext cx="2195466" cy="801232"/>
          </a:xfrm>
          <a:custGeom>
            <a:avLst/>
            <a:gdLst>
              <a:gd name="connsiteX0" fmla="*/ 0 w 2195466"/>
              <a:gd name="connsiteY0" fmla="*/ 502468 h 801232"/>
              <a:gd name="connsiteX1" fmla="*/ 0 w 2195466"/>
              <a:gd name="connsiteY1" fmla="*/ 502468 h 801232"/>
              <a:gd name="connsiteX2" fmla="*/ 230864 w 2195466"/>
              <a:gd name="connsiteY2" fmla="*/ 276131 h 801232"/>
              <a:gd name="connsiteX3" fmla="*/ 583949 w 2195466"/>
              <a:gd name="connsiteY3" fmla="*/ 90535 h 801232"/>
              <a:gd name="connsiteX4" fmla="*/ 959668 w 2195466"/>
              <a:gd name="connsiteY4" fmla="*/ 144856 h 801232"/>
              <a:gd name="connsiteX5" fmla="*/ 1358020 w 2195466"/>
              <a:gd name="connsiteY5" fmla="*/ 0 h 801232"/>
              <a:gd name="connsiteX6" fmla="*/ 1779006 w 2195466"/>
              <a:gd name="connsiteY6" fmla="*/ 398353 h 801232"/>
              <a:gd name="connsiteX7" fmla="*/ 1996290 w 2195466"/>
              <a:gd name="connsiteY7" fmla="*/ 448147 h 801232"/>
              <a:gd name="connsiteX8" fmla="*/ 2195466 w 2195466"/>
              <a:gd name="connsiteY8" fmla="*/ 801232 h 801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95466" h="801232">
                <a:moveTo>
                  <a:pt x="0" y="502468"/>
                </a:moveTo>
                <a:lnTo>
                  <a:pt x="0" y="502468"/>
                </a:lnTo>
                <a:lnTo>
                  <a:pt x="230864" y="276131"/>
                </a:lnTo>
                <a:lnTo>
                  <a:pt x="583949" y="90535"/>
                </a:lnTo>
                <a:lnTo>
                  <a:pt x="959668" y="144856"/>
                </a:lnTo>
                <a:lnTo>
                  <a:pt x="1358020" y="0"/>
                </a:lnTo>
                <a:lnTo>
                  <a:pt x="1779006" y="398353"/>
                </a:lnTo>
                <a:lnTo>
                  <a:pt x="1996290" y="448147"/>
                </a:lnTo>
                <a:lnTo>
                  <a:pt x="2195466" y="801232"/>
                </a:lnTo>
              </a:path>
            </a:pathLst>
          </a:custGeom>
          <a:solidFill>
            <a:srgbClr val="C0A89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9" name="Freeform 58"/>
          <p:cNvSpPr/>
          <p:nvPr/>
        </p:nvSpPr>
        <p:spPr bwMode="auto">
          <a:xfrm>
            <a:off x="5881511" y="4470405"/>
            <a:ext cx="2203234" cy="869244"/>
          </a:xfrm>
          <a:custGeom>
            <a:avLst/>
            <a:gdLst>
              <a:gd name="connsiteX0" fmla="*/ 0 w 2235200"/>
              <a:gd name="connsiteY0" fmla="*/ 508000 h 869244"/>
              <a:gd name="connsiteX1" fmla="*/ 259644 w 2235200"/>
              <a:gd name="connsiteY1" fmla="*/ 270933 h 869244"/>
              <a:gd name="connsiteX2" fmla="*/ 632178 w 2235200"/>
              <a:gd name="connsiteY2" fmla="*/ 112889 h 869244"/>
              <a:gd name="connsiteX3" fmla="*/ 959556 w 2235200"/>
              <a:gd name="connsiteY3" fmla="*/ 146756 h 869244"/>
              <a:gd name="connsiteX4" fmla="*/ 1365956 w 2235200"/>
              <a:gd name="connsiteY4" fmla="*/ 0 h 869244"/>
              <a:gd name="connsiteX5" fmla="*/ 1749778 w 2235200"/>
              <a:gd name="connsiteY5" fmla="*/ 383822 h 869244"/>
              <a:gd name="connsiteX6" fmla="*/ 1998133 w 2235200"/>
              <a:gd name="connsiteY6" fmla="*/ 451556 h 869244"/>
              <a:gd name="connsiteX7" fmla="*/ 2235200 w 2235200"/>
              <a:gd name="connsiteY7" fmla="*/ 869244 h 869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35200" h="869244">
                <a:moveTo>
                  <a:pt x="0" y="508000"/>
                </a:moveTo>
                <a:lnTo>
                  <a:pt x="259644" y="270933"/>
                </a:lnTo>
                <a:lnTo>
                  <a:pt x="632178" y="112889"/>
                </a:lnTo>
                <a:lnTo>
                  <a:pt x="959556" y="146756"/>
                </a:lnTo>
                <a:lnTo>
                  <a:pt x="1365956" y="0"/>
                </a:lnTo>
                <a:lnTo>
                  <a:pt x="1749778" y="383822"/>
                </a:lnTo>
                <a:lnTo>
                  <a:pt x="1998133" y="451556"/>
                </a:lnTo>
                <a:lnTo>
                  <a:pt x="2235200" y="869244"/>
                </a:lnTo>
              </a:path>
            </a:pathLst>
          </a:custGeom>
          <a:noFill/>
          <a:ln w="38100" cap="flat" cmpd="sng" algn="ctr">
            <a:solidFill>
              <a:srgbClr val="99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1" name="Freeform 60"/>
          <p:cNvSpPr/>
          <p:nvPr/>
        </p:nvSpPr>
        <p:spPr bwMode="auto">
          <a:xfrm>
            <a:off x="5889279" y="4925085"/>
            <a:ext cx="2190939" cy="538681"/>
          </a:xfrm>
          <a:custGeom>
            <a:avLst/>
            <a:gdLst>
              <a:gd name="connsiteX0" fmla="*/ 2190939 w 2190939"/>
              <a:gd name="connsiteY0" fmla="*/ 416460 h 538681"/>
              <a:gd name="connsiteX1" fmla="*/ 2190939 w 2190939"/>
              <a:gd name="connsiteY1" fmla="*/ 538681 h 538681"/>
              <a:gd name="connsiteX2" fmla="*/ 0 w 2190939"/>
              <a:gd name="connsiteY2" fmla="*/ 525101 h 538681"/>
              <a:gd name="connsiteX3" fmla="*/ 0 w 2190939"/>
              <a:gd name="connsiteY3" fmla="*/ 45267 h 538681"/>
              <a:gd name="connsiteX4" fmla="*/ 710697 w 2190939"/>
              <a:gd name="connsiteY4" fmla="*/ 0 h 538681"/>
              <a:gd name="connsiteX5" fmla="*/ 2055137 w 2190939"/>
              <a:gd name="connsiteY5" fmla="*/ 280658 h 538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90939" h="538681">
                <a:moveTo>
                  <a:pt x="2190939" y="416460"/>
                </a:moveTo>
                <a:lnTo>
                  <a:pt x="2190939" y="538681"/>
                </a:lnTo>
                <a:lnTo>
                  <a:pt x="0" y="525101"/>
                </a:lnTo>
                <a:lnTo>
                  <a:pt x="0" y="45267"/>
                </a:lnTo>
                <a:lnTo>
                  <a:pt x="710697" y="0"/>
                </a:lnTo>
                <a:lnTo>
                  <a:pt x="2055137" y="280658"/>
                </a:lnTo>
              </a:path>
            </a:pathLst>
          </a:custGeom>
          <a:solidFill>
            <a:srgbClr val="C0A89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6" name="Freeform 65"/>
          <p:cNvSpPr/>
          <p:nvPr/>
        </p:nvSpPr>
        <p:spPr bwMode="auto">
          <a:xfrm>
            <a:off x="3327816" y="4348529"/>
            <a:ext cx="2158584" cy="1066799"/>
          </a:xfrm>
          <a:custGeom>
            <a:avLst/>
            <a:gdLst>
              <a:gd name="connsiteX0" fmla="*/ 2158584 w 2158584"/>
              <a:gd name="connsiteY0" fmla="*/ 1066799 h 1066799"/>
              <a:gd name="connsiteX1" fmla="*/ 1843791 w 2158584"/>
              <a:gd name="connsiteY1" fmla="*/ 722026 h 1066799"/>
              <a:gd name="connsiteX2" fmla="*/ 1528997 w 2158584"/>
              <a:gd name="connsiteY2" fmla="*/ 332281 h 1066799"/>
              <a:gd name="connsiteX3" fmla="*/ 1289154 w 2158584"/>
              <a:gd name="connsiteY3" fmla="*/ 167390 h 1066799"/>
              <a:gd name="connsiteX4" fmla="*/ 1124263 w 2158584"/>
              <a:gd name="connsiteY4" fmla="*/ 77449 h 1066799"/>
              <a:gd name="connsiteX5" fmla="*/ 869430 w 2158584"/>
              <a:gd name="connsiteY5" fmla="*/ 17488 h 1066799"/>
              <a:gd name="connsiteX6" fmla="*/ 449705 w 2158584"/>
              <a:gd name="connsiteY6" fmla="*/ 17488 h 1066799"/>
              <a:gd name="connsiteX7" fmla="*/ 179882 w 2158584"/>
              <a:gd name="connsiteY7" fmla="*/ 122419 h 1066799"/>
              <a:gd name="connsiteX8" fmla="*/ 0 w 2158584"/>
              <a:gd name="connsiteY8" fmla="*/ 272321 h 1066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58584" h="1066799">
                <a:moveTo>
                  <a:pt x="2158584" y="1066799"/>
                </a:moveTo>
                <a:cubicBezTo>
                  <a:pt x="2053653" y="955622"/>
                  <a:pt x="1948722" y="844446"/>
                  <a:pt x="1843791" y="722026"/>
                </a:cubicBezTo>
                <a:cubicBezTo>
                  <a:pt x="1738860" y="599606"/>
                  <a:pt x="1621436" y="424720"/>
                  <a:pt x="1528997" y="332281"/>
                </a:cubicBezTo>
                <a:cubicBezTo>
                  <a:pt x="1436558" y="239842"/>
                  <a:pt x="1356610" y="209862"/>
                  <a:pt x="1289154" y="167390"/>
                </a:cubicBezTo>
                <a:cubicBezTo>
                  <a:pt x="1221698" y="124918"/>
                  <a:pt x="1194217" y="102433"/>
                  <a:pt x="1124263" y="77449"/>
                </a:cubicBezTo>
                <a:cubicBezTo>
                  <a:pt x="1054309" y="52465"/>
                  <a:pt x="981856" y="27481"/>
                  <a:pt x="869430" y="17488"/>
                </a:cubicBezTo>
                <a:cubicBezTo>
                  <a:pt x="757004" y="7495"/>
                  <a:pt x="564630" y="0"/>
                  <a:pt x="449705" y="17488"/>
                </a:cubicBezTo>
                <a:cubicBezTo>
                  <a:pt x="334780" y="34976"/>
                  <a:pt x="254833" y="79947"/>
                  <a:pt x="179882" y="122419"/>
                </a:cubicBezTo>
                <a:cubicBezTo>
                  <a:pt x="104931" y="164891"/>
                  <a:pt x="0" y="272321"/>
                  <a:pt x="0" y="272321"/>
                </a:cubicBezTo>
              </a:path>
            </a:pathLst>
          </a:custGeom>
          <a:solidFill>
            <a:srgbClr val="C0A89A"/>
          </a:solidFill>
          <a:ln w="38100" cap="flat" cmpd="sng" algn="ctr">
            <a:solidFill>
              <a:srgbClr val="99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7" name="Freeform 66"/>
          <p:cNvSpPr/>
          <p:nvPr/>
        </p:nvSpPr>
        <p:spPr bwMode="auto">
          <a:xfrm>
            <a:off x="3275463" y="4537881"/>
            <a:ext cx="2197289" cy="948519"/>
          </a:xfrm>
          <a:custGeom>
            <a:avLst/>
            <a:gdLst>
              <a:gd name="connsiteX0" fmla="*/ 0 w 2197289"/>
              <a:gd name="connsiteY0" fmla="*/ 6823 h 948519"/>
              <a:gd name="connsiteX1" fmla="*/ 102358 w 2197289"/>
              <a:gd name="connsiteY1" fmla="*/ 0 h 948519"/>
              <a:gd name="connsiteX2" fmla="*/ 2026692 w 2197289"/>
              <a:gd name="connsiteY2" fmla="*/ 655092 h 948519"/>
              <a:gd name="connsiteX3" fmla="*/ 2197289 w 2197289"/>
              <a:gd name="connsiteY3" fmla="*/ 812041 h 948519"/>
              <a:gd name="connsiteX4" fmla="*/ 2197289 w 2197289"/>
              <a:gd name="connsiteY4" fmla="*/ 948519 h 948519"/>
              <a:gd name="connsiteX5" fmla="*/ 20471 w 2197289"/>
              <a:gd name="connsiteY5" fmla="*/ 675564 h 948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97289" h="948519">
                <a:moveTo>
                  <a:pt x="0" y="6823"/>
                </a:moveTo>
                <a:lnTo>
                  <a:pt x="102358" y="0"/>
                </a:lnTo>
                <a:lnTo>
                  <a:pt x="2026692" y="655092"/>
                </a:lnTo>
                <a:lnTo>
                  <a:pt x="2197289" y="812041"/>
                </a:lnTo>
                <a:lnTo>
                  <a:pt x="2197289" y="948519"/>
                </a:lnTo>
                <a:lnTo>
                  <a:pt x="20471" y="675564"/>
                </a:lnTo>
              </a:path>
            </a:pathLst>
          </a:custGeom>
          <a:solidFill>
            <a:srgbClr val="C0A89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4" name="Rectangle 3"/>
          <p:cNvSpPr txBox="1">
            <a:spLocks noChangeArrowheads="1"/>
          </p:cNvSpPr>
          <p:nvPr/>
        </p:nvSpPr>
        <p:spPr bwMode="auto">
          <a:xfrm>
            <a:off x="344773" y="1042884"/>
            <a:ext cx="8499424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1319213" indent="-1319213">
              <a:spcBef>
                <a:spcPct val="20000"/>
              </a:spcBef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Scenario 3</a:t>
            </a:r>
            <a:r>
              <a:rPr lang="en-US" sz="1600" b="1" kern="0" dirty="0" smtClean="0">
                <a:latin typeface="+mn-lt"/>
              </a:rPr>
              <a:t>: Steeply dipping or rugose water bottom may cause pull up or push down on two-way time seismic data</a:t>
            </a:r>
          </a:p>
          <a:p>
            <a:pPr marL="1319213" indent="-1319213">
              <a:spcBef>
                <a:spcPct val="20000"/>
              </a:spcBef>
            </a:pP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rial" pitchFamily="34" charset="0"/>
              </a:rPr>
              <a:t>Geologic Controls on Velocity</a:t>
            </a:r>
            <a:endParaRPr lang="en-US" dirty="0"/>
          </a:p>
        </p:txBody>
      </p:sp>
      <p:sp>
        <p:nvSpPr>
          <p:cNvPr id="236547" name="Rectangle 1027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40979" y="1242511"/>
            <a:ext cx="3798888" cy="3994150"/>
          </a:xfrm>
        </p:spPr>
        <p:txBody>
          <a:bodyPr/>
          <a:lstStyle/>
          <a:p>
            <a:r>
              <a:rPr lang="en-US" sz="2400" b="1" dirty="0"/>
              <a:t>AGE</a:t>
            </a:r>
            <a:endParaRPr lang="en-US" sz="2400" dirty="0"/>
          </a:p>
          <a:p>
            <a:r>
              <a:rPr lang="en-US" sz="2400" dirty="0"/>
              <a:t>Burial History (compaction state)</a:t>
            </a:r>
          </a:p>
          <a:p>
            <a:r>
              <a:rPr lang="en-US" sz="2400" dirty="0"/>
              <a:t>Structural History </a:t>
            </a:r>
          </a:p>
          <a:p>
            <a:pPr>
              <a:buFontTx/>
              <a:buNone/>
            </a:pPr>
            <a:r>
              <a:rPr lang="en-US" sz="2400" dirty="0"/>
              <a:t>    (uplift and erosion)</a:t>
            </a:r>
          </a:p>
          <a:p>
            <a:r>
              <a:rPr lang="en-US" sz="2400" b="1" dirty="0"/>
              <a:t>Depth</a:t>
            </a:r>
          </a:p>
          <a:p>
            <a:r>
              <a:rPr lang="en-US" sz="2400" dirty="0"/>
              <a:t>Temperature gradient</a:t>
            </a:r>
          </a:p>
          <a:p>
            <a:r>
              <a:rPr lang="en-US" sz="2400" dirty="0" smtClean="0"/>
              <a:t>Pressure Gradient</a:t>
            </a:r>
          </a:p>
          <a:p>
            <a:r>
              <a:rPr lang="en-US" sz="2400" dirty="0" smtClean="0"/>
              <a:t>Abnormal Pressure</a:t>
            </a:r>
          </a:p>
        </p:txBody>
      </p:sp>
      <p:sp>
        <p:nvSpPr>
          <p:cNvPr id="236548" name="Rectangle 1028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823263" y="1352869"/>
            <a:ext cx="3800475" cy="3994150"/>
          </a:xfrm>
        </p:spPr>
        <p:txBody>
          <a:bodyPr/>
          <a:lstStyle/>
          <a:p>
            <a:r>
              <a:rPr lang="en-US" sz="2400" b="1" dirty="0"/>
              <a:t>Lithology</a:t>
            </a:r>
          </a:p>
          <a:p>
            <a:pPr lvl="1"/>
            <a:r>
              <a:rPr lang="en-US" sz="2000" dirty="0"/>
              <a:t>Depositional environment</a:t>
            </a:r>
          </a:p>
          <a:p>
            <a:pPr lvl="1"/>
            <a:r>
              <a:rPr lang="en-US" sz="2000" dirty="0" smtClean="0"/>
              <a:t>Grain </a:t>
            </a:r>
            <a:r>
              <a:rPr lang="en-US" sz="2000" dirty="0"/>
              <a:t>size</a:t>
            </a:r>
          </a:p>
          <a:p>
            <a:pPr lvl="1"/>
            <a:r>
              <a:rPr lang="en-US" sz="2000" dirty="0"/>
              <a:t>Porosity</a:t>
            </a:r>
          </a:p>
          <a:p>
            <a:pPr lvl="1"/>
            <a:r>
              <a:rPr lang="en-US" sz="2000" dirty="0"/>
              <a:t>Fluid content</a:t>
            </a:r>
          </a:p>
          <a:p>
            <a:pPr lvl="1"/>
            <a:r>
              <a:rPr lang="en-US" sz="2000" dirty="0" smtClean="0"/>
              <a:t>Total </a:t>
            </a:r>
            <a:r>
              <a:rPr lang="en-US" sz="2000" dirty="0"/>
              <a:t>organic </a:t>
            </a:r>
            <a:r>
              <a:rPr lang="en-US" sz="2000" dirty="0" smtClean="0"/>
              <a:t>content</a:t>
            </a:r>
            <a:endParaRPr lang="en-US" sz="2000" dirty="0"/>
          </a:p>
          <a:p>
            <a:pPr lvl="1"/>
            <a:r>
              <a:rPr lang="en-US" sz="2000" dirty="0"/>
              <a:t>Maturation</a:t>
            </a:r>
          </a:p>
        </p:txBody>
      </p:sp>
      <p:pic>
        <p:nvPicPr>
          <p:cNvPr id="93185" name="Picture 1" descr="C:\Program Files\Microsoft Office\MEDIA\OFFICE12\Bullets\BD21301_.gif"/>
          <p:cNvPicPr>
            <a:picLocks noChangeAspect="1" noChangeArrowheads="1"/>
          </p:cNvPicPr>
          <p:nvPr/>
        </p:nvPicPr>
        <p:blipFill>
          <a:blip r:embed="rId3" cstate="print">
            <a:lum contrast="58000"/>
          </a:blip>
          <a:srcRect/>
          <a:stretch>
            <a:fillRect/>
          </a:stretch>
        </p:blipFill>
        <p:spPr bwMode="auto">
          <a:xfrm>
            <a:off x="395291" y="1355823"/>
            <a:ext cx="337809" cy="337809"/>
          </a:xfrm>
          <a:prstGeom prst="rect">
            <a:avLst/>
          </a:prstGeom>
          <a:noFill/>
        </p:spPr>
      </p:pic>
      <p:pic>
        <p:nvPicPr>
          <p:cNvPr id="6" name="Picture 1" descr="C:\Program Files\Microsoft Office\MEDIA\OFFICE12\Bullets\BD21301_.gif"/>
          <p:cNvPicPr>
            <a:picLocks noChangeAspect="1" noChangeArrowheads="1"/>
          </p:cNvPicPr>
          <p:nvPr/>
        </p:nvPicPr>
        <p:blipFill>
          <a:blip r:embed="rId3" cstate="print">
            <a:lum contrast="58000"/>
          </a:blip>
          <a:srcRect/>
          <a:stretch>
            <a:fillRect/>
          </a:stretch>
        </p:blipFill>
        <p:spPr bwMode="auto">
          <a:xfrm>
            <a:off x="4378711" y="1334802"/>
            <a:ext cx="337809" cy="337809"/>
          </a:xfrm>
          <a:prstGeom prst="rect">
            <a:avLst/>
          </a:prstGeom>
          <a:noFill/>
        </p:spPr>
      </p:pic>
      <p:pic>
        <p:nvPicPr>
          <p:cNvPr id="7" name="Picture 1" descr="C:\Program Files\Microsoft Office\MEDIA\OFFICE12\Bullets\BD21301_.gif"/>
          <p:cNvPicPr>
            <a:picLocks noChangeAspect="1" noChangeArrowheads="1"/>
          </p:cNvPicPr>
          <p:nvPr/>
        </p:nvPicPr>
        <p:blipFill>
          <a:blip r:embed="rId3" cstate="print">
            <a:lum contrast="58000"/>
          </a:blip>
          <a:srcRect/>
          <a:stretch>
            <a:fillRect/>
          </a:stretch>
        </p:blipFill>
        <p:spPr bwMode="auto">
          <a:xfrm>
            <a:off x="447842" y="3457892"/>
            <a:ext cx="337809" cy="3378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3300"/>
                </a:solidFill>
              </a:rPr>
              <a:t>Sources of Velocity Information</a:t>
            </a:r>
            <a:endParaRPr lang="en-US" dirty="0">
              <a:solidFill>
                <a:srgbClr val="FF3300"/>
              </a:solidFill>
            </a:endParaRPr>
          </a:p>
        </p:txBody>
      </p:sp>
      <p:sp>
        <p:nvSpPr>
          <p:cNvPr id="1378309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504495" y="1047851"/>
            <a:ext cx="7772400" cy="3694113"/>
          </a:xfrm>
        </p:spPr>
        <p:txBody>
          <a:bodyPr/>
          <a:lstStyle/>
          <a:p>
            <a:pPr marL="609600" indent="-609600">
              <a:buFontTx/>
              <a:buNone/>
            </a:pPr>
            <a:r>
              <a:rPr lang="en-US" sz="2400" b="1" dirty="0"/>
              <a:t>1)   Well </a:t>
            </a:r>
            <a:r>
              <a:rPr lang="en-US" sz="2400" b="1" dirty="0" smtClean="0"/>
              <a:t>Based Velocities</a:t>
            </a:r>
            <a:endParaRPr lang="en-US" sz="2400" b="1" dirty="0"/>
          </a:p>
          <a:p>
            <a:pPr marL="990600" lvl="1" indent="-296863"/>
            <a:r>
              <a:rPr lang="en-US" sz="2400" dirty="0" smtClean="0"/>
              <a:t>Sonic Logs </a:t>
            </a:r>
            <a:endParaRPr lang="en-US" sz="2400" dirty="0"/>
          </a:p>
          <a:p>
            <a:pPr marL="990600" lvl="1" indent="-296863"/>
            <a:r>
              <a:rPr lang="en-US" sz="2400" dirty="0" smtClean="0"/>
              <a:t>Check shots or VSP surveys</a:t>
            </a:r>
            <a:endParaRPr lang="en-US" sz="2400" dirty="0"/>
          </a:p>
          <a:p>
            <a:pPr marL="990600" lvl="1" indent="-296863"/>
            <a:r>
              <a:rPr lang="en-US" sz="2400" dirty="0"/>
              <a:t>Pseudo </a:t>
            </a:r>
            <a:r>
              <a:rPr lang="en-US" sz="2400" dirty="0" smtClean="0"/>
              <a:t>Velocities </a:t>
            </a:r>
            <a:r>
              <a:rPr lang="en-US" sz="2400" dirty="0"/>
              <a:t>– </a:t>
            </a:r>
            <a:r>
              <a:rPr lang="en-US" sz="2000" dirty="0"/>
              <a:t>from well tops and seismic times</a:t>
            </a:r>
          </a:p>
          <a:p>
            <a:pPr marL="609600" indent="-609600"/>
            <a:endParaRPr lang="en-US" sz="1800" b="1" dirty="0"/>
          </a:p>
          <a:p>
            <a:pPr marL="609600" indent="-609600">
              <a:buFontTx/>
              <a:buNone/>
            </a:pPr>
            <a:r>
              <a:rPr lang="en-US" sz="2400" b="1" dirty="0"/>
              <a:t>2)   Seismic </a:t>
            </a:r>
            <a:r>
              <a:rPr lang="en-US" sz="2400" b="1" dirty="0" smtClean="0"/>
              <a:t>Based Velocities</a:t>
            </a:r>
            <a:endParaRPr lang="en-US" sz="2400" b="1" dirty="0"/>
          </a:p>
          <a:p>
            <a:pPr marL="990600" lvl="1" indent="-296863"/>
            <a:r>
              <a:rPr lang="en-US" sz="2400" dirty="0"/>
              <a:t>Stacking velocities – </a:t>
            </a:r>
            <a:r>
              <a:rPr lang="en-US" sz="2000" dirty="0"/>
              <a:t>V</a:t>
            </a:r>
            <a:r>
              <a:rPr lang="en-US" sz="2000" baseline="-25000" dirty="0"/>
              <a:t>avg</a:t>
            </a:r>
            <a:r>
              <a:rPr lang="en-US" sz="2000" dirty="0"/>
              <a:t> </a:t>
            </a:r>
            <a:r>
              <a:rPr lang="en-US" sz="2000" dirty="0" smtClean="0"/>
              <a:t>and </a:t>
            </a:r>
            <a:r>
              <a:rPr lang="en-US" sz="2000" dirty="0"/>
              <a:t>V</a:t>
            </a:r>
            <a:r>
              <a:rPr lang="en-US" sz="2000" baseline="-25000" dirty="0"/>
              <a:t>int</a:t>
            </a:r>
            <a:r>
              <a:rPr lang="en-US" sz="2000" dirty="0"/>
              <a:t> from Dix equation</a:t>
            </a:r>
          </a:p>
          <a:p>
            <a:pPr marL="990600" lvl="1" indent="-296863">
              <a:tabLst>
                <a:tab pos="3136900" algn="l"/>
              </a:tabLst>
            </a:pPr>
            <a:r>
              <a:rPr lang="en-US" sz="2400" dirty="0"/>
              <a:t>Tomography – </a:t>
            </a:r>
            <a:r>
              <a:rPr lang="en-US" sz="2000" dirty="0"/>
              <a:t>travel time inversion using horizons &amp; </a:t>
            </a:r>
            <a:r>
              <a:rPr lang="en-US" sz="2000" dirty="0" smtClean="0"/>
              <a:t>	stacking </a:t>
            </a:r>
            <a:r>
              <a:rPr lang="en-US" sz="2000" dirty="0"/>
              <a:t>velocities</a:t>
            </a:r>
          </a:p>
          <a:p>
            <a:pPr marL="609600" indent="-609600"/>
            <a:endParaRPr lang="en-US" sz="1800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54214</TotalTime>
  <Words>5068</Words>
  <Application>Microsoft Macintosh PowerPoint</Application>
  <PresentationFormat>On-screen Show (4:3)</PresentationFormat>
  <Paragraphs>727</Paragraphs>
  <Slides>46</Slides>
  <Notes>46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47" baseType="lpstr">
      <vt:lpstr>Default Design</vt:lpstr>
      <vt:lpstr>Petroleum Geology &amp; Geophysics</vt:lpstr>
      <vt:lpstr>Objectives</vt:lpstr>
      <vt:lpstr>When is Time-Depth Important?</vt:lpstr>
      <vt:lpstr>Time Interpretation Pitfalls</vt:lpstr>
      <vt:lpstr>Time Interpretation Pitfalls</vt:lpstr>
      <vt:lpstr>Time Interpretation Pitfalls</vt:lpstr>
      <vt:lpstr>Time Interpretation Pitfalls</vt:lpstr>
      <vt:lpstr>Geologic Controls on Velocity</vt:lpstr>
      <vt:lpstr>Sources of Velocity Information</vt:lpstr>
      <vt:lpstr>Velocity Definitions</vt:lpstr>
      <vt:lpstr>Typical Time-Depth Curve</vt:lpstr>
      <vt:lpstr>Dix Interval Velocity</vt:lpstr>
      <vt:lpstr>For Depth Conversion</vt:lpstr>
      <vt:lpstr>Choosing a Time-Depth Method</vt:lpstr>
      <vt:lpstr>Time to Depth Methods</vt:lpstr>
      <vt:lpstr>The Basic Methodology</vt:lpstr>
      <vt:lpstr>Which Velocity Data to Use</vt:lpstr>
      <vt:lpstr>Which Velocity Data to Use</vt:lpstr>
      <vt:lpstr>Average or Interval Velocities?</vt:lpstr>
      <vt:lpstr>Time-to-Depth Conversion Methods</vt:lpstr>
      <vt:lpstr>Single, Constant Function</vt:lpstr>
      <vt:lpstr>Time-to-Depth Conversion Methods</vt:lpstr>
      <vt:lpstr>Average Velocity Map</vt:lpstr>
      <vt:lpstr>Time-to-Depth Conversion Methods</vt:lpstr>
      <vt:lpstr>Time/Depth Slices</vt:lpstr>
      <vt:lpstr>Time/Depth Slices</vt:lpstr>
      <vt:lpstr>Time-to-Depth Conversion Methods</vt:lpstr>
      <vt:lpstr>Horizon Keyed Interval Velocity</vt:lpstr>
      <vt:lpstr>Horizon Keyed Interval Velocity</vt:lpstr>
      <vt:lpstr>Horizon Keyed Interval Velocity</vt:lpstr>
      <vt:lpstr>Time-to-Depth Conversion Methods</vt:lpstr>
      <vt:lpstr>Layer Cake Method</vt:lpstr>
      <vt:lpstr>Time-to-Depth Conversion Methods</vt:lpstr>
      <vt:lpstr>Depth Calibration</vt:lpstr>
      <vt:lpstr>Depth Calibration</vt:lpstr>
      <vt:lpstr>Summary: Time-Depth Conversion </vt:lpstr>
      <vt:lpstr>Time for an Exercise</vt:lpstr>
      <vt:lpstr>A Seismic Traverse</vt:lpstr>
      <vt:lpstr>Velocity Semblance at Location D</vt:lpstr>
      <vt:lpstr>Time – Depth Comparison</vt:lpstr>
      <vt:lpstr>Velocity Semblance at Location D</vt:lpstr>
      <vt:lpstr>Simple Layered Velocity Model to TOL</vt:lpstr>
      <vt:lpstr>Time – Depth Comparison</vt:lpstr>
      <vt:lpstr>Time – Depth Comparison</vt:lpstr>
      <vt:lpstr>Detailed Velocity Model</vt:lpstr>
      <vt:lpstr>PowerPoint Presentation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279</cp:revision>
  <cp:lastPrinted>2015-02-26T18:22:03Z</cp:lastPrinted>
  <dcterms:created xsi:type="dcterms:W3CDTF">2001-11-20T13:29:42Z</dcterms:created>
  <dcterms:modified xsi:type="dcterms:W3CDTF">2016-10-31T20:10:11Z</dcterms:modified>
</cp:coreProperties>
</file>