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1" r:id="rId2"/>
    <p:sldId id="363" r:id="rId3"/>
    <p:sldId id="364" r:id="rId4"/>
    <p:sldId id="365" r:id="rId5"/>
    <p:sldId id="366" r:id="rId6"/>
    <p:sldId id="368" r:id="rId7"/>
    <p:sldId id="362" r:id="rId8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393"/>
    <a:srgbClr val="FF33CC"/>
    <a:srgbClr val="CC6600"/>
    <a:srgbClr val="000000"/>
    <a:srgbClr val="B88800"/>
    <a:srgbClr val="FF9900"/>
    <a:srgbClr val="B2B2B2"/>
    <a:srgbClr val="FFFF00"/>
    <a:srgbClr val="E2A7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616" autoAdjust="0"/>
  </p:normalViewPr>
  <p:slideViewPr>
    <p:cSldViewPr snapToGrid="0">
      <p:cViewPr varScale="1">
        <p:scale>
          <a:sx n="107" d="100"/>
          <a:sy n="107" d="100"/>
        </p:scale>
        <p:origin x="-2408" y="-9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esktop\T-D%20Tab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2004308072239"/>
          <c:y val="0.0144606899828883"/>
          <c:w val="0.917995691927761"/>
          <c:h val="0.875762925075692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Sheet1!$B$58:$K$58</c:f>
              <c:numCache>
                <c:formatCode>General</c:formatCode>
                <c:ptCount val="10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0.0</c:v>
                </c:pt>
              </c:numCache>
            </c:numRef>
          </c:val>
          <c:smooth val="0"/>
        </c:ser>
        <c:ser>
          <c:idx val="1"/>
          <c:order val="1"/>
          <c:spPr>
            <a:ln w="28575" cap="rnd">
              <a:solidFill>
                <a:srgbClr val="0000FF"/>
              </a:solidFill>
              <a:round/>
            </a:ln>
            <a:effectLst/>
          </c:spPr>
          <c:marker>
            <c:symbol val="none"/>
          </c:marker>
          <c:val>
            <c:numRef>
              <c:f>Sheet1!$B$59:$K$59</c:f>
              <c:numCache>
                <c:formatCode>0.000</c:formatCode>
                <c:ptCount val="10"/>
                <c:pt idx="0">
                  <c:v>-45.0</c:v>
                </c:pt>
                <c:pt idx="1">
                  <c:v>-56.25</c:v>
                </c:pt>
                <c:pt idx="2">
                  <c:v>-56.25</c:v>
                </c:pt>
                <c:pt idx="3">
                  <c:v>-60.0</c:v>
                </c:pt>
                <c:pt idx="4">
                  <c:v>-75.0</c:v>
                </c:pt>
                <c:pt idx="5">
                  <c:v>-105.0</c:v>
                </c:pt>
                <c:pt idx="6">
                  <c:v>-127.5</c:v>
                </c:pt>
                <c:pt idx="7">
                  <c:v>-131.25</c:v>
                </c:pt>
                <c:pt idx="8">
                  <c:v>-127.5</c:v>
                </c:pt>
                <c:pt idx="9">
                  <c:v>-131.25</c:v>
                </c:pt>
              </c:numCache>
            </c:numRef>
          </c:val>
          <c:smooth val="0"/>
        </c:ser>
        <c:ser>
          <c:idx val="2"/>
          <c:order val="2"/>
          <c:spPr>
            <a:ln w="28575" cap="rnd">
              <a:solidFill>
                <a:srgbClr val="66FFCC"/>
              </a:solidFill>
              <a:round/>
            </a:ln>
            <a:effectLst/>
          </c:spPr>
          <c:marker>
            <c:symbol val="none"/>
          </c:marker>
          <c:val>
            <c:numRef>
              <c:f>Sheet1!$B$60:$K$60</c:f>
              <c:numCache>
                <c:formatCode>0.000</c:formatCode>
                <c:ptCount val="10"/>
                <c:pt idx="0">
                  <c:v>-137.4</c:v>
                </c:pt>
                <c:pt idx="1">
                  <c:v>-160.2</c:v>
                </c:pt>
                <c:pt idx="2">
                  <c:v>-175.6</c:v>
                </c:pt>
                <c:pt idx="3">
                  <c:v>-183.2</c:v>
                </c:pt>
                <c:pt idx="4">
                  <c:v>-217.45</c:v>
                </c:pt>
                <c:pt idx="5">
                  <c:v>-274.3999999999999</c:v>
                </c:pt>
                <c:pt idx="6">
                  <c:v>-335.4</c:v>
                </c:pt>
                <c:pt idx="7">
                  <c:v>-412.3</c:v>
                </c:pt>
                <c:pt idx="8">
                  <c:v>-450.8999999999998</c:v>
                </c:pt>
                <c:pt idx="9">
                  <c:v>-485.45</c:v>
                </c:pt>
              </c:numCache>
            </c:numRef>
          </c:val>
          <c:smooth val="0"/>
        </c:ser>
        <c:ser>
          <c:idx val="3"/>
          <c:order val="3"/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val>
            <c:numRef>
              <c:f>Sheet1!$B$61:$K$61</c:f>
              <c:numCache>
                <c:formatCode>0.000</c:formatCode>
                <c:ptCount val="10"/>
                <c:pt idx="0">
                  <c:v>-231</c:v>
                </c:pt>
                <c:pt idx="1">
                  <c:v>-246.0</c:v>
                </c:pt>
                <c:pt idx="2">
                  <c:v>-269.2</c:v>
                </c:pt>
                <c:pt idx="3">
                  <c:v>-272.8999999999999</c:v>
                </c:pt>
                <c:pt idx="4">
                  <c:v>-308.3</c:v>
                </c:pt>
                <c:pt idx="5">
                  <c:v>-362.4</c:v>
                </c:pt>
                <c:pt idx="6">
                  <c:v>-404.2500000000001</c:v>
                </c:pt>
                <c:pt idx="7">
                  <c:v>-559.9</c:v>
                </c:pt>
                <c:pt idx="8">
                  <c:v>-625.2</c:v>
                </c:pt>
                <c:pt idx="9">
                  <c:v>-699.65</c:v>
                </c:pt>
              </c:numCache>
            </c:numRef>
          </c:val>
          <c:smooth val="0"/>
        </c:ser>
        <c:ser>
          <c:idx val="4"/>
          <c:order val="4"/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val>
            <c:numRef>
              <c:f>Sheet1!$B$62:$K$62</c:f>
              <c:numCache>
                <c:formatCode>0.000</c:formatCode>
                <c:ptCount val="10"/>
                <c:pt idx="0">
                  <c:v>-333.05</c:v>
                </c:pt>
                <c:pt idx="1">
                  <c:v>-356.6</c:v>
                </c:pt>
                <c:pt idx="2">
                  <c:v>-360.625</c:v>
                </c:pt>
                <c:pt idx="3">
                  <c:v>-412.9</c:v>
                </c:pt>
                <c:pt idx="4">
                  <c:v>-421.7</c:v>
                </c:pt>
                <c:pt idx="5">
                  <c:v>-542.8</c:v>
                </c:pt>
                <c:pt idx="6">
                  <c:v>-715.5</c:v>
                </c:pt>
                <c:pt idx="7">
                  <c:v>-828.7</c:v>
                </c:pt>
                <c:pt idx="8">
                  <c:v>-901.4499999999998</c:v>
                </c:pt>
                <c:pt idx="9">
                  <c:v>-931.8499999999997</c:v>
                </c:pt>
              </c:numCache>
            </c:numRef>
          </c:val>
          <c:smooth val="0"/>
        </c:ser>
        <c:ser>
          <c:idx val="5"/>
          <c:order val="5"/>
          <c:spPr>
            <a:ln w="28575" cap="rnd">
              <a:solidFill>
                <a:srgbClr val="F47710"/>
              </a:solidFill>
              <a:round/>
            </a:ln>
            <a:effectLst/>
          </c:spPr>
          <c:marker>
            <c:symbol val="none"/>
          </c:marker>
          <c:val>
            <c:numRef>
              <c:f>Sheet1!$B$63:$K$63</c:f>
              <c:numCache>
                <c:formatCode>0.000</c:formatCode>
                <c:ptCount val="10"/>
                <c:pt idx="0">
                  <c:v>-744.675</c:v>
                </c:pt>
                <c:pt idx="1">
                  <c:v>-807.6000000000001</c:v>
                </c:pt>
                <c:pt idx="2">
                  <c:v>-849.9999999999998</c:v>
                </c:pt>
                <c:pt idx="3">
                  <c:v>-950.4</c:v>
                </c:pt>
                <c:pt idx="4">
                  <c:v>-943.575</c:v>
                </c:pt>
                <c:pt idx="5">
                  <c:v>-988.3000000000002</c:v>
                </c:pt>
                <c:pt idx="6">
                  <c:v>-1088.375</c:v>
                </c:pt>
                <c:pt idx="7">
                  <c:v>-1227.7</c:v>
                </c:pt>
                <c:pt idx="8">
                  <c:v>-1259.7625</c:v>
                </c:pt>
                <c:pt idx="9">
                  <c:v>-1215.85</c:v>
                </c:pt>
              </c:numCache>
            </c:numRef>
          </c:val>
          <c:smooth val="0"/>
        </c:ser>
        <c:ser>
          <c:idx val="6"/>
          <c:order val="6"/>
          <c:spPr>
            <a:ln w="28575" cap="rnd">
              <a:solidFill>
                <a:srgbClr val="FF00FF"/>
              </a:solidFill>
              <a:round/>
            </a:ln>
            <a:effectLst/>
          </c:spPr>
          <c:marker>
            <c:symbol val="none"/>
          </c:marker>
          <c:val>
            <c:numRef>
              <c:f>Sheet1!$B$64:$K$64</c:f>
              <c:numCache>
                <c:formatCode>0.000</c:formatCode>
                <c:ptCount val="10"/>
                <c:pt idx="0">
                  <c:v>-1104.1125</c:v>
                </c:pt>
                <c:pt idx="1">
                  <c:v>-1126.975</c:v>
                </c:pt>
                <c:pt idx="2">
                  <c:v>-1130.3125</c:v>
                </c:pt>
                <c:pt idx="3">
                  <c:v>-1086.4</c:v>
                </c:pt>
                <c:pt idx="4">
                  <c:v>-1075.575</c:v>
                </c:pt>
                <c:pt idx="5">
                  <c:v>-1081.737500000001</c:v>
                </c:pt>
                <c:pt idx="6">
                  <c:v>-1176.375</c:v>
                </c:pt>
                <c:pt idx="7">
                  <c:v>-1404.8875</c:v>
                </c:pt>
                <c:pt idx="8">
                  <c:v>-1492.2625</c:v>
                </c:pt>
                <c:pt idx="9">
                  <c:v>-1486.5375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2931560"/>
        <c:axId val="1832943016"/>
      </c:lineChart>
      <c:catAx>
        <c:axId val="18329315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832943016"/>
        <c:crosses val="autoZero"/>
        <c:auto val="1"/>
        <c:lblAlgn val="ctr"/>
        <c:lblOffset val="100"/>
        <c:noMultiLvlLbl val="0"/>
      </c:catAx>
      <c:valAx>
        <c:axId val="1832943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329315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/>
              <a:t>Slide SOLU Ex-28.1  </a:t>
            </a:r>
          </a:p>
          <a:p>
            <a:endParaRPr lang="en-US" altLang="en-US" dirty="0" smtClean="0"/>
          </a:p>
          <a:p>
            <a:r>
              <a:rPr lang="en-US" altLang="en-US" dirty="0" smtClean="0"/>
              <a:t>A review of exercise 28.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Completed</a:t>
            </a:r>
            <a:r>
              <a:rPr lang="en-US" baseline="0" dirty="0" smtClean="0"/>
              <a:t> </a:t>
            </a:r>
            <a:r>
              <a:rPr lang="en-US" baseline="0" dirty="0" smtClean="0"/>
              <a:t>Table 2 of sequence thickness in milliseconds (ms).</a:t>
            </a:r>
            <a:endParaRPr lang="en-US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51746" y="6634554"/>
            <a:ext cx="4017153" cy="349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731482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Completed</a:t>
            </a:r>
            <a:r>
              <a:rPr lang="en-US" baseline="0" dirty="0" smtClean="0"/>
              <a:t> </a:t>
            </a:r>
            <a:r>
              <a:rPr lang="en-US" baseline="0" dirty="0" smtClean="0"/>
              <a:t>Table 4 of sequence thickness in 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65663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Completed</a:t>
            </a:r>
            <a:r>
              <a:rPr lang="en-US" baseline="0" dirty="0" smtClean="0"/>
              <a:t> </a:t>
            </a:r>
            <a:r>
              <a:rPr lang="en-US" baseline="0" dirty="0" smtClean="0"/>
              <a:t>Table 5 of horizon depths in meters.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422526-325E-46F5-AA39-018A26C9CB84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508345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Completed</a:t>
            </a:r>
            <a:r>
              <a:rPr lang="en-US" baseline="0" dirty="0" smtClean="0"/>
              <a:t> </a:t>
            </a:r>
            <a:r>
              <a:rPr lang="en-US" baseline="0" dirty="0" smtClean="0"/>
              <a:t>Figure 2 of horizons displayed as depths in meters.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7034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Comparison </a:t>
            </a:r>
            <a:r>
              <a:rPr lang="en-US" dirty="0" smtClean="0"/>
              <a:t>of the TWT section and the predicted horizon depths based on the velocity structure given in Table 3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crest in time is at location D, but it is at location E on the depth </a:t>
            </a:r>
            <a:r>
              <a:rPr lang="en-US" dirty="0" smtClean="0"/>
              <a:t>section.</a:t>
            </a:r>
            <a:r>
              <a:rPr lang="en-US" baseline="0" dirty="0" smtClean="0"/>
              <a:t> </a:t>
            </a:r>
            <a:r>
              <a:rPr lang="en-US" dirty="0" smtClean="0"/>
              <a:t>Baracouta</a:t>
            </a:r>
            <a:r>
              <a:rPr lang="en-US" dirty="0" smtClean="0"/>
              <a:t>-1 was drilled on the TIME high, which is about 20 m below the true crest of the structure.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76201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SOLU Ex-28.7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28: Time-Depth Conversion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8014" y="1846492"/>
            <a:ext cx="3106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Time-Depth Conversion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51426" y="4573095"/>
            <a:ext cx="8044874" cy="1800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Convert </a:t>
            </a:r>
            <a:r>
              <a:rPr lang="en-US" altLang="en-US" sz="2000" dirty="0">
                <a:latin typeface="Verdana" panose="020B0604030504040204" pitchFamily="34" charset="0"/>
              </a:rPr>
              <a:t>several horizons on a TWT seismic section to horizons in depth (meters). </a:t>
            </a: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compare the highest point in TWT to the highest point on the depth section.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3849" y="1307696"/>
            <a:ext cx="5070567" cy="3527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38203" y="2460058"/>
            <a:ext cx="8630433" cy="19023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8202" y="2539826"/>
            <a:ext cx="8617907" cy="1803573"/>
          </a:xfrm>
          <a:prstGeom prst="rect">
            <a:avLst/>
          </a:prstGeom>
        </p:spPr>
      </p:pic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Interval Thicknesses in Time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1653436" y="2442575"/>
            <a:ext cx="7302674" cy="2630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885086" y="2476661"/>
            <a:ext cx="27764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27248" y="2476661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362998" y="2476661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093940" y="2476661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840911" y="2476661"/>
            <a:ext cx="26000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65441" y="2476661"/>
            <a:ext cx="25519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779103" y="2476661"/>
            <a:ext cx="226344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469971" y="2476661"/>
            <a:ext cx="235962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J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285161" y="2476661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32132" y="2476661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52650" y="1752600"/>
            <a:ext cx="4823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Two-Way Time Values in ms</a:t>
            </a:r>
            <a:endParaRPr lang="en-US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 bwMode="auto">
          <a:xfrm>
            <a:off x="168841" y="2461102"/>
            <a:ext cx="8793271" cy="209184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786" y="2489722"/>
            <a:ext cx="8855902" cy="1872728"/>
          </a:xfrm>
          <a:prstGeom prst="rect">
            <a:avLst/>
          </a:prstGeom>
        </p:spPr>
      </p:pic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latin typeface="Tahoma" pitchFamily="34" charset="0"/>
                <a:cs typeface="Tahoma" pitchFamily="34" charset="0"/>
              </a:rPr>
              <a:t>Interval Thicknesses in </a:t>
            </a:r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Meters</a:t>
            </a:r>
            <a:endParaRPr lang="en-US" dirty="0"/>
          </a:p>
        </p:txBody>
      </p:sp>
      <p:sp>
        <p:nvSpPr>
          <p:cNvPr id="30" name="Rectangle 29"/>
          <p:cNvSpPr/>
          <p:nvPr/>
        </p:nvSpPr>
        <p:spPr bwMode="auto">
          <a:xfrm>
            <a:off x="1478071" y="2430049"/>
            <a:ext cx="7478039" cy="3006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697196" y="2451609"/>
            <a:ext cx="27764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460235" y="2451609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216862" y="2451609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968681" y="2451609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736529" y="2451609"/>
            <a:ext cx="26000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481936" y="2451609"/>
            <a:ext cx="25519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758229" y="2451609"/>
            <a:ext cx="226344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469971" y="2451609"/>
            <a:ext cx="235962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J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6222533" y="2451609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990381" y="2451609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057400" y="1752600"/>
            <a:ext cx="5030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Interval Thickness in meters</a:t>
            </a:r>
            <a:endParaRPr lang="en-US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 bwMode="auto">
          <a:xfrm>
            <a:off x="187891" y="2480152"/>
            <a:ext cx="8793271" cy="2141951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5468" y="2400300"/>
            <a:ext cx="8730642" cy="2246856"/>
          </a:xfrm>
          <a:prstGeom prst="rect">
            <a:avLst/>
          </a:prstGeom>
        </p:spPr>
      </p:pic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Horizon Depths in Meters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 bwMode="auto">
          <a:xfrm>
            <a:off x="1578279" y="2367419"/>
            <a:ext cx="7377831" cy="3006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809930" y="2376453"/>
            <a:ext cx="27764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556268" y="2376453"/>
            <a:ext cx="27122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B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296194" y="2376453"/>
            <a:ext cx="26642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C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031312" y="2376453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D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782459" y="2376453"/>
            <a:ext cx="26000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E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511165" y="2376453"/>
            <a:ext cx="255198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F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737355" y="2376453"/>
            <a:ext cx="226344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I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432393" y="2376453"/>
            <a:ext cx="235962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J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235061" y="2376453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G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6986208" y="2376453"/>
            <a:ext cx="28244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200" b="1" cap="none" spc="0" dirty="0" smtClean="0">
                <a:ln w="10160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H</a:t>
            </a:r>
            <a:endParaRPr lang="en-US" sz="1200" b="1" cap="none" spc="0" dirty="0">
              <a:ln w="10160">
                <a:solidFill>
                  <a:srgbClr val="C0000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05050" y="1752600"/>
            <a:ext cx="4496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Horizon Depths in meters</a:t>
            </a:r>
            <a:endParaRPr lang="en-US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528175" y="1778695"/>
            <a:ext cx="6375748" cy="403338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Horizons Display in Depth (m)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954158" y="1123122"/>
            <a:ext cx="7254753" cy="5204182"/>
            <a:chOff x="815011" y="705678"/>
            <a:chExt cx="7254753" cy="5204182"/>
          </a:xfrm>
        </p:grpSpPr>
        <p:graphicFrame>
          <p:nvGraphicFramePr>
            <p:cNvPr id="15" name="Chart 1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614028954"/>
                </p:ext>
              </p:extLst>
            </p:nvPr>
          </p:nvGraphicFramePr>
          <p:xfrm>
            <a:off x="815011" y="1302026"/>
            <a:ext cx="7254753" cy="46078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16" name="Straight Connector 15"/>
            <p:cNvCxnSpPr/>
            <p:nvPr/>
          </p:nvCxnSpPr>
          <p:spPr>
            <a:xfrm>
              <a:off x="1791773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426126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060479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3694832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4329185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4963537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597890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232243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6866596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7500949" y="1800101"/>
              <a:ext cx="0" cy="3596159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/>
            <p:cNvGrpSpPr/>
            <p:nvPr/>
          </p:nvGrpSpPr>
          <p:grpSpPr>
            <a:xfrm>
              <a:off x="1383789" y="1086252"/>
              <a:ext cx="6418429" cy="4370332"/>
              <a:chOff x="2288249" y="1151064"/>
              <a:chExt cx="5470011" cy="4629138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2504831" y="1151064"/>
                <a:ext cx="247544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A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042233" y="1151064"/>
                <a:ext cx="247544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B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3586393" y="1151064"/>
                <a:ext cx="244812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C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4125198" y="1151064"/>
                <a:ext cx="257107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D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>
              <a:xfrm>
                <a:off x="4675407" y="1151064"/>
                <a:ext cx="237982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E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3" name="Rectangle 62"/>
              <p:cNvSpPr/>
              <p:nvPr/>
            </p:nvSpPr>
            <p:spPr>
              <a:xfrm>
                <a:off x="5221169" y="1151064"/>
                <a:ext cx="233883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F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5749447" y="1151064"/>
                <a:ext cx="255740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G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5" name="Rectangle 64"/>
              <p:cNvSpPr/>
              <p:nvPr/>
            </p:nvSpPr>
            <p:spPr>
              <a:xfrm>
                <a:off x="6290509" y="1151064"/>
                <a:ext cx="257107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H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6" name="Rectangle 65"/>
              <p:cNvSpPr/>
              <p:nvPr/>
            </p:nvSpPr>
            <p:spPr>
              <a:xfrm>
                <a:off x="6847553" y="1151064"/>
                <a:ext cx="220221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I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7388152" y="1151064"/>
                <a:ext cx="222953" cy="293403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sz="1200" b="1" cap="none" spc="0" dirty="0" smtClean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n-lt"/>
                  </a:rPr>
                  <a:t>J</a:t>
                </a:r>
                <a:endParaRPr lang="en-US" sz="1200" b="1" cap="none" spc="0" dirty="0">
                  <a:ln w="10160">
                    <a:solidFill>
                      <a:srgbClr val="C00000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+mn-lt"/>
                </a:endParaRPr>
              </a:p>
            </p:txBody>
          </p:sp>
          <p:cxnSp>
            <p:nvCxnSpPr>
              <p:cNvPr id="68" name="Straight Connector 67"/>
              <p:cNvCxnSpPr/>
              <p:nvPr/>
            </p:nvCxnSpPr>
            <p:spPr>
              <a:xfrm>
                <a:off x="2296104" y="1460495"/>
                <a:ext cx="54621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9" name="Group 68"/>
              <p:cNvGrpSpPr/>
              <p:nvPr/>
            </p:nvGrpSpPr>
            <p:grpSpPr>
              <a:xfrm>
                <a:off x="2630443" y="1432874"/>
                <a:ext cx="4873945" cy="4108989"/>
                <a:chOff x="2630443" y="2005619"/>
                <a:chExt cx="4873945" cy="3536244"/>
              </a:xfrm>
            </p:grpSpPr>
            <p:cxnSp>
              <p:nvCxnSpPr>
                <p:cNvPr id="88" name="Straight Connector 87"/>
                <p:cNvCxnSpPr/>
                <p:nvPr/>
              </p:nvCxnSpPr>
              <p:spPr>
                <a:xfrm>
                  <a:off x="2630443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/>
                <p:cNvCxnSpPr/>
                <p:nvPr/>
              </p:nvCxnSpPr>
              <p:spPr>
                <a:xfrm>
                  <a:off x="3171992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3713542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>
                  <a:off x="4255091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>
                  <a:off x="4796641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5338190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Connector 93"/>
                <p:cNvCxnSpPr/>
                <p:nvPr/>
              </p:nvCxnSpPr>
              <p:spPr>
                <a:xfrm>
                  <a:off x="5879740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/>
                <p:cNvCxnSpPr/>
                <p:nvPr/>
              </p:nvCxnSpPr>
              <p:spPr>
                <a:xfrm>
                  <a:off x="6421289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/>
                <p:cNvCxnSpPr/>
                <p:nvPr/>
              </p:nvCxnSpPr>
              <p:spPr>
                <a:xfrm>
                  <a:off x="6962839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/>
                <p:cNvCxnSpPr/>
                <p:nvPr/>
              </p:nvCxnSpPr>
              <p:spPr>
                <a:xfrm>
                  <a:off x="7504388" y="2005619"/>
                  <a:ext cx="0" cy="3536244"/>
                </a:xfrm>
                <a:prstGeom prst="line">
                  <a:avLst/>
                </a:prstGeom>
                <a:ln w="1270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0" name="Straight Connector 69"/>
              <p:cNvCxnSpPr/>
              <p:nvPr/>
            </p:nvCxnSpPr>
            <p:spPr>
              <a:xfrm>
                <a:off x="2296104" y="5741835"/>
                <a:ext cx="546215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>
                <a:off x="7745786" y="1454793"/>
                <a:ext cx="0" cy="432540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2288249" y="1977848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2288249" y="2512932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>
                <a:off x="2288249" y="3048016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2288249" y="3583100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>
                <a:off x="2288249" y="4118184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>
                <a:off x="2288249" y="4653268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2288249" y="5188352"/>
                <a:ext cx="546215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2288249" y="1710306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2288249" y="2245390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>
                <a:off x="2288249" y="2780474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2288249" y="3315558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>
                <a:off x="2288249" y="3850642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>
                <a:off x="2288249" y="4385726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>
                <a:off x="2288249" y="4920810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2288249" y="5455891"/>
                <a:ext cx="5462156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2292516" y="1438228"/>
                <a:ext cx="0" cy="4325409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Oval 26"/>
            <p:cNvSpPr/>
            <p:nvPr/>
          </p:nvSpPr>
          <p:spPr>
            <a:xfrm>
              <a:off x="1759226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3025164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2392195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3658133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4291102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4924071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7455951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6190009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822978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Oval 35"/>
            <p:cNvSpPr/>
            <p:nvPr/>
          </p:nvSpPr>
          <p:spPr>
            <a:xfrm>
              <a:off x="5557040" y="1333019"/>
              <a:ext cx="79513" cy="79513"/>
            </a:xfrm>
            <a:prstGeom prst="ellipse">
              <a:avLst/>
            </a:prstGeom>
            <a:solidFill>
              <a:srgbClr val="6699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Oval 36"/>
            <p:cNvSpPr/>
            <p:nvPr/>
          </p:nvSpPr>
          <p:spPr>
            <a:xfrm>
              <a:off x="1756768" y="1448548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Oval 37"/>
            <p:cNvSpPr/>
            <p:nvPr/>
          </p:nvSpPr>
          <p:spPr>
            <a:xfrm>
              <a:off x="3022706" y="1478044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Oval 38"/>
            <p:cNvSpPr/>
            <p:nvPr/>
          </p:nvSpPr>
          <p:spPr>
            <a:xfrm>
              <a:off x="2374989" y="1470671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3655675" y="1485419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>
            <a:xfrm>
              <a:off x="4296019" y="1507542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928988" y="1588657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42"/>
            <p:cNvSpPr/>
            <p:nvPr/>
          </p:nvSpPr>
          <p:spPr>
            <a:xfrm>
              <a:off x="7460868" y="1662400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Oval 43"/>
            <p:cNvSpPr/>
            <p:nvPr/>
          </p:nvSpPr>
          <p:spPr>
            <a:xfrm>
              <a:off x="6194926" y="1662400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Oval 44"/>
            <p:cNvSpPr/>
            <p:nvPr/>
          </p:nvSpPr>
          <p:spPr>
            <a:xfrm>
              <a:off x="6827895" y="1662400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Oval 45"/>
            <p:cNvSpPr/>
            <p:nvPr/>
          </p:nvSpPr>
          <p:spPr>
            <a:xfrm>
              <a:off x="5569331" y="1647652"/>
              <a:ext cx="79513" cy="79513"/>
            </a:xfrm>
            <a:prstGeom prst="ellipse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Oval 46"/>
            <p:cNvSpPr/>
            <p:nvPr/>
          </p:nvSpPr>
          <p:spPr>
            <a:xfrm>
              <a:off x="1756769" y="1677143"/>
              <a:ext cx="79513" cy="79513"/>
            </a:xfrm>
            <a:prstGeom prst="ellipse">
              <a:avLst/>
            </a:prstGeom>
            <a:solidFill>
              <a:srgbClr val="66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Oval 47"/>
            <p:cNvSpPr/>
            <p:nvPr/>
          </p:nvSpPr>
          <p:spPr>
            <a:xfrm>
              <a:off x="2382364" y="1743509"/>
              <a:ext cx="79513" cy="79513"/>
            </a:xfrm>
            <a:prstGeom prst="ellipse">
              <a:avLst/>
            </a:prstGeom>
            <a:solidFill>
              <a:srgbClr val="66FFCC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Oval 48"/>
            <p:cNvSpPr/>
            <p:nvPr/>
          </p:nvSpPr>
          <p:spPr>
            <a:xfrm>
              <a:off x="1749392" y="1920497"/>
              <a:ext cx="79513" cy="79513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2382361" y="1957367"/>
              <a:ext cx="79513" cy="79513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Oval 50"/>
            <p:cNvSpPr/>
            <p:nvPr/>
          </p:nvSpPr>
          <p:spPr>
            <a:xfrm>
              <a:off x="1746935" y="2168759"/>
              <a:ext cx="79513" cy="7951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2379904" y="2235125"/>
              <a:ext cx="79513" cy="79513"/>
            </a:xfrm>
            <a:prstGeom prst="ellipse">
              <a:avLst/>
            </a:prstGeom>
            <a:solidFill>
              <a:srgbClr val="7030A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Oval 52"/>
            <p:cNvSpPr/>
            <p:nvPr/>
          </p:nvSpPr>
          <p:spPr>
            <a:xfrm>
              <a:off x="1744476" y="3213439"/>
              <a:ext cx="79513" cy="79513"/>
            </a:xfrm>
            <a:prstGeom prst="ellipse">
              <a:avLst/>
            </a:prstGeom>
            <a:solidFill>
              <a:srgbClr val="F4771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2377445" y="3368293"/>
              <a:ext cx="79513" cy="79513"/>
            </a:xfrm>
            <a:prstGeom prst="ellipse">
              <a:avLst/>
            </a:prstGeom>
            <a:solidFill>
              <a:srgbClr val="F4771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Oval 54"/>
            <p:cNvSpPr/>
            <p:nvPr/>
          </p:nvSpPr>
          <p:spPr>
            <a:xfrm>
              <a:off x="1744478" y="4113092"/>
              <a:ext cx="79513" cy="79513"/>
            </a:xfrm>
            <a:prstGeom prst="ellipse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Oval 55"/>
            <p:cNvSpPr/>
            <p:nvPr/>
          </p:nvSpPr>
          <p:spPr>
            <a:xfrm>
              <a:off x="2377447" y="4172084"/>
              <a:ext cx="79513" cy="79513"/>
            </a:xfrm>
            <a:prstGeom prst="ellipse">
              <a:avLst/>
            </a:prstGeom>
            <a:solidFill>
              <a:srgbClr val="FF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36505" y="705678"/>
              <a:ext cx="19912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+mn-lt"/>
                </a:rPr>
                <a:t>Depth Section</a:t>
              </a:r>
              <a:endParaRPr lang="en-US" sz="2000" b="1" dirty="0">
                <a:latin typeface="+mn-lt"/>
              </a:endParaRP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7881730" y="1689652"/>
            <a:ext cx="61908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+mn-lt"/>
              </a:rPr>
              <a:t>Sea Level</a:t>
            </a:r>
            <a:endParaRPr lang="en-US" sz="800" dirty="0">
              <a:latin typeface="+mn-lt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403772" y="1834944"/>
            <a:ext cx="806631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Water Layer</a:t>
            </a:r>
            <a:endParaRPr lang="en-US" sz="900" dirty="0">
              <a:latin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325176" y="4739909"/>
            <a:ext cx="731290" cy="35394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U. Latrobe</a:t>
            </a:r>
          </a:p>
          <a:p>
            <a:pPr algn="ctr"/>
            <a:r>
              <a:rPr lang="en-US" sz="800" dirty="0" smtClean="0">
                <a:latin typeface="+mn-lt"/>
                <a:cs typeface="Arial" panose="020B0604020202020204" pitchFamily="34" charset="0"/>
              </a:rPr>
              <a:t>Reservoir</a:t>
            </a:r>
            <a:endParaRPr lang="en-US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658161" y="3967291"/>
            <a:ext cx="712054" cy="35394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Lakes Ent.</a:t>
            </a:r>
          </a:p>
          <a:p>
            <a:pPr algn="ctr"/>
            <a:r>
              <a:rPr lang="en-US" sz="800" dirty="0" smtClean="0">
                <a:latin typeface="+mn-lt"/>
                <a:cs typeface="Arial" panose="020B0604020202020204" pitchFamily="34" charset="0"/>
              </a:rPr>
              <a:t>Seal</a:t>
            </a:r>
            <a:endParaRPr lang="en-US" sz="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615260" y="4270481"/>
            <a:ext cx="599844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Miocene</a:t>
            </a:r>
            <a:endParaRPr lang="en-US" sz="900" dirty="0">
              <a:latin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881703" y="2458661"/>
            <a:ext cx="752129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Pleistocene</a:t>
            </a:r>
            <a:endParaRPr lang="en-US" sz="900" dirty="0">
              <a:latin typeface="+mn-lt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132675" y="3049835"/>
            <a:ext cx="510076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U. Plio</a:t>
            </a:r>
            <a:endParaRPr lang="en-US" sz="900" dirty="0">
              <a:latin typeface="+mn-lt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913536" y="3499868"/>
            <a:ext cx="49244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+mn-lt"/>
              </a:rPr>
              <a:t>L. Plio</a:t>
            </a:r>
            <a:endParaRPr lang="en-US" sz="9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altLang="en-US" dirty="0" smtClean="0"/>
              <a:t>Time-Detailed Depth </a:t>
            </a:r>
            <a:r>
              <a:rPr lang="en-US" altLang="en-US" dirty="0"/>
              <a:t>Conversion</a:t>
            </a:r>
            <a:endParaRPr lang="en-US" dirty="0" smtClean="0"/>
          </a:p>
        </p:txBody>
      </p:sp>
      <p:sp>
        <p:nvSpPr>
          <p:cNvPr id="29" name="TextBox 28"/>
          <p:cNvSpPr txBox="1"/>
          <p:nvPr/>
        </p:nvSpPr>
        <p:spPr>
          <a:xfrm>
            <a:off x="1151907" y="1363683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Two-Way Time Section</a:t>
            </a:r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/>
          <a:srcRect r="50715"/>
          <a:stretch/>
        </p:blipFill>
        <p:spPr>
          <a:xfrm>
            <a:off x="462485" y="2217693"/>
            <a:ext cx="4021834" cy="322982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/>
          <a:srcRect l="49491"/>
          <a:stretch/>
        </p:blipFill>
        <p:spPr>
          <a:xfrm>
            <a:off x="4691063" y="2217693"/>
            <a:ext cx="4121743" cy="322982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4629149" y="2614302"/>
            <a:ext cx="114299" cy="1590985"/>
          </a:xfrm>
          <a:prstGeom prst="rect">
            <a:avLst/>
          </a:prstGeom>
          <a:solidFill>
            <a:srgbClr val="CFEFF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" name="Down Arrow 3"/>
          <p:cNvSpPr/>
          <p:nvPr/>
        </p:nvSpPr>
        <p:spPr bwMode="auto">
          <a:xfrm flipV="1">
            <a:off x="2016690" y="4057129"/>
            <a:ext cx="237995" cy="513567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Down Arrow 10"/>
          <p:cNvSpPr/>
          <p:nvPr/>
        </p:nvSpPr>
        <p:spPr bwMode="auto">
          <a:xfrm flipV="1">
            <a:off x="6517970" y="4504152"/>
            <a:ext cx="237995" cy="513567"/>
          </a:xfrm>
          <a:prstGeom prst="downArrow">
            <a:avLst/>
          </a:prstGeom>
          <a:solidFill>
            <a:srgbClr val="FFFF00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3296" y="4583221"/>
            <a:ext cx="934102" cy="3913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latin typeface="Arial Black" panose="020B0A04020102020204" pitchFamily="34" charset="0"/>
              </a:rPr>
              <a:t>Crest of</a:t>
            </a:r>
          </a:p>
          <a:p>
            <a:pPr algn="ctr">
              <a:lnSpc>
                <a:spcPct val="80000"/>
              </a:lnSpc>
            </a:pPr>
            <a:r>
              <a:rPr lang="en-US" sz="1200" dirty="0" smtClean="0">
                <a:latin typeface="Arial Black" panose="020B0A04020102020204" pitchFamily="34" charset="0"/>
              </a:rPr>
              <a:t>Anticline</a:t>
            </a:r>
            <a:endParaRPr lang="en-US" sz="1200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96152" y="5061819"/>
            <a:ext cx="934102" cy="39138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200" dirty="0" smtClean="0">
                <a:latin typeface="Arial Black" panose="020B0A04020102020204" pitchFamily="34" charset="0"/>
              </a:rPr>
              <a:t>Crest of</a:t>
            </a:r>
          </a:p>
          <a:p>
            <a:pPr algn="ctr">
              <a:lnSpc>
                <a:spcPct val="80000"/>
              </a:lnSpc>
            </a:pPr>
            <a:r>
              <a:rPr lang="en-US" sz="1200" dirty="0" smtClean="0">
                <a:latin typeface="Arial Black" panose="020B0A04020102020204" pitchFamily="34" charset="0"/>
              </a:rPr>
              <a:t>Anticline</a:t>
            </a:r>
            <a:endParaRPr lang="en-US" sz="1200" dirty="0">
              <a:latin typeface="Arial Black" panose="020B0A04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19032" y="1138149"/>
            <a:ext cx="34750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Depth Section</a:t>
            </a:r>
          </a:p>
          <a:p>
            <a:pPr algn="ctr"/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on a Layer Cake Method</a:t>
            </a:r>
          </a:p>
          <a:p>
            <a:pPr algn="ctr"/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Constant to Varying Interval Velocities by Sequence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009775" y="2352674"/>
            <a:ext cx="285750" cy="3143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6534150" y="2352674"/>
            <a:ext cx="285750" cy="314325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80507" y="5668982"/>
            <a:ext cx="6372843" cy="646331"/>
          </a:xfrm>
          <a:prstGeom prst="rect">
            <a:avLst/>
          </a:prstGeom>
          <a:solidFill>
            <a:srgbClr val="FFE393"/>
          </a:solidFill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Baracouta-1 was drilled on the TIME high, which is about 20 m below the true crest of the structure</a:t>
            </a:r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943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31281</TotalTime>
  <Words>324</Words>
  <Application>Microsoft Macintosh PowerPoint</Application>
  <PresentationFormat>On-screen Show (4:3)</PresentationFormat>
  <Paragraphs>88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Exercise 28: Time-Depth Conversion  </vt:lpstr>
      <vt:lpstr>Interval Thicknesses in Time</vt:lpstr>
      <vt:lpstr>Interval Thicknesses in Meters</vt:lpstr>
      <vt:lpstr>Horizon Depths in Meters</vt:lpstr>
      <vt:lpstr>Horizons Display in Depth (m)</vt:lpstr>
      <vt:lpstr>Time-Detailed Depth Conversion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252</cp:revision>
  <cp:lastPrinted>2001-11-26T19:56:19Z</cp:lastPrinted>
  <dcterms:created xsi:type="dcterms:W3CDTF">2001-11-20T13:29:42Z</dcterms:created>
  <dcterms:modified xsi:type="dcterms:W3CDTF">2016-10-31T16:56:52Z</dcterms:modified>
</cp:coreProperties>
</file>