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9" r:id="rId2"/>
    <p:sldId id="353" r:id="rId3"/>
    <p:sldId id="354" r:id="rId4"/>
    <p:sldId id="355" r:id="rId5"/>
    <p:sldId id="349" r:id="rId6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66FFFF"/>
    <a:srgbClr val="FFFFFF"/>
    <a:srgbClr val="FF6600"/>
    <a:srgbClr val="000099"/>
    <a:srgbClr val="CFEFFD"/>
    <a:srgbClr val="FFDCB9"/>
    <a:srgbClr val="009900"/>
    <a:srgbClr val="FAFD00"/>
    <a:srgbClr val="C59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88" autoAdjust="0"/>
    <p:restoredTop sz="79367" autoAdjust="0"/>
  </p:normalViewPr>
  <p:slideViewPr>
    <p:cSldViewPr snapToGrid="0">
      <p:cViewPr varScale="1">
        <p:scale>
          <a:sx n="111" d="100"/>
          <a:sy n="111" d="100"/>
        </p:scale>
        <p:origin x="-2328" y="-104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chroeder\Desktop\T-D%20Table.xlsx" TargetMode="External"/><Relationship Id="rId2" Type="http://schemas.microsoft.com/office/2011/relationships/chartColorStyle" Target="colors3.xml"/><Relationship Id="rId3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20043080722391"/>
          <c:y val="0.0144606899828883"/>
          <c:w val="0.917995691927761"/>
          <c:h val="0.875762925075692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Sheet1!$B$58:$K$58</c:f>
              <c:numCache>
                <c:formatCode>General</c:formatCode>
                <c:ptCount val="10"/>
                <c:pt idx="0">
                  <c:v>0.0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  <c:pt idx="5">
                  <c:v>0.0</c:v>
                </c:pt>
                <c:pt idx="6">
                  <c:v>0.0</c:v>
                </c:pt>
                <c:pt idx="7">
                  <c:v>0.0</c:v>
                </c:pt>
                <c:pt idx="8">
                  <c:v>0.0</c:v>
                </c:pt>
                <c:pt idx="9">
                  <c:v>0.0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35547672"/>
        <c:axId val="-1977648536"/>
      </c:lineChart>
      <c:catAx>
        <c:axId val="18355476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-1977648536"/>
        <c:crosses val="autoZero"/>
        <c:auto val="1"/>
        <c:lblAlgn val="ctr"/>
        <c:lblOffset val="100"/>
        <c:noMultiLvlLbl val="0"/>
      </c:catAx>
      <c:valAx>
        <c:axId val="-19776485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one"/>
        <c:crossAx val="183554767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857E725F-4D7C-451A-8D31-976A4EFA0D2B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Same </a:t>
            </a:r>
            <a:r>
              <a:rPr lang="en-US" dirty="0" smtClean="0"/>
              <a:t>slide that was at the end of the </a:t>
            </a:r>
            <a:r>
              <a:rPr lang="en-US" dirty="0" smtClean="0"/>
              <a:t>lecture.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interval velocities in each sequence/layer varies from location A to location J (except the water layer and</a:t>
            </a:r>
            <a:r>
              <a:rPr lang="en-US" baseline="0" dirty="0" smtClean="0"/>
              <a:t> the Pleistocene).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15976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266134" y="6658680"/>
            <a:ext cx="4028159" cy="350520"/>
          </a:xfrm>
          <a:prstGeom prst="rect">
            <a:avLst/>
          </a:prstGeom>
          <a:noFill/>
        </p:spPr>
        <p:txBody>
          <a:bodyPr/>
          <a:lstStyle/>
          <a:p>
            <a:fld id="{76F3E9F7-EBD5-4A9F-B2E9-2E671A650C78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97188" y="525463"/>
            <a:ext cx="3505200" cy="2628900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40084" y="3329940"/>
            <a:ext cx="6816235" cy="3155881"/>
          </a:xfrm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dirty="0" smtClean="0"/>
              <a:t>steps that are worked through by the students in the exercise.</a:t>
            </a:r>
          </a:p>
        </p:txBody>
      </p:sp>
    </p:spTree>
    <p:extLst>
      <p:ext uri="{BB962C8B-B14F-4D97-AF65-F5344CB8AC3E}">
        <p14:creationId xmlns:p14="http://schemas.microsoft.com/office/powerpoint/2010/main" val="11290509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Figure</a:t>
            </a:r>
            <a:r>
              <a:rPr lang="en-US" baseline="0" dirty="0" smtClean="0"/>
              <a:t> </a:t>
            </a:r>
            <a:r>
              <a:rPr lang="en-US" baseline="0" dirty="0" smtClean="0"/>
              <a:t>2 in the exercise instructions that students will use to sketch the horizons in depth based on the laterally varying velocities given in the exercise </a:t>
            </a:r>
            <a:r>
              <a:rPr lang="en-US" baseline="0" dirty="0" smtClean="0"/>
              <a:t>instructions.</a:t>
            </a:r>
            <a:endParaRPr lang="en-US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5266134" y="6658680"/>
            <a:ext cx="4028159" cy="35052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D20604A-C63A-46FB-8254-8FEEC64C4D21}" type="slidenum">
              <a:rPr lang="en-US" altLang="en-US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62741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Ex-5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28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602900" y="1404517"/>
              <a:ext cx="6065098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Time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-Depth Conversion  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3106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Time-Depth Conversion  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5" y="4763595"/>
            <a:ext cx="8395691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Convert several </a:t>
            </a:r>
            <a:r>
              <a:rPr lang="en-US" altLang="en-US" sz="2000" dirty="0">
                <a:latin typeface="Verdana" panose="020B0604030504040204" pitchFamily="34" charset="0"/>
              </a:rPr>
              <a:t>horizons </a:t>
            </a:r>
            <a:r>
              <a:rPr lang="en-US" altLang="en-US" sz="2000" dirty="0" smtClean="0">
                <a:latin typeface="Verdana" panose="020B0604030504040204" pitchFamily="34" charset="0"/>
              </a:rPr>
              <a:t>on </a:t>
            </a:r>
            <a:r>
              <a:rPr lang="en-US" altLang="en-US" sz="2000" dirty="0">
                <a:latin typeface="Verdana" panose="020B0604030504040204" pitchFamily="34" charset="0"/>
              </a:rPr>
              <a:t>a TWT seismic section to horizons in depth (meters). </a:t>
            </a:r>
            <a:r>
              <a:rPr lang="en-US" altLang="en-US" sz="2000" dirty="0" smtClean="0">
                <a:latin typeface="Verdana" panose="020B0604030504040204" pitchFamily="34" charset="0"/>
              </a:rPr>
              <a:t>You </a:t>
            </a:r>
            <a:r>
              <a:rPr lang="en-US" altLang="en-US" sz="2000" dirty="0">
                <a:latin typeface="Verdana" panose="020B0604030504040204" pitchFamily="34" charset="0"/>
              </a:rPr>
              <a:t>will compare the highest point in TWT to the highest point on the depth section.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3850" y="2247146"/>
            <a:ext cx="4178446" cy="2906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Velocity Model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596" y="1365889"/>
            <a:ext cx="8363394" cy="487860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2713" y="922799"/>
            <a:ext cx="55335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</a:t>
            </a:r>
            <a:endParaRPr lang="en-US" sz="2800" b="1" cap="none" spc="0" dirty="0">
              <a:ln w="6600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57630" y="922799"/>
            <a:ext cx="4058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</a:t>
            </a:r>
            <a:endParaRPr lang="en-US" sz="2800" b="1" cap="none" spc="0" dirty="0">
              <a:ln w="6600">
                <a:solidFill>
                  <a:srgbClr val="C00000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160" y="1769423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1500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160" y="1999883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1540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160" y="2312046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1560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160" y="2588583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1560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160" y="2925447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4450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9160" y="3591495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1775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68680" y="1885247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1500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168680" y="2566811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1540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168680" y="3476382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1680m/s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168680" y="4045527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1720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168680" y="4516503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3550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68680" y="5243511"/>
            <a:ext cx="641829" cy="2000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1525 m/s</a:t>
            </a:r>
            <a:endParaRPr lang="en-US" sz="7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97976" y="1762695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Lateral Change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 rot="600000">
            <a:off x="4267240" y="2244279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Lateral Change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 rot="840000">
            <a:off x="4215404" y="2677095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Increases Downdip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 rot="840000">
            <a:off x="4148348" y="3036759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Increases Downdip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 rot="240000">
            <a:off x="2441469" y="3085527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Decreases Downdip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 rot="60000">
            <a:off x="1508780" y="3554919"/>
            <a:ext cx="1347176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Decreases Downdip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 rot="780000">
            <a:off x="6303304" y="4268151"/>
            <a:ext cx="780248" cy="369332"/>
          </a:xfrm>
          <a:prstGeom prst="rect">
            <a:avLst/>
          </a:prstGeom>
          <a:solidFill>
            <a:srgbClr val="FFDCB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Less Carbonate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 rot="660000">
            <a:off x="6071616" y="4725351"/>
            <a:ext cx="963168" cy="369332"/>
          </a:xfrm>
          <a:prstGeom prst="rect">
            <a:avLst/>
          </a:prstGeom>
          <a:solidFill>
            <a:srgbClr val="FFDCB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Less Terrigenous</a:t>
            </a:r>
            <a:endParaRPr lang="en-US" sz="9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6" name="Text Box 36"/>
          <p:cNvSpPr txBox="1">
            <a:spLocks noGrp="1" noChangeArrowheads="1"/>
          </p:cNvSpPr>
          <p:nvPr>
            <p:ph type="title"/>
          </p:nvPr>
        </p:nvSpPr>
        <p:spPr>
          <a:effectLst/>
        </p:spPr>
        <p:txBody>
          <a:bodyPr/>
          <a:lstStyle/>
          <a:p>
            <a:pPr>
              <a:defRPr/>
            </a:pPr>
            <a:r>
              <a:rPr lang="en-US" dirty="0" smtClean="0"/>
              <a:t>Process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1827" y="888195"/>
            <a:ext cx="50999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Given:</a:t>
            </a:r>
          </a:p>
          <a:p>
            <a:pPr>
              <a:tabLst>
                <a:tab pos="401638" algn="l"/>
              </a:tabLst>
            </a:pPr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TWT for each horizon at all 10 locations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11827" y="1686771"/>
            <a:ext cx="781530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Steps:</a:t>
            </a:r>
          </a:p>
          <a:p>
            <a:pPr marL="804863" lvl="1" indent="-347663">
              <a:buFont typeface="+mj-lt"/>
              <a:buAutoNum type="arabicPeriod"/>
              <a:tabLst>
                <a:tab pos="401638" algn="l"/>
              </a:tabLst>
            </a:pP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Get TWT thickness for each interval (sequence)</a:t>
            </a:r>
          </a:p>
          <a:p>
            <a:pPr lvl="2">
              <a:tabLst>
                <a:tab pos="401638" algn="l"/>
              </a:tabLst>
            </a:pP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TWT at base – TWT at top</a:t>
            </a:r>
          </a:p>
          <a:p>
            <a:pPr marL="804863" lvl="1" indent="-347663">
              <a:buFont typeface="+mj-lt"/>
              <a:buAutoNum type="arabicPeriod"/>
              <a:tabLst>
                <a:tab pos="401638" algn="l"/>
              </a:tabLst>
            </a:pP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Get thickness in meters for each interval</a:t>
            </a:r>
          </a:p>
          <a:p>
            <a:pPr lvl="2">
              <a:tabLst>
                <a:tab pos="401638" algn="l"/>
              </a:tabLst>
            </a:pP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Thickness = Time thickness * Velocity / 2</a:t>
            </a:r>
          </a:p>
          <a:p>
            <a:pPr marL="804863" lvl="1" indent="-347663">
              <a:buFont typeface="+mj-lt"/>
              <a:buAutoNum type="arabicPeriod"/>
              <a:tabLst>
                <a:tab pos="401638" algn="l"/>
              </a:tabLst>
            </a:pP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Get top of the Pleistocene in meters</a:t>
            </a:r>
          </a:p>
          <a:p>
            <a:pPr lvl="2">
              <a:tabLst>
                <a:tab pos="401638" algn="l"/>
              </a:tabLst>
            </a:pP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Thickness of the water layer</a:t>
            </a:r>
          </a:p>
          <a:p>
            <a:pPr marL="804863" lvl="1" indent="-347663">
              <a:buFont typeface="+mj-lt"/>
              <a:buAutoNum type="arabicPeriod"/>
              <a:tabLst>
                <a:tab pos="401638" algn="l"/>
              </a:tabLst>
            </a:pP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Get top of the Upper Pliocene in meters</a:t>
            </a:r>
          </a:p>
          <a:p>
            <a:pPr lvl="2">
              <a:tabLst>
                <a:tab pos="401638" algn="l"/>
              </a:tabLst>
            </a:pP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Depth of first layer + thickness of second layer</a:t>
            </a:r>
          </a:p>
          <a:p>
            <a:pPr marL="804863" lvl="1" indent="-347663">
              <a:buFont typeface="+mj-lt"/>
              <a:buAutoNum type="arabicPeriod"/>
              <a:tabLst>
                <a:tab pos="401638" algn="l"/>
              </a:tabLst>
            </a:pP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Get top of 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third layer </a:t>
            </a:r>
            <a:r>
              <a:rPr lang="en-US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meters</a:t>
            </a:r>
          </a:p>
          <a:p>
            <a:pPr lvl="2">
              <a:tabLst>
                <a:tab pos="401638" algn="l"/>
              </a:tabLst>
            </a:pP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Depth of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second </a:t>
            </a: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layer + thickness of </a:t>
            </a:r>
            <a:r>
              <a:rPr lang="en-US" sz="1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third </a:t>
            </a:r>
            <a:r>
              <a:rPr lang="en-US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layer</a:t>
            </a:r>
          </a:p>
          <a:p>
            <a:pPr marL="804863" lvl="1" indent="-347663">
              <a:buFont typeface="+mj-lt"/>
              <a:buAutoNum type="arabicPeriod"/>
              <a:tabLst>
                <a:tab pos="401638" algn="l"/>
              </a:tabLst>
            </a:pP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Etc.</a:t>
            </a:r>
            <a:endParaRPr lang="en-US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1827" y="5319349"/>
            <a:ext cx="835785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Display:</a:t>
            </a:r>
          </a:p>
          <a:p>
            <a:pPr>
              <a:tabLst>
                <a:tab pos="401638" algn="l"/>
                <a:tab pos="749300" algn="l"/>
              </a:tabLst>
            </a:pPr>
            <a:r>
              <a:rPr lang="en-US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sz="2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 Figure 2 to sketch the horizons in depth, assuming the velocity 		model is accurate enough for our needs</a:t>
            </a:r>
            <a:endParaRPr lang="en-U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1536192" y="1792224"/>
            <a:ext cx="6364224" cy="398678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954158" y="1123122"/>
            <a:ext cx="7733700" cy="5204182"/>
            <a:chOff x="954158" y="1123122"/>
            <a:chExt cx="7733700" cy="5204182"/>
          </a:xfrm>
        </p:grpSpPr>
        <p:grpSp>
          <p:nvGrpSpPr>
            <p:cNvPr id="13" name="Group 12"/>
            <p:cNvGrpSpPr/>
            <p:nvPr/>
          </p:nvGrpSpPr>
          <p:grpSpPr>
            <a:xfrm>
              <a:off x="954158" y="1123122"/>
              <a:ext cx="7254753" cy="5204182"/>
              <a:chOff x="815011" y="705678"/>
              <a:chExt cx="7254753" cy="5204182"/>
            </a:xfrm>
          </p:grpSpPr>
          <p:graphicFrame>
            <p:nvGraphicFramePr>
              <p:cNvPr id="16" name="Chart 15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894528363"/>
                  </p:ext>
                </p:extLst>
              </p:nvPr>
            </p:nvGraphicFramePr>
            <p:xfrm>
              <a:off x="815011" y="1302026"/>
              <a:ext cx="7254753" cy="460783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cxnSp>
            <p:nvCxnSpPr>
              <p:cNvPr id="17" name="Straight Connector 16"/>
              <p:cNvCxnSpPr/>
              <p:nvPr/>
            </p:nvCxnSpPr>
            <p:spPr>
              <a:xfrm>
                <a:off x="1791773" y="1800101"/>
                <a:ext cx="0" cy="3596159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2426126" y="1800101"/>
                <a:ext cx="0" cy="3596159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3060479" y="1800101"/>
                <a:ext cx="0" cy="3596159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3694832" y="1800101"/>
                <a:ext cx="0" cy="3596159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4329185" y="1800101"/>
                <a:ext cx="0" cy="3596159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4963537" y="1800101"/>
                <a:ext cx="0" cy="3596159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5597890" y="1800101"/>
                <a:ext cx="0" cy="3596159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6232243" y="1800101"/>
                <a:ext cx="0" cy="3596159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6866596" y="1800101"/>
                <a:ext cx="0" cy="3596159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7500949" y="1800101"/>
                <a:ext cx="0" cy="3596159"/>
              </a:xfrm>
              <a:prstGeom prst="line">
                <a:avLst/>
              </a:prstGeom>
              <a:ln w="12700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" name="Group 26"/>
              <p:cNvGrpSpPr/>
              <p:nvPr/>
            </p:nvGrpSpPr>
            <p:grpSpPr>
              <a:xfrm>
                <a:off x="1383789" y="1086252"/>
                <a:ext cx="6418429" cy="4370332"/>
                <a:chOff x="2288249" y="1151064"/>
                <a:chExt cx="5470011" cy="4629138"/>
              </a:xfrm>
            </p:grpSpPr>
            <p:sp>
              <p:nvSpPr>
                <p:cNvPr id="59" name="Rectangle 58"/>
                <p:cNvSpPr/>
                <p:nvPr/>
              </p:nvSpPr>
              <p:spPr>
                <a:xfrm>
                  <a:off x="2504831" y="1151064"/>
                  <a:ext cx="247544" cy="29340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sz="1200" b="1" cap="none" spc="0" dirty="0" smtClean="0">
                      <a:ln w="10160">
                        <a:solidFill>
                          <a:srgbClr val="C00000"/>
                        </a:solidFill>
                        <a:prstDash val="solid"/>
                      </a:ln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+mj-lt"/>
                    </a:rPr>
                    <a:t>A</a:t>
                  </a:r>
                  <a:endParaRPr lang="en-US" sz="1200" b="1" cap="none" spc="0" dirty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60" name="Rectangle 59"/>
                <p:cNvSpPr/>
                <p:nvPr/>
              </p:nvSpPr>
              <p:spPr>
                <a:xfrm>
                  <a:off x="3042233" y="1151064"/>
                  <a:ext cx="247544" cy="29340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sz="1200" b="1" cap="none" spc="0" dirty="0" smtClean="0">
                      <a:ln w="10160">
                        <a:solidFill>
                          <a:srgbClr val="C00000"/>
                        </a:solidFill>
                        <a:prstDash val="solid"/>
                      </a:ln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+mj-lt"/>
                    </a:rPr>
                    <a:t>B</a:t>
                  </a:r>
                  <a:endParaRPr lang="en-US" sz="1200" b="1" cap="none" spc="0" dirty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61" name="Rectangle 60"/>
                <p:cNvSpPr/>
                <p:nvPr/>
              </p:nvSpPr>
              <p:spPr>
                <a:xfrm>
                  <a:off x="3586393" y="1151064"/>
                  <a:ext cx="244812" cy="29340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sz="1200" b="1" cap="none" spc="0" dirty="0" smtClean="0">
                      <a:ln w="10160">
                        <a:solidFill>
                          <a:srgbClr val="C00000"/>
                        </a:solidFill>
                        <a:prstDash val="solid"/>
                      </a:ln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+mj-lt"/>
                    </a:rPr>
                    <a:t>C</a:t>
                  </a:r>
                  <a:endParaRPr lang="en-US" sz="1200" b="1" cap="none" spc="0" dirty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62" name="Rectangle 61"/>
                <p:cNvSpPr/>
                <p:nvPr/>
              </p:nvSpPr>
              <p:spPr>
                <a:xfrm>
                  <a:off x="4125198" y="1151064"/>
                  <a:ext cx="257107" cy="29340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sz="1200" b="1" cap="none" spc="0" dirty="0" smtClean="0">
                      <a:ln w="10160">
                        <a:solidFill>
                          <a:srgbClr val="C00000"/>
                        </a:solidFill>
                        <a:prstDash val="solid"/>
                      </a:ln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+mj-lt"/>
                    </a:rPr>
                    <a:t>D</a:t>
                  </a:r>
                  <a:endParaRPr lang="en-US" sz="1200" b="1" cap="none" spc="0" dirty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63" name="Rectangle 62"/>
                <p:cNvSpPr/>
                <p:nvPr/>
              </p:nvSpPr>
              <p:spPr>
                <a:xfrm>
                  <a:off x="4675407" y="1151064"/>
                  <a:ext cx="237982" cy="29340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sz="1200" b="1" cap="none" spc="0" dirty="0" smtClean="0">
                      <a:ln w="10160">
                        <a:solidFill>
                          <a:srgbClr val="C00000"/>
                        </a:solidFill>
                        <a:prstDash val="solid"/>
                      </a:ln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+mj-lt"/>
                    </a:rPr>
                    <a:t>E</a:t>
                  </a:r>
                  <a:endParaRPr lang="en-US" sz="1200" b="1" cap="none" spc="0" dirty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64" name="Rectangle 63"/>
                <p:cNvSpPr/>
                <p:nvPr/>
              </p:nvSpPr>
              <p:spPr>
                <a:xfrm>
                  <a:off x="5221169" y="1151064"/>
                  <a:ext cx="233883" cy="29340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sz="1200" b="1" cap="none" spc="0" dirty="0" smtClean="0">
                      <a:ln w="10160">
                        <a:solidFill>
                          <a:srgbClr val="C00000"/>
                        </a:solidFill>
                        <a:prstDash val="solid"/>
                      </a:ln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+mj-lt"/>
                    </a:rPr>
                    <a:t>F</a:t>
                  </a:r>
                  <a:endParaRPr lang="en-US" sz="1200" b="1" cap="none" spc="0" dirty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65" name="Rectangle 64"/>
                <p:cNvSpPr/>
                <p:nvPr/>
              </p:nvSpPr>
              <p:spPr>
                <a:xfrm>
                  <a:off x="5749447" y="1151064"/>
                  <a:ext cx="255740" cy="29340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sz="1200" b="1" cap="none" spc="0" dirty="0" smtClean="0">
                      <a:ln w="10160">
                        <a:solidFill>
                          <a:srgbClr val="C00000"/>
                        </a:solidFill>
                        <a:prstDash val="solid"/>
                      </a:ln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+mj-lt"/>
                    </a:rPr>
                    <a:t>G</a:t>
                  </a:r>
                  <a:endParaRPr lang="en-US" sz="1200" b="1" cap="none" spc="0" dirty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66" name="Rectangle 65"/>
                <p:cNvSpPr/>
                <p:nvPr/>
              </p:nvSpPr>
              <p:spPr>
                <a:xfrm>
                  <a:off x="6290509" y="1151064"/>
                  <a:ext cx="257107" cy="29340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sz="1200" b="1" cap="none" spc="0" dirty="0" smtClean="0">
                      <a:ln w="10160">
                        <a:solidFill>
                          <a:srgbClr val="C00000"/>
                        </a:solidFill>
                        <a:prstDash val="solid"/>
                      </a:ln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+mj-lt"/>
                    </a:rPr>
                    <a:t>H</a:t>
                  </a:r>
                  <a:endParaRPr lang="en-US" sz="1200" b="1" cap="none" spc="0" dirty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67" name="Rectangle 66"/>
                <p:cNvSpPr/>
                <p:nvPr/>
              </p:nvSpPr>
              <p:spPr>
                <a:xfrm>
                  <a:off x="6847553" y="1151064"/>
                  <a:ext cx="220221" cy="29340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sz="1200" b="1" cap="none" spc="0" dirty="0" smtClean="0">
                      <a:ln w="10160">
                        <a:solidFill>
                          <a:srgbClr val="C00000"/>
                        </a:solidFill>
                        <a:prstDash val="solid"/>
                      </a:ln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+mj-lt"/>
                    </a:rPr>
                    <a:t>I</a:t>
                  </a:r>
                  <a:endParaRPr lang="en-US" sz="1200" b="1" cap="none" spc="0" dirty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sp>
              <p:nvSpPr>
                <p:cNvPr id="68" name="Rectangle 67"/>
                <p:cNvSpPr/>
                <p:nvPr/>
              </p:nvSpPr>
              <p:spPr>
                <a:xfrm>
                  <a:off x="7388152" y="1151064"/>
                  <a:ext cx="222953" cy="293403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</a:bodyPr>
                <a:lstStyle/>
                <a:p>
                  <a:pPr algn="ctr"/>
                  <a:r>
                    <a:rPr lang="en-US" sz="1200" b="1" cap="none" spc="0" dirty="0" smtClean="0">
                      <a:ln w="10160">
                        <a:solidFill>
                          <a:srgbClr val="C00000"/>
                        </a:solidFill>
                        <a:prstDash val="solid"/>
                      </a:ln>
                      <a:solidFill>
                        <a:schemeClr val="accent2">
                          <a:lumMod val="40000"/>
                          <a:lumOff val="60000"/>
                        </a:schemeClr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+mj-lt"/>
                    </a:rPr>
                    <a:t>J</a:t>
                  </a:r>
                  <a:endParaRPr lang="en-US" sz="1200" b="1" cap="none" spc="0" dirty="0">
                    <a:ln w="10160">
                      <a:solidFill>
                        <a:srgbClr val="C00000"/>
                      </a:solidFill>
                      <a:prstDash val="solid"/>
                    </a:ln>
                    <a:solidFill>
                      <a:schemeClr val="accent2">
                        <a:lumMod val="40000"/>
                        <a:lumOff val="6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+mj-lt"/>
                  </a:endParaRPr>
                </a:p>
              </p:txBody>
            </p:sp>
            <p:cxnSp>
              <p:nvCxnSpPr>
                <p:cNvPr id="69" name="Straight Connector 68"/>
                <p:cNvCxnSpPr/>
                <p:nvPr/>
              </p:nvCxnSpPr>
              <p:spPr>
                <a:xfrm>
                  <a:off x="2296104" y="1460495"/>
                  <a:ext cx="546215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0" name="Group 69"/>
                <p:cNvGrpSpPr/>
                <p:nvPr/>
              </p:nvGrpSpPr>
              <p:grpSpPr>
                <a:xfrm>
                  <a:off x="2630443" y="1432874"/>
                  <a:ext cx="4873945" cy="4108989"/>
                  <a:chOff x="2630443" y="2005619"/>
                  <a:chExt cx="4873945" cy="3536244"/>
                </a:xfrm>
              </p:grpSpPr>
              <p:cxnSp>
                <p:nvCxnSpPr>
                  <p:cNvPr id="89" name="Straight Connector 88"/>
                  <p:cNvCxnSpPr/>
                  <p:nvPr/>
                </p:nvCxnSpPr>
                <p:spPr>
                  <a:xfrm>
                    <a:off x="2630443" y="2005619"/>
                    <a:ext cx="0" cy="3536244"/>
                  </a:xfrm>
                  <a:prstGeom prst="line">
                    <a:avLst/>
                  </a:prstGeom>
                  <a:ln w="12700">
                    <a:solidFill>
                      <a:srgbClr val="FF00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Straight Connector 89"/>
                  <p:cNvCxnSpPr/>
                  <p:nvPr/>
                </p:nvCxnSpPr>
                <p:spPr>
                  <a:xfrm>
                    <a:off x="3171992" y="2005619"/>
                    <a:ext cx="0" cy="3536244"/>
                  </a:xfrm>
                  <a:prstGeom prst="line">
                    <a:avLst/>
                  </a:prstGeom>
                  <a:ln w="12700">
                    <a:solidFill>
                      <a:srgbClr val="FF00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Straight Connector 90"/>
                  <p:cNvCxnSpPr/>
                  <p:nvPr/>
                </p:nvCxnSpPr>
                <p:spPr>
                  <a:xfrm>
                    <a:off x="3713542" y="2005619"/>
                    <a:ext cx="0" cy="3536244"/>
                  </a:xfrm>
                  <a:prstGeom prst="line">
                    <a:avLst/>
                  </a:prstGeom>
                  <a:ln w="12700">
                    <a:solidFill>
                      <a:srgbClr val="FF00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Straight Connector 91"/>
                  <p:cNvCxnSpPr/>
                  <p:nvPr/>
                </p:nvCxnSpPr>
                <p:spPr>
                  <a:xfrm>
                    <a:off x="4255091" y="2005619"/>
                    <a:ext cx="0" cy="3536244"/>
                  </a:xfrm>
                  <a:prstGeom prst="line">
                    <a:avLst/>
                  </a:prstGeom>
                  <a:ln w="12700">
                    <a:solidFill>
                      <a:srgbClr val="FF00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Straight Connector 92"/>
                  <p:cNvCxnSpPr/>
                  <p:nvPr/>
                </p:nvCxnSpPr>
                <p:spPr>
                  <a:xfrm>
                    <a:off x="4796641" y="2005619"/>
                    <a:ext cx="0" cy="3536244"/>
                  </a:xfrm>
                  <a:prstGeom prst="line">
                    <a:avLst/>
                  </a:prstGeom>
                  <a:ln w="12700">
                    <a:solidFill>
                      <a:srgbClr val="FF00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Straight Connector 93"/>
                  <p:cNvCxnSpPr/>
                  <p:nvPr/>
                </p:nvCxnSpPr>
                <p:spPr>
                  <a:xfrm>
                    <a:off x="5338190" y="2005619"/>
                    <a:ext cx="0" cy="3536244"/>
                  </a:xfrm>
                  <a:prstGeom prst="line">
                    <a:avLst/>
                  </a:prstGeom>
                  <a:ln w="12700">
                    <a:solidFill>
                      <a:srgbClr val="FF00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Straight Connector 94"/>
                  <p:cNvCxnSpPr/>
                  <p:nvPr/>
                </p:nvCxnSpPr>
                <p:spPr>
                  <a:xfrm>
                    <a:off x="5879740" y="2005619"/>
                    <a:ext cx="0" cy="3536244"/>
                  </a:xfrm>
                  <a:prstGeom prst="line">
                    <a:avLst/>
                  </a:prstGeom>
                  <a:ln w="12700">
                    <a:solidFill>
                      <a:srgbClr val="FF00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Straight Connector 95"/>
                  <p:cNvCxnSpPr/>
                  <p:nvPr/>
                </p:nvCxnSpPr>
                <p:spPr>
                  <a:xfrm>
                    <a:off x="6421289" y="2005619"/>
                    <a:ext cx="0" cy="3536244"/>
                  </a:xfrm>
                  <a:prstGeom prst="line">
                    <a:avLst/>
                  </a:prstGeom>
                  <a:ln w="12700">
                    <a:solidFill>
                      <a:srgbClr val="FF00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Straight Connector 96"/>
                  <p:cNvCxnSpPr/>
                  <p:nvPr/>
                </p:nvCxnSpPr>
                <p:spPr>
                  <a:xfrm>
                    <a:off x="6962839" y="2005619"/>
                    <a:ext cx="0" cy="3536244"/>
                  </a:xfrm>
                  <a:prstGeom prst="line">
                    <a:avLst/>
                  </a:prstGeom>
                  <a:ln w="12700">
                    <a:solidFill>
                      <a:srgbClr val="FF00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Straight Connector 97"/>
                  <p:cNvCxnSpPr/>
                  <p:nvPr/>
                </p:nvCxnSpPr>
                <p:spPr>
                  <a:xfrm>
                    <a:off x="7504388" y="2005619"/>
                    <a:ext cx="0" cy="3536244"/>
                  </a:xfrm>
                  <a:prstGeom prst="line">
                    <a:avLst/>
                  </a:prstGeom>
                  <a:ln w="12700">
                    <a:solidFill>
                      <a:srgbClr val="FF0000"/>
                    </a:solidFill>
                    <a:prstDash val="dash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71" name="Straight Connector 70"/>
                <p:cNvCxnSpPr/>
                <p:nvPr/>
              </p:nvCxnSpPr>
              <p:spPr>
                <a:xfrm>
                  <a:off x="2296104" y="5741835"/>
                  <a:ext cx="5462156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/>
                <p:cNvCxnSpPr/>
                <p:nvPr/>
              </p:nvCxnSpPr>
              <p:spPr>
                <a:xfrm>
                  <a:off x="7745786" y="1454793"/>
                  <a:ext cx="0" cy="432540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2"/>
                <p:cNvCxnSpPr/>
                <p:nvPr/>
              </p:nvCxnSpPr>
              <p:spPr>
                <a:xfrm>
                  <a:off x="2288249" y="1977848"/>
                  <a:ext cx="546215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/>
                <p:cNvCxnSpPr/>
                <p:nvPr/>
              </p:nvCxnSpPr>
              <p:spPr>
                <a:xfrm>
                  <a:off x="2288249" y="2512932"/>
                  <a:ext cx="546215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/>
                <p:cNvCxnSpPr/>
                <p:nvPr/>
              </p:nvCxnSpPr>
              <p:spPr>
                <a:xfrm>
                  <a:off x="2288249" y="3048016"/>
                  <a:ext cx="546215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5"/>
                <p:cNvCxnSpPr/>
                <p:nvPr/>
              </p:nvCxnSpPr>
              <p:spPr>
                <a:xfrm>
                  <a:off x="2288249" y="3583100"/>
                  <a:ext cx="546215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/>
                <p:cNvCxnSpPr/>
                <p:nvPr/>
              </p:nvCxnSpPr>
              <p:spPr>
                <a:xfrm>
                  <a:off x="2288249" y="4118184"/>
                  <a:ext cx="546215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/>
                <p:cNvCxnSpPr/>
                <p:nvPr/>
              </p:nvCxnSpPr>
              <p:spPr>
                <a:xfrm>
                  <a:off x="2288249" y="4653268"/>
                  <a:ext cx="546215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/>
                <p:cNvCxnSpPr/>
                <p:nvPr/>
              </p:nvCxnSpPr>
              <p:spPr>
                <a:xfrm>
                  <a:off x="2288249" y="5188352"/>
                  <a:ext cx="546215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/>
                <p:cNvCxnSpPr/>
                <p:nvPr/>
              </p:nvCxnSpPr>
              <p:spPr>
                <a:xfrm>
                  <a:off x="2288249" y="1710306"/>
                  <a:ext cx="5462156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/>
                <p:cNvCxnSpPr/>
                <p:nvPr/>
              </p:nvCxnSpPr>
              <p:spPr>
                <a:xfrm>
                  <a:off x="2288249" y="2245390"/>
                  <a:ext cx="5462156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/>
                <p:cNvCxnSpPr/>
                <p:nvPr/>
              </p:nvCxnSpPr>
              <p:spPr>
                <a:xfrm>
                  <a:off x="2288249" y="2780474"/>
                  <a:ext cx="5462156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Connector 82"/>
                <p:cNvCxnSpPr/>
                <p:nvPr/>
              </p:nvCxnSpPr>
              <p:spPr>
                <a:xfrm>
                  <a:off x="2288249" y="3315558"/>
                  <a:ext cx="5462156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Connector 83"/>
                <p:cNvCxnSpPr/>
                <p:nvPr/>
              </p:nvCxnSpPr>
              <p:spPr>
                <a:xfrm>
                  <a:off x="2288249" y="3850642"/>
                  <a:ext cx="5462156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Connector 84"/>
                <p:cNvCxnSpPr/>
                <p:nvPr/>
              </p:nvCxnSpPr>
              <p:spPr>
                <a:xfrm>
                  <a:off x="2288249" y="4385726"/>
                  <a:ext cx="5462156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Connector 85"/>
                <p:cNvCxnSpPr/>
                <p:nvPr/>
              </p:nvCxnSpPr>
              <p:spPr>
                <a:xfrm>
                  <a:off x="2288249" y="4920810"/>
                  <a:ext cx="5462156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Connector 86"/>
                <p:cNvCxnSpPr/>
                <p:nvPr/>
              </p:nvCxnSpPr>
              <p:spPr>
                <a:xfrm>
                  <a:off x="2288249" y="5455891"/>
                  <a:ext cx="5462156" cy="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/>
                <p:cNvCxnSpPr/>
                <p:nvPr/>
              </p:nvCxnSpPr>
              <p:spPr>
                <a:xfrm>
                  <a:off x="2292516" y="1438228"/>
                  <a:ext cx="0" cy="432540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8" name="Oval 27"/>
              <p:cNvSpPr/>
              <p:nvPr/>
            </p:nvSpPr>
            <p:spPr>
              <a:xfrm>
                <a:off x="1759226" y="1333019"/>
                <a:ext cx="79513" cy="79513"/>
              </a:xfrm>
              <a:prstGeom prst="ellipse">
                <a:avLst/>
              </a:prstGeom>
              <a:solidFill>
                <a:srgbClr val="6699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025164" y="1333019"/>
                <a:ext cx="79513" cy="79513"/>
              </a:xfrm>
              <a:prstGeom prst="ellipse">
                <a:avLst/>
              </a:prstGeom>
              <a:solidFill>
                <a:srgbClr val="6699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2392195" y="1333019"/>
                <a:ext cx="79513" cy="79513"/>
              </a:xfrm>
              <a:prstGeom prst="ellipse">
                <a:avLst/>
              </a:prstGeom>
              <a:solidFill>
                <a:srgbClr val="6699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3658133" y="1333019"/>
                <a:ext cx="79513" cy="79513"/>
              </a:xfrm>
              <a:prstGeom prst="ellipse">
                <a:avLst/>
              </a:prstGeom>
              <a:solidFill>
                <a:srgbClr val="6699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4291102" y="1333019"/>
                <a:ext cx="79513" cy="79513"/>
              </a:xfrm>
              <a:prstGeom prst="ellipse">
                <a:avLst/>
              </a:prstGeom>
              <a:solidFill>
                <a:srgbClr val="6699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924071" y="1333019"/>
                <a:ext cx="79513" cy="79513"/>
              </a:xfrm>
              <a:prstGeom prst="ellipse">
                <a:avLst/>
              </a:prstGeom>
              <a:solidFill>
                <a:srgbClr val="6699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7455951" y="1333019"/>
                <a:ext cx="79513" cy="79513"/>
              </a:xfrm>
              <a:prstGeom prst="ellipse">
                <a:avLst/>
              </a:prstGeom>
              <a:solidFill>
                <a:srgbClr val="6699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35" name="Oval 34"/>
              <p:cNvSpPr/>
              <p:nvPr/>
            </p:nvSpPr>
            <p:spPr>
              <a:xfrm>
                <a:off x="6190009" y="1333019"/>
                <a:ext cx="79513" cy="79513"/>
              </a:xfrm>
              <a:prstGeom prst="ellipse">
                <a:avLst/>
              </a:prstGeom>
              <a:solidFill>
                <a:srgbClr val="6699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6822978" y="1333019"/>
                <a:ext cx="79513" cy="79513"/>
              </a:xfrm>
              <a:prstGeom prst="ellipse">
                <a:avLst/>
              </a:prstGeom>
              <a:solidFill>
                <a:srgbClr val="6699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5557040" y="1333019"/>
                <a:ext cx="79513" cy="79513"/>
              </a:xfrm>
              <a:prstGeom prst="ellipse">
                <a:avLst/>
              </a:prstGeom>
              <a:solidFill>
                <a:srgbClr val="6699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1756768" y="1448548"/>
                <a:ext cx="79513" cy="79513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3022706" y="1478044"/>
                <a:ext cx="79513" cy="79513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374989" y="1470671"/>
                <a:ext cx="79513" cy="79513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3655675" y="1485419"/>
                <a:ext cx="79513" cy="79513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296019" y="1507542"/>
                <a:ext cx="79513" cy="79513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928988" y="1588657"/>
                <a:ext cx="79513" cy="79513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44" name="Oval 43"/>
              <p:cNvSpPr/>
              <p:nvPr/>
            </p:nvSpPr>
            <p:spPr>
              <a:xfrm>
                <a:off x="7460868" y="1662400"/>
                <a:ext cx="79513" cy="79513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6194926" y="1662400"/>
                <a:ext cx="79513" cy="79513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6827895" y="1662400"/>
                <a:ext cx="79513" cy="79513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5569331" y="1647652"/>
                <a:ext cx="79513" cy="79513"/>
              </a:xfrm>
              <a:prstGeom prst="ellipse">
                <a:avLst/>
              </a:prstGeom>
              <a:solidFill>
                <a:srgbClr val="00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1756769" y="1677143"/>
                <a:ext cx="79513" cy="79513"/>
              </a:xfrm>
              <a:prstGeom prst="ellipse">
                <a:avLst/>
              </a:prstGeom>
              <a:solidFill>
                <a:srgbClr val="66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2382364" y="1743509"/>
                <a:ext cx="79513" cy="79513"/>
              </a:xfrm>
              <a:prstGeom prst="ellipse">
                <a:avLst/>
              </a:prstGeom>
              <a:solidFill>
                <a:srgbClr val="66FFCC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1749392" y="1920497"/>
                <a:ext cx="79513" cy="7951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2382361" y="1957367"/>
                <a:ext cx="79513" cy="79513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1746935" y="2168759"/>
                <a:ext cx="79513" cy="79513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53" name="Oval 52"/>
              <p:cNvSpPr/>
              <p:nvPr/>
            </p:nvSpPr>
            <p:spPr>
              <a:xfrm>
                <a:off x="2379904" y="2235125"/>
                <a:ext cx="79513" cy="79513"/>
              </a:xfrm>
              <a:prstGeom prst="ellipse">
                <a:avLst/>
              </a:prstGeom>
              <a:solidFill>
                <a:srgbClr val="7030A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1744476" y="3213439"/>
                <a:ext cx="79513" cy="79513"/>
              </a:xfrm>
              <a:prstGeom prst="ellipse">
                <a:avLst/>
              </a:prstGeom>
              <a:solidFill>
                <a:srgbClr val="F4771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55" name="Oval 54"/>
              <p:cNvSpPr/>
              <p:nvPr/>
            </p:nvSpPr>
            <p:spPr>
              <a:xfrm>
                <a:off x="2377445" y="3368293"/>
                <a:ext cx="79513" cy="79513"/>
              </a:xfrm>
              <a:prstGeom prst="ellipse">
                <a:avLst/>
              </a:prstGeom>
              <a:solidFill>
                <a:srgbClr val="F4771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56" name="Oval 55"/>
              <p:cNvSpPr/>
              <p:nvPr/>
            </p:nvSpPr>
            <p:spPr>
              <a:xfrm>
                <a:off x="1744478" y="4113092"/>
                <a:ext cx="79513" cy="79513"/>
              </a:xfrm>
              <a:prstGeom prst="ellipse">
                <a:avLst/>
              </a:prstGeom>
              <a:solidFill>
                <a:srgbClr val="FF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57" name="Oval 56"/>
              <p:cNvSpPr/>
              <p:nvPr/>
            </p:nvSpPr>
            <p:spPr>
              <a:xfrm>
                <a:off x="2377447" y="4172084"/>
                <a:ext cx="79513" cy="79513"/>
              </a:xfrm>
              <a:prstGeom prst="ellipse">
                <a:avLst/>
              </a:prstGeom>
              <a:solidFill>
                <a:srgbClr val="FF00FF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+mj-lt"/>
                </a:endParaRPr>
              </a:p>
            </p:txBody>
          </p:sp>
          <p:sp>
            <p:nvSpPr>
              <p:cNvPr id="58" name="TextBox 57"/>
              <p:cNvSpPr txBox="1"/>
              <p:nvPr/>
            </p:nvSpPr>
            <p:spPr>
              <a:xfrm>
                <a:off x="3836505" y="705678"/>
                <a:ext cx="1991251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>
                    <a:latin typeface="+mj-lt"/>
                  </a:rPr>
                  <a:t>Depth Section</a:t>
                </a:r>
                <a:endParaRPr lang="en-US" sz="2000" b="1" dirty="0">
                  <a:latin typeface="+mj-lt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7938935" y="1689652"/>
              <a:ext cx="748923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 smtClean="0">
                  <a:latin typeface="+mj-lt"/>
                </a:rPr>
                <a:t>Sea Level</a:t>
              </a:r>
              <a:endParaRPr lang="en-US" sz="1050" dirty="0">
                <a:latin typeface="+mj-lt"/>
              </a:endParaRPr>
            </a:p>
          </p:txBody>
        </p:sp>
      </p:grpSp>
      <p:sp>
        <p:nvSpPr>
          <p:cNvPr id="4" name="Freeform 3"/>
          <p:cNvSpPr/>
          <p:nvPr/>
        </p:nvSpPr>
        <p:spPr bwMode="auto">
          <a:xfrm>
            <a:off x="1536192" y="1889760"/>
            <a:ext cx="6339840" cy="256032"/>
          </a:xfrm>
          <a:custGeom>
            <a:avLst/>
            <a:gdLst>
              <a:gd name="connsiteX0" fmla="*/ 0 w 6339840"/>
              <a:gd name="connsiteY0" fmla="*/ 0 h 256032"/>
              <a:gd name="connsiteX1" fmla="*/ 560832 w 6339840"/>
              <a:gd name="connsiteY1" fmla="*/ 24384 h 256032"/>
              <a:gd name="connsiteX2" fmla="*/ 1682496 w 6339840"/>
              <a:gd name="connsiteY2" fmla="*/ 60960 h 256032"/>
              <a:gd name="connsiteX3" fmla="*/ 2670048 w 6339840"/>
              <a:gd name="connsiteY3" fmla="*/ 60960 h 256032"/>
              <a:gd name="connsiteX4" fmla="*/ 3060192 w 6339840"/>
              <a:gd name="connsiteY4" fmla="*/ 134112 h 256032"/>
              <a:gd name="connsiteX5" fmla="*/ 3730752 w 6339840"/>
              <a:gd name="connsiteY5" fmla="*/ 158496 h 256032"/>
              <a:gd name="connsiteX6" fmla="*/ 4291584 w 6339840"/>
              <a:gd name="connsiteY6" fmla="*/ 207264 h 256032"/>
              <a:gd name="connsiteX7" fmla="*/ 4962144 w 6339840"/>
              <a:gd name="connsiteY7" fmla="*/ 256032 h 256032"/>
              <a:gd name="connsiteX8" fmla="*/ 5583936 w 6339840"/>
              <a:gd name="connsiteY8" fmla="*/ 243840 h 256032"/>
              <a:gd name="connsiteX9" fmla="*/ 6339840 w 6339840"/>
              <a:gd name="connsiteY9" fmla="*/ 231648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39840" h="256032">
                <a:moveTo>
                  <a:pt x="0" y="0"/>
                </a:moveTo>
                <a:lnTo>
                  <a:pt x="560832" y="24384"/>
                </a:lnTo>
                <a:lnTo>
                  <a:pt x="1682496" y="60960"/>
                </a:lnTo>
                <a:cubicBezTo>
                  <a:pt x="2034032" y="67056"/>
                  <a:pt x="2440432" y="48768"/>
                  <a:pt x="2670048" y="60960"/>
                </a:cubicBezTo>
                <a:cubicBezTo>
                  <a:pt x="2899664" y="73152"/>
                  <a:pt x="2883408" y="117856"/>
                  <a:pt x="3060192" y="134112"/>
                </a:cubicBezTo>
                <a:cubicBezTo>
                  <a:pt x="3236976" y="150368"/>
                  <a:pt x="3525520" y="146304"/>
                  <a:pt x="3730752" y="158496"/>
                </a:cubicBezTo>
                <a:cubicBezTo>
                  <a:pt x="3935984" y="170688"/>
                  <a:pt x="4291584" y="207264"/>
                  <a:pt x="4291584" y="207264"/>
                </a:cubicBezTo>
                <a:cubicBezTo>
                  <a:pt x="4496816" y="223520"/>
                  <a:pt x="4746752" y="249936"/>
                  <a:pt x="4962144" y="256032"/>
                </a:cubicBezTo>
                <a:lnTo>
                  <a:pt x="5583936" y="243840"/>
                </a:lnTo>
                <a:lnTo>
                  <a:pt x="6339840" y="231648"/>
                </a:lnTo>
              </a:path>
            </a:pathLst>
          </a:custGeom>
          <a:noFill/>
          <a:ln w="28575" cap="flat" cmpd="sng" algn="ctr">
            <a:solidFill>
              <a:schemeClr val="accent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latin typeface="Tahoma" pitchFamily="34" charset="0"/>
                <a:cs typeface="Tahoma" pitchFamily="34" charset="0"/>
              </a:rPr>
              <a:t>Figure 2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45072" y="1658112"/>
            <a:ext cx="2616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</a:t>
            </a:r>
            <a:endParaRPr lang="en-US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091184" y="2161032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</a:t>
            </a:r>
            <a:endParaRPr lang="en-US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1091184" y="2663952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400</a:t>
            </a:r>
            <a:endParaRPr lang="en-US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1091184" y="3166872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600</a:t>
            </a:r>
            <a:endParaRPr lang="en-US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091184" y="3669792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800</a:t>
            </a:r>
            <a:endParaRPr lang="en-US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014240" y="4172712"/>
            <a:ext cx="4924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1000</a:t>
            </a:r>
            <a:endParaRPr lang="en-US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014239" y="4675632"/>
            <a:ext cx="4924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1200</a:t>
            </a:r>
            <a:endParaRPr lang="en-US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014239" y="5178552"/>
            <a:ext cx="4924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1400</a:t>
            </a:r>
            <a:endParaRPr lang="en-US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014239" y="5681472"/>
            <a:ext cx="4924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1600</a:t>
            </a:r>
            <a:endParaRPr lang="en-US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7924402" y="1963972"/>
            <a:ext cx="11144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+mj-lt"/>
              </a:rPr>
              <a:t>Top Pleistocene</a:t>
            </a:r>
            <a:endParaRPr lang="en-US" sz="1050" dirty="0">
              <a:latin typeface="+mj-lt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95842" y="4457236"/>
            <a:ext cx="90120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latin typeface="+mj-lt"/>
              </a:rPr>
              <a:t>Top Latrobe</a:t>
            </a:r>
            <a:endParaRPr lang="en-US" sz="1050" dirty="0"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37230</TotalTime>
  <Words>318</Words>
  <Application>Microsoft Macintosh PowerPoint</Application>
  <PresentationFormat>On-screen Show (4:3)</PresentationFormat>
  <Paragraphs>80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Exercise 28</vt:lpstr>
      <vt:lpstr>Detailed Velocity Model</vt:lpstr>
      <vt:lpstr>Process</vt:lpstr>
      <vt:lpstr>Figure 2</vt:lpstr>
      <vt:lpstr>PowerPoint Presentation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347</cp:revision>
  <cp:lastPrinted>2015-01-27T13:39:19Z</cp:lastPrinted>
  <dcterms:created xsi:type="dcterms:W3CDTF">2001-11-20T13:29:42Z</dcterms:created>
  <dcterms:modified xsi:type="dcterms:W3CDTF">2016-10-31T20:15:34Z</dcterms:modified>
</cp:coreProperties>
</file>