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9" r:id="rId2"/>
    <p:sldId id="350" r:id="rId3"/>
    <p:sldId id="352" r:id="rId4"/>
    <p:sldId id="353" r:id="rId5"/>
    <p:sldId id="354" r:id="rId6"/>
    <p:sldId id="355" r:id="rId7"/>
    <p:sldId id="356" r:id="rId8"/>
    <p:sldId id="349" r:id="rId9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696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8" userDrawn="1">
          <p15:clr>
            <a:srgbClr val="A4A3A4"/>
          </p15:clr>
        </p15:guide>
        <p15:guide id="2" pos="292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009900"/>
    <a:srgbClr val="FAFD00"/>
    <a:srgbClr val="C59305"/>
    <a:srgbClr val="00CC99"/>
    <a:srgbClr val="FF33CC"/>
    <a:srgbClr val="CFEFFD"/>
    <a:srgbClr val="66FFFF"/>
    <a:srgbClr val="FF00FF"/>
    <a:srgbClr val="FFA7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88" autoAdjust="0"/>
    <p:restoredTop sz="86268" autoAdjust="0"/>
  </p:normalViewPr>
  <p:slideViewPr>
    <p:cSldViewPr snapToGrid="0">
      <p:cViewPr>
        <p:scale>
          <a:sx n="108" d="100"/>
          <a:sy n="108" d="100"/>
        </p:scale>
        <p:origin x="-2408" y="-400"/>
      </p:cViewPr>
      <p:guideLst>
        <p:guide orient="horz" pos="69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handoutMaster" Target="handoutMasters/handout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08EFB8F-9263-405B-A0FF-1642ADE1118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50381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9640" y="3329940"/>
            <a:ext cx="7437120" cy="315468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546FEB-ECF4-4B47-8222-7BD374DE7D9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9493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616F0A-285F-4723-B904-AC684BDD0CF0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6435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 </a:t>
            </a:r>
            <a:r>
              <a:rPr lang="en-US" dirty="0" smtClean="0"/>
              <a:t>move out corrected (flattened) </a:t>
            </a:r>
            <a:r>
              <a:rPr lang="en-US" dirty="0" smtClean="0"/>
              <a:t>gather.</a:t>
            </a:r>
            <a:r>
              <a:rPr lang="en-US" baseline="0" dirty="0" smtClean="0"/>
              <a:t> </a:t>
            </a:r>
            <a:r>
              <a:rPr lang="en-US" dirty="0" smtClean="0"/>
              <a:t>Note </a:t>
            </a:r>
            <a:r>
              <a:rPr lang="en-US" dirty="0" smtClean="0"/>
              <a:t>the increase in amplitude of the trough at the target reservoir </a:t>
            </a:r>
            <a:r>
              <a:rPr lang="en-US" dirty="0" smtClean="0"/>
              <a:t>TWT.</a:t>
            </a:r>
            <a:r>
              <a:rPr lang="en-US" baseline="0" dirty="0" smtClean="0"/>
              <a:t> </a:t>
            </a:r>
            <a:r>
              <a:rPr lang="en-US" dirty="0" smtClean="0"/>
              <a:t>Color </a:t>
            </a:r>
            <a:r>
              <a:rPr lang="en-US" dirty="0" smtClean="0"/>
              <a:t>transitions from yellow to red.</a:t>
            </a:r>
          </a:p>
        </p:txBody>
      </p:sp>
    </p:spTree>
    <p:extLst>
      <p:ext uri="{BB962C8B-B14F-4D97-AF65-F5344CB8AC3E}">
        <p14:creationId xmlns:p14="http://schemas.microsoft.com/office/powerpoint/2010/main" val="24323824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Table </a:t>
            </a:r>
            <a:r>
              <a:rPr lang="en-US" dirty="0" smtClean="0"/>
              <a:t>on left has </a:t>
            </a:r>
            <a:r>
              <a:rPr lang="en-US" dirty="0" smtClean="0"/>
              <a:t>nine</a:t>
            </a:r>
            <a:r>
              <a:rPr lang="en-US" baseline="0" dirty="0" smtClean="0"/>
              <a:t> (</a:t>
            </a:r>
            <a:r>
              <a:rPr lang="en-US" dirty="0" smtClean="0"/>
              <a:t>9) </a:t>
            </a:r>
            <a:r>
              <a:rPr lang="en-US" dirty="0" smtClean="0"/>
              <a:t>angle</a:t>
            </a:r>
            <a:r>
              <a:rPr lang="en-US" baseline="0" dirty="0" smtClean="0"/>
              <a:t> (degree) &amp; amplitude </a:t>
            </a:r>
            <a:r>
              <a:rPr lang="en-US" baseline="0" dirty="0" smtClean="0"/>
              <a:t>pairs. The </a:t>
            </a:r>
            <a:r>
              <a:rPr lang="en-US" baseline="0" dirty="0" smtClean="0"/>
              <a:t>first data point is marked on the </a:t>
            </a:r>
            <a:r>
              <a:rPr lang="en-US" baseline="0" dirty="0" smtClean="0"/>
              <a:t>graph. Students </a:t>
            </a:r>
            <a:r>
              <a:rPr lang="en-US" baseline="0" dirty="0" smtClean="0"/>
              <a:t>mark the other </a:t>
            </a:r>
            <a:r>
              <a:rPr lang="en-US" baseline="0" dirty="0" smtClean="0"/>
              <a:t>eight (8) </a:t>
            </a:r>
            <a:r>
              <a:rPr lang="en-US" baseline="0" dirty="0" smtClean="0"/>
              <a:t>points and fit a straight line (line shown is not correct- just an example)</a:t>
            </a:r>
            <a:r>
              <a:rPr lang="en-US" baseline="0" dirty="0" smtClean="0"/>
              <a:t>. Then, </a:t>
            </a:r>
            <a:r>
              <a:rPr lang="en-US" baseline="0" dirty="0" smtClean="0"/>
              <a:t>they determine the intercept and slope values.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An </a:t>
            </a:r>
            <a:r>
              <a:rPr lang="en-US" dirty="0" smtClean="0"/>
              <a:t>intercept versus slope display for data from nearby </a:t>
            </a:r>
            <a:r>
              <a:rPr lang="en-US" dirty="0" smtClean="0"/>
              <a:t>wells.</a:t>
            </a:r>
            <a:r>
              <a:rPr lang="en-US" baseline="0" dirty="0" smtClean="0"/>
              <a:t> </a:t>
            </a:r>
            <a:r>
              <a:rPr lang="en-US" dirty="0" smtClean="0"/>
              <a:t>Fluid </a:t>
            </a:r>
            <a:r>
              <a:rPr lang="en-US" dirty="0" smtClean="0"/>
              <a:t>substitution was used to model the AVA response had each</a:t>
            </a:r>
            <a:r>
              <a:rPr lang="en-US" baseline="0" dirty="0" smtClean="0"/>
              <a:t> well had the </a:t>
            </a:r>
            <a:r>
              <a:rPr lang="en-US" baseline="0" dirty="0" smtClean="0"/>
              <a:t>two (2) </a:t>
            </a:r>
            <a:r>
              <a:rPr lang="en-US" baseline="0" dirty="0" smtClean="0"/>
              <a:t>different fluid fill types</a:t>
            </a:r>
            <a:r>
              <a:rPr lang="en-US" baseline="0" dirty="0" smtClean="0"/>
              <a:t>, e.g</a:t>
            </a:r>
            <a:r>
              <a:rPr lang="en-US" baseline="0" dirty="0" smtClean="0"/>
              <a:t>., if the well encountered brine, what would have been the response if it had oil and the response if it had </a:t>
            </a:r>
            <a:r>
              <a:rPr lang="en-US" baseline="0" dirty="0" smtClean="0"/>
              <a:t>gas. Note </a:t>
            </a:r>
            <a:r>
              <a:rPr lang="en-US" baseline="0" dirty="0" smtClean="0"/>
              <a:t>the shale trend (brown line), the brine “cloud,” the oil cloud and the gas </a:t>
            </a:r>
            <a:r>
              <a:rPr lang="en-US" baseline="0" dirty="0" smtClean="0"/>
              <a:t>cloud. The </a:t>
            </a:r>
            <a:r>
              <a:rPr lang="en-US" baseline="0" dirty="0" smtClean="0"/>
              <a:t>segregation of the data on this plot allows us to reduce risk of predicting fluids in our target reservoir.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28659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</a:t>
            </a:r>
            <a:r>
              <a:rPr lang="en-US" dirty="0" smtClean="0"/>
              <a:t>plot shows the AVA response of real gathers from our 3D survey </a:t>
            </a:r>
            <a:r>
              <a:rPr lang="en-US" dirty="0" smtClean="0"/>
              <a:t>data.</a:t>
            </a:r>
            <a:r>
              <a:rPr lang="en-US" baseline="0" dirty="0" smtClean="0"/>
              <a:t> </a:t>
            </a:r>
            <a:r>
              <a:rPr lang="en-US" dirty="0" smtClean="0"/>
              <a:t>The</a:t>
            </a:r>
            <a:r>
              <a:rPr lang="en-US" baseline="0" dirty="0" smtClean="0"/>
              <a:t> </a:t>
            </a:r>
            <a:r>
              <a:rPr lang="en-US" baseline="0" dirty="0" smtClean="0"/>
              <a:t>shale, brine, oil and gas “clouds” are </a:t>
            </a:r>
            <a:r>
              <a:rPr lang="en-US" baseline="0" dirty="0" smtClean="0"/>
              <a:t>distinguishable. The </a:t>
            </a:r>
            <a:r>
              <a:rPr lang="en-US" baseline="0" dirty="0" smtClean="0"/>
              <a:t>colors are PREDICTED fluid types based on the well calibration shown on the previous slide.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</a:t>
            </a:r>
            <a:r>
              <a:rPr lang="en-US" dirty="0" smtClean="0"/>
              <a:t>is Figure 5 from the exercise without and then with the fluid predictions that are based on how the AVA response</a:t>
            </a:r>
            <a:r>
              <a:rPr lang="en-US" baseline="0" dirty="0" smtClean="0"/>
              <a:t> lies </a:t>
            </a:r>
            <a:r>
              <a:rPr lang="en-US" baseline="0" dirty="0" smtClean="0"/>
              <a:t>in the </a:t>
            </a:r>
            <a:r>
              <a:rPr lang="en-US" baseline="0" dirty="0" smtClean="0"/>
              <a:t>different “clouds” on the previous </a:t>
            </a:r>
            <a:r>
              <a:rPr lang="en-US" baseline="0" dirty="0" smtClean="0"/>
              <a:t>slide. Based </a:t>
            </a:r>
            <a:r>
              <a:rPr lang="en-US" baseline="0" dirty="0" smtClean="0"/>
              <a:t>on this figure, students predict the fluid distribution at the crest of this anticline.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Slide Ex-27.8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4182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0179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4E516FF7-73EC-4CEF-ADC0-8325B11964C7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e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27</a:t>
            </a:r>
          </a:p>
        </p:txBody>
      </p:sp>
      <p:grpSp>
        <p:nvGrpSpPr>
          <p:cNvPr id="2058" name="Group 14"/>
          <p:cNvGrpSpPr>
            <a:grpSpLocks/>
          </p:cNvGrpSpPr>
          <p:nvPr/>
        </p:nvGrpSpPr>
        <p:grpSpPr bwMode="auto">
          <a:xfrm>
            <a:off x="479686" y="1222375"/>
            <a:ext cx="8124668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06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725136" y="1404517"/>
              <a:ext cx="5748614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AVA 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Analysis  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68014" y="2437042"/>
            <a:ext cx="31069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Comic Sans MS" pitchFamily="66" charset="0"/>
              </a:rPr>
              <a:t>AVA Analysis</a:t>
            </a:r>
            <a:endParaRPr lang="en-US" sz="4400" dirty="0">
              <a:latin typeface="Comic Sans MS" pitchFamily="66" charset="0"/>
            </a:endParaRPr>
          </a:p>
        </p:txBody>
      </p:sp>
      <p:sp>
        <p:nvSpPr>
          <p:cNvPr id="68" name="Text Box 5"/>
          <p:cNvSpPr txBox="1">
            <a:spLocks noChangeArrowheads="1"/>
          </p:cNvSpPr>
          <p:nvPr/>
        </p:nvSpPr>
        <p:spPr bwMode="auto">
          <a:xfrm>
            <a:off x="451426" y="4763595"/>
            <a:ext cx="8156546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Use some information from a seismic gather to predict hydrocarbon fill levels (gas cap, oil leg, water leg) within a reservoir on a seismic line.</a:t>
            </a: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6089" y="2321911"/>
            <a:ext cx="4912962" cy="2808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33953" y="1084882"/>
            <a:ext cx="807461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1313" indent="-341313"/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Below is a seismic profile across an anticlinal trap. 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There 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is evidence for at least one 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(1) fluid 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contact. 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Alternatively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this could be a false fluid contact (e.g., multiple, stratigraphic surface).  </a:t>
            </a:r>
          </a:p>
          <a:p>
            <a:pPr marL="341313" indent="-341313"/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Can we use AVO or AVA data to be more quantitative in predicting the fluids in the target interval? </a:t>
            </a:r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907" y="2840287"/>
            <a:ext cx="7447334" cy="350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1844300" y="5965584"/>
            <a:ext cx="519657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400" dirty="0">
                <a:solidFill>
                  <a:schemeClr val="accent6">
                    <a:lumMod val="75000"/>
                  </a:schemeClr>
                </a:solidFill>
                <a:latin typeface="Lucida Sans" panose="020B0602040502020204" pitchFamily="34" charset="0"/>
                <a:cs typeface="Shruti" panose="020B0502040204020203" pitchFamily="34" charset="0"/>
              </a:rPr>
              <a:t>www.apexgeophysical.com/avaanalysis.html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 AVA Gather</a:t>
            </a:r>
            <a:endParaRPr lang="en-US" dirty="0"/>
          </a:p>
        </p:txBody>
      </p:sp>
      <p:pic>
        <p:nvPicPr>
          <p:cNvPr id="19" name="Picture 18"/>
          <p:cNvPicPr/>
          <p:nvPr/>
        </p:nvPicPr>
        <p:blipFill>
          <a:blip r:embed="rId3" cstate="print"/>
          <a:srcRect r="3547" b="3674"/>
          <a:stretch>
            <a:fillRect/>
          </a:stretch>
        </p:blipFill>
        <p:spPr bwMode="auto">
          <a:xfrm>
            <a:off x="1622296" y="1154775"/>
            <a:ext cx="5878879" cy="467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867396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Amplitude vs Angle for the Gather</a:t>
            </a:r>
            <a:endParaRPr lang="en-US" dirty="0"/>
          </a:p>
        </p:txBody>
      </p:sp>
      <p:sp>
        <p:nvSpPr>
          <p:cNvPr id="72" name="TextBox 50"/>
          <p:cNvSpPr txBox="1">
            <a:spLocks noChangeArrowheads="1"/>
          </p:cNvSpPr>
          <p:nvPr/>
        </p:nvSpPr>
        <p:spPr bwMode="auto">
          <a:xfrm>
            <a:off x="621228" y="4592640"/>
            <a:ext cx="261161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Intercept = ________</a:t>
            </a: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  Slope  = ________</a:t>
            </a:r>
          </a:p>
        </p:txBody>
      </p:sp>
      <p:graphicFrame>
        <p:nvGraphicFramePr>
          <p:cNvPr id="84" name="Table 8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3974895"/>
              </p:ext>
            </p:extLst>
          </p:nvPr>
        </p:nvGraphicFramePr>
        <p:xfrm>
          <a:off x="1013168" y="1552512"/>
          <a:ext cx="1660559" cy="23091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4617"/>
                <a:gridCol w="975942"/>
              </a:tblGrid>
              <a:tr h="2309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DEGREE</a:t>
                      </a:r>
                    </a:p>
                  </a:txBody>
                  <a:tcPr marL="8792" marR="8792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AMPLITUDE</a:t>
                      </a:r>
                    </a:p>
                  </a:txBody>
                  <a:tcPr marL="8792" marR="8792" marT="9525" marB="0" anchor="b">
                    <a:solidFill>
                      <a:schemeClr val="bg1"/>
                    </a:solidFill>
                  </a:tcPr>
                </a:tc>
              </a:tr>
              <a:tr h="2309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92" marR="8792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-20</a:t>
                      </a:r>
                    </a:p>
                  </a:txBody>
                  <a:tcPr marL="8792" marR="8792" marT="9525" marB="0" anchor="b">
                    <a:solidFill>
                      <a:schemeClr val="bg1"/>
                    </a:solidFill>
                  </a:tcPr>
                </a:tc>
              </a:tr>
              <a:tr h="2309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92" marR="8792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-35</a:t>
                      </a:r>
                    </a:p>
                  </a:txBody>
                  <a:tcPr marL="8792" marR="8792" marT="9525" marB="0" anchor="b">
                    <a:solidFill>
                      <a:schemeClr val="bg1"/>
                    </a:solidFill>
                  </a:tcPr>
                </a:tc>
              </a:tr>
              <a:tr h="2309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92" marR="8792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-49</a:t>
                      </a:r>
                    </a:p>
                  </a:txBody>
                  <a:tcPr marL="8792" marR="8792" marT="9525" marB="0" anchor="b">
                    <a:solidFill>
                      <a:schemeClr val="bg1"/>
                    </a:solidFill>
                  </a:tcPr>
                </a:tc>
              </a:tr>
              <a:tr h="2309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92" marR="8792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-65</a:t>
                      </a:r>
                    </a:p>
                  </a:txBody>
                  <a:tcPr marL="8792" marR="8792" marT="9525" marB="0" anchor="b">
                    <a:solidFill>
                      <a:schemeClr val="bg1"/>
                    </a:solidFill>
                  </a:tcPr>
                </a:tc>
              </a:tr>
              <a:tr h="2309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20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92" marR="8792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-79</a:t>
                      </a:r>
                    </a:p>
                  </a:txBody>
                  <a:tcPr marL="8792" marR="8792" marT="9525" marB="0" anchor="b">
                    <a:solidFill>
                      <a:schemeClr val="bg1"/>
                    </a:solidFill>
                  </a:tcPr>
                </a:tc>
              </a:tr>
              <a:tr h="2309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24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92" marR="8792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-94</a:t>
                      </a:r>
                    </a:p>
                  </a:txBody>
                  <a:tcPr marL="8792" marR="8792" marT="9525" marB="0" anchor="b">
                    <a:solidFill>
                      <a:schemeClr val="bg1"/>
                    </a:solidFill>
                  </a:tcPr>
                </a:tc>
              </a:tr>
              <a:tr h="2309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28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92" marR="8792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-109</a:t>
                      </a:r>
                    </a:p>
                  </a:txBody>
                  <a:tcPr marL="8792" marR="8792" marT="9525" marB="0" anchor="b">
                    <a:solidFill>
                      <a:schemeClr val="bg1"/>
                    </a:solidFill>
                  </a:tcPr>
                </a:tc>
              </a:tr>
              <a:tr h="2309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32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92" marR="8792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-123</a:t>
                      </a:r>
                    </a:p>
                  </a:txBody>
                  <a:tcPr marL="8792" marR="8792" marT="9525" marB="0" anchor="b">
                    <a:solidFill>
                      <a:schemeClr val="bg1"/>
                    </a:solidFill>
                  </a:tcPr>
                </a:tc>
              </a:tr>
              <a:tr h="2309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36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92" marR="8792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-138</a:t>
                      </a:r>
                    </a:p>
                  </a:txBody>
                  <a:tcPr marL="8792" marR="8792" marT="9525" marB="0" anchor="b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3" name="Group 3"/>
          <p:cNvGrpSpPr/>
          <p:nvPr/>
        </p:nvGrpSpPr>
        <p:grpSpPr>
          <a:xfrm>
            <a:off x="3327948" y="1279344"/>
            <a:ext cx="4583551" cy="4833574"/>
            <a:chOff x="3605276" y="1279344"/>
            <a:chExt cx="4965513" cy="4833574"/>
          </a:xfrm>
        </p:grpSpPr>
        <p:sp>
          <p:nvSpPr>
            <p:cNvPr id="39" name="Rectangle 3"/>
            <p:cNvSpPr>
              <a:spLocks noChangeArrowheads="1"/>
            </p:cNvSpPr>
            <p:nvPr/>
          </p:nvSpPr>
          <p:spPr bwMode="auto">
            <a:xfrm>
              <a:off x="4186003" y="1660483"/>
              <a:ext cx="4159250" cy="4452435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dirty="0">
                <a:latin typeface="Times New Roman" panose="02020603050405020304" pitchFamily="18" charset="0"/>
              </a:endParaRPr>
            </a:p>
          </p:txBody>
        </p:sp>
        <p:cxnSp>
          <p:nvCxnSpPr>
            <p:cNvPr id="40" name="Straight Connector 5"/>
            <p:cNvCxnSpPr>
              <a:cxnSpLocks noChangeShapeType="1"/>
            </p:cNvCxnSpPr>
            <p:nvPr/>
          </p:nvCxnSpPr>
          <p:spPr bwMode="auto">
            <a:xfrm>
              <a:off x="4194175" y="1958841"/>
              <a:ext cx="415925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1" name="Straight Connector 6"/>
            <p:cNvCxnSpPr>
              <a:cxnSpLocks noChangeShapeType="1"/>
            </p:cNvCxnSpPr>
            <p:nvPr/>
          </p:nvCxnSpPr>
          <p:spPr bwMode="auto">
            <a:xfrm>
              <a:off x="4194175" y="2247766"/>
              <a:ext cx="415925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" name="Straight Connector 7"/>
            <p:cNvCxnSpPr>
              <a:cxnSpLocks noChangeShapeType="1"/>
            </p:cNvCxnSpPr>
            <p:nvPr/>
          </p:nvCxnSpPr>
          <p:spPr bwMode="auto">
            <a:xfrm>
              <a:off x="4194175" y="2535104"/>
              <a:ext cx="415925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3" name="Straight Connector 8"/>
            <p:cNvCxnSpPr>
              <a:cxnSpLocks noChangeShapeType="1"/>
            </p:cNvCxnSpPr>
            <p:nvPr/>
          </p:nvCxnSpPr>
          <p:spPr bwMode="auto">
            <a:xfrm>
              <a:off x="4194175" y="2822441"/>
              <a:ext cx="415925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4" name="Straight Connector 9"/>
            <p:cNvCxnSpPr>
              <a:cxnSpLocks noChangeShapeType="1"/>
            </p:cNvCxnSpPr>
            <p:nvPr/>
          </p:nvCxnSpPr>
          <p:spPr bwMode="auto">
            <a:xfrm>
              <a:off x="4194175" y="3109779"/>
              <a:ext cx="415925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5" name="Straight Connector 10"/>
            <p:cNvCxnSpPr>
              <a:cxnSpLocks noChangeShapeType="1"/>
            </p:cNvCxnSpPr>
            <p:nvPr/>
          </p:nvCxnSpPr>
          <p:spPr bwMode="auto">
            <a:xfrm>
              <a:off x="4194175" y="3397116"/>
              <a:ext cx="415925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6" name="Straight Connector 11"/>
            <p:cNvCxnSpPr>
              <a:cxnSpLocks noChangeShapeType="1"/>
            </p:cNvCxnSpPr>
            <p:nvPr/>
          </p:nvCxnSpPr>
          <p:spPr bwMode="auto">
            <a:xfrm>
              <a:off x="4194175" y="3684454"/>
              <a:ext cx="415925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7" name="Straight Connector 12"/>
            <p:cNvCxnSpPr>
              <a:cxnSpLocks noChangeShapeType="1"/>
            </p:cNvCxnSpPr>
            <p:nvPr/>
          </p:nvCxnSpPr>
          <p:spPr bwMode="auto">
            <a:xfrm>
              <a:off x="4194175" y="3973379"/>
              <a:ext cx="415925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8" name="Straight Connector 13"/>
            <p:cNvCxnSpPr>
              <a:cxnSpLocks noChangeShapeType="1"/>
            </p:cNvCxnSpPr>
            <p:nvPr/>
          </p:nvCxnSpPr>
          <p:spPr bwMode="auto">
            <a:xfrm>
              <a:off x="4194175" y="4260716"/>
              <a:ext cx="415925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9" name="Straight Connector 14"/>
            <p:cNvCxnSpPr>
              <a:cxnSpLocks noChangeShapeType="1"/>
            </p:cNvCxnSpPr>
            <p:nvPr/>
          </p:nvCxnSpPr>
          <p:spPr bwMode="auto">
            <a:xfrm>
              <a:off x="4194175" y="4548054"/>
              <a:ext cx="415925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0" name="Straight Connector 15"/>
            <p:cNvCxnSpPr>
              <a:cxnSpLocks noChangeShapeType="1"/>
            </p:cNvCxnSpPr>
            <p:nvPr/>
          </p:nvCxnSpPr>
          <p:spPr bwMode="auto">
            <a:xfrm>
              <a:off x="4194175" y="4835391"/>
              <a:ext cx="415925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1" name="Straight Connector 16"/>
            <p:cNvCxnSpPr>
              <a:cxnSpLocks noChangeShapeType="1"/>
            </p:cNvCxnSpPr>
            <p:nvPr/>
          </p:nvCxnSpPr>
          <p:spPr bwMode="auto">
            <a:xfrm>
              <a:off x="4194175" y="5122729"/>
              <a:ext cx="415925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2" name="Straight Connector 17"/>
            <p:cNvCxnSpPr>
              <a:cxnSpLocks noChangeShapeType="1"/>
            </p:cNvCxnSpPr>
            <p:nvPr/>
          </p:nvCxnSpPr>
          <p:spPr bwMode="auto">
            <a:xfrm>
              <a:off x="4194175" y="5410066"/>
              <a:ext cx="415925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4" name="Group 52"/>
            <p:cNvGrpSpPr/>
            <p:nvPr/>
          </p:nvGrpSpPr>
          <p:grpSpPr>
            <a:xfrm>
              <a:off x="4641850" y="1573078"/>
              <a:ext cx="3370263" cy="4539840"/>
              <a:chOff x="4641850" y="1890713"/>
              <a:chExt cx="3370263" cy="4132262"/>
            </a:xfrm>
          </p:grpSpPr>
          <p:cxnSp>
            <p:nvCxnSpPr>
              <p:cNvPr id="54" name="Straight Connector 18"/>
              <p:cNvCxnSpPr>
                <a:cxnSpLocks noChangeShapeType="1"/>
              </p:cNvCxnSpPr>
              <p:nvPr/>
            </p:nvCxnSpPr>
            <p:spPr bwMode="auto">
              <a:xfrm>
                <a:off x="4641850" y="1890713"/>
                <a:ext cx="0" cy="4132262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5" name="Straight Connector 20"/>
              <p:cNvCxnSpPr>
                <a:cxnSpLocks noChangeShapeType="1"/>
              </p:cNvCxnSpPr>
              <p:nvPr/>
            </p:nvCxnSpPr>
            <p:spPr bwMode="auto">
              <a:xfrm>
                <a:off x="5064125" y="1890713"/>
                <a:ext cx="0" cy="4132262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6" name="Straight Connector 21"/>
              <p:cNvCxnSpPr>
                <a:cxnSpLocks noChangeShapeType="1"/>
              </p:cNvCxnSpPr>
              <p:nvPr/>
            </p:nvCxnSpPr>
            <p:spPr bwMode="auto">
              <a:xfrm>
                <a:off x="5484813" y="1890713"/>
                <a:ext cx="0" cy="4132262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7" name="Straight Connector 22"/>
              <p:cNvCxnSpPr>
                <a:cxnSpLocks noChangeShapeType="1"/>
              </p:cNvCxnSpPr>
              <p:nvPr/>
            </p:nvCxnSpPr>
            <p:spPr bwMode="auto">
              <a:xfrm>
                <a:off x="5905500" y="1890713"/>
                <a:ext cx="0" cy="4132262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" name="Straight Connector 23"/>
              <p:cNvCxnSpPr>
                <a:cxnSpLocks noChangeShapeType="1"/>
              </p:cNvCxnSpPr>
              <p:nvPr/>
            </p:nvCxnSpPr>
            <p:spPr bwMode="auto">
              <a:xfrm>
                <a:off x="6327775" y="1890713"/>
                <a:ext cx="0" cy="4132262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9" name="Straight Connector 24"/>
              <p:cNvCxnSpPr>
                <a:cxnSpLocks noChangeShapeType="1"/>
              </p:cNvCxnSpPr>
              <p:nvPr/>
            </p:nvCxnSpPr>
            <p:spPr bwMode="auto">
              <a:xfrm>
                <a:off x="6748463" y="1890713"/>
                <a:ext cx="0" cy="4132262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0" name="Straight Connector 25"/>
              <p:cNvCxnSpPr>
                <a:cxnSpLocks noChangeShapeType="1"/>
              </p:cNvCxnSpPr>
              <p:nvPr/>
            </p:nvCxnSpPr>
            <p:spPr bwMode="auto">
              <a:xfrm>
                <a:off x="7170738" y="1890713"/>
                <a:ext cx="0" cy="4132262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1" name="Straight Connector 26"/>
              <p:cNvCxnSpPr>
                <a:cxnSpLocks noChangeShapeType="1"/>
              </p:cNvCxnSpPr>
              <p:nvPr/>
            </p:nvCxnSpPr>
            <p:spPr bwMode="auto">
              <a:xfrm>
                <a:off x="7591425" y="1890713"/>
                <a:ext cx="0" cy="4132262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2" name="Straight Connector 27"/>
              <p:cNvCxnSpPr>
                <a:cxnSpLocks noChangeShapeType="1"/>
              </p:cNvCxnSpPr>
              <p:nvPr/>
            </p:nvCxnSpPr>
            <p:spPr bwMode="auto">
              <a:xfrm>
                <a:off x="8012113" y="1890713"/>
                <a:ext cx="0" cy="4132262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63" name="TextBox 28"/>
            <p:cNvSpPr txBox="1">
              <a:spLocks noChangeArrowheads="1"/>
            </p:cNvSpPr>
            <p:nvPr/>
          </p:nvSpPr>
          <p:spPr bwMode="auto">
            <a:xfrm>
              <a:off x="4064000" y="1279344"/>
              <a:ext cx="450678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0       4       8     12     16    20     24    28     32    36</a:t>
              </a:r>
            </a:p>
          </p:txBody>
        </p:sp>
        <p:sp>
          <p:nvSpPr>
            <p:cNvPr id="64" name="TextBox 29"/>
            <p:cNvSpPr txBox="1">
              <a:spLocks noChangeArrowheads="1"/>
            </p:cNvSpPr>
            <p:nvPr/>
          </p:nvSpPr>
          <p:spPr bwMode="auto">
            <a:xfrm>
              <a:off x="3749676" y="2115394"/>
              <a:ext cx="47964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-20</a:t>
              </a:r>
              <a:endParaRPr lang="en-US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TextBox 30"/>
            <p:cNvSpPr txBox="1">
              <a:spLocks noChangeArrowheads="1"/>
            </p:cNvSpPr>
            <p:nvPr/>
          </p:nvSpPr>
          <p:spPr bwMode="auto">
            <a:xfrm>
              <a:off x="3749676" y="2688481"/>
              <a:ext cx="47964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-40</a:t>
              </a:r>
            </a:p>
          </p:txBody>
        </p:sp>
        <p:sp>
          <p:nvSpPr>
            <p:cNvPr id="66" name="TextBox 31"/>
            <p:cNvSpPr txBox="1">
              <a:spLocks noChangeArrowheads="1"/>
            </p:cNvSpPr>
            <p:nvPr/>
          </p:nvSpPr>
          <p:spPr bwMode="auto">
            <a:xfrm>
              <a:off x="3749676" y="3259981"/>
              <a:ext cx="47964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-60</a:t>
              </a:r>
            </a:p>
          </p:txBody>
        </p:sp>
        <p:sp>
          <p:nvSpPr>
            <p:cNvPr id="67" name="TextBox 32"/>
            <p:cNvSpPr txBox="1">
              <a:spLocks noChangeArrowheads="1"/>
            </p:cNvSpPr>
            <p:nvPr/>
          </p:nvSpPr>
          <p:spPr bwMode="auto">
            <a:xfrm>
              <a:off x="3749676" y="3833069"/>
              <a:ext cx="47964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-80</a:t>
              </a:r>
            </a:p>
          </p:txBody>
        </p:sp>
        <p:sp>
          <p:nvSpPr>
            <p:cNvPr id="68" name="TextBox 33"/>
            <p:cNvSpPr txBox="1">
              <a:spLocks noChangeArrowheads="1"/>
            </p:cNvSpPr>
            <p:nvPr/>
          </p:nvSpPr>
          <p:spPr bwMode="auto">
            <a:xfrm>
              <a:off x="3605276" y="4406156"/>
              <a:ext cx="58731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-100</a:t>
              </a:r>
            </a:p>
          </p:txBody>
        </p:sp>
        <p:sp>
          <p:nvSpPr>
            <p:cNvPr id="69" name="TextBox 34"/>
            <p:cNvSpPr txBox="1">
              <a:spLocks noChangeArrowheads="1"/>
            </p:cNvSpPr>
            <p:nvPr/>
          </p:nvSpPr>
          <p:spPr bwMode="auto">
            <a:xfrm>
              <a:off x="3649663" y="4977656"/>
              <a:ext cx="58731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-120</a:t>
              </a:r>
            </a:p>
          </p:txBody>
        </p:sp>
        <p:sp>
          <p:nvSpPr>
            <p:cNvPr id="70" name="TextBox 35"/>
            <p:cNvSpPr txBox="1">
              <a:spLocks noChangeArrowheads="1"/>
            </p:cNvSpPr>
            <p:nvPr/>
          </p:nvSpPr>
          <p:spPr bwMode="auto">
            <a:xfrm>
              <a:off x="3901950" y="1539227"/>
              <a:ext cx="30772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en-US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73" name="Straight Connector 52"/>
            <p:cNvCxnSpPr>
              <a:cxnSpLocks noChangeShapeType="1"/>
            </p:cNvCxnSpPr>
            <p:nvPr/>
          </p:nvCxnSpPr>
          <p:spPr bwMode="auto">
            <a:xfrm>
              <a:off x="4194175" y="1676266"/>
              <a:ext cx="415925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1" name="Oval 36"/>
            <p:cNvSpPr>
              <a:spLocks noChangeArrowheads="1"/>
            </p:cNvSpPr>
            <p:nvPr/>
          </p:nvSpPr>
          <p:spPr bwMode="auto">
            <a:xfrm>
              <a:off x="4566941" y="2173429"/>
              <a:ext cx="152400" cy="152400"/>
            </a:xfrm>
            <a:prstGeom prst="ellipse">
              <a:avLst/>
            </a:prstGeom>
            <a:solidFill>
              <a:srgbClr val="0000CC"/>
            </a:solidFill>
            <a:ln>
              <a:noFill/>
            </a:ln>
            <a:extLst/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dirty="0">
                <a:latin typeface="Times New Roman" panose="02020603050405020304" pitchFamily="18" charset="0"/>
              </a:endParaRPr>
            </a:p>
          </p:txBody>
        </p:sp>
        <p:cxnSp>
          <p:nvCxnSpPr>
            <p:cNvPr id="85" name="Straight Connector 17"/>
            <p:cNvCxnSpPr>
              <a:cxnSpLocks noChangeShapeType="1"/>
            </p:cNvCxnSpPr>
            <p:nvPr/>
          </p:nvCxnSpPr>
          <p:spPr bwMode="auto">
            <a:xfrm>
              <a:off x="4194175" y="5697650"/>
              <a:ext cx="415925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6" name="Straight Connector 17"/>
            <p:cNvCxnSpPr>
              <a:cxnSpLocks noChangeShapeType="1"/>
            </p:cNvCxnSpPr>
            <p:nvPr/>
          </p:nvCxnSpPr>
          <p:spPr bwMode="auto">
            <a:xfrm>
              <a:off x="4192572" y="5976354"/>
              <a:ext cx="415925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7" name="TextBox 34"/>
            <p:cNvSpPr txBox="1">
              <a:spLocks noChangeArrowheads="1"/>
            </p:cNvSpPr>
            <p:nvPr/>
          </p:nvSpPr>
          <p:spPr bwMode="auto">
            <a:xfrm>
              <a:off x="3657354" y="5542632"/>
              <a:ext cx="58731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r>
                <a:rPr lang="en-US" altLang="en-US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140</a:t>
              </a:r>
              <a:endParaRPr lang="en-US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Group 87"/>
          <p:cNvGrpSpPr/>
          <p:nvPr/>
        </p:nvGrpSpPr>
        <p:grpSpPr>
          <a:xfrm>
            <a:off x="1035358" y="1805022"/>
            <a:ext cx="1624201" cy="1823345"/>
            <a:chOff x="-753110" y="3178299"/>
            <a:chExt cx="1806274" cy="1823345"/>
          </a:xfrm>
        </p:grpSpPr>
        <p:cxnSp>
          <p:nvCxnSpPr>
            <p:cNvPr id="89" name="Straight Connector 88"/>
            <p:cNvCxnSpPr/>
            <p:nvPr/>
          </p:nvCxnSpPr>
          <p:spPr>
            <a:xfrm>
              <a:off x="-753110" y="3178299"/>
              <a:ext cx="180627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>
              <a:off x="-753110" y="3406217"/>
              <a:ext cx="180627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/>
            <p:nvPr/>
          </p:nvCxnSpPr>
          <p:spPr>
            <a:xfrm>
              <a:off x="-753110" y="3634135"/>
              <a:ext cx="180627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>
            <a:xfrm>
              <a:off x="-753110" y="3862053"/>
              <a:ext cx="180627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/>
            <p:cNvCxnSpPr/>
            <p:nvPr/>
          </p:nvCxnSpPr>
          <p:spPr>
            <a:xfrm>
              <a:off x="-753110" y="4089971"/>
              <a:ext cx="180627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/>
            <p:nvPr/>
          </p:nvCxnSpPr>
          <p:spPr>
            <a:xfrm>
              <a:off x="-753110" y="4317889"/>
              <a:ext cx="180627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>
              <a:off x="-753110" y="4545807"/>
              <a:ext cx="180627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/>
            <p:cNvCxnSpPr/>
            <p:nvPr/>
          </p:nvCxnSpPr>
          <p:spPr>
            <a:xfrm>
              <a:off x="-753110" y="4773725"/>
              <a:ext cx="180627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/>
            <p:cNvCxnSpPr/>
            <p:nvPr/>
          </p:nvCxnSpPr>
          <p:spPr>
            <a:xfrm>
              <a:off x="-753110" y="5001644"/>
              <a:ext cx="180627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8" name="Rectangle 97"/>
          <p:cNvSpPr/>
          <p:nvPr/>
        </p:nvSpPr>
        <p:spPr>
          <a:xfrm>
            <a:off x="1035358" y="1564812"/>
            <a:ext cx="1624201" cy="22968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99" name="Straight Connector 98"/>
          <p:cNvCxnSpPr/>
          <p:nvPr/>
        </p:nvCxnSpPr>
        <p:spPr>
          <a:xfrm>
            <a:off x="1710390" y="1564812"/>
            <a:ext cx="0" cy="22968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 bwMode="auto">
          <a:xfrm>
            <a:off x="3843581" y="1797805"/>
            <a:ext cx="3921070" cy="3998561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dash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4555699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Modeled AVA Response</a:t>
            </a:r>
          </a:p>
        </p:txBody>
      </p:sp>
      <p:sp>
        <p:nvSpPr>
          <p:cNvPr id="53" name="Content Placeholder 52"/>
          <p:cNvSpPr>
            <a:spLocks noGrp="1"/>
          </p:cNvSpPr>
          <p:nvPr>
            <p:ph idx="1"/>
          </p:nvPr>
        </p:nvSpPr>
        <p:spPr>
          <a:xfrm>
            <a:off x="514271" y="978389"/>
            <a:ext cx="8335262" cy="462953"/>
          </a:xfrm>
        </p:spPr>
        <p:txBody>
          <a:bodyPr/>
          <a:lstStyle/>
          <a:p>
            <a:pPr>
              <a:buNone/>
            </a:pPr>
            <a:r>
              <a:rPr lang="en-US" sz="2400" dirty="0" smtClean="0"/>
              <a:t>From regional well data and fluid substitution modeling</a:t>
            </a:r>
            <a:endParaRPr lang="en-US" sz="2400" dirty="0"/>
          </a:p>
        </p:txBody>
      </p:sp>
      <p:grpSp>
        <p:nvGrpSpPr>
          <p:cNvPr id="3" name="Group 2"/>
          <p:cNvGrpSpPr/>
          <p:nvPr/>
        </p:nvGrpSpPr>
        <p:grpSpPr>
          <a:xfrm>
            <a:off x="2283931" y="1622612"/>
            <a:ext cx="4576138" cy="4482989"/>
            <a:chOff x="5127812" y="1721224"/>
            <a:chExt cx="4186517" cy="3785814"/>
          </a:xfrm>
        </p:grpSpPr>
        <p:sp>
          <p:nvSpPr>
            <p:cNvPr id="2" name="Rectangle 1"/>
            <p:cNvSpPr/>
            <p:nvPr/>
          </p:nvSpPr>
          <p:spPr>
            <a:xfrm>
              <a:off x="5127812" y="1721224"/>
              <a:ext cx="4186517" cy="378581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" name="Group 1"/>
            <p:cNvGrpSpPr>
              <a:grpSpLocks/>
            </p:cNvGrpSpPr>
            <p:nvPr/>
          </p:nvGrpSpPr>
          <p:grpSpPr bwMode="auto">
            <a:xfrm>
              <a:off x="5272213" y="1798638"/>
              <a:ext cx="3963862" cy="3650249"/>
              <a:chOff x="3449763" y="1704975"/>
              <a:chExt cx="3963862" cy="3648687"/>
            </a:xfrm>
          </p:grpSpPr>
          <p:sp>
            <p:nvSpPr>
              <p:cNvPr id="10284" name="Rectangle 60"/>
              <p:cNvSpPr>
                <a:spLocks noChangeArrowheads="1"/>
              </p:cNvSpPr>
              <p:nvPr/>
            </p:nvSpPr>
            <p:spPr bwMode="auto">
              <a:xfrm>
                <a:off x="3810000" y="1704975"/>
                <a:ext cx="3603625" cy="35353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400" dirty="0">
                  <a:latin typeface="Times New Roman" panose="02020603050405020304" pitchFamily="18" charset="0"/>
                </a:endParaRPr>
              </a:p>
            </p:txBody>
          </p:sp>
          <p:pic>
            <p:nvPicPr>
              <p:cNvPr id="10285" name="Picture 61" descr="ab_m1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99" t="6459" r="6198"/>
              <a:stretch>
                <a:fillRect/>
              </a:stretch>
            </p:blipFill>
            <p:spPr bwMode="auto">
              <a:xfrm>
                <a:off x="3830638" y="1833563"/>
                <a:ext cx="3557587" cy="3381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286" name="Rectangle 70"/>
              <p:cNvSpPr>
                <a:spLocks noChangeArrowheads="1"/>
              </p:cNvSpPr>
              <p:nvPr/>
            </p:nvSpPr>
            <p:spPr bwMode="auto">
              <a:xfrm>
                <a:off x="3735388" y="1765300"/>
                <a:ext cx="441325" cy="313213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400" dirty="0">
                  <a:latin typeface="Times New Roman" panose="02020603050405020304" pitchFamily="18" charset="0"/>
                </a:endParaRPr>
              </a:p>
            </p:txBody>
          </p:sp>
          <p:cxnSp>
            <p:nvCxnSpPr>
              <p:cNvPr id="10287" name="Straight Connector 81"/>
              <p:cNvCxnSpPr>
                <a:cxnSpLocks noChangeShapeType="1"/>
              </p:cNvCxnSpPr>
              <p:nvPr/>
            </p:nvCxnSpPr>
            <p:spPr bwMode="auto">
              <a:xfrm>
                <a:off x="6113463" y="1857375"/>
                <a:ext cx="0" cy="2943225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pic>
            <p:nvPicPr>
              <p:cNvPr id="10288" name="Picture 61" descr="ab_m1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924" t="38976" r="38930" b="42038"/>
              <a:stretch>
                <a:fillRect/>
              </a:stretch>
            </p:blipFill>
            <p:spPr bwMode="auto">
              <a:xfrm>
                <a:off x="5930900" y="2774950"/>
                <a:ext cx="476250" cy="685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10289" name="Straight Connector 94"/>
              <p:cNvCxnSpPr>
                <a:cxnSpLocks noChangeShapeType="1"/>
              </p:cNvCxnSpPr>
              <p:nvPr/>
            </p:nvCxnSpPr>
            <p:spPr bwMode="auto">
              <a:xfrm rot="5400000" flipV="1">
                <a:off x="5845968" y="2904332"/>
                <a:ext cx="360363" cy="0"/>
              </a:xfrm>
              <a:prstGeom prst="line">
                <a:avLst/>
              </a:prstGeom>
              <a:noFill/>
              <a:ln w="28575" algn="ctr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pic>
            <p:nvPicPr>
              <p:cNvPr id="10290" name="Picture 68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720" t="9097" r="21152" b="16112"/>
              <a:stretch>
                <a:fillRect/>
              </a:stretch>
            </p:blipFill>
            <p:spPr bwMode="auto">
              <a:xfrm>
                <a:off x="4214813" y="1939925"/>
                <a:ext cx="2224087" cy="2714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291" name="TextBox 73"/>
              <p:cNvSpPr txBox="1">
                <a:spLocks noChangeArrowheads="1"/>
              </p:cNvSpPr>
              <p:nvPr/>
            </p:nvSpPr>
            <p:spPr bwMode="auto">
              <a:xfrm>
                <a:off x="3961870" y="2439988"/>
                <a:ext cx="305330" cy="2598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>
                  <a:spcBef>
                    <a:spcPct val="0"/>
                  </a:spcBef>
                  <a:buFontTx/>
                  <a:buNone/>
                </a:pPr>
                <a:r>
                  <a:rPr lang="en-US" altLang="en-US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4 </a:t>
                </a:r>
                <a:endParaRPr lang="en-US" altLang="en-US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92" name="TextBox 74"/>
              <p:cNvSpPr txBox="1">
                <a:spLocks noChangeArrowheads="1"/>
              </p:cNvSpPr>
              <p:nvPr/>
            </p:nvSpPr>
            <p:spPr bwMode="auto">
              <a:xfrm>
                <a:off x="3961870" y="1704975"/>
                <a:ext cx="305330" cy="2598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>
                  <a:spcBef>
                    <a:spcPct val="0"/>
                  </a:spcBef>
                  <a:buFontTx/>
                  <a:buNone/>
                </a:pPr>
                <a:r>
                  <a:rPr lang="en-US" altLang="en-US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8 </a:t>
                </a:r>
                <a:endParaRPr lang="en-US" altLang="en-US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93" name="TextBox 14"/>
              <p:cNvSpPr txBox="1">
                <a:spLocks noChangeArrowheads="1"/>
              </p:cNvSpPr>
              <p:nvPr/>
            </p:nvSpPr>
            <p:spPr bwMode="auto">
              <a:xfrm>
                <a:off x="5124450" y="5041900"/>
                <a:ext cx="1060588" cy="311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Intercept</a:t>
                </a:r>
              </a:p>
            </p:txBody>
          </p:sp>
          <p:sp>
            <p:nvSpPr>
              <p:cNvPr id="10294" name="TextBox 113"/>
              <p:cNvSpPr txBox="1">
                <a:spLocks noChangeArrowheads="1"/>
              </p:cNvSpPr>
              <p:nvPr/>
            </p:nvSpPr>
            <p:spPr bwMode="auto">
              <a:xfrm rot="16200000">
                <a:off x="3275552" y="2994944"/>
                <a:ext cx="686308" cy="33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Slope</a:t>
                </a:r>
              </a:p>
            </p:txBody>
          </p:sp>
          <p:sp>
            <p:nvSpPr>
              <p:cNvPr id="10295" name="Rectangle 71"/>
              <p:cNvSpPr>
                <a:spLocks noChangeArrowheads="1"/>
              </p:cNvSpPr>
              <p:nvPr/>
            </p:nvSpPr>
            <p:spPr bwMode="auto">
              <a:xfrm rot="5400000">
                <a:off x="5564188" y="3255963"/>
                <a:ext cx="261937" cy="338613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400" dirty="0">
                  <a:latin typeface="Times New Roman" panose="02020603050405020304" pitchFamily="18" charset="0"/>
                </a:endParaRPr>
              </a:p>
            </p:txBody>
          </p:sp>
          <p:cxnSp>
            <p:nvCxnSpPr>
              <p:cNvPr id="10296" name="Straight Connector 88"/>
              <p:cNvCxnSpPr>
                <a:cxnSpLocks noChangeShapeType="1"/>
              </p:cNvCxnSpPr>
              <p:nvPr/>
            </p:nvCxnSpPr>
            <p:spPr bwMode="auto">
              <a:xfrm rot="5400000">
                <a:off x="5726113" y="2549525"/>
                <a:ext cx="0" cy="3057525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297" name="Straight Connector 100"/>
              <p:cNvCxnSpPr>
                <a:cxnSpLocks noChangeShapeType="1"/>
              </p:cNvCxnSpPr>
              <p:nvPr/>
            </p:nvCxnSpPr>
            <p:spPr bwMode="auto">
              <a:xfrm rot="5400000">
                <a:off x="5726113" y="2178050"/>
                <a:ext cx="0" cy="3057525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0298" name="TextBox 72"/>
              <p:cNvSpPr txBox="1">
                <a:spLocks noChangeArrowheads="1"/>
              </p:cNvSpPr>
              <p:nvPr/>
            </p:nvSpPr>
            <p:spPr bwMode="auto">
              <a:xfrm>
                <a:off x="4007332" y="3175000"/>
                <a:ext cx="259867" cy="2598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>
                  <a:spcBef>
                    <a:spcPct val="0"/>
                  </a:spcBef>
                  <a:buFontTx/>
                  <a:buNone/>
                </a:pPr>
                <a:r>
                  <a:rPr lang="en-US" alt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10299" name="TextBox 75"/>
              <p:cNvSpPr txBox="1">
                <a:spLocks noChangeArrowheads="1"/>
              </p:cNvSpPr>
              <p:nvPr/>
            </p:nvSpPr>
            <p:spPr bwMode="auto">
              <a:xfrm>
                <a:off x="3907610" y="3911600"/>
                <a:ext cx="359591" cy="2598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>
                  <a:spcBef>
                    <a:spcPct val="0"/>
                  </a:spcBef>
                  <a:buFontTx/>
                  <a:buNone/>
                </a:pPr>
                <a:r>
                  <a:rPr lang="en-US" altLang="en-US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-4 </a:t>
                </a:r>
                <a:endParaRPr lang="en-US" altLang="en-US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00" name="TextBox 76"/>
              <p:cNvSpPr txBox="1">
                <a:spLocks noChangeArrowheads="1"/>
              </p:cNvSpPr>
              <p:nvPr/>
            </p:nvSpPr>
            <p:spPr bwMode="auto">
              <a:xfrm>
                <a:off x="3907610" y="4646614"/>
                <a:ext cx="359591" cy="2598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>
                  <a:spcBef>
                    <a:spcPct val="0"/>
                  </a:spcBef>
                  <a:buFontTx/>
                  <a:buNone/>
                </a:pPr>
                <a:r>
                  <a:rPr lang="en-US" altLang="en-US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-8 </a:t>
                </a:r>
                <a:endParaRPr lang="en-US" altLang="en-US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01" name="TextBox 77"/>
              <p:cNvSpPr txBox="1">
                <a:spLocks noChangeArrowheads="1"/>
              </p:cNvSpPr>
              <p:nvPr/>
            </p:nvSpPr>
            <p:spPr bwMode="auto">
              <a:xfrm>
                <a:off x="5984323" y="4800600"/>
                <a:ext cx="259867" cy="2598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10302" name="TextBox 78"/>
              <p:cNvSpPr txBox="1">
                <a:spLocks noChangeArrowheads="1"/>
              </p:cNvSpPr>
              <p:nvPr/>
            </p:nvSpPr>
            <p:spPr bwMode="auto">
              <a:xfrm>
                <a:off x="5143380" y="4800600"/>
                <a:ext cx="405053" cy="2598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-10</a:t>
                </a:r>
              </a:p>
            </p:txBody>
          </p:sp>
          <p:sp>
            <p:nvSpPr>
              <p:cNvPr id="10303" name="TextBox 79"/>
              <p:cNvSpPr txBox="1">
                <a:spLocks noChangeArrowheads="1"/>
              </p:cNvSpPr>
              <p:nvPr/>
            </p:nvSpPr>
            <p:spPr bwMode="auto">
              <a:xfrm>
                <a:off x="6699274" y="4800600"/>
                <a:ext cx="350791" cy="2598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10304" name="TextBox 80"/>
              <p:cNvSpPr txBox="1">
                <a:spLocks noChangeArrowheads="1"/>
              </p:cNvSpPr>
              <p:nvPr/>
            </p:nvSpPr>
            <p:spPr bwMode="auto">
              <a:xfrm>
                <a:off x="4375030" y="4800600"/>
                <a:ext cx="405053" cy="2598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-20</a:t>
                </a:r>
              </a:p>
            </p:txBody>
          </p:sp>
          <p:cxnSp>
            <p:nvCxnSpPr>
              <p:cNvPr id="10305" name="Straight Connector 101"/>
              <p:cNvCxnSpPr>
                <a:cxnSpLocks noChangeShapeType="1"/>
              </p:cNvCxnSpPr>
              <p:nvPr/>
            </p:nvCxnSpPr>
            <p:spPr bwMode="auto">
              <a:xfrm rot="5400000">
                <a:off x="5726113" y="1814512"/>
                <a:ext cx="0" cy="3057525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306" name="Straight Connector 114"/>
              <p:cNvCxnSpPr>
                <a:cxnSpLocks noChangeShapeType="1"/>
              </p:cNvCxnSpPr>
              <p:nvPr/>
            </p:nvCxnSpPr>
            <p:spPr bwMode="auto">
              <a:xfrm>
                <a:off x="5662613" y="2716213"/>
                <a:ext cx="1011237" cy="1360487"/>
              </a:xfrm>
              <a:prstGeom prst="line">
                <a:avLst/>
              </a:prstGeom>
              <a:noFill/>
              <a:ln w="28575" algn="ctr">
                <a:solidFill>
                  <a:srgbClr val="9966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0307" name="TextBox 15"/>
              <p:cNvSpPr txBox="1">
                <a:spLocks noChangeArrowheads="1"/>
              </p:cNvSpPr>
              <p:nvPr/>
            </p:nvSpPr>
            <p:spPr bwMode="auto">
              <a:xfrm rot="3180000">
                <a:off x="5762437" y="3170426"/>
                <a:ext cx="952876" cy="239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100" dirty="0">
                    <a:latin typeface="Comic Sans MS" panose="030F0702030302020204" pitchFamily="66" charset="0"/>
                  </a:rPr>
                  <a:t>Shale Baseline</a:t>
                </a:r>
              </a:p>
            </p:txBody>
          </p:sp>
          <p:cxnSp>
            <p:nvCxnSpPr>
              <p:cNvPr id="10308" name="Straight Connector 118"/>
              <p:cNvCxnSpPr>
                <a:cxnSpLocks noChangeShapeType="1"/>
              </p:cNvCxnSpPr>
              <p:nvPr/>
            </p:nvCxnSpPr>
            <p:spPr bwMode="auto">
              <a:xfrm>
                <a:off x="5668963" y="2719388"/>
                <a:ext cx="1011237" cy="1358900"/>
              </a:xfrm>
              <a:prstGeom prst="line">
                <a:avLst/>
              </a:prstGeom>
              <a:noFill/>
              <a:ln w="28575" algn="ctr">
                <a:solidFill>
                  <a:srgbClr val="9966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0310" name="Rectangle 18"/>
              <p:cNvSpPr>
                <a:spLocks noChangeArrowheads="1"/>
              </p:cNvSpPr>
              <p:nvPr/>
            </p:nvSpPr>
            <p:spPr bwMode="auto">
              <a:xfrm>
                <a:off x="4356100" y="4627563"/>
                <a:ext cx="2563813" cy="176212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400" dirty="0">
                  <a:latin typeface="Times New Roman" panose="02020603050405020304" pitchFamily="18" charset="0"/>
                </a:endParaRPr>
              </a:p>
            </p:txBody>
          </p:sp>
          <p:cxnSp>
            <p:nvCxnSpPr>
              <p:cNvPr id="10311" name="Straight Connector 82"/>
              <p:cNvCxnSpPr>
                <a:cxnSpLocks noChangeShapeType="1"/>
              </p:cNvCxnSpPr>
              <p:nvPr/>
            </p:nvCxnSpPr>
            <p:spPr bwMode="auto">
              <a:xfrm>
                <a:off x="6870700" y="1857375"/>
                <a:ext cx="0" cy="2943225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312" name="Straight Connector 83"/>
              <p:cNvCxnSpPr>
                <a:cxnSpLocks noChangeShapeType="1"/>
              </p:cNvCxnSpPr>
              <p:nvPr/>
            </p:nvCxnSpPr>
            <p:spPr bwMode="auto">
              <a:xfrm>
                <a:off x="5351463" y="1857375"/>
                <a:ext cx="0" cy="2943225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313" name="Straight Connector 84"/>
              <p:cNvCxnSpPr>
                <a:cxnSpLocks noChangeShapeType="1"/>
              </p:cNvCxnSpPr>
              <p:nvPr/>
            </p:nvCxnSpPr>
            <p:spPr bwMode="auto">
              <a:xfrm>
                <a:off x="4970463" y="1857375"/>
                <a:ext cx="0" cy="2943225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314" name="Straight Connector 85"/>
              <p:cNvCxnSpPr>
                <a:cxnSpLocks noChangeShapeType="1"/>
              </p:cNvCxnSpPr>
              <p:nvPr/>
            </p:nvCxnSpPr>
            <p:spPr bwMode="auto">
              <a:xfrm>
                <a:off x="4589463" y="1857375"/>
                <a:ext cx="0" cy="2943225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315" name="Straight Connector 98"/>
              <p:cNvCxnSpPr>
                <a:cxnSpLocks noChangeShapeType="1"/>
              </p:cNvCxnSpPr>
              <p:nvPr/>
            </p:nvCxnSpPr>
            <p:spPr bwMode="auto">
              <a:xfrm>
                <a:off x="6113463" y="1857375"/>
                <a:ext cx="0" cy="2943225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316" name="Straight Connector 102"/>
              <p:cNvCxnSpPr>
                <a:cxnSpLocks noChangeShapeType="1"/>
              </p:cNvCxnSpPr>
              <p:nvPr/>
            </p:nvCxnSpPr>
            <p:spPr bwMode="auto">
              <a:xfrm>
                <a:off x="6494463" y="1857375"/>
                <a:ext cx="0" cy="2943225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0317" name="Line 69"/>
              <p:cNvSpPr>
                <a:spLocks noChangeAspect="1" noChangeShapeType="1"/>
              </p:cNvSpPr>
              <p:nvPr/>
            </p:nvSpPr>
            <p:spPr bwMode="auto">
              <a:xfrm>
                <a:off x="5729288" y="1892300"/>
                <a:ext cx="0" cy="29083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cxnSp>
            <p:nvCxnSpPr>
              <p:cNvPr id="10318" name="Straight Connector 24"/>
              <p:cNvCxnSpPr>
                <a:cxnSpLocks noChangeShapeType="1"/>
              </p:cNvCxnSpPr>
              <p:nvPr/>
            </p:nvCxnSpPr>
            <p:spPr bwMode="auto">
              <a:xfrm>
                <a:off x="5603875" y="4103688"/>
                <a:ext cx="0" cy="522287"/>
              </a:xfrm>
              <a:prstGeom prst="line">
                <a:avLst/>
              </a:prstGeom>
              <a:noFill/>
              <a:ln w="9525" algn="ctr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319" name="Straight Connector 89"/>
              <p:cNvCxnSpPr>
                <a:cxnSpLocks noChangeShapeType="1"/>
              </p:cNvCxnSpPr>
              <p:nvPr/>
            </p:nvCxnSpPr>
            <p:spPr bwMode="auto">
              <a:xfrm rot="5400000">
                <a:off x="5726113" y="2914650"/>
                <a:ext cx="0" cy="3057525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0320" name="Oval 80"/>
              <p:cNvSpPr>
                <a:spLocks noChangeArrowheads="1"/>
              </p:cNvSpPr>
              <p:nvPr/>
            </p:nvSpPr>
            <p:spPr bwMode="auto">
              <a:xfrm rot="-1088912">
                <a:off x="5181600" y="3594100"/>
                <a:ext cx="284163" cy="923925"/>
              </a:xfrm>
              <a:prstGeom prst="ellips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400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321" name="Oval 81"/>
              <p:cNvSpPr>
                <a:spLocks noChangeArrowheads="1"/>
              </p:cNvSpPr>
              <p:nvPr/>
            </p:nvSpPr>
            <p:spPr bwMode="auto">
              <a:xfrm rot="-1088912">
                <a:off x="5403850" y="3511550"/>
                <a:ext cx="284163" cy="923925"/>
              </a:xfrm>
              <a:prstGeom prst="ellipse">
                <a:avLst/>
              </a:prstGeom>
              <a:noFill/>
              <a:ln w="9525">
                <a:solidFill>
                  <a:srgbClr val="00FF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400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322" name="Oval 79"/>
              <p:cNvSpPr>
                <a:spLocks noChangeArrowheads="1"/>
              </p:cNvSpPr>
              <p:nvPr/>
            </p:nvSpPr>
            <p:spPr bwMode="auto">
              <a:xfrm rot="-1088912">
                <a:off x="5718175" y="3109913"/>
                <a:ext cx="409575" cy="1052512"/>
              </a:xfrm>
              <a:prstGeom prst="ellips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400" dirty="0">
                  <a:latin typeface="Times New Roman" panose="02020603050405020304" pitchFamily="18" charset="0"/>
                </a:endParaRPr>
              </a:p>
            </p:txBody>
          </p:sp>
          <p:cxnSp>
            <p:nvCxnSpPr>
              <p:cNvPr id="10323" name="Straight Connector 131"/>
              <p:cNvCxnSpPr>
                <a:cxnSpLocks noChangeShapeType="1"/>
              </p:cNvCxnSpPr>
              <p:nvPr/>
            </p:nvCxnSpPr>
            <p:spPr bwMode="auto">
              <a:xfrm>
                <a:off x="5600700" y="1928813"/>
                <a:ext cx="0" cy="1308100"/>
              </a:xfrm>
              <a:prstGeom prst="line">
                <a:avLst/>
              </a:prstGeom>
              <a:noFill/>
              <a:ln w="38100" algn="ctr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324" name="Straight Connector 86"/>
              <p:cNvCxnSpPr>
                <a:cxnSpLocks noChangeShapeType="1"/>
              </p:cNvCxnSpPr>
              <p:nvPr/>
            </p:nvCxnSpPr>
            <p:spPr bwMode="auto">
              <a:xfrm rot="5400000">
                <a:off x="5726113" y="704850"/>
                <a:ext cx="0" cy="3057525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325" name="Straight Connector 87"/>
              <p:cNvCxnSpPr>
                <a:cxnSpLocks noChangeShapeType="1"/>
              </p:cNvCxnSpPr>
              <p:nvPr/>
            </p:nvCxnSpPr>
            <p:spPr bwMode="auto">
              <a:xfrm rot="5400000">
                <a:off x="5726113" y="1069975"/>
                <a:ext cx="0" cy="3057525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326" name="Straight Connector 99"/>
              <p:cNvCxnSpPr>
                <a:cxnSpLocks noChangeShapeType="1"/>
              </p:cNvCxnSpPr>
              <p:nvPr/>
            </p:nvCxnSpPr>
            <p:spPr bwMode="auto">
              <a:xfrm rot="5400000">
                <a:off x="5726113" y="1441450"/>
                <a:ext cx="0" cy="3057525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0327" name="Rectangle 62"/>
              <p:cNvSpPr>
                <a:spLocks noChangeAspect="1" noChangeArrowheads="1"/>
              </p:cNvSpPr>
              <p:nvPr/>
            </p:nvSpPr>
            <p:spPr bwMode="auto">
              <a:xfrm>
                <a:off x="4252913" y="1892300"/>
                <a:ext cx="727075" cy="792163"/>
              </a:xfrm>
              <a:prstGeom prst="rect">
                <a:avLst/>
              </a:prstGeom>
              <a:solidFill>
                <a:srgbClr val="FFE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400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328" name="Text Box 63"/>
              <p:cNvSpPr txBox="1">
                <a:spLocks noChangeAspect="1" noChangeArrowheads="1"/>
              </p:cNvSpPr>
              <p:nvPr/>
            </p:nvSpPr>
            <p:spPr bwMode="auto">
              <a:xfrm>
                <a:off x="4392613" y="1897063"/>
                <a:ext cx="1454151" cy="6780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32" tIns="45716" rIns="91432" bIns="45716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>
                  <a:lnSpc>
                    <a:spcPct val="14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1100" b="1" dirty="0"/>
                  <a:t>Brine</a:t>
                </a:r>
              </a:p>
              <a:p>
                <a:pPr>
                  <a:lnSpc>
                    <a:spcPct val="14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1100" b="1" dirty="0"/>
                  <a:t>Oil</a:t>
                </a:r>
              </a:p>
              <a:p>
                <a:pPr>
                  <a:lnSpc>
                    <a:spcPct val="14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1100" b="1" dirty="0"/>
                  <a:t>Gas</a:t>
                </a:r>
              </a:p>
            </p:txBody>
          </p:sp>
          <p:sp>
            <p:nvSpPr>
              <p:cNvPr id="10329" name="Oval 64"/>
              <p:cNvSpPr>
                <a:spLocks noChangeAspect="1" noChangeArrowheads="1"/>
              </p:cNvSpPr>
              <p:nvPr/>
            </p:nvSpPr>
            <p:spPr bwMode="auto">
              <a:xfrm>
                <a:off x="4329113" y="2017713"/>
                <a:ext cx="123825" cy="115887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400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330" name="Oval 65"/>
              <p:cNvSpPr>
                <a:spLocks noChangeAspect="1" noChangeArrowheads="1"/>
              </p:cNvSpPr>
              <p:nvPr/>
            </p:nvSpPr>
            <p:spPr bwMode="auto">
              <a:xfrm>
                <a:off x="4329113" y="2241550"/>
                <a:ext cx="123825" cy="115888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400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331" name="Oval 66"/>
              <p:cNvSpPr>
                <a:spLocks noChangeAspect="1" noChangeArrowheads="1"/>
              </p:cNvSpPr>
              <p:nvPr/>
            </p:nvSpPr>
            <p:spPr bwMode="auto">
              <a:xfrm>
                <a:off x="4329113" y="2489200"/>
                <a:ext cx="123825" cy="1143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400" dirty="0">
                  <a:latin typeface="Times New Roman" panose="02020603050405020304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066433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AVA Analysis – Top of Reservoir</a:t>
            </a:r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2281093" y="1611307"/>
            <a:ext cx="4576138" cy="4482989"/>
            <a:chOff x="2471184" y="1264796"/>
            <a:chExt cx="4957483" cy="4482989"/>
          </a:xfrm>
        </p:grpSpPr>
        <p:sp>
          <p:nvSpPr>
            <p:cNvPr id="52" name="Rectangle 51"/>
            <p:cNvSpPr/>
            <p:nvPr/>
          </p:nvSpPr>
          <p:spPr>
            <a:xfrm>
              <a:off x="2471184" y="1264796"/>
              <a:ext cx="4957483" cy="4482989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" name="Group 3"/>
            <p:cNvGrpSpPr/>
            <p:nvPr/>
          </p:nvGrpSpPr>
          <p:grpSpPr>
            <a:xfrm>
              <a:off x="2525676" y="1293671"/>
              <a:ext cx="4603291" cy="4452318"/>
              <a:chOff x="3366332" y="1332975"/>
              <a:chExt cx="4603291" cy="4452318"/>
            </a:xfrm>
          </p:grpSpPr>
          <p:grpSp>
            <p:nvGrpSpPr>
              <p:cNvPr id="5" name="Group 68"/>
              <p:cNvGrpSpPr>
                <a:grpSpLocks/>
              </p:cNvGrpSpPr>
              <p:nvPr/>
            </p:nvGrpSpPr>
            <p:grpSpPr bwMode="auto">
              <a:xfrm>
                <a:off x="3366332" y="1332975"/>
                <a:ext cx="4603291" cy="4452318"/>
                <a:chOff x="3525036" y="1704875"/>
                <a:chExt cx="3887125" cy="3759461"/>
              </a:xfrm>
            </p:grpSpPr>
            <p:sp>
              <p:nvSpPr>
                <p:cNvPr id="12294" name="Rectangle 60"/>
                <p:cNvSpPr>
                  <a:spLocks noChangeArrowheads="1"/>
                </p:cNvSpPr>
                <p:nvPr/>
              </p:nvSpPr>
              <p:spPr bwMode="auto">
                <a:xfrm>
                  <a:off x="3808536" y="1704875"/>
                  <a:ext cx="3603625" cy="353536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857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en-US" sz="2400" dirty="0">
                    <a:latin typeface="Times New Roman" panose="02020603050405020304" pitchFamily="18" charset="0"/>
                  </a:endParaRPr>
                </a:p>
              </p:txBody>
            </p:sp>
            <p:pic>
              <p:nvPicPr>
                <p:cNvPr id="12295" name="Picture 61" descr="ab_m15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099" t="6459" r="6198"/>
                <a:stretch>
                  <a:fillRect/>
                </a:stretch>
              </p:blipFill>
              <p:spPr bwMode="auto">
                <a:xfrm>
                  <a:off x="3829230" y="1833719"/>
                  <a:ext cx="3556325" cy="33813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857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2296" name="Rectangle 27"/>
                <p:cNvSpPr>
                  <a:spLocks noChangeArrowheads="1"/>
                </p:cNvSpPr>
                <p:nvPr/>
              </p:nvSpPr>
              <p:spPr bwMode="auto">
                <a:xfrm>
                  <a:off x="3733559" y="1766426"/>
                  <a:ext cx="441719" cy="313069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2297" name="Rectangle 28"/>
                <p:cNvSpPr>
                  <a:spLocks noChangeArrowheads="1"/>
                </p:cNvSpPr>
                <p:nvPr/>
              </p:nvSpPr>
              <p:spPr bwMode="auto">
                <a:xfrm rot="5400000">
                  <a:off x="5562136" y="3256585"/>
                  <a:ext cx="261102" cy="338573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en-US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2298" name="TextBox 19"/>
                <p:cNvSpPr txBox="1">
                  <a:spLocks noChangeArrowheads="1"/>
                </p:cNvSpPr>
                <p:nvPr/>
              </p:nvSpPr>
              <p:spPr bwMode="auto">
                <a:xfrm>
                  <a:off x="4006230" y="3176030"/>
                  <a:ext cx="259848" cy="2598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9pPr>
                </a:lstStyle>
                <a:p>
                  <a:pPr algn="r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</a:t>
                  </a:r>
                </a:p>
              </p:txBody>
            </p:sp>
            <p:sp>
              <p:nvSpPr>
                <p:cNvPr id="12299" name="TextBox 23"/>
                <p:cNvSpPr txBox="1">
                  <a:spLocks noChangeArrowheads="1"/>
                </p:cNvSpPr>
                <p:nvPr/>
              </p:nvSpPr>
              <p:spPr bwMode="auto">
                <a:xfrm>
                  <a:off x="3960768" y="2440453"/>
                  <a:ext cx="305308" cy="2598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9pPr>
                </a:lstStyle>
                <a:p>
                  <a:pPr algn="r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14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4 </a:t>
                  </a:r>
                  <a:endParaRPr lang="en-US" altLang="en-US" sz="14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300" name="TextBox 25"/>
                <p:cNvSpPr txBox="1">
                  <a:spLocks noChangeArrowheads="1"/>
                </p:cNvSpPr>
                <p:nvPr/>
              </p:nvSpPr>
              <p:spPr bwMode="auto">
                <a:xfrm>
                  <a:off x="3960770" y="1704875"/>
                  <a:ext cx="305308" cy="2598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9pPr>
                </a:lstStyle>
                <a:p>
                  <a:pPr algn="r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14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8 </a:t>
                  </a:r>
                  <a:endParaRPr lang="en-US" altLang="en-US" sz="14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301" name="TextBox 18"/>
                <p:cNvSpPr txBox="1">
                  <a:spLocks noChangeArrowheads="1"/>
                </p:cNvSpPr>
                <p:nvPr/>
              </p:nvSpPr>
              <p:spPr bwMode="auto">
                <a:xfrm>
                  <a:off x="3906515" y="3911607"/>
                  <a:ext cx="359564" cy="2598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9pPr>
                </a:lstStyle>
                <a:p>
                  <a:pPr algn="r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14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-4 </a:t>
                  </a:r>
                  <a:endParaRPr lang="en-US" altLang="en-US" sz="14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302" name="TextBox 26"/>
                <p:cNvSpPr txBox="1">
                  <a:spLocks noChangeArrowheads="1"/>
                </p:cNvSpPr>
                <p:nvPr/>
              </p:nvSpPr>
              <p:spPr bwMode="auto">
                <a:xfrm>
                  <a:off x="3906515" y="4647185"/>
                  <a:ext cx="359564" cy="2598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9pPr>
                </a:lstStyle>
                <a:p>
                  <a:pPr algn="r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14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-8 </a:t>
                  </a:r>
                  <a:endParaRPr lang="en-US" altLang="en-US" sz="14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303" name="TextBox 13"/>
                <p:cNvSpPr txBox="1">
                  <a:spLocks noChangeArrowheads="1"/>
                </p:cNvSpPr>
                <p:nvPr/>
              </p:nvSpPr>
              <p:spPr bwMode="auto">
                <a:xfrm>
                  <a:off x="5982665" y="4801562"/>
                  <a:ext cx="259848" cy="2598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</a:t>
                  </a:r>
                </a:p>
              </p:txBody>
            </p:sp>
            <p:sp>
              <p:nvSpPr>
                <p:cNvPr id="12304" name="TextBox 14"/>
                <p:cNvSpPr txBox="1">
                  <a:spLocks noChangeArrowheads="1"/>
                </p:cNvSpPr>
                <p:nvPr/>
              </p:nvSpPr>
              <p:spPr bwMode="auto">
                <a:xfrm>
                  <a:off x="5140816" y="4801562"/>
                  <a:ext cx="405024" cy="2598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-10</a:t>
                  </a:r>
                </a:p>
              </p:txBody>
            </p:sp>
            <p:sp>
              <p:nvSpPr>
                <p:cNvPr id="12305" name="TextBox 21"/>
                <p:cNvSpPr txBox="1">
                  <a:spLocks noChangeArrowheads="1"/>
                </p:cNvSpPr>
                <p:nvPr/>
              </p:nvSpPr>
              <p:spPr bwMode="auto">
                <a:xfrm>
                  <a:off x="6697131" y="4801562"/>
                  <a:ext cx="350766" cy="2598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10</a:t>
                  </a:r>
                </a:p>
              </p:txBody>
            </p:sp>
            <p:sp>
              <p:nvSpPr>
                <p:cNvPr id="12306" name="TextBox 22"/>
                <p:cNvSpPr txBox="1">
                  <a:spLocks noChangeArrowheads="1"/>
                </p:cNvSpPr>
                <p:nvPr/>
              </p:nvSpPr>
              <p:spPr bwMode="auto">
                <a:xfrm>
                  <a:off x="4373486" y="4801562"/>
                  <a:ext cx="405024" cy="2598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1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-20</a:t>
                  </a:r>
                </a:p>
              </p:txBody>
            </p:sp>
            <p:cxnSp>
              <p:nvCxnSpPr>
                <p:cNvPr id="12307" name="Straight Connector 30"/>
                <p:cNvCxnSpPr>
                  <a:cxnSpLocks noChangeShapeType="1"/>
                </p:cNvCxnSpPr>
                <p:nvPr/>
              </p:nvCxnSpPr>
              <p:spPr bwMode="auto">
                <a:xfrm>
                  <a:off x="6111240" y="1857180"/>
                  <a:ext cx="0" cy="2944382"/>
                </a:xfrm>
                <a:prstGeom prst="line">
                  <a:avLst/>
                </a:prstGeom>
                <a:noFill/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2308" name="Straight Connector 34"/>
                <p:cNvCxnSpPr>
                  <a:cxnSpLocks noChangeShapeType="1"/>
                </p:cNvCxnSpPr>
                <p:nvPr/>
              </p:nvCxnSpPr>
              <p:spPr bwMode="auto">
                <a:xfrm>
                  <a:off x="6868160" y="1857180"/>
                  <a:ext cx="0" cy="2944382"/>
                </a:xfrm>
                <a:prstGeom prst="line">
                  <a:avLst/>
                </a:prstGeom>
                <a:noFill/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2309" name="Straight Connector 35"/>
                <p:cNvCxnSpPr>
                  <a:cxnSpLocks noChangeShapeType="1"/>
                </p:cNvCxnSpPr>
                <p:nvPr/>
              </p:nvCxnSpPr>
              <p:spPr bwMode="auto">
                <a:xfrm>
                  <a:off x="5349240" y="1857180"/>
                  <a:ext cx="0" cy="2944382"/>
                </a:xfrm>
                <a:prstGeom prst="line">
                  <a:avLst/>
                </a:prstGeom>
                <a:noFill/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2310" name="Straight Connector 36"/>
                <p:cNvCxnSpPr>
                  <a:cxnSpLocks noChangeShapeType="1"/>
                </p:cNvCxnSpPr>
                <p:nvPr/>
              </p:nvCxnSpPr>
              <p:spPr bwMode="auto">
                <a:xfrm>
                  <a:off x="4968240" y="1857180"/>
                  <a:ext cx="0" cy="2944382"/>
                </a:xfrm>
                <a:prstGeom prst="line">
                  <a:avLst/>
                </a:prstGeom>
                <a:noFill/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2311" name="Straight Connector 37"/>
                <p:cNvCxnSpPr>
                  <a:cxnSpLocks noChangeShapeType="1"/>
                </p:cNvCxnSpPr>
                <p:nvPr/>
              </p:nvCxnSpPr>
              <p:spPr bwMode="auto">
                <a:xfrm>
                  <a:off x="4587240" y="1857180"/>
                  <a:ext cx="0" cy="2944382"/>
                </a:xfrm>
                <a:prstGeom prst="line">
                  <a:avLst/>
                </a:prstGeom>
                <a:noFill/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2312" name="Straight Connector 39"/>
                <p:cNvCxnSpPr>
                  <a:cxnSpLocks noChangeShapeType="1"/>
                </p:cNvCxnSpPr>
                <p:nvPr/>
              </p:nvCxnSpPr>
              <p:spPr bwMode="auto">
                <a:xfrm rot="5400000">
                  <a:off x="5724506" y="705657"/>
                  <a:ext cx="0" cy="3057068"/>
                </a:xfrm>
                <a:prstGeom prst="line">
                  <a:avLst/>
                </a:prstGeom>
                <a:noFill/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2313" name="Straight Connector 40"/>
                <p:cNvCxnSpPr>
                  <a:cxnSpLocks noChangeShapeType="1"/>
                </p:cNvCxnSpPr>
                <p:nvPr/>
              </p:nvCxnSpPr>
              <p:spPr bwMode="auto">
                <a:xfrm rot="5400000">
                  <a:off x="5724506" y="1071417"/>
                  <a:ext cx="0" cy="3057068"/>
                </a:xfrm>
                <a:prstGeom prst="line">
                  <a:avLst/>
                </a:prstGeom>
                <a:noFill/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2314" name="Straight Connector 42"/>
                <p:cNvCxnSpPr>
                  <a:cxnSpLocks noChangeShapeType="1"/>
                </p:cNvCxnSpPr>
                <p:nvPr/>
              </p:nvCxnSpPr>
              <p:spPr bwMode="auto">
                <a:xfrm rot="5400000">
                  <a:off x="5724506" y="2549697"/>
                  <a:ext cx="0" cy="3057068"/>
                </a:xfrm>
                <a:prstGeom prst="line">
                  <a:avLst/>
                </a:prstGeom>
                <a:noFill/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2315" name="Straight Connector 43"/>
                <p:cNvCxnSpPr>
                  <a:cxnSpLocks noChangeShapeType="1"/>
                </p:cNvCxnSpPr>
                <p:nvPr/>
              </p:nvCxnSpPr>
              <p:spPr bwMode="auto">
                <a:xfrm rot="5400000">
                  <a:off x="5724506" y="2915457"/>
                  <a:ext cx="0" cy="3057068"/>
                </a:xfrm>
                <a:prstGeom prst="line">
                  <a:avLst/>
                </a:prstGeom>
                <a:noFill/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pic>
              <p:nvPicPr>
                <p:cNvPr id="12316" name="Picture 61" descr="ab_m15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8924" t="38976" r="38930" b="42038"/>
                <a:stretch>
                  <a:fillRect/>
                </a:stretch>
              </p:blipFill>
              <p:spPr bwMode="auto">
                <a:xfrm>
                  <a:off x="5928360" y="2775058"/>
                  <a:ext cx="476250" cy="6863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857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2317" name="Picture 61" descr="ab_m15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1790" t="50359" r="38828" b="41780"/>
                <a:stretch>
                  <a:fillRect/>
                </a:stretch>
              </p:blipFill>
              <p:spPr bwMode="auto">
                <a:xfrm>
                  <a:off x="6176583" y="3422285"/>
                  <a:ext cx="367863" cy="2841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857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2318" name="Picture 61" descr="ab_m15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5331" t="58589" r="34344" b="31531"/>
                <a:stretch>
                  <a:fillRect/>
                </a:stretch>
              </p:blipFill>
              <p:spPr bwMode="auto">
                <a:xfrm>
                  <a:off x="6311842" y="3649636"/>
                  <a:ext cx="404813" cy="3571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857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cxnSp>
              <p:nvCxnSpPr>
                <p:cNvPr id="12319" name="Straight Connector 50"/>
                <p:cNvCxnSpPr>
                  <a:cxnSpLocks noChangeShapeType="1"/>
                </p:cNvCxnSpPr>
                <p:nvPr/>
              </p:nvCxnSpPr>
              <p:spPr bwMode="auto">
                <a:xfrm flipV="1">
                  <a:off x="6044068" y="3101077"/>
                  <a:ext cx="360542" cy="796"/>
                </a:xfrm>
                <a:prstGeom prst="line">
                  <a:avLst/>
                </a:prstGeom>
                <a:noFill/>
                <a:ln w="28575" algn="ctr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2320" name="Straight Connector 51"/>
                <p:cNvCxnSpPr>
                  <a:cxnSpLocks noChangeShapeType="1"/>
                </p:cNvCxnSpPr>
                <p:nvPr/>
              </p:nvCxnSpPr>
              <p:spPr bwMode="auto">
                <a:xfrm rot="5400000" flipV="1">
                  <a:off x="5843737" y="2904352"/>
                  <a:ext cx="360542" cy="796"/>
                </a:xfrm>
                <a:prstGeom prst="line">
                  <a:avLst/>
                </a:prstGeom>
                <a:noFill/>
                <a:ln w="28575" algn="ctr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2321" name="Straight Connector 52"/>
                <p:cNvCxnSpPr>
                  <a:cxnSpLocks noChangeShapeType="1"/>
                </p:cNvCxnSpPr>
                <p:nvPr/>
              </p:nvCxnSpPr>
              <p:spPr bwMode="auto">
                <a:xfrm rot="5400000" flipV="1">
                  <a:off x="5842941" y="3450382"/>
                  <a:ext cx="360542" cy="796"/>
                </a:xfrm>
                <a:prstGeom prst="line">
                  <a:avLst/>
                </a:prstGeom>
                <a:noFill/>
                <a:ln w="28575" algn="ctr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" name="Straight Connector 53"/>
                <p:cNvCxnSpPr/>
                <p:nvPr/>
              </p:nvCxnSpPr>
              <p:spPr bwMode="auto">
                <a:xfrm flipH="1">
                  <a:off x="6024407" y="3060808"/>
                  <a:ext cx="6351" cy="207995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57" name="Straight Connector 56"/>
                <p:cNvCxnSpPr/>
                <p:nvPr/>
              </p:nvCxnSpPr>
              <p:spPr bwMode="auto">
                <a:xfrm>
                  <a:off x="5929138" y="3106853"/>
                  <a:ext cx="114323" cy="0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2324" name="Straight Connector 32"/>
                <p:cNvCxnSpPr>
                  <a:cxnSpLocks noChangeShapeType="1"/>
                </p:cNvCxnSpPr>
                <p:nvPr/>
              </p:nvCxnSpPr>
              <p:spPr bwMode="auto">
                <a:xfrm>
                  <a:off x="6111240" y="1857180"/>
                  <a:ext cx="0" cy="2944382"/>
                </a:xfrm>
                <a:prstGeom prst="line">
                  <a:avLst/>
                </a:prstGeom>
                <a:noFill/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2325" name="Straight Connector 38"/>
                <p:cNvCxnSpPr>
                  <a:cxnSpLocks noChangeShapeType="1"/>
                </p:cNvCxnSpPr>
                <p:nvPr/>
              </p:nvCxnSpPr>
              <p:spPr bwMode="auto">
                <a:xfrm rot="5400000">
                  <a:off x="5724506" y="1442257"/>
                  <a:ext cx="0" cy="3057068"/>
                </a:xfrm>
                <a:prstGeom prst="line">
                  <a:avLst/>
                </a:prstGeom>
                <a:noFill/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2326" name="Straight Connector 41"/>
                <p:cNvCxnSpPr>
                  <a:cxnSpLocks noChangeShapeType="1"/>
                </p:cNvCxnSpPr>
                <p:nvPr/>
              </p:nvCxnSpPr>
              <p:spPr bwMode="auto">
                <a:xfrm rot="5400000">
                  <a:off x="5724506" y="2178857"/>
                  <a:ext cx="0" cy="3057068"/>
                </a:xfrm>
                <a:prstGeom prst="line">
                  <a:avLst/>
                </a:prstGeom>
                <a:noFill/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2327" name="Straight Connector 58"/>
                <p:cNvCxnSpPr>
                  <a:cxnSpLocks noChangeShapeType="1"/>
                </p:cNvCxnSpPr>
                <p:nvPr/>
              </p:nvCxnSpPr>
              <p:spPr bwMode="auto">
                <a:xfrm rot="5400000">
                  <a:off x="5724506" y="1815585"/>
                  <a:ext cx="0" cy="3057068"/>
                </a:xfrm>
                <a:prstGeom prst="line">
                  <a:avLst/>
                </a:prstGeom>
                <a:noFill/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2328" name="Straight Connector 33"/>
                <p:cNvCxnSpPr>
                  <a:cxnSpLocks noChangeShapeType="1"/>
                </p:cNvCxnSpPr>
                <p:nvPr/>
              </p:nvCxnSpPr>
              <p:spPr bwMode="auto">
                <a:xfrm>
                  <a:off x="6492240" y="1857180"/>
                  <a:ext cx="0" cy="2944382"/>
                </a:xfrm>
                <a:prstGeom prst="line">
                  <a:avLst/>
                </a:prstGeom>
                <a:noFill/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grpSp>
              <p:nvGrpSpPr>
                <p:cNvPr id="6" name="Group 59"/>
                <p:cNvGrpSpPr>
                  <a:grpSpLocks/>
                </p:cNvGrpSpPr>
                <p:nvPr/>
              </p:nvGrpSpPr>
              <p:grpSpPr bwMode="auto">
                <a:xfrm>
                  <a:off x="4250254" y="1828696"/>
                  <a:ext cx="1594710" cy="1040557"/>
                  <a:chOff x="4260837" y="1550511"/>
                  <a:chExt cx="1594710" cy="1040557"/>
                </a:xfrm>
              </p:grpSpPr>
              <p:sp>
                <p:nvSpPr>
                  <p:cNvPr id="12332" name="Rectangle 6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260837" y="1614788"/>
                    <a:ext cx="728316" cy="976280"/>
                  </a:xfrm>
                  <a:prstGeom prst="rect">
                    <a:avLst/>
                  </a:prstGeom>
                  <a:solidFill>
                    <a:srgbClr val="FFE6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85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FontTx/>
                      <a:buNone/>
                    </a:pPr>
                    <a:endParaRPr lang="en-US" altLang="en-US" sz="2400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2333" name="Text Box 63"/>
                  <p:cNvSpPr txBox="1">
                    <a:spLocks noChangeAspect="1" noChangeArrowheads="1"/>
                  </p:cNvSpPr>
                  <p:nvPr/>
                </p:nvSpPr>
                <p:spPr bwMode="auto">
                  <a:xfrm>
                    <a:off x="4401089" y="1550511"/>
                    <a:ext cx="1454458" cy="103562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285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91432" tIns="45716" rIns="91432" bIns="45716">
                    <a:spAutoFit/>
                  </a:bodyPr>
                  <a:lstStyle>
                    <a:lvl1pPr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9pPr>
                  </a:lstStyle>
                  <a:p>
                    <a:pPr>
                      <a:lnSpc>
                        <a:spcPct val="25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1100" b="1" dirty="0"/>
                      <a:t>Shale</a:t>
                    </a:r>
                  </a:p>
                  <a:p>
                    <a:pPr>
                      <a:lnSpc>
                        <a:spcPct val="14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1100" b="1" dirty="0"/>
                      <a:t>Brine</a:t>
                    </a:r>
                  </a:p>
                  <a:p>
                    <a:pPr>
                      <a:lnSpc>
                        <a:spcPct val="14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1100" b="1" dirty="0"/>
                      <a:t>Oil</a:t>
                    </a:r>
                  </a:p>
                  <a:p>
                    <a:pPr>
                      <a:lnSpc>
                        <a:spcPct val="14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1100" b="1" dirty="0"/>
                      <a:t>Gas</a:t>
                    </a:r>
                  </a:p>
                </p:txBody>
              </p:sp>
              <p:sp>
                <p:nvSpPr>
                  <p:cNvPr id="12334" name="Oval 6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337698" y="1968560"/>
                    <a:ext cx="124161" cy="116274"/>
                  </a:xfrm>
                  <a:prstGeom prst="ellipse">
                    <a:avLst/>
                  </a:prstGeom>
                  <a:solidFill>
                    <a:srgbClr val="0000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85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FontTx/>
                      <a:buNone/>
                    </a:pPr>
                    <a:endParaRPr lang="en-US" altLang="en-US" sz="2400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2335" name="Oval 6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337698" y="2191963"/>
                    <a:ext cx="124161" cy="116274"/>
                  </a:xfrm>
                  <a:prstGeom prst="ellipse">
                    <a:avLst/>
                  </a:prstGeom>
                  <a:solidFill>
                    <a:srgbClr val="00FF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85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FontTx/>
                      <a:buNone/>
                    </a:pPr>
                    <a:endParaRPr lang="en-US" altLang="en-US" sz="2400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2336" name="Oval 6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337698" y="2440695"/>
                    <a:ext cx="124161" cy="113131"/>
                  </a:xfrm>
                  <a:prstGeom prst="ellipse">
                    <a:avLst/>
                  </a:prstGeom>
                  <a:solidFill>
                    <a:srgbClr val="FF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85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FontTx/>
                      <a:buNone/>
                    </a:pPr>
                    <a:endParaRPr lang="en-US" altLang="en-US" sz="2400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6" name="Oval 6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337611" y="1742652"/>
                    <a:ext cx="125438" cy="117493"/>
                  </a:xfrm>
                  <a:prstGeom prst="ellipse">
                    <a:avLst/>
                  </a:prstGeom>
                  <a:solidFill>
                    <a:schemeClr val="bg1">
                      <a:lumMod val="50000"/>
                    </a:schemeClr>
                  </a:solidFill>
                  <a:ln w="2857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1pPr>
                    <a:lvl2pPr marL="742950" indent="-28575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2pPr>
                    <a:lvl3pPr marL="11430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3pPr>
                    <a:lvl4pPr marL="16002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4pPr>
                    <a:lvl5pPr marL="2057400" indent="-22860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9pPr>
                  </a:lstStyle>
                  <a:p>
                    <a:pPr>
                      <a:defRPr/>
                    </a:pPr>
                    <a:endParaRPr lang="en-US" altLang="en-US" dirty="0"/>
                  </a:p>
                </p:txBody>
              </p:sp>
            </p:grpSp>
            <p:sp>
              <p:nvSpPr>
                <p:cNvPr id="12330" name="TextBox 66"/>
                <p:cNvSpPr txBox="1">
                  <a:spLocks noChangeArrowheads="1"/>
                </p:cNvSpPr>
                <p:nvPr/>
              </p:nvSpPr>
              <p:spPr bwMode="auto">
                <a:xfrm>
                  <a:off x="5117735" y="5152478"/>
                  <a:ext cx="1060511" cy="3118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18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Intercept</a:t>
                  </a:r>
                </a:p>
              </p:txBody>
            </p:sp>
            <p:sp>
              <p:nvSpPr>
                <p:cNvPr id="12331" name="TextBox 67"/>
                <p:cNvSpPr txBox="1">
                  <a:spLocks noChangeArrowheads="1"/>
                </p:cNvSpPr>
                <p:nvPr/>
              </p:nvSpPr>
              <p:spPr bwMode="auto">
                <a:xfrm rot="16200000">
                  <a:off x="3350707" y="3166096"/>
                  <a:ext cx="686520" cy="3378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altLang="en-US" sz="18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Slope</a:t>
                  </a:r>
                </a:p>
              </p:txBody>
            </p:sp>
          </p:grpSp>
          <p:cxnSp>
            <p:nvCxnSpPr>
              <p:cNvPr id="12293" name="Straight Connector 70"/>
              <p:cNvCxnSpPr>
                <a:cxnSpLocks noChangeShapeType="1"/>
              </p:cNvCxnSpPr>
              <p:nvPr/>
            </p:nvCxnSpPr>
            <p:spPr bwMode="auto">
              <a:xfrm>
                <a:off x="6049964" y="2719388"/>
                <a:ext cx="1011237" cy="1358900"/>
              </a:xfrm>
              <a:prstGeom prst="line">
                <a:avLst/>
              </a:prstGeom>
              <a:noFill/>
              <a:ln w="28575" algn="ctr">
                <a:solidFill>
                  <a:srgbClr val="9966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sp>
        <p:nvSpPr>
          <p:cNvPr id="55" name="Content Placeholder 52"/>
          <p:cNvSpPr>
            <a:spLocks noGrp="1"/>
          </p:cNvSpPr>
          <p:nvPr>
            <p:ph idx="1"/>
          </p:nvPr>
        </p:nvSpPr>
        <p:spPr>
          <a:xfrm>
            <a:off x="514270" y="978389"/>
            <a:ext cx="3902747" cy="462953"/>
          </a:xfrm>
        </p:spPr>
        <p:txBody>
          <a:bodyPr/>
          <a:lstStyle/>
          <a:p>
            <a:pPr>
              <a:buNone/>
            </a:pPr>
            <a:r>
              <a:rPr lang="en-US" sz="2400" dirty="0" smtClean="0"/>
              <a:t>From local seismic data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84792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Predict the HC Distribution</a:t>
            </a:r>
            <a:endParaRPr lang="en-US" dirty="0"/>
          </a:p>
        </p:txBody>
      </p:sp>
      <p:pic>
        <p:nvPicPr>
          <p:cNvPr id="13316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1779" y="1846263"/>
            <a:ext cx="6497515" cy="350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3395298" y="1851025"/>
            <a:ext cx="835485" cy="369332"/>
          </a:xfrm>
          <a:prstGeom prst="rect">
            <a:avLst/>
          </a:prstGeom>
          <a:solidFill>
            <a:sysClr val="window" lastClr="FFFFFF"/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>
                <a:solidFill>
                  <a:prstClr val="black"/>
                </a:solidFill>
                <a:latin typeface="Calibri" panose="020F0502020204030204"/>
              </a:rPr>
              <a:t>Gather</a:t>
            </a:r>
          </a:p>
        </p:txBody>
      </p:sp>
      <p:cxnSp>
        <p:nvCxnSpPr>
          <p:cNvPr id="13328" name="Straight Connector 23"/>
          <p:cNvCxnSpPr>
            <a:cxnSpLocks noChangeShapeType="1"/>
          </p:cNvCxnSpPr>
          <p:nvPr/>
        </p:nvCxnSpPr>
        <p:spPr bwMode="auto">
          <a:xfrm flipV="1">
            <a:off x="3758713" y="2171701"/>
            <a:ext cx="0" cy="2709863"/>
          </a:xfrm>
          <a:prstGeom prst="line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" name="TextBox 24"/>
          <p:cNvSpPr txBox="1"/>
          <p:nvPr/>
        </p:nvSpPr>
        <p:spPr>
          <a:xfrm>
            <a:off x="1957962" y="3133726"/>
            <a:ext cx="606256" cy="438582"/>
          </a:xfrm>
          <a:prstGeom prst="rect">
            <a:avLst/>
          </a:prstGeom>
          <a:solidFill>
            <a:sysClr val="window" lastClr="FFFFFF"/>
          </a:solidFill>
        </p:spPr>
        <p:txBody>
          <a:bodyPr wrap="none">
            <a:spAutoFit/>
          </a:bodyPr>
          <a:lstStyle/>
          <a:p>
            <a:pPr algn="ctr" fontAlgn="auto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0" dirty="0">
                <a:solidFill>
                  <a:prstClr val="black"/>
                </a:solidFill>
                <a:latin typeface="Calibri" panose="020F0502020204030204"/>
              </a:rPr>
              <a:t>Possible</a:t>
            </a:r>
          </a:p>
          <a:p>
            <a:pPr algn="ctr" fontAlgn="auto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0" dirty="0">
                <a:solidFill>
                  <a:prstClr val="black"/>
                </a:solidFill>
                <a:latin typeface="Calibri" panose="020F0502020204030204"/>
              </a:rPr>
              <a:t>Fluid</a:t>
            </a:r>
          </a:p>
          <a:p>
            <a:pPr algn="ctr" fontAlgn="auto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0" dirty="0">
                <a:solidFill>
                  <a:prstClr val="black"/>
                </a:solidFill>
                <a:latin typeface="Calibri" panose="020F0502020204030204"/>
              </a:rPr>
              <a:t>Contact</a:t>
            </a:r>
          </a:p>
        </p:txBody>
      </p:sp>
      <p:sp>
        <p:nvSpPr>
          <p:cNvPr id="26" name="Freeform 25"/>
          <p:cNvSpPr/>
          <p:nvPr/>
        </p:nvSpPr>
        <p:spPr>
          <a:xfrm>
            <a:off x="5920155" y="2468564"/>
            <a:ext cx="537797" cy="581025"/>
          </a:xfrm>
          <a:custGeom>
            <a:avLst/>
            <a:gdLst>
              <a:gd name="connsiteX0" fmla="*/ 0 w 508000"/>
              <a:gd name="connsiteY0" fmla="*/ 581891 h 581891"/>
              <a:gd name="connsiteX1" fmla="*/ 443345 w 508000"/>
              <a:gd name="connsiteY1" fmla="*/ 369454 h 581891"/>
              <a:gd name="connsiteX2" fmla="*/ 203200 w 508000"/>
              <a:gd name="connsiteY2" fmla="*/ 314036 h 581891"/>
              <a:gd name="connsiteX3" fmla="*/ 508000 w 508000"/>
              <a:gd name="connsiteY3" fmla="*/ 0 h 581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000" h="581891">
                <a:moveTo>
                  <a:pt x="0" y="581891"/>
                </a:moveTo>
                <a:cubicBezTo>
                  <a:pt x="204739" y="497993"/>
                  <a:pt x="409478" y="414096"/>
                  <a:pt x="443345" y="369454"/>
                </a:cubicBezTo>
                <a:cubicBezTo>
                  <a:pt x="477212" y="324812"/>
                  <a:pt x="192424" y="375612"/>
                  <a:pt x="203200" y="314036"/>
                </a:cubicBezTo>
                <a:cubicBezTo>
                  <a:pt x="213976" y="252460"/>
                  <a:pt x="360988" y="126230"/>
                  <a:pt x="508000" y="0"/>
                </a:cubicBezTo>
              </a:path>
            </a:pathLst>
          </a:custGeom>
          <a:noFill/>
          <a:ln w="57150" cap="flat" cmpd="sng" algn="ctr">
            <a:solidFill>
              <a:srgbClr val="5B9BD5">
                <a:lumMod val="75000"/>
              </a:srgbClr>
            </a:solidFill>
            <a:prstDash val="solid"/>
            <a:miter lim="800000"/>
            <a:headEnd type="triangle" w="med" len="med"/>
            <a:tailEnd type="none" w="med" len="me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kern="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70915" y="2112963"/>
            <a:ext cx="675185" cy="323165"/>
          </a:xfrm>
          <a:prstGeom prst="rect">
            <a:avLst/>
          </a:prstGeom>
          <a:solidFill>
            <a:sysClr val="window" lastClr="FFFFFF"/>
          </a:solidFill>
          <a:ln w="28575">
            <a:solidFill>
              <a:srgbClr val="5B9BD5">
                <a:lumMod val="75000"/>
              </a:srgbClr>
            </a:solidFill>
          </a:ln>
        </p:spPr>
        <p:txBody>
          <a:bodyPr wrap="none">
            <a:spAutoFit/>
          </a:bodyPr>
          <a:lstStyle/>
          <a:p>
            <a:pPr algn="ctr" fontAlgn="auto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0" dirty="0">
                <a:solidFill>
                  <a:prstClr val="black"/>
                </a:solidFill>
                <a:latin typeface="Calibri" panose="020F0502020204030204"/>
              </a:rPr>
              <a:t>Top of</a:t>
            </a:r>
          </a:p>
          <a:p>
            <a:pPr algn="ctr" fontAlgn="auto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0" dirty="0">
                <a:solidFill>
                  <a:prstClr val="black"/>
                </a:solidFill>
                <a:latin typeface="Calibri" panose="020F0502020204030204"/>
              </a:rPr>
              <a:t>Reservoir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39489" y="1809350"/>
            <a:ext cx="6649147" cy="355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589210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36761</TotalTime>
  <Words>552</Words>
  <Application>Microsoft Macintosh PowerPoint</Application>
  <PresentationFormat>On-screen Show (4:3)</PresentationFormat>
  <Paragraphs>97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Default Design</vt:lpstr>
      <vt:lpstr>Exercise 27</vt:lpstr>
      <vt:lpstr>Introduction</vt:lpstr>
      <vt:lpstr>An AVA Gather</vt:lpstr>
      <vt:lpstr>Amplitude vs Angle for the Gather</vt:lpstr>
      <vt:lpstr>Modeled AVA Response</vt:lpstr>
      <vt:lpstr>AVA Analysis – Top of Reservoir</vt:lpstr>
      <vt:lpstr>Predict the HC Distribution</vt:lpstr>
      <vt:lpstr>PowerPoint Presentation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327</cp:revision>
  <cp:lastPrinted>2015-01-27T13:39:19Z</cp:lastPrinted>
  <dcterms:created xsi:type="dcterms:W3CDTF">2001-11-20T13:29:42Z</dcterms:created>
  <dcterms:modified xsi:type="dcterms:W3CDTF">2016-10-31T15:42:31Z</dcterms:modified>
</cp:coreProperties>
</file>