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1" r:id="rId2"/>
    <p:sldId id="363" r:id="rId3"/>
    <p:sldId id="364" r:id="rId4"/>
    <p:sldId id="365" r:id="rId5"/>
    <p:sldId id="366" r:id="rId6"/>
    <p:sldId id="362" r:id="rId7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99FF"/>
    <a:srgbClr val="595959"/>
    <a:srgbClr val="FF33CC"/>
    <a:srgbClr val="CC6600"/>
    <a:srgbClr val="000000"/>
    <a:srgbClr val="B88800"/>
    <a:srgbClr val="FF9900"/>
    <a:srgbClr val="B2B2B2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789" autoAdjust="0"/>
  </p:normalViewPr>
  <p:slideViewPr>
    <p:cSldViewPr snapToGrid="0">
      <p:cViewPr>
        <p:scale>
          <a:sx n="116" d="100"/>
          <a:sy n="116" d="100"/>
        </p:scale>
        <p:origin x="-2256" y="-240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</a:t>
            </a:r>
            <a:r>
              <a:rPr lang="en-US" altLang="en-US" dirty="0" smtClean="0"/>
              <a:t>this exercise</a:t>
            </a:r>
            <a:r>
              <a:rPr lang="en-US" altLang="en-US" baseline="0" dirty="0" smtClean="0"/>
              <a:t> (Exercise 27)</a:t>
            </a:r>
            <a:r>
              <a:rPr lang="en-US" altLang="en-US" dirty="0" smtClean="0"/>
              <a:t>.</a:t>
            </a:r>
            <a:r>
              <a:rPr lang="en-US" dirty="0" smtClean="0"/>
              <a:t> </a:t>
            </a:r>
            <a:r>
              <a:rPr lang="en-US" dirty="0" smtClean="0"/>
              <a:t>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My </a:t>
            </a:r>
            <a:r>
              <a:rPr lang="en-US" dirty="0" smtClean="0"/>
              <a:t>plot of the angle</a:t>
            </a:r>
            <a:r>
              <a:rPr lang="en-US" baseline="0" dirty="0" smtClean="0"/>
              <a:t> (degree) and amplitude pairs and straight line </a:t>
            </a:r>
            <a:r>
              <a:rPr lang="en-US" baseline="0" dirty="0" smtClean="0"/>
              <a:t>fit. I </a:t>
            </a:r>
            <a:r>
              <a:rPr lang="en-US" baseline="0" dirty="0" smtClean="0"/>
              <a:t>come up with an intercept of -7</a:t>
            </a:r>
            <a:r>
              <a:rPr lang="en-US" baseline="0" dirty="0" smtClean="0"/>
              <a:t>. I </a:t>
            </a:r>
            <a:r>
              <a:rPr lang="en-US" baseline="0" dirty="0" smtClean="0"/>
              <a:t>come up with a slope of -3.5.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When </a:t>
            </a:r>
            <a:r>
              <a:rPr lang="en-US" dirty="0" smtClean="0"/>
              <a:t>I plot my intercept, </a:t>
            </a:r>
            <a:r>
              <a:rPr lang="en-US" dirty="0" smtClean="0"/>
              <a:t>slope point </a:t>
            </a:r>
            <a:r>
              <a:rPr lang="en-US" dirty="0" smtClean="0"/>
              <a:t>on this diagram, it falls in the oil “cloud.</a:t>
            </a:r>
            <a:r>
              <a:rPr lang="en-US" dirty="0" smtClean="0"/>
              <a:t>”</a:t>
            </a:r>
            <a:r>
              <a:rPr lang="en-US" baseline="0" dirty="0" smtClean="0"/>
              <a:t> </a:t>
            </a:r>
            <a:r>
              <a:rPr lang="en-US" dirty="0" smtClean="0"/>
              <a:t>Thus, </a:t>
            </a:r>
            <a:r>
              <a:rPr lang="en-US" dirty="0" smtClean="0"/>
              <a:t>I predict the reservoir has oil in the pore</a:t>
            </a:r>
            <a:r>
              <a:rPr lang="en-US" baseline="0" dirty="0" smtClean="0"/>
              <a:t> space at the location of the gather.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NOTE: </a:t>
            </a:r>
            <a:r>
              <a:rPr lang="en-US" baseline="0" dirty="0" smtClean="0"/>
              <a:t>This </a:t>
            </a:r>
            <a:r>
              <a:rPr lang="en-US" baseline="0" dirty="0" smtClean="0"/>
              <a:t>is fictitious – the actual field does not have as thick of an oil leg as this exercise indicates.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65689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the (fictitious) AVA responses have been plotted for the top of the </a:t>
            </a:r>
            <a:r>
              <a:rPr lang="en-US" dirty="0" smtClean="0"/>
              <a:t>reservoir.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is Figure 5 from the exercise.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the interpreted reservoir fluid distribution within the anticline – based on my fictitious AVA data.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5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27: AVA Analysis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4850" y="2041365"/>
            <a:ext cx="3719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AVA Analysis Barracouta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1426" y="4573095"/>
            <a:ext cx="804487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some information from a seismic gather to predict hydrocarbon fill levels (gas cap, oil leg, water leg) within a reservoir on a seismic line.</a:t>
            </a: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089" y="1464661"/>
            <a:ext cx="4912962" cy="2808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Amplitude vs Angle for the Gather</a:t>
            </a:r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3864003" y="1660484"/>
            <a:ext cx="3839308" cy="445243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cxnSp>
        <p:nvCxnSpPr>
          <p:cNvPr id="9221" name="Straight Connector 5"/>
          <p:cNvCxnSpPr>
            <a:cxnSpLocks noChangeShapeType="1"/>
          </p:cNvCxnSpPr>
          <p:nvPr/>
        </p:nvCxnSpPr>
        <p:spPr bwMode="auto">
          <a:xfrm>
            <a:off x="3871546" y="1958841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2" name="Straight Connector 6"/>
          <p:cNvCxnSpPr>
            <a:cxnSpLocks noChangeShapeType="1"/>
          </p:cNvCxnSpPr>
          <p:nvPr/>
        </p:nvCxnSpPr>
        <p:spPr bwMode="auto">
          <a:xfrm>
            <a:off x="3871546" y="2247766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3" name="Straight Connector 7"/>
          <p:cNvCxnSpPr>
            <a:cxnSpLocks noChangeShapeType="1"/>
          </p:cNvCxnSpPr>
          <p:nvPr/>
        </p:nvCxnSpPr>
        <p:spPr bwMode="auto">
          <a:xfrm>
            <a:off x="3871546" y="2535104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4" name="Straight Connector 8"/>
          <p:cNvCxnSpPr>
            <a:cxnSpLocks noChangeShapeType="1"/>
          </p:cNvCxnSpPr>
          <p:nvPr/>
        </p:nvCxnSpPr>
        <p:spPr bwMode="auto">
          <a:xfrm>
            <a:off x="3871546" y="2822441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5" name="Straight Connector 9"/>
          <p:cNvCxnSpPr>
            <a:cxnSpLocks noChangeShapeType="1"/>
          </p:cNvCxnSpPr>
          <p:nvPr/>
        </p:nvCxnSpPr>
        <p:spPr bwMode="auto">
          <a:xfrm>
            <a:off x="3871546" y="3109779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6" name="Straight Connector 10"/>
          <p:cNvCxnSpPr>
            <a:cxnSpLocks noChangeShapeType="1"/>
          </p:cNvCxnSpPr>
          <p:nvPr/>
        </p:nvCxnSpPr>
        <p:spPr bwMode="auto">
          <a:xfrm>
            <a:off x="3871546" y="3397116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7" name="Straight Connector 11"/>
          <p:cNvCxnSpPr>
            <a:cxnSpLocks noChangeShapeType="1"/>
          </p:cNvCxnSpPr>
          <p:nvPr/>
        </p:nvCxnSpPr>
        <p:spPr bwMode="auto">
          <a:xfrm>
            <a:off x="3871546" y="3684454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8" name="Straight Connector 12"/>
          <p:cNvCxnSpPr>
            <a:cxnSpLocks noChangeShapeType="1"/>
          </p:cNvCxnSpPr>
          <p:nvPr/>
        </p:nvCxnSpPr>
        <p:spPr bwMode="auto">
          <a:xfrm>
            <a:off x="3871546" y="3973379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9" name="Straight Connector 13"/>
          <p:cNvCxnSpPr>
            <a:cxnSpLocks noChangeShapeType="1"/>
          </p:cNvCxnSpPr>
          <p:nvPr/>
        </p:nvCxnSpPr>
        <p:spPr bwMode="auto">
          <a:xfrm>
            <a:off x="3871546" y="4260716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0" name="Straight Connector 14"/>
          <p:cNvCxnSpPr>
            <a:cxnSpLocks noChangeShapeType="1"/>
          </p:cNvCxnSpPr>
          <p:nvPr/>
        </p:nvCxnSpPr>
        <p:spPr bwMode="auto">
          <a:xfrm>
            <a:off x="3871546" y="4548054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1" name="Straight Connector 15"/>
          <p:cNvCxnSpPr>
            <a:cxnSpLocks noChangeShapeType="1"/>
          </p:cNvCxnSpPr>
          <p:nvPr/>
        </p:nvCxnSpPr>
        <p:spPr bwMode="auto">
          <a:xfrm>
            <a:off x="3871546" y="4835391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2" name="Straight Connector 16"/>
          <p:cNvCxnSpPr>
            <a:cxnSpLocks noChangeShapeType="1"/>
          </p:cNvCxnSpPr>
          <p:nvPr/>
        </p:nvCxnSpPr>
        <p:spPr bwMode="auto">
          <a:xfrm>
            <a:off x="3871546" y="5122729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3" name="Straight Connector 17"/>
          <p:cNvCxnSpPr>
            <a:cxnSpLocks noChangeShapeType="1"/>
          </p:cNvCxnSpPr>
          <p:nvPr/>
        </p:nvCxnSpPr>
        <p:spPr bwMode="auto">
          <a:xfrm>
            <a:off x="3871546" y="5410066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Group 4"/>
          <p:cNvGrpSpPr/>
          <p:nvPr/>
        </p:nvGrpSpPr>
        <p:grpSpPr>
          <a:xfrm>
            <a:off x="4284785" y="1573078"/>
            <a:ext cx="3111012" cy="4539840"/>
            <a:chOff x="4641850" y="1890713"/>
            <a:chExt cx="3370263" cy="4132262"/>
          </a:xfrm>
        </p:grpSpPr>
        <p:cxnSp>
          <p:nvCxnSpPr>
            <p:cNvPr id="9234" name="Straight Connector 18"/>
            <p:cNvCxnSpPr>
              <a:cxnSpLocks noChangeShapeType="1"/>
            </p:cNvCxnSpPr>
            <p:nvPr/>
          </p:nvCxnSpPr>
          <p:spPr bwMode="auto">
            <a:xfrm>
              <a:off x="4641850" y="1890713"/>
              <a:ext cx="0" cy="413226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35" name="Straight Connector 20"/>
            <p:cNvCxnSpPr>
              <a:cxnSpLocks noChangeShapeType="1"/>
            </p:cNvCxnSpPr>
            <p:nvPr/>
          </p:nvCxnSpPr>
          <p:spPr bwMode="auto">
            <a:xfrm>
              <a:off x="5064125" y="1890713"/>
              <a:ext cx="0" cy="413226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36" name="Straight Connector 21"/>
            <p:cNvCxnSpPr>
              <a:cxnSpLocks noChangeShapeType="1"/>
            </p:cNvCxnSpPr>
            <p:nvPr/>
          </p:nvCxnSpPr>
          <p:spPr bwMode="auto">
            <a:xfrm>
              <a:off x="5484813" y="1890713"/>
              <a:ext cx="0" cy="413226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37" name="Straight Connector 22"/>
            <p:cNvCxnSpPr>
              <a:cxnSpLocks noChangeShapeType="1"/>
            </p:cNvCxnSpPr>
            <p:nvPr/>
          </p:nvCxnSpPr>
          <p:spPr bwMode="auto">
            <a:xfrm>
              <a:off x="5905500" y="1890713"/>
              <a:ext cx="0" cy="413226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38" name="Straight Connector 23"/>
            <p:cNvCxnSpPr>
              <a:cxnSpLocks noChangeShapeType="1"/>
            </p:cNvCxnSpPr>
            <p:nvPr/>
          </p:nvCxnSpPr>
          <p:spPr bwMode="auto">
            <a:xfrm>
              <a:off x="6327775" y="1890713"/>
              <a:ext cx="0" cy="413226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39" name="Straight Connector 24"/>
            <p:cNvCxnSpPr>
              <a:cxnSpLocks noChangeShapeType="1"/>
            </p:cNvCxnSpPr>
            <p:nvPr/>
          </p:nvCxnSpPr>
          <p:spPr bwMode="auto">
            <a:xfrm>
              <a:off x="6748463" y="1890713"/>
              <a:ext cx="0" cy="413226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40" name="Straight Connector 25"/>
            <p:cNvCxnSpPr>
              <a:cxnSpLocks noChangeShapeType="1"/>
            </p:cNvCxnSpPr>
            <p:nvPr/>
          </p:nvCxnSpPr>
          <p:spPr bwMode="auto">
            <a:xfrm>
              <a:off x="7170738" y="1890713"/>
              <a:ext cx="0" cy="413226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41" name="Straight Connector 26"/>
            <p:cNvCxnSpPr>
              <a:cxnSpLocks noChangeShapeType="1"/>
            </p:cNvCxnSpPr>
            <p:nvPr/>
          </p:nvCxnSpPr>
          <p:spPr bwMode="auto">
            <a:xfrm>
              <a:off x="7591425" y="1890713"/>
              <a:ext cx="0" cy="413226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42" name="Straight Connector 27"/>
            <p:cNvCxnSpPr>
              <a:cxnSpLocks noChangeShapeType="1"/>
            </p:cNvCxnSpPr>
            <p:nvPr/>
          </p:nvCxnSpPr>
          <p:spPr bwMode="auto">
            <a:xfrm>
              <a:off x="8012113" y="1890713"/>
              <a:ext cx="0" cy="413226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243" name="TextBox 28"/>
          <p:cNvSpPr txBox="1">
            <a:spLocks noChangeArrowheads="1"/>
          </p:cNvSpPr>
          <p:nvPr/>
        </p:nvSpPr>
        <p:spPr bwMode="auto">
          <a:xfrm>
            <a:off x="3751384" y="1279345"/>
            <a:ext cx="41601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0       4       8     12     16    20     24    28     32    36</a:t>
            </a:r>
          </a:p>
        </p:txBody>
      </p:sp>
      <p:sp>
        <p:nvSpPr>
          <p:cNvPr id="9244" name="TextBox 29"/>
          <p:cNvSpPr txBox="1">
            <a:spLocks noChangeArrowheads="1"/>
          </p:cNvSpPr>
          <p:nvPr/>
        </p:nvSpPr>
        <p:spPr bwMode="auto">
          <a:xfrm>
            <a:off x="3461240" y="2115395"/>
            <a:ext cx="4427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-20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45" name="TextBox 30"/>
          <p:cNvSpPr txBox="1">
            <a:spLocks noChangeArrowheads="1"/>
          </p:cNvSpPr>
          <p:nvPr/>
        </p:nvSpPr>
        <p:spPr bwMode="auto">
          <a:xfrm>
            <a:off x="3461240" y="2688482"/>
            <a:ext cx="4427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-40</a:t>
            </a:r>
          </a:p>
        </p:txBody>
      </p:sp>
      <p:sp>
        <p:nvSpPr>
          <p:cNvPr id="9246" name="TextBox 31"/>
          <p:cNvSpPr txBox="1">
            <a:spLocks noChangeArrowheads="1"/>
          </p:cNvSpPr>
          <p:nvPr/>
        </p:nvSpPr>
        <p:spPr bwMode="auto">
          <a:xfrm>
            <a:off x="3461240" y="3259982"/>
            <a:ext cx="4427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-60</a:t>
            </a:r>
          </a:p>
        </p:txBody>
      </p:sp>
      <p:sp>
        <p:nvSpPr>
          <p:cNvPr id="9247" name="TextBox 32"/>
          <p:cNvSpPr txBox="1">
            <a:spLocks noChangeArrowheads="1"/>
          </p:cNvSpPr>
          <p:nvPr/>
        </p:nvSpPr>
        <p:spPr bwMode="auto">
          <a:xfrm>
            <a:off x="3461240" y="3833069"/>
            <a:ext cx="4427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-80</a:t>
            </a:r>
          </a:p>
        </p:txBody>
      </p:sp>
      <p:sp>
        <p:nvSpPr>
          <p:cNvPr id="9248" name="TextBox 33"/>
          <p:cNvSpPr txBox="1">
            <a:spLocks noChangeArrowheads="1"/>
          </p:cNvSpPr>
          <p:nvPr/>
        </p:nvSpPr>
        <p:spPr bwMode="auto">
          <a:xfrm>
            <a:off x="3327947" y="4406157"/>
            <a:ext cx="5421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-100</a:t>
            </a:r>
          </a:p>
        </p:txBody>
      </p:sp>
      <p:sp>
        <p:nvSpPr>
          <p:cNvPr id="9249" name="TextBox 34"/>
          <p:cNvSpPr txBox="1">
            <a:spLocks noChangeArrowheads="1"/>
          </p:cNvSpPr>
          <p:nvPr/>
        </p:nvSpPr>
        <p:spPr bwMode="auto">
          <a:xfrm>
            <a:off x="3368921" y="4977657"/>
            <a:ext cx="5421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-120</a:t>
            </a:r>
          </a:p>
        </p:txBody>
      </p:sp>
      <p:sp>
        <p:nvSpPr>
          <p:cNvPr id="9250" name="TextBox 35"/>
          <p:cNvSpPr txBox="1">
            <a:spLocks noChangeArrowheads="1"/>
          </p:cNvSpPr>
          <p:nvPr/>
        </p:nvSpPr>
        <p:spPr bwMode="auto">
          <a:xfrm>
            <a:off x="3601801" y="1539228"/>
            <a:ext cx="2840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260" name="Straight Connector 46"/>
          <p:cNvCxnSpPr>
            <a:cxnSpLocks noChangeShapeType="1"/>
          </p:cNvCxnSpPr>
          <p:nvPr/>
        </p:nvCxnSpPr>
        <p:spPr bwMode="auto">
          <a:xfrm>
            <a:off x="3883321" y="1867993"/>
            <a:ext cx="3584573" cy="3882023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62" name="TextBox 50"/>
          <p:cNvSpPr txBox="1">
            <a:spLocks noChangeArrowheads="1"/>
          </p:cNvSpPr>
          <p:nvPr/>
        </p:nvSpPr>
        <p:spPr bwMode="auto">
          <a:xfrm>
            <a:off x="838200" y="4592640"/>
            <a:ext cx="26116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Intercept = ________</a:t>
            </a: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Slope  = ________</a:t>
            </a:r>
          </a:p>
        </p:txBody>
      </p:sp>
      <p:cxnSp>
        <p:nvCxnSpPr>
          <p:cNvPr id="9263" name="Straight Connector 52"/>
          <p:cNvCxnSpPr>
            <a:cxnSpLocks noChangeShapeType="1"/>
          </p:cNvCxnSpPr>
          <p:nvPr/>
        </p:nvCxnSpPr>
        <p:spPr bwMode="auto">
          <a:xfrm>
            <a:off x="3871546" y="1676266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64" name="TextBox 53"/>
          <p:cNvSpPr txBox="1">
            <a:spLocks noChangeArrowheads="1"/>
          </p:cNvSpPr>
          <p:nvPr/>
        </p:nvSpPr>
        <p:spPr bwMode="auto">
          <a:xfrm>
            <a:off x="2209182" y="4578351"/>
            <a:ext cx="62549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-7</a:t>
            </a:r>
            <a:endParaRPr lang="en-US" alt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-3.5</a:t>
            </a:r>
            <a:endParaRPr lang="en-US" alt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54" name="Oval 39"/>
          <p:cNvSpPr>
            <a:spLocks noChangeArrowheads="1"/>
          </p:cNvSpPr>
          <p:nvPr/>
        </p:nvSpPr>
        <p:spPr bwMode="auto">
          <a:xfrm>
            <a:off x="5379134" y="3491089"/>
            <a:ext cx="140677" cy="152400"/>
          </a:xfrm>
          <a:prstGeom prst="ellipse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255" name="Oval 40"/>
          <p:cNvSpPr>
            <a:spLocks noChangeArrowheads="1"/>
          </p:cNvSpPr>
          <p:nvPr/>
        </p:nvSpPr>
        <p:spPr bwMode="auto">
          <a:xfrm>
            <a:off x="5772443" y="3876431"/>
            <a:ext cx="140677" cy="152400"/>
          </a:xfrm>
          <a:prstGeom prst="ellipse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256" name="Oval 41"/>
          <p:cNvSpPr>
            <a:spLocks noChangeArrowheads="1"/>
          </p:cNvSpPr>
          <p:nvPr/>
        </p:nvSpPr>
        <p:spPr bwMode="auto">
          <a:xfrm>
            <a:off x="6160770" y="4324397"/>
            <a:ext cx="140677" cy="152400"/>
          </a:xfrm>
          <a:prstGeom prst="ellipse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257" name="Oval 42"/>
          <p:cNvSpPr>
            <a:spLocks noChangeArrowheads="1"/>
          </p:cNvSpPr>
          <p:nvPr/>
        </p:nvSpPr>
        <p:spPr bwMode="auto">
          <a:xfrm>
            <a:off x="6549097" y="4725371"/>
            <a:ext cx="140677" cy="152400"/>
          </a:xfrm>
          <a:prstGeom prst="ellipse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258" name="Oval 43"/>
          <p:cNvSpPr>
            <a:spLocks noChangeArrowheads="1"/>
          </p:cNvSpPr>
          <p:nvPr/>
        </p:nvSpPr>
        <p:spPr bwMode="auto">
          <a:xfrm>
            <a:off x="6938889" y="5157668"/>
            <a:ext cx="140677" cy="152400"/>
          </a:xfrm>
          <a:prstGeom prst="ellipse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259" name="Oval 44"/>
          <p:cNvSpPr>
            <a:spLocks noChangeArrowheads="1"/>
          </p:cNvSpPr>
          <p:nvPr/>
        </p:nvSpPr>
        <p:spPr bwMode="auto">
          <a:xfrm>
            <a:off x="7327217" y="5568740"/>
            <a:ext cx="140677" cy="152400"/>
          </a:xfrm>
          <a:prstGeom prst="ellipse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251" name="Oval 36"/>
          <p:cNvSpPr>
            <a:spLocks noChangeArrowheads="1"/>
          </p:cNvSpPr>
          <p:nvPr/>
        </p:nvSpPr>
        <p:spPr bwMode="auto">
          <a:xfrm>
            <a:off x="4215638" y="2173429"/>
            <a:ext cx="140677" cy="152400"/>
          </a:xfrm>
          <a:prstGeom prst="ellipse">
            <a:avLst/>
          </a:prstGeom>
          <a:solidFill>
            <a:srgbClr val="0000CC"/>
          </a:solidFill>
          <a:ln>
            <a:noFill/>
          </a:ln>
          <a:ex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252" name="Oval 37"/>
          <p:cNvSpPr>
            <a:spLocks noChangeArrowheads="1"/>
          </p:cNvSpPr>
          <p:nvPr/>
        </p:nvSpPr>
        <p:spPr bwMode="auto">
          <a:xfrm>
            <a:off x="4603388" y="2629049"/>
            <a:ext cx="140677" cy="152400"/>
          </a:xfrm>
          <a:prstGeom prst="ellipse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253" name="Oval 38"/>
          <p:cNvSpPr>
            <a:spLocks noChangeArrowheads="1"/>
          </p:cNvSpPr>
          <p:nvPr/>
        </p:nvSpPr>
        <p:spPr bwMode="auto">
          <a:xfrm>
            <a:off x="4995233" y="3009928"/>
            <a:ext cx="140677" cy="152400"/>
          </a:xfrm>
          <a:prstGeom prst="ellipse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966047"/>
              </p:ext>
            </p:extLst>
          </p:nvPr>
        </p:nvGraphicFramePr>
        <p:xfrm>
          <a:off x="1013168" y="1552512"/>
          <a:ext cx="1660559" cy="23091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4617"/>
                <a:gridCol w="975942"/>
              </a:tblGrid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AMPLITUDE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-35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-49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-65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-79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-94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-109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-123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  <a:tr h="230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-138</a:t>
                      </a:r>
                    </a:p>
                  </a:txBody>
                  <a:tcPr marL="8792" marR="8792" marT="9525" marB="0" anchor="b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51" name="Straight Connector 17"/>
          <p:cNvCxnSpPr>
            <a:cxnSpLocks noChangeShapeType="1"/>
          </p:cNvCxnSpPr>
          <p:nvPr/>
        </p:nvCxnSpPr>
        <p:spPr bwMode="auto">
          <a:xfrm>
            <a:off x="3871546" y="5697650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Straight Connector 17"/>
          <p:cNvCxnSpPr>
            <a:cxnSpLocks noChangeShapeType="1"/>
          </p:cNvCxnSpPr>
          <p:nvPr/>
        </p:nvCxnSpPr>
        <p:spPr bwMode="auto">
          <a:xfrm>
            <a:off x="3870066" y="5976354"/>
            <a:ext cx="383930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" name="TextBox 34"/>
          <p:cNvSpPr txBox="1">
            <a:spLocks noChangeArrowheads="1"/>
          </p:cNvSpPr>
          <p:nvPr/>
        </p:nvSpPr>
        <p:spPr bwMode="auto">
          <a:xfrm>
            <a:off x="3376020" y="5542633"/>
            <a:ext cx="5421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9"/>
          <p:cNvGrpSpPr/>
          <p:nvPr/>
        </p:nvGrpSpPr>
        <p:grpSpPr>
          <a:xfrm>
            <a:off x="1035358" y="1805022"/>
            <a:ext cx="1624201" cy="1823345"/>
            <a:chOff x="-753110" y="3178299"/>
            <a:chExt cx="1806274" cy="1823345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-753110" y="3178299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-753110" y="3406217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-753110" y="3634135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-753110" y="3862053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-753110" y="4089971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-753110" y="4317889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-753110" y="4545807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-753110" y="4773725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-753110" y="5001644"/>
              <a:ext cx="1806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1035358" y="1564812"/>
            <a:ext cx="1624201" cy="22968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1710390" y="1564812"/>
            <a:ext cx="0" cy="2296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90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6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Modeled AVA Response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283931" y="1622612"/>
            <a:ext cx="4576138" cy="4482989"/>
            <a:chOff x="5127812" y="1721224"/>
            <a:chExt cx="4186517" cy="3785814"/>
          </a:xfrm>
        </p:grpSpPr>
        <p:sp>
          <p:nvSpPr>
            <p:cNvPr id="2" name="Rectangle 1"/>
            <p:cNvSpPr/>
            <p:nvPr/>
          </p:nvSpPr>
          <p:spPr>
            <a:xfrm>
              <a:off x="5127812" y="1721224"/>
              <a:ext cx="4186517" cy="378581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" name="Group 1"/>
            <p:cNvGrpSpPr>
              <a:grpSpLocks/>
            </p:cNvGrpSpPr>
            <p:nvPr/>
          </p:nvGrpSpPr>
          <p:grpSpPr bwMode="auto">
            <a:xfrm>
              <a:off x="5272213" y="1798638"/>
              <a:ext cx="3963862" cy="3650249"/>
              <a:chOff x="3449763" y="1704975"/>
              <a:chExt cx="3963862" cy="3648687"/>
            </a:xfrm>
          </p:grpSpPr>
          <p:sp>
            <p:nvSpPr>
              <p:cNvPr id="10284" name="Rectangle 60"/>
              <p:cNvSpPr>
                <a:spLocks noChangeArrowheads="1"/>
              </p:cNvSpPr>
              <p:nvPr/>
            </p:nvSpPr>
            <p:spPr bwMode="auto">
              <a:xfrm>
                <a:off x="3810000" y="1704975"/>
                <a:ext cx="3603625" cy="35353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pic>
            <p:nvPicPr>
              <p:cNvPr id="10285" name="Picture 61" descr="ab_m1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99" t="6459" r="6198"/>
              <a:stretch>
                <a:fillRect/>
              </a:stretch>
            </p:blipFill>
            <p:spPr bwMode="auto">
              <a:xfrm>
                <a:off x="3830638" y="1833563"/>
                <a:ext cx="3557587" cy="3381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86" name="Rectangle 70"/>
              <p:cNvSpPr>
                <a:spLocks noChangeArrowheads="1"/>
              </p:cNvSpPr>
              <p:nvPr/>
            </p:nvSpPr>
            <p:spPr bwMode="auto">
              <a:xfrm>
                <a:off x="3735388" y="1765300"/>
                <a:ext cx="441325" cy="31321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10287" name="Straight Connector 81"/>
              <p:cNvCxnSpPr>
                <a:cxnSpLocks noChangeShapeType="1"/>
              </p:cNvCxnSpPr>
              <p:nvPr/>
            </p:nvCxnSpPr>
            <p:spPr bwMode="auto">
              <a:xfrm>
                <a:off x="6113463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10288" name="Picture 61" descr="ab_m1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4" t="38976" r="38930" b="42038"/>
              <a:stretch>
                <a:fillRect/>
              </a:stretch>
            </p:blipFill>
            <p:spPr bwMode="auto">
              <a:xfrm>
                <a:off x="5930900" y="2774950"/>
                <a:ext cx="476250" cy="685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0289" name="Straight Connector 94"/>
              <p:cNvCxnSpPr>
                <a:cxnSpLocks noChangeShapeType="1"/>
              </p:cNvCxnSpPr>
              <p:nvPr/>
            </p:nvCxnSpPr>
            <p:spPr bwMode="auto">
              <a:xfrm rot="5400000" flipV="1">
                <a:off x="5845968" y="2904332"/>
                <a:ext cx="360363" cy="0"/>
              </a:xfrm>
              <a:prstGeom prst="line">
                <a:avLst/>
              </a:prstGeom>
              <a:noFill/>
              <a:ln w="28575" algn="ctr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10290" name="Picture 68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20" t="9097" r="21152" b="16112"/>
              <a:stretch>
                <a:fillRect/>
              </a:stretch>
            </p:blipFill>
            <p:spPr bwMode="auto">
              <a:xfrm>
                <a:off x="4214813" y="1939925"/>
                <a:ext cx="2224087" cy="2714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91" name="TextBox 73"/>
              <p:cNvSpPr txBox="1">
                <a:spLocks noChangeArrowheads="1"/>
              </p:cNvSpPr>
              <p:nvPr/>
            </p:nvSpPr>
            <p:spPr bwMode="auto">
              <a:xfrm>
                <a:off x="3961870" y="2439988"/>
                <a:ext cx="305330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 </a:t>
                </a:r>
                <a:endPara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92" name="TextBox 74"/>
              <p:cNvSpPr txBox="1">
                <a:spLocks noChangeArrowheads="1"/>
              </p:cNvSpPr>
              <p:nvPr/>
            </p:nvSpPr>
            <p:spPr bwMode="auto">
              <a:xfrm>
                <a:off x="3961870" y="1704975"/>
                <a:ext cx="305330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8 </a:t>
                </a:r>
                <a:endPara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93" name="TextBox 14"/>
              <p:cNvSpPr txBox="1">
                <a:spLocks noChangeArrowheads="1"/>
              </p:cNvSpPr>
              <p:nvPr/>
            </p:nvSpPr>
            <p:spPr bwMode="auto">
              <a:xfrm>
                <a:off x="5124450" y="5041900"/>
                <a:ext cx="1060588" cy="311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Intercept</a:t>
                </a:r>
              </a:p>
            </p:txBody>
          </p:sp>
          <p:sp>
            <p:nvSpPr>
              <p:cNvPr id="10294" name="TextBox 113"/>
              <p:cNvSpPr txBox="1">
                <a:spLocks noChangeArrowheads="1"/>
              </p:cNvSpPr>
              <p:nvPr/>
            </p:nvSpPr>
            <p:spPr bwMode="auto">
              <a:xfrm rot="16200000">
                <a:off x="3275552" y="2994944"/>
                <a:ext cx="686308" cy="33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Slope</a:t>
                </a:r>
              </a:p>
            </p:txBody>
          </p:sp>
          <p:sp>
            <p:nvSpPr>
              <p:cNvPr id="10295" name="Rectangle 71"/>
              <p:cNvSpPr>
                <a:spLocks noChangeArrowheads="1"/>
              </p:cNvSpPr>
              <p:nvPr/>
            </p:nvSpPr>
            <p:spPr bwMode="auto">
              <a:xfrm rot="5400000">
                <a:off x="5564188" y="3280864"/>
                <a:ext cx="261937" cy="33861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10296" name="Straight Connector 88"/>
              <p:cNvCxnSpPr>
                <a:cxnSpLocks noChangeShapeType="1"/>
              </p:cNvCxnSpPr>
              <p:nvPr/>
            </p:nvCxnSpPr>
            <p:spPr bwMode="auto">
              <a:xfrm rot="5400000">
                <a:off x="5726113" y="2549525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297" name="Straight Connector 100"/>
              <p:cNvCxnSpPr>
                <a:cxnSpLocks noChangeShapeType="1"/>
              </p:cNvCxnSpPr>
              <p:nvPr/>
            </p:nvCxnSpPr>
            <p:spPr bwMode="auto">
              <a:xfrm rot="5400000">
                <a:off x="5726113" y="2178050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298" name="TextBox 72"/>
              <p:cNvSpPr txBox="1">
                <a:spLocks noChangeArrowheads="1"/>
              </p:cNvSpPr>
              <p:nvPr/>
            </p:nvSpPr>
            <p:spPr bwMode="auto">
              <a:xfrm>
                <a:off x="3961870" y="3175000"/>
                <a:ext cx="305330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0 </a:t>
                </a:r>
                <a:endPara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99" name="TextBox 75"/>
              <p:cNvSpPr txBox="1">
                <a:spLocks noChangeArrowheads="1"/>
              </p:cNvSpPr>
              <p:nvPr/>
            </p:nvSpPr>
            <p:spPr bwMode="auto">
              <a:xfrm>
                <a:off x="3907611" y="3911600"/>
                <a:ext cx="359591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-4 </a:t>
                </a:r>
                <a:endPara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00" name="TextBox 76"/>
              <p:cNvSpPr txBox="1">
                <a:spLocks noChangeArrowheads="1"/>
              </p:cNvSpPr>
              <p:nvPr/>
            </p:nvSpPr>
            <p:spPr bwMode="auto">
              <a:xfrm>
                <a:off x="3907609" y="4646614"/>
                <a:ext cx="359591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-8 </a:t>
                </a:r>
                <a:endPara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01" name="TextBox 77"/>
              <p:cNvSpPr txBox="1">
                <a:spLocks noChangeArrowheads="1"/>
              </p:cNvSpPr>
              <p:nvPr/>
            </p:nvSpPr>
            <p:spPr bwMode="auto">
              <a:xfrm>
                <a:off x="5984323" y="4817196"/>
                <a:ext cx="259867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10302" name="TextBox 78"/>
              <p:cNvSpPr txBox="1">
                <a:spLocks noChangeArrowheads="1"/>
              </p:cNvSpPr>
              <p:nvPr/>
            </p:nvSpPr>
            <p:spPr bwMode="auto">
              <a:xfrm>
                <a:off x="5143380" y="4817196"/>
                <a:ext cx="405053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-10</a:t>
                </a:r>
              </a:p>
            </p:txBody>
          </p:sp>
          <p:sp>
            <p:nvSpPr>
              <p:cNvPr id="10303" name="TextBox 79"/>
              <p:cNvSpPr txBox="1">
                <a:spLocks noChangeArrowheads="1"/>
              </p:cNvSpPr>
              <p:nvPr/>
            </p:nvSpPr>
            <p:spPr bwMode="auto">
              <a:xfrm>
                <a:off x="6699274" y="4817196"/>
                <a:ext cx="350791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0304" name="TextBox 80"/>
              <p:cNvSpPr txBox="1">
                <a:spLocks noChangeArrowheads="1"/>
              </p:cNvSpPr>
              <p:nvPr/>
            </p:nvSpPr>
            <p:spPr bwMode="auto">
              <a:xfrm>
                <a:off x="4375030" y="4817196"/>
                <a:ext cx="405053" cy="259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-20</a:t>
                </a:r>
              </a:p>
            </p:txBody>
          </p:sp>
          <p:cxnSp>
            <p:nvCxnSpPr>
              <p:cNvPr id="10305" name="Straight Connector 101"/>
              <p:cNvCxnSpPr>
                <a:cxnSpLocks noChangeShapeType="1"/>
              </p:cNvCxnSpPr>
              <p:nvPr/>
            </p:nvCxnSpPr>
            <p:spPr bwMode="auto">
              <a:xfrm rot="5400000">
                <a:off x="5726113" y="1814512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06" name="Straight Connector 114"/>
              <p:cNvCxnSpPr>
                <a:cxnSpLocks noChangeShapeType="1"/>
              </p:cNvCxnSpPr>
              <p:nvPr/>
            </p:nvCxnSpPr>
            <p:spPr bwMode="auto">
              <a:xfrm>
                <a:off x="5662613" y="2716213"/>
                <a:ext cx="1011237" cy="1360487"/>
              </a:xfrm>
              <a:prstGeom prst="line">
                <a:avLst/>
              </a:prstGeom>
              <a:noFill/>
              <a:ln w="28575" algn="ctr">
                <a:solidFill>
                  <a:srgbClr val="9966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07" name="TextBox 15"/>
              <p:cNvSpPr txBox="1">
                <a:spLocks noChangeArrowheads="1"/>
              </p:cNvSpPr>
              <p:nvPr/>
            </p:nvSpPr>
            <p:spPr bwMode="auto">
              <a:xfrm rot="3180000">
                <a:off x="5762437" y="3170426"/>
                <a:ext cx="952876" cy="239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100" dirty="0">
                    <a:latin typeface="Comic Sans MS" panose="030F0702030302020204" pitchFamily="66" charset="0"/>
                  </a:rPr>
                  <a:t>Shale Baseline</a:t>
                </a:r>
              </a:p>
            </p:txBody>
          </p:sp>
          <p:cxnSp>
            <p:nvCxnSpPr>
              <p:cNvPr id="10308" name="Straight Connector 118"/>
              <p:cNvCxnSpPr>
                <a:cxnSpLocks noChangeShapeType="1"/>
              </p:cNvCxnSpPr>
              <p:nvPr/>
            </p:nvCxnSpPr>
            <p:spPr bwMode="auto">
              <a:xfrm>
                <a:off x="5668963" y="2719388"/>
                <a:ext cx="1011237" cy="1358900"/>
              </a:xfrm>
              <a:prstGeom prst="line">
                <a:avLst/>
              </a:prstGeom>
              <a:noFill/>
              <a:ln w="28575" algn="ctr">
                <a:solidFill>
                  <a:srgbClr val="9966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10" name="Rectangle 18"/>
              <p:cNvSpPr>
                <a:spLocks noChangeArrowheads="1"/>
              </p:cNvSpPr>
              <p:nvPr/>
            </p:nvSpPr>
            <p:spPr bwMode="auto">
              <a:xfrm>
                <a:off x="4356100" y="4627563"/>
                <a:ext cx="2563813" cy="176212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10311" name="Straight Connector 82"/>
              <p:cNvCxnSpPr>
                <a:cxnSpLocks noChangeShapeType="1"/>
              </p:cNvCxnSpPr>
              <p:nvPr/>
            </p:nvCxnSpPr>
            <p:spPr bwMode="auto">
              <a:xfrm>
                <a:off x="6870700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12" name="Straight Connector 83"/>
              <p:cNvCxnSpPr>
                <a:cxnSpLocks noChangeShapeType="1"/>
              </p:cNvCxnSpPr>
              <p:nvPr/>
            </p:nvCxnSpPr>
            <p:spPr bwMode="auto">
              <a:xfrm>
                <a:off x="5351463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13" name="Straight Connector 84"/>
              <p:cNvCxnSpPr>
                <a:cxnSpLocks noChangeShapeType="1"/>
              </p:cNvCxnSpPr>
              <p:nvPr/>
            </p:nvCxnSpPr>
            <p:spPr bwMode="auto">
              <a:xfrm>
                <a:off x="4970463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14" name="Straight Connector 85"/>
              <p:cNvCxnSpPr>
                <a:cxnSpLocks noChangeShapeType="1"/>
              </p:cNvCxnSpPr>
              <p:nvPr/>
            </p:nvCxnSpPr>
            <p:spPr bwMode="auto">
              <a:xfrm>
                <a:off x="4589463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15" name="Straight Connector 98"/>
              <p:cNvCxnSpPr>
                <a:cxnSpLocks noChangeShapeType="1"/>
              </p:cNvCxnSpPr>
              <p:nvPr/>
            </p:nvCxnSpPr>
            <p:spPr bwMode="auto">
              <a:xfrm>
                <a:off x="6113463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16" name="Straight Connector 102"/>
              <p:cNvCxnSpPr>
                <a:cxnSpLocks noChangeShapeType="1"/>
              </p:cNvCxnSpPr>
              <p:nvPr/>
            </p:nvCxnSpPr>
            <p:spPr bwMode="auto">
              <a:xfrm>
                <a:off x="6494463" y="1857375"/>
                <a:ext cx="0" cy="29432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17" name="Line 69"/>
              <p:cNvSpPr>
                <a:spLocks noChangeAspect="1" noChangeShapeType="1"/>
              </p:cNvSpPr>
              <p:nvPr/>
            </p:nvSpPr>
            <p:spPr bwMode="auto">
              <a:xfrm>
                <a:off x="5729288" y="1892300"/>
                <a:ext cx="0" cy="29083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cxnSp>
            <p:nvCxnSpPr>
              <p:cNvPr id="10318" name="Straight Connector 24"/>
              <p:cNvCxnSpPr>
                <a:cxnSpLocks noChangeShapeType="1"/>
              </p:cNvCxnSpPr>
              <p:nvPr/>
            </p:nvCxnSpPr>
            <p:spPr bwMode="auto">
              <a:xfrm>
                <a:off x="5603875" y="4103688"/>
                <a:ext cx="0" cy="522287"/>
              </a:xfrm>
              <a:prstGeom prst="line">
                <a:avLst/>
              </a:prstGeom>
              <a:noFill/>
              <a:ln w="9525" algn="ctr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19" name="Straight Connector 89"/>
              <p:cNvCxnSpPr>
                <a:cxnSpLocks noChangeShapeType="1"/>
              </p:cNvCxnSpPr>
              <p:nvPr/>
            </p:nvCxnSpPr>
            <p:spPr bwMode="auto">
              <a:xfrm rot="5400000">
                <a:off x="5726113" y="2914650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20" name="Oval 80"/>
              <p:cNvSpPr>
                <a:spLocks noChangeArrowheads="1"/>
              </p:cNvSpPr>
              <p:nvPr/>
            </p:nvSpPr>
            <p:spPr bwMode="auto">
              <a:xfrm rot="-1088912">
                <a:off x="5181600" y="3594100"/>
                <a:ext cx="284163" cy="923925"/>
              </a:xfrm>
              <a:prstGeom prst="ellips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21" name="Oval 81"/>
              <p:cNvSpPr>
                <a:spLocks noChangeArrowheads="1"/>
              </p:cNvSpPr>
              <p:nvPr/>
            </p:nvSpPr>
            <p:spPr bwMode="auto">
              <a:xfrm rot="-1088912">
                <a:off x="5403850" y="3511550"/>
                <a:ext cx="284163" cy="923925"/>
              </a:xfrm>
              <a:prstGeom prst="ellipse">
                <a:avLst/>
              </a:prstGeom>
              <a:noFill/>
              <a:ln w="9525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22" name="Oval 79"/>
              <p:cNvSpPr>
                <a:spLocks noChangeArrowheads="1"/>
              </p:cNvSpPr>
              <p:nvPr/>
            </p:nvSpPr>
            <p:spPr bwMode="auto">
              <a:xfrm rot="-1088912">
                <a:off x="5718175" y="3109913"/>
                <a:ext cx="409575" cy="1052512"/>
              </a:xfrm>
              <a:prstGeom prst="ellips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10323" name="Straight Connector 131"/>
              <p:cNvCxnSpPr>
                <a:cxnSpLocks noChangeShapeType="1"/>
              </p:cNvCxnSpPr>
              <p:nvPr/>
            </p:nvCxnSpPr>
            <p:spPr bwMode="auto">
              <a:xfrm>
                <a:off x="5600700" y="1928813"/>
                <a:ext cx="0" cy="1308100"/>
              </a:xfrm>
              <a:prstGeom prst="line">
                <a:avLst/>
              </a:prstGeom>
              <a:noFill/>
              <a:ln w="38100" algn="ctr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24" name="Straight Connector 86"/>
              <p:cNvCxnSpPr>
                <a:cxnSpLocks noChangeShapeType="1"/>
              </p:cNvCxnSpPr>
              <p:nvPr/>
            </p:nvCxnSpPr>
            <p:spPr bwMode="auto">
              <a:xfrm rot="5400000">
                <a:off x="5726113" y="704850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25" name="Straight Connector 87"/>
              <p:cNvCxnSpPr>
                <a:cxnSpLocks noChangeShapeType="1"/>
              </p:cNvCxnSpPr>
              <p:nvPr/>
            </p:nvCxnSpPr>
            <p:spPr bwMode="auto">
              <a:xfrm rot="5400000">
                <a:off x="5726113" y="1069975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26" name="Straight Connector 99"/>
              <p:cNvCxnSpPr>
                <a:cxnSpLocks noChangeShapeType="1"/>
              </p:cNvCxnSpPr>
              <p:nvPr/>
            </p:nvCxnSpPr>
            <p:spPr bwMode="auto">
              <a:xfrm rot="5400000">
                <a:off x="5726113" y="1441450"/>
                <a:ext cx="0" cy="3057525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27" name="Rectangle 62"/>
              <p:cNvSpPr>
                <a:spLocks noChangeAspect="1" noChangeArrowheads="1"/>
              </p:cNvSpPr>
              <p:nvPr/>
            </p:nvSpPr>
            <p:spPr bwMode="auto">
              <a:xfrm>
                <a:off x="4252913" y="1892300"/>
                <a:ext cx="727075" cy="792163"/>
              </a:xfrm>
              <a:prstGeom prst="rect">
                <a:avLst/>
              </a:prstGeom>
              <a:solidFill>
                <a:srgbClr val="FFE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28" name="Text Box 63"/>
              <p:cNvSpPr txBox="1">
                <a:spLocks noChangeAspect="1" noChangeArrowheads="1"/>
              </p:cNvSpPr>
              <p:nvPr/>
            </p:nvSpPr>
            <p:spPr bwMode="auto">
              <a:xfrm>
                <a:off x="4425125" y="1888937"/>
                <a:ext cx="1454150" cy="826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32" tIns="45716" rIns="91432" bIns="45716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lnSpc>
                    <a:spcPct val="16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200" b="1" dirty="0"/>
                  <a:t>Brine</a:t>
                </a:r>
              </a:p>
              <a:p>
                <a:pPr>
                  <a:lnSpc>
                    <a:spcPct val="16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200" b="1" dirty="0"/>
                  <a:t>Oil</a:t>
                </a:r>
              </a:p>
              <a:p>
                <a:pPr>
                  <a:lnSpc>
                    <a:spcPct val="16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200" b="1" dirty="0" smtClean="0"/>
                  <a:t>Gas</a:t>
                </a:r>
                <a:endParaRPr lang="en-US" altLang="en-US" sz="1200" b="1" dirty="0"/>
              </a:p>
            </p:txBody>
          </p:sp>
          <p:sp>
            <p:nvSpPr>
              <p:cNvPr id="10329" name="Oval 64"/>
              <p:cNvSpPr>
                <a:spLocks noChangeAspect="1" noChangeArrowheads="1"/>
              </p:cNvSpPr>
              <p:nvPr/>
            </p:nvSpPr>
            <p:spPr bwMode="auto">
              <a:xfrm>
                <a:off x="4329113" y="2017713"/>
                <a:ext cx="123825" cy="115887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30" name="Oval 65"/>
              <p:cNvSpPr>
                <a:spLocks noChangeAspect="1" noChangeArrowheads="1"/>
              </p:cNvSpPr>
              <p:nvPr/>
            </p:nvSpPr>
            <p:spPr bwMode="auto">
              <a:xfrm>
                <a:off x="4329113" y="2241550"/>
                <a:ext cx="123825" cy="115888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31" name="Oval 66"/>
              <p:cNvSpPr>
                <a:spLocks noChangeAspect="1" noChangeArrowheads="1"/>
              </p:cNvSpPr>
              <p:nvPr/>
            </p:nvSpPr>
            <p:spPr bwMode="auto">
              <a:xfrm>
                <a:off x="4329113" y="2489200"/>
                <a:ext cx="123825" cy="1143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95" name="Oval 17"/>
          <p:cNvSpPr>
            <a:spLocks noChangeAspect="1" noChangeArrowheads="1"/>
          </p:cNvSpPr>
          <p:nvPr/>
        </p:nvSpPr>
        <p:spPr bwMode="auto">
          <a:xfrm>
            <a:off x="4779806" y="4347475"/>
            <a:ext cx="112542" cy="121920"/>
          </a:xfrm>
          <a:prstGeom prst="ellipse">
            <a:avLst/>
          </a:prstGeom>
          <a:solidFill>
            <a:schemeClr val="tx1"/>
          </a:soli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cxnSp>
        <p:nvCxnSpPr>
          <p:cNvPr id="59" name="Straight Connector 88"/>
          <p:cNvCxnSpPr>
            <a:cxnSpLocks noChangeShapeType="1"/>
          </p:cNvCxnSpPr>
          <p:nvPr/>
        </p:nvCxnSpPr>
        <p:spPr bwMode="auto">
          <a:xfrm rot="5400000">
            <a:off x="4925434" y="3715143"/>
            <a:ext cx="0" cy="3342076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503442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AVA-Based Fluid Classification</a:t>
            </a:r>
            <a:endParaRPr lang="en-US" dirty="0"/>
          </a:p>
        </p:txBody>
      </p:sp>
      <p:sp>
        <p:nvSpPr>
          <p:cNvPr id="13315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173913" y="6516688"/>
            <a:ext cx="1970087" cy="30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47ED79E-CB57-42B0-953C-34E24A52BAE2}" type="slidenum">
              <a:rPr lang="en-US" altLang="en-US" sz="1400">
                <a:latin typeface="Arial" panose="020B0604020202020204" pitchFamily="34" charset="0"/>
              </a:rPr>
              <a:pPr/>
              <a:t>4</a:t>
            </a:fld>
            <a:endParaRPr lang="en-US" altLang="en-US" sz="1400" dirty="0">
              <a:latin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321779" y="1846263"/>
            <a:ext cx="6497515" cy="3509962"/>
            <a:chOff x="1050925" y="1846263"/>
            <a:chExt cx="7038975" cy="3509962"/>
          </a:xfrm>
        </p:grpSpPr>
        <p:pic>
          <p:nvPicPr>
            <p:cNvPr id="13316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925" y="1846263"/>
              <a:ext cx="7038975" cy="3509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7" name="Picture 1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580000" flipH="1">
              <a:off x="4166101" y="2899649"/>
              <a:ext cx="1052513" cy="45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8" name="Picture 1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3350" y="2746375"/>
              <a:ext cx="354013" cy="45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9" name="Picture 1"/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00000" flipH="1">
              <a:off x="5575776" y="2889181"/>
              <a:ext cx="395287" cy="45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0" name="Picture 2"/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920000" flipH="1">
              <a:off x="3750927" y="3196113"/>
              <a:ext cx="336550" cy="45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1" name="Picture 2"/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40000">
              <a:off x="6253389" y="3311680"/>
              <a:ext cx="403225" cy="45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2" name="Picture 2"/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80000" flipH="1">
              <a:off x="3461584" y="3291031"/>
              <a:ext cx="338138" cy="45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3" name="Picture 2"/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920000" flipH="1">
              <a:off x="3120690" y="3354863"/>
              <a:ext cx="336550" cy="45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4" name="Picture 3"/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060000">
              <a:off x="6385910" y="3953591"/>
              <a:ext cx="1265237" cy="45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5" name="Picture 3"/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060000">
              <a:off x="6551613" y="4141788"/>
              <a:ext cx="1265237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6" name="Picture 3"/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080000">
              <a:off x="1999537" y="3897571"/>
              <a:ext cx="1265237" cy="45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3297238" y="1851025"/>
              <a:ext cx="905109" cy="369332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kern="0" dirty="0">
                  <a:solidFill>
                    <a:prstClr val="black"/>
                  </a:solidFill>
                  <a:latin typeface="Calibri" panose="020F0502020204030204"/>
                </a:rPr>
                <a:t>Gather</a:t>
              </a:r>
            </a:p>
          </p:txBody>
        </p:sp>
        <p:cxnSp>
          <p:nvCxnSpPr>
            <p:cNvPr id="13328" name="Straight Connector 23"/>
            <p:cNvCxnSpPr>
              <a:cxnSpLocks noChangeShapeType="1"/>
            </p:cNvCxnSpPr>
            <p:nvPr/>
          </p:nvCxnSpPr>
          <p:spPr bwMode="auto">
            <a:xfrm flipV="1">
              <a:off x="3690938" y="2171700"/>
              <a:ext cx="0" cy="2709863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TextBox 24"/>
            <p:cNvSpPr txBox="1"/>
            <p:nvPr/>
          </p:nvSpPr>
          <p:spPr>
            <a:xfrm>
              <a:off x="1740124" y="3133725"/>
              <a:ext cx="656777" cy="438582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kern="0" dirty="0">
                  <a:solidFill>
                    <a:prstClr val="black"/>
                  </a:solidFill>
                  <a:latin typeface="Calibri" panose="020F0502020204030204"/>
                </a:rPr>
                <a:t>Possible</a:t>
              </a:r>
            </a:p>
            <a:p>
              <a:pPr algn="ctr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kern="0" dirty="0">
                  <a:solidFill>
                    <a:prstClr val="black"/>
                  </a:solidFill>
                  <a:latin typeface="Calibri" panose="020F0502020204030204"/>
                </a:rPr>
                <a:t>Fluid</a:t>
              </a:r>
            </a:p>
            <a:p>
              <a:pPr algn="ctr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kern="0" dirty="0">
                  <a:solidFill>
                    <a:prstClr val="black"/>
                  </a:solidFill>
                  <a:latin typeface="Calibri" panose="020F0502020204030204"/>
                </a:rPr>
                <a:t>Contact</a:t>
              </a:r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32500" y="2468563"/>
              <a:ext cx="582613" cy="581025"/>
            </a:xfrm>
            <a:custGeom>
              <a:avLst/>
              <a:gdLst>
                <a:gd name="connsiteX0" fmla="*/ 0 w 508000"/>
                <a:gd name="connsiteY0" fmla="*/ 581891 h 581891"/>
                <a:gd name="connsiteX1" fmla="*/ 443345 w 508000"/>
                <a:gd name="connsiteY1" fmla="*/ 369454 h 581891"/>
                <a:gd name="connsiteX2" fmla="*/ 203200 w 508000"/>
                <a:gd name="connsiteY2" fmla="*/ 314036 h 581891"/>
                <a:gd name="connsiteX3" fmla="*/ 508000 w 508000"/>
                <a:gd name="connsiteY3" fmla="*/ 0 h 581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000" h="581891">
                  <a:moveTo>
                    <a:pt x="0" y="581891"/>
                  </a:moveTo>
                  <a:cubicBezTo>
                    <a:pt x="204739" y="497993"/>
                    <a:pt x="409478" y="414096"/>
                    <a:pt x="443345" y="369454"/>
                  </a:cubicBezTo>
                  <a:cubicBezTo>
                    <a:pt x="477212" y="324812"/>
                    <a:pt x="192424" y="375612"/>
                    <a:pt x="203200" y="314036"/>
                  </a:cubicBezTo>
                  <a:cubicBezTo>
                    <a:pt x="213976" y="252460"/>
                    <a:pt x="360988" y="126230"/>
                    <a:pt x="508000" y="0"/>
                  </a:cubicBezTo>
                </a:path>
              </a:pathLst>
            </a:custGeom>
            <a:noFill/>
            <a:ln w="571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304157" y="2112963"/>
              <a:ext cx="731450" cy="323165"/>
            </a:xfrm>
            <a:prstGeom prst="rect">
              <a:avLst/>
            </a:prstGeom>
            <a:solidFill>
              <a:sysClr val="window" lastClr="FFFFFF"/>
            </a:solidFill>
            <a:ln w="28575">
              <a:solidFill>
                <a:srgbClr val="5B9BD5">
                  <a:lumMod val="75000"/>
                </a:srgbClr>
              </a:solidFill>
            </a:ln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kern="0" dirty="0">
                  <a:solidFill>
                    <a:prstClr val="black"/>
                  </a:solidFill>
                  <a:latin typeface="Calibri" panose="020F0502020204030204"/>
                </a:rPr>
                <a:t>Top of</a:t>
              </a:r>
            </a:p>
            <a:p>
              <a:pPr algn="ctr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kern="0" dirty="0">
                  <a:solidFill>
                    <a:prstClr val="black"/>
                  </a:solidFill>
                  <a:latin typeface="Calibri" panose="020F0502020204030204"/>
                </a:rPr>
                <a:t>Reservoir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6984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Predicted HC Distribution</a:t>
            </a:r>
            <a:endParaRPr lang="en-US" dirty="0"/>
          </a:p>
        </p:txBody>
      </p:sp>
      <p:pic>
        <p:nvPicPr>
          <p:cNvPr id="1434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158" y="1862265"/>
            <a:ext cx="6497515" cy="35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0000" flipH="1">
            <a:off x="4202725" y="2898777"/>
            <a:ext cx="971550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017" y="2746375"/>
            <a:ext cx="326781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 flipH="1">
            <a:off x="5487867" y="2886077"/>
            <a:ext cx="364880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344" name="Straight Connector 8"/>
          <p:cNvCxnSpPr>
            <a:cxnSpLocks noChangeShapeType="1"/>
          </p:cNvCxnSpPr>
          <p:nvPr/>
        </p:nvCxnSpPr>
        <p:spPr bwMode="auto">
          <a:xfrm>
            <a:off x="4132386" y="3135313"/>
            <a:ext cx="1715966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45" name="Straight Connector 9"/>
          <p:cNvCxnSpPr>
            <a:cxnSpLocks noChangeShapeType="1"/>
            <a:endCxn id="14347" idx="3"/>
          </p:cNvCxnSpPr>
          <p:nvPr/>
        </p:nvCxnSpPr>
        <p:spPr bwMode="auto">
          <a:xfrm flipV="1">
            <a:off x="3241432" y="3490913"/>
            <a:ext cx="3187212" cy="127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14346" name="Picture 2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20000" flipH="1">
            <a:off x="3821723" y="3194052"/>
            <a:ext cx="310662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2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40000">
            <a:off x="6109190" y="3305177"/>
            <a:ext cx="372208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2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0000" flipH="1">
            <a:off x="3549162" y="3290890"/>
            <a:ext cx="312127" cy="8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Picture 2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20000" flipH="1">
            <a:off x="3239966" y="3352802"/>
            <a:ext cx="310662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Picture 3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60000">
            <a:off x="6174827" y="3945977"/>
            <a:ext cx="1265237" cy="10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Picture 3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60000">
            <a:off x="6350674" y="4141851"/>
            <a:ext cx="1265237" cy="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Picture 3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20000">
            <a:off x="2217129" y="3889375"/>
            <a:ext cx="1167911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3" name="Freeform 21"/>
          <p:cNvSpPr>
            <a:spLocks/>
          </p:cNvSpPr>
          <p:nvPr/>
        </p:nvSpPr>
        <p:spPr bwMode="auto">
          <a:xfrm>
            <a:off x="4092821" y="2762250"/>
            <a:ext cx="1790700" cy="368300"/>
          </a:xfrm>
          <a:custGeom>
            <a:avLst/>
            <a:gdLst>
              <a:gd name="T0" fmla="*/ 105255 w 1940633"/>
              <a:gd name="T1" fmla="*/ 368392 h 368392"/>
              <a:gd name="T2" fmla="*/ 1940633 w 1940633"/>
              <a:gd name="T3" fmla="*/ 368392 h 368392"/>
              <a:gd name="T4" fmla="*/ 1881427 w 1940633"/>
              <a:gd name="T5" fmla="*/ 269715 h 368392"/>
              <a:gd name="T6" fmla="*/ 1763016 w 1940633"/>
              <a:gd name="T7" fmla="*/ 157882 h 368392"/>
              <a:gd name="T8" fmla="*/ 1624869 w 1940633"/>
              <a:gd name="T9" fmla="*/ 85520 h 368392"/>
              <a:gd name="T10" fmla="*/ 1460409 w 1940633"/>
              <a:gd name="T11" fmla="*/ 0 h 368392"/>
              <a:gd name="T12" fmla="*/ 1302527 w 1940633"/>
              <a:gd name="T13" fmla="*/ 6579 h 368392"/>
              <a:gd name="T14" fmla="*/ 1157801 w 1940633"/>
              <a:gd name="T15" fmla="*/ 6579 h 368392"/>
              <a:gd name="T16" fmla="*/ 993341 w 1940633"/>
              <a:gd name="T17" fmla="*/ 26314 h 368392"/>
              <a:gd name="T18" fmla="*/ 749940 w 1940633"/>
              <a:gd name="T19" fmla="*/ 92098 h 368392"/>
              <a:gd name="T20" fmla="*/ 546009 w 1940633"/>
              <a:gd name="T21" fmla="*/ 203931 h 368392"/>
              <a:gd name="T22" fmla="*/ 342078 w 1940633"/>
              <a:gd name="T23" fmla="*/ 230245 h 368392"/>
              <a:gd name="T24" fmla="*/ 263137 w 1940633"/>
              <a:gd name="T25" fmla="*/ 230245 h 368392"/>
              <a:gd name="T26" fmla="*/ 197353 w 1940633"/>
              <a:gd name="T27" fmla="*/ 243402 h 368392"/>
              <a:gd name="T28" fmla="*/ 85519 w 1940633"/>
              <a:gd name="T29" fmla="*/ 302607 h 368392"/>
              <a:gd name="T30" fmla="*/ 0 w 1940633"/>
              <a:gd name="T31" fmla="*/ 335500 h 36839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940633" h="368392">
                <a:moveTo>
                  <a:pt x="105255" y="368392"/>
                </a:moveTo>
                <a:lnTo>
                  <a:pt x="1940633" y="368392"/>
                </a:lnTo>
                <a:lnTo>
                  <a:pt x="1881427" y="269715"/>
                </a:lnTo>
                <a:lnTo>
                  <a:pt x="1763016" y="157882"/>
                </a:lnTo>
                <a:lnTo>
                  <a:pt x="1624869" y="85520"/>
                </a:lnTo>
                <a:lnTo>
                  <a:pt x="1460409" y="0"/>
                </a:lnTo>
                <a:lnTo>
                  <a:pt x="1302527" y="6579"/>
                </a:lnTo>
                <a:lnTo>
                  <a:pt x="1157801" y="6579"/>
                </a:lnTo>
                <a:lnTo>
                  <a:pt x="993341" y="26314"/>
                </a:lnTo>
                <a:lnTo>
                  <a:pt x="749940" y="92098"/>
                </a:lnTo>
                <a:lnTo>
                  <a:pt x="546009" y="203931"/>
                </a:lnTo>
                <a:lnTo>
                  <a:pt x="342078" y="230245"/>
                </a:lnTo>
                <a:lnTo>
                  <a:pt x="263137" y="230245"/>
                </a:lnTo>
                <a:lnTo>
                  <a:pt x="197353" y="243402"/>
                </a:lnTo>
                <a:lnTo>
                  <a:pt x="85519" y="302607"/>
                </a:lnTo>
                <a:lnTo>
                  <a:pt x="0" y="335500"/>
                </a:lnTo>
              </a:path>
            </a:pathLst>
          </a:cu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354" name="Freeform 22"/>
          <p:cNvSpPr>
            <a:spLocks/>
          </p:cNvSpPr>
          <p:nvPr/>
        </p:nvSpPr>
        <p:spPr bwMode="auto">
          <a:xfrm>
            <a:off x="3241432" y="3138488"/>
            <a:ext cx="3140320" cy="361950"/>
          </a:xfrm>
          <a:custGeom>
            <a:avLst/>
            <a:gdLst>
              <a:gd name="T0" fmla="*/ 0 w 3401041"/>
              <a:gd name="T1" fmla="*/ 361813 h 361813"/>
              <a:gd name="T2" fmla="*/ 3401041 w 3401041"/>
              <a:gd name="T3" fmla="*/ 361813 h 361813"/>
              <a:gd name="T4" fmla="*/ 3315522 w 3401041"/>
              <a:gd name="T5" fmla="*/ 236823 h 361813"/>
              <a:gd name="T6" fmla="*/ 3282630 w 3401041"/>
              <a:gd name="T7" fmla="*/ 190774 h 361813"/>
              <a:gd name="T8" fmla="*/ 3236581 w 3401041"/>
              <a:gd name="T9" fmla="*/ 131568 h 361813"/>
              <a:gd name="T10" fmla="*/ 3183954 w 3401041"/>
              <a:gd name="T11" fmla="*/ 85519 h 361813"/>
              <a:gd name="T12" fmla="*/ 3124748 w 3401041"/>
              <a:gd name="T13" fmla="*/ 98676 h 361813"/>
              <a:gd name="T14" fmla="*/ 3032650 w 3401041"/>
              <a:gd name="T15" fmla="*/ 118412 h 361813"/>
              <a:gd name="T16" fmla="*/ 2973444 w 3401041"/>
              <a:gd name="T17" fmla="*/ 78941 h 361813"/>
              <a:gd name="T18" fmla="*/ 2927395 w 3401041"/>
              <a:gd name="T19" fmla="*/ 46049 h 361813"/>
              <a:gd name="T20" fmla="*/ 2894503 w 3401041"/>
              <a:gd name="T21" fmla="*/ 0 h 361813"/>
              <a:gd name="T22" fmla="*/ 940713 w 3401041"/>
              <a:gd name="T23" fmla="*/ 0 h 361813"/>
              <a:gd name="T24" fmla="*/ 842037 w 3401041"/>
              <a:gd name="T25" fmla="*/ 72363 h 361813"/>
              <a:gd name="T26" fmla="*/ 717047 w 3401041"/>
              <a:gd name="T27" fmla="*/ 118412 h 361813"/>
              <a:gd name="T28" fmla="*/ 618371 w 3401041"/>
              <a:gd name="T29" fmla="*/ 144725 h 361813"/>
              <a:gd name="T30" fmla="*/ 467067 w 3401041"/>
              <a:gd name="T31" fmla="*/ 144725 h 361813"/>
              <a:gd name="T32" fmla="*/ 374969 w 3401041"/>
              <a:gd name="T33" fmla="*/ 144725 h 361813"/>
              <a:gd name="T34" fmla="*/ 263136 w 3401041"/>
              <a:gd name="T35" fmla="*/ 151304 h 361813"/>
              <a:gd name="T36" fmla="*/ 203931 w 3401041"/>
              <a:gd name="T37" fmla="*/ 184196 h 361813"/>
              <a:gd name="T38" fmla="*/ 72362 w 3401041"/>
              <a:gd name="T39" fmla="*/ 289450 h 36181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401041" h="361813">
                <a:moveTo>
                  <a:pt x="0" y="361813"/>
                </a:moveTo>
                <a:lnTo>
                  <a:pt x="3401041" y="361813"/>
                </a:lnTo>
                <a:lnTo>
                  <a:pt x="3315522" y="236823"/>
                </a:lnTo>
                <a:lnTo>
                  <a:pt x="3282630" y="190774"/>
                </a:lnTo>
                <a:lnTo>
                  <a:pt x="3236581" y="131568"/>
                </a:lnTo>
                <a:lnTo>
                  <a:pt x="3183954" y="85519"/>
                </a:lnTo>
                <a:lnTo>
                  <a:pt x="3124748" y="98676"/>
                </a:lnTo>
                <a:lnTo>
                  <a:pt x="3032650" y="118412"/>
                </a:lnTo>
                <a:lnTo>
                  <a:pt x="2973444" y="78941"/>
                </a:lnTo>
                <a:lnTo>
                  <a:pt x="2927395" y="46049"/>
                </a:lnTo>
                <a:lnTo>
                  <a:pt x="2894503" y="0"/>
                </a:lnTo>
                <a:lnTo>
                  <a:pt x="940713" y="0"/>
                </a:lnTo>
                <a:lnTo>
                  <a:pt x="842037" y="72363"/>
                </a:lnTo>
                <a:lnTo>
                  <a:pt x="717047" y="118412"/>
                </a:lnTo>
                <a:lnTo>
                  <a:pt x="618371" y="144725"/>
                </a:lnTo>
                <a:lnTo>
                  <a:pt x="467067" y="144725"/>
                </a:lnTo>
                <a:lnTo>
                  <a:pt x="374969" y="144725"/>
                </a:lnTo>
                <a:lnTo>
                  <a:pt x="263136" y="151304"/>
                </a:lnTo>
                <a:lnTo>
                  <a:pt x="203931" y="184196"/>
                </a:lnTo>
                <a:lnTo>
                  <a:pt x="72362" y="289450"/>
                </a:lnTo>
              </a:path>
            </a:pathLst>
          </a:custGeom>
          <a:solidFill>
            <a:srgbClr val="00B05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355" name="Freeform 23"/>
          <p:cNvSpPr>
            <a:spLocks/>
          </p:cNvSpPr>
          <p:nvPr/>
        </p:nvSpPr>
        <p:spPr bwMode="auto">
          <a:xfrm>
            <a:off x="1754067" y="3519488"/>
            <a:ext cx="5659315" cy="1763712"/>
          </a:xfrm>
          <a:custGeom>
            <a:avLst/>
            <a:gdLst/>
            <a:ahLst/>
            <a:cxnLst/>
            <a:rect l="0" t="0" r="r" b="b"/>
            <a:pathLst>
              <a:path w="6131085" h="1763016">
                <a:moveTo>
                  <a:pt x="0" y="1545928"/>
                </a:moveTo>
                <a:lnTo>
                  <a:pt x="131569" y="1315684"/>
                </a:lnTo>
                <a:lnTo>
                  <a:pt x="164461" y="1263056"/>
                </a:lnTo>
                <a:lnTo>
                  <a:pt x="302608" y="1078861"/>
                </a:lnTo>
                <a:lnTo>
                  <a:pt x="335500" y="1032812"/>
                </a:lnTo>
                <a:lnTo>
                  <a:pt x="473646" y="920979"/>
                </a:lnTo>
                <a:lnTo>
                  <a:pt x="670999" y="874930"/>
                </a:lnTo>
                <a:lnTo>
                  <a:pt x="848616" y="670999"/>
                </a:lnTo>
                <a:cubicBezTo>
                  <a:pt x="905402" y="635508"/>
                  <a:pt x="882741" y="647360"/>
                  <a:pt x="914400" y="631528"/>
                </a:cubicBezTo>
                <a:lnTo>
                  <a:pt x="1045969" y="493382"/>
                </a:lnTo>
                <a:lnTo>
                  <a:pt x="1170959" y="335500"/>
                </a:lnTo>
                <a:lnTo>
                  <a:pt x="1289370" y="243402"/>
                </a:lnTo>
                <a:cubicBezTo>
                  <a:pt x="1306913" y="234631"/>
                  <a:pt x="1323893" y="224632"/>
                  <a:pt x="1341998" y="217088"/>
                </a:cubicBezTo>
                <a:cubicBezTo>
                  <a:pt x="1350343" y="213611"/>
                  <a:pt x="1360461" y="214996"/>
                  <a:pt x="1368311" y="210510"/>
                </a:cubicBezTo>
                <a:cubicBezTo>
                  <a:pt x="1376389" y="205894"/>
                  <a:pt x="1380305" y="195935"/>
                  <a:pt x="1388046" y="190774"/>
                </a:cubicBezTo>
                <a:cubicBezTo>
                  <a:pt x="1393816" y="186927"/>
                  <a:pt x="1407782" y="184196"/>
                  <a:pt x="1407782" y="184196"/>
                </a:cubicBezTo>
                <a:lnTo>
                  <a:pt x="1453831" y="157882"/>
                </a:lnTo>
                <a:lnTo>
                  <a:pt x="1591977" y="0"/>
                </a:lnTo>
                <a:lnTo>
                  <a:pt x="5157480" y="0"/>
                </a:lnTo>
                <a:lnTo>
                  <a:pt x="5400881" y="243402"/>
                </a:lnTo>
                <a:lnTo>
                  <a:pt x="5565341" y="467068"/>
                </a:lnTo>
                <a:lnTo>
                  <a:pt x="5690331" y="657842"/>
                </a:lnTo>
                <a:lnTo>
                  <a:pt x="5841635" y="842038"/>
                </a:lnTo>
                <a:lnTo>
                  <a:pt x="5907419" y="967028"/>
                </a:lnTo>
                <a:lnTo>
                  <a:pt x="5986360" y="1111753"/>
                </a:lnTo>
                <a:lnTo>
                  <a:pt x="6052144" y="1098596"/>
                </a:lnTo>
                <a:lnTo>
                  <a:pt x="6131085" y="1184115"/>
                </a:lnTo>
                <a:lnTo>
                  <a:pt x="6131085" y="1763016"/>
                </a:lnTo>
                <a:lnTo>
                  <a:pt x="5973203" y="1763016"/>
                </a:lnTo>
                <a:lnTo>
                  <a:pt x="5867949" y="1598556"/>
                </a:lnTo>
                <a:cubicBezTo>
                  <a:pt x="5850330" y="1583454"/>
                  <a:pt x="5825255" y="1558756"/>
                  <a:pt x="5802164" y="1545928"/>
                </a:cubicBezTo>
                <a:cubicBezTo>
                  <a:pt x="5789305" y="1538784"/>
                  <a:pt x="5762694" y="1526193"/>
                  <a:pt x="5762694" y="1526193"/>
                </a:cubicBezTo>
                <a:lnTo>
                  <a:pt x="5637704" y="1302527"/>
                </a:lnTo>
                <a:lnTo>
                  <a:pt x="5604812" y="1249900"/>
                </a:lnTo>
                <a:lnTo>
                  <a:pt x="5499557" y="1118331"/>
                </a:lnTo>
                <a:cubicBezTo>
                  <a:pt x="5488593" y="1098596"/>
                  <a:pt x="5479944" y="1077383"/>
                  <a:pt x="5466665" y="1059125"/>
                </a:cubicBezTo>
                <a:cubicBezTo>
                  <a:pt x="5462015" y="1052731"/>
                  <a:pt x="5453255" y="1050713"/>
                  <a:pt x="5446930" y="1045969"/>
                </a:cubicBezTo>
                <a:cubicBezTo>
                  <a:pt x="5444449" y="1044108"/>
                  <a:pt x="5442544" y="1041583"/>
                  <a:pt x="5440351" y="1039390"/>
                </a:cubicBezTo>
                <a:lnTo>
                  <a:pt x="5387724" y="1032812"/>
                </a:lnTo>
                <a:lnTo>
                  <a:pt x="5262734" y="828881"/>
                </a:lnTo>
                <a:cubicBezTo>
                  <a:pt x="5251770" y="811338"/>
                  <a:pt x="5239748" y="794414"/>
                  <a:pt x="5229842" y="776253"/>
                </a:cubicBezTo>
                <a:cubicBezTo>
                  <a:pt x="5226522" y="770166"/>
                  <a:pt x="5223264" y="756518"/>
                  <a:pt x="5223264" y="756518"/>
                </a:cubicBezTo>
                <a:lnTo>
                  <a:pt x="5164058" y="703891"/>
                </a:lnTo>
                <a:cubicBezTo>
                  <a:pt x="5144323" y="695120"/>
                  <a:pt x="5124169" y="687235"/>
                  <a:pt x="5104852" y="677577"/>
                </a:cubicBezTo>
                <a:cubicBezTo>
                  <a:pt x="5097780" y="674041"/>
                  <a:pt x="5091897" y="668488"/>
                  <a:pt x="5085117" y="664420"/>
                </a:cubicBezTo>
                <a:cubicBezTo>
                  <a:pt x="5080912" y="661897"/>
                  <a:pt x="5076346" y="660035"/>
                  <a:pt x="5071960" y="657842"/>
                </a:cubicBezTo>
                <a:lnTo>
                  <a:pt x="4979862" y="592058"/>
                </a:lnTo>
                <a:lnTo>
                  <a:pt x="4953549" y="526274"/>
                </a:lnTo>
                <a:lnTo>
                  <a:pt x="4861451" y="394705"/>
                </a:lnTo>
                <a:lnTo>
                  <a:pt x="4769353" y="282872"/>
                </a:lnTo>
                <a:cubicBezTo>
                  <a:pt x="4719974" y="240548"/>
                  <a:pt x="4743521" y="243402"/>
                  <a:pt x="4710147" y="243402"/>
                </a:cubicBezTo>
                <a:lnTo>
                  <a:pt x="4578579" y="184196"/>
                </a:lnTo>
                <a:lnTo>
                  <a:pt x="4460167" y="230245"/>
                </a:lnTo>
                <a:lnTo>
                  <a:pt x="4256236" y="184196"/>
                </a:lnTo>
                <a:lnTo>
                  <a:pt x="4177295" y="236823"/>
                </a:lnTo>
                <a:cubicBezTo>
                  <a:pt x="4115063" y="222993"/>
                  <a:pt x="4132386" y="237960"/>
                  <a:pt x="4111511" y="217088"/>
                </a:cubicBezTo>
                <a:lnTo>
                  <a:pt x="3822061" y="217088"/>
                </a:lnTo>
                <a:lnTo>
                  <a:pt x="3506297" y="217088"/>
                </a:lnTo>
                <a:lnTo>
                  <a:pt x="3256317" y="289451"/>
                </a:lnTo>
                <a:lnTo>
                  <a:pt x="3039229" y="381548"/>
                </a:lnTo>
                <a:lnTo>
                  <a:pt x="2782671" y="499960"/>
                </a:lnTo>
                <a:lnTo>
                  <a:pt x="2605054" y="605215"/>
                </a:lnTo>
                <a:lnTo>
                  <a:pt x="2473485" y="651264"/>
                </a:lnTo>
                <a:lnTo>
                  <a:pt x="2315603" y="743361"/>
                </a:lnTo>
                <a:lnTo>
                  <a:pt x="2137986" y="723626"/>
                </a:lnTo>
                <a:lnTo>
                  <a:pt x="1874849" y="782832"/>
                </a:lnTo>
                <a:lnTo>
                  <a:pt x="1723546" y="848616"/>
                </a:lnTo>
                <a:lnTo>
                  <a:pt x="1664340" y="894665"/>
                </a:lnTo>
                <a:lnTo>
                  <a:pt x="1480144" y="999920"/>
                </a:lnTo>
                <a:lnTo>
                  <a:pt x="1302527" y="1190694"/>
                </a:lnTo>
                <a:lnTo>
                  <a:pt x="1019655" y="1499879"/>
                </a:lnTo>
                <a:lnTo>
                  <a:pt x="763097" y="1730124"/>
                </a:lnTo>
                <a:lnTo>
                  <a:pt x="0" y="1730124"/>
                </a:lnTo>
              </a:path>
            </a:pathLst>
          </a:custGeom>
          <a:solidFill>
            <a:srgbClr val="0070C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8"/>
          <p:cNvSpPr/>
          <p:nvPr/>
        </p:nvSpPr>
        <p:spPr bwMode="auto">
          <a:xfrm>
            <a:off x="1725288" y="2053084"/>
            <a:ext cx="5667555" cy="3019246"/>
          </a:xfrm>
          <a:custGeom>
            <a:avLst/>
            <a:gdLst>
              <a:gd name="connsiteX0" fmla="*/ 0 w 5667555"/>
              <a:gd name="connsiteY0" fmla="*/ 2976114 h 3019246"/>
              <a:gd name="connsiteX1" fmla="*/ 25879 w 5667555"/>
              <a:gd name="connsiteY1" fmla="*/ 0 h 3019246"/>
              <a:gd name="connsiteX2" fmla="*/ 5667555 w 5667555"/>
              <a:gd name="connsiteY2" fmla="*/ 17253 h 3019246"/>
              <a:gd name="connsiteX3" fmla="*/ 5650302 w 5667555"/>
              <a:gd name="connsiteY3" fmla="*/ 2656936 h 3019246"/>
              <a:gd name="connsiteX4" fmla="*/ 5581291 w 5667555"/>
              <a:gd name="connsiteY4" fmla="*/ 2605178 h 3019246"/>
              <a:gd name="connsiteX5" fmla="*/ 5529532 w 5667555"/>
              <a:gd name="connsiteY5" fmla="*/ 2622431 h 3019246"/>
              <a:gd name="connsiteX6" fmla="*/ 5469147 w 5667555"/>
              <a:gd name="connsiteY6" fmla="*/ 2510287 h 3019246"/>
              <a:gd name="connsiteX7" fmla="*/ 5486400 w 5667555"/>
              <a:gd name="connsiteY7" fmla="*/ 2449902 h 3019246"/>
              <a:gd name="connsiteX8" fmla="*/ 5305245 w 5667555"/>
              <a:gd name="connsiteY8" fmla="*/ 2208363 h 3019246"/>
              <a:gd name="connsiteX9" fmla="*/ 5106838 w 5667555"/>
              <a:gd name="connsiteY9" fmla="*/ 1906438 h 3019246"/>
              <a:gd name="connsiteX10" fmla="*/ 4960189 w 5667555"/>
              <a:gd name="connsiteY10" fmla="*/ 1639019 h 3019246"/>
              <a:gd name="connsiteX11" fmla="*/ 4813540 w 5667555"/>
              <a:gd name="connsiteY11" fmla="*/ 1483744 h 3019246"/>
              <a:gd name="connsiteX12" fmla="*/ 4649638 w 5667555"/>
              <a:gd name="connsiteY12" fmla="*/ 1345721 h 3019246"/>
              <a:gd name="connsiteX13" fmla="*/ 4477109 w 5667555"/>
              <a:gd name="connsiteY13" fmla="*/ 1078302 h 3019246"/>
              <a:gd name="connsiteX14" fmla="*/ 4399472 w 5667555"/>
              <a:gd name="connsiteY14" fmla="*/ 1285336 h 3019246"/>
              <a:gd name="connsiteX15" fmla="*/ 4304581 w 5667555"/>
              <a:gd name="connsiteY15" fmla="*/ 1259457 h 3019246"/>
              <a:gd name="connsiteX16" fmla="*/ 4166559 w 5667555"/>
              <a:gd name="connsiteY16" fmla="*/ 1095555 h 3019246"/>
              <a:gd name="connsiteX17" fmla="*/ 4123426 w 5667555"/>
              <a:gd name="connsiteY17" fmla="*/ 1000665 h 3019246"/>
              <a:gd name="connsiteX18" fmla="*/ 4045789 w 5667555"/>
              <a:gd name="connsiteY18" fmla="*/ 905774 h 3019246"/>
              <a:gd name="connsiteX19" fmla="*/ 3899140 w 5667555"/>
              <a:gd name="connsiteY19" fmla="*/ 828136 h 3019246"/>
              <a:gd name="connsiteX20" fmla="*/ 3804249 w 5667555"/>
              <a:gd name="connsiteY20" fmla="*/ 759125 h 3019246"/>
              <a:gd name="connsiteX21" fmla="*/ 3657600 w 5667555"/>
              <a:gd name="connsiteY21" fmla="*/ 724619 h 3019246"/>
              <a:gd name="connsiteX22" fmla="*/ 3510951 w 5667555"/>
              <a:gd name="connsiteY22" fmla="*/ 750499 h 3019246"/>
              <a:gd name="connsiteX23" fmla="*/ 3459192 w 5667555"/>
              <a:gd name="connsiteY23" fmla="*/ 767751 h 3019246"/>
              <a:gd name="connsiteX24" fmla="*/ 3329796 w 5667555"/>
              <a:gd name="connsiteY24" fmla="*/ 715993 h 3019246"/>
              <a:gd name="connsiteX25" fmla="*/ 3252159 w 5667555"/>
              <a:gd name="connsiteY25" fmla="*/ 802257 h 3019246"/>
              <a:gd name="connsiteX26" fmla="*/ 3088257 w 5667555"/>
              <a:gd name="connsiteY26" fmla="*/ 785004 h 3019246"/>
              <a:gd name="connsiteX27" fmla="*/ 2967487 w 5667555"/>
              <a:gd name="connsiteY27" fmla="*/ 871268 h 3019246"/>
              <a:gd name="connsiteX28" fmla="*/ 2881223 w 5667555"/>
              <a:gd name="connsiteY28" fmla="*/ 845389 h 3019246"/>
              <a:gd name="connsiteX29" fmla="*/ 2803585 w 5667555"/>
              <a:gd name="connsiteY29" fmla="*/ 914400 h 3019246"/>
              <a:gd name="connsiteX30" fmla="*/ 2587925 w 5667555"/>
              <a:gd name="connsiteY30" fmla="*/ 974785 h 3019246"/>
              <a:gd name="connsiteX31" fmla="*/ 2493034 w 5667555"/>
              <a:gd name="connsiteY31" fmla="*/ 1026544 h 3019246"/>
              <a:gd name="connsiteX32" fmla="*/ 2562045 w 5667555"/>
              <a:gd name="connsiteY32" fmla="*/ 1069676 h 3019246"/>
              <a:gd name="connsiteX33" fmla="*/ 2536166 w 5667555"/>
              <a:gd name="connsiteY33" fmla="*/ 1061050 h 3019246"/>
              <a:gd name="connsiteX34" fmla="*/ 2579298 w 5667555"/>
              <a:gd name="connsiteY34" fmla="*/ 1069676 h 3019246"/>
              <a:gd name="connsiteX35" fmla="*/ 2639683 w 5667555"/>
              <a:gd name="connsiteY35" fmla="*/ 1112808 h 3019246"/>
              <a:gd name="connsiteX36" fmla="*/ 2501660 w 5667555"/>
              <a:gd name="connsiteY36" fmla="*/ 1009291 h 3019246"/>
              <a:gd name="connsiteX37" fmla="*/ 2432649 w 5667555"/>
              <a:gd name="connsiteY37" fmla="*/ 1043797 h 3019246"/>
              <a:gd name="connsiteX38" fmla="*/ 2294626 w 5667555"/>
              <a:gd name="connsiteY38" fmla="*/ 1121434 h 3019246"/>
              <a:gd name="connsiteX39" fmla="*/ 2182483 w 5667555"/>
              <a:gd name="connsiteY39" fmla="*/ 1199072 h 3019246"/>
              <a:gd name="connsiteX40" fmla="*/ 2087592 w 5667555"/>
              <a:gd name="connsiteY40" fmla="*/ 1233578 h 3019246"/>
              <a:gd name="connsiteX41" fmla="*/ 1984075 w 5667555"/>
              <a:gd name="connsiteY41" fmla="*/ 1293963 h 3019246"/>
              <a:gd name="connsiteX42" fmla="*/ 1897811 w 5667555"/>
              <a:gd name="connsiteY42" fmla="*/ 1268083 h 3019246"/>
              <a:gd name="connsiteX43" fmla="*/ 1733909 w 5667555"/>
              <a:gd name="connsiteY43" fmla="*/ 1233578 h 3019246"/>
              <a:gd name="connsiteX44" fmla="*/ 1570008 w 5667555"/>
              <a:gd name="connsiteY44" fmla="*/ 1388853 h 3019246"/>
              <a:gd name="connsiteX45" fmla="*/ 1483743 w 5667555"/>
              <a:gd name="connsiteY45" fmla="*/ 1423359 h 3019246"/>
              <a:gd name="connsiteX46" fmla="*/ 1362974 w 5667555"/>
              <a:gd name="connsiteY46" fmla="*/ 1526876 h 3019246"/>
              <a:gd name="connsiteX47" fmla="*/ 1302589 w 5667555"/>
              <a:gd name="connsiteY47" fmla="*/ 1630393 h 3019246"/>
              <a:gd name="connsiteX48" fmla="*/ 1112808 w 5667555"/>
              <a:gd name="connsiteY48" fmla="*/ 1828800 h 3019246"/>
              <a:gd name="connsiteX49" fmla="*/ 966159 w 5667555"/>
              <a:gd name="connsiteY49" fmla="*/ 1958197 h 3019246"/>
              <a:gd name="connsiteX50" fmla="*/ 819509 w 5667555"/>
              <a:gd name="connsiteY50" fmla="*/ 2096219 h 3019246"/>
              <a:gd name="connsiteX51" fmla="*/ 733245 w 5667555"/>
              <a:gd name="connsiteY51" fmla="*/ 2122099 h 3019246"/>
              <a:gd name="connsiteX52" fmla="*/ 534838 w 5667555"/>
              <a:gd name="connsiteY52" fmla="*/ 2260121 h 3019246"/>
              <a:gd name="connsiteX53" fmla="*/ 439947 w 5667555"/>
              <a:gd name="connsiteY53" fmla="*/ 2320506 h 3019246"/>
              <a:gd name="connsiteX54" fmla="*/ 310551 w 5667555"/>
              <a:gd name="connsiteY54" fmla="*/ 2536167 h 3019246"/>
              <a:gd name="connsiteX55" fmla="*/ 241540 w 5667555"/>
              <a:gd name="connsiteY55" fmla="*/ 2674189 h 3019246"/>
              <a:gd name="connsiteX56" fmla="*/ 146649 w 5667555"/>
              <a:gd name="connsiteY56" fmla="*/ 2855344 h 3019246"/>
              <a:gd name="connsiteX57" fmla="*/ 34506 w 5667555"/>
              <a:gd name="connsiteY57" fmla="*/ 3019246 h 3019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667555" h="3019246">
                <a:moveTo>
                  <a:pt x="0" y="2976114"/>
                </a:moveTo>
                <a:lnTo>
                  <a:pt x="25879" y="0"/>
                </a:lnTo>
                <a:lnTo>
                  <a:pt x="5667555" y="17253"/>
                </a:lnTo>
                <a:lnTo>
                  <a:pt x="5650302" y="2656936"/>
                </a:lnTo>
                <a:lnTo>
                  <a:pt x="5581291" y="2605178"/>
                </a:lnTo>
                <a:lnTo>
                  <a:pt x="5529532" y="2622431"/>
                </a:lnTo>
                <a:lnTo>
                  <a:pt x="5469147" y="2510287"/>
                </a:lnTo>
                <a:lnTo>
                  <a:pt x="5486400" y="2449902"/>
                </a:lnTo>
                <a:lnTo>
                  <a:pt x="5305245" y="2208363"/>
                </a:lnTo>
                <a:lnTo>
                  <a:pt x="5106838" y="1906438"/>
                </a:lnTo>
                <a:lnTo>
                  <a:pt x="4960189" y="1639019"/>
                </a:lnTo>
                <a:lnTo>
                  <a:pt x="4813540" y="1483744"/>
                </a:lnTo>
                <a:lnTo>
                  <a:pt x="4649638" y="1345721"/>
                </a:lnTo>
                <a:lnTo>
                  <a:pt x="4477109" y="1078302"/>
                </a:lnTo>
                <a:lnTo>
                  <a:pt x="4399472" y="1285336"/>
                </a:lnTo>
                <a:lnTo>
                  <a:pt x="4304581" y="1259457"/>
                </a:lnTo>
                <a:lnTo>
                  <a:pt x="4166559" y="1095555"/>
                </a:lnTo>
                <a:cubicBezTo>
                  <a:pt x="4129442" y="1012042"/>
                  <a:pt x="4144719" y="1043247"/>
                  <a:pt x="4123426" y="1000665"/>
                </a:cubicBezTo>
                <a:lnTo>
                  <a:pt x="4045789" y="905774"/>
                </a:lnTo>
                <a:lnTo>
                  <a:pt x="3899140" y="828136"/>
                </a:lnTo>
                <a:lnTo>
                  <a:pt x="3804249" y="759125"/>
                </a:lnTo>
                <a:lnTo>
                  <a:pt x="3657600" y="724619"/>
                </a:lnTo>
                <a:lnTo>
                  <a:pt x="3510951" y="750499"/>
                </a:lnTo>
                <a:lnTo>
                  <a:pt x="3459192" y="767751"/>
                </a:lnTo>
                <a:lnTo>
                  <a:pt x="3329796" y="715993"/>
                </a:lnTo>
                <a:lnTo>
                  <a:pt x="3252159" y="802257"/>
                </a:lnTo>
                <a:lnTo>
                  <a:pt x="3088257" y="785004"/>
                </a:lnTo>
                <a:lnTo>
                  <a:pt x="2967487" y="871268"/>
                </a:lnTo>
                <a:lnTo>
                  <a:pt x="2881223" y="845389"/>
                </a:lnTo>
                <a:lnTo>
                  <a:pt x="2803585" y="914400"/>
                </a:lnTo>
                <a:lnTo>
                  <a:pt x="2587925" y="974785"/>
                </a:lnTo>
                <a:lnTo>
                  <a:pt x="2493034" y="1026544"/>
                </a:lnTo>
                <a:cubicBezTo>
                  <a:pt x="2516038" y="1040921"/>
                  <a:pt x="2540862" y="1052730"/>
                  <a:pt x="2562045" y="1069676"/>
                </a:cubicBezTo>
                <a:cubicBezTo>
                  <a:pt x="2569145" y="1075356"/>
                  <a:pt x="2527073" y="1061050"/>
                  <a:pt x="2536166" y="1061050"/>
                </a:cubicBezTo>
                <a:cubicBezTo>
                  <a:pt x="2550828" y="1061050"/>
                  <a:pt x="2564921" y="1066801"/>
                  <a:pt x="2579298" y="1069676"/>
                </a:cubicBezTo>
                <a:cubicBezTo>
                  <a:pt x="2642179" y="1105609"/>
                  <a:pt x="2639683" y="1080999"/>
                  <a:pt x="2639683" y="1112808"/>
                </a:cubicBezTo>
                <a:lnTo>
                  <a:pt x="2501660" y="1009291"/>
                </a:lnTo>
                <a:lnTo>
                  <a:pt x="2432649" y="1043797"/>
                </a:lnTo>
                <a:lnTo>
                  <a:pt x="2294626" y="1121434"/>
                </a:lnTo>
                <a:lnTo>
                  <a:pt x="2182483" y="1199072"/>
                </a:lnTo>
                <a:lnTo>
                  <a:pt x="2087592" y="1233578"/>
                </a:lnTo>
                <a:lnTo>
                  <a:pt x="1984075" y="1293963"/>
                </a:lnTo>
                <a:lnTo>
                  <a:pt x="1897811" y="1268083"/>
                </a:lnTo>
                <a:lnTo>
                  <a:pt x="1733909" y="1233578"/>
                </a:lnTo>
                <a:lnTo>
                  <a:pt x="1570008" y="1388853"/>
                </a:lnTo>
                <a:lnTo>
                  <a:pt x="1483743" y="1423359"/>
                </a:lnTo>
                <a:lnTo>
                  <a:pt x="1362974" y="1526876"/>
                </a:lnTo>
                <a:lnTo>
                  <a:pt x="1302589" y="1630393"/>
                </a:lnTo>
                <a:lnTo>
                  <a:pt x="1112808" y="1828800"/>
                </a:lnTo>
                <a:lnTo>
                  <a:pt x="966159" y="1958197"/>
                </a:lnTo>
                <a:lnTo>
                  <a:pt x="819509" y="2096219"/>
                </a:lnTo>
                <a:lnTo>
                  <a:pt x="733245" y="2122099"/>
                </a:lnTo>
                <a:lnTo>
                  <a:pt x="534838" y="2260121"/>
                </a:lnTo>
                <a:lnTo>
                  <a:pt x="439947" y="2320506"/>
                </a:lnTo>
                <a:lnTo>
                  <a:pt x="310551" y="2536167"/>
                </a:lnTo>
                <a:lnTo>
                  <a:pt x="241540" y="2674189"/>
                </a:lnTo>
                <a:lnTo>
                  <a:pt x="146649" y="2855344"/>
                </a:lnTo>
                <a:lnTo>
                  <a:pt x="34506" y="3019246"/>
                </a:lnTo>
              </a:path>
            </a:pathLst>
          </a:custGeom>
          <a:solidFill>
            <a:srgbClr val="595959">
              <a:alpha val="5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Freeform 19"/>
          <p:cNvSpPr/>
          <p:nvPr/>
        </p:nvSpPr>
        <p:spPr bwMode="auto">
          <a:xfrm>
            <a:off x="2424023" y="3692106"/>
            <a:ext cx="4856671" cy="1570007"/>
          </a:xfrm>
          <a:custGeom>
            <a:avLst/>
            <a:gdLst>
              <a:gd name="connsiteX0" fmla="*/ 4856671 w 4856671"/>
              <a:gd name="connsiteY0" fmla="*/ 1570007 h 1570007"/>
              <a:gd name="connsiteX1" fmla="*/ 4761781 w 4856671"/>
              <a:gd name="connsiteY1" fmla="*/ 1431985 h 1570007"/>
              <a:gd name="connsiteX2" fmla="*/ 4684143 w 4856671"/>
              <a:gd name="connsiteY2" fmla="*/ 1380226 h 1570007"/>
              <a:gd name="connsiteX3" fmla="*/ 4658264 w 4856671"/>
              <a:gd name="connsiteY3" fmla="*/ 1337094 h 1570007"/>
              <a:gd name="connsiteX4" fmla="*/ 4563373 w 4856671"/>
              <a:gd name="connsiteY4" fmla="*/ 1164566 h 1570007"/>
              <a:gd name="connsiteX5" fmla="*/ 4468483 w 4856671"/>
              <a:gd name="connsiteY5" fmla="*/ 1026543 h 1570007"/>
              <a:gd name="connsiteX6" fmla="*/ 4356339 w 4856671"/>
              <a:gd name="connsiteY6" fmla="*/ 854015 h 1570007"/>
              <a:gd name="connsiteX7" fmla="*/ 4270075 w 4856671"/>
              <a:gd name="connsiteY7" fmla="*/ 793630 h 1570007"/>
              <a:gd name="connsiteX8" fmla="*/ 4114800 w 4856671"/>
              <a:gd name="connsiteY8" fmla="*/ 603849 h 1570007"/>
              <a:gd name="connsiteX9" fmla="*/ 3959524 w 4856671"/>
              <a:gd name="connsiteY9" fmla="*/ 388188 h 1570007"/>
              <a:gd name="connsiteX10" fmla="*/ 3804249 w 4856671"/>
              <a:gd name="connsiteY10" fmla="*/ 224286 h 1570007"/>
              <a:gd name="connsiteX11" fmla="*/ 3700732 w 4856671"/>
              <a:gd name="connsiteY11" fmla="*/ 77637 h 1570007"/>
              <a:gd name="connsiteX12" fmla="*/ 3562709 w 4856671"/>
              <a:gd name="connsiteY12" fmla="*/ 0 h 1570007"/>
              <a:gd name="connsiteX13" fmla="*/ 3424686 w 4856671"/>
              <a:gd name="connsiteY13" fmla="*/ 51758 h 1570007"/>
              <a:gd name="connsiteX14" fmla="*/ 3303917 w 4856671"/>
              <a:gd name="connsiteY14" fmla="*/ 8626 h 1570007"/>
              <a:gd name="connsiteX15" fmla="*/ 3140015 w 4856671"/>
              <a:gd name="connsiteY15" fmla="*/ 43132 h 1570007"/>
              <a:gd name="connsiteX16" fmla="*/ 3027871 w 4856671"/>
              <a:gd name="connsiteY16" fmla="*/ 8626 h 1570007"/>
              <a:gd name="connsiteX17" fmla="*/ 2708694 w 4856671"/>
              <a:gd name="connsiteY17" fmla="*/ 34505 h 1570007"/>
              <a:gd name="connsiteX18" fmla="*/ 2432649 w 4856671"/>
              <a:gd name="connsiteY18" fmla="*/ 77637 h 1570007"/>
              <a:gd name="connsiteX19" fmla="*/ 2130724 w 4856671"/>
              <a:gd name="connsiteY19" fmla="*/ 232913 h 1570007"/>
              <a:gd name="connsiteX20" fmla="*/ 1897811 w 4856671"/>
              <a:gd name="connsiteY20" fmla="*/ 319177 h 1570007"/>
              <a:gd name="connsiteX21" fmla="*/ 1682151 w 4856671"/>
              <a:gd name="connsiteY21" fmla="*/ 405441 h 1570007"/>
              <a:gd name="connsiteX22" fmla="*/ 1535502 w 4856671"/>
              <a:gd name="connsiteY22" fmla="*/ 534837 h 1570007"/>
              <a:gd name="connsiteX23" fmla="*/ 1268083 w 4856671"/>
              <a:gd name="connsiteY23" fmla="*/ 569343 h 1570007"/>
              <a:gd name="connsiteX24" fmla="*/ 1069675 w 4856671"/>
              <a:gd name="connsiteY24" fmla="*/ 560717 h 1570007"/>
              <a:gd name="connsiteX25" fmla="*/ 914400 w 4856671"/>
              <a:gd name="connsiteY25" fmla="*/ 681486 h 1570007"/>
              <a:gd name="connsiteX26" fmla="*/ 785003 w 4856671"/>
              <a:gd name="connsiteY26" fmla="*/ 776377 h 1570007"/>
              <a:gd name="connsiteX27" fmla="*/ 655607 w 4856671"/>
              <a:gd name="connsiteY27" fmla="*/ 862641 h 1570007"/>
              <a:gd name="connsiteX28" fmla="*/ 439947 w 4856671"/>
              <a:gd name="connsiteY28" fmla="*/ 1164566 h 1570007"/>
              <a:gd name="connsiteX29" fmla="*/ 163902 w 4856671"/>
              <a:gd name="connsiteY29" fmla="*/ 1423358 h 1570007"/>
              <a:gd name="connsiteX30" fmla="*/ 0 w 4856671"/>
              <a:gd name="connsiteY30" fmla="*/ 1570007 h 157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856671" h="1570007">
                <a:moveTo>
                  <a:pt x="4856671" y="1570007"/>
                </a:moveTo>
                <a:lnTo>
                  <a:pt x="4761781" y="1431985"/>
                </a:lnTo>
                <a:lnTo>
                  <a:pt x="4684143" y="1380226"/>
                </a:lnTo>
                <a:lnTo>
                  <a:pt x="4658264" y="1337094"/>
                </a:lnTo>
                <a:lnTo>
                  <a:pt x="4563373" y="1164566"/>
                </a:lnTo>
                <a:lnTo>
                  <a:pt x="4468483" y="1026543"/>
                </a:lnTo>
                <a:lnTo>
                  <a:pt x="4356339" y="854015"/>
                </a:lnTo>
                <a:lnTo>
                  <a:pt x="4270075" y="793630"/>
                </a:lnTo>
                <a:lnTo>
                  <a:pt x="4114800" y="603849"/>
                </a:lnTo>
                <a:lnTo>
                  <a:pt x="3959524" y="388188"/>
                </a:lnTo>
                <a:lnTo>
                  <a:pt x="3804249" y="224286"/>
                </a:lnTo>
                <a:lnTo>
                  <a:pt x="3700732" y="77637"/>
                </a:lnTo>
                <a:lnTo>
                  <a:pt x="3562709" y="0"/>
                </a:lnTo>
                <a:lnTo>
                  <a:pt x="3424686" y="51758"/>
                </a:lnTo>
                <a:lnTo>
                  <a:pt x="3303917" y="8626"/>
                </a:lnTo>
                <a:lnTo>
                  <a:pt x="3140015" y="43132"/>
                </a:lnTo>
                <a:lnTo>
                  <a:pt x="3027871" y="8626"/>
                </a:lnTo>
                <a:lnTo>
                  <a:pt x="2708694" y="34505"/>
                </a:lnTo>
                <a:lnTo>
                  <a:pt x="2432649" y="77637"/>
                </a:lnTo>
                <a:lnTo>
                  <a:pt x="2130724" y="232913"/>
                </a:lnTo>
                <a:lnTo>
                  <a:pt x="1897811" y="319177"/>
                </a:lnTo>
                <a:lnTo>
                  <a:pt x="1682151" y="405441"/>
                </a:lnTo>
                <a:lnTo>
                  <a:pt x="1535502" y="534837"/>
                </a:lnTo>
                <a:lnTo>
                  <a:pt x="1268083" y="569343"/>
                </a:lnTo>
                <a:lnTo>
                  <a:pt x="1069675" y="560717"/>
                </a:lnTo>
                <a:lnTo>
                  <a:pt x="914400" y="681486"/>
                </a:lnTo>
                <a:lnTo>
                  <a:pt x="785003" y="776377"/>
                </a:lnTo>
                <a:lnTo>
                  <a:pt x="655607" y="862641"/>
                </a:lnTo>
                <a:lnTo>
                  <a:pt x="439947" y="1164566"/>
                </a:lnTo>
                <a:lnTo>
                  <a:pt x="163902" y="1423358"/>
                </a:lnTo>
                <a:lnTo>
                  <a:pt x="0" y="1570007"/>
                </a:lnTo>
              </a:path>
            </a:pathLst>
          </a:custGeom>
          <a:solidFill>
            <a:srgbClr val="595959">
              <a:alpha val="5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3752491" y="2191109"/>
            <a:ext cx="0" cy="271732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xtBox 22"/>
          <p:cNvSpPr txBox="1"/>
          <p:nvPr/>
        </p:nvSpPr>
        <p:spPr>
          <a:xfrm>
            <a:off x="3390174" y="1820173"/>
            <a:ext cx="947695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Gather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39972" y="2076086"/>
            <a:ext cx="817083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0066CC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Top of</a:t>
            </a:r>
          </a:p>
          <a:p>
            <a:pPr algn="ctr"/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Reservoir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78578" y="3186016"/>
            <a:ext cx="655949" cy="57708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Possible</a:t>
            </a:r>
          </a:p>
          <a:p>
            <a:pPr algn="ctr"/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Fluid</a:t>
            </a:r>
          </a:p>
          <a:p>
            <a:pPr algn="ctr"/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Contact</a:t>
            </a:r>
            <a:endParaRPr lang="en-US" sz="105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5934975" y="2570670"/>
            <a:ext cx="460075" cy="560717"/>
          </a:xfrm>
          <a:custGeom>
            <a:avLst/>
            <a:gdLst>
              <a:gd name="connsiteX0" fmla="*/ 439947 w 460075"/>
              <a:gd name="connsiteY0" fmla="*/ 0 h 560717"/>
              <a:gd name="connsiteX1" fmla="*/ 120770 w 460075"/>
              <a:gd name="connsiteY1" fmla="*/ 336431 h 560717"/>
              <a:gd name="connsiteX2" fmla="*/ 439947 w 460075"/>
              <a:gd name="connsiteY2" fmla="*/ 327804 h 560717"/>
              <a:gd name="connsiteX3" fmla="*/ 0 w 460075"/>
              <a:gd name="connsiteY3" fmla="*/ 560717 h 560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0075" h="560717">
                <a:moveTo>
                  <a:pt x="439947" y="0"/>
                </a:moveTo>
                <a:cubicBezTo>
                  <a:pt x="280358" y="140898"/>
                  <a:pt x="120770" y="281797"/>
                  <a:pt x="120770" y="336431"/>
                </a:cubicBezTo>
                <a:cubicBezTo>
                  <a:pt x="120770" y="391065"/>
                  <a:pt x="460075" y="290423"/>
                  <a:pt x="439947" y="327804"/>
                </a:cubicBezTo>
                <a:cubicBezTo>
                  <a:pt x="419819" y="365185"/>
                  <a:pt x="0" y="560717"/>
                  <a:pt x="0" y="560717"/>
                </a:cubicBezTo>
              </a:path>
            </a:pathLst>
          </a:custGeom>
          <a:noFill/>
          <a:ln w="57150" cap="flat" cmpd="sng" algn="ctr">
            <a:solidFill>
              <a:srgbClr val="0066CC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Right Arrow 26"/>
          <p:cNvSpPr/>
          <p:nvPr/>
        </p:nvSpPr>
        <p:spPr bwMode="auto">
          <a:xfrm>
            <a:off x="2570671" y="3355666"/>
            <a:ext cx="293298" cy="241540"/>
          </a:xfrm>
          <a:prstGeom prst="rightArrow">
            <a:avLst/>
          </a:prstGeom>
          <a:solidFill>
            <a:srgbClr val="FF0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172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3" grpId="0" animBg="1"/>
      <p:bldP spid="14354" grpId="0" animBg="1"/>
      <p:bldP spid="143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27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31332</TotalTime>
  <Words>319</Words>
  <Application>Microsoft Macintosh PowerPoint</Application>
  <PresentationFormat>On-screen Show (4:3)</PresentationFormat>
  <Paragraphs>84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Exercise 27: AVA Analysis</vt:lpstr>
      <vt:lpstr>Amplitude vs Angle for the Gather</vt:lpstr>
      <vt:lpstr>Modeled AVA Response</vt:lpstr>
      <vt:lpstr>AVA-Based Fluid Classification</vt:lpstr>
      <vt:lpstr>Predicted HC Distribution</vt:lpstr>
      <vt:lpstr>Exercise 27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248</cp:revision>
  <cp:lastPrinted>2001-11-26T19:56:19Z</cp:lastPrinted>
  <dcterms:created xsi:type="dcterms:W3CDTF">2001-11-20T13:29:42Z</dcterms:created>
  <dcterms:modified xsi:type="dcterms:W3CDTF">2016-10-31T14:26:28Z</dcterms:modified>
</cp:coreProperties>
</file>