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9" r:id="rId2"/>
    <p:sldId id="351" r:id="rId3"/>
    <p:sldId id="359" r:id="rId4"/>
    <p:sldId id="360" r:id="rId5"/>
    <p:sldId id="361" r:id="rId6"/>
    <p:sldId id="352" r:id="rId7"/>
    <p:sldId id="353" r:id="rId8"/>
    <p:sldId id="354" r:id="rId9"/>
    <p:sldId id="355" r:id="rId10"/>
    <p:sldId id="356" r:id="rId11"/>
    <p:sldId id="357" r:id="rId12"/>
    <p:sldId id="358" r:id="rId13"/>
    <p:sldId id="349" r:id="rId14"/>
  </p:sldIdLst>
  <p:sldSz cx="9144000" cy="6858000" type="screen4x3"/>
  <p:notesSz cx="9296400" cy="7010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FFCC"/>
    <a:srgbClr val="FFFF00"/>
    <a:srgbClr val="00CC99"/>
    <a:srgbClr val="008000"/>
    <a:srgbClr val="66FF33"/>
    <a:srgbClr val="47FFD1"/>
    <a:srgbClr val="ECD9C6"/>
    <a:srgbClr val="66FFFF"/>
    <a:srgbClr val="CFEF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470" autoAdjust="0"/>
  </p:normalViewPr>
  <p:slideViewPr>
    <p:cSldViewPr snapToGrid="0">
      <p:cViewPr>
        <p:scale>
          <a:sx n="72" d="100"/>
          <a:sy n="72" d="100"/>
        </p:scale>
        <p:origin x="-1752" y="-136"/>
      </p:cViewPr>
      <p:guideLst>
        <p:guide orient="horz" pos="72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80"/>
    </p:cViewPr>
  </p:notesTextViewPr>
  <p:sorterViewPr>
    <p:cViewPr>
      <p:scale>
        <a:sx n="100" d="100"/>
        <a:sy n="100" d="100"/>
      </p:scale>
      <p:origin x="0" y="5724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8"/>
        <p:guide pos="29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handoutMaster" Target="handoutMasters/handout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488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738" y="0"/>
            <a:ext cx="4029075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7975"/>
            <a:ext cx="4027488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738" y="6657975"/>
            <a:ext cx="4029075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701EAC7-9897-4586-9E07-FFBD98F5107B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127496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488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738" y="0"/>
            <a:ext cx="4029075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95600" y="525463"/>
            <a:ext cx="3505200" cy="2628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0275" y="3330575"/>
            <a:ext cx="7435850" cy="3154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7975"/>
            <a:ext cx="4027488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738" y="6657975"/>
            <a:ext cx="4029075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94DD63B-0505-4AEB-91D7-C2524166C2F9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657198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C6F576C-CDCA-4056-B7EC-741CB14AC1A1}" type="slidenum">
              <a:rPr lang="en-US" altLang="en-US"/>
              <a:pPr/>
              <a:t>1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34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95000"/>
              </a:lnSpc>
              <a:spcBef>
                <a:spcPct val="40000"/>
              </a:spcBef>
              <a:buFontTx/>
              <a:buNone/>
              <a:tabLst>
                <a:tab pos="1143000" algn="l"/>
              </a:tabLst>
            </a:pPr>
            <a:r>
              <a:rPr lang="en-US" sz="2800" dirty="0" smtClean="0"/>
              <a:t>To </a:t>
            </a:r>
            <a:r>
              <a:rPr lang="en-US" sz="2800" dirty="0" smtClean="0"/>
              <a:t>get</a:t>
            </a:r>
            <a:r>
              <a:rPr lang="en-US" sz="2800" baseline="0" dirty="0" smtClean="0"/>
              <a:t> a</a:t>
            </a:r>
            <a:r>
              <a:rPr lang="en-US" sz="2800" dirty="0" smtClean="0"/>
              <a:t> first approximation, </a:t>
            </a:r>
            <a:r>
              <a:rPr lang="en-US" sz="2800" dirty="0" smtClean="0"/>
              <a:t>we:</a:t>
            </a:r>
            <a:r>
              <a:rPr lang="en-US" sz="2800" baseline="0" dirty="0" smtClean="0"/>
              <a:t> (1) </a:t>
            </a:r>
            <a:r>
              <a:rPr lang="en-US" sz="2400" dirty="0" smtClean="0"/>
              <a:t>Start </a:t>
            </a:r>
            <a:r>
              <a:rPr lang="en-US" sz="2400" dirty="0" smtClean="0"/>
              <a:t>with the reservoir sand </a:t>
            </a:r>
            <a:r>
              <a:rPr lang="en-US" sz="2400" dirty="0" smtClean="0"/>
              <a:t>volume;</a:t>
            </a:r>
            <a:r>
              <a:rPr lang="en-US" sz="2400" baseline="0" dirty="0" smtClean="0"/>
              <a:t> and (2) </a:t>
            </a:r>
            <a:r>
              <a:rPr lang="en-US" sz="2400" dirty="0" smtClean="0"/>
              <a:t>Use </a:t>
            </a:r>
            <a:r>
              <a:rPr lang="en-US" sz="2400" dirty="0" smtClean="0"/>
              <a:t>a porosity value (percentage of volume that represents the pore space</a:t>
            </a:r>
            <a:r>
              <a:rPr lang="en-US" sz="2400" dirty="0" smtClean="0"/>
              <a:t>).</a:t>
            </a:r>
            <a:endParaRPr lang="en-US" sz="2400" dirty="0" smtClean="0"/>
          </a:p>
          <a:p>
            <a:pPr lvl="0">
              <a:lnSpc>
                <a:spcPct val="95000"/>
              </a:lnSpc>
              <a:spcBef>
                <a:spcPct val="40000"/>
              </a:spcBef>
              <a:tabLst>
                <a:tab pos="1143000" algn="l"/>
              </a:tabLst>
            </a:pPr>
            <a:r>
              <a:rPr lang="en-US" sz="2400" dirty="0" smtClean="0"/>
              <a:t>Porosity (</a:t>
            </a:r>
            <a:r>
              <a:rPr lang="el-GR" sz="2400" dirty="0" smtClean="0"/>
              <a:t>Φ</a:t>
            </a:r>
            <a:r>
              <a:rPr lang="en-US" sz="2400" dirty="0" smtClean="0"/>
              <a:t>)</a:t>
            </a:r>
            <a:r>
              <a:rPr lang="en-US" sz="2400" baseline="0" dirty="0" smtClean="0"/>
              <a:t> </a:t>
            </a:r>
            <a:r>
              <a:rPr lang="en-US" sz="2400" dirty="0" smtClean="0"/>
              <a:t>often varies by the environments of </a:t>
            </a:r>
            <a:r>
              <a:rPr lang="en-US" sz="2400" dirty="0" smtClean="0"/>
              <a:t>deposition (EOD).</a:t>
            </a:r>
            <a:r>
              <a:rPr lang="en-US" sz="2400" baseline="0" dirty="0" smtClean="0"/>
              <a:t> </a:t>
            </a:r>
            <a:endParaRPr lang="en-US" sz="2400" dirty="0" smtClean="0"/>
          </a:p>
          <a:p>
            <a:pPr lvl="0">
              <a:lnSpc>
                <a:spcPct val="95000"/>
              </a:lnSpc>
              <a:spcBef>
                <a:spcPct val="40000"/>
              </a:spcBef>
              <a:tabLst>
                <a:tab pos="1143000" algn="l"/>
              </a:tabLst>
            </a:pPr>
            <a:r>
              <a:rPr lang="en-US" sz="2400" dirty="0" smtClean="0"/>
              <a:t>For our field:</a:t>
            </a:r>
          </a:p>
          <a:p>
            <a:pPr lvl="1">
              <a:lnSpc>
                <a:spcPct val="95000"/>
              </a:lnSpc>
              <a:spcBef>
                <a:spcPct val="40000"/>
              </a:spcBef>
              <a:tabLst>
                <a:tab pos="1143000" algn="l"/>
              </a:tabLst>
            </a:pPr>
            <a:r>
              <a:rPr lang="en-US" sz="2000" dirty="0" smtClean="0"/>
              <a:t>- </a:t>
            </a:r>
            <a:r>
              <a:rPr lang="el-GR" sz="2000" dirty="0" smtClean="0"/>
              <a:t>Φ</a:t>
            </a:r>
            <a:r>
              <a:rPr lang="en-US" sz="2000" dirty="0" smtClean="0"/>
              <a:t> for shoreface = 20%</a:t>
            </a:r>
          </a:p>
          <a:p>
            <a:pPr lvl="1">
              <a:lnSpc>
                <a:spcPct val="95000"/>
              </a:lnSpc>
              <a:spcBef>
                <a:spcPct val="40000"/>
              </a:spcBef>
              <a:tabLst>
                <a:tab pos="1143000" algn="l"/>
              </a:tabLst>
            </a:pPr>
            <a:r>
              <a:rPr lang="en-US" sz="2000" dirty="0" smtClean="0"/>
              <a:t>- </a:t>
            </a:r>
            <a:r>
              <a:rPr lang="el-GR" sz="2000" dirty="0" smtClean="0"/>
              <a:t>Φ</a:t>
            </a:r>
            <a:r>
              <a:rPr lang="en-US" sz="2000" dirty="0" smtClean="0"/>
              <a:t> for delta plain = 18%</a:t>
            </a:r>
          </a:p>
          <a:p>
            <a:pPr lvl="1">
              <a:lnSpc>
                <a:spcPct val="95000"/>
              </a:lnSpc>
              <a:spcBef>
                <a:spcPct val="40000"/>
              </a:spcBef>
              <a:tabLst>
                <a:tab pos="1143000" algn="l"/>
              </a:tabLst>
            </a:pPr>
            <a:r>
              <a:rPr lang="en-US" sz="2000" dirty="0" smtClean="0"/>
              <a:t>- </a:t>
            </a:r>
            <a:r>
              <a:rPr lang="el-GR" sz="2000" dirty="0" smtClean="0"/>
              <a:t>Φ</a:t>
            </a:r>
            <a:r>
              <a:rPr lang="en-US" sz="2000" dirty="0" smtClean="0"/>
              <a:t> for fluvial = 16%.</a:t>
            </a:r>
            <a:endParaRPr lang="en-US" sz="1100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65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95000"/>
              </a:lnSpc>
              <a:spcBef>
                <a:spcPct val="40000"/>
              </a:spcBef>
              <a:buFontTx/>
              <a:buNone/>
              <a:tabLst>
                <a:tab pos="1143000" algn="l"/>
              </a:tabLst>
            </a:pPr>
            <a:r>
              <a:rPr lang="en-US" sz="1100" dirty="0" smtClean="0"/>
              <a:t>To</a:t>
            </a:r>
            <a:r>
              <a:rPr lang="en-US" sz="1100" baseline="0" dirty="0" smtClean="0"/>
              <a:t> </a:t>
            </a:r>
            <a:r>
              <a:rPr lang="en-US" sz="1100" baseline="0" dirty="0" smtClean="0"/>
              <a:t>get a </a:t>
            </a:r>
            <a:r>
              <a:rPr lang="en-US" sz="2800" dirty="0" smtClean="0"/>
              <a:t>first approximation, </a:t>
            </a:r>
            <a:r>
              <a:rPr lang="en-US" sz="2800" dirty="0" smtClean="0"/>
              <a:t>we:</a:t>
            </a:r>
            <a:r>
              <a:rPr lang="en-US" sz="2800" baseline="0" dirty="0" smtClean="0"/>
              <a:t> (1) </a:t>
            </a:r>
            <a:r>
              <a:rPr lang="en-US" sz="2400" dirty="0" smtClean="0"/>
              <a:t>Start </a:t>
            </a:r>
            <a:r>
              <a:rPr lang="en-US" sz="2400" dirty="0" smtClean="0"/>
              <a:t>with the net pore </a:t>
            </a:r>
            <a:r>
              <a:rPr lang="en-US" sz="2400" dirty="0" smtClean="0"/>
              <a:t>volume;</a:t>
            </a:r>
            <a:r>
              <a:rPr lang="en-US" sz="2400" baseline="0" dirty="0" smtClean="0"/>
              <a:t> and (2) </a:t>
            </a:r>
            <a:r>
              <a:rPr lang="en-US" sz="2400" dirty="0" smtClean="0"/>
              <a:t>Use </a:t>
            </a:r>
            <a:r>
              <a:rPr lang="en-US" sz="2400" dirty="0" smtClean="0"/>
              <a:t>a HC saturation value (e.g. 80% HC saturation means 80% of the pore space contains HCs, the other 20% has irreducible water</a:t>
            </a:r>
            <a:r>
              <a:rPr lang="en-US" sz="2400" dirty="0" smtClean="0"/>
              <a:t>).</a:t>
            </a:r>
            <a:r>
              <a:rPr lang="en-US" sz="2400" baseline="0" dirty="0" smtClean="0"/>
              <a:t> </a:t>
            </a:r>
            <a:r>
              <a:rPr lang="en-US" sz="2400" dirty="0" smtClean="0"/>
              <a:t>For </a:t>
            </a:r>
            <a:r>
              <a:rPr lang="en-US" sz="2400" dirty="0" smtClean="0"/>
              <a:t>this field, a HC saturation of 90% was found to be correct (as determined after the</a:t>
            </a:r>
            <a:r>
              <a:rPr lang="en-US" sz="2400" baseline="0" dirty="0" smtClean="0"/>
              <a:t> field had been </a:t>
            </a:r>
            <a:r>
              <a:rPr lang="en-US" sz="2400" dirty="0" smtClean="0"/>
              <a:t>producing for several </a:t>
            </a:r>
            <a:r>
              <a:rPr lang="en-US" sz="2400" dirty="0" smtClean="0"/>
              <a:t>years.)</a:t>
            </a:r>
            <a:endParaRPr lang="en-US" sz="2400" dirty="0" smtClean="0"/>
          </a:p>
          <a:p>
            <a:endParaRPr lang="en-US" sz="1100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95000"/>
              </a:lnSpc>
              <a:spcBef>
                <a:spcPct val="55000"/>
              </a:spcBef>
              <a:buFontTx/>
              <a:buNone/>
              <a:tabLst>
                <a:tab pos="1143000" algn="l"/>
              </a:tabLst>
            </a:pPr>
            <a:r>
              <a:rPr lang="en-US" sz="1200" dirty="0" smtClean="0"/>
              <a:t>We </a:t>
            </a:r>
            <a:r>
              <a:rPr lang="en-US" sz="1200" dirty="0" smtClean="0"/>
              <a:t>need a recovery efficiency to go from HC in place to recoverable HC (at the surface)</a:t>
            </a:r>
            <a:r>
              <a:rPr lang="en-US" sz="1200" dirty="0" smtClean="0"/>
              <a:t>.</a:t>
            </a:r>
            <a:r>
              <a:rPr lang="en-US" sz="1200" baseline="0" dirty="0" smtClean="0"/>
              <a:t> </a:t>
            </a:r>
            <a:r>
              <a:rPr lang="en-US" sz="1200" dirty="0" smtClean="0"/>
              <a:t>To </a:t>
            </a:r>
            <a:r>
              <a:rPr lang="en-US" sz="1200" dirty="0" smtClean="0"/>
              <a:t>get a recoverable gas value, we will assume a 70% recovery </a:t>
            </a:r>
            <a:r>
              <a:rPr lang="en-US" sz="1200" dirty="0" smtClean="0"/>
              <a:t>efficiency.</a:t>
            </a:r>
            <a:r>
              <a:rPr lang="en-US" sz="1200" baseline="0" dirty="0" smtClean="0"/>
              <a:t> </a:t>
            </a:r>
            <a:r>
              <a:rPr lang="en-US" sz="1200" dirty="0" smtClean="0"/>
              <a:t>Many </a:t>
            </a:r>
            <a:r>
              <a:rPr lang="en-US" sz="1200" dirty="0" smtClean="0"/>
              <a:t>factors go into the recovery efficiency, in particular, how effective the reservoir’s “plumbing” is, which is related to </a:t>
            </a:r>
            <a:r>
              <a:rPr lang="en-US" sz="1200" dirty="0" smtClean="0"/>
              <a:t>permeability.</a:t>
            </a:r>
            <a:r>
              <a:rPr lang="en-US" sz="1200" baseline="0" dirty="0" smtClean="0"/>
              <a:t> </a:t>
            </a:r>
            <a:r>
              <a:rPr lang="en-US" sz="1200" dirty="0" smtClean="0"/>
              <a:t>These </a:t>
            </a:r>
            <a:r>
              <a:rPr lang="en-US" sz="1200" dirty="0" smtClean="0"/>
              <a:t>factors are beyond the scope of this </a:t>
            </a:r>
            <a:r>
              <a:rPr lang="en-US" sz="1200" smtClean="0"/>
              <a:t>course.</a:t>
            </a:r>
            <a:r>
              <a:rPr lang="en-US" sz="1200" baseline="0" smtClean="0"/>
              <a:t> </a:t>
            </a:r>
            <a:r>
              <a:rPr lang="en-US" sz="1200" smtClean="0"/>
              <a:t>There </a:t>
            </a:r>
            <a:r>
              <a:rPr lang="en-US" sz="1200" dirty="0" smtClean="0"/>
              <a:t>is also a volumetric expansion as the gas rises in the pipe and goes through drops in both temperature and pressure.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12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en-US" dirty="0" smtClean="0"/>
              <a:t>Slide 25.13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13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Topics </a:t>
            </a:r>
            <a:r>
              <a:rPr lang="en-US" dirty="0" smtClean="0"/>
              <a:t>covered in this </a:t>
            </a:r>
            <a:r>
              <a:rPr lang="en-US" dirty="0" smtClean="0"/>
              <a:t>lecture</a:t>
            </a:r>
            <a:r>
              <a:rPr lang="en-US" dirty="0" smtClean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2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</a:t>
            </a:r>
            <a:r>
              <a:rPr lang="en-US" baseline="0" dirty="0" smtClean="0"/>
              <a:t> </a:t>
            </a:r>
            <a:r>
              <a:rPr lang="en-US" b="1" baseline="0" dirty="0" smtClean="0"/>
              <a:t>r</a:t>
            </a:r>
            <a:r>
              <a:rPr lang="en-US" b="1" dirty="0" smtClean="0"/>
              <a:t>eservoir</a:t>
            </a:r>
            <a:r>
              <a:rPr lang="en-US" dirty="0" smtClean="0"/>
              <a:t> </a:t>
            </a:r>
            <a:r>
              <a:rPr lang="en-US" dirty="0" smtClean="0"/>
              <a:t>remains the play element that our industry tends to focus on the </a:t>
            </a:r>
            <a:r>
              <a:rPr lang="en-US" dirty="0" smtClean="0"/>
              <a:t>most.</a:t>
            </a:r>
            <a:r>
              <a:rPr lang="en-US" baseline="0" dirty="0" smtClean="0"/>
              <a:t> </a:t>
            </a:r>
            <a:r>
              <a:rPr lang="en-US" dirty="0" smtClean="0"/>
              <a:t>Especially </a:t>
            </a:r>
            <a:r>
              <a:rPr lang="en-US" sz="1200" dirty="0" smtClean="0"/>
              <a:t>in exploration, we want to know if there will be good quality reservoir rock where we propose to </a:t>
            </a:r>
            <a:r>
              <a:rPr lang="en-US" sz="1200" dirty="0" smtClean="0"/>
              <a:t>drill.</a:t>
            </a:r>
            <a:r>
              <a:rPr lang="en-US" sz="1200" baseline="0" dirty="0" smtClean="0"/>
              <a:t> </a:t>
            </a:r>
            <a:r>
              <a:rPr lang="en-US" sz="1200" dirty="0" smtClean="0"/>
              <a:t>This </a:t>
            </a:r>
            <a:r>
              <a:rPr lang="en-US" sz="1200" dirty="0" smtClean="0"/>
              <a:t>means </a:t>
            </a:r>
            <a:r>
              <a:rPr lang="en-US" sz="1200" dirty="0" smtClean="0"/>
              <a:t>two (2) </a:t>
            </a:r>
            <a:r>
              <a:rPr lang="en-US" sz="2400" dirty="0" smtClean="0"/>
              <a:t>things:</a:t>
            </a:r>
            <a:r>
              <a:rPr lang="en-US" sz="2400" baseline="0" dirty="0" smtClean="0"/>
              <a:t> (1) </a:t>
            </a:r>
            <a:r>
              <a:rPr lang="en-US" sz="2200" dirty="0" smtClean="0"/>
              <a:t>Reservoir </a:t>
            </a:r>
            <a:r>
              <a:rPr lang="en-US" sz="2200" dirty="0" smtClean="0"/>
              <a:t>rocks are </a:t>
            </a:r>
            <a:r>
              <a:rPr lang="en-US" sz="2200" dirty="0" smtClean="0"/>
              <a:t>present;</a:t>
            </a:r>
            <a:r>
              <a:rPr lang="en-US" sz="2200" baseline="0" dirty="0" smtClean="0"/>
              <a:t> and (2) R</a:t>
            </a:r>
            <a:r>
              <a:rPr lang="en-US" sz="2200" dirty="0" smtClean="0"/>
              <a:t>eservoir </a:t>
            </a:r>
            <a:r>
              <a:rPr lang="en-US" sz="2200" dirty="0" smtClean="0"/>
              <a:t>properties will be good enough to produce HCs.</a:t>
            </a:r>
          </a:p>
          <a:p>
            <a:pPr lvl="1">
              <a:buFontTx/>
              <a:buChar char="-"/>
            </a:pPr>
            <a:endParaRPr lang="en-US" sz="2200" dirty="0" smtClean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000" dirty="0" smtClean="0"/>
              <a:t>Our ultimate goal is to know how much HC is in the potential reservoir and </a:t>
            </a:r>
            <a:r>
              <a:rPr lang="en-US" sz="2000" dirty="0" smtClean="0"/>
              <a:t>what </a:t>
            </a:r>
            <a:r>
              <a:rPr lang="en-US" sz="2000" dirty="0" smtClean="0"/>
              <a:t>portion we can produce, i.e., to estimate the ultimate recovery (EUR).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3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sz="2400" dirty="0" smtClean="0"/>
              <a:t>The first </a:t>
            </a:r>
            <a:r>
              <a:rPr lang="en-US" sz="2400" dirty="0" smtClean="0"/>
              <a:t>question is whether or not reservoir rocks are present. </a:t>
            </a:r>
            <a:r>
              <a:rPr lang="en-US" sz="2400" dirty="0" smtClean="0"/>
              <a:t>The</a:t>
            </a:r>
            <a:r>
              <a:rPr lang="en-US" sz="2400" baseline="0" dirty="0" smtClean="0"/>
              <a:t> d</a:t>
            </a:r>
            <a:r>
              <a:rPr lang="en-US" sz="2400" dirty="0" smtClean="0"/>
              <a:t>ata </a:t>
            </a:r>
            <a:r>
              <a:rPr lang="en-US" sz="2400" dirty="0" smtClean="0"/>
              <a:t>we use to answer this question </a:t>
            </a:r>
            <a:r>
              <a:rPr lang="en-US" sz="2400" dirty="0" smtClean="0"/>
              <a:t>include:</a:t>
            </a:r>
            <a:r>
              <a:rPr lang="en-US" sz="2400" baseline="0" dirty="0" smtClean="0"/>
              <a:t> (1) well data from the region; (2) outcrops on the flank of the basin; and (3) seismic data over the proposed well location. </a:t>
            </a:r>
            <a:r>
              <a:rPr lang="en-US" sz="2400" dirty="0" smtClean="0"/>
              <a:t>Available </a:t>
            </a:r>
            <a:r>
              <a:rPr lang="en-US" sz="2400" dirty="0" smtClean="0"/>
              <a:t>well data may allow us to build a log cross section across the prospect or at least in the vicinity.</a:t>
            </a:r>
          </a:p>
          <a:p>
            <a:r>
              <a:rPr lang="en-US" sz="2400" dirty="0" smtClean="0"/>
              <a:t>If well data </a:t>
            </a:r>
            <a:r>
              <a:rPr lang="en-US" sz="2400" dirty="0" smtClean="0"/>
              <a:t>exist, </a:t>
            </a:r>
            <a:r>
              <a:rPr lang="en-US" sz="2400" dirty="0" smtClean="0"/>
              <a:t>then we will want to develop moderate- to good-quality well-seismic </a:t>
            </a:r>
            <a:r>
              <a:rPr lang="en-US" sz="2400" dirty="0" smtClean="0"/>
              <a:t>ties.</a:t>
            </a:r>
            <a:r>
              <a:rPr lang="en-US" sz="2400" baseline="0" dirty="0" smtClean="0"/>
              <a:t> </a:t>
            </a:r>
            <a:r>
              <a:rPr lang="en-US" sz="2400" dirty="0" smtClean="0"/>
              <a:t>We </a:t>
            </a:r>
            <a:r>
              <a:rPr lang="en-US" sz="2400" dirty="0" smtClean="0"/>
              <a:t>will use seismic facies analysis (ABC geometries and attributes) to predict EODs and </a:t>
            </a:r>
            <a:r>
              <a:rPr lang="en-US" sz="2400" dirty="0" smtClean="0"/>
              <a:t>then </a:t>
            </a:r>
            <a:r>
              <a:rPr lang="en-US" sz="2400" dirty="0" smtClean="0"/>
              <a:t>infer where reservoir quality rocks should be present</a:t>
            </a:r>
            <a:r>
              <a:rPr lang="en-US" sz="2400" dirty="0" smtClean="0"/>
              <a:t>.</a:t>
            </a:r>
            <a:endParaRPr lang="en-US" sz="2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4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sz="2400" dirty="0" smtClean="0"/>
              <a:t>Reservoir </a:t>
            </a:r>
            <a:r>
              <a:rPr lang="en-US" sz="2400" dirty="0" smtClean="0"/>
              <a:t>quality relates to the ease with which we can produce oil and/or gas from one or more </a:t>
            </a:r>
            <a:r>
              <a:rPr lang="en-US" sz="2400" dirty="0" smtClean="0"/>
              <a:t>wells.</a:t>
            </a:r>
            <a:r>
              <a:rPr lang="en-US" sz="2400" baseline="0" dirty="0" smtClean="0"/>
              <a:t> </a:t>
            </a:r>
            <a:r>
              <a:rPr lang="en-US" sz="2400" dirty="0" smtClean="0"/>
              <a:t>The </a:t>
            </a:r>
            <a:r>
              <a:rPr lang="en-US" sz="2400" dirty="0" smtClean="0"/>
              <a:t>two </a:t>
            </a:r>
            <a:r>
              <a:rPr lang="en-US" sz="2400" dirty="0" smtClean="0"/>
              <a:t>(2) main </a:t>
            </a:r>
            <a:r>
              <a:rPr lang="en-US" sz="2400" dirty="0" smtClean="0"/>
              <a:t>factors controlling reservoir quality are</a:t>
            </a:r>
            <a:r>
              <a:rPr lang="en-US" sz="2400" dirty="0" smtClean="0"/>
              <a:t>: (1) porosity </a:t>
            </a:r>
            <a:r>
              <a:rPr lang="en-US" sz="2200" dirty="0" smtClean="0"/>
              <a:t>– </a:t>
            </a:r>
            <a:r>
              <a:rPr lang="en-US" sz="2200" dirty="0" smtClean="0"/>
              <a:t>the pore space between rock </a:t>
            </a:r>
            <a:r>
              <a:rPr lang="en-US" sz="2200" dirty="0" smtClean="0"/>
              <a:t>grains; and (2)</a:t>
            </a:r>
            <a:r>
              <a:rPr lang="en-US" sz="2200" baseline="0" dirty="0" smtClean="0"/>
              <a:t> p</a:t>
            </a:r>
            <a:r>
              <a:rPr lang="en-US" sz="2200" dirty="0" smtClean="0"/>
              <a:t>ermeability </a:t>
            </a:r>
            <a:r>
              <a:rPr lang="en-US" sz="2200" dirty="0" smtClean="0"/>
              <a:t>– the “connectedness” of the </a:t>
            </a:r>
            <a:r>
              <a:rPr lang="en-US" sz="2200" dirty="0" smtClean="0"/>
              <a:t>pores.</a:t>
            </a:r>
            <a:r>
              <a:rPr lang="en-US" sz="2200" baseline="0" dirty="0" smtClean="0"/>
              <a:t> </a:t>
            </a:r>
            <a:r>
              <a:rPr lang="en-US" sz="2400" dirty="0" smtClean="0"/>
              <a:t>There </a:t>
            </a:r>
            <a:r>
              <a:rPr lang="en-US" sz="2400" dirty="0" smtClean="0"/>
              <a:t>are various ways geoscientists predict reservoir quality, from simple to </a:t>
            </a:r>
            <a:r>
              <a:rPr lang="en-US" sz="2400" dirty="0" smtClean="0"/>
              <a:t>complex:</a:t>
            </a:r>
            <a:r>
              <a:rPr lang="en-US" sz="2400" baseline="0" dirty="0" smtClean="0"/>
              <a:t> (1) </a:t>
            </a:r>
            <a:r>
              <a:rPr lang="en-US" sz="2200" baseline="0" dirty="0" err="1" smtClean="0"/>
              <a:t>s</a:t>
            </a:r>
            <a:r>
              <a:rPr lang="en-US" sz="2200" dirty="0" err="1" smtClean="0"/>
              <a:t>se</a:t>
            </a:r>
            <a:r>
              <a:rPr lang="en-US" sz="2200" dirty="0" smtClean="0"/>
              <a:t> </a:t>
            </a:r>
            <a:r>
              <a:rPr lang="en-US" sz="2200" dirty="0" smtClean="0"/>
              <a:t>analogs – find sands of similar EODs, age and depth, </a:t>
            </a:r>
            <a:r>
              <a:rPr lang="en-US" sz="2200" dirty="0" smtClean="0"/>
              <a:t>then </a:t>
            </a:r>
            <a:r>
              <a:rPr lang="en-US" sz="2200" dirty="0" smtClean="0"/>
              <a:t>use the porosity and permeability of these </a:t>
            </a:r>
            <a:r>
              <a:rPr lang="en-US" sz="2200" dirty="0" smtClean="0"/>
              <a:t>sands;</a:t>
            </a:r>
            <a:r>
              <a:rPr lang="en-US" sz="2200" baseline="0" dirty="0" smtClean="0"/>
              <a:t> (2) </a:t>
            </a:r>
            <a:r>
              <a:rPr lang="en-US" sz="2200" dirty="0" smtClean="0"/>
              <a:t>Use </a:t>
            </a:r>
            <a:r>
              <a:rPr lang="en-US" sz="2200" dirty="0" smtClean="0"/>
              <a:t>local data to plot porosity and permeability as a function of depth and make predictions from best-fit </a:t>
            </a:r>
            <a:r>
              <a:rPr lang="en-US" sz="2200" dirty="0" smtClean="0"/>
              <a:t>lines;</a:t>
            </a:r>
            <a:r>
              <a:rPr lang="en-US" sz="2200" baseline="0" dirty="0" smtClean="0"/>
              <a:t> and (3) </a:t>
            </a:r>
            <a:r>
              <a:rPr lang="en-US" sz="2200" dirty="0" smtClean="0"/>
              <a:t>Use </a:t>
            </a:r>
            <a:r>
              <a:rPr lang="en-US" sz="2200" dirty="0" smtClean="0"/>
              <a:t>software to model the burial, temperature and pressure history of the reservoir interval and predict porosity and permeability of the sands. 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5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sz="2400" dirty="0" smtClean="0"/>
              <a:t>We </a:t>
            </a:r>
            <a:r>
              <a:rPr lang="en-US" sz="2400" dirty="0" smtClean="0"/>
              <a:t>want to gain enough information so that we can estimate the volume of HC in place (down in the reservoir at reservoir conditions)</a:t>
            </a:r>
            <a:r>
              <a:rPr lang="en-US" sz="2400" dirty="0" smtClean="0"/>
              <a:t>.</a:t>
            </a:r>
            <a:r>
              <a:rPr lang="en-US" sz="2400" baseline="0" dirty="0" smtClean="0"/>
              <a:t> </a:t>
            </a:r>
            <a:r>
              <a:rPr lang="en-US" sz="2400" dirty="0" smtClean="0"/>
              <a:t>Normally </a:t>
            </a:r>
            <a:r>
              <a:rPr lang="en-US" sz="2400" dirty="0" smtClean="0"/>
              <a:t>we make three </a:t>
            </a:r>
            <a:r>
              <a:rPr lang="en-US" sz="2400" dirty="0" smtClean="0"/>
              <a:t>(3)</a:t>
            </a:r>
            <a:r>
              <a:rPr lang="en-US" sz="2400" baseline="0" dirty="0" smtClean="0"/>
              <a:t> </a:t>
            </a:r>
            <a:r>
              <a:rPr lang="en-US" sz="2400" dirty="0" smtClean="0"/>
              <a:t>predictions:</a:t>
            </a:r>
            <a:r>
              <a:rPr lang="en-US" sz="2400" baseline="0" dirty="0" smtClean="0"/>
              <a:t> (1) t</a:t>
            </a:r>
            <a:r>
              <a:rPr lang="en-US" sz="2100" dirty="0" smtClean="0"/>
              <a:t>he </a:t>
            </a:r>
            <a:r>
              <a:rPr lang="en-US" sz="2100" dirty="0" smtClean="0"/>
              <a:t>most likely volume, our best-educated </a:t>
            </a:r>
            <a:r>
              <a:rPr lang="en-US" sz="2100" dirty="0" smtClean="0"/>
              <a:t>guess;</a:t>
            </a:r>
            <a:r>
              <a:rPr lang="en-US" sz="2100" baseline="0" dirty="0" smtClean="0"/>
              <a:t> (2) w</a:t>
            </a:r>
            <a:r>
              <a:rPr lang="en-US" sz="2100" dirty="0" smtClean="0"/>
              <a:t>hat </a:t>
            </a:r>
            <a:r>
              <a:rPr lang="en-US" sz="2100" dirty="0" smtClean="0"/>
              <a:t>the minimum volume could be, if any HCs are </a:t>
            </a:r>
            <a:r>
              <a:rPr lang="en-US" sz="2100" dirty="0" smtClean="0"/>
              <a:t>present;</a:t>
            </a:r>
            <a:r>
              <a:rPr lang="en-US" sz="2100" baseline="0" dirty="0" smtClean="0"/>
              <a:t> and (3) w</a:t>
            </a:r>
            <a:r>
              <a:rPr lang="en-US" sz="2100" dirty="0" smtClean="0"/>
              <a:t>hat </a:t>
            </a:r>
            <a:r>
              <a:rPr lang="en-US" sz="2100" dirty="0" smtClean="0"/>
              <a:t>the maximum reasonable volume could be.</a:t>
            </a:r>
          </a:p>
          <a:p>
            <a:endParaRPr lang="en-US" sz="2400" dirty="0" smtClean="0"/>
          </a:p>
          <a:p>
            <a:r>
              <a:rPr lang="en-US" sz="2400" dirty="0" smtClean="0"/>
              <a:t>Later on (exercise 28) we will have to consider how much of the in place volume we can count on bring up to the surface </a:t>
            </a:r>
            <a:r>
              <a:rPr lang="en-US" sz="2400" dirty="0" smtClean="0"/>
              <a:t>through </a:t>
            </a:r>
            <a:r>
              <a:rPr lang="en-US" sz="2400" dirty="0" smtClean="0"/>
              <a:t>N wells, the EUR (estimated ultimate recovery).</a:t>
            </a:r>
          </a:p>
          <a:p>
            <a:endParaRPr lang="en-US" sz="240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400" i="0" kern="10" dirty="0" smtClean="0">
                <a:ln w="1905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itchFamily="18" charset="0"/>
                <a:cs typeface="Times New Roman" pitchFamily="18" charset="0"/>
              </a:rPr>
              <a:t>So how do we get HC in place?</a:t>
            </a:r>
          </a:p>
          <a:p>
            <a:endParaRPr lang="en-US" sz="240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6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z="1100" dirty="0" smtClean="0"/>
              <a:t>We </a:t>
            </a:r>
            <a:r>
              <a:rPr lang="en-US" sz="1100" dirty="0" smtClean="0"/>
              <a:t>start by estimating the total volume of rock in our target interval at our </a:t>
            </a:r>
            <a:r>
              <a:rPr lang="en-US" sz="1100" dirty="0" smtClean="0"/>
              <a:t>prospect.</a:t>
            </a:r>
            <a:r>
              <a:rPr lang="en-US" sz="1100" baseline="0" dirty="0" smtClean="0"/>
              <a:t> </a:t>
            </a:r>
            <a:r>
              <a:rPr lang="en-US" sz="1100" dirty="0" smtClean="0"/>
              <a:t>Then, </a:t>
            </a:r>
            <a:r>
              <a:rPr lang="en-US" sz="1100" dirty="0" smtClean="0"/>
              <a:t>we reduce the volume step-by-step until we get an estimate of the volume of HC in the reservoir </a:t>
            </a:r>
            <a:r>
              <a:rPr lang="en-US" sz="1100" dirty="0" smtClean="0"/>
              <a:t>gas </a:t>
            </a:r>
            <a:r>
              <a:rPr lang="en-US" sz="1100" dirty="0" smtClean="0"/>
              <a:t>in the case of </a:t>
            </a:r>
            <a:r>
              <a:rPr lang="en-US" sz="1100" dirty="0" err="1" smtClean="0"/>
              <a:t>Barracouta</a:t>
            </a:r>
            <a:r>
              <a:rPr lang="en-US" sz="1100" dirty="0" smtClean="0"/>
              <a:t>.</a:t>
            </a:r>
            <a:r>
              <a:rPr lang="en-US" sz="1100" baseline="0" dirty="0" smtClean="0"/>
              <a:t> </a:t>
            </a:r>
            <a:r>
              <a:rPr lang="en-US" sz="1100" dirty="0" smtClean="0"/>
              <a:t>We’ll </a:t>
            </a:r>
            <a:r>
              <a:rPr lang="en-US" sz="1100" dirty="0" smtClean="0"/>
              <a:t>go through these steps in the next</a:t>
            </a:r>
            <a:r>
              <a:rPr lang="en-US" sz="1100" baseline="0" dirty="0" smtClean="0"/>
              <a:t> few slides.</a:t>
            </a:r>
            <a:endParaRPr lang="en-US" sz="1100" dirty="0" smtClean="0"/>
          </a:p>
          <a:p>
            <a:endParaRPr lang="en-US" sz="1100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95000"/>
              </a:lnSpc>
              <a:spcBef>
                <a:spcPct val="50000"/>
              </a:spcBef>
              <a:buFontTx/>
              <a:buNone/>
              <a:tabLst>
                <a:tab pos="1143000" algn="l"/>
              </a:tabLst>
            </a:pPr>
            <a:r>
              <a:rPr lang="en-US" sz="2800" dirty="0" smtClean="0"/>
              <a:t>To </a:t>
            </a:r>
            <a:r>
              <a:rPr lang="en-US" sz="2800" dirty="0" smtClean="0"/>
              <a:t>get a first approximation, we:</a:t>
            </a:r>
          </a:p>
          <a:p>
            <a:pPr lvl="1">
              <a:lnSpc>
                <a:spcPct val="95000"/>
              </a:lnSpc>
              <a:spcBef>
                <a:spcPct val="50000"/>
              </a:spcBef>
              <a:tabLst>
                <a:tab pos="1143000" algn="l"/>
              </a:tabLst>
            </a:pPr>
            <a:r>
              <a:rPr lang="en-US" sz="2400" dirty="0" smtClean="0"/>
              <a:t>- Map the areal extent of the trap (using a planimeter) </a:t>
            </a:r>
          </a:p>
          <a:p>
            <a:pPr lvl="1">
              <a:lnSpc>
                <a:spcPct val="95000"/>
              </a:lnSpc>
              <a:spcBef>
                <a:spcPct val="50000"/>
              </a:spcBef>
              <a:tabLst>
                <a:tab pos="1143000" algn="l"/>
              </a:tabLst>
            </a:pPr>
            <a:r>
              <a:rPr lang="en-US" sz="2400" dirty="0" smtClean="0"/>
              <a:t>- Estimate how far down dip the HCs extend (more in Lecture/Exercise 26)</a:t>
            </a:r>
          </a:p>
          <a:p>
            <a:pPr lvl="1">
              <a:lnSpc>
                <a:spcPct val="95000"/>
              </a:lnSpc>
              <a:spcBef>
                <a:spcPct val="50000"/>
              </a:spcBef>
              <a:tabLst>
                <a:tab pos="1143000" algn="l"/>
              </a:tabLst>
            </a:pPr>
            <a:r>
              <a:rPr lang="en-US" sz="2400" dirty="0" smtClean="0"/>
              <a:t>- Convert the isochron map (in units of ms) to an isochore map (in units of m or ft) using velocity data from the well</a:t>
            </a:r>
          </a:p>
          <a:p>
            <a:pPr lvl="1">
              <a:lnSpc>
                <a:spcPct val="95000"/>
              </a:lnSpc>
              <a:spcBef>
                <a:spcPct val="30000"/>
              </a:spcBef>
              <a:tabLst>
                <a:tab pos="1143000" algn="l"/>
              </a:tabLst>
            </a:pPr>
            <a:r>
              <a:rPr lang="en-US" sz="2400" dirty="0" smtClean="0"/>
              <a:t>- Combine the HC extent and an average thickness to get a total rock volume (km</a:t>
            </a:r>
            <a:r>
              <a:rPr lang="en-US" sz="2400" baseline="30000" dirty="0" smtClean="0"/>
              <a:t>3 </a:t>
            </a:r>
            <a:r>
              <a:rPr lang="en-US" sz="2400" dirty="0" smtClean="0"/>
              <a:t>or acre/ft).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100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14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95000"/>
              </a:lnSpc>
              <a:spcBef>
                <a:spcPct val="40000"/>
              </a:spcBef>
              <a:buFontTx/>
              <a:buNone/>
              <a:tabLst>
                <a:tab pos="1143000" algn="l"/>
              </a:tabLst>
            </a:pPr>
            <a:r>
              <a:rPr lang="en-US" sz="2800" dirty="0" smtClean="0"/>
              <a:t>To </a:t>
            </a:r>
            <a:r>
              <a:rPr lang="en-US" sz="2800" dirty="0" smtClean="0"/>
              <a:t>get a first approximation, we:</a:t>
            </a:r>
          </a:p>
          <a:p>
            <a:pPr lvl="1">
              <a:lnSpc>
                <a:spcPct val="95000"/>
              </a:lnSpc>
              <a:spcBef>
                <a:spcPct val="40000"/>
              </a:spcBef>
              <a:tabLst>
                <a:tab pos="1143000" algn="l"/>
              </a:tabLst>
            </a:pPr>
            <a:r>
              <a:rPr lang="en-US" sz="2400" dirty="0" smtClean="0"/>
              <a:t>- Start with the total rock volume </a:t>
            </a:r>
          </a:p>
          <a:p>
            <a:pPr lvl="1">
              <a:lnSpc>
                <a:spcPct val="95000"/>
              </a:lnSpc>
              <a:spcBef>
                <a:spcPct val="40000"/>
              </a:spcBef>
              <a:tabLst>
                <a:tab pos="1143000" algn="l"/>
              </a:tabLst>
            </a:pPr>
            <a:r>
              <a:rPr lang="en-US" sz="2400" dirty="0" smtClean="0"/>
              <a:t>- Estimate the net-to-gross for the reservoir interval (good sands versus waste rock)</a:t>
            </a:r>
          </a:p>
          <a:p>
            <a:pPr lvl="1">
              <a:lnSpc>
                <a:spcPct val="95000"/>
              </a:lnSpc>
              <a:spcBef>
                <a:spcPct val="40000"/>
              </a:spcBef>
              <a:tabLst>
                <a:tab pos="1143000" algn="l"/>
              </a:tabLst>
            </a:pPr>
            <a:r>
              <a:rPr lang="en-US" sz="2400" dirty="0" smtClean="0"/>
              <a:t>- Net-to-gross often varies by the environments of deposition</a:t>
            </a:r>
          </a:p>
          <a:p>
            <a:pPr lvl="1">
              <a:lnSpc>
                <a:spcPct val="95000"/>
              </a:lnSpc>
              <a:spcBef>
                <a:spcPct val="40000"/>
              </a:spcBef>
              <a:tabLst>
                <a:tab pos="1143000" algn="l"/>
              </a:tabLst>
            </a:pPr>
            <a:endParaRPr lang="en-US" sz="2400" dirty="0" smtClean="0"/>
          </a:p>
          <a:p>
            <a:pPr lvl="0">
              <a:lnSpc>
                <a:spcPct val="95000"/>
              </a:lnSpc>
              <a:spcBef>
                <a:spcPct val="40000"/>
              </a:spcBef>
              <a:tabLst>
                <a:tab pos="1143000" algn="l"/>
              </a:tabLst>
            </a:pPr>
            <a:r>
              <a:rPr lang="en-US" sz="2400" dirty="0" smtClean="0"/>
              <a:t>For our field:</a:t>
            </a:r>
          </a:p>
          <a:p>
            <a:pPr lvl="1">
              <a:lnSpc>
                <a:spcPct val="95000"/>
              </a:lnSpc>
              <a:spcBef>
                <a:spcPct val="40000"/>
              </a:spcBef>
              <a:tabLst>
                <a:tab pos="1143000" algn="l"/>
              </a:tabLst>
            </a:pPr>
            <a:r>
              <a:rPr lang="en-US" sz="2000" dirty="0" smtClean="0"/>
              <a:t>- N/G for shoreface EOD = 80%</a:t>
            </a:r>
          </a:p>
          <a:p>
            <a:pPr lvl="1">
              <a:lnSpc>
                <a:spcPct val="95000"/>
              </a:lnSpc>
              <a:spcBef>
                <a:spcPct val="40000"/>
              </a:spcBef>
              <a:tabLst>
                <a:tab pos="1143000" algn="l"/>
              </a:tabLst>
            </a:pPr>
            <a:r>
              <a:rPr lang="en-US" sz="2000" dirty="0" smtClean="0"/>
              <a:t>- N/G for delta plain EOD = 65%</a:t>
            </a:r>
          </a:p>
          <a:p>
            <a:pPr lvl="1">
              <a:lnSpc>
                <a:spcPct val="95000"/>
              </a:lnSpc>
              <a:spcBef>
                <a:spcPct val="40000"/>
              </a:spcBef>
              <a:tabLst>
                <a:tab pos="1143000" algn="l"/>
              </a:tabLst>
            </a:pPr>
            <a:r>
              <a:rPr lang="en-US" sz="2000" dirty="0" smtClean="0"/>
              <a:t>- N/G for fluvial EOD = 50%.</a:t>
            </a:r>
          </a:p>
          <a:p>
            <a:endParaRPr lang="en-US" sz="1100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7602" y="463325"/>
            <a:ext cx="6066970" cy="428625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953375" y="6429375"/>
            <a:ext cx="792163" cy="3413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F57A3B-01E3-4CD3-AD9A-7E52D7E8FC8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953375" y="6429375"/>
            <a:ext cx="792163" cy="3413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940F2B-FFBD-45C9-AA17-785DDC61F0B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pic>
        <p:nvPicPr>
          <p:cNvPr id="103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588375" y="6516688"/>
            <a:ext cx="792163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/>
            <a:fld id="{9D7D7F8C-BA51-465C-8D3A-FA859ADB1239}" type="slidenum">
              <a:rPr lang="en-US" altLang="en-US" sz="1100">
                <a:latin typeface="Verdana" pitchFamily="34" charset="0"/>
              </a:rPr>
              <a:pPr eaLnBrk="1" hangingPunct="1"/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6688"/>
            <a:ext cx="112712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FWSchroeder</a:t>
            </a:r>
          </a:p>
        </p:txBody>
      </p:sp>
      <p:sp>
        <p:nvSpPr>
          <p:cNvPr id="2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</p:sldLayoutIdLst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Petroleum Geology &amp; Geophysics</a:t>
            </a:r>
          </a:p>
        </p:txBody>
      </p:sp>
      <p:grpSp>
        <p:nvGrpSpPr>
          <p:cNvPr id="4106" name="Group 14"/>
          <p:cNvGrpSpPr>
            <a:grpSpLocks/>
          </p:cNvGrpSpPr>
          <p:nvPr/>
        </p:nvGrpSpPr>
        <p:grpSpPr bwMode="auto">
          <a:xfrm>
            <a:off x="1104900" y="1222375"/>
            <a:ext cx="6924675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4108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779587" y="1385032"/>
              <a:ext cx="5575300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Reservoir </a:t>
              </a:r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Quality</a:t>
              </a:r>
              <a:endPara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757344" y="2862930"/>
            <a:ext cx="7597775" cy="2312988"/>
            <a:chOff x="1008063" y="3806825"/>
            <a:chExt cx="7597775" cy="2312988"/>
          </a:xfrm>
        </p:grpSpPr>
        <p:grpSp>
          <p:nvGrpSpPr>
            <p:cNvPr id="6" name="Group 169"/>
            <p:cNvGrpSpPr>
              <a:grpSpLocks/>
            </p:cNvGrpSpPr>
            <p:nvPr/>
          </p:nvGrpSpPr>
          <p:grpSpPr bwMode="auto">
            <a:xfrm>
              <a:off x="1008063" y="3806825"/>
              <a:ext cx="1198562" cy="2312988"/>
              <a:chOff x="635" y="2398"/>
              <a:chExt cx="755" cy="1457"/>
            </a:xfrm>
          </p:grpSpPr>
          <p:grpSp>
            <p:nvGrpSpPr>
              <p:cNvPr id="7" name="Group 23"/>
              <p:cNvGrpSpPr>
                <a:grpSpLocks/>
              </p:cNvGrpSpPr>
              <p:nvPr/>
            </p:nvGrpSpPr>
            <p:grpSpPr bwMode="auto">
              <a:xfrm>
                <a:off x="642" y="2398"/>
                <a:ext cx="748" cy="1075"/>
                <a:chOff x="754" y="2458"/>
                <a:chExt cx="748" cy="1075"/>
              </a:xfrm>
            </p:grpSpPr>
            <p:sp>
              <p:nvSpPr>
                <p:cNvPr id="9" name="Oval 10"/>
                <p:cNvSpPr>
                  <a:spLocks noChangeArrowheads="1"/>
                </p:cNvSpPr>
                <p:nvPr/>
              </p:nvSpPr>
              <p:spPr bwMode="auto">
                <a:xfrm>
                  <a:off x="754" y="2731"/>
                  <a:ext cx="748" cy="256"/>
                </a:xfrm>
                <a:prstGeom prst="ellipse">
                  <a:avLst/>
                </a:prstGeom>
                <a:solidFill>
                  <a:srgbClr val="CC9900"/>
                </a:solidFill>
                <a:ln w="28575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10" name="Oval 11"/>
                <p:cNvSpPr>
                  <a:spLocks noChangeArrowheads="1"/>
                </p:cNvSpPr>
                <p:nvPr/>
              </p:nvSpPr>
              <p:spPr bwMode="auto">
                <a:xfrm>
                  <a:off x="754" y="3003"/>
                  <a:ext cx="748" cy="256"/>
                </a:xfrm>
                <a:prstGeom prst="ellipse">
                  <a:avLst/>
                </a:prstGeom>
                <a:solidFill>
                  <a:srgbClr val="CC9900"/>
                </a:solidFill>
                <a:ln w="28575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11" name="Oval 12"/>
                <p:cNvSpPr>
                  <a:spLocks noChangeArrowheads="1"/>
                </p:cNvSpPr>
                <p:nvPr/>
              </p:nvSpPr>
              <p:spPr bwMode="auto">
                <a:xfrm>
                  <a:off x="754" y="3277"/>
                  <a:ext cx="748" cy="256"/>
                </a:xfrm>
                <a:prstGeom prst="ellipse">
                  <a:avLst/>
                </a:prstGeom>
                <a:solidFill>
                  <a:srgbClr val="CC9900"/>
                </a:solidFill>
                <a:ln w="28575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12" name="Rectangle 13"/>
                <p:cNvSpPr>
                  <a:spLocks noChangeArrowheads="1"/>
                </p:cNvSpPr>
                <p:nvPr/>
              </p:nvSpPr>
              <p:spPr bwMode="auto">
                <a:xfrm>
                  <a:off x="806" y="2629"/>
                  <a:ext cx="653" cy="782"/>
                </a:xfrm>
                <a:prstGeom prst="rect">
                  <a:avLst/>
                </a:prstGeom>
                <a:solidFill>
                  <a:srgbClr val="CC9900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13" name="Freeform 15"/>
                <p:cNvSpPr>
                  <a:spLocks/>
                </p:cNvSpPr>
                <p:nvPr/>
              </p:nvSpPr>
              <p:spPr bwMode="auto">
                <a:xfrm>
                  <a:off x="792" y="3189"/>
                  <a:ext cx="672" cy="7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1" y="36"/>
                    </a:cxn>
                    <a:cxn ang="0">
                      <a:pos x="183" y="66"/>
                    </a:cxn>
                    <a:cxn ang="0">
                      <a:pos x="285" y="75"/>
                    </a:cxn>
                    <a:cxn ang="0">
                      <a:pos x="423" y="75"/>
                    </a:cxn>
                    <a:cxn ang="0">
                      <a:pos x="537" y="57"/>
                    </a:cxn>
                    <a:cxn ang="0">
                      <a:pos x="672" y="12"/>
                    </a:cxn>
                  </a:cxnLst>
                  <a:rect l="0" t="0" r="r" b="b"/>
                  <a:pathLst>
                    <a:path w="672" h="78">
                      <a:moveTo>
                        <a:pt x="0" y="0"/>
                      </a:moveTo>
                      <a:cubicBezTo>
                        <a:pt x="25" y="12"/>
                        <a:pt x="50" y="25"/>
                        <a:pt x="81" y="36"/>
                      </a:cubicBezTo>
                      <a:cubicBezTo>
                        <a:pt x="112" y="47"/>
                        <a:pt x="149" y="60"/>
                        <a:pt x="183" y="66"/>
                      </a:cubicBezTo>
                      <a:cubicBezTo>
                        <a:pt x="217" y="72"/>
                        <a:pt x="245" y="74"/>
                        <a:pt x="285" y="75"/>
                      </a:cubicBezTo>
                      <a:cubicBezTo>
                        <a:pt x="325" y="76"/>
                        <a:pt x="381" y="78"/>
                        <a:pt x="423" y="75"/>
                      </a:cubicBezTo>
                      <a:cubicBezTo>
                        <a:pt x="465" y="72"/>
                        <a:pt x="496" y="67"/>
                        <a:pt x="537" y="57"/>
                      </a:cubicBezTo>
                      <a:cubicBezTo>
                        <a:pt x="578" y="47"/>
                        <a:pt x="625" y="29"/>
                        <a:pt x="672" y="12"/>
                      </a:cubicBezTo>
                    </a:path>
                  </a:pathLst>
                </a:custGeom>
                <a:noFill/>
                <a:ln w="28575" cmpd="sng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14" name="Freeform 16"/>
                <p:cNvSpPr>
                  <a:spLocks/>
                </p:cNvSpPr>
                <p:nvPr/>
              </p:nvSpPr>
              <p:spPr bwMode="auto">
                <a:xfrm>
                  <a:off x="792" y="2910"/>
                  <a:ext cx="672" cy="7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1" y="36"/>
                    </a:cxn>
                    <a:cxn ang="0">
                      <a:pos x="183" y="66"/>
                    </a:cxn>
                    <a:cxn ang="0">
                      <a:pos x="285" y="75"/>
                    </a:cxn>
                    <a:cxn ang="0">
                      <a:pos x="423" y="75"/>
                    </a:cxn>
                    <a:cxn ang="0">
                      <a:pos x="537" y="57"/>
                    </a:cxn>
                    <a:cxn ang="0">
                      <a:pos x="672" y="12"/>
                    </a:cxn>
                  </a:cxnLst>
                  <a:rect l="0" t="0" r="r" b="b"/>
                  <a:pathLst>
                    <a:path w="672" h="78">
                      <a:moveTo>
                        <a:pt x="0" y="0"/>
                      </a:moveTo>
                      <a:cubicBezTo>
                        <a:pt x="25" y="12"/>
                        <a:pt x="50" y="25"/>
                        <a:pt x="81" y="36"/>
                      </a:cubicBezTo>
                      <a:cubicBezTo>
                        <a:pt x="112" y="47"/>
                        <a:pt x="149" y="60"/>
                        <a:pt x="183" y="66"/>
                      </a:cubicBezTo>
                      <a:cubicBezTo>
                        <a:pt x="217" y="72"/>
                        <a:pt x="245" y="74"/>
                        <a:pt x="285" y="75"/>
                      </a:cubicBezTo>
                      <a:cubicBezTo>
                        <a:pt x="325" y="76"/>
                        <a:pt x="381" y="78"/>
                        <a:pt x="423" y="75"/>
                      </a:cubicBezTo>
                      <a:cubicBezTo>
                        <a:pt x="465" y="72"/>
                        <a:pt x="496" y="67"/>
                        <a:pt x="537" y="57"/>
                      </a:cubicBezTo>
                      <a:cubicBezTo>
                        <a:pt x="578" y="47"/>
                        <a:pt x="625" y="29"/>
                        <a:pt x="672" y="12"/>
                      </a:cubicBezTo>
                    </a:path>
                  </a:pathLst>
                </a:custGeom>
                <a:noFill/>
                <a:ln w="28575" cmpd="sng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15" name="Oval 9"/>
                <p:cNvSpPr>
                  <a:spLocks noChangeArrowheads="1"/>
                </p:cNvSpPr>
                <p:nvPr/>
              </p:nvSpPr>
              <p:spPr bwMode="auto">
                <a:xfrm>
                  <a:off x="754" y="2458"/>
                  <a:ext cx="748" cy="256"/>
                </a:xfrm>
                <a:prstGeom prst="ellipse">
                  <a:avLst/>
                </a:prstGeom>
                <a:solidFill>
                  <a:srgbClr val="CC9900"/>
                </a:solidFill>
                <a:ln w="28575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17" name="Line 17"/>
                <p:cNvSpPr>
                  <a:spLocks noChangeShapeType="1"/>
                </p:cNvSpPr>
                <p:nvPr/>
              </p:nvSpPr>
              <p:spPr bwMode="auto">
                <a:xfrm>
                  <a:off x="804" y="2664"/>
                  <a:ext cx="0" cy="777"/>
                </a:xfrm>
                <a:prstGeom prst="line">
                  <a:avLst/>
                </a:prstGeom>
                <a:noFill/>
                <a:ln w="28575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18" name="Line 22"/>
                <p:cNvSpPr>
                  <a:spLocks noChangeShapeType="1"/>
                </p:cNvSpPr>
                <p:nvPr/>
              </p:nvSpPr>
              <p:spPr bwMode="auto">
                <a:xfrm>
                  <a:off x="1458" y="2655"/>
                  <a:ext cx="0" cy="777"/>
                </a:xfrm>
                <a:prstGeom prst="line">
                  <a:avLst/>
                </a:prstGeom>
                <a:noFill/>
                <a:ln w="28575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</p:grpSp>
          <p:sp>
            <p:nvSpPr>
              <p:cNvPr id="8" name="Text Box 24"/>
              <p:cNvSpPr txBox="1">
                <a:spLocks noChangeArrowheads="1"/>
              </p:cNvSpPr>
              <p:nvPr/>
            </p:nvSpPr>
            <p:spPr bwMode="auto">
              <a:xfrm>
                <a:off x="635" y="3525"/>
                <a:ext cx="717" cy="3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400" b="1" dirty="0">
                    <a:latin typeface="+mn-lt"/>
                  </a:rPr>
                  <a:t>Total Rock</a:t>
                </a:r>
              </a:p>
              <a:p>
                <a:pPr algn="ctr"/>
                <a:r>
                  <a:rPr lang="en-US" sz="1400" b="1" dirty="0">
                    <a:latin typeface="+mn-lt"/>
                  </a:rPr>
                  <a:t>Volume</a:t>
                </a:r>
              </a:p>
            </p:txBody>
          </p:sp>
        </p:grpSp>
        <p:sp>
          <p:nvSpPr>
            <p:cNvPr id="19" name="Text Box 62"/>
            <p:cNvSpPr txBox="1">
              <a:spLocks noChangeArrowheads="1"/>
            </p:cNvSpPr>
            <p:nvPr/>
          </p:nvSpPr>
          <p:spPr bwMode="auto">
            <a:xfrm>
              <a:off x="3235807" y="5595938"/>
              <a:ext cx="1016624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Res Sand</a:t>
              </a:r>
            </a:p>
            <a:p>
              <a:pPr algn="ctr"/>
              <a:r>
                <a:rPr lang="en-US" sz="1400" b="1" dirty="0">
                  <a:latin typeface="+mn-lt"/>
                </a:rPr>
                <a:t>Volume</a:t>
              </a:r>
            </a:p>
          </p:txBody>
        </p:sp>
        <p:sp>
          <p:nvSpPr>
            <p:cNvPr id="20" name="Oval 70"/>
            <p:cNvSpPr>
              <a:spLocks noChangeArrowheads="1"/>
            </p:cNvSpPr>
            <p:nvPr/>
          </p:nvSpPr>
          <p:spPr bwMode="auto">
            <a:xfrm>
              <a:off x="3151188" y="4240213"/>
              <a:ext cx="1187450" cy="406400"/>
            </a:xfrm>
            <a:prstGeom prst="ellipse">
              <a:avLst/>
            </a:prstGeom>
            <a:solidFill>
              <a:srgbClr val="CC9900"/>
            </a:solidFill>
            <a:ln w="28575">
              <a:solidFill>
                <a:srgbClr val="724C2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1" name="Oval 71"/>
            <p:cNvSpPr>
              <a:spLocks noChangeArrowheads="1"/>
            </p:cNvSpPr>
            <p:nvPr/>
          </p:nvSpPr>
          <p:spPr bwMode="auto">
            <a:xfrm>
              <a:off x="3151188" y="4672013"/>
              <a:ext cx="1187450" cy="406400"/>
            </a:xfrm>
            <a:prstGeom prst="ellipse">
              <a:avLst/>
            </a:prstGeom>
            <a:solidFill>
              <a:srgbClr val="CC9900"/>
            </a:solidFill>
            <a:ln w="28575">
              <a:solidFill>
                <a:srgbClr val="724C2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2" name="Oval 72"/>
            <p:cNvSpPr>
              <a:spLocks noChangeArrowheads="1"/>
            </p:cNvSpPr>
            <p:nvPr/>
          </p:nvSpPr>
          <p:spPr bwMode="auto">
            <a:xfrm>
              <a:off x="3151188" y="5106988"/>
              <a:ext cx="1187450" cy="396875"/>
            </a:xfrm>
            <a:prstGeom prst="ellipse">
              <a:avLst/>
            </a:prstGeom>
            <a:solidFill>
              <a:srgbClr val="CC9900"/>
            </a:solidFill>
            <a:ln w="28575">
              <a:solidFill>
                <a:srgbClr val="724C2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" name="Rectangle 73"/>
            <p:cNvSpPr>
              <a:spLocks noChangeArrowheads="1"/>
            </p:cNvSpPr>
            <p:nvPr/>
          </p:nvSpPr>
          <p:spPr bwMode="auto">
            <a:xfrm>
              <a:off x="3227388" y="4078288"/>
              <a:ext cx="1036637" cy="1241425"/>
            </a:xfrm>
            <a:prstGeom prst="rect">
              <a:avLst/>
            </a:prstGeom>
            <a:solidFill>
              <a:srgbClr val="CC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4" name="Freeform 74"/>
            <p:cNvSpPr>
              <a:spLocks/>
            </p:cNvSpPr>
            <p:nvPr/>
          </p:nvSpPr>
          <p:spPr bwMode="auto">
            <a:xfrm>
              <a:off x="3211513" y="4524375"/>
              <a:ext cx="1066800" cy="1238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1" y="36"/>
                </a:cxn>
                <a:cxn ang="0">
                  <a:pos x="183" y="66"/>
                </a:cxn>
                <a:cxn ang="0">
                  <a:pos x="285" y="75"/>
                </a:cxn>
                <a:cxn ang="0">
                  <a:pos x="423" y="75"/>
                </a:cxn>
                <a:cxn ang="0">
                  <a:pos x="537" y="57"/>
                </a:cxn>
                <a:cxn ang="0">
                  <a:pos x="672" y="12"/>
                </a:cxn>
              </a:cxnLst>
              <a:rect l="0" t="0" r="r" b="b"/>
              <a:pathLst>
                <a:path w="672" h="78">
                  <a:moveTo>
                    <a:pt x="0" y="0"/>
                  </a:moveTo>
                  <a:cubicBezTo>
                    <a:pt x="25" y="12"/>
                    <a:pt x="50" y="25"/>
                    <a:pt x="81" y="36"/>
                  </a:cubicBezTo>
                  <a:cubicBezTo>
                    <a:pt x="112" y="47"/>
                    <a:pt x="149" y="60"/>
                    <a:pt x="183" y="66"/>
                  </a:cubicBezTo>
                  <a:cubicBezTo>
                    <a:pt x="217" y="72"/>
                    <a:pt x="245" y="74"/>
                    <a:pt x="285" y="75"/>
                  </a:cubicBezTo>
                  <a:cubicBezTo>
                    <a:pt x="325" y="76"/>
                    <a:pt x="381" y="78"/>
                    <a:pt x="423" y="75"/>
                  </a:cubicBezTo>
                  <a:cubicBezTo>
                    <a:pt x="465" y="72"/>
                    <a:pt x="496" y="67"/>
                    <a:pt x="537" y="57"/>
                  </a:cubicBezTo>
                  <a:cubicBezTo>
                    <a:pt x="578" y="47"/>
                    <a:pt x="625" y="29"/>
                    <a:pt x="672" y="12"/>
                  </a:cubicBezTo>
                </a:path>
              </a:pathLst>
            </a:custGeom>
            <a:noFill/>
            <a:ln w="28575" cmpd="sng">
              <a:solidFill>
                <a:srgbClr val="724C2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5" name="Oval 75"/>
            <p:cNvSpPr>
              <a:spLocks noChangeArrowheads="1"/>
            </p:cNvSpPr>
            <p:nvPr/>
          </p:nvSpPr>
          <p:spPr bwMode="auto">
            <a:xfrm>
              <a:off x="3151188" y="3806825"/>
              <a:ext cx="1187450" cy="406400"/>
            </a:xfrm>
            <a:prstGeom prst="ellipse">
              <a:avLst/>
            </a:prstGeom>
            <a:solidFill>
              <a:srgbClr val="CC9900"/>
            </a:solidFill>
            <a:ln w="28575">
              <a:solidFill>
                <a:srgbClr val="724C2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6" name="Freeform 79"/>
            <p:cNvSpPr>
              <a:spLocks/>
            </p:cNvSpPr>
            <p:nvPr/>
          </p:nvSpPr>
          <p:spPr bwMode="auto">
            <a:xfrm>
              <a:off x="4254500" y="5245100"/>
              <a:ext cx="65088" cy="146050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37" y="18"/>
                </a:cxn>
                <a:cxn ang="0">
                  <a:pos x="41" y="32"/>
                </a:cxn>
                <a:cxn ang="0">
                  <a:pos x="35" y="56"/>
                </a:cxn>
                <a:cxn ang="0">
                  <a:pos x="23" y="76"/>
                </a:cxn>
                <a:cxn ang="0">
                  <a:pos x="1" y="88"/>
                </a:cxn>
                <a:cxn ang="0">
                  <a:pos x="15" y="52"/>
                </a:cxn>
                <a:cxn ang="0">
                  <a:pos x="15" y="30"/>
                </a:cxn>
              </a:cxnLst>
              <a:rect l="0" t="0" r="r" b="b"/>
              <a:pathLst>
                <a:path w="41" h="92">
                  <a:moveTo>
                    <a:pt x="25" y="0"/>
                  </a:moveTo>
                  <a:cubicBezTo>
                    <a:pt x="29" y="6"/>
                    <a:pt x="34" y="13"/>
                    <a:pt x="37" y="18"/>
                  </a:cubicBezTo>
                  <a:cubicBezTo>
                    <a:pt x="40" y="23"/>
                    <a:pt x="41" y="26"/>
                    <a:pt x="41" y="32"/>
                  </a:cubicBezTo>
                  <a:cubicBezTo>
                    <a:pt x="41" y="38"/>
                    <a:pt x="38" y="49"/>
                    <a:pt x="35" y="56"/>
                  </a:cubicBezTo>
                  <a:cubicBezTo>
                    <a:pt x="32" y="63"/>
                    <a:pt x="29" y="71"/>
                    <a:pt x="23" y="76"/>
                  </a:cubicBezTo>
                  <a:cubicBezTo>
                    <a:pt x="17" y="81"/>
                    <a:pt x="2" y="92"/>
                    <a:pt x="1" y="88"/>
                  </a:cubicBezTo>
                  <a:cubicBezTo>
                    <a:pt x="0" y="84"/>
                    <a:pt x="13" y="62"/>
                    <a:pt x="15" y="52"/>
                  </a:cubicBezTo>
                  <a:cubicBezTo>
                    <a:pt x="17" y="42"/>
                    <a:pt x="16" y="36"/>
                    <a:pt x="15" y="30"/>
                  </a:cubicBez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7" name="Freeform 80"/>
            <p:cNvSpPr>
              <a:spLocks/>
            </p:cNvSpPr>
            <p:nvPr/>
          </p:nvSpPr>
          <p:spPr bwMode="auto">
            <a:xfrm>
              <a:off x="3171825" y="5235575"/>
              <a:ext cx="55563" cy="147638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7" y="16"/>
                </a:cxn>
                <a:cxn ang="0">
                  <a:pos x="1" y="32"/>
                </a:cxn>
                <a:cxn ang="0">
                  <a:pos x="1" y="48"/>
                </a:cxn>
                <a:cxn ang="0">
                  <a:pos x="7" y="66"/>
                </a:cxn>
                <a:cxn ang="0">
                  <a:pos x="19" y="80"/>
                </a:cxn>
                <a:cxn ang="0">
                  <a:pos x="33" y="88"/>
                </a:cxn>
                <a:cxn ang="0">
                  <a:pos x="29" y="50"/>
                </a:cxn>
              </a:cxnLst>
              <a:rect l="0" t="0" r="r" b="b"/>
              <a:pathLst>
                <a:path w="35" h="93">
                  <a:moveTo>
                    <a:pt x="29" y="0"/>
                  </a:moveTo>
                  <a:cubicBezTo>
                    <a:pt x="20" y="5"/>
                    <a:pt x="12" y="11"/>
                    <a:pt x="7" y="16"/>
                  </a:cubicBezTo>
                  <a:cubicBezTo>
                    <a:pt x="2" y="21"/>
                    <a:pt x="2" y="27"/>
                    <a:pt x="1" y="32"/>
                  </a:cubicBezTo>
                  <a:cubicBezTo>
                    <a:pt x="0" y="37"/>
                    <a:pt x="0" y="42"/>
                    <a:pt x="1" y="48"/>
                  </a:cubicBezTo>
                  <a:cubicBezTo>
                    <a:pt x="2" y="54"/>
                    <a:pt x="4" y="61"/>
                    <a:pt x="7" y="66"/>
                  </a:cubicBezTo>
                  <a:cubicBezTo>
                    <a:pt x="10" y="71"/>
                    <a:pt x="15" y="76"/>
                    <a:pt x="19" y="80"/>
                  </a:cubicBezTo>
                  <a:cubicBezTo>
                    <a:pt x="23" y="84"/>
                    <a:pt x="31" y="93"/>
                    <a:pt x="33" y="88"/>
                  </a:cubicBezTo>
                  <a:cubicBezTo>
                    <a:pt x="35" y="83"/>
                    <a:pt x="32" y="66"/>
                    <a:pt x="29" y="50"/>
                  </a:cubicBez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8" name="Text Box 84"/>
            <p:cNvSpPr txBox="1">
              <a:spLocks noChangeArrowheads="1"/>
            </p:cNvSpPr>
            <p:nvPr/>
          </p:nvSpPr>
          <p:spPr bwMode="auto">
            <a:xfrm>
              <a:off x="3259138" y="5073650"/>
              <a:ext cx="943976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latin typeface="+mn-lt"/>
                </a:rPr>
                <a:t>Non-Res</a:t>
              </a:r>
            </a:p>
          </p:txBody>
        </p:sp>
        <p:sp>
          <p:nvSpPr>
            <p:cNvPr id="29" name="Freeform 85"/>
            <p:cNvSpPr>
              <a:spLocks/>
            </p:cNvSpPr>
            <p:nvPr/>
          </p:nvSpPr>
          <p:spPr bwMode="auto">
            <a:xfrm>
              <a:off x="3221038" y="4425950"/>
              <a:ext cx="1055687" cy="581025"/>
            </a:xfrm>
            <a:custGeom>
              <a:avLst/>
              <a:gdLst/>
              <a:ahLst/>
              <a:cxnLst>
                <a:cxn ang="0">
                  <a:pos x="6" y="14"/>
                </a:cxn>
                <a:cxn ang="0">
                  <a:pos x="96" y="50"/>
                </a:cxn>
                <a:cxn ang="0">
                  <a:pos x="189" y="74"/>
                </a:cxn>
                <a:cxn ang="0">
                  <a:pos x="291" y="80"/>
                </a:cxn>
                <a:cxn ang="0">
                  <a:pos x="393" y="80"/>
                </a:cxn>
                <a:cxn ang="0">
                  <a:pos x="471" y="71"/>
                </a:cxn>
                <a:cxn ang="0">
                  <a:pos x="549" y="62"/>
                </a:cxn>
                <a:cxn ang="0">
                  <a:pos x="615" y="35"/>
                </a:cxn>
                <a:cxn ang="0">
                  <a:pos x="657" y="17"/>
                </a:cxn>
                <a:cxn ang="0">
                  <a:pos x="654" y="137"/>
                </a:cxn>
                <a:cxn ang="0">
                  <a:pos x="654" y="230"/>
                </a:cxn>
                <a:cxn ang="0">
                  <a:pos x="585" y="260"/>
                </a:cxn>
                <a:cxn ang="0">
                  <a:pos x="489" y="287"/>
                </a:cxn>
                <a:cxn ang="0">
                  <a:pos x="420" y="299"/>
                </a:cxn>
                <a:cxn ang="0">
                  <a:pos x="285" y="302"/>
                </a:cxn>
                <a:cxn ang="0">
                  <a:pos x="216" y="305"/>
                </a:cxn>
                <a:cxn ang="0">
                  <a:pos x="123" y="278"/>
                </a:cxn>
                <a:cxn ang="0">
                  <a:pos x="0" y="218"/>
                </a:cxn>
              </a:cxnLst>
              <a:rect l="0" t="0" r="r" b="b"/>
              <a:pathLst>
                <a:path w="665" h="309">
                  <a:moveTo>
                    <a:pt x="6" y="14"/>
                  </a:moveTo>
                  <a:cubicBezTo>
                    <a:pt x="36" y="27"/>
                    <a:pt x="66" y="40"/>
                    <a:pt x="96" y="50"/>
                  </a:cubicBezTo>
                  <a:cubicBezTo>
                    <a:pt x="126" y="60"/>
                    <a:pt x="157" y="69"/>
                    <a:pt x="189" y="74"/>
                  </a:cubicBezTo>
                  <a:cubicBezTo>
                    <a:pt x="221" y="79"/>
                    <a:pt x="257" y="79"/>
                    <a:pt x="291" y="80"/>
                  </a:cubicBezTo>
                  <a:cubicBezTo>
                    <a:pt x="325" y="81"/>
                    <a:pt x="363" y="81"/>
                    <a:pt x="393" y="80"/>
                  </a:cubicBezTo>
                  <a:cubicBezTo>
                    <a:pt x="423" y="79"/>
                    <a:pt x="445" y="74"/>
                    <a:pt x="471" y="71"/>
                  </a:cubicBezTo>
                  <a:cubicBezTo>
                    <a:pt x="497" y="68"/>
                    <a:pt x="525" y="68"/>
                    <a:pt x="549" y="62"/>
                  </a:cubicBezTo>
                  <a:cubicBezTo>
                    <a:pt x="573" y="56"/>
                    <a:pt x="597" y="42"/>
                    <a:pt x="615" y="35"/>
                  </a:cubicBezTo>
                  <a:cubicBezTo>
                    <a:pt x="633" y="28"/>
                    <a:pt x="651" y="0"/>
                    <a:pt x="657" y="17"/>
                  </a:cubicBezTo>
                  <a:cubicBezTo>
                    <a:pt x="663" y="34"/>
                    <a:pt x="654" y="102"/>
                    <a:pt x="654" y="137"/>
                  </a:cubicBezTo>
                  <a:cubicBezTo>
                    <a:pt x="654" y="172"/>
                    <a:pt x="665" y="210"/>
                    <a:pt x="654" y="230"/>
                  </a:cubicBezTo>
                  <a:cubicBezTo>
                    <a:pt x="643" y="250"/>
                    <a:pt x="612" y="251"/>
                    <a:pt x="585" y="260"/>
                  </a:cubicBezTo>
                  <a:cubicBezTo>
                    <a:pt x="558" y="269"/>
                    <a:pt x="516" y="281"/>
                    <a:pt x="489" y="287"/>
                  </a:cubicBezTo>
                  <a:cubicBezTo>
                    <a:pt x="462" y="293"/>
                    <a:pt x="454" y="297"/>
                    <a:pt x="420" y="299"/>
                  </a:cubicBezTo>
                  <a:cubicBezTo>
                    <a:pt x="386" y="301"/>
                    <a:pt x="319" y="301"/>
                    <a:pt x="285" y="302"/>
                  </a:cubicBezTo>
                  <a:cubicBezTo>
                    <a:pt x="251" y="303"/>
                    <a:pt x="243" y="309"/>
                    <a:pt x="216" y="305"/>
                  </a:cubicBezTo>
                  <a:cubicBezTo>
                    <a:pt x="189" y="301"/>
                    <a:pt x="159" y="292"/>
                    <a:pt x="123" y="278"/>
                  </a:cubicBezTo>
                  <a:cubicBezTo>
                    <a:pt x="87" y="264"/>
                    <a:pt x="43" y="241"/>
                    <a:pt x="0" y="218"/>
                  </a:cubicBezTo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30" name="Freeform 76"/>
            <p:cNvSpPr>
              <a:spLocks/>
            </p:cNvSpPr>
            <p:nvPr/>
          </p:nvSpPr>
          <p:spPr bwMode="auto">
            <a:xfrm>
              <a:off x="3227388" y="4838700"/>
              <a:ext cx="1085850" cy="6810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" y="39"/>
                </a:cxn>
                <a:cxn ang="0">
                  <a:pos x="204" y="66"/>
                </a:cxn>
                <a:cxn ang="0">
                  <a:pos x="306" y="78"/>
                </a:cxn>
                <a:cxn ang="0">
                  <a:pos x="432" y="69"/>
                </a:cxn>
                <a:cxn ang="0">
                  <a:pos x="546" y="51"/>
                </a:cxn>
                <a:cxn ang="0">
                  <a:pos x="654" y="6"/>
                </a:cxn>
                <a:cxn ang="0">
                  <a:pos x="654" y="147"/>
                </a:cxn>
                <a:cxn ang="0">
                  <a:pos x="672" y="162"/>
                </a:cxn>
                <a:cxn ang="0">
                  <a:pos x="690" y="204"/>
                </a:cxn>
                <a:cxn ang="0">
                  <a:pos x="654" y="264"/>
                </a:cxn>
                <a:cxn ang="0">
                  <a:pos x="558" y="303"/>
                </a:cxn>
                <a:cxn ang="0">
                  <a:pos x="420" y="327"/>
                </a:cxn>
                <a:cxn ang="0">
                  <a:pos x="291" y="327"/>
                </a:cxn>
                <a:cxn ang="0">
                  <a:pos x="123" y="306"/>
                </a:cxn>
                <a:cxn ang="0">
                  <a:pos x="15" y="270"/>
                </a:cxn>
                <a:cxn ang="0">
                  <a:pos x="0" y="255"/>
                </a:cxn>
              </a:cxnLst>
              <a:rect l="0" t="0" r="r" b="b"/>
              <a:pathLst>
                <a:path w="690" h="327">
                  <a:moveTo>
                    <a:pt x="0" y="0"/>
                  </a:moveTo>
                  <a:lnTo>
                    <a:pt x="96" y="39"/>
                  </a:lnTo>
                  <a:lnTo>
                    <a:pt x="204" y="66"/>
                  </a:lnTo>
                  <a:lnTo>
                    <a:pt x="306" y="78"/>
                  </a:lnTo>
                  <a:lnTo>
                    <a:pt x="432" y="69"/>
                  </a:lnTo>
                  <a:lnTo>
                    <a:pt x="546" y="51"/>
                  </a:lnTo>
                  <a:lnTo>
                    <a:pt x="654" y="6"/>
                  </a:lnTo>
                  <a:lnTo>
                    <a:pt x="654" y="147"/>
                  </a:lnTo>
                  <a:lnTo>
                    <a:pt x="672" y="162"/>
                  </a:lnTo>
                  <a:lnTo>
                    <a:pt x="690" y="204"/>
                  </a:lnTo>
                  <a:lnTo>
                    <a:pt x="654" y="264"/>
                  </a:lnTo>
                  <a:lnTo>
                    <a:pt x="558" y="303"/>
                  </a:lnTo>
                  <a:lnTo>
                    <a:pt x="420" y="327"/>
                  </a:lnTo>
                  <a:lnTo>
                    <a:pt x="291" y="327"/>
                  </a:lnTo>
                  <a:lnTo>
                    <a:pt x="123" y="306"/>
                  </a:lnTo>
                  <a:lnTo>
                    <a:pt x="15" y="270"/>
                  </a:lnTo>
                  <a:lnTo>
                    <a:pt x="0" y="25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31" name="Freeform 78"/>
            <p:cNvSpPr>
              <a:spLocks/>
            </p:cNvSpPr>
            <p:nvPr/>
          </p:nvSpPr>
          <p:spPr bwMode="auto">
            <a:xfrm>
              <a:off x="3221038" y="5381625"/>
              <a:ext cx="1066800" cy="1238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1" y="36"/>
                </a:cxn>
                <a:cxn ang="0">
                  <a:pos x="183" y="66"/>
                </a:cxn>
                <a:cxn ang="0">
                  <a:pos x="285" y="75"/>
                </a:cxn>
                <a:cxn ang="0">
                  <a:pos x="423" y="75"/>
                </a:cxn>
                <a:cxn ang="0">
                  <a:pos x="537" y="57"/>
                </a:cxn>
                <a:cxn ang="0">
                  <a:pos x="672" y="12"/>
                </a:cxn>
              </a:cxnLst>
              <a:rect l="0" t="0" r="r" b="b"/>
              <a:pathLst>
                <a:path w="672" h="78">
                  <a:moveTo>
                    <a:pt x="0" y="0"/>
                  </a:moveTo>
                  <a:cubicBezTo>
                    <a:pt x="25" y="12"/>
                    <a:pt x="50" y="25"/>
                    <a:pt x="81" y="36"/>
                  </a:cubicBezTo>
                  <a:cubicBezTo>
                    <a:pt x="112" y="47"/>
                    <a:pt x="149" y="60"/>
                    <a:pt x="183" y="66"/>
                  </a:cubicBezTo>
                  <a:cubicBezTo>
                    <a:pt x="217" y="72"/>
                    <a:pt x="245" y="74"/>
                    <a:pt x="285" y="75"/>
                  </a:cubicBezTo>
                  <a:cubicBezTo>
                    <a:pt x="325" y="76"/>
                    <a:pt x="381" y="78"/>
                    <a:pt x="423" y="75"/>
                  </a:cubicBezTo>
                  <a:cubicBezTo>
                    <a:pt x="465" y="72"/>
                    <a:pt x="496" y="67"/>
                    <a:pt x="537" y="57"/>
                  </a:cubicBezTo>
                  <a:cubicBezTo>
                    <a:pt x="578" y="47"/>
                    <a:pt x="625" y="29"/>
                    <a:pt x="672" y="12"/>
                  </a:cubicBezTo>
                </a:path>
              </a:pathLst>
            </a:custGeom>
            <a:noFill/>
            <a:ln w="28575" cmpd="sng">
              <a:solidFill>
                <a:srgbClr val="724C2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>
                <a:latin typeface="+mn-lt"/>
              </a:endParaRPr>
            </a:p>
          </p:txBody>
        </p:sp>
        <p:grpSp>
          <p:nvGrpSpPr>
            <p:cNvPr id="32" name="Group 89"/>
            <p:cNvGrpSpPr>
              <a:grpSpLocks/>
            </p:cNvGrpSpPr>
            <p:nvPr/>
          </p:nvGrpSpPr>
          <p:grpSpPr bwMode="auto">
            <a:xfrm>
              <a:off x="3170238" y="4802188"/>
              <a:ext cx="1152525" cy="147637"/>
              <a:chOff x="1948" y="3088"/>
              <a:chExt cx="726" cy="93"/>
            </a:xfrm>
          </p:grpSpPr>
          <p:sp>
            <p:nvSpPr>
              <p:cNvPr id="33" name="Freeform 90"/>
              <p:cNvSpPr>
                <a:spLocks/>
              </p:cNvSpPr>
              <p:nvPr/>
            </p:nvSpPr>
            <p:spPr bwMode="auto">
              <a:xfrm>
                <a:off x="1948" y="3088"/>
                <a:ext cx="35" cy="93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7" y="16"/>
                  </a:cxn>
                  <a:cxn ang="0">
                    <a:pos x="1" y="32"/>
                  </a:cxn>
                  <a:cxn ang="0">
                    <a:pos x="1" y="48"/>
                  </a:cxn>
                  <a:cxn ang="0">
                    <a:pos x="7" y="66"/>
                  </a:cxn>
                  <a:cxn ang="0">
                    <a:pos x="19" y="80"/>
                  </a:cxn>
                  <a:cxn ang="0">
                    <a:pos x="33" y="88"/>
                  </a:cxn>
                  <a:cxn ang="0">
                    <a:pos x="29" y="50"/>
                  </a:cxn>
                </a:cxnLst>
                <a:rect l="0" t="0" r="r" b="b"/>
                <a:pathLst>
                  <a:path w="35" h="93">
                    <a:moveTo>
                      <a:pt x="29" y="0"/>
                    </a:moveTo>
                    <a:cubicBezTo>
                      <a:pt x="20" y="5"/>
                      <a:pt x="12" y="11"/>
                      <a:pt x="7" y="16"/>
                    </a:cubicBezTo>
                    <a:cubicBezTo>
                      <a:pt x="2" y="21"/>
                      <a:pt x="2" y="27"/>
                      <a:pt x="1" y="32"/>
                    </a:cubicBezTo>
                    <a:cubicBezTo>
                      <a:pt x="0" y="37"/>
                      <a:pt x="0" y="42"/>
                      <a:pt x="1" y="48"/>
                    </a:cubicBezTo>
                    <a:cubicBezTo>
                      <a:pt x="2" y="54"/>
                      <a:pt x="4" y="61"/>
                      <a:pt x="7" y="66"/>
                    </a:cubicBezTo>
                    <a:cubicBezTo>
                      <a:pt x="10" y="71"/>
                      <a:pt x="15" y="76"/>
                      <a:pt x="19" y="80"/>
                    </a:cubicBezTo>
                    <a:cubicBezTo>
                      <a:pt x="23" y="84"/>
                      <a:pt x="31" y="93"/>
                      <a:pt x="33" y="88"/>
                    </a:cubicBezTo>
                    <a:cubicBezTo>
                      <a:pt x="35" y="83"/>
                      <a:pt x="32" y="66"/>
                      <a:pt x="29" y="50"/>
                    </a:cubicBez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34" name="Freeform 91"/>
              <p:cNvSpPr>
                <a:spLocks/>
              </p:cNvSpPr>
              <p:nvPr/>
            </p:nvSpPr>
            <p:spPr bwMode="auto">
              <a:xfrm>
                <a:off x="2633" y="3088"/>
                <a:ext cx="41" cy="92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37" y="18"/>
                  </a:cxn>
                  <a:cxn ang="0">
                    <a:pos x="41" y="32"/>
                  </a:cxn>
                  <a:cxn ang="0">
                    <a:pos x="35" y="56"/>
                  </a:cxn>
                  <a:cxn ang="0">
                    <a:pos x="23" y="76"/>
                  </a:cxn>
                  <a:cxn ang="0">
                    <a:pos x="1" y="88"/>
                  </a:cxn>
                  <a:cxn ang="0">
                    <a:pos x="15" y="52"/>
                  </a:cxn>
                  <a:cxn ang="0">
                    <a:pos x="15" y="30"/>
                  </a:cxn>
                </a:cxnLst>
                <a:rect l="0" t="0" r="r" b="b"/>
                <a:pathLst>
                  <a:path w="41" h="92">
                    <a:moveTo>
                      <a:pt x="25" y="0"/>
                    </a:moveTo>
                    <a:cubicBezTo>
                      <a:pt x="29" y="6"/>
                      <a:pt x="34" y="13"/>
                      <a:pt x="37" y="18"/>
                    </a:cubicBezTo>
                    <a:cubicBezTo>
                      <a:pt x="40" y="23"/>
                      <a:pt x="41" y="26"/>
                      <a:pt x="41" y="32"/>
                    </a:cubicBezTo>
                    <a:cubicBezTo>
                      <a:pt x="41" y="38"/>
                      <a:pt x="38" y="49"/>
                      <a:pt x="35" y="56"/>
                    </a:cubicBezTo>
                    <a:cubicBezTo>
                      <a:pt x="32" y="63"/>
                      <a:pt x="29" y="71"/>
                      <a:pt x="23" y="76"/>
                    </a:cubicBezTo>
                    <a:cubicBezTo>
                      <a:pt x="17" y="81"/>
                      <a:pt x="2" y="92"/>
                      <a:pt x="1" y="88"/>
                    </a:cubicBezTo>
                    <a:cubicBezTo>
                      <a:pt x="0" y="84"/>
                      <a:pt x="13" y="62"/>
                      <a:pt x="15" y="52"/>
                    </a:cubicBezTo>
                    <a:cubicBezTo>
                      <a:pt x="17" y="42"/>
                      <a:pt x="16" y="36"/>
                      <a:pt x="15" y="30"/>
                    </a:cubicBez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</p:grpSp>
        <p:grpSp>
          <p:nvGrpSpPr>
            <p:cNvPr id="35" name="Group 92"/>
            <p:cNvGrpSpPr>
              <a:grpSpLocks/>
            </p:cNvGrpSpPr>
            <p:nvPr/>
          </p:nvGrpSpPr>
          <p:grpSpPr bwMode="auto">
            <a:xfrm>
              <a:off x="3170238" y="4373563"/>
              <a:ext cx="1152525" cy="147637"/>
              <a:chOff x="1948" y="3088"/>
              <a:chExt cx="726" cy="93"/>
            </a:xfrm>
          </p:grpSpPr>
          <p:sp>
            <p:nvSpPr>
              <p:cNvPr id="36" name="Freeform 93"/>
              <p:cNvSpPr>
                <a:spLocks/>
              </p:cNvSpPr>
              <p:nvPr/>
            </p:nvSpPr>
            <p:spPr bwMode="auto">
              <a:xfrm>
                <a:off x="1948" y="3088"/>
                <a:ext cx="35" cy="93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7" y="16"/>
                  </a:cxn>
                  <a:cxn ang="0">
                    <a:pos x="1" y="32"/>
                  </a:cxn>
                  <a:cxn ang="0">
                    <a:pos x="1" y="48"/>
                  </a:cxn>
                  <a:cxn ang="0">
                    <a:pos x="7" y="66"/>
                  </a:cxn>
                  <a:cxn ang="0">
                    <a:pos x="19" y="80"/>
                  </a:cxn>
                  <a:cxn ang="0">
                    <a:pos x="33" y="88"/>
                  </a:cxn>
                  <a:cxn ang="0">
                    <a:pos x="29" y="50"/>
                  </a:cxn>
                </a:cxnLst>
                <a:rect l="0" t="0" r="r" b="b"/>
                <a:pathLst>
                  <a:path w="35" h="93">
                    <a:moveTo>
                      <a:pt x="29" y="0"/>
                    </a:moveTo>
                    <a:cubicBezTo>
                      <a:pt x="20" y="5"/>
                      <a:pt x="12" y="11"/>
                      <a:pt x="7" y="16"/>
                    </a:cubicBezTo>
                    <a:cubicBezTo>
                      <a:pt x="2" y="21"/>
                      <a:pt x="2" y="27"/>
                      <a:pt x="1" y="32"/>
                    </a:cubicBezTo>
                    <a:cubicBezTo>
                      <a:pt x="0" y="37"/>
                      <a:pt x="0" y="42"/>
                      <a:pt x="1" y="48"/>
                    </a:cubicBezTo>
                    <a:cubicBezTo>
                      <a:pt x="2" y="54"/>
                      <a:pt x="4" y="61"/>
                      <a:pt x="7" y="66"/>
                    </a:cubicBezTo>
                    <a:cubicBezTo>
                      <a:pt x="10" y="71"/>
                      <a:pt x="15" y="76"/>
                      <a:pt x="19" y="80"/>
                    </a:cubicBezTo>
                    <a:cubicBezTo>
                      <a:pt x="23" y="84"/>
                      <a:pt x="31" y="93"/>
                      <a:pt x="33" y="88"/>
                    </a:cubicBezTo>
                    <a:cubicBezTo>
                      <a:pt x="35" y="83"/>
                      <a:pt x="32" y="66"/>
                      <a:pt x="29" y="50"/>
                    </a:cubicBezTo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37" name="Freeform 94"/>
              <p:cNvSpPr>
                <a:spLocks/>
              </p:cNvSpPr>
              <p:nvPr/>
            </p:nvSpPr>
            <p:spPr bwMode="auto">
              <a:xfrm>
                <a:off x="2633" y="3088"/>
                <a:ext cx="41" cy="92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37" y="18"/>
                  </a:cxn>
                  <a:cxn ang="0">
                    <a:pos x="41" y="32"/>
                  </a:cxn>
                  <a:cxn ang="0">
                    <a:pos x="35" y="56"/>
                  </a:cxn>
                  <a:cxn ang="0">
                    <a:pos x="23" y="76"/>
                  </a:cxn>
                  <a:cxn ang="0">
                    <a:pos x="1" y="88"/>
                  </a:cxn>
                  <a:cxn ang="0">
                    <a:pos x="15" y="52"/>
                  </a:cxn>
                  <a:cxn ang="0">
                    <a:pos x="15" y="30"/>
                  </a:cxn>
                </a:cxnLst>
                <a:rect l="0" t="0" r="r" b="b"/>
                <a:pathLst>
                  <a:path w="41" h="92">
                    <a:moveTo>
                      <a:pt x="25" y="0"/>
                    </a:moveTo>
                    <a:cubicBezTo>
                      <a:pt x="29" y="6"/>
                      <a:pt x="34" y="13"/>
                      <a:pt x="37" y="18"/>
                    </a:cubicBezTo>
                    <a:cubicBezTo>
                      <a:pt x="40" y="23"/>
                      <a:pt x="41" y="26"/>
                      <a:pt x="41" y="32"/>
                    </a:cubicBezTo>
                    <a:cubicBezTo>
                      <a:pt x="41" y="38"/>
                      <a:pt x="38" y="49"/>
                      <a:pt x="35" y="56"/>
                    </a:cubicBezTo>
                    <a:cubicBezTo>
                      <a:pt x="32" y="63"/>
                      <a:pt x="29" y="71"/>
                      <a:pt x="23" y="76"/>
                    </a:cubicBezTo>
                    <a:cubicBezTo>
                      <a:pt x="17" y="81"/>
                      <a:pt x="2" y="92"/>
                      <a:pt x="1" y="88"/>
                    </a:cubicBezTo>
                    <a:cubicBezTo>
                      <a:pt x="0" y="84"/>
                      <a:pt x="13" y="62"/>
                      <a:pt x="15" y="52"/>
                    </a:cubicBezTo>
                    <a:cubicBezTo>
                      <a:pt x="17" y="42"/>
                      <a:pt x="16" y="36"/>
                      <a:pt x="15" y="30"/>
                    </a:cubicBezTo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</p:grpSp>
        <p:sp>
          <p:nvSpPr>
            <p:cNvPr id="38" name="Line 81"/>
            <p:cNvSpPr>
              <a:spLocks noChangeShapeType="1"/>
            </p:cNvSpPr>
            <p:nvPr/>
          </p:nvSpPr>
          <p:spPr bwMode="auto">
            <a:xfrm>
              <a:off x="3230563" y="4133850"/>
              <a:ext cx="0" cy="1233488"/>
            </a:xfrm>
            <a:prstGeom prst="line">
              <a:avLst/>
            </a:prstGeom>
            <a:noFill/>
            <a:ln w="28575">
              <a:solidFill>
                <a:srgbClr val="724C2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39" name="Line 82"/>
            <p:cNvSpPr>
              <a:spLocks noChangeShapeType="1"/>
            </p:cNvSpPr>
            <p:nvPr/>
          </p:nvSpPr>
          <p:spPr bwMode="auto">
            <a:xfrm>
              <a:off x="4268788" y="4119563"/>
              <a:ext cx="0" cy="1233487"/>
            </a:xfrm>
            <a:prstGeom prst="line">
              <a:avLst/>
            </a:prstGeom>
            <a:noFill/>
            <a:ln w="28575">
              <a:solidFill>
                <a:srgbClr val="724C2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40" name="Text Box 95"/>
            <p:cNvSpPr txBox="1">
              <a:spLocks noChangeArrowheads="1"/>
            </p:cNvSpPr>
            <p:nvPr/>
          </p:nvSpPr>
          <p:spPr bwMode="auto">
            <a:xfrm>
              <a:off x="3275013" y="4573588"/>
              <a:ext cx="939800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latin typeface="+mn-lt"/>
                </a:rPr>
                <a:t>Non-Net</a:t>
              </a:r>
            </a:p>
          </p:txBody>
        </p:sp>
        <p:sp>
          <p:nvSpPr>
            <p:cNvPr id="41" name="Text Box 96"/>
            <p:cNvSpPr txBox="1">
              <a:spLocks noChangeArrowheads="1"/>
            </p:cNvSpPr>
            <p:nvPr/>
          </p:nvSpPr>
          <p:spPr bwMode="auto">
            <a:xfrm>
              <a:off x="3252788" y="5049838"/>
              <a:ext cx="943976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latin typeface="+mn-lt"/>
                </a:rPr>
                <a:t>Non-Res</a:t>
              </a:r>
            </a:p>
          </p:txBody>
        </p:sp>
        <p:sp>
          <p:nvSpPr>
            <p:cNvPr id="42" name="Freeform 77"/>
            <p:cNvSpPr>
              <a:spLocks/>
            </p:cNvSpPr>
            <p:nvPr/>
          </p:nvSpPr>
          <p:spPr bwMode="auto">
            <a:xfrm>
              <a:off x="3211513" y="4967288"/>
              <a:ext cx="1066800" cy="1238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1" y="36"/>
                </a:cxn>
                <a:cxn ang="0">
                  <a:pos x="183" y="66"/>
                </a:cxn>
                <a:cxn ang="0">
                  <a:pos x="285" y="75"/>
                </a:cxn>
                <a:cxn ang="0">
                  <a:pos x="423" y="75"/>
                </a:cxn>
                <a:cxn ang="0">
                  <a:pos x="537" y="57"/>
                </a:cxn>
                <a:cxn ang="0">
                  <a:pos x="672" y="12"/>
                </a:cxn>
              </a:cxnLst>
              <a:rect l="0" t="0" r="r" b="b"/>
              <a:pathLst>
                <a:path w="672" h="78">
                  <a:moveTo>
                    <a:pt x="0" y="0"/>
                  </a:moveTo>
                  <a:cubicBezTo>
                    <a:pt x="25" y="12"/>
                    <a:pt x="50" y="25"/>
                    <a:pt x="81" y="36"/>
                  </a:cubicBezTo>
                  <a:cubicBezTo>
                    <a:pt x="112" y="47"/>
                    <a:pt x="149" y="60"/>
                    <a:pt x="183" y="66"/>
                  </a:cubicBezTo>
                  <a:cubicBezTo>
                    <a:pt x="217" y="72"/>
                    <a:pt x="245" y="74"/>
                    <a:pt x="285" y="75"/>
                  </a:cubicBezTo>
                  <a:cubicBezTo>
                    <a:pt x="325" y="76"/>
                    <a:pt x="381" y="78"/>
                    <a:pt x="423" y="75"/>
                  </a:cubicBezTo>
                  <a:cubicBezTo>
                    <a:pt x="465" y="72"/>
                    <a:pt x="496" y="67"/>
                    <a:pt x="537" y="57"/>
                  </a:cubicBezTo>
                  <a:cubicBezTo>
                    <a:pt x="578" y="47"/>
                    <a:pt x="625" y="29"/>
                    <a:pt x="672" y="12"/>
                  </a:cubicBezTo>
                </a:path>
              </a:pathLst>
            </a:custGeom>
            <a:noFill/>
            <a:ln w="28575" cmpd="sng">
              <a:solidFill>
                <a:srgbClr val="724C2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>
                <a:latin typeface="+mn-lt"/>
              </a:endParaRPr>
            </a:p>
          </p:txBody>
        </p:sp>
        <p:grpSp>
          <p:nvGrpSpPr>
            <p:cNvPr id="43" name="Group 172"/>
            <p:cNvGrpSpPr>
              <a:grpSpLocks/>
            </p:cNvGrpSpPr>
            <p:nvPr/>
          </p:nvGrpSpPr>
          <p:grpSpPr bwMode="auto">
            <a:xfrm>
              <a:off x="5284788" y="3806825"/>
              <a:ext cx="1187450" cy="2312988"/>
              <a:chOff x="3737" y="2398"/>
              <a:chExt cx="748" cy="1457"/>
            </a:xfrm>
          </p:grpSpPr>
          <p:sp>
            <p:nvSpPr>
              <p:cNvPr id="44" name="Text Box 38"/>
              <p:cNvSpPr txBox="1">
                <a:spLocks noChangeArrowheads="1"/>
              </p:cNvSpPr>
              <p:nvPr/>
            </p:nvSpPr>
            <p:spPr bwMode="auto">
              <a:xfrm>
                <a:off x="3805" y="3525"/>
                <a:ext cx="613" cy="3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400" b="1" dirty="0">
                    <a:latin typeface="+mn-lt"/>
                  </a:rPr>
                  <a:t>Net Pore</a:t>
                </a:r>
              </a:p>
              <a:p>
                <a:pPr algn="ctr"/>
                <a:r>
                  <a:rPr lang="en-US" sz="1400" b="1" dirty="0">
                    <a:latin typeface="+mn-lt"/>
                  </a:rPr>
                  <a:t>Volume</a:t>
                </a:r>
              </a:p>
            </p:txBody>
          </p:sp>
          <p:grpSp>
            <p:nvGrpSpPr>
              <p:cNvPr id="45" name="Group 131"/>
              <p:cNvGrpSpPr>
                <a:grpSpLocks/>
              </p:cNvGrpSpPr>
              <p:nvPr/>
            </p:nvGrpSpPr>
            <p:grpSpPr bwMode="auto">
              <a:xfrm>
                <a:off x="3737" y="2398"/>
                <a:ext cx="748" cy="1079"/>
                <a:chOff x="4308" y="2468"/>
                <a:chExt cx="748" cy="1079"/>
              </a:xfrm>
            </p:grpSpPr>
            <p:sp>
              <p:nvSpPr>
                <p:cNvPr id="46" name="Oval 99"/>
                <p:cNvSpPr>
                  <a:spLocks noChangeArrowheads="1"/>
                </p:cNvSpPr>
                <p:nvPr/>
              </p:nvSpPr>
              <p:spPr bwMode="auto">
                <a:xfrm>
                  <a:off x="4308" y="2741"/>
                  <a:ext cx="748" cy="256"/>
                </a:xfrm>
                <a:prstGeom prst="ellipse">
                  <a:avLst/>
                </a:prstGeom>
                <a:solidFill>
                  <a:srgbClr val="CC9900"/>
                </a:solidFill>
                <a:ln w="28575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47" name="Oval 100"/>
                <p:cNvSpPr>
                  <a:spLocks noChangeArrowheads="1"/>
                </p:cNvSpPr>
                <p:nvPr/>
              </p:nvSpPr>
              <p:spPr bwMode="auto">
                <a:xfrm>
                  <a:off x="4308" y="3013"/>
                  <a:ext cx="748" cy="256"/>
                </a:xfrm>
                <a:prstGeom prst="ellipse">
                  <a:avLst/>
                </a:prstGeom>
                <a:solidFill>
                  <a:srgbClr val="CC9900"/>
                </a:solidFill>
                <a:ln w="28575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48" name="Oval 101"/>
                <p:cNvSpPr>
                  <a:spLocks noChangeArrowheads="1"/>
                </p:cNvSpPr>
                <p:nvPr/>
              </p:nvSpPr>
              <p:spPr bwMode="auto">
                <a:xfrm>
                  <a:off x="4308" y="3287"/>
                  <a:ext cx="748" cy="250"/>
                </a:xfrm>
                <a:prstGeom prst="ellipse">
                  <a:avLst/>
                </a:prstGeom>
                <a:solidFill>
                  <a:srgbClr val="CC9900"/>
                </a:solidFill>
                <a:ln w="28575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49" name="Rectangle 102" descr="80%"/>
                <p:cNvSpPr>
                  <a:spLocks noChangeArrowheads="1"/>
                </p:cNvSpPr>
                <p:nvPr/>
              </p:nvSpPr>
              <p:spPr bwMode="auto">
                <a:xfrm>
                  <a:off x="4356" y="2639"/>
                  <a:ext cx="653" cy="782"/>
                </a:xfrm>
                <a:prstGeom prst="rect">
                  <a:avLst/>
                </a:prstGeom>
                <a:pattFill prst="pct80">
                  <a:fgClr>
                    <a:srgbClr val="009900"/>
                  </a:fgClr>
                  <a:bgClr>
                    <a:srgbClr val="B1FFFF"/>
                  </a:bgClr>
                </a:patt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50" name="Freeform 103"/>
                <p:cNvSpPr>
                  <a:spLocks/>
                </p:cNvSpPr>
                <p:nvPr/>
              </p:nvSpPr>
              <p:spPr bwMode="auto">
                <a:xfrm>
                  <a:off x="4346" y="2920"/>
                  <a:ext cx="672" cy="7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1" y="36"/>
                    </a:cxn>
                    <a:cxn ang="0">
                      <a:pos x="183" y="66"/>
                    </a:cxn>
                    <a:cxn ang="0">
                      <a:pos x="285" y="75"/>
                    </a:cxn>
                    <a:cxn ang="0">
                      <a:pos x="423" y="75"/>
                    </a:cxn>
                    <a:cxn ang="0">
                      <a:pos x="537" y="57"/>
                    </a:cxn>
                    <a:cxn ang="0">
                      <a:pos x="672" y="12"/>
                    </a:cxn>
                  </a:cxnLst>
                  <a:rect l="0" t="0" r="r" b="b"/>
                  <a:pathLst>
                    <a:path w="672" h="78">
                      <a:moveTo>
                        <a:pt x="0" y="0"/>
                      </a:moveTo>
                      <a:cubicBezTo>
                        <a:pt x="25" y="12"/>
                        <a:pt x="50" y="25"/>
                        <a:pt x="81" y="36"/>
                      </a:cubicBezTo>
                      <a:cubicBezTo>
                        <a:pt x="112" y="47"/>
                        <a:pt x="149" y="60"/>
                        <a:pt x="183" y="66"/>
                      </a:cubicBezTo>
                      <a:cubicBezTo>
                        <a:pt x="217" y="72"/>
                        <a:pt x="245" y="74"/>
                        <a:pt x="285" y="75"/>
                      </a:cubicBezTo>
                      <a:cubicBezTo>
                        <a:pt x="325" y="76"/>
                        <a:pt x="381" y="78"/>
                        <a:pt x="423" y="75"/>
                      </a:cubicBezTo>
                      <a:cubicBezTo>
                        <a:pt x="465" y="72"/>
                        <a:pt x="496" y="67"/>
                        <a:pt x="537" y="57"/>
                      </a:cubicBezTo>
                      <a:cubicBezTo>
                        <a:pt x="578" y="47"/>
                        <a:pt x="625" y="29"/>
                        <a:pt x="672" y="12"/>
                      </a:cubicBezTo>
                    </a:path>
                  </a:pathLst>
                </a:custGeom>
                <a:noFill/>
                <a:ln w="28575" cmpd="sng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51" name="Oval 104" descr="80%"/>
                <p:cNvSpPr>
                  <a:spLocks noChangeArrowheads="1"/>
                </p:cNvSpPr>
                <p:nvPr/>
              </p:nvSpPr>
              <p:spPr bwMode="auto">
                <a:xfrm>
                  <a:off x="4308" y="2468"/>
                  <a:ext cx="748" cy="256"/>
                </a:xfrm>
                <a:prstGeom prst="ellipse">
                  <a:avLst/>
                </a:prstGeom>
                <a:pattFill prst="pct80">
                  <a:fgClr>
                    <a:srgbClr val="009900"/>
                  </a:fgClr>
                  <a:bgClr>
                    <a:srgbClr val="B1FFFF"/>
                  </a:bgClr>
                </a:pattFill>
                <a:ln w="28575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52" name="Freeform 105"/>
                <p:cNvSpPr>
                  <a:spLocks/>
                </p:cNvSpPr>
                <p:nvPr/>
              </p:nvSpPr>
              <p:spPr bwMode="auto">
                <a:xfrm>
                  <a:off x="5003" y="3374"/>
                  <a:ext cx="41" cy="92"/>
                </a:xfrm>
                <a:custGeom>
                  <a:avLst/>
                  <a:gdLst/>
                  <a:ahLst/>
                  <a:cxnLst>
                    <a:cxn ang="0">
                      <a:pos x="25" y="0"/>
                    </a:cxn>
                    <a:cxn ang="0">
                      <a:pos x="37" y="18"/>
                    </a:cxn>
                    <a:cxn ang="0">
                      <a:pos x="41" y="32"/>
                    </a:cxn>
                    <a:cxn ang="0">
                      <a:pos x="35" y="56"/>
                    </a:cxn>
                    <a:cxn ang="0">
                      <a:pos x="23" y="76"/>
                    </a:cxn>
                    <a:cxn ang="0">
                      <a:pos x="1" y="88"/>
                    </a:cxn>
                    <a:cxn ang="0">
                      <a:pos x="15" y="52"/>
                    </a:cxn>
                    <a:cxn ang="0">
                      <a:pos x="15" y="30"/>
                    </a:cxn>
                  </a:cxnLst>
                  <a:rect l="0" t="0" r="r" b="b"/>
                  <a:pathLst>
                    <a:path w="41" h="92">
                      <a:moveTo>
                        <a:pt x="25" y="0"/>
                      </a:moveTo>
                      <a:cubicBezTo>
                        <a:pt x="29" y="6"/>
                        <a:pt x="34" y="13"/>
                        <a:pt x="37" y="18"/>
                      </a:cubicBezTo>
                      <a:cubicBezTo>
                        <a:pt x="40" y="23"/>
                        <a:pt x="41" y="26"/>
                        <a:pt x="41" y="32"/>
                      </a:cubicBezTo>
                      <a:cubicBezTo>
                        <a:pt x="41" y="38"/>
                        <a:pt x="38" y="49"/>
                        <a:pt x="35" y="56"/>
                      </a:cubicBezTo>
                      <a:cubicBezTo>
                        <a:pt x="32" y="63"/>
                        <a:pt x="29" y="71"/>
                        <a:pt x="23" y="76"/>
                      </a:cubicBezTo>
                      <a:cubicBezTo>
                        <a:pt x="17" y="81"/>
                        <a:pt x="2" y="92"/>
                        <a:pt x="1" y="88"/>
                      </a:cubicBezTo>
                      <a:cubicBezTo>
                        <a:pt x="0" y="84"/>
                        <a:pt x="13" y="62"/>
                        <a:pt x="15" y="52"/>
                      </a:cubicBezTo>
                      <a:cubicBezTo>
                        <a:pt x="17" y="42"/>
                        <a:pt x="16" y="36"/>
                        <a:pt x="15" y="30"/>
                      </a:cubicBez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53" name="Freeform 106"/>
                <p:cNvSpPr>
                  <a:spLocks/>
                </p:cNvSpPr>
                <p:nvPr/>
              </p:nvSpPr>
              <p:spPr bwMode="auto">
                <a:xfrm>
                  <a:off x="4321" y="3368"/>
                  <a:ext cx="35" cy="93"/>
                </a:xfrm>
                <a:custGeom>
                  <a:avLst/>
                  <a:gdLst/>
                  <a:ahLst/>
                  <a:cxnLst>
                    <a:cxn ang="0">
                      <a:pos x="29" y="0"/>
                    </a:cxn>
                    <a:cxn ang="0">
                      <a:pos x="7" y="16"/>
                    </a:cxn>
                    <a:cxn ang="0">
                      <a:pos x="1" y="32"/>
                    </a:cxn>
                    <a:cxn ang="0">
                      <a:pos x="1" y="48"/>
                    </a:cxn>
                    <a:cxn ang="0">
                      <a:pos x="7" y="66"/>
                    </a:cxn>
                    <a:cxn ang="0">
                      <a:pos x="19" y="80"/>
                    </a:cxn>
                    <a:cxn ang="0">
                      <a:pos x="33" y="88"/>
                    </a:cxn>
                    <a:cxn ang="0">
                      <a:pos x="29" y="50"/>
                    </a:cxn>
                  </a:cxnLst>
                  <a:rect l="0" t="0" r="r" b="b"/>
                  <a:pathLst>
                    <a:path w="35" h="93">
                      <a:moveTo>
                        <a:pt x="29" y="0"/>
                      </a:moveTo>
                      <a:cubicBezTo>
                        <a:pt x="20" y="5"/>
                        <a:pt x="12" y="11"/>
                        <a:pt x="7" y="16"/>
                      </a:cubicBezTo>
                      <a:cubicBezTo>
                        <a:pt x="2" y="21"/>
                        <a:pt x="2" y="27"/>
                        <a:pt x="1" y="32"/>
                      </a:cubicBezTo>
                      <a:cubicBezTo>
                        <a:pt x="0" y="37"/>
                        <a:pt x="0" y="42"/>
                        <a:pt x="1" y="48"/>
                      </a:cubicBezTo>
                      <a:cubicBezTo>
                        <a:pt x="2" y="54"/>
                        <a:pt x="4" y="61"/>
                        <a:pt x="7" y="66"/>
                      </a:cubicBezTo>
                      <a:cubicBezTo>
                        <a:pt x="10" y="71"/>
                        <a:pt x="15" y="76"/>
                        <a:pt x="19" y="80"/>
                      </a:cubicBezTo>
                      <a:cubicBezTo>
                        <a:pt x="23" y="84"/>
                        <a:pt x="31" y="93"/>
                        <a:pt x="33" y="88"/>
                      </a:cubicBezTo>
                      <a:cubicBezTo>
                        <a:pt x="35" y="83"/>
                        <a:pt x="32" y="66"/>
                        <a:pt x="29" y="50"/>
                      </a:cubicBez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54" name="Text Box 107"/>
                <p:cNvSpPr txBox="1">
                  <a:spLocks noChangeArrowheads="1"/>
                </p:cNvSpPr>
                <p:nvPr/>
              </p:nvSpPr>
              <p:spPr bwMode="auto">
                <a:xfrm>
                  <a:off x="4376" y="3266"/>
                  <a:ext cx="595" cy="2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sz="1600" dirty="0">
                      <a:solidFill>
                        <a:schemeClr val="bg1"/>
                      </a:solidFill>
                      <a:latin typeface="+mn-lt"/>
                    </a:rPr>
                    <a:t>Non-Res</a:t>
                  </a:r>
                </a:p>
              </p:txBody>
            </p:sp>
            <p:sp>
              <p:nvSpPr>
                <p:cNvPr id="55" name="Freeform 108"/>
                <p:cNvSpPr>
                  <a:spLocks/>
                </p:cNvSpPr>
                <p:nvPr/>
              </p:nvSpPr>
              <p:spPr bwMode="auto">
                <a:xfrm>
                  <a:off x="4352" y="2858"/>
                  <a:ext cx="665" cy="366"/>
                </a:xfrm>
                <a:custGeom>
                  <a:avLst/>
                  <a:gdLst/>
                  <a:ahLst/>
                  <a:cxnLst>
                    <a:cxn ang="0">
                      <a:pos x="6" y="14"/>
                    </a:cxn>
                    <a:cxn ang="0">
                      <a:pos x="96" y="50"/>
                    </a:cxn>
                    <a:cxn ang="0">
                      <a:pos x="189" y="74"/>
                    </a:cxn>
                    <a:cxn ang="0">
                      <a:pos x="291" y="80"/>
                    </a:cxn>
                    <a:cxn ang="0">
                      <a:pos x="393" y="80"/>
                    </a:cxn>
                    <a:cxn ang="0">
                      <a:pos x="471" y="71"/>
                    </a:cxn>
                    <a:cxn ang="0">
                      <a:pos x="549" y="62"/>
                    </a:cxn>
                    <a:cxn ang="0">
                      <a:pos x="615" y="35"/>
                    </a:cxn>
                    <a:cxn ang="0">
                      <a:pos x="657" y="17"/>
                    </a:cxn>
                    <a:cxn ang="0">
                      <a:pos x="654" y="137"/>
                    </a:cxn>
                    <a:cxn ang="0">
                      <a:pos x="654" y="230"/>
                    </a:cxn>
                    <a:cxn ang="0">
                      <a:pos x="585" y="260"/>
                    </a:cxn>
                    <a:cxn ang="0">
                      <a:pos x="489" y="287"/>
                    </a:cxn>
                    <a:cxn ang="0">
                      <a:pos x="420" y="299"/>
                    </a:cxn>
                    <a:cxn ang="0">
                      <a:pos x="285" y="302"/>
                    </a:cxn>
                    <a:cxn ang="0">
                      <a:pos x="216" y="305"/>
                    </a:cxn>
                    <a:cxn ang="0">
                      <a:pos x="123" y="278"/>
                    </a:cxn>
                    <a:cxn ang="0">
                      <a:pos x="0" y="218"/>
                    </a:cxn>
                  </a:cxnLst>
                  <a:rect l="0" t="0" r="r" b="b"/>
                  <a:pathLst>
                    <a:path w="665" h="309">
                      <a:moveTo>
                        <a:pt x="6" y="14"/>
                      </a:moveTo>
                      <a:cubicBezTo>
                        <a:pt x="36" y="27"/>
                        <a:pt x="66" y="40"/>
                        <a:pt x="96" y="50"/>
                      </a:cubicBezTo>
                      <a:cubicBezTo>
                        <a:pt x="126" y="60"/>
                        <a:pt x="157" y="69"/>
                        <a:pt x="189" y="74"/>
                      </a:cubicBezTo>
                      <a:cubicBezTo>
                        <a:pt x="221" y="79"/>
                        <a:pt x="257" y="79"/>
                        <a:pt x="291" y="80"/>
                      </a:cubicBezTo>
                      <a:cubicBezTo>
                        <a:pt x="325" y="81"/>
                        <a:pt x="363" y="81"/>
                        <a:pt x="393" y="80"/>
                      </a:cubicBezTo>
                      <a:cubicBezTo>
                        <a:pt x="423" y="79"/>
                        <a:pt x="445" y="74"/>
                        <a:pt x="471" y="71"/>
                      </a:cubicBezTo>
                      <a:cubicBezTo>
                        <a:pt x="497" y="68"/>
                        <a:pt x="525" y="68"/>
                        <a:pt x="549" y="62"/>
                      </a:cubicBezTo>
                      <a:cubicBezTo>
                        <a:pt x="573" y="56"/>
                        <a:pt x="597" y="42"/>
                        <a:pt x="615" y="35"/>
                      </a:cubicBezTo>
                      <a:cubicBezTo>
                        <a:pt x="633" y="28"/>
                        <a:pt x="651" y="0"/>
                        <a:pt x="657" y="17"/>
                      </a:cubicBezTo>
                      <a:cubicBezTo>
                        <a:pt x="663" y="34"/>
                        <a:pt x="654" y="102"/>
                        <a:pt x="654" y="137"/>
                      </a:cubicBezTo>
                      <a:cubicBezTo>
                        <a:pt x="654" y="172"/>
                        <a:pt x="665" y="210"/>
                        <a:pt x="654" y="230"/>
                      </a:cubicBezTo>
                      <a:cubicBezTo>
                        <a:pt x="643" y="250"/>
                        <a:pt x="612" y="251"/>
                        <a:pt x="585" y="260"/>
                      </a:cubicBezTo>
                      <a:cubicBezTo>
                        <a:pt x="558" y="269"/>
                        <a:pt x="516" y="281"/>
                        <a:pt x="489" y="287"/>
                      </a:cubicBezTo>
                      <a:cubicBezTo>
                        <a:pt x="462" y="293"/>
                        <a:pt x="454" y="297"/>
                        <a:pt x="420" y="299"/>
                      </a:cubicBezTo>
                      <a:cubicBezTo>
                        <a:pt x="386" y="301"/>
                        <a:pt x="319" y="301"/>
                        <a:pt x="285" y="302"/>
                      </a:cubicBezTo>
                      <a:cubicBezTo>
                        <a:pt x="251" y="303"/>
                        <a:pt x="243" y="309"/>
                        <a:pt x="216" y="305"/>
                      </a:cubicBezTo>
                      <a:cubicBezTo>
                        <a:pt x="189" y="301"/>
                        <a:pt x="159" y="292"/>
                        <a:pt x="123" y="278"/>
                      </a:cubicBezTo>
                      <a:cubicBezTo>
                        <a:pt x="87" y="264"/>
                        <a:pt x="43" y="241"/>
                        <a:pt x="0" y="218"/>
                      </a:cubicBezTo>
                    </a:path>
                  </a:pathLst>
                </a:custGeom>
                <a:solidFill>
                  <a:schemeClr val="bg2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56" name="Freeform 109"/>
                <p:cNvSpPr>
                  <a:spLocks/>
                </p:cNvSpPr>
                <p:nvPr/>
              </p:nvSpPr>
              <p:spPr bwMode="auto">
                <a:xfrm>
                  <a:off x="4356" y="3118"/>
                  <a:ext cx="684" cy="42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6" y="39"/>
                    </a:cxn>
                    <a:cxn ang="0">
                      <a:pos x="204" y="66"/>
                    </a:cxn>
                    <a:cxn ang="0">
                      <a:pos x="306" y="78"/>
                    </a:cxn>
                    <a:cxn ang="0">
                      <a:pos x="432" y="69"/>
                    </a:cxn>
                    <a:cxn ang="0">
                      <a:pos x="546" y="51"/>
                    </a:cxn>
                    <a:cxn ang="0">
                      <a:pos x="654" y="6"/>
                    </a:cxn>
                    <a:cxn ang="0">
                      <a:pos x="654" y="147"/>
                    </a:cxn>
                    <a:cxn ang="0">
                      <a:pos x="672" y="162"/>
                    </a:cxn>
                    <a:cxn ang="0">
                      <a:pos x="690" y="204"/>
                    </a:cxn>
                    <a:cxn ang="0">
                      <a:pos x="654" y="264"/>
                    </a:cxn>
                    <a:cxn ang="0">
                      <a:pos x="558" y="303"/>
                    </a:cxn>
                    <a:cxn ang="0">
                      <a:pos x="420" y="327"/>
                    </a:cxn>
                    <a:cxn ang="0">
                      <a:pos x="291" y="327"/>
                    </a:cxn>
                    <a:cxn ang="0">
                      <a:pos x="123" y="306"/>
                    </a:cxn>
                    <a:cxn ang="0">
                      <a:pos x="15" y="270"/>
                    </a:cxn>
                    <a:cxn ang="0">
                      <a:pos x="0" y="255"/>
                    </a:cxn>
                  </a:cxnLst>
                  <a:rect l="0" t="0" r="r" b="b"/>
                  <a:pathLst>
                    <a:path w="690" h="327">
                      <a:moveTo>
                        <a:pt x="0" y="0"/>
                      </a:moveTo>
                      <a:lnTo>
                        <a:pt x="96" y="39"/>
                      </a:lnTo>
                      <a:lnTo>
                        <a:pt x="204" y="66"/>
                      </a:lnTo>
                      <a:lnTo>
                        <a:pt x="306" y="78"/>
                      </a:lnTo>
                      <a:lnTo>
                        <a:pt x="432" y="69"/>
                      </a:lnTo>
                      <a:lnTo>
                        <a:pt x="546" y="51"/>
                      </a:lnTo>
                      <a:lnTo>
                        <a:pt x="654" y="6"/>
                      </a:lnTo>
                      <a:lnTo>
                        <a:pt x="654" y="147"/>
                      </a:lnTo>
                      <a:lnTo>
                        <a:pt x="672" y="162"/>
                      </a:lnTo>
                      <a:lnTo>
                        <a:pt x="690" y="204"/>
                      </a:lnTo>
                      <a:lnTo>
                        <a:pt x="654" y="264"/>
                      </a:lnTo>
                      <a:lnTo>
                        <a:pt x="558" y="303"/>
                      </a:lnTo>
                      <a:lnTo>
                        <a:pt x="420" y="327"/>
                      </a:lnTo>
                      <a:lnTo>
                        <a:pt x="291" y="327"/>
                      </a:lnTo>
                      <a:lnTo>
                        <a:pt x="123" y="306"/>
                      </a:lnTo>
                      <a:lnTo>
                        <a:pt x="15" y="270"/>
                      </a:lnTo>
                      <a:lnTo>
                        <a:pt x="0" y="255"/>
                      </a:ln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57" name="Freeform 110"/>
                <p:cNvSpPr>
                  <a:spLocks/>
                </p:cNvSpPr>
                <p:nvPr/>
              </p:nvSpPr>
              <p:spPr bwMode="auto">
                <a:xfrm>
                  <a:off x="4352" y="3460"/>
                  <a:ext cx="672" cy="7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1" y="36"/>
                    </a:cxn>
                    <a:cxn ang="0">
                      <a:pos x="183" y="66"/>
                    </a:cxn>
                    <a:cxn ang="0">
                      <a:pos x="285" y="75"/>
                    </a:cxn>
                    <a:cxn ang="0">
                      <a:pos x="423" y="75"/>
                    </a:cxn>
                    <a:cxn ang="0">
                      <a:pos x="537" y="57"/>
                    </a:cxn>
                    <a:cxn ang="0">
                      <a:pos x="672" y="12"/>
                    </a:cxn>
                  </a:cxnLst>
                  <a:rect l="0" t="0" r="r" b="b"/>
                  <a:pathLst>
                    <a:path w="672" h="78">
                      <a:moveTo>
                        <a:pt x="0" y="0"/>
                      </a:moveTo>
                      <a:cubicBezTo>
                        <a:pt x="25" y="12"/>
                        <a:pt x="50" y="25"/>
                        <a:pt x="81" y="36"/>
                      </a:cubicBezTo>
                      <a:cubicBezTo>
                        <a:pt x="112" y="47"/>
                        <a:pt x="149" y="60"/>
                        <a:pt x="183" y="66"/>
                      </a:cubicBezTo>
                      <a:cubicBezTo>
                        <a:pt x="217" y="72"/>
                        <a:pt x="245" y="74"/>
                        <a:pt x="285" y="75"/>
                      </a:cubicBezTo>
                      <a:cubicBezTo>
                        <a:pt x="325" y="76"/>
                        <a:pt x="381" y="78"/>
                        <a:pt x="423" y="75"/>
                      </a:cubicBezTo>
                      <a:cubicBezTo>
                        <a:pt x="465" y="72"/>
                        <a:pt x="496" y="67"/>
                        <a:pt x="537" y="57"/>
                      </a:cubicBezTo>
                      <a:cubicBezTo>
                        <a:pt x="578" y="47"/>
                        <a:pt x="625" y="29"/>
                        <a:pt x="672" y="12"/>
                      </a:cubicBezTo>
                    </a:path>
                  </a:pathLst>
                </a:custGeom>
                <a:noFill/>
                <a:ln w="28575" cmpd="sng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  <p:grpSp>
              <p:nvGrpSpPr>
                <p:cNvPr id="58" name="Group 111"/>
                <p:cNvGrpSpPr>
                  <a:grpSpLocks/>
                </p:cNvGrpSpPr>
                <p:nvPr/>
              </p:nvGrpSpPr>
              <p:grpSpPr bwMode="auto">
                <a:xfrm>
                  <a:off x="4320" y="3095"/>
                  <a:ext cx="726" cy="93"/>
                  <a:chOff x="1948" y="3088"/>
                  <a:chExt cx="726" cy="93"/>
                </a:xfrm>
              </p:grpSpPr>
              <p:sp>
                <p:nvSpPr>
                  <p:cNvPr id="72" name="Freeform 112"/>
                  <p:cNvSpPr>
                    <a:spLocks/>
                  </p:cNvSpPr>
                  <p:nvPr/>
                </p:nvSpPr>
                <p:spPr bwMode="auto">
                  <a:xfrm>
                    <a:off x="1948" y="3088"/>
                    <a:ext cx="35" cy="93"/>
                  </a:xfrm>
                  <a:custGeom>
                    <a:avLst/>
                    <a:gdLst/>
                    <a:ahLst/>
                    <a:cxnLst>
                      <a:cxn ang="0">
                        <a:pos x="29" y="0"/>
                      </a:cxn>
                      <a:cxn ang="0">
                        <a:pos x="7" y="16"/>
                      </a:cxn>
                      <a:cxn ang="0">
                        <a:pos x="1" y="32"/>
                      </a:cxn>
                      <a:cxn ang="0">
                        <a:pos x="1" y="48"/>
                      </a:cxn>
                      <a:cxn ang="0">
                        <a:pos x="7" y="66"/>
                      </a:cxn>
                      <a:cxn ang="0">
                        <a:pos x="19" y="80"/>
                      </a:cxn>
                      <a:cxn ang="0">
                        <a:pos x="33" y="88"/>
                      </a:cxn>
                      <a:cxn ang="0">
                        <a:pos x="29" y="50"/>
                      </a:cxn>
                    </a:cxnLst>
                    <a:rect l="0" t="0" r="r" b="b"/>
                    <a:pathLst>
                      <a:path w="35" h="93">
                        <a:moveTo>
                          <a:pt x="29" y="0"/>
                        </a:moveTo>
                        <a:cubicBezTo>
                          <a:pt x="20" y="5"/>
                          <a:pt x="12" y="11"/>
                          <a:pt x="7" y="16"/>
                        </a:cubicBezTo>
                        <a:cubicBezTo>
                          <a:pt x="2" y="21"/>
                          <a:pt x="2" y="27"/>
                          <a:pt x="1" y="32"/>
                        </a:cubicBezTo>
                        <a:cubicBezTo>
                          <a:pt x="0" y="37"/>
                          <a:pt x="0" y="42"/>
                          <a:pt x="1" y="48"/>
                        </a:cubicBezTo>
                        <a:cubicBezTo>
                          <a:pt x="2" y="54"/>
                          <a:pt x="4" y="61"/>
                          <a:pt x="7" y="66"/>
                        </a:cubicBezTo>
                        <a:cubicBezTo>
                          <a:pt x="10" y="71"/>
                          <a:pt x="15" y="76"/>
                          <a:pt x="19" y="80"/>
                        </a:cubicBezTo>
                        <a:cubicBezTo>
                          <a:pt x="23" y="84"/>
                          <a:pt x="31" y="93"/>
                          <a:pt x="33" y="88"/>
                        </a:cubicBezTo>
                        <a:cubicBezTo>
                          <a:pt x="35" y="83"/>
                          <a:pt x="32" y="66"/>
                          <a:pt x="29" y="50"/>
                        </a:cubicBezTo>
                      </a:path>
                    </a:pathLst>
                  </a:cu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 dirty="0">
                      <a:latin typeface="+mn-lt"/>
                    </a:endParaRPr>
                  </a:p>
                </p:txBody>
              </p:sp>
              <p:sp>
                <p:nvSpPr>
                  <p:cNvPr id="73" name="Freeform 113"/>
                  <p:cNvSpPr>
                    <a:spLocks/>
                  </p:cNvSpPr>
                  <p:nvPr/>
                </p:nvSpPr>
                <p:spPr bwMode="auto">
                  <a:xfrm>
                    <a:off x="2633" y="3088"/>
                    <a:ext cx="41" cy="92"/>
                  </a:xfrm>
                  <a:custGeom>
                    <a:avLst/>
                    <a:gdLst/>
                    <a:ahLst/>
                    <a:cxnLst>
                      <a:cxn ang="0">
                        <a:pos x="25" y="0"/>
                      </a:cxn>
                      <a:cxn ang="0">
                        <a:pos x="37" y="18"/>
                      </a:cxn>
                      <a:cxn ang="0">
                        <a:pos x="41" y="32"/>
                      </a:cxn>
                      <a:cxn ang="0">
                        <a:pos x="35" y="56"/>
                      </a:cxn>
                      <a:cxn ang="0">
                        <a:pos x="23" y="76"/>
                      </a:cxn>
                      <a:cxn ang="0">
                        <a:pos x="1" y="88"/>
                      </a:cxn>
                      <a:cxn ang="0">
                        <a:pos x="15" y="52"/>
                      </a:cxn>
                      <a:cxn ang="0">
                        <a:pos x="15" y="30"/>
                      </a:cxn>
                    </a:cxnLst>
                    <a:rect l="0" t="0" r="r" b="b"/>
                    <a:pathLst>
                      <a:path w="41" h="92">
                        <a:moveTo>
                          <a:pt x="25" y="0"/>
                        </a:moveTo>
                        <a:cubicBezTo>
                          <a:pt x="29" y="6"/>
                          <a:pt x="34" y="13"/>
                          <a:pt x="37" y="18"/>
                        </a:cubicBezTo>
                        <a:cubicBezTo>
                          <a:pt x="40" y="23"/>
                          <a:pt x="41" y="26"/>
                          <a:pt x="41" y="32"/>
                        </a:cubicBezTo>
                        <a:cubicBezTo>
                          <a:pt x="41" y="38"/>
                          <a:pt x="38" y="49"/>
                          <a:pt x="35" y="56"/>
                        </a:cubicBezTo>
                        <a:cubicBezTo>
                          <a:pt x="32" y="63"/>
                          <a:pt x="29" y="71"/>
                          <a:pt x="23" y="76"/>
                        </a:cubicBezTo>
                        <a:cubicBezTo>
                          <a:pt x="17" y="81"/>
                          <a:pt x="2" y="92"/>
                          <a:pt x="1" y="88"/>
                        </a:cubicBezTo>
                        <a:cubicBezTo>
                          <a:pt x="0" y="84"/>
                          <a:pt x="13" y="62"/>
                          <a:pt x="15" y="52"/>
                        </a:cubicBezTo>
                        <a:cubicBezTo>
                          <a:pt x="17" y="42"/>
                          <a:pt x="16" y="36"/>
                          <a:pt x="15" y="30"/>
                        </a:cubicBezTo>
                      </a:path>
                    </a:pathLst>
                  </a:cu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 dirty="0">
                      <a:latin typeface="+mn-lt"/>
                    </a:endParaRPr>
                  </a:p>
                </p:txBody>
              </p:sp>
            </p:grpSp>
            <p:grpSp>
              <p:nvGrpSpPr>
                <p:cNvPr id="59" name="Group 114"/>
                <p:cNvGrpSpPr>
                  <a:grpSpLocks/>
                </p:cNvGrpSpPr>
                <p:nvPr/>
              </p:nvGrpSpPr>
              <p:grpSpPr bwMode="auto">
                <a:xfrm>
                  <a:off x="4320" y="2825"/>
                  <a:ext cx="726" cy="93"/>
                  <a:chOff x="1948" y="3088"/>
                  <a:chExt cx="726" cy="93"/>
                </a:xfrm>
              </p:grpSpPr>
              <p:sp>
                <p:nvSpPr>
                  <p:cNvPr id="70" name="Freeform 115"/>
                  <p:cNvSpPr>
                    <a:spLocks/>
                  </p:cNvSpPr>
                  <p:nvPr/>
                </p:nvSpPr>
                <p:spPr bwMode="auto">
                  <a:xfrm>
                    <a:off x="1948" y="3088"/>
                    <a:ext cx="35" cy="93"/>
                  </a:xfrm>
                  <a:custGeom>
                    <a:avLst/>
                    <a:gdLst/>
                    <a:ahLst/>
                    <a:cxnLst>
                      <a:cxn ang="0">
                        <a:pos x="29" y="0"/>
                      </a:cxn>
                      <a:cxn ang="0">
                        <a:pos x="7" y="16"/>
                      </a:cxn>
                      <a:cxn ang="0">
                        <a:pos x="1" y="32"/>
                      </a:cxn>
                      <a:cxn ang="0">
                        <a:pos x="1" y="48"/>
                      </a:cxn>
                      <a:cxn ang="0">
                        <a:pos x="7" y="66"/>
                      </a:cxn>
                      <a:cxn ang="0">
                        <a:pos x="19" y="80"/>
                      </a:cxn>
                      <a:cxn ang="0">
                        <a:pos x="33" y="88"/>
                      </a:cxn>
                      <a:cxn ang="0">
                        <a:pos x="29" y="50"/>
                      </a:cxn>
                    </a:cxnLst>
                    <a:rect l="0" t="0" r="r" b="b"/>
                    <a:pathLst>
                      <a:path w="35" h="93">
                        <a:moveTo>
                          <a:pt x="29" y="0"/>
                        </a:moveTo>
                        <a:cubicBezTo>
                          <a:pt x="20" y="5"/>
                          <a:pt x="12" y="11"/>
                          <a:pt x="7" y="16"/>
                        </a:cubicBezTo>
                        <a:cubicBezTo>
                          <a:pt x="2" y="21"/>
                          <a:pt x="2" y="27"/>
                          <a:pt x="1" y="32"/>
                        </a:cubicBezTo>
                        <a:cubicBezTo>
                          <a:pt x="0" y="37"/>
                          <a:pt x="0" y="42"/>
                          <a:pt x="1" y="48"/>
                        </a:cubicBezTo>
                        <a:cubicBezTo>
                          <a:pt x="2" y="54"/>
                          <a:pt x="4" y="61"/>
                          <a:pt x="7" y="66"/>
                        </a:cubicBezTo>
                        <a:cubicBezTo>
                          <a:pt x="10" y="71"/>
                          <a:pt x="15" y="76"/>
                          <a:pt x="19" y="80"/>
                        </a:cubicBezTo>
                        <a:cubicBezTo>
                          <a:pt x="23" y="84"/>
                          <a:pt x="31" y="93"/>
                          <a:pt x="33" y="88"/>
                        </a:cubicBezTo>
                        <a:cubicBezTo>
                          <a:pt x="35" y="83"/>
                          <a:pt x="32" y="66"/>
                          <a:pt x="29" y="50"/>
                        </a:cubicBezTo>
                      </a:path>
                    </a:pathLst>
                  </a:custGeom>
                  <a:solidFill>
                    <a:schemeClr val="bg2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 dirty="0">
                      <a:latin typeface="+mn-lt"/>
                    </a:endParaRPr>
                  </a:p>
                </p:txBody>
              </p:sp>
              <p:sp>
                <p:nvSpPr>
                  <p:cNvPr id="71" name="Freeform 116"/>
                  <p:cNvSpPr>
                    <a:spLocks/>
                  </p:cNvSpPr>
                  <p:nvPr/>
                </p:nvSpPr>
                <p:spPr bwMode="auto">
                  <a:xfrm>
                    <a:off x="2633" y="3088"/>
                    <a:ext cx="41" cy="92"/>
                  </a:xfrm>
                  <a:custGeom>
                    <a:avLst/>
                    <a:gdLst/>
                    <a:ahLst/>
                    <a:cxnLst>
                      <a:cxn ang="0">
                        <a:pos x="25" y="0"/>
                      </a:cxn>
                      <a:cxn ang="0">
                        <a:pos x="37" y="18"/>
                      </a:cxn>
                      <a:cxn ang="0">
                        <a:pos x="41" y="32"/>
                      </a:cxn>
                      <a:cxn ang="0">
                        <a:pos x="35" y="56"/>
                      </a:cxn>
                      <a:cxn ang="0">
                        <a:pos x="23" y="76"/>
                      </a:cxn>
                      <a:cxn ang="0">
                        <a:pos x="1" y="88"/>
                      </a:cxn>
                      <a:cxn ang="0">
                        <a:pos x="15" y="52"/>
                      </a:cxn>
                      <a:cxn ang="0">
                        <a:pos x="15" y="30"/>
                      </a:cxn>
                    </a:cxnLst>
                    <a:rect l="0" t="0" r="r" b="b"/>
                    <a:pathLst>
                      <a:path w="41" h="92">
                        <a:moveTo>
                          <a:pt x="25" y="0"/>
                        </a:moveTo>
                        <a:cubicBezTo>
                          <a:pt x="29" y="6"/>
                          <a:pt x="34" y="13"/>
                          <a:pt x="37" y="18"/>
                        </a:cubicBezTo>
                        <a:cubicBezTo>
                          <a:pt x="40" y="23"/>
                          <a:pt x="41" y="26"/>
                          <a:pt x="41" y="32"/>
                        </a:cubicBezTo>
                        <a:cubicBezTo>
                          <a:pt x="41" y="38"/>
                          <a:pt x="38" y="49"/>
                          <a:pt x="35" y="56"/>
                        </a:cubicBezTo>
                        <a:cubicBezTo>
                          <a:pt x="32" y="63"/>
                          <a:pt x="29" y="71"/>
                          <a:pt x="23" y="76"/>
                        </a:cubicBezTo>
                        <a:cubicBezTo>
                          <a:pt x="17" y="81"/>
                          <a:pt x="2" y="92"/>
                          <a:pt x="1" y="88"/>
                        </a:cubicBezTo>
                        <a:cubicBezTo>
                          <a:pt x="0" y="84"/>
                          <a:pt x="13" y="62"/>
                          <a:pt x="15" y="52"/>
                        </a:cubicBezTo>
                        <a:cubicBezTo>
                          <a:pt x="17" y="42"/>
                          <a:pt x="16" y="36"/>
                          <a:pt x="15" y="30"/>
                        </a:cubicBezTo>
                      </a:path>
                    </a:pathLst>
                  </a:custGeom>
                  <a:solidFill>
                    <a:schemeClr val="bg2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 dirty="0">
                      <a:latin typeface="+mn-lt"/>
                    </a:endParaRPr>
                  </a:p>
                </p:txBody>
              </p:sp>
            </p:grpSp>
            <p:sp>
              <p:nvSpPr>
                <p:cNvPr id="60" name="Text Box 119"/>
                <p:cNvSpPr txBox="1">
                  <a:spLocks noChangeArrowheads="1"/>
                </p:cNvSpPr>
                <p:nvPr/>
              </p:nvSpPr>
              <p:spPr bwMode="auto">
                <a:xfrm>
                  <a:off x="4386" y="2951"/>
                  <a:ext cx="592" cy="2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sz="1600" dirty="0">
                      <a:solidFill>
                        <a:schemeClr val="bg1"/>
                      </a:solidFill>
                      <a:latin typeface="+mn-lt"/>
                    </a:rPr>
                    <a:t>Non-Net</a:t>
                  </a:r>
                </a:p>
              </p:txBody>
            </p:sp>
            <p:sp>
              <p:nvSpPr>
                <p:cNvPr id="61" name="Text Box 120"/>
                <p:cNvSpPr txBox="1">
                  <a:spLocks noChangeArrowheads="1"/>
                </p:cNvSpPr>
                <p:nvPr/>
              </p:nvSpPr>
              <p:spPr bwMode="auto">
                <a:xfrm>
                  <a:off x="4372" y="3251"/>
                  <a:ext cx="595" cy="2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sz="1600" dirty="0">
                      <a:solidFill>
                        <a:schemeClr val="bg1"/>
                      </a:solidFill>
                      <a:latin typeface="+mn-lt"/>
                    </a:rPr>
                    <a:t>Non-Res</a:t>
                  </a:r>
                </a:p>
              </p:txBody>
            </p:sp>
            <p:sp>
              <p:nvSpPr>
                <p:cNvPr id="62" name="Freeform 121"/>
                <p:cNvSpPr>
                  <a:spLocks/>
                </p:cNvSpPr>
                <p:nvPr/>
              </p:nvSpPr>
              <p:spPr bwMode="auto">
                <a:xfrm>
                  <a:off x="4346" y="3199"/>
                  <a:ext cx="672" cy="7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1" y="36"/>
                    </a:cxn>
                    <a:cxn ang="0">
                      <a:pos x="183" y="66"/>
                    </a:cxn>
                    <a:cxn ang="0">
                      <a:pos x="285" y="75"/>
                    </a:cxn>
                    <a:cxn ang="0">
                      <a:pos x="423" y="75"/>
                    </a:cxn>
                    <a:cxn ang="0">
                      <a:pos x="537" y="57"/>
                    </a:cxn>
                    <a:cxn ang="0">
                      <a:pos x="672" y="12"/>
                    </a:cxn>
                  </a:cxnLst>
                  <a:rect l="0" t="0" r="r" b="b"/>
                  <a:pathLst>
                    <a:path w="672" h="78">
                      <a:moveTo>
                        <a:pt x="0" y="0"/>
                      </a:moveTo>
                      <a:cubicBezTo>
                        <a:pt x="25" y="12"/>
                        <a:pt x="50" y="25"/>
                        <a:pt x="81" y="36"/>
                      </a:cubicBezTo>
                      <a:cubicBezTo>
                        <a:pt x="112" y="47"/>
                        <a:pt x="149" y="60"/>
                        <a:pt x="183" y="66"/>
                      </a:cubicBezTo>
                      <a:cubicBezTo>
                        <a:pt x="217" y="72"/>
                        <a:pt x="245" y="74"/>
                        <a:pt x="285" y="75"/>
                      </a:cubicBezTo>
                      <a:cubicBezTo>
                        <a:pt x="325" y="76"/>
                        <a:pt x="381" y="78"/>
                        <a:pt x="423" y="75"/>
                      </a:cubicBezTo>
                      <a:cubicBezTo>
                        <a:pt x="465" y="72"/>
                        <a:pt x="496" y="67"/>
                        <a:pt x="537" y="57"/>
                      </a:cubicBezTo>
                      <a:cubicBezTo>
                        <a:pt x="578" y="47"/>
                        <a:pt x="625" y="29"/>
                        <a:pt x="672" y="12"/>
                      </a:cubicBezTo>
                    </a:path>
                  </a:pathLst>
                </a:custGeom>
                <a:noFill/>
                <a:ln w="28575" cmpd="sng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63" name="Freeform 125" descr="20%"/>
                <p:cNvSpPr>
                  <a:spLocks/>
                </p:cNvSpPr>
                <p:nvPr/>
              </p:nvSpPr>
              <p:spPr bwMode="auto">
                <a:xfrm>
                  <a:off x="4323" y="2481"/>
                  <a:ext cx="612" cy="477"/>
                </a:xfrm>
                <a:custGeom>
                  <a:avLst/>
                  <a:gdLst/>
                  <a:ahLst/>
                  <a:cxnLst>
                    <a:cxn ang="0">
                      <a:pos x="543" y="456"/>
                    </a:cxn>
                    <a:cxn ang="0">
                      <a:pos x="543" y="222"/>
                    </a:cxn>
                    <a:cxn ang="0">
                      <a:pos x="612" y="30"/>
                    </a:cxn>
                    <a:cxn ang="0">
                      <a:pos x="573" y="18"/>
                    </a:cxn>
                    <a:cxn ang="0">
                      <a:pos x="501" y="9"/>
                    </a:cxn>
                    <a:cxn ang="0">
                      <a:pos x="426" y="0"/>
                    </a:cxn>
                    <a:cxn ang="0">
                      <a:pos x="324" y="0"/>
                    </a:cxn>
                    <a:cxn ang="0">
                      <a:pos x="255" y="3"/>
                    </a:cxn>
                    <a:cxn ang="0">
                      <a:pos x="189" y="9"/>
                    </a:cxn>
                    <a:cxn ang="0">
                      <a:pos x="108" y="24"/>
                    </a:cxn>
                    <a:cxn ang="0">
                      <a:pos x="48" y="57"/>
                    </a:cxn>
                    <a:cxn ang="0">
                      <a:pos x="27" y="66"/>
                    </a:cxn>
                    <a:cxn ang="0">
                      <a:pos x="0" y="99"/>
                    </a:cxn>
                    <a:cxn ang="0">
                      <a:pos x="3" y="120"/>
                    </a:cxn>
                    <a:cxn ang="0">
                      <a:pos x="33" y="165"/>
                    </a:cxn>
                    <a:cxn ang="0">
                      <a:pos x="51" y="174"/>
                    </a:cxn>
                    <a:cxn ang="0">
                      <a:pos x="51" y="216"/>
                    </a:cxn>
                    <a:cxn ang="0">
                      <a:pos x="42" y="402"/>
                    </a:cxn>
                    <a:cxn ang="0">
                      <a:pos x="111" y="429"/>
                    </a:cxn>
                    <a:cxn ang="0">
                      <a:pos x="210" y="465"/>
                    </a:cxn>
                    <a:cxn ang="0">
                      <a:pos x="303" y="474"/>
                    </a:cxn>
                    <a:cxn ang="0">
                      <a:pos x="366" y="474"/>
                    </a:cxn>
                    <a:cxn ang="0">
                      <a:pos x="435" y="477"/>
                    </a:cxn>
                    <a:cxn ang="0">
                      <a:pos x="543" y="456"/>
                    </a:cxn>
                  </a:cxnLst>
                  <a:rect l="0" t="0" r="r" b="b"/>
                  <a:pathLst>
                    <a:path w="612" h="477">
                      <a:moveTo>
                        <a:pt x="543" y="456"/>
                      </a:moveTo>
                      <a:lnTo>
                        <a:pt x="543" y="222"/>
                      </a:lnTo>
                      <a:lnTo>
                        <a:pt x="612" y="30"/>
                      </a:lnTo>
                      <a:lnTo>
                        <a:pt x="573" y="18"/>
                      </a:lnTo>
                      <a:lnTo>
                        <a:pt x="501" y="9"/>
                      </a:lnTo>
                      <a:lnTo>
                        <a:pt x="426" y="0"/>
                      </a:lnTo>
                      <a:lnTo>
                        <a:pt x="324" y="0"/>
                      </a:lnTo>
                      <a:lnTo>
                        <a:pt x="255" y="3"/>
                      </a:lnTo>
                      <a:lnTo>
                        <a:pt x="189" y="9"/>
                      </a:lnTo>
                      <a:lnTo>
                        <a:pt x="108" y="24"/>
                      </a:lnTo>
                      <a:lnTo>
                        <a:pt x="48" y="57"/>
                      </a:lnTo>
                      <a:lnTo>
                        <a:pt x="27" y="66"/>
                      </a:lnTo>
                      <a:lnTo>
                        <a:pt x="0" y="99"/>
                      </a:lnTo>
                      <a:lnTo>
                        <a:pt x="3" y="120"/>
                      </a:lnTo>
                      <a:lnTo>
                        <a:pt x="33" y="165"/>
                      </a:lnTo>
                      <a:lnTo>
                        <a:pt x="51" y="174"/>
                      </a:lnTo>
                      <a:lnTo>
                        <a:pt x="51" y="216"/>
                      </a:lnTo>
                      <a:lnTo>
                        <a:pt x="42" y="402"/>
                      </a:lnTo>
                      <a:lnTo>
                        <a:pt x="111" y="429"/>
                      </a:lnTo>
                      <a:lnTo>
                        <a:pt x="210" y="465"/>
                      </a:lnTo>
                      <a:lnTo>
                        <a:pt x="303" y="474"/>
                      </a:lnTo>
                      <a:lnTo>
                        <a:pt x="366" y="474"/>
                      </a:lnTo>
                      <a:lnTo>
                        <a:pt x="435" y="477"/>
                      </a:lnTo>
                      <a:lnTo>
                        <a:pt x="543" y="456"/>
                      </a:lnTo>
                      <a:close/>
                    </a:path>
                  </a:pathLst>
                </a:custGeom>
                <a:pattFill prst="pct20">
                  <a:fgClr>
                    <a:schemeClr val="tx1"/>
                  </a:fgClr>
                  <a:bgClr>
                    <a:srgbClr val="FFFF00"/>
                  </a:bgClr>
                </a:patt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64" name="Freeform 126"/>
                <p:cNvSpPr>
                  <a:spLocks/>
                </p:cNvSpPr>
                <p:nvPr/>
              </p:nvSpPr>
              <p:spPr bwMode="auto">
                <a:xfrm>
                  <a:off x="4334" y="2650"/>
                  <a:ext cx="672" cy="7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1" y="36"/>
                    </a:cxn>
                    <a:cxn ang="0">
                      <a:pos x="183" y="66"/>
                    </a:cxn>
                    <a:cxn ang="0">
                      <a:pos x="285" y="75"/>
                    </a:cxn>
                    <a:cxn ang="0">
                      <a:pos x="423" y="75"/>
                    </a:cxn>
                    <a:cxn ang="0">
                      <a:pos x="537" y="57"/>
                    </a:cxn>
                    <a:cxn ang="0">
                      <a:pos x="672" y="12"/>
                    </a:cxn>
                  </a:cxnLst>
                  <a:rect l="0" t="0" r="r" b="b"/>
                  <a:pathLst>
                    <a:path w="672" h="78">
                      <a:moveTo>
                        <a:pt x="0" y="0"/>
                      </a:moveTo>
                      <a:cubicBezTo>
                        <a:pt x="25" y="12"/>
                        <a:pt x="50" y="25"/>
                        <a:pt x="81" y="36"/>
                      </a:cubicBezTo>
                      <a:cubicBezTo>
                        <a:pt x="112" y="47"/>
                        <a:pt x="149" y="60"/>
                        <a:pt x="183" y="66"/>
                      </a:cubicBezTo>
                      <a:cubicBezTo>
                        <a:pt x="217" y="72"/>
                        <a:pt x="245" y="74"/>
                        <a:pt x="285" y="75"/>
                      </a:cubicBezTo>
                      <a:cubicBezTo>
                        <a:pt x="325" y="76"/>
                        <a:pt x="381" y="78"/>
                        <a:pt x="423" y="75"/>
                      </a:cubicBezTo>
                      <a:cubicBezTo>
                        <a:pt x="465" y="72"/>
                        <a:pt x="496" y="67"/>
                        <a:pt x="537" y="57"/>
                      </a:cubicBezTo>
                      <a:cubicBezTo>
                        <a:pt x="578" y="47"/>
                        <a:pt x="625" y="29"/>
                        <a:pt x="672" y="12"/>
                      </a:cubicBezTo>
                    </a:path>
                  </a:pathLst>
                </a:custGeom>
                <a:noFill/>
                <a:ln w="28575" cmpd="sng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65" name="Freeform 127"/>
                <p:cNvSpPr>
                  <a:spLocks/>
                </p:cNvSpPr>
                <p:nvPr/>
              </p:nvSpPr>
              <p:spPr bwMode="auto">
                <a:xfrm flipV="1">
                  <a:off x="4337" y="2470"/>
                  <a:ext cx="672" cy="7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1" y="36"/>
                    </a:cxn>
                    <a:cxn ang="0">
                      <a:pos x="183" y="66"/>
                    </a:cxn>
                    <a:cxn ang="0">
                      <a:pos x="285" y="75"/>
                    </a:cxn>
                    <a:cxn ang="0">
                      <a:pos x="423" y="75"/>
                    </a:cxn>
                    <a:cxn ang="0">
                      <a:pos x="537" y="57"/>
                    </a:cxn>
                    <a:cxn ang="0">
                      <a:pos x="672" y="12"/>
                    </a:cxn>
                  </a:cxnLst>
                  <a:rect l="0" t="0" r="r" b="b"/>
                  <a:pathLst>
                    <a:path w="672" h="78">
                      <a:moveTo>
                        <a:pt x="0" y="0"/>
                      </a:moveTo>
                      <a:cubicBezTo>
                        <a:pt x="25" y="12"/>
                        <a:pt x="50" y="25"/>
                        <a:pt x="81" y="36"/>
                      </a:cubicBezTo>
                      <a:cubicBezTo>
                        <a:pt x="112" y="47"/>
                        <a:pt x="149" y="60"/>
                        <a:pt x="183" y="66"/>
                      </a:cubicBezTo>
                      <a:cubicBezTo>
                        <a:pt x="217" y="72"/>
                        <a:pt x="245" y="74"/>
                        <a:pt x="285" y="75"/>
                      </a:cubicBezTo>
                      <a:cubicBezTo>
                        <a:pt x="325" y="76"/>
                        <a:pt x="381" y="78"/>
                        <a:pt x="423" y="75"/>
                      </a:cubicBezTo>
                      <a:cubicBezTo>
                        <a:pt x="465" y="72"/>
                        <a:pt x="496" y="67"/>
                        <a:pt x="537" y="57"/>
                      </a:cubicBezTo>
                      <a:cubicBezTo>
                        <a:pt x="578" y="47"/>
                        <a:pt x="625" y="29"/>
                        <a:pt x="672" y="12"/>
                      </a:cubicBezTo>
                    </a:path>
                  </a:pathLst>
                </a:custGeom>
                <a:noFill/>
                <a:ln w="28575" cmpd="sng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66" name="Line 118"/>
                <p:cNvSpPr>
                  <a:spLocks noChangeShapeType="1"/>
                </p:cNvSpPr>
                <p:nvPr/>
              </p:nvSpPr>
              <p:spPr bwMode="auto">
                <a:xfrm>
                  <a:off x="5012" y="2665"/>
                  <a:ext cx="0" cy="777"/>
                </a:xfrm>
                <a:prstGeom prst="line">
                  <a:avLst/>
                </a:prstGeom>
                <a:noFill/>
                <a:ln w="28575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67" name="Line 117"/>
                <p:cNvSpPr>
                  <a:spLocks noChangeShapeType="1"/>
                </p:cNvSpPr>
                <p:nvPr/>
              </p:nvSpPr>
              <p:spPr bwMode="auto">
                <a:xfrm>
                  <a:off x="4358" y="2674"/>
                  <a:ext cx="0" cy="777"/>
                </a:xfrm>
                <a:prstGeom prst="line">
                  <a:avLst/>
                </a:prstGeom>
                <a:noFill/>
                <a:ln w="28575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68" name="Text Box 129"/>
                <p:cNvSpPr txBox="1">
                  <a:spLocks noChangeArrowheads="1"/>
                </p:cNvSpPr>
                <p:nvPr/>
              </p:nvSpPr>
              <p:spPr bwMode="auto">
                <a:xfrm>
                  <a:off x="4417" y="2574"/>
                  <a:ext cx="378" cy="29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1000" b="1" dirty="0">
                      <a:latin typeface="+mn-lt"/>
                    </a:rPr>
                    <a:t>Solid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sz="1000" b="1" dirty="0">
                      <a:latin typeface="+mn-lt"/>
                    </a:rPr>
                    <a:t>Grains</a:t>
                  </a:r>
                </a:p>
              </p:txBody>
            </p:sp>
            <p:sp>
              <p:nvSpPr>
                <p:cNvPr id="69" name="Text Box 130"/>
                <p:cNvSpPr txBox="1">
                  <a:spLocks noChangeArrowheads="1"/>
                </p:cNvSpPr>
                <p:nvPr/>
              </p:nvSpPr>
              <p:spPr bwMode="auto">
                <a:xfrm rot="16200000">
                  <a:off x="4740" y="2678"/>
                  <a:ext cx="345" cy="17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1000" b="1" dirty="0">
                      <a:solidFill>
                        <a:schemeClr val="bg1"/>
                      </a:solidFill>
                      <a:latin typeface="+mn-lt"/>
                    </a:rPr>
                    <a:t>Pores</a:t>
                  </a:r>
                </a:p>
              </p:txBody>
            </p:sp>
          </p:grpSp>
        </p:grpSp>
        <p:grpSp>
          <p:nvGrpSpPr>
            <p:cNvPr id="74" name="Group 168"/>
            <p:cNvGrpSpPr>
              <a:grpSpLocks/>
            </p:cNvGrpSpPr>
            <p:nvPr/>
          </p:nvGrpSpPr>
          <p:grpSpPr bwMode="auto">
            <a:xfrm>
              <a:off x="7418388" y="3806825"/>
              <a:ext cx="1187450" cy="2312988"/>
              <a:chOff x="4673" y="2398"/>
              <a:chExt cx="748" cy="1457"/>
            </a:xfrm>
          </p:grpSpPr>
          <p:grpSp>
            <p:nvGrpSpPr>
              <p:cNvPr id="75" name="Group 166"/>
              <p:cNvGrpSpPr>
                <a:grpSpLocks/>
              </p:cNvGrpSpPr>
              <p:nvPr/>
            </p:nvGrpSpPr>
            <p:grpSpPr bwMode="auto">
              <a:xfrm>
                <a:off x="4673" y="2398"/>
                <a:ext cx="748" cy="1079"/>
                <a:chOff x="5129" y="2490"/>
                <a:chExt cx="748" cy="1079"/>
              </a:xfrm>
            </p:grpSpPr>
            <p:sp>
              <p:nvSpPr>
                <p:cNvPr id="77" name="Oval 133"/>
                <p:cNvSpPr>
                  <a:spLocks noChangeArrowheads="1"/>
                </p:cNvSpPr>
                <p:nvPr/>
              </p:nvSpPr>
              <p:spPr bwMode="auto">
                <a:xfrm>
                  <a:off x="5129" y="2763"/>
                  <a:ext cx="748" cy="256"/>
                </a:xfrm>
                <a:prstGeom prst="ellipse">
                  <a:avLst/>
                </a:prstGeom>
                <a:solidFill>
                  <a:srgbClr val="CC9900"/>
                </a:solidFill>
                <a:ln w="28575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78" name="Oval 134"/>
                <p:cNvSpPr>
                  <a:spLocks noChangeArrowheads="1"/>
                </p:cNvSpPr>
                <p:nvPr/>
              </p:nvSpPr>
              <p:spPr bwMode="auto">
                <a:xfrm>
                  <a:off x="5129" y="3035"/>
                  <a:ext cx="748" cy="256"/>
                </a:xfrm>
                <a:prstGeom prst="ellipse">
                  <a:avLst/>
                </a:prstGeom>
                <a:solidFill>
                  <a:srgbClr val="CC9900"/>
                </a:solidFill>
                <a:ln w="28575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79" name="Oval 135"/>
                <p:cNvSpPr>
                  <a:spLocks noChangeArrowheads="1"/>
                </p:cNvSpPr>
                <p:nvPr/>
              </p:nvSpPr>
              <p:spPr bwMode="auto">
                <a:xfrm>
                  <a:off x="5129" y="3309"/>
                  <a:ext cx="748" cy="250"/>
                </a:xfrm>
                <a:prstGeom prst="ellipse">
                  <a:avLst/>
                </a:prstGeom>
                <a:solidFill>
                  <a:srgbClr val="CC9900"/>
                </a:solidFill>
                <a:ln w="28575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80" name="Rectangle 136"/>
                <p:cNvSpPr>
                  <a:spLocks noChangeArrowheads="1"/>
                </p:cNvSpPr>
                <p:nvPr/>
              </p:nvSpPr>
              <p:spPr bwMode="auto">
                <a:xfrm>
                  <a:off x="5177" y="2661"/>
                  <a:ext cx="653" cy="782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81" name="Freeform 137"/>
                <p:cNvSpPr>
                  <a:spLocks/>
                </p:cNvSpPr>
                <p:nvPr/>
              </p:nvSpPr>
              <p:spPr bwMode="auto">
                <a:xfrm>
                  <a:off x="5167" y="2942"/>
                  <a:ext cx="672" cy="7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1" y="36"/>
                    </a:cxn>
                    <a:cxn ang="0">
                      <a:pos x="183" y="66"/>
                    </a:cxn>
                    <a:cxn ang="0">
                      <a:pos x="285" y="75"/>
                    </a:cxn>
                    <a:cxn ang="0">
                      <a:pos x="423" y="75"/>
                    </a:cxn>
                    <a:cxn ang="0">
                      <a:pos x="537" y="57"/>
                    </a:cxn>
                    <a:cxn ang="0">
                      <a:pos x="672" y="12"/>
                    </a:cxn>
                  </a:cxnLst>
                  <a:rect l="0" t="0" r="r" b="b"/>
                  <a:pathLst>
                    <a:path w="672" h="78">
                      <a:moveTo>
                        <a:pt x="0" y="0"/>
                      </a:moveTo>
                      <a:cubicBezTo>
                        <a:pt x="25" y="12"/>
                        <a:pt x="50" y="25"/>
                        <a:pt x="81" y="36"/>
                      </a:cubicBezTo>
                      <a:cubicBezTo>
                        <a:pt x="112" y="47"/>
                        <a:pt x="149" y="60"/>
                        <a:pt x="183" y="66"/>
                      </a:cubicBezTo>
                      <a:cubicBezTo>
                        <a:pt x="217" y="72"/>
                        <a:pt x="245" y="74"/>
                        <a:pt x="285" y="75"/>
                      </a:cubicBezTo>
                      <a:cubicBezTo>
                        <a:pt x="325" y="76"/>
                        <a:pt x="381" y="78"/>
                        <a:pt x="423" y="75"/>
                      </a:cubicBezTo>
                      <a:cubicBezTo>
                        <a:pt x="465" y="72"/>
                        <a:pt x="496" y="67"/>
                        <a:pt x="537" y="57"/>
                      </a:cubicBezTo>
                      <a:cubicBezTo>
                        <a:pt x="578" y="47"/>
                        <a:pt x="625" y="29"/>
                        <a:pt x="672" y="12"/>
                      </a:cubicBezTo>
                    </a:path>
                  </a:pathLst>
                </a:custGeom>
                <a:noFill/>
                <a:ln w="28575" cmpd="sng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82" name="Oval 138" descr="80%"/>
                <p:cNvSpPr>
                  <a:spLocks noChangeArrowheads="1"/>
                </p:cNvSpPr>
                <p:nvPr/>
              </p:nvSpPr>
              <p:spPr bwMode="auto">
                <a:xfrm>
                  <a:off x="5129" y="2490"/>
                  <a:ext cx="748" cy="256"/>
                </a:xfrm>
                <a:prstGeom prst="ellipse">
                  <a:avLst/>
                </a:prstGeom>
                <a:pattFill prst="pct80">
                  <a:fgClr>
                    <a:srgbClr val="009900"/>
                  </a:fgClr>
                  <a:bgClr>
                    <a:srgbClr val="B1FFFF"/>
                  </a:bgClr>
                </a:pattFill>
                <a:ln w="28575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83" name="Freeform 139"/>
                <p:cNvSpPr>
                  <a:spLocks/>
                </p:cNvSpPr>
                <p:nvPr/>
              </p:nvSpPr>
              <p:spPr bwMode="auto">
                <a:xfrm>
                  <a:off x="5824" y="3396"/>
                  <a:ext cx="41" cy="92"/>
                </a:xfrm>
                <a:custGeom>
                  <a:avLst/>
                  <a:gdLst/>
                  <a:ahLst/>
                  <a:cxnLst>
                    <a:cxn ang="0">
                      <a:pos x="25" y="0"/>
                    </a:cxn>
                    <a:cxn ang="0">
                      <a:pos x="37" y="18"/>
                    </a:cxn>
                    <a:cxn ang="0">
                      <a:pos x="41" y="32"/>
                    </a:cxn>
                    <a:cxn ang="0">
                      <a:pos x="35" y="56"/>
                    </a:cxn>
                    <a:cxn ang="0">
                      <a:pos x="23" y="76"/>
                    </a:cxn>
                    <a:cxn ang="0">
                      <a:pos x="1" y="88"/>
                    </a:cxn>
                    <a:cxn ang="0">
                      <a:pos x="15" y="52"/>
                    </a:cxn>
                    <a:cxn ang="0">
                      <a:pos x="15" y="30"/>
                    </a:cxn>
                  </a:cxnLst>
                  <a:rect l="0" t="0" r="r" b="b"/>
                  <a:pathLst>
                    <a:path w="41" h="92">
                      <a:moveTo>
                        <a:pt x="25" y="0"/>
                      </a:moveTo>
                      <a:cubicBezTo>
                        <a:pt x="29" y="6"/>
                        <a:pt x="34" y="13"/>
                        <a:pt x="37" y="18"/>
                      </a:cubicBezTo>
                      <a:cubicBezTo>
                        <a:pt x="40" y="23"/>
                        <a:pt x="41" y="26"/>
                        <a:pt x="41" y="32"/>
                      </a:cubicBezTo>
                      <a:cubicBezTo>
                        <a:pt x="41" y="38"/>
                        <a:pt x="38" y="49"/>
                        <a:pt x="35" y="56"/>
                      </a:cubicBezTo>
                      <a:cubicBezTo>
                        <a:pt x="32" y="63"/>
                        <a:pt x="29" y="71"/>
                        <a:pt x="23" y="76"/>
                      </a:cubicBezTo>
                      <a:cubicBezTo>
                        <a:pt x="17" y="81"/>
                        <a:pt x="2" y="92"/>
                        <a:pt x="1" y="88"/>
                      </a:cubicBezTo>
                      <a:cubicBezTo>
                        <a:pt x="0" y="84"/>
                        <a:pt x="13" y="62"/>
                        <a:pt x="15" y="52"/>
                      </a:cubicBezTo>
                      <a:cubicBezTo>
                        <a:pt x="17" y="42"/>
                        <a:pt x="16" y="36"/>
                        <a:pt x="15" y="30"/>
                      </a:cubicBez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84" name="Freeform 140"/>
                <p:cNvSpPr>
                  <a:spLocks/>
                </p:cNvSpPr>
                <p:nvPr/>
              </p:nvSpPr>
              <p:spPr bwMode="auto">
                <a:xfrm>
                  <a:off x="5142" y="3390"/>
                  <a:ext cx="35" cy="93"/>
                </a:xfrm>
                <a:custGeom>
                  <a:avLst/>
                  <a:gdLst/>
                  <a:ahLst/>
                  <a:cxnLst>
                    <a:cxn ang="0">
                      <a:pos x="29" y="0"/>
                    </a:cxn>
                    <a:cxn ang="0">
                      <a:pos x="7" y="16"/>
                    </a:cxn>
                    <a:cxn ang="0">
                      <a:pos x="1" y="32"/>
                    </a:cxn>
                    <a:cxn ang="0">
                      <a:pos x="1" y="48"/>
                    </a:cxn>
                    <a:cxn ang="0">
                      <a:pos x="7" y="66"/>
                    </a:cxn>
                    <a:cxn ang="0">
                      <a:pos x="19" y="80"/>
                    </a:cxn>
                    <a:cxn ang="0">
                      <a:pos x="33" y="88"/>
                    </a:cxn>
                    <a:cxn ang="0">
                      <a:pos x="29" y="50"/>
                    </a:cxn>
                  </a:cxnLst>
                  <a:rect l="0" t="0" r="r" b="b"/>
                  <a:pathLst>
                    <a:path w="35" h="93">
                      <a:moveTo>
                        <a:pt x="29" y="0"/>
                      </a:moveTo>
                      <a:cubicBezTo>
                        <a:pt x="20" y="5"/>
                        <a:pt x="12" y="11"/>
                        <a:pt x="7" y="16"/>
                      </a:cubicBezTo>
                      <a:cubicBezTo>
                        <a:pt x="2" y="21"/>
                        <a:pt x="2" y="27"/>
                        <a:pt x="1" y="32"/>
                      </a:cubicBezTo>
                      <a:cubicBezTo>
                        <a:pt x="0" y="37"/>
                        <a:pt x="0" y="42"/>
                        <a:pt x="1" y="48"/>
                      </a:cubicBezTo>
                      <a:cubicBezTo>
                        <a:pt x="2" y="54"/>
                        <a:pt x="4" y="61"/>
                        <a:pt x="7" y="66"/>
                      </a:cubicBezTo>
                      <a:cubicBezTo>
                        <a:pt x="10" y="71"/>
                        <a:pt x="15" y="76"/>
                        <a:pt x="19" y="80"/>
                      </a:cubicBezTo>
                      <a:cubicBezTo>
                        <a:pt x="23" y="84"/>
                        <a:pt x="31" y="93"/>
                        <a:pt x="33" y="88"/>
                      </a:cubicBezTo>
                      <a:cubicBezTo>
                        <a:pt x="35" y="83"/>
                        <a:pt x="32" y="66"/>
                        <a:pt x="29" y="50"/>
                      </a:cubicBez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85" name="Text Box 141"/>
                <p:cNvSpPr txBox="1">
                  <a:spLocks noChangeArrowheads="1"/>
                </p:cNvSpPr>
                <p:nvPr/>
              </p:nvSpPr>
              <p:spPr bwMode="auto">
                <a:xfrm>
                  <a:off x="5197" y="3288"/>
                  <a:ext cx="595" cy="2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sz="1600" dirty="0">
                      <a:solidFill>
                        <a:schemeClr val="bg1"/>
                      </a:solidFill>
                      <a:latin typeface="+mn-lt"/>
                    </a:rPr>
                    <a:t>Non-Res</a:t>
                  </a:r>
                </a:p>
              </p:txBody>
            </p:sp>
            <p:sp>
              <p:nvSpPr>
                <p:cNvPr id="86" name="Freeform 142"/>
                <p:cNvSpPr>
                  <a:spLocks/>
                </p:cNvSpPr>
                <p:nvPr/>
              </p:nvSpPr>
              <p:spPr bwMode="auto">
                <a:xfrm>
                  <a:off x="5173" y="2880"/>
                  <a:ext cx="665" cy="366"/>
                </a:xfrm>
                <a:custGeom>
                  <a:avLst/>
                  <a:gdLst/>
                  <a:ahLst/>
                  <a:cxnLst>
                    <a:cxn ang="0">
                      <a:pos x="6" y="14"/>
                    </a:cxn>
                    <a:cxn ang="0">
                      <a:pos x="96" y="50"/>
                    </a:cxn>
                    <a:cxn ang="0">
                      <a:pos x="189" y="74"/>
                    </a:cxn>
                    <a:cxn ang="0">
                      <a:pos x="291" y="80"/>
                    </a:cxn>
                    <a:cxn ang="0">
                      <a:pos x="393" y="80"/>
                    </a:cxn>
                    <a:cxn ang="0">
                      <a:pos x="471" y="71"/>
                    </a:cxn>
                    <a:cxn ang="0">
                      <a:pos x="549" y="62"/>
                    </a:cxn>
                    <a:cxn ang="0">
                      <a:pos x="615" y="35"/>
                    </a:cxn>
                    <a:cxn ang="0">
                      <a:pos x="657" y="17"/>
                    </a:cxn>
                    <a:cxn ang="0">
                      <a:pos x="654" y="137"/>
                    </a:cxn>
                    <a:cxn ang="0">
                      <a:pos x="654" y="230"/>
                    </a:cxn>
                    <a:cxn ang="0">
                      <a:pos x="585" y="260"/>
                    </a:cxn>
                    <a:cxn ang="0">
                      <a:pos x="489" y="287"/>
                    </a:cxn>
                    <a:cxn ang="0">
                      <a:pos x="420" y="299"/>
                    </a:cxn>
                    <a:cxn ang="0">
                      <a:pos x="285" y="302"/>
                    </a:cxn>
                    <a:cxn ang="0">
                      <a:pos x="216" y="305"/>
                    </a:cxn>
                    <a:cxn ang="0">
                      <a:pos x="123" y="278"/>
                    </a:cxn>
                    <a:cxn ang="0">
                      <a:pos x="0" y="218"/>
                    </a:cxn>
                  </a:cxnLst>
                  <a:rect l="0" t="0" r="r" b="b"/>
                  <a:pathLst>
                    <a:path w="665" h="309">
                      <a:moveTo>
                        <a:pt x="6" y="14"/>
                      </a:moveTo>
                      <a:cubicBezTo>
                        <a:pt x="36" y="27"/>
                        <a:pt x="66" y="40"/>
                        <a:pt x="96" y="50"/>
                      </a:cubicBezTo>
                      <a:cubicBezTo>
                        <a:pt x="126" y="60"/>
                        <a:pt x="157" y="69"/>
                        <a:pt x="189" y="74"/>
                      </a:cubicBezTo>
                      <a:cubicBezTo>
                        <a:pt x="221" y="79"/>
                        <a:pt x="257" y="79"/>
                        <a:pt x="291" y="80"/>
                      </a:cubicBezTo>
                      <a:cubicBezTo>
                        <a:pt x="325" y="81"/>
                        <a:pt x="363" y="81"/>
                        <a:pt x="393" y="80"/>
                      </a:cubicBezTo>
                      <a:cubicBezTo>
                        <a:pt x="423" y="79"/>
                        <a:pt x="445" y="74"/>
                        <a:pt x="471" y="71"/>
                      </a:cubicBezTo>
                      <a:cubicBezTo>
                        <a:pt x="497" y="68"/>
                        <a:pt x="525" y="68"/>
                        <a:pt x="549" y="62"/>
                      </a:cubicBezTo>
                      <a:cubicBezTo>
                        <a:pt x="573" y="56"/>
                        <a:pt x="597" y="42"/>
                        <a:pt x="615" y="35"/>
                      </a:cubicBezTo>
                      <a:cubicBezTo>
                        <a:pt x="633" y="28"/>
                        <a:pt x="651" y="0"/>
                        <a:pt x="657" y="17"/>
                      </a:cubicBezTo>
                      <a:cubicBezTo>
                        <a:pt x="663" y="34"/>
                        <a:pt x="654" y="102"/>
                        <a:pt x="654" y="137"/>
                      </a:cubicBezTo>
                      <a:cubicBezTo>
                        <a:pt x="654" y="172"/>
                        <a:pt x="665" y="210"/>
                        <a:pt x="654" y="230"/>
                      </a:cubicBezTo>
                      <a:cubicBezTo>
                        <a:pt x="643" y="250"/>
                        <a:pt x="612" y="251"/>
                        <a:pt x="585" y="260"/>
                      </a:cubicBezTo>
                      <a:cubicBezTo>
                        <a:pt x="558" y="269"/>
                        <a:pt x="516" y="281"/>
                        <a:pt x="489" y="287"/>
                      </a:cubicBezTo>
                      <a:cubicBezTo>
                        <a:pt x="462" y="293"/>
                        <a:pt x="454" y="297"/>
                        <a:pt x="420" y="299"/>
                      </a:cubicBezTo>
                      <a:cubicBezTo>
                        <a:pt x="386" y="301"/>
                        <a:pt x="319" y="301"/>
                        <a:pt x="285" y="302"/>
                      </a:cubicBezTo>
                      <a:cubicBezTo>
                        <a:pt x="251" y="303"/>
                        <a:pt x="243" y="309"/>
                        <a:pt x="216" y="305"/>
                      </a:cubicBezTo>
                      <a:cubicBezTo>
                        <a:pt x="189" y="301"/>
                        <a:pt x="159" y="292"/>
                        <a:pt x="123" y="278"/>
                      </a:cubicBezTo>
                      <a:cubicBezTo>
                        <a:pt x="87" y="264"/>
                        <a:pt x="43" y="241"/>
                        <a:pt x="0" y="218"/>
                      </a:cubicBezTo>
                    </a:path>
                  </a:pathLst>
                </a:custGeom>
                <a:solidFill>
                  <a:schemeClr val="bg2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87" name="Freeform 143"/>
                <p:cNvSpPr>
                  <a:spLocks/>
                </p:cNvSpPr>
                <p:nvPr/>
              </p:nvSpPr>
              <p:spPr bwMode="auto">
                <a:xfrm>
                  <a:off x="5177" y="3140"/>
                  <a:ext cx="684" cy="42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6" y="39"/>
                    </a:cxn>
                    <a:cxn ang="0">
                      <a:pos x="204" y="66"/>
                    </a:cxn>
                    <a:cxn ang="0">
                      <a:pos x="306" y="78"/>
                    </a:cxn>
                    <a:cxn ang="0">
                      <a:pos x="432" y="69"/>
                    </a:cxn>
                    <a:cxn ang="0">
                      <a:pos x="546" y="51"/>
                    </a:cxn>
                    <a:cxn ang="0">
                      <a:pos x="654" y="6"/>
                    </a:cxn>
                    <a:cxn ang="0">
                      <a:pos x="654" y="147"/>
                    </a:cxn>
                    <a:cxn ang="0">
                      <a:pos x="672" y="162"/>
                    </a:cxn>
                    <a:cxn ang="0">
                      <a:pos x="690" y="204"/>
                    </a:cxn>
                    <a:cxn ang="0">
                      <a:pos x="654" y="264"/>
                    </a:cxn>
                    <a:cxn ang="0">
                      <a:pos x="558" y="303"/>
                    </a:cxn>
                    <a:cxn ang="0">
                      <a:pos x="420" y="327"/>
                    </a:cxn>
                    <a:cxn ang="0">
                      <a:pos x="291" y="327"/>
                    </a:cxn>
                    <a:cxn ang="0">
                      <a:pos x="123" y="306"/>
                    </a:cxn>
                    <a:cxn ang="0">
                      <a:pos x="15" y="270"/>
                    </a:cxn>
                    <a:cxn ang="0">
                      <a:pos x="0" y="255"/>
                    </a:cxn>
                  </a:cxnLst>
                  <a:rect l="0" t="0" r="r" b="b"/>
                  <a:pathLst>
                    <a:path w="690" h="327">
                      <a:moveTo>
                        <a:pt x="0" y="0"/>
                      </a:moveTo>
                      <a:lnTo>
                        <a:pt x="96" y="39"/>
                      </a:lnTo>
                      <a:lnTo>
                        <a:pt x="204" y="66"/>
                      </a:lnTo>
                      <a:lnTo>
                        <a:pt x="306" y="78"/>
                      </a:lnTo>
                      <a:lnTo>
                        <a:pt x="432" y="69"/>
                      </a:lnTo>
                      <a:lnTo>
                        <a:pt x="546" y="51"/>
                      </a:lnTo>
                      <a:lnTo>
                        <a:pt x="654" y="6"/>
                      </a:lnTo>
                      <a:lnTo>
                        <a:pt x="654" y="147"/>
                      </a:lnTo>
                      <a:lnTo>
                        <a:pt x="672" y="162"/>
                      </a:lnTo>
                      <a:lnTo>
                        <a:pt x="690" y="204"/>
                      </a:lnTo>
                      <a:lnTo>
                        <a:pt x="654" y="264"/>
                      </a:lnTo>
                      <a:lnTo>
                        <a:pt x="558" y="303"/>
                      </a:lnTo>
                      <a:lnTo>
                        <a:pt x="420" y="327"/>
                      </a:lnTo>
                      <a:lnTo>
                        <a:pt x="291" y="327"/>
                      </a:lnTo>
                      <a:lnTo>
                        <a:pt x="123" y="306"/>
                      </a:lnTo>
                      <a:lnTo>
                        <a:pt x="15" y="270"/>
                      </a:lnTo>
                      <a:lnTo>
                        <a:pt x="0" y="255"/>
                      </a:ln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88" name="Freeform 144"/>
                <p:cNvSpPr>
                  <a:spLocks/>
                </p:cNvSpPr>
                <p:nvPr/>
              </p:nvSpPr>
              <p:spPr bwMode="auto">
                <a:xfrm>
                  <a:off x="5173" y="3482"/>
                  <a:ext cx="672" cy="7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1" y="36"/>
                    </a:cxn>
                    <a:cxn ang="0">
                      <a:pos x="183" y="66"/>
                    </a:cxn>
                    <a:cxn ang="0">
                      <a:pos x="285" y="75"/>
                    </a:cxn>
                    <a:cxn ang="0">
                      <a:pos x="423" y="75"/>
                    </a:cxn>
                    <a:cxn ang="0">
                      <a:pos x="537" y="57"/>
                    </a:cxn>
                    <a:cxn ang="0">
                      <a:pos x="672" y="12"/>
                    </a:cxn>
                  </a:cxnLst>
                  <a:rect l="0" t="0" r="r" b="b"/>
                  <a:pathLst>
                    <a:path w="672" h="78">
                      <a:moveTo>
                        <a:pt x="0" y="0"/>
                      </a:moveTo>
                      <a:cubicBezTo>
                        <a:pt x="25" y="12"/>
                        <a:pt x="50" y="25"/>
                        <a:pt x="81" y="36"/>
                      </a:cubicBezTo>
                      <a:cubicBezTo>
                        <a:pt x="112" y="47"/>
                        <a:pt x="149" y="60"/>
                        <a:pt x="183" y="66"/>
                      </a:cubicBezTo>
                      <a:cubicBezTo>
                        <a:pt x="217" y="72"/>
                        <a:pt x="245" y="74"/>
                        <a:pt x="285" y="75"/>
                      </a:cubicBezTo>
                      <a:cubicBezTo>
                        <a:pt x="325" y="76"/>
                        <a:pt x="381" y="78"/>
                        <a:pt x="423" y="75"/>
                      </a:cubicBezTo>
                      <a:cubicBezTo>
                        <a:pt x="465" y="72"/>
                        <a:pt x="496" y="67"/>
                        <a:pt x="537" y="57"/>
                      </a:cubicBezTo>
                      <a:cubicBezTo>
                        <a:pt x="578" y="47"/>
                        <a:pt x="625" y="29"/>
                        <a:pt x="672" y="12"/>
                      </a:cubicBezTo>
                    </a:path>
                  </a:pathLst>
                </a:custGeom>
                <a:noFill/>
                <a:ln w="28575" cmpd="sng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  <p:grpSp>
              <p:nvGrpSpPr>
                <p:cNvPr id="89" name="Group 145"/>
                <p:cNvGrpSpPr>
                  <a:grpSpLocks/>
                </p:cNvGrpSpPr>
                <p:nvPr/>
              </p:nvGrpSpPr>
              <p:grpSpPr bwMode="auto">
                <a:xfrm>
                  <a:off x="5141" y="3117"/>
                  <a:ext cx="726" cy="93"/>
                  <a:chOff x="1948" y="3088"/>
                  <a:chExt cx="726" cy="93"/>
                </a:xfrm>
              </p:grpSpPr>
              <p:sp>
                <p:nvSpPr>
                  <p:cNvPr id="107" name="Freeform 146"/>
                  <p:cNvSpPr>
                    <a:spLocks/>
                  </p:cNvSpPr>
                  <p:nvPr/>
                </p:nvSpPr>
                <p:spPr bwMode="auto">
                  <a:xfrm>
                    <a:off x="1948" y="3088"/>
                    <a:ext cx="35" cy="93"/>
                  </a:xfrm>
                  <a:custGeom>
                    <a:avLst/>
                    <a:gdLst/>
                    <a:ahLst/>
                    <a:cxnLst>
                      <a:cxn ang="0">
                        <a:pos x="29" y="0"/>
                      </a:cxn>
                      <a:cxn ang="0">
                        <a:pos x="7" y="16"/>
                      </a:cxn>
                      <a:cxn ang="0">
                        <a:pos x="1" y="32"/>
                      </a:cxn>
                      <a:cxn ang="0">
                        <a:pos x="1" y="48"/>
                      </a:cxn>
                      <a:cxn ang="0">
                        <a:pos x="7" y="66"/>
                      </a:cxn>
                      <a:cxn ang="0">
                        <a:pos x="19" y="80"/>
                      </a:cxn>
                      <a:cxn ang="0">
                        <a:pos x="33" y="88"/>
                      </a:cxn>
                      <a:cxn ang="0">
                        <a:pos x="29" y="50"/>
                      </a:cxn>
                    </a:cxnLst>
                    <a:rect l="0" t="0" r="r" b="b"/>
                    <a:pathLst>
                      <a:path w="35" h="93">
                        <a:moveTo>
                          <a:pt x="29" y="0"/>
                        </a:moveTo>
                        <a:cubicBezTo>
                          <a:pt x="20" y="5"/>
                          <a:pt x="12" y="11"/>
                          <a:pt x="7" y="16"/>
                        </a:cubicBezTo>
                        <a:cubicBezTo>
                          <a:pt x="2" y="21"/>
                          <a:pt x="2" y="27"/>
                          <a:pt x="1" y="32"/>
                        </a:cubicBezTo>
                        <a:cubicBezTo>
                          <a:pt x="0" y="37"/>
                          <a:pt x="0" y="42"/>
                          <a:pt x="1" y="48"/>
                        </a:cubicBezTo>
                        <a:cubicBezTo>
                          <a:pt x="2" y="54"/>
                          <a:pt x="4" y="61"/>
                          <a:pt x="7" y="66"/>
                        </a:cubicBezTo>
                        <a:cubicBezTo>
                          <a:pt x="10" y="71"/>
                          <a:pt x="15" y="76"/>
                          <a:pt x="19" y="80"/>
                        </a:cubicBezTo>
                        <a:cubicBezTo>
                          <a:pt x="23" y="84"/>
                          <a:pt x="31" y="93"/>
                          <a:pt x="33" y="88"/>
                        </a:cubicBezTo>
                        <a:cubicBezTo>
                          <a:pt x="35" y="83"/>
                          <a:pt x="32" y="66"/>
                          <a:pt x="29" y="50"/>
                        </a:cubicBezTo>
                      </a:path>
                    </a:pathLst>
                  </a:cu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 dirty="0">
                      <a:latin typeface="+mn-lt"/>
                    </a:endParaRPr>
                  </a:p>
                </p:txBody>
              </p:sp>
              <p:sp>
                <p:nvSpPr>
                  <p:cNvPr id="108" name="Freeform 147"/>
                  <p:cNvSpPr>
                    <a:spLocks/>
                  </p:cNvSpPr>
                  <p:nvPr/>
                </p:nvSpPr>
                <p:spPr bwMode="auto">
                  <a:xfrm>
                    <a:off x="2633" y="3088"/>
                    <a:ext cx="41" cy="92"/>
                  </a:xfrm>
                  <a:custGeom>
                    <a:avLst/>
                    <a:gdLst/>
                    <a:ahLst/>
                    <a:cxnLst>
                      <a:cxn ang="0">
                        <a:pos x="25" y="0"/>
                      </a:cxn>
                      <a:cxn ang="0">
                        <a:pos x="37" y="18"/>
                      </a:cxn>
                      <a:cxn ang="0">
                        <a:pos x="41" y="32"/>
                      </a:cxn>
                      <a:cxn ang="0">
                        <a:pos x="35" y="56"/>
                      </a:cxn>
                      <a:cxn ang="0">
                        <a:pos x="23" y="76"/>
                      </a:cxn>
                      <a:cxn ang="0">
                        <a:pos x="1" y="88"/>
                      </a:cxn>
                      <a:cxn ang="0">
                        <a:pos x="15" y="52"/>
                      </a:cxn>
                      <a:cxn ang="0">
                        <a:pos x="15" y="30"/>
                      </a:cxn>
                    </a:cxnLst>
                    <a:rect l="0" t="0" r="r" b="b"/>
                    <a:pathLst>
                      <a:path w="41" h="92">
                        <a:moveTo>
                          <a:pt x="25" y="0"/>
                        </a:moveTo>
                        <a:cubicBezTo>
                          <a:pt x="29" y="6"/>
                          <a:pt x="34" y="13"/>
                          <a:pt x="37" y="18"/>
                        </a:cubicBezTo>
                        <a:cubicBezTo>
                          <a:pt x="40" y="23"/>
                          <a:pt x="41" y="26"/>
                          <a:pt x="41" y="32"/>
                        </a:cubicBezTo>
                        <a:cubicBezTo>
                          <a:pt x="41" y="38"/>
                          <a:pt x="38" y="49"/>
                          <a:pt x="35" y="56"/>
                        </a:cubicBezTo>
                        <a:cubicBezTo>
                          <a:pt x="32" y="63"/>
                          <a:pt x="29" y="71"/>
                          <a:pt x="23" y="76"/>
                        </a:cubicBezTo>
                        <a:cubicBezTo>
                          <a:pt x="17" y="81"/>
                          <a:pt x="2" y="92"/>
                          <a:pt x="1" y="88"/>
                        </a:cubicBezTo>
                        <a:cubicBezTo>
                          <a:pt x="0" y="84"/>
                          <a:pt x="13" y="62"/>
                          <a:pt x="15" y="52"/>
                        </a:cubicBezTo>
                        <a:cubicBezTo>
                          <a:pt x="17" y="42"/>
                          <a:pt x="16" y="36"/>
                          <a:pt x="15" y="30"/>
                        </a:cubicBezTo>
                      </a:path>
                    </a:pathLst>
                  </a:cu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 dirty="0">
                      <a:latin typeface="+mn-lt"/>
                    </a:endParaRPr>
                  </a:p>
                </p:txBody>
              </p:sp>
            </p:grpSp>
            <p:grpSp>
              <p:nvGrpSpPr>
                <p:cNvPr id="90" name="Group 148"/>
                <p:cNvGrpSpPr>
                  <a:grpSpLocks/>
                </p:cNvGrpSpPr>
                <p:nvPr/>
              </p:nvGrpSpPr>
              <p:grpSpPr bwMode="auto">
                <a:xfrm>
                  <a:off x="5141" y="2847"/>
                  <a:ext cx="726" cy="93"/>
                  <a:chOff x="1948" y="3088"/>
                  <a:chExt cx="726" cy="93"/>
                </a:xfrm>
              </p:grpSpPr>
              <p:sp>
                <p:nvSpPr>
                  <p:cNvPr id="105" name="Freeform 149"/>
                  <p:cNvSpPr>
                    <a:spLocks/>
                  </p:cNvSpPr>
                  <p:nvPr/>
                </p:nvSpPr>
                <p:spPr bwMode="auto">
                  <a:xfrm>
                    <a:off x="1948" y="3088"/>
                    <a:ext cx="35" cy="93"/>
                  </a:xfrm>
                  <a:custGeom>
                    <a:avLst/>
                    <a:gdLst/>
                    <a:ahLst/>
                    <a:cxnLst>
                      <a:cxn ang="0">
                        <a:pos x="29" y="0"/>
                      </a:cxn>
                      <a:cxn ang="0">
                        <a:pos x="7" y="16"/>
                      </a:cxn>
                      <a:cxn ang="0">
                        <a:pos x="1" y="32"/>
                      </a:cxn>
                      <a:cxn ang="0">
                        <a:pos x="1" y="48"/>
                      </a:cxn>
                      <a:cxn ang="0">
                        <a:pos x="7" y="66"/>
                      </a:cxn>
                      <a:cxn ang="0">
                        <a:pos x="19" y="80"/>
                      </a:cxn>
                      <a:cxn ang="0">
                        <a:pos x="33" y="88"/>
                      </a:cxn>
                      <a:cxn ang="0">
                        <a:pos x="29" y="50"/>
                      </a:cxn>
                    </a:cxnLst>
                    <a:rect l="0" t="0" r="r" b="b"/>
                    <a:pathLst>
                      <a:path w="35" h="93">
                        <a:moveTo>
                          <a:pt x="29" y="0"/>
                        </a:moveTo>
                        <a:cubicBezTo>
                          <a:pt x="20" y="5"/>
                          <a:pt x="12" y="11"/>
                          <a:pt x="7" y="16"/>
                        </a:cubicBezTo>
                        <a:cubicBezTo>
                          <a:pt x="2" y="21"/>
                          <a:pt x="2" y="27"/>
                          <a:pt x="1" y="32"/>
                        </a:cubicBezTo>
                        <a:cubicBezTo>
                          <a:pt x="0" y="37"/>
                          <a:pt x="0" y="42"/>
                          <a:pt x="1" y="48"/>
                        </a:cubicBezTo>
                        <a:cubicBezTo>
                          <a:pt x="2" y="54"/>
                          <a:pt x="4" y="61"/>
                          <a:pt x="7" y="66"/>
                        </a:cubicBezTo>
                        <a:cubicBezTo>
                          <a:pt x="10" y="71"/>
                          <a:pt x="15" y="76"/>
                          <a:pt x="19" y="80"/>
                        </a:cubicBezTo>
                        <a:cubicBezTo>
                          <a:pt x="23" y="84"/>
                          <a:pt x="31" y="93"/>
                          <a:pt x="33" y="88"/>
                        </a:cubicBezTo>
                        <a:cubicBezTo>
                          <a:pt x="35" y="83"/>
                          <a:pt x="32" y="66"/>
                          <a:pt x="29" y="50"/>
                        </a:cubicBezTo>
                      </a:path>
                    </a:pathLst>
                  </a:custGeom>
                  <a:solidFill>
                    <a:schemeClr val="bg2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 dirty="0">
                      <a:latin typeface="+mn-lt"/>
                    </a:endParaRPr>
                  </a:p>
                </p:txBody>
              </p:sp>
              <p:sp>
                <p:nvSpPr>
                  <p:cNvPr id="106" name="Freeform 150"/>
                  <p:cNvSpPr>
                    <a:spLocks/>
                  </p:cNvSpPr>
                  <p:nvPr/>
                </p:nvSpPr>
                <p:spPr bwMode="auto">
                  <a:xfrm>
                    <a:off x="2633" y="3088"/>
                    <a:ext cx="41" cy="92"/>
                  </a:xfrm>
                  <a:custGeom>
                    <a:avLst/>
                    <a:gdLst/>
                    <a:ahLst/>
                    <a:cxnLst>
                      <a:cxn ang="0">
                        <a:pos x="25" y="0"/>
                      </a:cxn>
                      <a:cxn ang="0">
                        <a:pos x="37" y="18"/>
                      </a:cxn>
                      <a:cxn ang="0">
                        <a:pos x="41" y="32"/>
                      </a:cxn>
                      <a:cxn ang="0">
                        <a:pos x="35" y="56"/>
                      </a:cxn>
                      <a:cxn ang="0">
                        <a:pos x="23" y="76"/>
                      </a:cxn>
                      <a:cxn ang="0">
                        <a:pos x="1" y="88"/>
                      </a:cxn>
                      <a:cxn ang="0">
                        <a:pos x="15" y="52"/>
                      </a:cxn>
                      <a:cxn ang="0">
                        <a:pos x="15" y="30"/>
                      </a:cxn>
                    </a:cxnLst>
                    <a:rect l="0" t="0" r="r" b="b"/>
                    <a:pathLst>
                      <a:path w="41" h="92">
                        <a:moveTo>
                          <a:pt x="25" y="0"/>
                        </a:moveTo>
                        <a:cubicBezTo>
                          <a:pt x="29" y="6"/>
                          <a:pt x="34" y="13"/>
                          <a:pt x="37" y="18"/>
                        </a:cubicBezTo>
                        <a:cubicBezTo>
                          <a:pt x="40" y="23"/>
                          <a:pt x="41" y="26"/>
                          <a:pt x="41" y="32"/>
                        </a:cubicBezTo>
                        <a:cubicBezTo>
                          <a:pt x="41" y="38"/>
                          <a:pt x="38" y="49"/>
                          <a:pt x="35" y="56"/>
                        </a:cubicBezTo>
                        <a:cubicBezTo>
                          <a:pt x="32" y="63"/>
                          <a:pt x="29" y="71"/>
                          <a:pt x="23" y="76"/>
                        </a:cubicBezTo>
                        <a:cubicBezTo>
                          <a:pt x="17" y="81"/>
                          <a:pt x="2" y="92"/>
                          <a:pt x="1" y="88"/>
                        </a:cubicBezTo>
                        <a:cubicBezTo>
                          <a:pt x="0" y="84"/>
                          <a:pt x="13" y="62"/>
                          <a:pt x="15" y="52"/>
                        </a:cubicBezTo>
                        <a:cubicBezTo>
                          <a:pt x="17" y="42"/>
                          <a:pt x="16" y="36"/>
                          <a:pt x="15" y="30"/>
                        </a:cubicBezTo>
                      </a:path>
                    </a:pathLst>
                  </a:custGeom>
                  <a:solidFill>
                    <a:schemeClr val="bg2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 dirty="0">
                      <a:latin typeface="+mn-lt"/>
                    </a:endParaRPr>
                  </a:p>
                </p:txBody>
              </p:sp>
            </p:grpSp>
            <p:sp>
              <p:nvSpPr>
                <p:cNvPr id="91" name="Text Box 151"/>
                <p:cNvSpPr txBox="1">
                  <a:spLocks noChangeArrowheads="1"/>
                </p:cNvSpPr>
                <p:nvPr/>
              </p:nvSpPr>
              <p:spPr bwMode="auto">
                <a:xfrm>
                  <a:off x="5207" y="2973"/>
                  <a:ext cx="592" cy="2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sz="1600" dirty="0">
                      <a:solidFill>
                        <a:schemeClr val="bg1"/>
                      </a:solidFill>
                      <a:latin typeface="+mn-lt"/>
                    </a:rPr>
                    <a:t>Non-Net</a:t>
                  </a:r>
                </a:p>
              </p:txBody>
            </p:sp>
            <p:sp>
              <p:nvSpPr>
                <p:cNvPr id="92" name="Text Box 152"/>
                <p:cNvSpPr txBox="1">
                  <a:spLocks noChangeArrowheads="1"/>
                </p:cNvSpPr>
                <p:nvPr/>
              </p:nvSpPr>
              <p:spPr bwMode="auto">
                <a:xfrm>
                  <a:off x="5193" y="3273"/>
                  <a:ext cx="595" cy="2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sz="1600" dirty="0">
                      <a:solidFill>
                        <a:schemeClr val="bg1"/>
                      </a:solidFill>
                      <a:latin typeface="+mn-lt"/>
                    </a:rPr>
                    <a:t>Non-Res</a:t>
                  </a:r>
                </a:p>
              </p:txBody>
            </p:sp>
            <p:sp>
              <p:nvSpPr>
                <p:cNvPr id="93" name="Freeform 153"/>
                <p:cNvSpPr>
                  <a:spLocks/>
                </p:cNvSpPr>
                <p:nvPr/>
              </p:nvSpPr>
              <p:spPr bwMode="auto">
                <a:xfrm>
                  <a:off x="5167" y="3221"/>
                  <a:ext cx="672" cy="7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1" y="36"/>
                    </a:cxn>
                    <a:cxn ang="0">
                      <a:pos x="183" y="66"/>
                    </a:cxn>
                    <a:cxn ang="0">
                      <a:pos x="285" y="75"/>
                    </a:cxn>
                    <a:cxn ang="0">
                      <a:pos x="423" y="75"/>
                    </a:cxn>
                    <a:cxn ang="0">
                      <a:pos x="537" y="57"/>
                    </a:cxn>
                    <a:cxn ang="0">
                      <a:pos x="672" y="12"/>
                    </a:cxn>
                  </a:cxnLst>
                  <a:rect l="0" t="0" r="r" b="b"/>
                  <a:pathLst>
                    <a:path w="672" h="78">
                      <a:moveTo>
                        <a:pt x="0" y="0"/>
                      </a:moveTo>
                      <a:cubicBezTo>
                        <a:pt x="25" y="12"/>
                        <a:pt x="50" y="25"/>
                        <a:pt x="81" y="36"/>
                      </a:cubicBezTo>
                      <a:cubicBezTo>
                        <a:pt x="112" y="47"/>
                        <a:pt x="149" y="60"/>
                        <a:pt x="183" y="66"/>
                      </a:cubicBezTo>
                      <a:cubicBezTo>
                        <a:pt x="217" y="72"/>
                        <a:pt x="245" y="74"/>
                        <a:pt x="285" y="75"/>
                      </a:cubicBezTo>
                      <a:cubicBezTo>
                        <a:pt x="325" y="76"/>
                        <a:pt x="381" y="78"/>
                        <a:pt x="423" y="75"/>
                      </a:cubicBezTo>
                      <a:cubicBezTo>
                        <a:pt x="465" y="72"/>
                        <a:pt x="496" y="67"/>
                        <a:pt x="537" y="57"/>
                      </a:cubicBezTo>
                      <a:cubicBezTo>
                        <a:pt x="578" y="47"/>
                        <a:pt x="625" y="29"/>
                        <a:pt x="672" y="12"/>
                      </a:cubicBezTo>
                    </a:path>
                  </a:pathLst>
                </a:custGeom>
                <a:noFill/>
                <a:ln w="28575" cmpd="sng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94" name="Freeform 154" descr="20%"/>
                <p:cNvSpPr>
                  <a:spLocks/>
                </p:cNvSpPr>
                <p:nvPr/>
              </p:nvSpPr>
              <p:spPr bwMode="auto">
                <a:xfrm>
                  <a:off x="5144" y="2503"/>
                  <a:ext cx="612" cy="477"/>
                </a:xfrm>
                <a:custGeom>
                  <a:avLst/>
                  <a:gdLst/>
                  <a:ahLst/>
                  <a:cxnLst>
                    <a:cxn ang="0">
                      <a:pos x="543" y="456"/>
                    </a:cxn>
                    <a:cxn ang="0">
                      <a:pos x="543" y="222"/>
                    </a:cxn>
                    <a:cxn ang="0">
                      <a:pos x="612" y="30"/>
                    </a:cxn>
                    <a:cxn ang="0">
                      <a:pos x="573" y="18"/>
                    </a:cxn>
                    <a:cxn ang="0">
                      <a:pos x="501" y="9"/>
                    </a:cxn>
                    <a:cxn ang="0">
                      <a:pos x="426" y="0"/>
                    </a:cxn>
                    <a:cxn ang="0">
                      <a:pos x="324" y="0"/>
                    </a:cxn>
                    <a:cxn ang="0">
                      <a:pos x="255" y="3"/>
                    </a:cxn>
                    <a:cxn ang="0">
                      <a:pos x="189" y="9"/>
                    </a:cxn>
                    <a:cxn ang="0">
                      <a:pos x="108" y="24"/>
                    </a:cxn>
                    <a:cxn ang="0">
                      <a:pos x="48" y="57"/>
                    </a:cxn>
                    <a:cxn ang="0">
                      <a:pos x="27" y="66"/>
                    </a:cxn>
                    <a:cxn ang="0">
                      <a:pos x="0" y="99"/>
                    </a:cxn>
                    <a:cxn ang="0">
                      <a:pos x="3" y="120"/>
                    </a:cxn>
                    <a:cxn ang="0">
                      <a:pos x="33" y="165"/>
                    </a:cxn>
                    <a:cxn ang="0">
                      <a:pos x="51" y="174"/>
                    </a:cxn>
                    <a:cxn ang="0">
                      <a:pos x="51" y="216"/>
                    </a:cxn>
                    <a:cxn ang="0">
                      <a:pos x="42" y="402"/>
                    </a:cxn>
                    <a:cxn ang="0">
                      <a:pos x="111" y="429"/>
                    </a:cxn>
                    <a:cxn ang="0">
                      <a:pos x="210" y="465"/>
                    </a:cxn>
                    <a:cxn ang="0">
                      <a:pos x="303" y="474"/>
                    </a:cxn>
                    <a:cxn ang="0">
                      <a:pos x="366" y="474"/>
                    </a:cxn>
                    <a:cxn ang="0">
                      <a:pos x="435" y="477"/>
                    </a:cxn>
                    <a:cxn ang="0">
                      <a:pos x="543" y="456"/>
                    </a:cxn>
                  </a:cxnLst>
                  <a:rect l="0" t="0" r="r" b="b"/>
                  <a:pathLst>
                    <a:path w="612" h="477">
                      <a:moveTo>
                        <a:pt x="543" y="456"/>
                      </a:moveTo>
                      <a:lnTo>
                        <a:pt x="543" y="222"/>
                      </a:lnTo>
                      <a:lnTo>
                        <a:pt x="612" y="30"/>
                      </a:lnTo>
                      <a:lnTo>
                        <a:pt x="573" y="18"/>
                      </a:lnTo>
                      <a:lnTo>
                        <a:pt x="501" y="9"/>
                      </a:lnTo>
                      <a:lnTo>
                        <a:pt x="426" y="0"/>
                      </a:lnTo>
                      <a:lnTo>
                        <a:pt x="324" y="0"/>
                      </a:lnTo>
                      <a:lnTo>
                        <a:pt x="255" y="3"/>
                      </a:lnTo>
                      <a:lnTo>
                        <a:pt x="189" y="9"/>
                      </a:lnTo>
                      <a:lnTo>
                        <a:pt x="108" y="24"/>
                      </a:lnTo>
                      <a:lnTo>
                        <a:pt x="48" y="57"/>
                      </a:lnTo>
                      <a:lnTo>
                        <a:pt x="27" y="66"/>
                      </a:lnTo>
                      <a:lnTo>
                        <a:pt x="0" y="99"/>
                      </a:lnTo>
                      <a:lnTo>
                        <a:pt x="3" y="120"/>
                      </a:lnTo>
                      <a:lnTo>
                        <a:pt x="33" y="165"/>
                      </a:lnTo>
                      <a:lnTo>
                        <a:pt x="51" y="174"/>
                      </a:lnTo>
                      <a:lnTo>
                        <a:pt x="51" y="216"/>
                      </a:lnTo>
                      <a:lnTo>
                        <a:pt x="42" y="402"/>
                      </a:lnTo>
                      <a:lnTo>
                        <a:pt x="111" y="429"/>
                      </a:lnTo>
                      <a:lnTo>
                        <a:pt x="210" y="465"/>
                      </a:lnTo>
                      <a:lnTo>
                        <a:pt x="303" y="474"/>
                      </a:lnTo>
                      <a:lnTo>
                        <a:pt x="366" y="474"/>
                      </a:lnTo>
                      <a:lnTo>
                        <a:pt x="435" y="477"/>
                      </a:lnTo>
                      <a:lnTo>
                        <a:pt x="543" y="456"/>
                      </a:lnTo>
                      <a:close/>
                    </a:path>
                  </a:pathLst>
                </a:custGeom>
                <a:pattFill prst="pct20">
                  <a:fgClr>
                    <a:schemeClr val="tx1"/>
                  </a:fgClr>
                  <a:bgClr>
                    <a:srgbClr val="FFFF00"/>
                  </a:bgClr>
                </a:patt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95" name="Freeform 155"/>
                <p:cNvSpPr>
                  <a:spLocks/>
                </p:cNvSpPr>
                <p:nvPr/>
              </p:nvSpPr>
              <p:spPr bwMode="auto">
                <a:xfrm>
                  <a:off x="5155" y="2672"/>
                  <a:ext cx="672" cy="7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1" y="36"/>
                    </a:cxn>
                    <a:cxn ang="0">
                      <a:pos x="183" y="66"/>
                    </a:cxn>
                    <a:cxn ang="0">
                      <a:pos x="285" y="75"/>
                    </a:cxn>
                    <a:cxn ang="0">
                      <a:pos x="423" y="75"/>
                    </a:cxn>
                    <a:cxn ang="0">
                      <a:pos x="537" y="57"/>
                    </a:cxn>
                    <a:cxn ang="0">
                      <a:pos x="672" y="12"/>
                    </a:cxn>
                  </a:cxnLst>
                  <a:rect l="0" t="0" r="r" b="b"/>
                  <a:pathLst>
                    <a:path w="672" h="78">
                      <a:moveTo>
                        <a:pt x="0" y="0"/>
                      </a:moveTo>
                      <a:cubicBezTo>
                        <a:pt x="25" y="12"/>
                        <a:pt x="50" y="25"/>
                        <a:pt x="81" y="36"/>
                      </a:cubicBezTo>
                      <a:cubicBezTo>
                        <a:pt x="112" y="47"/>
                        <a:pt x="149" y="60"/>
                        <a:pt x="183" y="66"/>
                      </a:cubicBezTo>
                      <a:cubicBezTo>
                        <a:pt x="217" y="72"/>
                        <a:pt x="245" y="74"/>
                        <a:pt x="285" y="75"/>
                      </a:cubicBezTo>
                      <a:cubicBezTo>
                        <a:pt x="325" y="76"/>
                        <a:pt x="381" y="78"/>
                        <a:pt x="423" y="75"/>
                      </a:cubicBezTo>
                      <a:cubicBezTo>
                        <a:pt x="465" y="72"/>
                        <a:pt x="496" y="67"/>
                        <a:pt x="537" y="57"/>
                      </a:cubicBezTo>
                      <a:cubicBezTo>
                        <a:pt x="578" y="47"/>
                        <a:pt x="625" y="29"/>
                        <a:pt x="672" y="12"/>
                      </a:cubicBezTo>
                    </a:path>
                  </a:pathLst>
                </a:custGeom>
                <a:noFill/>
                <a:ln w="28575" cmpd="sng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96" name="Freeform 156"/>
                <p:cNvSpPr>
                  <a:spLocks/>
                </p:cNvSpPr>
                <p:nvPr/>
              </p:nvSpPr>
              <p:spPr bwMode="auto">
                <a:xfrm flipV="1">
                  <a:off x="5158" y="2492"/>
                  <a:ext cx="672" cy="7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1" y="36"/>
                    </a:cxn>
                    <a:cxn ang="0">
                      <a:pos x="183" y="66"/>
                    </a:cxn>
                    <a:cxn ang="0">
                      <a:pos x="285" y="75"/>
                    </a:cxn>
                    <a:cxn ang="0">
                      <a:pos x="423" y="75"/>
                    </a:cxn>
                    <a:cxn ang="0">
                      <a:pos x="537" y="57"/>
                    </a:cxn>
                    <a:cxn ang="0">
                      <a:pos x="672" y="12"/>
                    </a:cxn>
                  </a:cxnLst>
                  <a:rect l="0" t="0" r="r" b="b"/>
                  <a:pathLst>
                    <a:path w="672" h="78">
                      <a:moveTo>
                        <a:pt x="0" y="0"/>
                      </a:moveTo>
                      <a:cubicBezTo>
                        <a:pt x="25" y="12"/>
                        <a:pt x="50" y="25"/>
                        <a:pt x="81" y="36"/>
                      </a:cubicBezTo>
                      <a:cubicBezTo>
                        <a:pt x="112" y="47"/>
                        <a:pt x="149" y="60"/>
                        <a:pt x="183" y="66"/>
                      </a:cubicBezTo>
                      <a:cubicBezTo>
                        <a:pt x="217" y="72"/>
                        <a:pt x="245" y="74"/>
                        <a:pt x="285" y="75"/>
                      </a:cubicBezTo>
                      <a:cubicBezTo>
                        <a:pt x="325" y="76"/>
                        <a:pt x="381" y="78"/>
                        <a:pt x="423" y="75"/>
                      </a:cubicBezTo>
                      <a:cubicBezTo>
                        <a:pt x="465" y="72"/>
                        <a:pt x="496" y="67"/>
                        <a:pt x="537" y="57"/>
                      </a:cubicBezTo>
                      <a:cubicBezTo>
                        <a:pt x="578" y="47"/>
                        <a:pt x="625" y="29"/>
                        <a:pt x="672" y="12"/>
                      </a:cubicBezTo>
                    </a:path>
                  </a:pathLst>
                </a:custGeom>
                <a:noFill/>
                <a:ln w="28575" cmpd="sng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97" name="Line 157"/>
                <p:cNvSpPr>
                  <a:spLocks noChangeShapeType="1"/>
                </p:cNvSpPr>
                <p:nvPr/>
              </p:nvSpPr>
              <p:spPr bwMode="auto">
                <a:xfrm>
                  <a:off x="5833" y="2687"/>
                  <a:ext cx="0" cy="777"/>
                </a:xfrm>
                <a:prstGeom prst="line">
                  <a:avLst/>
                </a:prstGeom>
                <a:noFill/>
                <a:ln w="28575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98" name="Line 158"/>
                <p:cNvSpPr>
                  <a:spLocks noChangeShapeType="1"/>
                </p:cNvSpPr>
                <p:nvPr/>
              </p:nvSpPr>
              <p:spPr bwMode="auto">
                <a:xfrm>
                  <a:off x="5179" y="2696"/>
                  <a:ext cx="0" cy="777"/>
                </a:xfrm>
                <a:prstGeom prst="line">
                  <a:avLst/>
                </a:prstGeom>
                <a:noFill/>
                <a:ln w="28575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99" name="Text Box 159"/>
                <p:cNvSpPr txBox="1">
                  <a:spLocks noChangeArrowheads="1"/>
                </p:cNvSpPr>
                <p:nvPr/>
              </p:nvSpPr>
              <p:spPr bwMode="auto">
                <a:xfrm>
                  <a:off x="5238" y="2596"/>
                  <a:ext cx="378" cy="29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1000" b="1" dirty="0">
                      <a:latin typeface="+mn-lt"/>
                    </a:rPr>
                    <a:t>Solid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sz="1000" b="1" dirty="0">
                      <a:latin typeface="+mn-lt"/>
                    </a:rPr>
                    <a:t>Grains</a:t>
                  </a:r>
                </a:p>
              </p:txBody>
            </p:sp>
            <p:sp>
              <p:nvSpPr>
                <p:cNvPr id="100" name="Freeform 161"/>
                <p:cNvSpPr>
                  <a:spLocks/>
                </p:cNvSpPr>
                <p:nvPr/>
              </p:nvSpPr>
              <p:spPr bwMode="auto">
                <a:xfrm>
                  <a:off x="5691" y="2541"/>
                  <a:ext cx="182" cy="174"/>
                </a:xfrm>
                <a:custGeom>
                  <a:avLst/>
                  <a:gdLst/>
                  <a:ahLst/>
                  <a:cxnLst>
                    <a:cxn ang="0">
                      <a:pos x="60" y="0"/>
                    </a:cxn>
                    <a:cxn ang="0">
                      <a:pos x="108" y="15"/>
                    </a:cxn>
                    <a:cxn ang="0">
                      <a:pos x="150" y="36"/>
                    </a:cxn>
                    <a:cxn ang="0">
                      <a:pos x="177" y="66"/>
                    </a:cxn>
                    <a:cxn ang="0">
                      <a:pos x="177" y="99"/>
                    </a:cxn>
                    <a:cxn ang="0">
                      <a:pos x="147" y="126"/>
                    </a:cxn>
                    <a:cxn ang="0">
                      <a:pos x="102" y="147"/>
                    </a:cxn>
                    <a:cxn ang="0">
                      <a:pos x="60" y="162"/>
                    </a:cxn>
                    <a:cxn ang="0">
                      <a:pos x="0" y="174"/>
                    </a:cxn>
                  </a:cxnLst>
                  <a:rect l="0" t="0" r="r" b="b"/>
                  <a:pathLst>
                    <a:path w="182" h="174">
                      <a:moveTo>
                        <a:pt x="60" y="0"/>
                      </a:moveTo>
                      <a:cubicBezTo>
                        <a:pt x="76" y="4"/>
                        <a:pt x="93" y="9"/>
                        <a:pt x="108" y="15"/>
                      </a:cubicBezTo>
                      <a:cubicBezTo>
                        <a:pt x="123" y="21"/>
                        <a:pt x="139" y="27"/>
                        <a:pt x="150" y="36"/>
                      </a:cubicBezTo>
                      <a:cubicBezTo>
                        <a:pt x="161" y="45"/>
                        <a:pt x="173" y="55"/>
                        <a:pt x="177" y="66"/>
                      </a:cubicBezTo>
                      <a:cubicBezTo>
                        <a:pt x="181" y="77"/>
                        <a:pt x="182" y="89"/>
                        <a:pt x="177" y="99"/>
                      </a:cubicBezTo>
                      <a:cubicBezTo>
                        <a:pt x="172" y="109"/>
                        <a:pt x="159" y="118"/>
                        <a:pt x="147" y="126"/>
                      </a:cubicBezTo>
                      <a:cubicBezTo>
                        <a:pt x="135" y="134"/>
                        <a:pt x="116" y="141"/>
                        <a:pt x="102" y="147"/>
                      </a:cubicBezTo>
                      <a:cubicBezTo>
                        <a:pt x="88" y="153"/>
                        <a:pt x="77" y="158"/>
                        <a:pt x="60" y="162"/>
                      </a:cubicBezTo>
                      <a:cubicBezTo>
                        <a:pt x="43" y="166"/>
                        <a:pt x="21" y="170"/>
                        <a:pt x="0" y="174"/>
                      </a:cubicBezTo>
                    </a:path>
                  </a:pathLst>
                </a:custGeom>
                <a:solidFill>
                  <a:srgbClr val="0099FF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101" name="Freeform 162"/>
                <p:cNvSpPr>
                  <a:spLocks/>
                </p:cNvSpPr>
                <p:nvPr/>
              </p:nvSpPr>
              <p:spPr bwMode="auto">
                <a:xfrm>
                  <a:off x="5691" y="2697"/>
                  <a:ext cx="141" cy="78"/>
                </a:xfrm>
                <a:custGeom>
                  <a:avLst/>
                  <a:gdLst/>
                  <a:ahLst/>
                  <a:cxnLst>
                    <a:cxn ang="0">
                      <a:pos x="0" y="36"/>
                    </a:cxn>
                    <a:cxn ang="0">
                      <a:pos x="3" y="96"/>
                    </a:cxn>
                    <a:cxn ang="0">
                      <a:pos x="57" y="90"/>
                    </a:cxn>
                    <a:cxn ang="0">
                      <a:pos x="96" y="84"/>
                    </a:cxn>
                    <a:cxn ang="0">
                      <a:pos x="114" y="81"/>
                    </a:cxn>
                    <a:cxn ang="0">
                      <a:pos x="135" y="63"/>
                    </a:cxn>
                    <a:cxn ang="0">
                      <a:pos x="141" y="0"/>
                    </a:cxn>
                    <a:cxn ang="0">
                      <a:pos x="120" y="9"/>
                    </a:cxn>
                    <a:cxn ang="0">
                      <a:pos x="81" y="21"/>
                    </a:cxn>
                    <a:cxn ang="0">
                      <a:pos x="57" y="24"/>
                    </a:cxn>
                    <a:cxn ang="0">
                      <a:pos x="33" y="24"/>
                    </a:cxn>
                    <a:cxn ang="0">
                      <a:pos x="0" y="36"/>
                    </a:cxn>
                  </a:cxnLst>
                  <a:rect l="0" t="0" r="r" b="b"/>
                  <a:pathLst>
                    <a:path w="141" h="96">
                      <a:moveTo>
                        <a:pt x="0" y="36"/>
                      </a:moveTo>
                      <a:lnTo>
                        <a:pt x="3" y="96"/>
                      </a:lnTo>
                      <a:lnTo>
                        <a:pt x="57" y="90"/>
                      </a:lnTo>
                      <a:lnTo>
                        <a:pt x="96" y="84"/>
                      </a:lnTo>
                      <a:lnTo>
                        <a:pt x="114" y="81"/>
                      </a:lnTo>
                      <a:lnTo>
                        <a:pt x="135" y="63"/>
                      </a:lnTo>
                      <a:lnTo>
                        <a:pt x="141" y="0"/>
                      </a:lnTo>
                      <a:lnTo>
                        <a:pt x="120" y="9"/>
                      </a:lnTo>
                      <a:lnTo>
                        <a:pt x="81" y="21"/>
                      </a:lnTo>
                      <a:lnTo>
                        <a:pt x="57" y="24"/>
                      </a:lnTo>
                      <a:lnTo>
                        <a:pt x="33" y="24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0099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102" name="Freeform 163"/>
                <p:cNvSpPr>
                  <a:spLocks/>
                </p:cNvSpPr>
                <p:nvPr/>
              </p:nvSpPr>
              <p:spPr bwMode="auto">
                <a:xfrm>
                  <a:off x="5176" y="2672"/>
                  <a:ext cx="672" cy="7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1" y="36"/>
                    </a:cxn>
                    <a:cxn ang="0">
                      <a:pos x="183" y="66"/>
                    </a:cxn>
                    <a:cxn ang="0">
                      <a:pos x="285" y="75"/>
                    </a:cxn>
                    <a:cxn ang="0">
                      <a:pos x="423" y="75"/>
                    </a:cxn>
                    <a:cxn ang="0">
                      <a:pos x="537" y="57"/>
                    </a:cxn>
                    <a:cxn ang="0">
                      <a:pos x="672" y="12"/>
                    </a:cxn>
                  </a:cxnLst>
                  <a:rect l="0" t="0" r="r" b="b"/>
                  <a:pathLst>
                    <a:path w="672" h="78">
                      <a:moveTo>
                        <a:pt x="0" y="0"/>
                      </a:moveTo>
                      <a:cubicBezTo>
                        <a:pt x="25" y="12"/>
                        <a:pt x="50" y="25"/>
                        <a:pt x="81" y="36"/>
                      </a:cubicBezTo>
                      <a:cubicBezTo>
                        <a:pt x="112" y="47"/>
                        <a:pt x="149" y="60"/>
                        <a:pt x="183" y="66"/>
                      </a:cubicBezTo>
                      <a:cubicBezTo>
                        <a:pt x="217" y="72"/>
                        <a:pt x="245" y="74"/>
                        <a:pt x="285" y="75"/>
                      </a:cubicBezTo>
                      <a:cubicBezTo>
                        <a:pt x="325" y="76"/>
                        <a:pt x="381" y="78"/>
                        <a:pt x="423" y="75"/>
                      </a:cubicBezTo>
                      <a:cubicBezTo>
                        <a:pt x="465" y="72"/>
                        <a:pt x="496" y="67"/>
                        <a:pt x="537" y="57"/>
                      </a:cubicBezTo>
                      <a:cubicBezTo>
                        <a:pt x="578" y="47"/>
                        <a:pt x="625" y="29"/>
                        <a:pt x="672" y="12"/>
                      </a:cubicBezTo>
                    </a:path>
                  </a:pathLst>
                </a:custGeom>
                <a:noFill/>
                <a:ln w="28575" cmpd="sng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103" name="Text Box 164"/>
                <p:cNvSpPr txBox="1">
                  <a:spLocks noChangeArrowheads="1"/>
                </p:cNvSpPr>
                <p:nvPr/>
              </p:nvSpPr>
              <p:spPr bwMode="auto">
                <a:xfrm>
                  <a:off x="5642" y="2792"/>
                  <a:ext cx="222" cy="1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sz="700" b="1" dirty="0">
                      <a:solidFill>
                        <a:schemeClr val="bg1"/>
                      </a:solidFill>
                      <a:latin typeface="+mn-lt"/>
                    </a:rPr>
                    <a:t>Gas</a:t>
                  </a:r>
                </a:p>
              </p:txBody>
            </p:sp>
            <p:sp>
              <p:nvSpPr>
                <p:cNvPr id="104" name="Text Box 165"/>
                <p:cNvSpPr txBox="1">
                  <a:spLocks noChangeArrowheads="1"/>
                </p:cNvSpPr>
                <p:nvPr/>
              </p:nvSpPr>
              <p:spPr bwMode="auto">
                <a:xfrm rot="18500544">
                  <a:off x="5630" y="2575"/>
                  <a:ext cx="290" cy="1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sz="700" b="1" dirty="0">
                      <a:solidFill>
                        <a:schemeClr val="bg1"/>
                      </a:solidFill>
                      <a:latin typeface="+mn-lt"/>
                    </a:rPr>
                    <a:t>Water</a:t>
                  </a:r>
                </a:p>
              </p:txBody>
            </p:sp>
          </p:grpSp>
          <p:sp>
            <p:nvSpPr>
              <p:cNvPr id="76" name="Text Box 167"/>
              <p:cNvSpPr txBox="1">
                <a:spLocks noChangeArrowheads="1"/>
              </p:cNvSpPr>
              <p:nvPr/>
            </p:nvSpPr>
            <p:spPr bwMode="auto">
              <a:xfrm>
                <a:off x="4774" y="3525"/>
                <a:ext cx="545" cy="3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400" b="1" dirty="0">
                    <a:latin typeface="+mn-lt"/>
                  </a:rPr>
                  <a:t>HC</a:t>
                </a:r>
              </a:p>
              <a:p>
                <a:pPr algn="ctr"/>
                <a:r>
                  <a:rPr lang="en-US" sz="1400" b="1" dirty="0">
                    <a:latin typeface="+mn-lt"/>
                  </a:rPr>
                  <a:t>Volume</a:t>
                </a:r>
              </a:p>
            </p:txBody>
          </p:sp>
        </p:grpSp>
        <p:sp>
          <p:nvSpPr>
            <p:cNvPr id="109" name="Freeform 173"/>
            <p:cNvSpPr>
              <a:spLocks/>
            </p:cNvSpPr>
            <p:nvPr/>
          </p:nvSpPr>
          <p:spPr bwMode="auto">
            <a:xfrm>
              <a:off x="3190875" y="4525963"/>
              <a:ext cx="1066800" cy="1238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1" y="36"/>
                </a:cxn>
                <a:cxn ang="0">
                  <a:pos x="183" y="66"/>
                </a:cxn>
                <a:cxn ang="0">
                  <a:pos x="285" y="75"/>
                </a:cxn>
                <a:cxn ang="0">
                  <a:pos x="423" y="75"/>
                </a:cxn>
                <a:cxn ang="0">
                  <a:pos x="537" y="57"/>
                </a:cxn>
                <a:cxn ang="0">
                  <a:pos x="672" y="12"/>
                </a:cxn>
              </a:cxnLst>
              <a:rect l="0" t="0" r="r" b="b"/>
              <a:pathLst>
                <a:path w="672" h="78">
                  <a:moveTo>
                    <a:pt x="0" y="0"/>
                  </a:moveTo>
                  <a:cubicBezTo>
                    <a:pt x="25" y="12"/>
                    <a:pt x="50" y="25"/>
                    <a:pt x="81" y="36"/>
                  </a:cubicBezTo>
                  <a:cubicBezTo>
                    <a:pt x="112" y="47"/>
                    <a:pt x="149" y="60"/>
                    <a:pt x="183" y="66"/>
                  </a:cubicBezTo>
                  <a:cubicBezTo>
                    <a:pt x="217" y="72"/>
                    <a:pt x="245" y="74"/>
                    <a:pt x="285" y="75"/>
                  </a:cubicBezTo>
                  <a:cubicBezTo>
                    <a:pt x="325" y="76"/>
                    <a:pt x="381" y="78"/>
                    <a:pt x="423" y="75"/>
                  </a:cubicBezTo>
                  <a:cubicBezTo>
                    <a:pt x="465" y="72"/>
                    <a:pt x="496" y="67"/>
                    <a:pt x="537" y="57"/>
                  </a:cubicBezTo>
                  <a:cubicBezTo>
                    <a:pt x="578" y="47"/>
                    <a:pt x="625" y="29"/>
                    <a:pt x="672" y="12"/>
                  </a:cubicBezTo>
                </a:path>
              </a:pathLst>
            </a:custGeom>
            <a:noFill/>
            <a:ln w="28575" cmpd="sng">
              <a:solidFill>
                <a:srgbClr val="724C2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10" name="Freeform 174"/>
            <p:cNvSpPr>
              <a:spLocks/>
            </p:cNvSpPr>
            <p:nvPr/>
          </p:nvSpPr>
          <p:spPr bwMode="auto">
            <a:xfrm>
              <a:off x="5334000" y="4530725"/>
              <a:ext cx="1066800" cy="1238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1" y="36"/>
                </a:cxn>
                <a:cxn ang="0">
                  <a:pos x="183" y="66"/>
                </a:cxn>
                <a:cxn ang="0">
                  <a:pos x="285" y="75"/>
                </a:cxn>
                <a:cxn ang="0">
                  <a:pos x="423" y="75"/>
                </a:cxn>
                <a:cxn ang="0">
                  <a:pos x="537" y="57"/>
                </a:cxn>
                <a:cxn ang="0">
                  <a:pos x="672" y="12"/>
                </a:cxn>
              </a:cxnLst>
              <a:rect l="0" t="0" r="r" b="b"/>
              <a:pathLst>
                <a:path w="672" h="78">
                  <a:moveTo>
                    <a:pt x="0" y="0"/>
                  </a:moveTo>
                  <a:cubicBezTo>
                    <a:pt x="25" y="12"/>
                    <a:pt x="50" y="25"/>
                    <a:pt x="81" y="36"/>
                  </a:cubicBezTo>
                  <a:cubicBezTo>
                    <a:pt x="112" y="47"/>
                    <a:pt x="149" y="60"/>
                    <a:pt x="183" y="66"/>
                  </a:cubicBezTo>
                  <a:cubicBezTo>
                    <a:pt x="217" y="72"/>
                    <a:pt x="245" y="74"/>
                    <a:pt x="285" y="75"/>
                  </a:cubicBezTo>
                  <a:cubicBezTo>
                    <a:pt x="325" y="76"/>
                    <a:pt x="381" y="78"/>
                    <a:pt x="423" y="75"/>
                  </a:cubicBezTo>
                  <a:cubicBezTo>
                    <a:pt x="465" y="72"/>
                    <a:pt x="496" y="67"/>
                    <a:pt x="537" y="57"/>
                  </a:cubicBezTo>
                  <a:cubicBezTo>
                    <a:pt x="578" y="47"/>
                    <a:pt x="625" y="29"/>
                    <a:pt x="672" y="12"/>
                  </a:cubicBezTo>
                </a:path>
              </a:pathLst>
            </a:custGeom>
            <a:noFill/>
            <a:ln w="28575" cmpd="sng">
              <a:solidFill>
                <a:srgbClr val="724C2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11" name="Freeform 175"/>
            <p:cNvSpPr>
              <a:spLocks/>
            </p:cNvSpPr>
            <p:nvPr/>
          </p:nvSpPr>
          <p:spPr bwMode="auto">
            <a:xfrm>
              <a:off x="7462838" y="4530725"/>
              <a:ext cx="1066800" cy="1238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1" y="36"/>
                </a:cxn>
                <a:cxn ang="0">
                  <a:pos x="183" y="66"/>
                </a:cxn>
                <a:cxn ang="0">
                  <a:pos x="285" y="75"/>
                </a:cxn>
                <a:cxn ang="0">
                  <a:pos x="423" y="75"/>
                </a:cxn>
                <a:cxn ang="0">
                  <a:pos x="537" y="57"/>
                </a:cxn>
                <a:cxn ang="0">
                  <a:pos x="672" y="12"/>
                </a:cxn>
              </a:cxnLst>
              <a:rect l="0" t="0" r="r" b="b"/>
              <a:pathLst>
                <a:path w="672" h="78">
                  <a:moveTo>
                    <a:pt x="0" y="0"/>
                  </a:moveTo>
                  <a:cubicBezTo>
                    <a:pt x="25" y="12"/>
                    <a:pt x="50" y="25"/>
                    <a:pt x="81" y="36"/>
                  </a:cubicBezTo>
                  <a:cubicBezTo>
                    <a:pt x="112" y="47"/>
                    <a:pt x="149" y="60"/>
                    <a:pt x="183" y="66"/>
                  </a:cubicBezTo>
                  <a:cubicBezTo>
                    <a:pt x="217" y="72"/>
                    <a:pt x="245" y="74"/>
                    <a:pt x="285" y="75"/>
                  </a:cubicBezTo>
                  <a:cubicBezTo>
                    <a:pt x="325" y="76"/>
                    <a:pt x="381" y="78"/>
                    <a:pt x="423" y="75"/>
                  </a:cubicBezTo>
                  <a:cubicBezTo>
                    <a:pt x="465" y="72"/>
                    <a:pt x="496" y="67"/>
                    <a:pt x="537" y="57"/>
                  </a:cubicBezTo>
                  <a:cubicBezTo>
                    <a:pt x="578" y="47"/>
                    <a:pt x="625" y="29"/>
                    <a:pt x="672" y="12"/>
                  </a:cubicBezTo>
                </a:path>
              </a:pathLst>
            </a:custGeom>
            <a:noFill/>
            <a:ln w="28575" cmpd="sng">
              <a:solidFill>
                <a:srgbClr val="724C2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>
                <a:latin typeface="+mn-lt"/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69" name="Rectangle 2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Pore Volume</a:t>
            </a:r>
          </a:p>
        </p:txBody>
      </p:sp>
      <p:sp>
        <p:nvSpPr>
          <p:cNvPr id="232470" name="Rectangle 22"/>
          <p:cNvSpPr>
            <a:spLocks noGrp="1" noChangeArrowheads="1"/>
          </p:cNvSpPr>
          <p:nvPr>
            <p:ph type="body" idx="4294967295"/>
          </p:nvPr>
        </p:nvSpPr>
        <p:spPr>
          <a:xfrm>
            <a:off x="457188" y="1103325"/>
            <a:ext cx="6781800" cy="4648200"/>
          </a:xfrm>
        </p:spPr>
        <p:txBody>
          <a:bodyPr/>
          <a:lstStyle/>
          <a:p>
            <a:pPr>
              <a:lnSpc>
                <a:spcPct val="95000"/>
              </a:lnSpc>
              <a:spcBef>
                <a:spcPct val="40000"/>
              </a:spcBef>
              <a:buFontTx/>
              <a:buNone/>
              <a:tabLst>
                <a:tab pos="1143000" algn="l"/>
              </a:tabLst>
            </a:pPr>
            <a:r>
              <a:rPr lang="en-US" sz="2800" dirty="0" smtClean="0"/>
              <a:t>A first approximation:</a:t>
            </a:r>
          </a:p>
          <a:p>
            <a:pPr lvl="1">
              <a:lnSpc>
                <a:spcPct val="95000"/>
              </a:lnSpc>
              <a:spcBef>
                <a:spcPct val="40000"/>
              </a:spcBef>
              <a:tabLst>
                <a:tab pos="1143000" algn="l"/>
              </a:tabLst>
            </a:pPr>
            <a:r>
              <a:rPr lang="en-US" sz="2400" dirty="0" smtClean="0"/>
              <a:t>Start with the reservoir sand volume </a:t>
            </a:r>
          </a:p>
          <a:p>
            <a:pPr lvl="1">
              <a:lnSpc>
                <a:spcPct val="95000"/>
              </a:lnSpc>
              <a:spcBef>
                <a:spcPct val="40000"/>
              </a:spcBef>
              <a:tabLst>
                <a:tab pos="1143000" algn="l"/>
              </a:tabLst>
            </a:pPr>
            <a:r>
              <a:rPr lang="en-US" sz="2400" dirty="0" smtClean="0"/>
              <a:t>Use a porosity value (percentage of 	volume that represents the pore space)</a:t>
            </a:r>
          </a:p>
          <a:p>
            <a:pPr lvl="1">
              <a:lnSpc>
                <a:spcPct val="95000"/>
              </a:lnSpc>
              <a:spcBef>
                <a:spcPct val="40000"/>
              </a:spcBef>
              <a:tabLst>
                <a:tab pos="1143000" algn="l"/>
              </a:tabLst>
            </a:pPr>
            <a:r>
              <a:rPr lang="en-US" sz="2400" dirty="0" smtClean="0"/>
              <a:t>Porosity (</a:t>
            </a:r>
            <a:r>
              <a:rPr lang="el-GR" sz="2400" dirty="0" smtClean="0"/>
              <a:t>Φ</a:t>
            </a:r>
            <a:r>
              <a:rPr lang="en-US" sz="2400" dirty="0" smtClean="0"/>
              <a:t>) often varies by the environments 	of deposition</a:t>
            </a:r>
          </a:p>
          <a:p>
            <a:pPr lvl="1">
              <a:lnSpc>
                <a:spcPct val="95000"/>
              </a:lnSpc>
              <a:spcBef>
                <a:spcPct val="40000"/>
              </a:spcBef>
              <a:tabLst>
                <a:tab pos="1143000" algn="l"/>
              </a:tabLst>
            </a:pPr>
            <a:r>
              <a:rPr lang="en-US" sz="2400" dirty="0" smtClean="0"/>
              <a:t>For our field:</a:t>
            </a:r>
          </a:p>
          <a:p>
            <a:pPr lvl="2">
              <a:lnSpc>
                <a:spcPct val="95000"/>
              </a:lnSpc>
              <a:spcBef>
                <a:spcPct val="40000"/>
              </a:spcBef>
              <a:tabLst>
                <a:tab pos="1143000" algn="l"/>
              </a:tabLst>
            </a:pPr>
            <a:r>
              <a:rPr lang="el-GR" sz="2000" dirty="0" smtClean="0"/>
              <a:t>Φ</a:t>
            </a:r>
            <a:r>
              <a:rPr lang="en-US" sz="2000" dirty="0" smtClean="0"/>
              <a:t> for shoreface = 20%</a:t>
            </a:r>
          </a:p>
          <a:p>
            <a:pPr lvl="2">
              <a:lnSpc>
                <a:spcPct val="95000"/>
              </a:lnSpc>
              <a:spcBef>
                <a:spcPct val="40000"/>
              </a:spcBef>
              <a:tabLst>
                <a:tab pos="1143000" algn="l"/>
              </a:tabLst>
            </a:pPr>
            <a:r>
              <a:rPr lang="el-GR" sz="2000" dirty="0" smtClean="0"/>
              <a:t>Φ</a:t>
            </a:r>
            <a:r>
              <a:rPr lang="en-US" sz="2000" dirty="0" smtClean="0"/>
              <a:t> for delta plain = 18%</a:t>
            </a:r>
          </a:p>
          <a:p>
            <a:pPr lvl="2">
              <a:lnSpc>
                <a:spcPct val="95000"/>
              </a:lnSpc>
              <a:spcBef>
                <a:spcPct val="40000"/>
              </a:spcBef>
              <a:tabLst>
                <a:tab pos="1143000" algn="l"/>
              </a:tabLst>
            </a:pPr>
            <a:r>
              <a:rPr lang="el-GR" sz="2000" dirty="0" smtClean="0"/>
              <a:t>Φ</a:t>
            </a:r>
            <a:r>
              <a:rPr lang="en-US" sz="2000" dirty="0" smtClean="0"/>
              <a:t> for fluvial = 16%</a:t>
            </a:r>
          </a:p>
        </p:txBody>
      </p:sp>
      <p:grpSp>
        <p:nvGrpSpPr>
          <p:cNvPr id="2" name="Group 25"/>
          <p:cNvGrpSpPr>
            <a:grpSpLocks/>
          </p:cNvGrpSpPr>
          <p:nvPr/>
        </p:nvGrpSpPr>
        <p:grpSpPr bwMode="auto">
          <a:xfrm>
            <a:off x="7342188" y="1536700"/>
            <a:ext cx="1187450" cy="2312988"/>
            <a:chOff x="3737" y="2398"/>
            <a:chExt cx="748" cy="1457"/>
          </a:xfrm>
        </p:grpSpPr>
        <p:sp>
          <p:nvSpPr>
            <p:cNvPr id="232474" name="Text Box 26"/>
            <p:cNvSpPr txBox="1">
              <a:spLocks noChangeArrowheads="1"/>
            </p:cNvSpPr>
            <p:nvPr/>
          </p:nvSpPr>
          <p:spPr bwMode="auto">
            <a:xfrm>
              <a:off x="3805" y="3525"/>
              <a:ext cx="613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Net Pore</a:t>
              </a:r>
            </a:p>
            <a:p>
              <a:pPr algn="ctr"/>
              <a:r>
                <a:rPr lang="en-US" sz="1400" b="1" dirty="0">
                  <a:latin typeface="+mn-lt"/>
                </a:rPr>
                <a:t>Volume</a:t>
              </a:r>
            </a:p>
          </p:txBody>
        </p:sp>
        <p:grpSp>
          <p:nvGrpSpPr>
            <p:cNvPr id="3" name="Group 27"/>
            <p:cNvGrpSpPr>
              <a:grpSpLocks/>
            </p:cNvGrpSpPr>
            <p:nvPr/>
          </p:nvGrpSpPr>
          <p:grpSpPr bwMode="auto">
            <a:xfrm>
              <a:off x="3737" y="2398"/>
              <a:ext cx="748" cy="1079"/>
              <a:chOff x="4308" y="2468"/>
              <a:chExt cx="748" cy="1079"/>
            </a:xfrm>
          </p:grpSpPr>
          <p:sp>
            <p:nvSpPr>
              <p:cNvPr id="232476" name="Oval 28"/>
              <p:cNvSpPr>
                <a:spLocks noChangeArrowheads="1"/>
              </p:cNvSpPr>
              <p:nvPr/>
            </p:nvSpPr>
            <p:spPr bwMode="auto">
              <a:xfrm>
                <a:off x="4308" y="2741"/>
                <a:ext cx="748" cy="256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2477" name="Oval 29"/>
              <p:cNvSpPr>
                <a:spLocks noChangeArrowheads="1"/>
              </p:cNvSpPr>
              <p:nvPr/>
            </p:nvSpPr>
            <p:spPr bwMode="auto">
              <a:xfrm>
                <a:off x="4308" y="3013"/>
                <a:ext cx="748" cy="256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2478" name="Oval 30"/>
              <p:cNvSpPr>
                <a:spLocks noChangeArrowheads="1"/>
              </p:cNvSpPr>
              <p:nvPr/>
            </p:nvSpPr>
            <p:spPr bwMode="auto">
              <a:xfrm>
                <a:off x="4308" y="3287"/>
                <a:ext cx="748" cy="250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2479" name="Rectangle 31" descr="80%"/>
              <p:cNvSpPr>
                <a:spLocks noChangeArrowheads="1"/>
              </p:cNvSpPr>
              <p:nvPr/>
            </p:nvSpPr>
            <p:spPr bwMode="auto">
              <a:xfrm>
                <a:off x="4356" y="2639"/>
                <a:ext cx="653" cy="782"/>
              </a:xfrm>
              <a:prstGeom prst="rect">
                <a:avLst/>
              </a:prstGeom>
              <a:pattFill prst="pct80">
                <a:fgClr>
                  <a:srgbClr val="009900"/>
                </a:fgClr>
                <a:bgClr>
                  <a:srgbClr val="B1FFFF"/>
                </a:bgClr>
              </a:patt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2480" name="Freeform 32"/>
              <p:cNvSpPr>
                <a:spLocks/>
              </p:cNvSpPr>
              <p:nvPr/>
            </p:nvSpPr>
            <p:spPr bwMode="auto">
              <a:xfrm>
                <a:off x="4346" y="2920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2481" name="Oval 33" descr="80%"/>
              <p:cNvSpPr>
                <a:spLocks noChangeArrowheads="1"/>
              </p:cNvSpPr>
              <p:nvPr/>
            </p:nvSpPr>
            <p:spPr bwMode="auto">
              <a:xfrm>
                <a:off x="4308" y="2468"/>
                <a:ext cx="748" cy="256"/>
              </a:xfrm>
              <a:prstGeom prst="ellipse">
                <a:avLst/>
              </a:prstGeom>
              <a:pattFill prst="pct80">
                <a:fgClr>
                  <a:srgbClr val="009900"/>
                </a:fgClr>
                <a:bgClr>
                  <a:srgbClr val="B1FFFF"/>
                </a:bgClr>
              </a:patt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2482" name="Freeform 34"/>
              <p:cNvSpPr>
                <a:spLocks/>
              </p:cNvSpPr>
              <p:nvPr/>
            </p:nvSpPr>
            <p:spPr bwMode="auto">
              <a:xfrm>
                <a:off x="5003" y="3374"/>
                <a:ext cx="41" cy="92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37" y="18"/>
                  </a:cxn>
                  <a:cxn ang="0">
                    <a:pos x="41" y="32"/>
                  </a:cxn>
                  <a:cxn ang="0">
                    <a:pos x="35" y="56"/>
                  </a:cxn>
                  <a:cxn ang="0">
                    <a:pos x="23" y="76"/>
                  </a:cxn>
                  <a:cxn ang="0">
                    <a:pos x="1" y="88"/>
                  </a:cxn>
                  <a:cxn ang="0">
                    <a:pos x="15" y="52"/>
                  </a:cxn>
                  <a:cxn ang="0">
                    <a:pos x="15" y="30"/>
                  </a:cxn>
                </a:cxnLst>
                <a:rect l="0" t="0" r="r" b="b"/>
                <a:pathLst>
                  <a:path w="41" h="92">
                    <a:moveTo>
                      <a:pt x="25" y="0"/>
                    </a:moveTo>
                    <a:cubicBezTo>
                      <a:pt x="29" y="6"/>
                      <a:pt x="34" y="13"/>
                      <a:pt x="37" y="18"/>
                    </a:cubicBezTo>
                    <a:cubicBezTo>
                      <a:pt x="40" y="23"/>
                      <a:pt x="41" y="26"/>
                      <a:pt x="41" y="32"/>
                    </a:cubicBezTo>
                    <a:cubicBezTo>
                      <a:pt x="41" y="38"/>
                      <a:pt x="38" y="49"/>
                      <a:pt x="35" y="56"/>
                    </a:cubicBezTo>
                    <a:cubicBezTo>
                      <a:pt x="32" y="63"/>
                      <a:pt x="29" y="71"/>
                      <a:pt x="23" y="76"/>
                    </a:cubicBezTo>
                    <a:cubicBezTo>
                      <a:pt x="17" y="81"/>
                      <a:pt x="2" y="92"/>
                      <a:pt x="1" y="88"/>
                    </a:cubicBezTo>
                    <a:cubicBezTo>
                      <a:pt x="0" y="84"/>
                      <a:pt x="13" y="62"/>
                      <a:pt x="15" y="52"/>
                    </a:cubicBezTo>
                    <a:cubicBezTo>
                      <a:pt x="17" y="42"/>
                      <a:pt x="16" y="36"/>
                      <a:pt x="15" y="30"/>
                    </a:cubicBez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2483" name="Freeform 35"/>
              <p:cNvSpPr>
                <a:spLocks/>
              </p:cNvSpPr>
              <p:nvPr/>
            </p:nvSpPr>
            <p:spPr bwMode="auto">
              <a:xfrm>
                <a:off x="4321" y="3368"/>
                <a:ext cx="35" cy="93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7" y="16"/>
                  </a:cxn>
                  <a:cxn ang="0">
                    <a:pos x="1" y="32"/>
                  </a:cxn>
                  <a:cxn ang="0">
                    <a:pos x="1" y="48"/>
                  </a:cxn>
                  <a:cxn ang="0">
                    <a:pos x="7" y="66"/>
                  </a:cxn>
                  <a:cxn ang="0">
                    <a:pos x="19" y="80"/>
                  </a:cxn>
                  <a:cxn ang="0">
                    <a:pos x="33" y="88"/>
                  </a:cxn>
                  <a:cxn ang="0">
                    <a:pos x="29" y="50"/>
                  </a:cxn>
                </a:cxnLst>
                <a:rect l="0" t="0" r="r" b="b"/>
                <a:pathLst>
                  <a:path w="35" h="93">
                    <a:moveTo>
                      <a:pt x="29" y="0"/>
                    </a:moveTo>
                    <a:cubicBezTo>
                      <a:pt x="20" y="5"/>
                      <a:pt x="12" y="11"/>
                      <a:pt x="7" y="16"/>
                    </a:cubicBezTo>
                    <a:cubicBezTo>
                      <a:pt x="2" y="21"/>
                      <a:pt x="2" y="27"/>
                      <a:pt x="1" y="32"/>
                    </a:cubicBezTo>
                    <a:cubicBezTo>
                      <a:pt x="0" y="37"/>
                      <a:pt x="0" y="42"/>
                      <a:pt x="1" y="48"/>
                    </a:cubicBezTo>
                    <a:cubicBezTo>
                      <a:pt x="2" y="54"/>
                      <a:pt x="4" y="61"/>
                      <a:pt x="7" y="66"/>
                    </a:cubicBezTo>
                    <a:cubicBezTo>
                      <a:pt x="10" y="71"/>
                      <a:pt x="15" y="76"/>
                      <a:pt x="19" y="80"/>
                    </a:cubicBezTo>
                    <a:cubicBezTo>
                      <a:pt x="23" y="84"/>
                      <a:pt x="31" y="93"/>
                      <a:pt x="33" y="88"/>
                    </a:cubicBezTo>
                    <a:cubicBezTo>
                      <a:pt x="35" y="83"/>
                      <a:pt x="32" y="66"/>
                      <a:pt x="29" y="50"/>
                    </a:cubicBez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2484" name="Text Box 36"/>
              <p:cNvSpPr txBox="1">
                <a:spLocks noChangeArrowheads="1"/>
              </p:cNvSpPr>
              <p:nvPr/>
            </p:nvSpPr>
            <p:spPr bwMode="auto">
              <a:xfrm>
                <a:off x="4376" y="3266"/>
                <a:ext cx="595" cy="2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latin typeface="+mn-lt"/>
                  </a:rPr>
                  <a:t>Non-Res</a:t>
                </a:r>
              </a:p>
            </p:txBody>
          </p:sp>
          <p:sp>
            <p:nvSpPr>
              <p:cNvPr id="232485" name="Freeform 37"/>
              <p:cNvSpPr>
                <a:spLocks/>
              </p:cNvSpPr>
              <p:nvPr/>
            </p:nvSpPr>
            <p:spPr bwMode="auto">
              <a:xfrm>
                <a:off x="4352" y="2858"/>
                <a:ext cx="665" cy="366"/>
              </a:xfrm>
              <a:custGeom>
                <a:avLst/>
                <a:gdLst/>
                <a:ahLst/>
                <a:cxnLst>
                  <a:cxn ang="0">
                    <a:pos x="6" y="14"/>
                  </a:cxn>
                  <a:cxn ang="0">
                    <a:pos x="96" y="50"/>
                  </a:cxn>
                  <a:cxn ang="0">
                    <a:pos x="189" y="74"/>
                  </a:cxn>
                  <a:cxn ang="0">
                    <a:pos x="291" y="80"/>
                  </a:cxn>
                  <a:cxn ang="0">
                    <a:pos x="393" y="80"/>
                  </a:cxn>
                  <a:cxn ang="0">
                    <a:pos x="471" y="71"/>
                  </a:cxn>
                  <a:cxn ang="0">
                    <a:pos x="549" y="62"/>
                  </a:cxn>
                  <a:cxn ang="0">
                    <a:pos x="615" y="35"/>
                  </a:cxn>
                  <a:cxn ang="0">
                    <a:pos x="657" y="17"/>
                  </a:cxn>
                  <a:cxn ang="0">
                    <a:pos x="654" y="137"/>
                  </a:cxn>
                  <a:cxn ang="0">
                    <a:pos x="654" y="230"/>
                  </a:cxn>
                  <a:cxn ang="0">
                    <a:pos x="585" y="260"/>
                  </a:cxn>
                  <a:cxn ang="0">
                    <a:pos x="489" y="287"/>
                  </a:cxn>
                  <a:cxn ang="0">
                    <a:pos x="420" y="299"/>
                  </a:cxn>
                  <a:cxn ang="0">
                    <a:pos x="285" y="302"/>
                  </a:cxn>
                  <a:cxn ang="0">
                    <a:pos x="216" y="305"/>
                  </a:cxn>
                  <a:cxn ang="0">
                    <a:pos x="123" y="278"/>
                  </a:cxn>
                  <a:cxn ang="0">
                    <a:pos x="0" y="218"/>
                  </a:cxn>
                </a:cxnLst>
                <a:rect l="0" t="0" r="r" b="b"/>
                <a:pathLst>
                  <a:path w="665" h="309">
                    <a:moveTo>
                      <a:pt x="6" y="14"/>
                    </a:moveTo>
                    <a:cubicBezTo>
                      <a:pt x="36" y="27"/>
                      <a:pt x="66" y="40"/>
                      <a:pt x="96" y="50"/>
                    </a:cubicBezTo>
                    <a:cubicBezTo>
                      <a:pt x="126" y="60"/>
                      <a:pt x="157" y="69"/>
                      <a:pt x="189" y="74"/>
                    </a:cubicBezTo>
                    <a:cubicBezTo>
                      <a:pt x="221" y="79"/>
                      <a:pt x="257" y="79"/>
                      <a:pt x="291" y="80"/>
                    </a:cubicBezTo>
                    <a:cubicBezTo>
                      <a:pt x="325" y="81"/>
                      <a:pt x="363" y="81"/>
                      <a:pt x="393" y="80"/>
                    </a:cubicBezTo>
                    <a:cubicBezTo>
                      <a:pt x="423" y="79"/>
                      <a:pt x="445" y="74"/>
                      <a:pt x="471" y="71"/>
                    </a:cubicBezTo>
                    <a:cubicBezTo>
                      <a:pt x="497" y="68"/>
                      <a:pt x="525" y="68"/>
                      <a:pt x="549" y="62"/>
                    </a:cubicBezTo>
                    <a:cubicBezTo>
                      <a:pt x="573" y="56"/>
                      <a:pt x="597" y="42"/>
                      <a:pt x="615" y="35"/>
                    </a:cubicBezTo>
                    <a:cubicBezTo>
                      <a:pt x="633" y="28"/>
                      <a:pt x="651" y="0"/>
                      <a:pt x="657" y="17"/>
                    </a:cubicBezTo>
                    <a:cubicBezTo>
                      <a:pt x="663" y="34"/>
                      <a:pt x="654" y="102"/>
                      <a:pt x="654" y="137"/>
                    </a:cubicBezTo>
                    <a:cubicBezTo>
                      <a:pt x="654" y="172"/>
                      <a:pt x="665" y="210"/>
                      <a:pt x="654" y="230"/>
                    </a:cubicBezTo>
                    <a:cubicBezTo>
                      <a:pt x="643" y="250"/>
                      <a:pt x="612" y="251"/>
                      <a:pt x="585" y="260"/>
                    </a:cubicBezTo>
                    <a:cubicBezTo>
                      <a:pt x="558" y="269"/>
                      <a:pt x="516" y="281"/>
                      <a:pt x="489" y="287"/>
                    </a:cubicBezTo>
                    <a:cubicBezTo>
                      <a:pt x="462" y="293"/>
                      <a:pt x="454" y="297"/>
                      <a:pt x="420" y="299"/>
                    </a:cubicBezTo>
                    <a:cubicBezTo>
                      <a:pt x="386" y="301"/>
                      <a:pt x="319" y="301"/>
                      <a:pt x="285" y="302"/>
                    </a:cubicBezTo>
                    <a:cubicBezTo>
                      <a:pt x="251" y="303"/>
                      <a:pt x="243" y="309"/>
                      <a:pt x="216" y="305"/>
                    </a:cubicBezTo>
                    <a:cubicBezTo>
                      <a:pt x="189" y="301"/>
                      <a:pt x="159" y="292"/>
                      <a:pt x="123" y="278"/>
                    </a:cubicBezTo>
                    <a:cubicBezTo>
                      <a:pt x="87" y="264"/>
                      <a:pt x="43" y="241"/>
                      <a:pt x="0" y="218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2486" name="Freeform 38"/>
              <p:cNvSpPr>
                <a:spLocks/>
              </p:cNvSpPr>
              <p:nvPr/>
            </p:nvSpPr>
            <p:spPr bwMode="auto">
              <a:xfrm>
                <a:off x="4356" y="3118"/>
                <a:ext cx="684" cy="4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39"/>
                  </a:cxn>
                  <a:cxn ang="0">
                    <a:pos x="204" y="66"/>
                  </a:cxn>
                  <a:cxn ang="0">
                    <a:pos x="306" y="78"/>
                  </a:cxn>
                  <a:cxn ang="0">
                    <a:pos x="432" y="69"/>
                  </a:cxn>
                  <a:cxn ang="0">
                    <a:pos x="546" y="51"/>
                  </a:cxn>
                  <a:cxn ang="0">
                    <a:pos x="654" y="6"/>
                  </a:cxn>
                  <a:cxn ang="0">
                    <a:pos x="654" y="147"/>
                  </a:cxn>
                  <a:cxn ang="0">
                    <a:pos x="672" y="162"/>
                  </a:cxn>
                  <a:cxn ang="0">
                    <a:pos x="690" y="204"/>
                  </a:cxn>
                  <a:cxn ang="0">
                    <a:pos x="654" y="264"/>
                  </a:cxn>
                  <a:cxn ang="0">
                    <a:pos x="558" y="303"/>
                  </a:cxn>
                  <a:cxn ang="0">
                    <a:pos x="420" y="327"/>
                  </a:cxn>
                  <a:cxn ang="0">
                    <a:pos x="291" y="327"/>
                  </a:cxn>
                  <a:cxn ang="0">
                    <a:pos x="123" y="306"/>
                  </a:cxn>
                  <a:cxn ang="0">
                    <a:pos x="15" y="270"/>
                  </a:cxn>
                  <a:cxn ang="0">
                    <a:pos x="0" y="255"/>
                  </a:cxn>
                </a:cxnLst>
                <a:rect l="0" t="0" r="r" b="b"/>
                <a:pathLst>
                  <a:path w="690" h="327">
                    <a:moveTo>
                      <a:pt x="0" y="0"/>
                    </a:moveTo>
                    <a:lnTo>
                      <a:pt x="96" y="39"/>
                    </a:lnTo>
                    <a:lnTo>
                      <a:pt x="204" y="66"/>
                    </a:lnTo>
                    <a:lnTo>
                      <a:pt x="306" y="78"/>
                    </a:lnTo>
                    <a:lnTo>
                      <a:pt x="432" y="69"/>
                    </a:lnTo>
                    <a:lnTo>
                      <a:pt x="546" y="51"/>
                    </a:lnTo>
                    <a:lnTo>
                      <a:pt x="654" y="6"/>
                    </a:lnTo>
                    <a:lnTo>
                      <a:pt x="654" y="147"/>
                    </a:lnTo>
                    <a:lnTo>
                      <a:pt x="672" y="162"/>
                    </a:lnTo>
                    <a:lnTo>
                      <a:pt x="690" y="204"/>
                    </a:lnTo>
                    <a:lnTo>
                      <a:pt x="654" y="264"/>
                    </a:lnTo>
                    <a:lnTo>
                      <a:pt x="558" y="303"/>
                    </a:lnTo>
                    <a:lnTo>
                      <a:pt x="420" y="327"/>
                    </a:lnTo>
                    <a:lnTo>
                      <a:pt x="291" y="327"/>
                    </a:lnTo>
                    <a:lnTo>
                      <a:pt x="123" y="306"/>
                    </a:lnTo>
                    <a:lnTo>
                      <a:pt x="15" y="270"/>
                    </a:lnTo>
                    <a:lnTo>
                      <a:pt x="0" y="255"/>
                    </a:ln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2487" name="Freeform 39"/>
              <p:cNvSpPr>
                <a:spLocks/>
              </p:cNvSpPr>
              <p:nvPr/>
            </p:nvSpPr>
            <p:spPr bwMode="auto">
              <a:xfrm>
                <a:off x="4352" y="3460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grpSp>
            <p:nvGrpSpPr>
              <p:cNvPr id="4" name="Group 40"/>
              <p:cNvGrpSpPr>
                <a:grpSpLocks/>
              </p:cNvGrpSpPr>
              <p:nvPr/>
            </p:nvGrpSpPr>
            <p:grpSpPr bwMode="auto">
              <a:xfrm>
                <a:off x="4320" y="3095"/>
                <a:ext cx="726" cy="93"/>
                <a:chOff x="1948" y="3088"/>
                <a:chExt cx="726" cy="93"/>
              </a:xfrm>
            </p:grpSpPr>
            <p:sp>
              <p:nvSpPr>
                <p:cNvPr id="232489" name="Freeform 41"/>
                <p:cNvSpPr>
                  <a:spLocks/>
                </p:cNvSpPr>
                <p:nvPr/>
              </p:nvSpPr>
              <p:spPr bwMode="auto">
                <a:xfrm>
                  <a:off x="1948" y="3088"/>
                  <a:ext cx="35" cy="93"/>
                </a:xfrm>
                <a:custGeom>
                  <a:avLst/>
                  <a:gdLst/>
                  <a:ahLst/>
                  <a:cxnLst>
                    <a:cxn ang="0">
                      <a:pos x="29" y="0"/>
                    </a:cxn>
                    <a:cxn ang="0">
                      <a:pos x="7" y="16"/>
                    </a:cxn>
                    <a:cxn ang="0">
                      <a:pos x="1" y="32"/>
                    </a:cxn>
                    <a:cxn ang="0">
                      <a:pos x="1" y="48"/>
                    </a:cxn>
                    <a:cxn ang="0">
                      <a:pos x="7" y="66"/>
                    </a:cxn>
                    <a:cxn ang="0">
                      <a:pos x="19" y="80"/>
                    </a:cxn>
                    <a:cxn ang="0">
                      <a:pos x="33" y="88"/>
                    </a:cxn>
                    <a:cxn ang="0">
                      <a:pos x="29" y="50"/>
                    </a:cxn>
                  </a:cxnLst>
                  <a:rect l="0" t="0" r="r" b="b"/>
                  <a:pathLst>
                    <a:path w="35" h="93">
                      <a:moveTo>
                        <a:pt x="29" y="0"/>
                      </a:moveTo>
                      <a:cubicBezTo>
                        <a:pt x="20" y="5"/>
                        <a:pt x="12" y="11"/>
                        <a:pt x="7" y="16"/>
                      </a:cubicBezTo>
                      <a:cubicBezTo>
                        <a:pt x="2" y="21"/>
                        <a:pt x="2" y="27"/>
                        <a:pt x="1" y="32"/>
                      </a:cubicBezTo>
                      <a:cubicBezTo>
                        <a:pt x="0" y="37"/>
                        <a:pt x="0" y="42"/>
                        <a:pt x="1" y="48"/>
                      </a:cubicBezTo>
                      <a:cubicBezTo>
                        <a:pt x="2" y="54"/>
                        <a:pt x="4" y="61"/>
                        <a:pt x="7" y="66"/>
                      </a:cubicBezTo>
                      <a:cubicBezTo>
                        <a:pt x="10" y="71"/>
                        <a:pt x="15" y="76"/>
                        <a:pt x="19" y="80"/>
                      </a:cubicBezTo>
                      <a:cubicBezTo>
                        <a:pt x="23" y="84"/>
                        <a:pt x="31" y="93"/>
                        <a:pt x="33" y="88"/>
                      </a:cubicBezTo>
                      <a:cubicBezTo>
                        <a:pt x="35" y="83"/>
                        <a:pt x="32" y="66"/>
                        <a:pt x="29" y="50"/>
                      </a:cubicBez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32490" name="Freeform 42"/>
                <p:cNvSpPr>
                  <a:spLocks/>
                </p:cNvSpPr>
                <p:nvPr/>
              </p:nvSpPr>
              <p:spPr bwMode="auto">
                <a:xfrm>
                  <a:off x="2633" y="3088"/>
                  <a:ext cx="41" cy="92"/>
                </a:xfrm>
                <a:custGeom>
                  <a:avLst/>
                  <a:gdLst/>
                  <a:ahLst/>
                  <a:cxnLst>
                    <a:cxn ang="0">
                      <a:pos x="25" y="0"/>
                    </a:cxn>
                    <a:cxn ang="0">
                      <a:pos x="37" y="18"/>
                    </a:cxn>
                    <a:cxn ang="0">
                      <a:pos x="41" y="32"/>
                    </a:cxn>
                    <a:cxn ang="0">
                      <a:pos x="35" y="56"/>
                    </a:cxn>
                    <a:cxn ang="0">
                      <a:pos x="23" y="76"/>
                    </a:cxn>
                    <a:cxn ang="0">
                      <a:pos x="1" y="88"/>
                    </a:cxn>
                    <a:cxn ang="0">
                      <a:pos x="15" y="52"/>
                    </a:cxn>
                    <a:cxn ang="0">
                      <a:pos x="15" y="30"/>
                    </a:cxn>
                  </a:cxnLst>
                  <a:rect l="0" t="0" r="r" b="b"/>
                  <a:pathLst>
                    <a:path w="41" h="92">
                      <a:moveTo>
                        <a:pt x="25" y="0"/>
                      </a:moveTo>
                      <a:cubicBezTo>
                        <a:pt x="29" y="6"/>
                        <a:pt x="34" y="13"/>
                        <a:pt x="37" y="18"/>
                      </a:cubicBezTo>
                      <a:cubicBezTo>
                        <a:pt x="40" y="23"/>
                        <a:pt x="41" y="26"/>
                        <a:pt x="41" y="32"/>
                      </a:cubicBezTo>
                      <a:cubicBezTo>
                        <a:pt x="41" y="38"/>
                        <a:pt x="38" y="49"/>
                        <a:pt x="35" y="56"/>
                      </a:cubicBezTo>
                      <a:cubicBezTo>
                        <a:pt x="32" y="63"/>
                        <a:pt x="29" y="71"/>
                        <a:pt x="23" y="76"/>
                      </a:cubicBezTo>
                      <a:cubicBezTo>
                        <a:pt x="17" y="81"/>
                        <a:pt x="2" y="92"/>
                        <a:pt x="1" y="88"/>
                      </a:cubicBezTo>
                      <a:cubicBezTo>
                        <a:pt x="0" y="84"/>
                        <a:pt x="13" y="62"/>
                        <a:pt x="15" y="52"/>
                      </a:cubicBezTo>
                      <a:cubicBezTo>
                        <a:pt x="17" y="42"/>
                        <a:pt x="16" y="36"/>
                        <a:pt x="15" y="30"/>
                      </a:cubicBez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</p:grpSp>
          <p:grpSp>
            <p:nvGrpSpPr>
              <p:cNvPr id="5" name="Group 43"/>
              <p:cNvGrpSpPr>
                <a:grpSpLocks/>
              </p:cNvGrpSpPr>
              <p:nvPr/>
            </p:nvGrpSpPr>
            <p:grpSpPr bwMode="auto">
              <a:xfrm>
                <a:off x="4320" y="2825"/>
                <a:ext cx="726" cy="93"/>
                <a:chOff x="1948" y="3088"/>
                <a:chExt cx="726" cy="93"/>
              </a:xfrm>
            </p:grpSpPr>
            <p:sp>
              <p:nvSpPr>
                <p:cNvPr id="232492" name="Freeform 44"/>
                <p:cNvSpPr>
                  <a:spLocks/>
                </p:cNvSpPr>
                <p:nvPr/>
              </p:nvSpPr>
              <p:spPr bwMode="auto">
                <a:xfrm>
                  <a:off x="1948" y="3088"/>
                  <a:ext cx="35" cy="93"/>
                </a:xfrm>
                <a:custGeom>
                  <a:avLst/>
                  <a:gdLst/>
                  <a:ahLst/>
                  <a:cxnLst>
                    <a:cxn ang="0">
                      <a:pos x="29" y="0"/>
                    </a:cxn>
                    <a:cxn ang="0">
                      <a:pos x="7" y="16"/>
                    </a:cxn>
                    <a:cxn ang="0">
                      <a:pos x="1" y="32"/>
                    </a:cxn>
                    <a:cxn ang="0">
                      <a:pos x="1" y="48"/>
                    </a:cxn>
                    <a:cxn ang="0">
                      <a:pos x="7" y="66"/>
                    </a:cxn>
                    <a:cxn ang="0">
                      <a:pos x="19" y="80"/>
                    </a:cxn>
                    <a:cxn ang="0">
                      <a:pos x="33" y="88"/>
                    </a:cxn>
                    <a:cxn ang="0">
                      <a:pos x="29" y="50"/>
                    </a:cxn>
                  </a:cxnLst>
                  <a:rect l="0" t="0" r="r" b="b"/>
                  <a:pathLst>
                    <a:path w="35" h="93">
                      <a:moveTo>
                        <a:pt x="29" y="0"/>
                      </a:moveTo>
                      <a:cubicBezTo>
                        <a:pt x="20" y="5"/>
                        <a:pt x="12" y="11"/>
                        <a:pt x="7" y="16"/>
                      </a:cubicBezTo>
                      <a:cubicBezTo>
                        <a:pt x="2" y="21"/>
                        <a:pt x="2" y="27"/>
                        <a:pt x="1" y="32"/>
                      </a:cubicBezTo>
                      <a:cubicBezTo>
                        <a:pt x="0" y="37"/>
                        <a:pt x="0" y="42"/>
                        <a:pt x="1" y="48"/>
                      </a:cubicBezTo>
                      <a:cubicBezTo>
                        <a:pt x="2" y="54"/>
                        <a:pt x="4" y="61"/>
                        <a:pt x="7" y="66"/>
                      </a:cubicBezTo>
                      <a:cubicBezTo>
                        <a:pt x="10" y="71"/>
                        <a:pt x="15" y="76"/>
                        <a:pt x="19" y="80"/>
                      </a:cubicBezTo>
                      <a:cubicBezTo>
                        <a:pt x="23" y="84"/>
                        <a:pt x="31" y="93"/>
                        <a:pt x="33" y="88"/>
                      </a:cubicBezTo>
                      <a:cubicBezTo>
                        <a:pt x="35" y="83"/>
                        <a:pt x="32" y="66"/>
                        <a:pt x="29" y="50"/>
                      </a:cubicBezTo>
                    </a:path>
                  </a:pathLst>
                </a:custGeom>
                <a:solidFill>
                  <a:schemeClr val="bg2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32493" name="Freeform 45"/>
                <p:cNvSpPr>
                  <a:spLocks/>
                </p:cNvSpPr>
                <p:nvPr/>
              </p:nvSpPr>
              <p:spPr bwMode="auto">
                <a:xfrm>
                  <a:off x="2633" y="3088"/>
                  <a:ext cx="41" cy="92"/>
                </a:xfrm>
                <a:custGeom>
                  <a:avLst/>
                  <a:gdLst/>
                  <a:ahLst/>
                  <a:cxnLst>
                    <a:cxn ang="0">
                      <a:pos x="25" y="0"/>
                    </a:cxn>
                    <a:cxn ang="0">
                      <a:pos x="37" y="18"/>
                    </a:cxn>
                    <a:cxn ang="0">
                      <a:pos x="41" y="32"/>
                    </a:cxn>
                    <a:cxn ang="0">
                      <a:pos x="35" y="56"/>
                    </a:cxn>
                    <a:cxn ang="0">
                      <a:pos x="23" y="76"/>
                    </a:cxn>
                    <a:cxn ang="0">
                      <a:pos x="1" y="88"/>
                    </a:cxn>
                    <a:cxn ang="0">
                      <a:pos x="15" y="52"/>
                    </a:cxn>
                    <a:cxn ang="0">
                      <a:pos x="15" y="30"/>
                    </a:cxn>
                  </a:cxnLst>
                  <a:rect l="0" t="0" r="r" b="b"/>
                  <a:pathLst>
                    <a:path w="41" h="92">
                      <a:moveTo>
                        <a:pt x="25" y="0"/>
                      </a:moveTo>
                      <a:cubicBezTo>
                        <a:pt x="29" y="6"/>
                        <a:pt x="34" y="13"/>
                        <a:pt x="37" y="18"/>
                      </a:cubicBezTo>
                      <a:cubicBezTo>
                        <a:pt x="40" y="23"/>
                        <a:pt x="41" y="26"/>
                        <a:pt x="41" y="32"/>
                      </a:cubicBezTo>
                      <a:cubicBezTo>
                        <a:pt x="41" y="38"/>
                        <a:pt x="38" y="49"/>
                        <a:pt x="35" y="56"/>
                      </a:cubicBezTo>
                      <a:cubicBezTo>
                        <a:pt x="32" y="63"/>
                        <a:pt x="29" y="71"/>
                        <a:pt x="23" y="76"/>
                      </a:cubicBezTo>
                      <a:cubicBezTo>
                        <a:pt x="17" y="81"/>
                        <a:pt x="2" y="92"/>
                        <a:pt x="1" y="88"/>
                      </a:cubicBezTo>
                      <a:cubicBezTo>
                        <a:pt x="0" y="84"/>
                        <a:pt x="13" y="62"/>
                        <a:pt x="15" y="52"/>
                      </a:cubicBezTo>
                      <a:cubicBezTo>
                        <a:pt x="17" y="42"/>
                        <a:pt x="16" y="36"/>
                        <a:pt x="15" y="30"/>
                      </a:cubicBezTo>
                    </a:path>
                  </a:pathLst>
                </a:custGeom>
                <a:solidFill>
                  <a:schemeClr val="bg2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</p:grpSp>
          <p:sp>
            <p:nvSpPr>
              <p:cNvPr id="232494" name="Text Box 46"/>
              <p:cNvSpPr txBox="1">
                <a:spLocks noChangeArrowheads="1"/>
              </p:cNvSpPr>
              <p:nvPr/>
            </p:nvSpPr>
            <p:spPr bwMode="auto">
              <a:xfrm>
                <a:off x="4386" y="2951"/>
                <a:ext cx="592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latin typeface="+mn-lt"/>
                  </a:rPr>
                  <a:t>Non-Net</a:t>
                </a:r>
              </a:p>
            </p:txBody>
          </p:sp>
          <p:sp>
            <p:nvSpPr>
              <p:cNvPr id="232495" name="Text Box 47"/>
              <p:cNvSpPr txBox="1">
                <a:spLocks noChangeArrowheads="1"/>
              </p:cNvSpPr>
              <p:nvPr/>
            </p:nvSpPr>
            <p:spPr bwMode="auto">
              <a:xfrm>
                <a:off x="4372" y="3251"/>
                <a:ext cx="595" cy="2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latin typeface="+mn-lt"/>
                  </a:rPr>
                  <a:t>Non-Res</a:t>
                </a:r>
              </a:p>
            </p:txBody>
          </p:sp>
          <p:sp>
            <p:nvSpPr>
              <p:cNvPr id="232496" name="Freeform 48"/>
              <p:cNvSpPr>
                <a:spLocks/>
              </p:cNvSpPr>
              <p:nvPr/>
            </p:nvSpPr>
            <p:spPr bwMode="auto">
              <a:xfrm>
                <a:off x="4346" y="3199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2497" name="Freeform 49" descr="20%"/>
              <p:cNvSpPr>
                <a:spLocks/>
              </p:cNvSpPr>
              <p:nvPr/>
            </p:nvSpPr>
            <p:spPr bwMode="auto">
              <a:xfrm>
                <a:off x="4323" y="2481"/>
                <a:ext cx="612" cy="477"/>
              </a:xfrm>
              <a:custGeom>
                <a:avLst/>
                <a:gdLst/>
                <a:ahLst/>
                <a:cxnLst>
                  <a:cxn ang="0">
                    <a:pos x="543" y="456"/>
                  </a:cxn>
                  <a:cxn ang="0">
                    <a:pos x="543" y="222"/>
                  </a:cxn>
                  <a:cxn ang="0">
                    <a:pos x="612" y="30"/>
                  </a:cxn>
                  <a:cxn ang="0">
                    <a:pos x="573" y="18"/>
                  </a:cxn>
                  <a:cxn ang="0">
                    <a:pos x="501" y="9"/>
                  </a:cxn>
                  <a:cxn ang="0">
                    <a:pos x="426" y="0"/>
                  </a:cxn>
                  <a:cxn ang="0">
                    <a:pos x="324" y="0"/>
                  </a:cxn>
                  <a:cxn ang="0">
                    <a:pos x="255" y="3"/>
                  </a:cxn>
                  <a:cxn ang="0">
                    <a:pos x="189" y="9"/>
                  </a:cxn>
                  <a:cxn ang="0">
                    <a:pos x="108" y="24"/>
                  </a:cxn>
                  <a:cxn ang="0">
                    <a:pos x="48" y="57"/>
                  </a:cxn>
                  <a:cxn ang="0">
                    <a:pos x="27" y="66"/>
                  </a:cxn>
                  <a:cxn ang="0">
                    <a:pos x="0" y="99"/>
                  </a:cxn>
                  <a:cxn ang="0">
                    <a:pos x="3" y="120"/>
                  </a:cxn>
                  <a:cxn ang="0">
                    <a:pos x="33" y="165"/>
                  </a:cxn>
                  <a:cxn ang="0">
                    <a:pos x="51" y="174"/>
                  </a:cxn>
                  <a:cxn ang="0">
                    <a:pos x="51" y="216"/>
                  </a:cxn>
                  <a:cxn ang="0">
                    <a:pos x="42" y="402"/>
                  </a:cxn>
                  <a:cxn ang="0">
                    <a:pos x="111" y="429"/>
                  </a:cxn>
                  <a:cxn ang="0">
                    <a:pos x="210" y="465"/>
                  </a:cxn>
                  <a:cxn ang="0">
                    <a:pos x="303" y="474"/>
                  </a:cxn>
                  <a:cxn ang="0">
                    <a:pos x="366" y="474"/>
                  </a:cxn>
                  <a:cxn ang="0">
                    <a:pos x="435" y="477"/>
                  </a:cxn>
                  <a:cxn ang="0">
                    <a:pos x="543" y="456"/>
                  </a:cxn>
                </a:cxnLst>
                <a:rect l="0" t="0" r="r" b="b"/>
                <a:pathLst>
                  <a:path w="612" h="477">
                    <a:moveTo>
                      <a:pt x="543" y="456"/>
                    </a:moveTo>
                    <a:lnTo>
                      <a:pt x="543" y="222"/>
                    </a:lnTo>
                    <a:lnTo>
                      <a:pt x="612" y="30"/>
                    </a:lnTo>
                    <a:lnTo>
                      <a:pt x="573" y="18"/>
                    </a:lnTo>
                    <a:lnTo>
                      <a:pt x="501" y="9"/>
                    </a:lnTo>
                    <a:lnTo>
                      <a:pt x="426" y="0"/>
                    </a:lnTo>
                    <a:lnTo>
                      <a:pt x="324" y="0"/>
                    </a:lnTo>
                    <a:lnTo>
                      <a:pt x="255" y="3"/>
                    </a:lnTo>
                    <a:lnTo>
                      <a:pt x="189" y="9"/>
                    </a:lnTo>
                    <a:lnTo>
                      <a:pt x="108" y="24"/>
                    </a:lnTo>
                    <a:lnTo>
                      <a:pt x="48" y="57"/>
                    </a:lnTo>
                    <a:lnTo>
                      <a:pt x="27" y="66"/>
                    </a:lnTo>
                    <a:lnTo>
                      <a:pt x="0" y="99"/>
                    </a:lnTo>
                    <a:lnTo>
                      <a:pt x="3" y="120"/>
                    </a:lnTo>
                    <a:lnTo>
                      <a:pt x="33" y="165"/>
                    </a:lnTo>
                    <a:lnTo>
                      <a:pt x="51" y="174"/>
                    </a:lnTo>
                    <a:lnTo>
                      <a:pt x="51" y="216"/>
                    </a:lnTo>
                    <a:lnTo>
                      <a:pt x="42" y="402"/>
                    </a:lnTo>
                    <a:lnTo>
                      <a:pt x="111" y="429"/>
                    </a:lnTo>
                    <a:lnTo>
                      <a:pt x="210" y="465"/>
                    </a:lnTo>
                    <a:lnTo>
                      <a:pt x="303" y="474"/>
                    </a:lnTo>
                    <a:lnTo>
                      <a:pt x="366" y="474"/>
                    </a:lnTo>
                    <a:lnTo>
                      <a:pt x="435" y="477"/>
                    </a:lnTo>
                    <a:lnTo>
                      <a:pt x="543" y="456"/>
                    </a:lnTo>
                    <a:close/>
                  </a:path>
                </a:pathLst>
              </a:custGeom>
              <a:pattFill prst="pct20">
                <a:fgClr>
                  <a:schemeClr val="tx1"/>
                </a:fgClr>
                <a:bgClr>
                  <a:srgbClr val="FFFF00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2498" name="Freeform 50"/>
              <p:cNvSpPr>
                <a:spLocks/>
              </p:cNvSpPr>
              <p:nvPr/>
            </p:nvSpPr>
            <p:spPr bwMode="auto">
              <a:xfrm>
                <a:off x="4334" y="2650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2499" name="Freeform 51"/>
              <p:cNvSpPr>
                <a:spLocks/>
              </p:cNvSpPr>
              <p:nvPr/>
            </p:nvSpPr>
            <p:spPr bwMode="auto">
              <a:xfrm flipV="1">
                <a:off x="4337" y="2470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2500" name="Line 52"/>
              <p:cNvSpPr>
                <a:spLocks noChangeShapeType="1"/>
              </p:cNvSpPr>
              <p:nvPr/>
            </p:nvSpPr>
            <p:spPr bwMode="auto">
              <a:xfrm>
                <a:off x="5012" y="2665"/>
                <a:ext cx="0" cy="777"/>
              </a:xfrm>
              <a:prstGeom prst="line">
                <a:avLst/>
              </a:prstGeom>
              <a:noFill/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2501" name="Line 53"/>
              <p:cNvSpPr>
                <a:spLocks noChangeShapeType="1"/>
              </p:cNvSpPr>
              <p:nvPr/>
            </p:nvSpPr>
            <p:spPr bwMode="auto">
              <a:xfrm>
                <a:off x="4358" y="2674"/>
                <a:ext cx="0" cy="777"/>
              </a:xfrm>
              <a:prstGeom prst="line">
                <a:avLst/>
              </a:prstGeom>
              <a:noFill/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2502" name="Text Box 54"/>
              <p:cNvSpPr txBox="1">
                <a:spLocks noChangeArrowheads="1"/>
              </p:cNvSpPr>
              <p:nvPr/>
            </p:nvSpPr>
            <p:spPr bwMode="auto">
              <a:xfrm>
                <a:off x="4417" y="2574"/>
                <a:ext cx="378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000" b="1" dirty="0">
                    <a:latin typeface="+mn-lt"/>
                  </a:rPr>
                  <a:t>Solid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sz="1000" b="1" dirty="0">
                    <a:latin typeface="+mn-lt"/>
                  </a:rPr>
                  <a:t>Grains</a:t>
                </a:r>
              </a:p>
            </p:txBody>
          </p:sp>
          <p:sp>
            <p:nvSpPr>
              <p:cNvPr id="232503" name="Text Box 55"/>
              <p:cNvSpPr txBox="1">
                <a:spLocks noChangeArrowheads="1"/>
              </p:cNvSpPr>
              <p:nvPr/>
            </p:nvSpPr>
            <p:spPr bwMode="auto">
              <a:xfrm rot="16200000">
                <a:off x="4740" y="2678"/>
                <a:ext cx="345" cy="1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000" b="1" dirty="0">
                    <a:solidFill>
                      <a:schemeClr val="bg1"/>
                    </a:solidFill>
                    <a:latin typeface="+mn-lt"/>
                  </a:rPr>
                  <a:t>Pores</a:t>
                </a:r>
              </a:p>
            </p:txBody>
          </p:sp>
        </p:grpSp>
      </p:grpSp>
      <p:sp>
        <p:nvSpPr>
          <p:cNvPr id="232471" name="Text Box 23"/>
          <p:cNvSpPr txBox="1">
            <a:spLocks noChangeArrowheads="1"/>
          </p:cNvSpPr>
          <p:nvPr/>
        </p:nvSpPr>
        <p:spPr bwMode="auto">
          <a:xfrm>
            <a:off x="7030198" y="4267200"/>
            <a:ext cx="1946367" cy="1938992"/>
          </a:xfrm>
          <a:prstGeom prst="rect">
            <a:avLst/>
          </a:prstGeom>
          <a:solidFill>
            <a:srgbClr val="FFFF99"/>
          </a:solidFill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000" dirty="0">
                <a:latin typeface="Lucida Sans Unicode" pitchFamily="34" charset="0"/>
              </a:rPr>
              <a:t>Res. Sand Vol.</a:t>
            </a:r>
          </a:p>
          <a:p>
            <a:pPr algn="ctr"/>
            <a:r>
              <a:rPr lang="en-US" sz="2000" dirty="0">
                <a:latin typeface="Arial Black" pitchFamily="34" charset="0"/>
              </a:rPr>
              <a:t>*</a:t>
            </a:r>
          </a:p>
          <a:p>
            <a:pPr algn="ctr"/>
            <a:r>
              <a:rPr lang="en-US" sz="2000" dirty="0">
                <a:latin typeface="Lucida Sans Unicode" pitchFamily="34" charset="0"/>
              </a:rPr>
              <a:t>Porosity</a:t>
            </a:r>
          </a:p>
          <a:p>
            <a:pPr algn="ctr"/>
            <a:endParaRPr lang="en-US" sz="2000" dirty="0">
              <a:latin typeface="Lucida Sans Unicode" pitchFamily="34" charset="0"/>
            </a:endParaRPr>
          </a:p>
          <a:p>
            <a:pPr algn="ctr"/>
            <a:endParaRPr lang="en-US" sz="2000" dirty="0">
              <a:latin typeface="Lucida Sans Unicode" pitchFamily="34" charset="0"/>
            </a:endParaRPr>
          </a:p>
          <a:p>
            <a:pPr algn="ctr"/>
            <a:r>
              <a:rPr lang="en-US" sz="2000" dirty="0">
                <a:latin typeface="Lucida Sans Unicode" pitchFamily="34" charset="0"/>
              </a:rPr>
              <a:t>Pore Volume</a:t>
            </a:r>
          </a:p>
        </p:txBody>
      </p:sp>
      <p:sp>
        <p:nvSpPr>
          <p:cNvPr id="232472" name="Line 24"/>
          <p:cNvSpPr>
            <a:spLocks noChangeShapeType="1"/>
          </p:cNvSpPr>
          <p:nvPr/>
        </p:nvSpPr>
        <p:spPr bwMode="auto">
          <a:xfrm>
            <a:off x="8004175" y="5243513"/>
            <a:ext cx="0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32504" name="Freeform 56"/>
          <p:cNvSpPr>
            <a:spLocks/>
          </p:cNvSpPr>
          <p:nvPr/>
        </p:nvSpPr>
        <p:spPr bwMode="auto">
          <a:xfrm>
            <a:off x="7391400" y="2259013"/>
            <a:ext cx="1066800" cy="123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" y="36"/>
              </a:cxn>
              <a:cxn ang="0">
                <a:pos x="183" y="66"/>
              </a:cxn>
              <a:cxn ang="0">
                <a:pos x="285" y="75"/>
              </a:cxn>
              <a:cxn ang="0">
                <a:pos x="423" y="75"/>
              </a:cxn>
              <a:cxn ang="0">
                <a:pos x="537" y="57"/>
              </a:cxn>
              <a:cxn ang="0">
                <a:pos x="672" y="12"/>
              </a:cxn>
            </a:cxnLst>
            <a:rect l="0" t="0" r="r" b="b"/>
            <a:pathLst>
              <a:path w="672" h="78">
                <a:moveTo>
                  <a:pt x="0" y="0"/>
                </a:moveTo>
                <a:cubicBezTo>
                  <a:pt x="25" y="12"/>
                  <a:pt x="50" y="25"/>
                  <a:pt x="81" y="36"/>
                </a:cubicBezTo>
                <a:cubicBezTo>
                  <a:pt x="112" y="47"/>
                  <a:pt x="149" y="60"/>
                  <a:pt x="183" y="66"/>
                </a:cubicBezTo>
                <a:cubicBezTo>
                  <a:pt x="217" y="72"/>
                  <a:pt x="245" y="74"/>
                  <a:pt x="285" y="75"/>
                </a:cubicBezTo>
                <a:cubicBezTo>
                  <a:pt x="325" y="76"/>
                  <a:pt x="381" y="78"/>
                  <a:pt x="423" y="75"/>
                </a:cubicBezTo>
                <a:cubicBezTo>
                  <a:pt x="465" y="72"/>
                  <a:pt x="496" y="67"/>
                  <a:pt x="537" y="57"/>
                </a:cubicBezTo>
                <a:cubicBezTo>
                  <a:pt x="578" y="47"/>
                  <a:pt x="625" y="29"/>
                  <a:pt x="672" y="12"/>
                </a:cubicBezTo>
              </a:path>
            </a:pathLst>
          </a:custGeom>
          <a:noFill/>
          <a:ln w="28575" cmpd="sng">
            <a:solidFill>
              <a:srgbClr val="724C2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32505" name="Freeform 57"/>
          <p:cNvSpPr>
            <a:spLocks/>
          </p:cNvSpPr>
          <p:nvPr/>
        </p:nvSpPr>
        <p:spPr bwMode="auto">
          <a:xfrm>
            <a:off x="7424738" y="2178050"/>
            <a:ext cx="1019175" cy="1381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" y="36"/>
              </a:cxn>
              <a:cxn ang="0">
                <a:pos x="183" y="66"/>
              </a:cxn>
              <a:cxn ang="0">
                <a:pos x="285" y="75"/>
              </a:cxn>
              <a:cxn ang="0">
                <a:pos x="423" y="75"/>
              </a:cxn>
              <a:cxn ang="0">
                <a:pos x="537" y="57"/>
              </a:cxn>
              <a:cxn ang="0">
                <a:pos x="672" y="12"/>
              </a:cxn>
            </a:cxnLst>
            <a:rect l="0" t="0" r="r" b="b"/>
            <a:pathLst>
              <a:path w="672" h="78">
                <a:moveTo>
                  <a:pt x="0" y="0"/>
                </a:moveTo>
                <a:cubicBezTo>
                  <a:pt x="25" y="12"/>
                  <a:pt x="50" y="25"/>
                  <a:pt x="81" y="36"/>
                </a:cubicBezTo>
                <a:cubicBezTo>
                  <a:pt x="112" y="47"/>
                  <a:pt x="149" y="60"/>
                  <a:pt x="183" y="66"/>
                </a:cubicBezTo>
                <a:cubicBezTo>
                  <a:pt x="217" y="72"/>
                  <a:pt x="245" y="74"/>
                  <a:pt x="285" y="75"/>
                </a:cubicBezTo>
                <a:cubicBezTo>
                  <a:pt x="325" y="76"/>
                  <a:pt x="381" y="78"/>
                  <a:pt x="423" y="75"/>
                </a:cubicBezTo>
                <a:cubicBezTo>
                  <a:pt x="465" y="72"/>
                  <a:pt x="496" y="67"/>
                  <a:pt x="537" y="57"/>
                </a:cubicBezTo>
                <a:cubicBezTo>
                  <a:pt x="578" y="47"/>
                  <a:pt x="625" y="29"/>
                  <a:pt x="672" y="12"/>
                </a:cubicBezTo>
              </a:path>
            </a:pathLst>
          </a:custGeom>
          <a:noFill/>
          <a:ln w="127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3" name="Rectangle 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Hydrocarbon Volume</a:t>
            </a:r>
          </a:p>
        </p:txBody>
      </p:sp>
      <p:sp>
        <p:nvSpPr>
          <p:cNvPr id="235554" name="Rectangle 34"/>
          <p:cNvSpPr>
            <a:spLocks noGrp="1" noChangeArrowheads="1"/>
          </p:cNvSpPr>
          <p:nvPr>
            <p:ph type="body" idx="4294967295"/>
          </p:nvPr>
        </p:nvSpPr>
        <p:spPr>
          <a:xfrm>
            <a:off x="457195" y="1103310"/>
            <a:ext cx="6781800" cy="4648200"/>
          </a:xfrm>
        </p:spPr>
        <p:txBody>
          <a:bodyPr/>
          <a:lstStyle/>
          <a:p>
            <a:pPr>
              <a:lnSpc>
                <a:spcPct val="95000"/>
              </a:lnSpc>
              <a:spcBef>
                <a:spcPct val="40000"/>
              </a:spcBef>
              <a:buFontTx/>
              <a:buNone/>
              <a:tabLst>
                <a:tab pos="1143000" algn="l"/>
              </a:tabLst>
            </a:pPr>
            <a:r>
              <a:rPr lang="en-US" sz="2800" dirty="0" smtClean="0"/>
              <a:t>A first approximation:</a:t>
            </a:r>
          </a:p>
          <a:p>
            <a:pPr lvl="1">
              <a:lnSpc>
                <a:spcPct val="95000"/>
              </a:lnSpc>
              <a:spcBef>
                <a:spcPct val="40000"/>
              </a:spcBef>
              <a:tabLst>
                <a:tab pos="1143000" algn="l"/>
              </a:tabLst>
            </a:pPr>
            <a:r>
              <a:rPr lang="en-US" sz="2400" dirty="0" smtClean="0"/>
              <a:t>Start with the net pore volume </a:t>
            </a:r>
          </a:p>
          <a:p>
            <a:pPr lvl="1">
              <a:lnSpc>
                <a:spcPct val="95000"/>
              </a:lnSpc>
              <a:spcBef>
                <a:spcPct val="40000"/>
              </a:spcBef>
              <a:tabLst>
                <a:tab pos="1143000" algn="l"/>
              </a:tabLst>
            </a:pPr>
            <a:r>
              <a:rPr lang="en-US" sz="2400" dirty="0" smtClean="0"/>
              <a:t>Use a HC saturation value (e.g. 80% HC 	saturation means 80% of the pore 	space contains HCs, the other 20% has 	irreducible water)</a:t>
            </a:r>
          </a:p>
          <a:p>
            <a:pPr lvl="1">
              <a:lnSpc>
                <a:spcPct val="95000"/>
              </a:lnSpc>
              <a:spcBef>
                <a:spcPct val="40000"/>
              </a:spcBef>
              <a:tabLst>
                <a:tab pos="1143000" algn="l"/>
              </a:tabLst>
            </a:pPr>
            <a:r>
              <a:rPr lang="en-US" sz="2400" dirty="0" smtClean="0"/>
              <a:t>For this field, a HC saturation of 90% was 	found to be correct (after production 	started)</a:t>
            </a:r>
          </a:p>
        </p:txBody>
      </p:sp>
      <p:grpSp>
        <p:nvGrpSpPr>
          <p:cNvPr id="2" name="Group 39"/>
          <p:cNvGrpSpPr>
            <a:grpSpLocks/>
          </p:cNvGrpSpPr>
          <p:nvPr/>
        </p:nvGrpSpPr>
        <p:grpSpPr bwMode="auto">
          <a:xfrm>
            <a:off x="7326313" y="1536700"/>
            <a:ext cx="1187450" cy="2312988"/>
            <a:chOff x="4673" y="2398"/>
            <a:chExt cx="748" cy="1457"/>
          </a:xfrm>
        </p:grpSpPr>
        <p:grpSp>
          <p:nvGrpSpPr>
            <p:cNvPr id="3" name="Group 40"/>
            <p:cNvGrpSpPr>
              <a:grpSpLocks/>
            </p:cNvGrpSpPr>
            <p:nvPr/>
          </p:nvGrpSpPr>
          <p:grpSpPr bwMode="auto">
            <a:xfrm>
              <a:off x="4673" y="2398"/>
              <a:ext cx="748" cy="1079"/>
              <a:chOff x="5129" y="2490"/>
              <a:chExt cx="748" cy="1079"/>
            </a:xfrm>
          </p:grpSpPr>
          <p:sp>
            <p:nvSpPr>
              <p:cNvPr id="235561" name="Oval 41"/>
              <p:cNvSpPr>
                <a:spLocks noChangeArrowheads="1"/>
              </p:cNvSpPr>
              <p:nvPr/>
            </p:nvSpPr>
            <p:spPr bwMode="auto">
              <a:xfrm>
                <a:off x="5129" y="2763"/>
                <a:ext cx="748" cy="256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5562" name="Oval 42"/>
              <p:cNvSpPr>
                <a:spLocks noChangeArrowheads="1"/>
              </p:cNvSpPr>
              <p:nvPr/>
            </p:nvSpPr>
            <p:spPr bwMode="auto">
              <a:xfrm>
                <a:off x="5129" y="3035"/>
                <a:ext cx="748" cy="256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5563" name="Oval 43"/>
              <p:cNvSpPr>
                <a:spLocks noChangeArrowheads="1"/>
              </p:cNvSpPr>
              <p:nvPr/>
            </p:nvSpPr>
            <p:spPr bwMode="auto">
              <a:xfrm>
                <a:off x="5129" y="3309"/>
                <a:ext cx="748" cy="250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5564" name="Rectangle 44"/>
              <p:cNvSpPr>
                <a:spLocks noChangeArrowheads="1"/>
              </p:cNvSpPr>
              <p:nvPr/>
            </p:nvSpPr>
            <p:spPr bwMode="auto">
              <a:xfrm>
                <a:off x="5177" y="2661"/>
                <a:ext cx="653" cy="782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5565" name="Freeform 45"/>
              <p:cNvSpPr>
                <a:spLocks/>
              </p:cNvSpPr>
              <p:nvPr/>
            </p:nvSpPr>
            <p:spPr bwMode="auto">
              <a:xfrm>
                <a:off x="5167" y="2942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5566" name="Oval 46" descr="80%"/>
              <p:cNvSpPr>
                <a:spLocks noChangeArrowheads="1"/>
              </p:cNvSpPr>
              <p:nvPr/>
            </p:nvSpPr>
            <p:spPr bwMode="auto">
              <a:xfrm>
                <a:off x="5129" y="2490"/>
                <a:ext cx="748" cy="256"/>
              </a:xfrm>
              <a:prstGeom prst="ellipse">
                <a:avLst/>
              </a:prstGeom>
              <a:pattFill prst="pct80">
                <a:fgClr>
                  <a:srgbClr val="009900"/>
                </a:fgClr>
                <a:bgClr>
                  <a:srgbClr val="B1FFFF"/>
                </a:bgClr>
              </a:patt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5567" name="Freeform 47"/>
              <p:cNvSpPr>
                <a:spLocks/>
              </p:cNvSpPr>
              <p:nvPr/>
            </p:nvSpPr>
            <p:spPr bwMode="auto">
              <a:xfrm>
                <a:off x="5824" y="3396"/>
                <a:ext cx="41" cy="92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37" y="18"/>
                  </a:cxn>
                  <a:cxn ang="0">
                    <a:pos x="41" y="32"/>
                  </a:cxn>
                  <a:cxn ang="0">
                    <a:pos x="35" y="56"/>
                  </a:cxn>
                  <a:cxn ang="0">
                    <a:pos x="23" y="76"/>
                  </a:cxn>
                  <a:cxn ang="0">
                    <a:pos x="1" y="88"/>
                  </a:cxn>
                  <a:cxn ang="0">
                    <a:pos x="15" y="52"/>
                  </a:cxn>
                  <a:cxn ang="0">
                    <a:pos x="15" y="30"/>
                  </a:cxn>
                </a:cxnLst>
                <a:rect l="0" t="0" r="r" b="b"/>
                <a:pathLst>
                  <a:path w="41" h="92">
                    <a:moveTo>
                      <a:pt x="25" y="0"/>
                    </a:moveTo>
                    <a:cubicBezTo>
                      <a:pt x="29" y="6"/>
                      <a:pt x="34" y="13"/>
                      <a:pt x="37" y="18"/>
                    </a:cubicBezTo>
                    <a:cubicBezTo>
                      <a:pt x="40" y="23"/>
                      <a:pt x="41" y="26"/>
                      <a:pt x="41" y="32"/>
                    </a:cubicBezTo>
                    <a:cubicBezTo>
                      <a:pt x="41" y="38"/>
                      <a:pt x="38" y="49"/>
                      <a:pt x="35" y="56"/>
                    </a:cubicBezTo>
                    <a:cubicBezTo>
                      <a:pt x="32" y="63"/>
                      <a:pt x="29" y="71"/>
                      <a:pt x="23" y="76"/>
                    </a:cubicBezTo>
                    <a:cubicBezTo>
                      <a:pt x="17" y="81"/>
                      <a:pt x="2" y="92"/>
                      <a:pt x="1" y="88"/>
                    </a:cubicBezTo>
                    <a:cubicBezTo>
                      <a:pt x="0" y="84"/>
                      <a:pt x="13" y="62"/>
                      <a:pt x="15" y="52"/>
                    </a:cubicBezTo>
                    <a:cubicBezTo>
                      <a:pt x="17" y="42"/>
                      <a:pt x="16" y="36"/>
                      <a:pt x="15" y="30"/>
                    </a:cubicBez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5568" name="Freeform 48"/>
              <p:cNvSpPr>
                <a:spLocks/>
              </p:cNvSpPr>
              <p:nvPr/>
            </p:nvSpPr>
            <p:spPr bwMode="auto">
              <a:xfrm>
                <a:off x="5142" y="3390"/>
                <a:ext cx="35" cy="93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7" y="16"/>
                  </a:cxn>
                  <a:cxn ang="0">
                    <a:pos x="1" y="32"/>
                  </a:cxn>
                  <a:cxn ang="0">
                    <a:pos x="1" y="48"/>
                  </a:cxn>
                  <a:cxn ang="0">
                    <a:pos x="7" y="66"/>
                  </a:cxn>
                  <a:cxn ang="0">
                    <a:pos x="19" y="80"/>
                  </a:cxn>
                  <a:cxn ang="0">
                    <a:pos x="33" y="88"/>
                  </a:cxn>
                  <a:cxn ang="0">
                    <a:pos x="29" y="50"/>
                  </a:cxn>
                </a:cxnLst>
                <a:rect l="0" t="0" r="r" b="b"/>
                <a:pathLst>
                  <a:path w="35" h="93">
                    <a:moveTo>
                      <a:pt x="29" y="0"/>
                    </a:moveTo>
                    <a:cubicBezTo>
                      <a:pt x="20" y="5"/>
                      <a:pt x="12" y="11"/>
                      <a:pt x="7" y="16"/>
                    </a:cubicBezTo>
                    <a:cubicBezTo>
                      <a:pt x="2" y="21"/>
                      <a:pt x="2" y="27"/>
                      <a:pt x="1" y="32"/>
                    </a:cubicBezTo>
                    <a:cubicBezTo>
                      <a:pt x="0" y="37"/>
                      <a:pt x="0" y="42"/>
                      <a:pt x="1" y="48"/>
                    </a:cubicBezTo>
                    <a:cubicBezTo>
                      <a:pt x="2" y="54"/>
                      <a:pt x="4" y="61"/>
                      <a:pt x="7" y="66"/>
                    </a:cubicBezTo>
                    <a:cubicBezTo>
                      <a:pt x="10" y="71"/>
                      <a:pt x="15" y="76"/>
                      <a:pt x="19" y="80"/>
                    </a:cubicBezTo>
                    <a:cubicBezTo>
                      <a:pt x="23" y="84"/>
                      <a:pt x="31" y="93"/>
                      <a:pt x="33" y="88"/>
                    </a:cubicBezTo>
                    <a:cubicBezTo>
                      <a:pt x="35" y="83"/>
                      <a:pt x="32" y="66"/>
                      <a:pt x="29" y="50"/>
                    </a:cubicBez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5569" name="Text Box 49"/>
              <p:cNvSpPr txBox="1">
                <a:spLocks noChangeArrowheads="1"/>
              </p:cNvSpPr>
              <p:nvPr/>
            </p:nvSpPr>
            <p:spPr bwMode="auto">
              <a:xfrm>
                <a:off x="5197" y="3288"/>
                <a:ext cx="595" cy="2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latin typeface="+mn-lt"/>
                  </a:rPr>
                  <a:t>Non-Res</a:t>
                </a:r>
              </a:p>
            </p:txBody>
          </p:sp>
          <p:sp>
            <p:nvSpPr>
              <p:cNvPr id="235570" name="Freeform 50"/>
              <p:cNvSpPr>
                <a:spLocks/>
              </p:cNvSpPr>
              <p:nvPr/>
            </p:nvSpPr>
            <p:spPr bwMode="auto">
              <a:xfrm>
                <a:off x="5173" y="2880"/>
                <a:ext cx="665" cy="366"/>
              </a:xfrm>
              <a:custGeom>
                <a:avLst/>
                <a:gdLst/>
                <a:ahLst/>
                <a:cxnLst>
                  <a:cxn ang="0">
                    <a:pos x="6" y="14"/>
                  </a:cxn>
                  <a:cxn ang="0">
                    <a:pos x="96" y="50"/>
                  </a:cxn>
                  <a:cxn ang="0">
                    <a:pos x="189" y="74"/>
                  </a:cxn>
                  <a:cxn ang="0">
                    <a:pos x="291" y="80"/>
                  </a:cxn>
                  <a:cxn ang="0">
                    <a:pos x="393" y="80"/>
                  </a:cxn>
                  <a:cxn ang="0">
                    <a:pos x="471" y="71"/>
                  </a:cxn>
                  <a:cxn ang="0">
                    <a:pos x="549" y="62"/>
                  </a:cxn>
                  <a:cxn ang="0">
                    <a:pos x="615" y="35"/>
                  </a:cxn>
                  <a:cxn ang="0">
                    <a:pos x="657" y="17"/>
                  </a:cxn>
                  <a:cxn ang="0">
                    <a:pos x="654" y="137"/>
                  </a:cxn>
                  <a:cxn ang="0">
                    <a:pos x="654" y="230"/>
                  </a:cxn>
                  <a:cxn ang="0">
                    <a:pos x="585" y="260"/>
                  </a:cxn>
                  <a:cxn ang="0">
                    <a:pos x="489" y="287"/>
                  </a:cxn>
                  <a:cxn ang="0">
                    <a:pos x="420" y="299"/>
                  </a:cxn>
                  <a:cxn ang="0">
                    <a:pos x="285" y="302"/>
                  </a:cxn>
                  <a:cxn ang="0">
                    <a:pos x="216" y="305"/>
                  </a:cxn>
                  <a:cxn ang="0">
                    <a:pos x="123" y="278"/>
                  </a:cxn>
                  <a:cxn ang="0">
                    <a:pos x="0" y="218"/>
                  </a:cxn>
                </a:cxnLst>
                <a:rect l="0" t="0" r="r" b="b"/>
                <a:pathLst>
                  <a:path w="665" h="309">
                    <a:moveTo>
                      <a:pt x="6" y="14"/>
                    </a:moveTo>
                    <a:cubicBezTo>
                      <a:pt x="36" y="27"/>
                      <a:pt x="66" y="40"/>
                      <a:pt x="96" y="50"/>
                    </a:cubicBezTo>
                    <a:cubicBezTo>
                      <a:pt x="126" y="60"/>
                      <a:pt x="157" y="69"/>
                      <a:pt x="189" y="74"/>
                    </a:cubicBezTo>
                    <a:cubicBezTo>
                      <a:pt x="221" y="79"/>
                      <a:pt x="257" y="79"/>
                      <a:pt x="291" y="80"/>
                    </a:cubicBezTo>
                    <a:cubicBezTo>
                      <a:pt x="325" y="81"/>
                      <a:pt x="363" y="81"/>
                      <a:pt x="393" y="80"/>
                    </a:cubicBezTo>
                    <a:cubicBezTo>
                      <a:pt x="423" y="79"/>
                      <a:pt x="445" y="74"/>
                      <a:pt x="471" y="71"/>
                    </a:cubicBezTo>
                    <a:cubicBezTo>
                      <a:pt x="497" y="68"/>
                      <a:pt x="525" y="68"/>
                      <a:pt x="549" y="62"/>
                    </a:cubicBezTo>
                    <a:cubicBezTo>
                      <a:pt x="573" y="56"/>
                      <a:pt x="597" y="42"/>
                      <a:pt x="615" y="35"/>
                    </a:cubicBezTo>
                    <a:cubicBezTo>
                      <a:pt x="633" y="28"/>
                      <a:pt x="651" y="0"/>
                      <a:pt x="657" y="17"/>
                    </a:cubicBezTo>
                    <a:cubicBezTo>
                      <a:pt x="663" y="34"/>
                      <a:pt x="654" y="102"/>
                      <a:pt x="654" y="137"/>
                    </a:cubicBezTo>
                    <a:cubicBezTo>
                      <a:pt x="654" y="172"/>
                      <a:pt x="665" y="210"/>
                      <a:pt x="654" y="230"/>
                    </a:cubicBezTo>
                    <a:cubicBezTo>
                      <a:pt x="643" y="250"/>
                      <a:pt x="612" y="251"/>
                      <a:pt x="585" y="260"/>
                    </a:cubicBezTo>
                    <a:cubicBezTo>
                      <a:pt x="558" y="269"/>
                      <a:pt x="516" y="281"/>
                      <a:pt x="489" y="287"/>
                    </a:cubicBezTo>
                    <a:cubicBezTo>
                      <a:pt x="462" y="293"/>
                      <a:pt x="454" y="297"/>
                      <a:pt x="420" y="299"/>
                    </a:cubicBezTo>
                    <a:cubicBezTo>
                      <a:pt x="386" y="301"/>
                      <a:pt x="319" y="301"/>
                      <a:pt x="285" y="302"/>
                    </a:cubicBezTo>
                    <a:cubicBezTo>
                      <a:pt x="251" y="303"/>
                      <a:pt x="243" y="309"/>
                      <a:pt x="216" y="305"/>
                    </a:cubicBezTo>
                    <a:cubicBezTo>
                      <a:pt x="189" y="301"/>
                      <a:pt x="159" y="292"/>
                      <a:pt x="123" y="278"/>
                    </a:cubicBezTo>
                    <a:cubicBezTo>
                      <a:pt x="87" y="264"/>
                      <a:pt x="43" y="241"/>
                      <a:pt x="0" y="218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5571" name="Freeform 51"/>
              <p:cNvSpPr>
                <a:spLocks/>
              </p:cNvSpPr>
              <p:nvPr/>
            </p:nvSpPr>
            <p:spPr bwMode="auto">
              <a:xfrm>
                <a:off x="5177" y="3140"/>
                <a:ext cx="684" cy="4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39"/>
                  </a:cxn>
                  <a:cxn ang="0">
                    <a:pos x="204" y="66"/>
                  </a:cxn>
                  <a:cxn ang="0">
                    <a:pos x="306" y="78"/>
                  </a:cxn>
                  <a:cxn ang="0">
                    <a:pos x="432" y="69"/>
                  </a:cxn>
                  <a:cxn ang="0">
                    <a:pos x="546" y="51"/>
                  </a:cxn>
                  <a:cxn ang="0">
                    <a:pos x="654" y="6"/>
                  </a:cxn>
                  <a:cxn ang="0">
                    <a:pos x="654" y="147"/>
                  </a:cxn>
                  <a:cxn ang="0">
                    <a:pos x="672" y="162"/>
                  </a:cxn>
                  <a:cxn ang="0">
                    <a:pos x="690" y="204"/>
                  </a:cxn>
                  <a:cxn ang="0">
                    <a:pos x="654" y="264"/>
                  </a:cxn>
                  <a:cxn ang="0">
                    <a:pos x="558" y="303"/>
                  </a:cxn>
                  <a:cxn ang="0">
                    <a:pos x="420" y="327"/>
                  </a:cxn>
                  <a:cxn ang="0">
                    <a:pos x="291" y="327"/>
                  </a:cxn>
                  <a:cxn ang="0">
                    <a:pos x="123" y="306"/>
                  </a:cxn>
                  <a:cxn ang="0">
                    <a:pos x="15" y="270"/>
                  </a:cxn>
                  <a:cxn ang="0">
                    <a:pos x="0" y="255"/>
                  </a:cxn>
                </a:cxnLst>
                <a:rect l="0" t="0" r="r" b="b"/>
                <a:pathLst>
                  <a:path w="690" h="327">
                    <a:moveTo>
                      <a:pt x="0" y="0"/>
                    </a:moveTo>
                    <a:lnTo>
                      <a:pt x="96" y="39"/>
                    </a:lnTo>
                    <a:lnTo>
                      <a:pt x="204" y="66"/>
                    </a:lnTo>
                    <a:lnTo>
                      <a:pt x="306" y="78"/>
                    </a:lnTo>
                    <a:lnTo>
                      <a:pt x="432" y="69"/>
                    </a:lnTo>
                    <a:lnTo>
                      <a:pt x="546" y="51"/>
                    </a:lnTo>
                    <a:lnTo>
                      <a:pt x="654" y="6"/>
                    </a:lnTo>
                    <a:lnTo>
                      <a:pt x="654" y="147"/>
                    </a:lnTo>
                    <a:lnTo>
                      <a:pt x="672" y="162"/>
                    </a:lnTo>
                    <a:lnTo>
                      <a:pt x="690" y="204"/>
                    </a:lnTo>
                    <a:lnTo>
                      <a:pt x="654" y="264"/>
                    </a:lnTo>
                    <a:lnTo>
                      <a:pt x="558" y="303"/>
                    </a:lnTo>
                    <a:lnTo>
                      <a:pt x="420" y="327"/>
                    </a:lnTo>
                    <a:lnTo>
                      <a:pt x="291" y="327"/>
                    </a:lnTo>
                    <a:lnTo>
                      <a:pt x="123" y="306"/>
                    </a:lnTo>
                    <a:lnTo>
                      <a:pt x="15" y="270"/>
                    </a:lnTo>
                    <a:lnTo>
                      <a:pt x="0" y="255"/>
                    </a:ln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5572" name="Freeform 52"/>
              <p:cNvSpPr>
                <a:spLocks/>
              </p:cNvSpPr>
              <p:nvPr/>
            </p:nvSpPr>
            <p:spPr bwMode="auto">
              <a:xfrm>
                <a:off x="5173" y="3482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grpSp>
            <p:nvGrpSpPr>
              <p:cNvPr id="4" name="Group 53"/>
              <p:cNvGrpSpPr>
                <a:grpSpLocks/>
              </p:cNvGrpSpPr>
              <p:nvPr/>
            </p:nvGrpSpPr>
            <p:grpSpPr bwMode="auto">
              <a:xfrm>
                <a:off x="5141" y="3117"/>
                <a:ext cx="726" cy="93"/>
                <a:chOff x="1948" y="3088"/>
                <a:chExt cx="726" cy="93"/>
              </a:xfrm>
            </p:grpSpPr>
            <p:sp>
              <p:nvSpPr>
                <p:cNvPr id="235574" name="Freeform 54"/>
                <p:cNvSpPr>
                  <a:spLocks/>
                </p:cNvSpPr>
                <p:nvPr/>
              </p:nvSpPr>
              <p:spPr bwMode="auto">
                <a:xfrm>
                  <a:off x="1948" y="3088"/>
                  <a:ext cx="35" cy="93"/>
                </a:xfrm>
                <a:custGeom>
                  <a:avLst/>
                  <a:gdLst/>
                  <a:ahLst/>
                  <a:cxnLst>
                    <a:cxn ang="0">
                      <a:pos x="29" y="0"/>
                    </a:cxn>
                    <a:cxn ang="0">
                      <a:pos x="7" y="16"/>
                    </a:cxn>
                    <a:cxn ang="0">
                      <a:pos x="1" y="32"/>
                    </a:cxn>
                    <a:cxn ang="0">
                      <a:pos x="1" y="48"/>
                    </a:cxn>
                    <a:cxn ang="0">
                      <a:pos x="7" y="66"/>
                    </a:cxn>
                    <a:cxn ang="0">
                      <a:pos x="19" y="80"/>
                    </a:cxn>
                    <a:cxn ang="0">
                      <a:pos x="33" y="88"/>
                    </a:cxn>
                    <a:cxn ang="0">
                      <a:pos x="29" y="50"/>
                    </a:cxn>
                  </a:cxnLst>
                  <a:rect l="0" t="0" r="r" b="b"/>
                  <a:pathLst>
                    <a:path w="35" h="93">
                      <a:moveTo>
                        <a:pt x="29" y="0"/>
                      </a:moveTo>
                      <a:cubicBezTo>
                        <a:pt x="20" y="5"/>
                        <a:pt x="12" y="11"/>
                        <a:pt x="7" y="16"/>
                      </a:cubicBezTo>
                      <a:cubicBezTo>
                        <a:pt x="2" y="21"/>
                        <a:pt x="2" y="27"/>
                        <a:pt x="1" y="32"/>
                      </a:cubicBezTo>
                      <a:cubicBezTo>
                        <a:pt x="0" y="37"/>
                        <a:pt x="0" y="42"/>
                        <a:pt x="1" y="48"/>
                      </a:cubicBezTo>
                      <a:cubicBezTo>
                        <a:pt x="2" y="54"/>
                        <a:pt x="4" y="61"/>
                        <a:pt x="7" y="66"/>
                      </a:cubicBezTo>
                      <a:cubicBezTo>
                        <a:pt x="10" y="71"/>
                        <a:pt x="15" y="76"/>
                        <a:pt x="19" y="80"/>
                      </a:cubicBezTo>
                      <a:cubicBezTo>
                        <a:pt x="23" y="84"/>
                        <a:pt x="31" y="93"/>
                        <a:pt x="33" y="88"/>
                      </a:cubicBezTo>
                      <a:cubicBezTo>
                        <a:pt x="35" y="83"/>
                        <a:pt x="32" y="66"/>
                        <a:pt x="29" y="50"/>
                      </a:cubicBez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35575" name="Freeform 55"/>
                <p:cNvSpPr>
                  <a:spLocks/>
                </p:cNvSpPr>
                <p:nvPr/>
              </p:nvSpPr>
              <p:spPr bwMode="auto">
                <a:xfrm>
                  <a:off x="2633" y="3088"/>
                  <a:ext cx="41" cy="92"/>
                </a:xfrm>
                <a:custGeom>
                  <a:avLst/>
                  <a:gdLst/>
                  <a:ahLst/>
                  <a:cxnLst>
                    <a:cxn ang="0">
                      <a:pos x="25" y="0"/>
                    </a:cxn>
                    <a:cxn ang="0">
                      <a:pos x="37" y="18"/>
                    </a:cxn>
                    <a:cxn ang="0">
                      <a:pos x="41" y="32"/>
                    </a:cxn>
                    <a:cxn ang="0">
                      <a:pos x="35" y="56"/>
                    </a:cxn>
                    <a:cxn ang="0">
                      <a:pos x="23" y="76"/>
                    </a:cxn>
                    <a:cxn ang="0">
                      <a:pos x="1" y="88"/>
                    </a:cxn>
                    <a:cxn ang="0">
                      <a:pos x="15" y="52"/>
                    </a:cxn>
                    <a:cxn ang="0">
                      <a:pos x="15" y="30"/>
                    </a:cxn>
                  </a:cxnLst>
                  <a:rect l="0" t="0" r="r" b="b"/>
                  <a:pathLst>
                    <a:path w="41" h="92">
                      <a:moveTo>
                        <a:pt x="25" y="0"/>
                      </a:moveTo>
                      <a:cubicBezTo>
                        <a:pt x="29" y="6"/>
                        <a:pt x="34" y="13"/>
                        <a:pt x="37" y="18"/>
                      </a:cubicBezTo>
                      <a:cubicBezTo>
                        <a:pt x="40" y="23"/>
                        <a:pt x="41" y="26"/>
                        <a:pt x="41" y="32"/>
                      </a:cubicBezTo>
                      <a:cubicBezTo>
                        <a:pt x="41" y="38"/>
                        <a:pt x="38" y="49"/>
                        <a:pt x="35" y="56"/>
                      </a:cubicBezTo>
                      <a:cubicBezTo>
                        <a:pt x="32" y="63"/>
                        <a:pt x="29" y="71"/>
                        <a:pt x="23" y="76"/>
                      </a:cubicBezTo>
                      <a:cubicBezTo>
                        <a:pt x="17" y="81"/>
                        <a:pt x="2" y="92"/>
                        <a:pt x="1" y="88"/>
                      </a:cubicBezTo>
                      <a:cubicBezTo>
                        <a:pt x="0" y="84"/>
                        <a:pt x="13" y="62"/>
                        <a:pt x="15" y="52"/>
                      </a:cubicBezTo>
                      <a:cubicBezTo>
                        <a:pt x="17" y="42"/>
                        <a:pt x="16" y="36"/>
                        <a:pt x="15" y="30"/>
                      </a:cubicBez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</p:grpSp>
          <p:grpSp>
            <p:nvGrpSpPr>
              <p:cNvPr id="5" name="Group 56"/>
              <p:cNvGrpSpPr>
                <a:grpSpLocks/>
              </p:cNvGrpSpPr>
              <p:nvPr/>
            </p:nvGrpSpPr>
            <p:grpSpPr bwMode="auto">
              <a:xfrm>
                <a:off x="5141" y="2847"/>
                <a:ext cx="726" cy="93"/>
                <a:chOff x="1948" y="3088"/>
                <a:chExt cx="726" cy="93"/>
              </a:xfrm>
            </p:grpSpPr>
            <p:sp>
              <p:nvSpPr>
                <p:cNvPr id="235577" name="Freeform 57"/>
                <p:cNvSpPr>
                  <a:spLocks/>
                </p:cNvSpPr>
                <p:nvPr/>
              </p:nvSpPr>
              <p:spPr bwMode="auto">
                <a:xfrm>
                  <a:off x="1948" y="3088"/>
                  <a:ext cx="35" cy="93"/>
                </a:xfrm>
                <a:custGeom>
                  <a:avLst/>
                  <a:gdLst/>
                  <a:ahLst/>
                  <a:cxnLst>
                    <a:cxn ang="0">
                      <a:pos x="29" y="0"/>
                    </a:cxn>
                    <a:cxn ang="0">
                      <a:pos x="7" y="16"/>
                    </a:cxn>
                    <a:cxn ang="0">
                      <a:pos x="1" y="32"/>
                    </a:cxn>
                    <a:cxn ang="0">
                      <a:pos x="1" y="48"/>
                    </a:cxn>
                    <a:cxn ang="0">
                      <a:pos x="7" y="66"/>
                    </a:cxn>
                    <a:cxn ang="0">
                      <a:pos x="19" y="80"/>
                    </a:cxn>
                    <a:cxn ang="0">
                      <a:pos x="33" y="88"/>
                    </a:cxn>
                    <a:cxn ang="0">
                      <a:pos x="29" y="50"/>
                    </a:cxn>
                  </a:cxnLst>
                  <a:rect l="0" t="0" r="r" b="b"/>
                  <a:pathLst>
                    <a:path w="35" h="93">
                      <a:moveTo>
                        <a:pt x="29" y="0"/>
                      </a:moveTo>
                      <a:cubicBezTo>
                        <a:pt x="20" y="5"/>
                        <a:pt x="12" y="11"/>
                        <a:pt x="7" y="16"/>
                      </a:cubicBezTo>
                      <a:cubicBezTo>
                        <a:pt x="2" y="21"/>
                        <a:pt x="2" y="27"/>
                        <a:pt x="1" y="32"/>
                      </a:cubicBezTo>
                      <a:cubicBezTo>
                        <a:pt x="0" y="37"/>
                        <a:pt x="0" y="42"/>
                        <a:pt x="1" y="48"/>
                      </a:cubicBezTo>
                      <a:cubicBezTo>
                        <a:pt x="2" y="54"/>
                        <a:pt x="4" y="61"/>
                        <a:pt x="7" y="66"/>
                      </a:cubicBezTo>
                      <a:cubicBezTo>
                        <a:pt x="10" y="71"/>
                        <a:pt x="15" y="76"/>
                        <a:pt x="19" y="80"/>
                      </a:cubicBezTo>
                      <a:cubicBezTo>
                        <a:pt x="23" y="84"/>
                        <a:pt x="31" y="93"/>
                        <a:pt x="33" y="88"/>
                      </a:cubicBezTo>
                      <a:cubicBezTo>
                        <a:pt x="35" y="83"/>
                        <a:pt x="32" y="66"/>
                        <a:pt x="29" y="50"/>
                      </a:cubicBezTo>
                    </a:path>
                  </a:pathLst>
                </a:custGeom>
                <a:solidFill>
                  <a:schemeClr val="bg2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35578" name="Freeform 58"/>
                <p:cNvSpPr>
                  <a:spLocks/>
                </p:cNvSpPr>
                <p:nvPr/>
              </p:nvSpPr>
              <p:spPr bwMode="auto">
                <a:xfrm>
                  <a:off x="2633" y="3088"/>
                  <a:ext cx="41" cy="92"/>
                </a:xfrm>
                <a:custGeom>
                  <a:avLst/>
                  <a:gdLst/>
                  <a:ahLst/>
                  <a:cxnLst>
                    <a:cxn ang="0">
                      <a:pos x="25" y="0"/>
                    </a:cxn>
                    <a:cxn ang="0">
                      <a:pos x="37" y="18"/>
                    </a:cxn>
                    <a:cxn ang="0">
                      <a:pos x="41" y="32"/>
                    </a:cxn>
                    <a:cxn ang="0">
                      <a:pos x="35" y="56"/>
                    </a:cxn>
                    <a:cxn ang="0">
                      <a:pos x="23" y="76"/>
                    </a:cxn>
                    <a:cxn ang="0">
                      <a:pos x="1" y="88"/>
                    </a:cxn>
                    <a:cxn ang="0">
                      <a:pos x="15" y="52"/>
                    </a:cxn>
                    <a:cxn ang="0">
                      <a:pos x="15" y="30"/>
                    </a:cxn>
                  </a:cxnLst>
                  <a:rect l="0" t="0" r="r" b="b"/>
                  <a:pathLst>
                    <a:path w="41" h="92">
                      <a:moveTo>
                        <a:pt x="25" y="0"/>
                      </a:moveTo>
                      <a:cubicBezTo>
                        <a:pt x="29" y="6"/>
                        <a:pt x="34" y="13"/>
                        <a:pt x="37" y="18"/>
                      </a:cubicBezTo>
                      <a:cubicBezTo>
                        <a:pt x="40" y="23"/>
                        <a:pt x="41" y="26"/>
                        <a:pt x="41" y="32"/>
                      </a:cubicBezTo>
                      <a:cubicBezTo>
                        <a:pt x="41" y="38"/>
                        <a:pt x="38" y="49"/>
                        <a:pt x="35" y="56"/>
                      </a:cubicBezTo>
                      <a:cubicBezTo>
                        <a:pt x="32" y="63"/>
                        <a:pt x="29" y="71"/>
                        <a:pt x="23" y="76"/>
                      </a:cubicBezTo>
                      <a:cubicBezTo>
                        <a:pt x="17" y="81"/>
                        <a:pt x="2" y="92"/>
                        <a:pt x="1" y="88"/>
                      </a:cubicBezTo>
                      <a:cubicBezTo>
                        <a:pt x="0" y="84"/>
                        <a:pt x="13" y="62"/>
                        <a:pt x="15" y="52"/>
                      </a:cubicBezTo>
                      <a:cubicBezTo>
                        <a:pt x="17" y="42"/>
                        <a:pt x="16" y="36"/>
                        <a:pt x="15" y="30"/>
                      </a:cubicBezTo>
                    </a:path>
                  </a:pathLst>
                </a:custGeom>
                <a:solidFill>
                  <a:schemeClr val="bg2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</p:grpSp>
          <p:sp>
            <p:nvSpPr>
              <p:cNvPr id="235579" name="Text Box 59"/>
              <p:cNvSpPr txBox="1">
                <a:spLocks noChangeArrowheads="1"/>
              </p:cNvSpPr>
              <p:nvPr/>
            </p:nvSpPr>
            <p:spPr bwMode="auto">
              <a:xfrm>
                <a:off x="5207" y="2973"/>
                <a:ext cx="592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latin typeface="+mn-lt"/>
                  </a:rPr>
                  <a:t>Non-Net</a:t>
                </a:r>
              </a:p>
            </p:txBody>
          </p:sp>
          <p:sp>
            <p:nvSpPr>
              <p:cNvPr id="235580" name="Text Box 60"/>
              <p:cNvSpPr txBox="1">
                <a:spLocks noChangeArrowheads="1"/>
              </p:cNvSpPr>
              <p:nvPr/>
            </p:nvSpPr>
            <p:spPr bwMode="auto">
              <a:xfrm>
                <a:off x="5193" y="3273"/>
                <a:ext cx="595" cy="2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latin typeface="+mn-lt"/>
                  </a:rPr>
                  <a:t>Non-Res</a:t>
                </a:r>
              </a:p>
            </p:txBody>
          </p:sp>
          <p:sp>
            <p:nvSpPr>
              <p:cNvPr id="235581" name="Freeform 61"/>
              <p:cNvSpPr>
                <a:spLocks/>
              </p:cNvSpPr>
              <p:nvPr/>
            </p:nvSpPr>
            <p:spPr bwMode="auto">
              <a:xfrm>
                <a:off x="5167" y="3221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5582" name="Freeform 62" descr="20%"/>
              <p:cNvSpPr>
                <a:spLocks/>
              </p:cNvSpPr>
              <p:nvPr/>
            </p:nvSpPr>
            <p:spPr bwMode="auto">
              <a:xfrm>
                <a:off x="5144" y="2503"/>
                <a:ext cx="612" cy="477"/>
              </a:xfrm>
              <a:custGeom>
                <a:avLst/>
                <a:gdLst/>
                <a:ahLst/>
                <a:cxnLst>
                  <a:cxn ang="0">
                    <a:pos x="543" y="456"/>
                  </a:cxn>
                  <a:cxn ang="0">
                    <a:pos x="543" y="222"/>
                  </a:cxn>
                  <a:cxn ang="0">
                    <a:pos x="612" y="30"/>
                  </a:cxn>
                  <a:cxn ang="0">
                    <a:pos x="573" y="18"/>
                  </a:cxn>
                  <a:cxn ang="0">
                    <a:pos x="501" y="9"/>
                  </a:cxn>
                  <a:cxn ang="0">
                    <a:pos x="426" y="0"/>
                  </a:cxn>
                  <a:cxn ang="0">
                    <a:pos x="324" y="0"/>
                  </a:cxn>
                  <a:cxn ang="0">
                    <a:pos x="255" y="3"/>
                  </a:cxn>
                  <a:cxn ang="0">
                    <a:pos x="189" y="9"/>
                  </a:cxn>
                  <a:cxn ang="0">
                    <a:pos x="108" y="24"/>
                  </a:cxn>
                  <a:cxn ang="0">
                    <a:pos x="48" y="57"/>
                  </a:cxn>
                  <a:cxn ang="0">
                    <a:pos x="27" y="66"/>
                  </a:cxn>
                  <a:cxn ang="0">
                    <a:pos x="0" y="99"/>
                  </a:cxn>
                  <a:cxn ang="0">
                    <a:pos x="3" y="120"/>
                  </a:cxn>
                  <a:cxn ang="0">
                    <a:pos x="33" y="165"/>
                  </a:cxn>
                  <a:cxn ang="0">
                    <a:pos x="51" y="174"/>
                  </a:cxn>
                  <a:cxn ang="0">
                    <a:pos x="51" y="216"/>
                  </a:cxn>
                  <a:cxn ang="0">
                    <a:pos x="42" y="402"/>
                  </a:cxn>
                  <a:cxn ang="0">
                    <a:pos x="111" y="429"/>
                  </a:cxn>
                  <a:cxn ang="0">
                    <a:pos x="210" y="465"/>
                  </a:cxn>
                  <a:cxn ang="0">
                    <a:pos x="303" y="474"/>
                  </a:cxn>
                  <a:cxn ang="0">
                    <a:pos x="366" y="474"/>
                  </a:cxn>
                  <a:cxn ang="0">
                    <a:pos x="435" y="477"/>
                  </a:cxn>
                  <a:cxn ang="0">
                    <a:pos x="543" y="456"/>
                  </a:cxn>
                </a:cxnLst>
                <a:rect l="0" t="0" r="r" b="b"/>
                <a:pathLst>
                  <a:path w="612" h="477">
                    <a:moveTo>
                      <a:pt x="543" y="456"/>
                    </a:moveTo>
                    <a:lnTo>
                      <a:pt x="543" y="222"/>
                    </a:lnTo>
                    <a:lnTo>
                      <a:pt x="612" y="30"/>
                    </a:lnTo>
                    <a:lnTo>
                      <a:pt x="573" y="18"/>
                    </a:lnTo>
                    <a:lnTo>
                      <a:pt x="501" y="9"/>
                    </a:lnTo>
                    <a:lnTo>
                      <a:pt x="426" y="0"/>
                    </a:lnTo>
                    <a:lnTo>
                      <a:pt x="324" y="0"/>
                    </a:lnTo>
                    <a:lnTo>
                      <a:pt x="255" y="3"/>
                    </a:lnTo>
                    <a:lnTo>
                      <a:pt x="189" y="9"/>
                    </a:lnTo>
                    <a:lnTo>
                      <a:pt x="108" y="24"/>
                    </a:lnTo>
                    <a:lnTo>
                      <a:pt x="48" y="57"/>
                    </a:lnTo>
                    <a:lnTo>
                      <a:pt x="27" y="66"/>
                    </a:lnTo>
                    <a:lnTo>
                      <a:pt x="0" y="99"/>
                    </a:lnTo>
                    <a:lnTo>
                      <a:pt x="3" y="120"/>
                    </a:lnTo>
                    <a:lnTo>
                      <a:pt x="33" y="165"/>
                    </a:lnTo>
                    <a:lnTo>
                      <a:pt x="51" y="174"/>
                    </a:lnTo>
                    <a:lnTo>
                      <a:pt x="51" y="216"/>
                    </a:lnTo>
                    <a:lnTo>
                      <a:pt x="42" y="402"/>
                    </a:lnTo>
                    <a:lnTo>
                      <a:pt x="111" y="429"/>
                    </a:lnTo>
                    <a:lnTo>
                      <a:pt x="210" y="465"/>
                    </a:lnTo>
                    <a:lnTo>
                      <a:pt x="303" y="474"/>
                    </a:lnTo>
                    <a:lnTo>
                      <a:pt x="366" y="474"/>
                    </a:lnTo>
                    <a:lnTo>
                      <a:pt x="435" y="477"/>
                    </a:lnTo>
                    <a:lnTo>
                      <a:pt x="543" y="456"/>
                    </a:lnTo>
                    <a:close/>
                  </a:path>
                </a:pathLst>
              </a:custGeom>
              <a:pattFill prst="pct20">
                <a:fgClr>
                  <a:schemeClr val="tx1"/>
                </a:fgClr>
                <a:bgClr>
                  <a:srgbClr val="FFFF00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5583" name="Freeform 63"/>
              <p:cNvSpPr>
                <a:spLocks/>
              </p:cNvSpPr>
              <p:nvPr/>
            </p:nvSpPr>
            <p:spPr bwMode="auto">
              <a:xfrm>
                <a:off x="5155" y="2672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5584" name="Freeform 64"/>
              <p:cNvSpPr>
                <a:spLocks/>
              </p:cNvSpPr>
              <p:nvPr/>
            </p:nvSpPr>
            <p:spPr bwMode="auto">
              <a:xfrm flipV="1">
                <a:off x="5158" y="2492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5585" name="Line 65"/>
              <p:cNvSpPr>
                <a:spLocks noChangeShapeType="1"/>
              </p:cNvSpPr>
              <p:nvPr/>
            </p:nvSpPr>
            <p:spPr bwMode="auto">
              <a:xfrm>
                <a:off x="5833" y="2687"/>
                <a:ext cx="0" cy="777"/>
              </a:xfrm>
              <a:prstGeom prst="line">
                <a:avLst/>
              </a:prstGeom>
              <a:noFill/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5586" name="Line 66"/>
              <p:cNvSpPr>
                <a:spLocks noChangeShapeType="1"/>
              </p:cNvSpPr>
              <p:nvPr/>
            </p:nvSpPr>
            <p:spPr bwMode="auto">
              <a:xfrm>
                <a:off x="5179" y="2696"/>
                <a:ext cx="0" cy="777"/>
              </a:xfrm>
              <a:prstGeom prst="line">
                <a:avLst/>
              </a:prstGeom>
              <a:noFill/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5587" name="Text Box 67"/>
              <p:cNvSpPr txBox="1">
                <a:spLocks noChangeArrowheads="1"/>
              </p:cNvSpPr>
              <p:nvPr/>
            </p:nvSpPr>
            <p:spPr bwMode="auto">
              <a:xfrm>
                <a:off x="5238" y="2596"/>
                <a:ext cx="378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000" b="1" dirty="0">
                    <a:latin typeface="+mn-lt"/>
                  </a:rPr>
                  <a:t>Solid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sz="1000" b="1" dirty="0">
                    <a:latin typeface="+mn-lt"/>
                  </a:rPr>
                  <a:t>Grains</a:t>
                </a:r>
              </a:p>
            </p:txBody>
          </p:sp>
          <p:sp>
            <p:nvSpPr>
              <p:cNvPr id="235588" name="Freeform 68"/>
              <p:cNvSpPr>
                <a:spLocks/>
              </p:cNvSpPr>
              <p:nvPr/>
            </p:nvSpPr>
            <p:spPr bwMode="auto">
              <a:xfrm>
                <a:off x="5691" y="2541"/>
                <a:ext cx="182" cy="174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108" y="15"/>
                  </a:cxn>
                  <a:cxn ang="0">
                    <a:pos x="150" y="36"/>
                  </a:cxn>
                  <a:cxn ang="0">
                    <a:pos x="177" y="66"/>
                  </a:cxn>
                  <a:cxn ang="0">
                    <a:pos x="177" y="99"/>
                  </a:cxn>
                  <a:cxn ang="0">
                    <a:pos x="147" y="126"/>
                  </a:cxn>
                  <a:cxn ang="0">
                    <a:pos x="102" y="147"/>
                  </a:cxn>
                  <a:cxn ang="0">
                    <a:pos x="60" y="162"/>
                  </a:cxn>
                  <a:cxn ang="0">
                    <a:pos x="0" y="174"/>
                  </a:cxn>
                </a:cxnLst>
                <a:rect l="0" t="0" r="r" b="b"/>
                <a:pathLst>
                  <a:path w="182" h="174">
                    <a:moveTo>
                      <a:pt x="60" y="0"/>
                    </a:moveTo>
                    <a:cubicBezTo>
                      <a:pt x="76" y="4"/>
                      <a:pt x="93" y="9"/>
                      <a:pt x="108" y="15"/>
                    </a:cubicBezTo>
                    <a:cubicBezTo>
                      <a:pt x="123" y="21"/>
                      <a:pt x="139" y="27"/>
                      <a:pt x="150" y="36"/>
                    </a:cubicBezTo>
                    <a:cubicBezTo>
                      <a:pt x="161" y="45"/>
                      <a:pt x="173" y="55"/>
                      <a:pt x="177" y="66"/>
                    </a:cubicBezTo>
                    <a:cubicBezTo>
                      <a:pt x="181" y="77"/>
                      <a:pt x="182" y="89"/>
                      <a:pt x="177" y="99"/>
                    </a:cubicBezTo>
                    <a:cubicBezTo>
                      <a:pt x="172" y="109"/>
                      <a:pt x="159" y="118"/>
                      <a:pt x="147" y="126"/>
                    </a:cubicBezTo>
                    <a:cubicBezTo>
                      <a:pt x="135" y="134"/>
                      <a:pt x="116" y="141"/>
                      <a:pt x="102" y="147"/>
                    </a:cubicBezTo>
                    <a:cubicBezTo>
                      <a:pt x="88" y="153"/>
                      <a:pt x="77" y="158"/>
                      <a:pt x="60" y="162"/>
                    </a:cubicBezTo>
                    <a:cubicBezTo>
                      <a:pt x="43" y="166"/>
                      <a:pt x="21" y="170"/>
                      <a:pt x="0" y="174"/>
                    </a:cubicBezTo>
                  </a:path>
                </a:pathLst>
              </a:custGeom>
              <a:solidFill>
                <a:srgbClr val="0099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5589" name="Freeform 69"/>
              <p:cNvSpPr>
                <a:spLocks/>
              </p:cNvSpPr>
              <p:nvPr/>
            </p:nvSpPr>
            <p:spPr bwMode="auto">
              <a:xfrm>
                <a:off x="5691" y="2697"/>
                <a:ext cx="141" cy="78"/>
              </a:xfrm>
              <a:custGeom>
                <a:avLst/>
                <a:gdLst/>
                <a:ahLst/>
                <a:cxnLst>
                  <a:cxn ang="0">
                    <a:pos x="0" y="36"/>
                  </a:cxn>
                  <a:cxn ang="0">
                    <a:pos x="3" y="96"/>
                  </a:cxn>
                  <a:cxn ang="0">
                    <a:pos x="57" y="90"/>
                  </a:cxn>
                  <a:cxn ang="0">
                    <a:pos x="96" y="84"/>
                  </a:cxn>
                  <a:cxn ang="0">
                    <a:pos x="114" y="81"/>
                  </a:cxn>
                  <a:cxn ang="0">
                    <a:pos x="135" y="63"/>
                  </a:cxn>
                  <a:cxn ang="0">
                    <a:pos x="141" y="0"/>
                  </a:cxn>
                  <a:cxn ang="0">
                    <a:pos x="120" y="9"/>
                  </a:cxn>
                  <a:cxn ang="0">
                    <a:pos x="81" y="21"/>
                  </a:cxn>
                  <a:cxn ang="0">
                    <a:pos x="57" y="24"/>
                  </a:cxn>
                  <a:cxn ang="0">
                    <a:pos x="33" y="24"/>
                  </a:cxn>
                  <a:cxn ang="0">
                    <a:pos x="0" y="36"/>
                  </a:cxn>
                </a:cxnLst>
                <a:rect l="0" t="0" r="r" b="b"/>
                <a:pathLst>
                  <a:path w="141" h="96">
                    <a:moveTo>
                      <a:pt x="0" y="36"/>
                    </a:moveTo>
                    <a:lnTo>
                      <a:pt x="3" y="96"/>
                    </a:lnTo>
                    <a:lnTo>
                      <a:pt x="57" y="90"/>
                    </a:lnTo>
                    <a:lnTo>
                      <a:pt x="96" y="84"/>
                    </a:lnTo>
                    <a:lnTo>
                      <a:pt x="114" y="81"/>
                    </a:lnTo>
                    <a:lnTo>
                      <a:pt x="135" y="63"/>
                    </a:lnTo>
                    <a:lnTo>
                      <a:pt x="141" y="0"/>
                    </a:lnTo>
                    <a:lnTo>
                      <a:pt x="120" y="9"/>
                    </a:lnTo>
                    <a:lnTo>
                      <a:pt x="81" y="21"/>
                    </a:lnTo>
                    <a:lnTo>
                      <a:pt x="57" y="24"/>
                    </a:lnTo>
                    <a:lnTo>
                      <a:pt x="33" y="24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0099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5590" name="Freeform 70"/>
              <p:cNvSpPr>
                <a:spLocks/>
              </p:cNvSpPr>
              <p:nvPr/>
            </p:nvSpPr>
            <p:spPr bwMode="auto">
              <a:xfrm>
                <a:off x="5176" y="2672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5591" name="Text Box 71"/>
              <p:cNvSpPr txBox="1">
                <a:spLocks noChangeArrowheads="1"/>
              </p:cNvSpPr>
              <p:nvPr/>
            </p:nvSpPr>
            <p:spPr bwMode="auto">
              <a:xfrm>
                <a:off x="5642" y="2792"/>
                <a:ext cx="222" cy="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700" b="1" dirty="0">
                    <a:solidFill>
                      <a:schemeClr val="bg1"/>
                    </a:solidFill>
                    <a:latin typeface="+mn-lt"/>
                  </a:rPr>
                  <a:t>Gas</a:t>
                </a:r>
              </a:p>
            </p:txBody>
          </p:sp>
          <p:sp>
            <p:nvSpPr>
              <p:cNvPr id="235592" name="Text Box 72"/>
              <p:cNvSpPr txBox="1">
                <a:spLocks noChangeArrowheads="1"/>
              </p:cNvSpPr>
              <p:nvPr/>
            </p:nvSpPr>
            <p:spPr bwMode="auto">
              <a:xfrm rot="18500544">
                <a:off x="5630" y="2575"/>
                <a:ext cx="290" cy="1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700" b="1" dirty="0">
                    <a:solidFill>
                      <a:schemeClr val="bg1"/>
                    </a:solidFill>
                    <a:latin typeface="+mn-lt"/>
                  </a:rPr>
                  <a:t>Water</a:t>
                </a:r>
              </a:p>
            </p:txBody>
          </p:sp>
        </p:grpSp>
        <p:sp>
          <p:nvSpPr>
            <p:cNvPr id="235593" name="Text Box 73"/>
            <p:cNvSpPr txBox="1">
              <a:spLocks noChangeArrowheads="1"/>
            </p:cNvSpPr>
            <p:nvPr/>
          </p:nvSpPr>
          <p:spPr bwMode="auto">
            <a:xfrm>
              <a:off x="4774" y="3525"/>
              <a:ext cx="545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HC</a:t>
              </a:r>
            </a:p>
            <a:p>
              <a:pPr algn="ctr"/>
              <a:r>
                <a:rPr lang="en-US" sz="1400" b="1" dirty="0">
                  <a:latin typeface="+mn-lt"/>
                </a:rPr>
                <a:t>Volume</a:t>
              </a:r>
            </a:p>
          </p:txBody>
        </p:sp>
      </p:grpSp>
      <p:sp>
        <p:nvSpPr>
          <p:cNvPr id="235594" name="Freeform 74"/>
          <p:cNvSpPr>
            <a:spLocks/>
          </p:cNvSpPr>
          <p:nvPr/>
        </p:nvSpPr>
        <p:spPr bwMode="auto">
          <a:xfrm>
            <a:off x="7370763" y="2260600"/>
            <a:ext cx="1066800" cy="123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" y="36"/>
              </a:cxn>
              <a:cxn ang="0">
                <a:pos x="183" y="66"/>
              </a:cxn>
              <a:cxn ang="0">
                <a:pos x="285" y="75"/>
              </a:cxn>
              <a:cxn ang="0">
                <a:pos x="423" y="75"/>
              </a:cxn>
              <a:cxn ang="0">
                <a:pos x="537" y="57"/>
              </a:cxn>
              <a:cxn ang="0">
                <a:pos x="672" y="12"/>
              </a:cxn>
            </a:cxnLst>
            <a:rect l="0" t="0" r="r" b="b"/>
            <a:pathLst>
              <a:path w="672" h="78">
                <a:moveTo>
                  <a:pt x="0" y="0"/>
                </a:moveTo>
                <a:cubicBezTo>
                  <a:pt x="25" y="12"/>
                  <a:pt x="50" y="25"/>
                  <a:pt x="81" y="36"/>
                </a:cubicBezTo>
                <a:cubicBezTo>
                  <a:pt x="112" y="47"/>
                  <a:pt x="149" y="60"/>
                  <a:pt x="183" y="66"/>
                </a:cubicBezTo>
                <a:cubicBezTo>
                  <a:pt x="217" y="72"/>
                  <a:pt x="245" y="74"/>
                  <a:pt x="285" y="75"/>
                </a:cubicBezTo>
                <a:cubicBezTo>
                  <a:pt x="325" y="76"/>
                  <a:pt x="381" y="78"/>
                  <a:pt x="423" y="75"/>
                </a:cubicBezTo>
                <a:cubicBezTo>
                  <a:pt x="465" y="72"/>
                  <a:pt x="496" y="67"/>
                  <a:pt x="537" y="57"/>
                </a:cubicBezTo>
                <a:cubicBezTo>
                  <a:pt x="578" y="47"/>
                  <a:pt x="625" y="29"/>
                  <a:pt x="672" y="12"/>
                </a:cubicBezTo>
              </a:path>
            </a:pathLst>
          </a:custGeom>
          <a:noFill/>
          <a:ln w="28575" cmpd="sng">
            <a:solidFill>
              <a:srgbClr val="724C2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235555" name="Text Box 35"/>
          <p:cNvSpPr txBox="1">
            <a:spLocks noChangeArrowheads="1"/>
          </p:cNvSpPr>
          <p:nvPr/>
        </p:nvSpPr>
        <p:spPr bwMode="auto">
          <a:xfrm>
            <a:off x="7054243" y="4267200"/>
            <a:ext cx="1898276" cy="2000548"/>
          </a:xfrm>
          <a:prstGeom prst="rect">
            <a:avLst/>
          </a:prstGeom>
          <a:solidFill>
            <a:srgbClr val="FFFF99"/>
          </a:solidFill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000" dirty="0">
                <a:latin typeface="Lucida Sans Unicode" pitchFamily="34" charset="0"/>
              </a:rPr>
              <a:t>Net Pore Vol.</a:t>
            </a:r>
          </a:p>
          <a:p>
            <a:pPr algn="ctr"/>
            <a:r>
              <a:rPr lang="en-US" sz="2000" dirty="0">
                <a:latin typeface="Arial Black" pitchFamily="34" charset="0"/>
              </a:rPr>
              <a:t>*</a:t>
            </a:r>
          </a:p>
          <a:p>
            <a:pPr algn="ctr"/>
            <a:r>
              <a:rPr lang="en-US" sz="2000" dirty="0">
                <a:latin typeface="Lucida Sans Unicode" pitchFamily="34" charset="0"/>
              </a:rPr>
              <a:t>HC Saturation</a:t>
            </a:r>
          </a:p>
          <a:p>
            <a:pPr algn="ctr"/>
            <a:endParaRPr lang="en-US" sz="2000" dirty="0">
              <a:latin typeface="Lucida Sans Unicode" pitchFamily="34" charset="0"/>
            </a:endParaRPr>
          </a:p>
          <a:p>
            <a:pPr algn="ctr"/>
            <a:endParaRPr lang="en-US" sz="2000" dirty="0">
              <a:latin typeface="Lucida Sans Unicode" pitchFamily="34" charset="0"/>
            </a:endParaRPr>
          </a:p>
          <a:p>
            <a:pPr algn="ctr"/>
            <a:r>
              <a:rPr lang="en-US" sz="2000" dirty="0">
                <a:latin typeface="Lucida Sans Unicode" pitchFamily="34" charset="0"/>
              </a:rPr>
              <a:t>HC Volume</a:t>
            </a:r>
          </a:p>
        </p:txBody>
      </p:sp>
      <p:sp>
        <p:nvSpPr>
          <p:cNvPr id="235556" name="Line 36"/>
          <p:cNvSpPr>
            <a:spLocks noChangeShapeType="1"/>
          </p:cNvSpPr>
          <p:nvPr/>
        </p:nvSpPr>
        <p:spPr bwMode="auto">
          <a:xfrm>
            <a:off x="8004175" y="5243513"/>
            <a:ext cx="0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35557" name="Freeform 37"/>
          <p:cNvSpPr>
            <a:spLocks/>
          </p:cNvSpPr>
          <p:nvPr/>
        </p:nvSpPr>
        <p:spPr bwMode="auto">
          <a:xfrm>
            <a:off x="7391400" y="2259013"/>
            <a:ext cx="1066800" cy="123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" y="36"/>
              </a:cxn>
              <a:cxn ang="0">
                <a:pos x="183" y="66"/>
              </a:cxn>
              <a:cxn ang="0">
                <a:pos x="285" y="75"/>
              </a:cxn>
              <a:cxn ang="0">
                <a:pos x="423" y="75"/>
              </a:cxn>
              <a:cxn ang="0">
                <a:pos x="537" y="57"/>
              </a:cxn>
              <a:cxn ang="0">
                <a:pos x="672" y="12"/>
              </a:cxn>
            </a:cxnLst>
            <a:rect l="0" t="0" r="r" b="b"/>
            <a:pathLst>
              <a:path w="672" h="78">
                <a:moveTo>
                  <a:pt x="0" y="0"/>
                </a:moveTo>
                <a:cubicBezTo>
                  <a:pt x="25" y="12"/>
                  <a:pt x="50" y="25"/>
                  <a:pt x="81" y="36"/>
                </a:cubicBezTo>
                <a:cubicBezTo>
                  <a:pt x="112" y="47"/>
                  <a:pt x="149" y="60"/>
                  <a:pt x="183" y="66"/>
                </a:cubicBezTo>
                <a:cubicBezTo>
                  <a:pt x="217" y="72"/>
                  <a:pt x="245" y="74"/>
                  <a:pt x="285" y="75"/>
                </a:cubicBezTo>
                <a:cubicBezTo>
                  <a:pt x="325" y="76"/>
                  <a:pt x="381" y="78"/>
                  <a:pt x="423" y="75"/>
                </a:cubicBezTo>
                <a:cubicBezTo>
                  <a:pt x="465" y="72"/>
                  <a:pt x="496" y="67"/>
                  <a:pt x="537" y="57"/>
                </a:cubicBezTo>
                <a:cubicBezTo>
                  <a:pt x="578" y="47"/>
                  <a:pt x="625" y="29"/>
                  <a:pt x="672" y="12"/>
                </a:cubicBezTo>
              </a:path>
            </a:pathLst>
          </a:custGeom>
          <a:noFill/>
          <a:ln w="28575" cmpd="sng">
            <a:solidFill>
              <a:srgbClr val="724C2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235558" name="Freeform 38"/>
          <p:cNvSpPr>
            <a:spLocks/>
          </p:cNvSpPr>
          <p:nvPr/>
        </p:nvSpPr>
        <p:spPr bwMode="auto">
          <a:xfrm>
            <a:off x="7424738" y="2178050"/>
            <a:ext cx="1019175" cy="1381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" y="36"/>
              </a:cxn>
              <a:cxn ang="0">
                <a:pos x="183" y="66"/>
              </a:cxn>
              <a:cxn ang="0">
                <a:pos x="285" y="75"/>
              </a:cxn>
              <a:cxn ang="0">
                <a:pos x="423" y="75"/>
              </a:cxn>
              <a:cxn ang="0">
                <a:pos x="537" y="57"/>
              </a:cxn>
              <a:cxn ang="0">
                <a:pos x="672" y="12"/>
              </a:cxn>
            </a:cxnLst>
            <a:rect l="0" t="0" r="r" b="b"/>
            <a:pathLst>
              <a:path w="672" h="78">
                <a:moveTo>
                  <a:pt x="0" y="0"/>
                </a:moveTo>
                <a:cubicBezTo>
                  <a:pt x="25" y="12"/>
                  <a:pt x="50" y="25"/>
                  <a:pt x="81" y="36"/>
                </a:cubicBezTo>
                <a:cubicBezTo>
                  <a:pt x="112" y="47"/>
                  <a:pt x="149" y="60"/>
                  <a:pt x="183" y="66"/>
                </a:cubicBezTo>
                <a:cubicBezTo>
                  <a:pt x="217" y="72"/>
                  <a:pt x="245" y="74"/>
                  <a:pt x="285" y="75"/>
                </a:cubicBezTo>
                <a:cubicBezTo>
                  <a:pt x="325" y="76"/>
                  <a:pt x="381" y="78"/>
                  <a:pt x="423" y="75"/>
                </a:cubicBezTo>
                <a:cubicBezTo>
                  <a:pt x="465" y="72"/>
                  <a:pt x="496" y="67"/>
                  <a:pt x="537" y="57"/>
                </a:cubicBezTo>
                <a:cubicBezTo>
                  <a:pt x="578" y="47"/>
                  <a:pt x="625" y="29"/>
                  <a:pt x="672" y="12"/>
                </a:cubicBezTo>
              </a:path>
            </a:pathLst>
          </a:custGeom>
          <a:noFill/>
          <a:ln w="127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>
              <a:latin typeface="+mn-lt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Recoverable HC</a:t>
            </a:r>
          </a:p>
        </p:txBody>
      </p:sp>
      <p:sp>
        <p:nvSpPr>
          <p:cNvPr id="234537" name="Rectangle 41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0945" y="1113504"/>
            <a:ext cx="5121275" cy="4525963"/>
          </a:xfrm>
          <a:noFill/>
          <a:ln/>
        </p:spPr>
        <p:txBody>
          <a:bodyPr/>
          <a:lstStyle/>
          <a:p>
            <a:pPr>
              <a:lnSpc>
                <a:spcPct val="95000"/>
              </a:lnSpc>
              <a:spcBef>
                <a:spcPct val="55000"/>
              </a:spcBef>
              <a:buFontTx/>
              <a:buNone/>
              <a:tabLst>
                <a:tab pos="1143000" algn="l"/>
              </a:tabLst>
            </a:pPr>
            <a:r>
              <a:rPr lang="en-US" sz="2200" dirty="0" smtClean="0"/>
              <a:t>We need a recovery efficiency to go from HC in place to recoverable HC</a:t>
            </a:r>
          </a:p>
          <a:p>
            <a:pPr>
              <a:lnSpc>
                <a:spcPct val="95000"/>
              </a:lnSpc>
              <a:spcBef>
                <a:spcPct val="55000"/>
              </a:spcBef>
              <a:buFontTx/>
              <a:buNone/>
              <a:tabLst>
                <a:tab pos="1143000" algn="l"/>
              </a:tabLst>
            </a:pPr>
            <a:r>
              <a:rPr lang="en-US" sz="2200" dirty="0" smtClean="0"/>
              <a:t>To get a recoverable gas value, we will assume a 70% recovery efficiency</a:t>
            </a:r>
          </a:p>
          <a:p>
            <a:pPr>
              <a:lnSpc>
                <a:spcPct val="95000"/>
              </a:lnSpc>
              <a:spcBef>
                <a:spcPct val="55000"/>
              </a:spcBef>
              <a:buFontTx/>
              <a:buNone/>
              <a:tabLst>
                <a:tab pos="1143000" algn="l"/>
              </a:tabLst>
            </a:pPr>
            <a:r>
              <a:rPr lang="en-US" sz="2200" dirty="0" smtClean="0"/>
              <a:t>Many factors go into the recovery efficiency, in particular, how effective the reservoir’s “plumbing” is, which is related to permeability</a:t>
            </a:r>
          </a:p>
          <a:p>
            <a:pPr>
              <a:lnSpc>
                <a:spcPct val="95000"/>
              </a:lnSpc>
              <a:spcBef>
                <a:spcPct val="55000"/>
              </a:spcBef>
              <a:buFontTx/>
              <a:buNone/>
              <a:tabLst>
                <a:tab pos="1143000" algn="l"/>
              </a:tabLst>
            </a:pPr>
            <a:r>
              <a:rPr lang="en-US" sz="2200" dirty="0" smtClean="0"/>
              <a:t>These factors are beyond the scope of this course</a:t>
            </a:r>
          </a:p>
          <a:p>
            <a:pPr>
              <a:lnSpc>
                <a:spcPct val="95000"/>
              </a:lnSpc>
              <a:spcBef>
                <a:spcPct val="55000"/>
              </a:spcBef>
              <a:buFontTx/>
              <a:buNone/>
              <a:tabLst>
                <a:tab pos="1143000" algn="l"/>
              </a:tabLst>
            </a:pPr>
            <a:r>
              <a:rPr lang="en-US" sz="2200" dirty="0" smtClean="0"/>
              <a:t>There is also a volumetric expansion as the gas rises in the pipe and goes through drops in both temperature  and pressure </a:t>
            </a:r>
          </a:p>
        </p:txBody>
      </p:sp>
      <p:sp>
        <p:nvSpPr>
          <p:cNvPr id="234552" name="Text Box 56"/>
          <p:cNvSpPr txBox="1">
            <a:spLocks noChangeArrowheads="1"/>
          </p:cNvSpPr>
          <p:nvPr/>
        </p:nvSpPr>
        <p:spPr bwMode="auto">
          <a:xfrm>
            <a:off x="7152487" y="4171950"/>
            <a:ext cx="1824024" cy="2185214"/>
          </a:xfrm>
          <a:prstGeom prst="rect">
            <a:avLst/>
          </a:prstGeom>
          <a:solidFill>
            <a:srgbClr val="FFFF99"/>
          </a:solidFill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000" dirty="0">
                <a:latin typeface="+mn-lt"/>
              </a:rPr>
              <a:t>In-Place HC </a:t>
            </a:r>
          </a:p>
          <a:p>
            <a:pPr algn="ctr"/>
            <a:r>
              <a:rPr lang="en-US" sz="1800" dirty="0">
                <a:latin typeface="+mn-lt"/>
              </a:rPr>
              <a:t>*</a:t>
            </a:r>
          </a:p>
          <a:p>
            <a:pPr algn="ctr"/>
            <a:r>
              <a:rPr lang="en-US" sz="2000" dirty="0">
                <a:latin typeface="+mn-lt"/>
              </a:rPr>
              <a:t>Expan. Factor</a:t>
            </a:r>
          </a:p>
          <a:p>
            <a:pPr algn="ctr"/>
            <a:r>
              <a:rPr lang="en-US" sz="1800" dirty="0">
                <a:latin typeface="+mn-lt"/>
              </a:rPr>
              <a:t> *</a:t>
            </a:r>
          </a:p>
          <a:p>
            <a:pPr algn="ctr"/>
            <a:r>
              <a:rPr lang="en-US" sz="2000" dirty="0">
                <a:latin typeface="+mn-lt"/>
              </a:rPr>
              <a:t>Recovery Eff.</a:t>
            </a:r>
          </a:p>
          <a:p>
            <a:pPr algn="ctr"/>
            <a:r>
              <a:rPr lang="en-US" sz="2000" dirty="0">
                <a:latin typeface="+mn-lt"/>
              </a:rPr>
              <a:t>  </a:t>
            </a:r>
          </a:p>
          <a:p>
            <a:pPr algn="ctr"/>
            <a:r>
              <a:rPr lang="en-US" sz="2000" dirty="0">
                <a:latin typeface="+mn-lt"/>
              </a:rPr>
              <a:t>Recoverable V.</a:t>
            </a:r>
          </a:p>
        </p:txBody>
      </p:sp>
      <p:sp>
        <p:nvSpPr>
          <p:cNvPr id="234553" name="Line 57"/>
          <p:cNvSpPr>
            <a:spLocks noChangeShapeType="1"/>
          </p:cNvSpPr>
          <p:nvPr/>
        </p:nvSpPr>
        <p:spPr bwMode="auto">
          <a:xfrm>
            <a:off x="8064500" y="5649913"/>
            <a:ext cx="0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grpSp>
        <p:nvGrpSpPr>
          <p:cNvPr id="2" name="Group 58"/>
          <p:cNvGrpSpPr>
            <a:grpSpLocks/>
          </p:cNvGrpSpPr>
          <p:nvPr/>
        </p:nvGrpSpPr>
        <p:grpSpPr bwMode="auto">
          <a:xfrm>
            <a:off x="5743575" y="4084638"/>
            <a:ext cx="1187450" cy="2312987"/>
            <a:chOff x="3618" y="2573"/>
            <a:chExt cx="748" cy="1457"/>
          </a:xfrm>
        </p:grpSpPr>
        <p:grpSp>
          <p:nvGrpSpPr>
            <p:cNvPr id="3" name="Group 59"/>
            <p:cNvGrpSpPr>
              <a:grpSpLocks/>
            </p:cNvGrpSpPr>
            <p:nvPr/>
          </p:nvGrpSpPr>
          <p:grpSpPr bwMode="auto">
            <a:xfrm>
              <a:off x="3618" y="2573"/>
              <a:ext cx="748" cy="1079"/>
              <a:chOff x="5129" y="2490"/>
              <a:chExt cx="748" cy="1079"/>
            </a:xfrm>
          </p:grpSpPr>
          <p:sp>
            <p:nvSpPr>
              <p:cNvPr id="234556" name="Oval 60"/>
              <p:cNvSpPr>
                <a:spLocks noChangeArrowheads="1"/>
              </p:cNvSpPr>
              <p:nvPr/>
            </p:nvSpPr>
            <p:spPr bwMode="auto">
              <a:xfrm>
                <a:off x="5129" y="2763"/>
                <a:ext cx="748" cy="256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4557" name="Oval 61"/>
              <p:cNvSpPr>
                <a:spLocks noChangeArrowheads="1"/>
              </p:cNvSpPr>
              <p:nvPr/>
            </p:nvSpPr>
            <p:spPr bwMode="auto">
              <a:xfrm>
                <a:off x="5129" y="3035"/>
                <a:ext cx="748" cy="256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4558" name="Oval 62"/>
              <p:cNvSpPr>
                <a:spLocks noChangeArrowheads="1"/>
              </p:cNvSpPr>
              <p:nvPr/>
            </p:nvSpPr>
            <p:spPr bwMode="auto">
              <a:xfrm>
                <a:off x="5129" y="3309"/>
                <a:ext cx="748" cy="250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4559" name="Rectangle 63"/>
              <p:cNvSpPr>
                <a:spLocks noChangeArrowheads="1"/>
              </p:cNvSpPr>
              <p:nvPr/>
            </p:nvSpPr>
            <p:spPr bwMode="auto">
              <a:xfrm>
                <a:off x="5177" y="2661"/>
                <a:ext cx="653" cy="782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4560" name="Freeform 64"/>
              <p:cNvSpPr>
                <a:spLocks/>
              </p:cNvSpPr>
              <p:nvPr/>
            </p:nvSpPr>
            <p:spPr bwMode="auto">
              <a:xfrm>
                <a:off x="5167" y="2942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4561" name="Oval 65" descr="80%"/>
              <p:cNvSpPr>
                <a:spLocks noChangeArrowheads="1"/>
              </p:cNvSpPr>
              <p:nvPr/>
            </p:nvSpPr>
            <p:spPr bwMode="auto">
              <a:xfrm>
                <a:off x="5129" y="2490"/>
                <a:ext cx="748" cy="256"/>
              </a:xfrm>
              <a:prstGeom prst="ellipse">
                <a:avLst/>
              </a:prstGeom>
              <a:pattFill prst="pct80">
                <a:fgClr>
                  <a:srgbClr val="009900"/>
                </a:fgClr>
                <a:bgClr>
                  <a:srgbClr val="B1FFFF"/>
                </a:bgClr>
              </a:patt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4562" name="Freeform 66"/>
              <p:cNvSpPr>
                <a:spLocks/>
              </p:cNvSpPr>
              <p:nvPr/>
            </p:nvSpPr>
            <p:spPr bwMode="auto">
              <a:xfrm>
                <a:off x="5824" y="3396"/>
                <a:ext cx="41" cy="92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37" y="18"/>
                  </a:cxn>
                  <a:cxn ang="0">
                    <a:pos x="41" y="32"/>
                  </a:cxn>
                  <a:cxn ang="0">
                    <a:pos x="35" y="56"/>
                  </a:cxn>
                  <a:cxn ang="0">
                    <a:pos x="23" y="76"/>
                  </a:cxn>
                  <a:cxn ang="0">
                    <a:pos x="1" y="88"/>
                  </a:cxn>
                  <a:cxn ang="0">
                    <a:pos x="15" y="52"/>
                  </a:cxn>
                  <a:cxn ang="0">
                    <a:pos x="15" y="30"/>
                  </a:cxn>
                </a:cxnLst>
                <a:rect l="0" t="0" r="r" b="b"/>
                <a:pathLst>
                  <a:path w="41" h="92">
                    <a:moveTo>
                      <a:pt x="25" y="0"/>
                    </a:moveTo>
                    <a:cubicBezTo>
                      <a:pt x="29" y="6"/>
                      <a:pt x="34" y="13"/>
                      <a:pt x="37" y="18"/>
                    </a:cubicBezTo>
                    <a:cubicBezTo>
                      <a:pt x="40" y="23"/>
                      <a:pt x="41" y="26"/>
                      <a:pt x="41" y="32"/>
                    </a:cubicBezTo>
                    <a:cubicBezTo>
                      <a:pt x="41" y="38"/>
                      <a:pt x="38" y="49"/>
                      <a:pt x="35" y="56"/>
                    </a:cubicBezTo>
                    <a:cubicBezTo>
                      <a:pt x="32" y="63"/>
                      <a:pt x="29" y="71"/>
                      <a:pt x="23" y="76"/>
                    </a:cubicBezTo>
                    <a:cubicBezTo>
                      <a:pt x="17" y="81"/>
                      <a:pt x="2" y="92"/>
                      <a:pt x="1" y="88"/>
                    </a:cubicBezTo>
                    <a:cubicBezTo>
                      <a:pt x="0" y="84"/>
                      <a:pt x="13" y="62"/>
                      <a:pt x="15" y="52"/>
                    </a:cubicBezTo>
                    <a:cubicBezTo>
                      <a:pt x="17" y="42"/>
                      <a:pt x="16" y="36"/>
                      <a:pt x="15" y="30"/>
                    </a:cubicBez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4563" name="Freeform 67"/>
              <p:cNvSpPr>
                <a:spLocks/>
              </p:cNvSpPr>
              <p:nvPr/>
            </p:nvSpPr>
            <p:spPr bwMode="auto">
              <a:xfrm>
                <a:off x="5142" y="3390"/>
                <a:ext cx="35" cy="93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7" y="16"/>
                  </a:cxn>
                  <a:cxn ang="0">
                    <a:pos x="1" y="32"/>
                  </a:cxn>
                  <a:cxn ang="0">
                    <a:pos x="1" y="48"/>
                  </a:cxn>
                  <a:cxn ang="0">
                    <a:pos x="7" y="66"/>
                  </a:cxn>
                  <a:cxn ang="0">
                    <a:pos x="19" y="80"/>
                  </a:cxn>
                  <a:cxn ang="0">
                    <a:pos x="33" y="88"/>
                  </a:cxn>
                  <a:cxn ang="0">
                    <a:pos x="29" y="50"/>
                  </a:cxn>
                </a:cxnLst>
                <a:rect l="0" t="0" r="r" b="b"/>
                <a:pathLst>
                  <a:path w="35" h="93">
                    <a:moveTo>
                      <a:pt x="29" y="0"/>
                    </a:moveTo>
                    <a:cubicBezTo>
                      <a:pt x="20" y="5"/>
                      <a:pt x="12" y="11"/>
                      <a:pt x="7" y="16"/>
                    </a:cubicBezTo>
                    <a:cubicBezTo>
                      <a:pt x="2" y="21"/>
                      <a:pt x="2" y="27"/>
                      <a:pt x="1" y="32"/>
                    </a:cubicBezTo>
                    <a:cubicBezTo>
                      <a:pt x="0" y="37"/>
                      <a:pt x="0" y="42"/>
                      <a:pt x="1" y="48"/>
                    </a:cubicBezTo>
                    <a:cubicBezTo>
                      <a:pt x="2" y="54"/>
                      <a:pt x="4" y="61"/>
                      <a:pt x="7" y="66"/>
                    </a:cubicBezTo>
                    <a:cubicBezTo>
                      <a:pt x="10" y="71"/>
                      <a:pt x="15" y="76"/>
                      <a:pt x="19" y="80"/>
                    </a:cubicBezTo>
                    <a:cubicBezTo>
                      <a:pt x="23" y="84"/>
                      <a:pt x="31" y="93"/>
                      <a:pt x="33" y="88"/>
                    </a:cubicBezTo>
                    <a:cubicBezTo>
                      <a:pt x="35" y="83"/>
                      <a:pt x="32" y="66"/>
                      <a:pt x="29" y="50"/>
                    </a:cubicBez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4564" name="Text Box 68"/>
              <p:cNvSpPr txBox="1">
                <a:spLocks noChangeArrowheads="1"/>
              </p:cNvSpPr>
              <p:nvPr/>
            </p:nvSpPr>
            <p:spPr bwMode="auto">
              <a:xfrm>
                <a:off x="5197" y="3288"/>
                <a:ext cx="595" cy="2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latin typeface="+mn-lt"/>
                  </a:rPr>
                  <a:t>Non-Res</a:t>
                </a:r>
              </a:p>
            </p:txBody>
          </p:sp>
          <p:sp>
            <p:nvSpPr>
              <p:cNvPr id="234565" name="Freeform 69"/>
              <p:cNvSpPr>
                <a:spLocks/>
              </p:cNvSpPr>
              <p:nvPr/>
            </p:nvSpPr>
            <p:spPr bwMode="auto">
              <a:xfrm>
                <a:off x="5173" y="2880"/>
                <a:ext cx="665" cy="366"/>
              </a:xfrm>
              <a:custGeom>
                <a:avLst/>
                <a:gdLst/>
                <a:ahLst/>
                <a:cxnLst>
                  <a:cxn ang="0">
                    <a:pos x="6" y="14"/>
                  </a:cxn>
                  <a:cxn ang="0">
                    <a:pos x="96" y="50"/>
                  </a:cxn>
                  <a:cxn ang="0">
                    <a:pos x="189" y="74"/>
                  </a:cxn>
                  <a:cxn ang="0">
                    <a:pos x="291" y="80"/>
                  </a:cxn>
                  <a:cxn ang="0">
                    <a:pos x="393" y="80"/>
                  </a:cxn>
                  <a:cxn ang="0">
                    <a:pos x="471" y="71"/>
                  </a:cxn>
                  <a:cxn ang="0">
                    <a:pos x="549" y="62"/>
                  </a:cxn>
                  <a:cxn ang="0">
                    <a:pos x="615" y="35"/>
                  </a:cxn>
                  <a:cxn ang="0">
                    <a:pos x="657" y="17"/>
                  </a:cxn>
                  <a:cxn ang="0">
                    <a:pos x="654" y="137"/>
                  </a:cxn>
                  <a:cxn ang="0">
                    <a:pos x="654" y="230"/>
                  </a:cxn>
                  <a:cxn ang="0">
                    <a:pos x="585" y="260"/>
                  </a:cxn>
                  <a:cxn ang="0">
                    <a:pos x="489" y="287"/>
                  </a:cxn>
                  <a:cxn ang="0">
                    <a:pos x="420" y="299"/>
                  </a:cxn>
                  <a:cxn ang="0">
                    <a:pos x="285" y="302"/>
                  </a:cxn>
                  <a:cxn ang="0">
                    <a:pos x="216" y="305"/>
                  </a:cxn>
                  <a:cxn ang="0">
                    <a:pos x="123" y="278"/>
                  </a:cxn>
                  <a:cxn ang="0">
                    <a:pos x="0" y="218"/>
                  </a:cxn>
                </a:cxnLst>
                <a:rect l="0" t="0" r="r" b="b"/>
                <a:pathLst>
                  <a:path w="665" h="309">
                    <a:moveTo>
                      <a:pt x="6" y="14"/>
                    </a:moveTo>
                    <a:cubicBezTo>
                      <a:pt x="36" y="27"/>
                      <a:pt x="66" y="40"/>
                      <a:pt x="96" y="50"/>
                    </a:cubicBezTo>
                    <a:cubicBezTo>
                      <a:pt x="126" y="60"/>
                      <a:pt x="157" y="69"/>
                      <a:pt x="189" y="74"/>
                    </a:cubicBezTo>
                    <a:cubicBezTo>
                      <a:pt x="221" y="79"/>
                      <a:pt x="257" y="79"/>
                      <a:pt x="291" y="80"/>
                    </a:cubicBezTo>
                    <a:cubicBezTo>
                      <a:pt x="325" y="81"/>
                      <a:pt x="363" y="81"/>
                      <a:pt x="393" y="80"/>
                    </a:cubicBezTo>
                    <a:cubicBezTo>
                      <a:pt x="423" y="79"/>
                      <a:pt x="445" y="74"/>
                      <a:pt x="471" y="71"/>
                    </a:cubicBezTo>
                    <a:cubicBezTo>
                      <a:pt x="497" y="68"/>
                      <a:pt x="525" y="68"/>
                      <a:pt x="549" y="62"/>
                    </a:cubicBezTo>
                    <a:cubicBezTo>
                      <a:pt x="573" y="56"/>
                      <a:pt x="597" y="42"/>
                      <a:pt x="615" y="35"/>
                    </a:cubicBezTo>
                    <a:cubicBezTo>
                      <a:pt x="633" y="28"/>
                      <a:pt x="651" y="0"/>
                      <a:pt x="657" y="17"/>
                    </a:cubicBezTo>
                    <a:cubicBezTo>
                      <a:pt x="663" y="34"/>
                      <a:pt x="654" y="102"/>
                      <a:pt x="654" y="137"/>
                    </a:cubicBezTo>
                    <a:cubicBezTo>
                      <a:pt x="654" y="172"/>
                      <a:pt x="665" y="210"/>
                      <a:pt x="654" y="230"/>
                    </a:cubicBezTo>
                    <a:cubicBezTo>
                      <a:pt x="643" y="250"/>
                      <a:pt x="612" y="251"/>
                      <a:pt x="585" y="260"/>
                    </a:cubicBezTo>
                    <a:cubicBezTo>
                      <a:pt x="558" y="269"/>
                      <a:pt x="516" y="281"/>
                      <a:pt x="489" y="287"/>
                    </a:cubicBezTo>
                    <a:cubicBezTo>
                      <a:pt x="462" y="293"/>
                      <a:pt x="454" y="297"/>
                      <a:pt x="420" y="299"/>
                    </a:cubicBezTo>
                    <a:cubicBezTo>
                      <a:pt x="386" y="301"/>
                      <a:pt x="319" y="301"/>
                      <a:pt x="285" y="302"/>
                    </a:cubicBezTo>
                    <a:cubicBezTo>
                      <a:pt x="251" y="303"/>
                      <a:pt x="243" y="309"/>
                      <a:pt x="216" y="305"/>
                    </a:cubicBezTo>
                    <a:cubicBezTo>
                      <a:pt x="189" y="301"/>
                      <a:pt x="159" y="292"/>
                      <a:pt x="123" y="278"/>
                    </a:cubicBezTo>
                    <a:cubicBezTo>
                      <a:pt x="87" y="264"/>
                      <a:pt x="43" y="241"/>
                      <a:pt x="0" y="218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4566" name="Freeform 70"/>
              <p:cNvSpPr>
                <a:spLocks/>
              </p:cNvSpPr>
              <p:nvPr/>
            </p:nvSpPr>
            <p:spPr bwMode="auto">
              <a:xfrm>
                <a:off x="5177" y="3140"/>
                <a:ext cx="684" cy="4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39"/>
                  </a:cxn>
                  <a:cxn ang="0">
                    <a:pos x="204" y="66"/>
                  </a:cxn>
                  <a:cxn ang="0">
                    <a:pos x="306" y="78"/>
                  </a:cxn>
                  <a:cxn ang="0">
                    <a:pos x="432" y="69"/>
                  </a:cxn>
                  <a:cxn ang="0">
                    <a:pos x="546" y="51"/>
                  </a:cxn>
                  <a:cxn ang="0">
                    <a:pos x="654" y="6"/>
                  </a:cxn>
                  <a:cxn ang="0">
                    <a:pos x="654" y="147"/>
                  </a:cxn>
                  <a:cxn ang="0">
                    <a:pos x="672" y="162"/>
                  </a:cxn>
                  <a:cxn ang="0">
                    <a:pos x="690" y="204"/>
                  </a:cxn>
                  <a:cxn ang="0">
                    <a:pos x="654" y="264"/>
                  </a:cxn>
                  <a:cxn ang="0">
                    <a:pos x="558" y="303"/>
                  </a:cxn>
                  <a:cxn ang="0">
                    <a:pos x="420" y="327"/>
                  </a:cxn>
                  <a:cxn ang="0">
                    <a:pos x="291" y="327"/>
                  </a:cxn>
                  <a:cxn ang="0">
                    <a:pos x="123" y="306"/>
                  </a:cxn>
                  <a:cxn ang="0">
                    <a:pos x="15" y="270"/>
                  </a:cxn>
                  <a:cxn ang="0">
                    <a:pos x="0" y="255"/>
                  </a:cxn>
                </a:cxnLst>
                <a:rect l="0" t="0" r="r" b="b"/>
                <a:pathLst>
                  <a:path w="690" h="327">
                    <a:moveTo>
                      <a:pt x="0" y="0"/>
                    </a:moveTo>
                    <a:lnTo>
                      <a:pt x="96" y="39"/>
                    </a:lnTo>
                    <a:lnTo>
                      <a:pt x="204" y="66"/>
                    </a:lnTo>
                    <a:lnTo>
                      <a:pt x="306" y="78"/>
                    </a:lnTo>
                    <a:lnTo>
                      <a:pt x="432" y="69"/>
                    </a:lnTo>
                    <a:lnTo>
                      <a:pt x="546" y="51"/>
                    </a:lnTo>
                    <a:lnTo>
                      <a:pt x="654" y="6"/>
                    </a:lnTo>
                    <a:lnTo>
                      <a:pt x="654" y="147"/>
                    </a:lnTo>
                    <a:lnTo>
                      <a:pt x="672" y="162"/>
                    </a:lnTo>
                    <a:lnTo>
                      <a:pt x="690" y="204"/>
                    </a:lnTo>
                    <a:lnTo>
                      <a:pt x="654" y="264"/>
                    </a:lnTo>
                    <a:lnTo>
                      <a:pt x="558" y="303"/>
                    </a:lnTo>
                    <a:lnTo>
                      <a:pt x="420" y="327"/>
                    </a:lnTo>
                    <a:lnTo>
                      <a:pt x="291" y="327"/>
                    </a:lnTo>
                    <a:lnTo>
                      <a:pt x="123" y="306"/>
                    </a:lnTo>
                    <a:lnTo>
                      <a:pt x="15" y="270"/>
                    </a:lnTo>
                    <a:lnTo>
                      <a:pt x="0" y="255"/>
                    </a:ln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4567" name="Freeform 71"/>
              <p:cNvSpPr>
                <a:spLocks/>
              </p:cNvSpPr>
              <p:nvPr/>
            </p:nvSpPr>
            <p:spPr bwMode="auto">
              <a:xfrm>
                <a:off x="5173" y="3482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grpSp>
            <p:nvGrpSpPr>
              <p:cNvPr id="4" name="Group 72"/>
              <p:cNvGrpSpPr>
                <a:grpSpLocks/>
              </p:cNvGrpSpPr>
              <p:nvPr/>
            </p:nvGrpSpPr>
            <p:grpSpPr bwMode="auto">
              <a:xfrm>
                <a:off x="5141" y="3117"/>
                <a:ext cx="726" cy="93"/>
                <a:chOff x="1948" y="3088"/>
                <a:chExt cx="726" cy="93"/>
              </a:xfrm>
            </p:grpSpPr>
            <p:sp>
              <p:nvSpPr>
                <p:cNvPr id="234569" name="Freeform 73"/>
                <p:cNvSpPr>
                  <a:spLocks/>
                </p:cNvSpPr>
                <p:nvPr/>
              </p:nvSpPr>
              <p:spPr bwMode="auto">
                <a:xfrm>
                  <a:off x="1948" y="3088"/>
                  <a:ext cx="35" cy="93"/>
                </a:xfrm>
                <a:custGeom>
                  <a:avLst/>
                  <a:gdLst/>
                  <a:ahLst/>
                  <a:cxnLst>
                    <a:cxn ang="0">
                      <a:pos x="29" y="0"/>
                    </a:cxn>
                    <a:cxn ang="0">
                      <a:pos x="7" y="16"/>
                    </a:cxn>
                    <a:cxn ang="0">
                      <a:pos x="1" y="32"/>
                    </a:cxn>
                    <a:cxn ang="0">
                      <a:pos x="1" y="48"/>
                    </a:cxn>
                    <a:cxn ang="0">
                      <a:pos x="7" y="66"/>
                    </a:cxn>
                    <a:cxn ang="0">
                      <a:pos x="19" y="80"/>
                    </a:cxn>
                    <a:cxn ang="0">
                      <a:pos x="33" y="88"/>
                    </a:cxn>
                    <a:cxn ang="0">
                      <a:pos x="29" y="50"/>
                    </a:cxn>
                  </a:cxnLst>
                  <a:rect l="0" t="0" r="r" b="b"/>
                  <a:pathLst>
                    <a:path w="35" h="93">
                      <a:moveTo>
                        <a:pt x="29" y="0"/>
                      </a:moveTo>
                      <a:cubicBezTo>
                        <a:pt x="20" y="5"/>
                        <a:pt x="12" y="11"/>
                        <a:pt x="7" y="16"/>
                      </a:cubicBezTo>
                      <a:cubicBezTo>
                        <a:pt x="2" y="21"/>
                        <a:pt x="2" y="27"/>
                        <a:pt x="1" y="32"/>
                      </a:cubicBezTo>
                      <a:cubicBezTo>
                        <a:pt x="0" y="37"/>
                        <a:pt x="0" y="42"/>
                        <a:pt x="1" y="48"/>
                      </a:cubicBezTo>
                      <a:cubicBezTo>
                        <a:pt x="2" y="54"/>
                        <a:pt x="4" y="61"/>
                        <a:pt x="7" y="66"/>
                      </a:cubicBezTo>
                      <a:cubicBezTo>
                        <a:pt x="10" y="71"/>
                        <a:pt x="15" y="76"/>
                        <a:pt x="19" y="80"/>
                      </a:cubicBezTo>
                      <a:cubicBezTo>
                        <a:pt x="23" y="84"/>
                        <a:pt x="31" y="93"/>
                        <a:pt x="33" y="88"/>
                      </a:cubicBezTo>
                      <a:cubicBezTo>
                        <a:pt x="35" y="83"/>
                        <a:pt x="32" y="66"/>
                        <a:pt x="29" y="50"/>
                      </a:cubicBez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34570" name="Freeform 74"/>
                <p:cNvSpPr>
                  <a:spLocks/>
                </p:cNvSpPr>
                <p:nvPr/>
              </p:nvSpPr>
              <p:spPr bwMode="auto">
                <a:xfrm>
                  <a:off x="2633" y="3088"/>
                  <a:ext cx="41" cy="92"/>
                </a:xfrm>
                <a:custGeom>
                  <a:avLst/>
                  <a:gdLst/>
                  <a:ahLst/>
                  <a:cxnLst>
                    <a:cxn ang="0">
                      <a:pos x="25" y="0"/>
                    </a:cxn>
                    <a:cxn ang="0">
                      <a:pos x="37" y="18"/>
                    </a:cxn>
                    <a:cxn ang="0">
                      <a:pos x="41" y="32"/>
                    </a:cxn>
                    <a:cxn ang="0">
                      <a:pos x="35" y="56"/>
                    </a:cxn>
                    <a:cxn ang="0">
                      <a:pos x="23" y="76"/>
                    </a:cxn>
                    <a:cxn ang="0">
                      <a:pos x="1" y="88"/>
                    </a:cxn>
                    <a:cxn ang="0">
                      <a:pos x="15" y="52"/>
                    </a:cxn>
                    <a:cxn ang="0">
                      <a:pos x="15" y="30"/>
                    </a:cxn>
                  </a:cxnLst>
                  <a:rect l="0" t="0" r="r" b="b"/>
                  <a:pathLst>
                    <a:path w="41" h="92">
                      <a:moveTo>
                        <a:pt x="25" y="0"/>
                      </a:moveTo>
                      <a:cubicBezTo>
                        <a:pt x="29" y="6"/>
                        <a:pt x="34" y="13"/>
                        <a:pt x="37" y="18"/>
                      </a:cubicBezTo>
                      <a:cubicBezTo>
                        <a:pt x="40" y="23"/>
                        <a:pt x="41" y="26"/>
                        <a:pt x="41" y="32"/>
                      </a:cubicBezTo>
                      <a:cubicBezTo>
                        <a:pt x="41" y="38"/>
                        <a:pt x="38" y="49"/>
                        <a:pt x="35" y="56"/>
                      </a:cubicBezTo>
                      <a:cubicBezTo>
                        <a:pt x="32" y="63"/>
                        <a:pt x="29" y="71"/>
                        <a:pt x="23" y="76"/>
                      </a:cubicBezTo>
                      <a:cubicBezTo>
                        <a:pt x="17" y="81"/>
                        <a:pt x="2" y="92"/>
                        <a:pt x="1" y="88"/>
                      </a:cubicBezTo>
                      <a:cubicBezTo>
                        <a:pt x="0" y="84"/>
                        <a:pt x="13" y="62"/>
                        <a:pt x="15" y="52"/>
                      </a:cubicBezTo>
                      <a:cubicBezTo>
                        <a:pt x="17" y="42"/>
                        <a:pt x="16" y="36"/>
                        <a:pt x="15" y="30"/>
                      </a:cubicBez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</p:grpSp>
          <p:grpSp>
            <p:nvGrpSpPr>
              <p:cNvPr id="5" name="Group 75"/>
              <p:cNvGrpSpPr>
                <a:grpSpLocks/>
              </p:cNvGrpSpPr>
              <p:nvPr/>
            </p:nvGrpSpPr>
            <p:grpSpPr bwMode="auto">
              <a:xfrm>
                <a:off x="5141" y="2847"/>
                <a:ext cx="726" cy="93"/>
                <a:chOff x="1948" y="3088"/>
                <a:chExt cx="726" cy="93"/>
              </a:xfrm>
            </p:grpSpPr>
            <p:sp>
              <p:nvSpPr>
                <p:cNvPr id="234572" name="Freeform 76"/>
                <p:cNvSpPr>
                  <a:spLocks/>
                </p:cNvSpPr>
                <p:nvPr/>
              </p:nvSpPr>
              <p:spPr bwMode="auto">
                <a:xfrm>
                  <a:off x="1948" y="3088"/>
                  <a:ext cx="35" cy="93"/>
                </a:xfrm>
                <a:custGeom>
                  <a:avLst/>
                  <a:gdLst/>
                  <a:ahLst/>
                  <a:cxnLst>
                    <a:cxn ang="0">
                      <a:pos x="29" y="0"/>
                    </a:cxn>
                    <a:cxn ang="0">
                      <a:pos x="7" y="16"/>
                    </a:cxn>
                    <a:cxn ang="0">
                      <a:pos x="1" y="32"/>
                    </a:cxn>
                    <a:cxn ang="0">
                      <a:pos x="1" y="48"/>
                    </a:cxn>
                    <a:cxn ang="0">
                      <a:pos x="7" y="66"/>
                    </a:cxn>
                    <a:cxn ang="0">
                      <a:pos x="19" y="80"/>
                    </a:cxn>
                    <a:cxn ang="0">
                      <a:pos x="33" y="88"/>
                    </a:cxn>
                    <a:cxn ang="0">
                      <a:pos x="29" y="50"/>
                    </a:cxn>
                  </a:cxnLst>
                  <a:rect l="0" t="0" r="r" b="b"/>
                  <a:pathLst>
                    <a:path w="35" h="93">
                      <a:moveTo>
                        <a:pt x="29" y="0"/>
                      </a:moveTo>
                      <a:cubicBezTo>
                        <a:pt x="20" y="5"/>
                        <a:pt x="12" y="11"/>
                        <a:pt x="7" y="16"/>
                      </a:cubicBezTo>
                      <a:cubicBezTo>
                        <a:pt x="2" y="21"/>
                        <a:pt x="2" y="27"/>
                        <a:pt x="1" y="32"/>
                      </a:cubicBezTo>
                      <a:cubicBezTo>
                        <a:pt x="0" y="37"/>
                        <a:pt x="0" y="42"/>
                        <a:pt x="1" y="48"/>
                      </a:cubicBezTo>
                      <a:cubicBezTo>
                        <a:pt x="2" y="54"/>
                        <a:pt x="4" y="61"/>
                        <a:pt x="7" y="66"/>
                      </a:cubicBezTo>
                      <a:cubicBezTo>
                        <a:pt x="10" y="71"/>
                        <a:pt x="15" y="76"/>
                        <a:pt x="19" y="80"/>
                      </a:cubicBezTo>
                      <a:cubicBezTo>
                        <a:pt x="23" y="84"/>
                        <a:pt x="31" y="93"/>
                        <a:pt x="33" y="88"/>
                      </a:cubicBezTo>
                      <a:cubicBezTo>
                        <a:pt x="35" y="83"/>
                        <a:pt x="32" y="66"/>
                        <a:pt x="29" y="50"/>
                      </a:cubicBezTo>
                    </a:path>
                  </a:pathLst>
                </a:custGeom>
                <a:solidFill>
                  <a:schemeClr val="bg2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34573" name="Freeform 77"/>
                <p:cNvSpPr>
                  <a:spLocks/>
                </p:cNvSpPr>
                <p:nvPr/>
              </p:nvSpPr>
              <p:spPr bwMode="auto">
                <a:xfrm>
                  <a:off x="2633" y="3088"/>
                  <a:ext cx="41" cy="92"/>
                </a:xfrm>
                <a:custGeom>
                  <a:avLst/>
                  <a:gdLst/>
                  <a:ahLst/>
                  <a:cxnLst>
                    <a:cxn ang="0">
                      <a:pos x="25" y="0"/>
                    </a:cxn>
                    <a:cxn ang="0">
                      <a:pos x="37" y="18"/>
                    </a:cxn>
                    <a:cxn ang="0">
                      <a:pos x="41" y="32"/>
                    </a:cxn>
                    <a:cxn ang="0">
                      <a:pos x="35" y="56"/>
                    </a:cxn>
                    <a:cxn ang="0">
                      <a:pos x="23" y="76"/>
                    </a:cxn>
                    <a:cxn ang="0">
                      <a:pos x="1" y="88"/>
                    </a:cxn>
                    <a:cxn ang="0">
                      <a:pos x="15" y="52"/>
                    </a:cxn>
                    <a:cxn ang="0">
                      <a:pos x="15" y="30"/>
                    </a:cxn>
                  </a:cxnLst>
                  <a:rect l="0" t="0" r="r" b="b"/>
                  <a:pathLst>
                    <a:path w="41" h="92">
                      <a:moveTo>
                        <a:pt x="25" y="0"/>
                      </a:moveTo>
                      <a:cubicBezTo>
                        <a:pt x="29" y="6"/>
                        <a:pt x="34" y="13"/>
                        <a:pt x="37" y="18"/>
                      </a:cubicBezTo>
                      <a:cubicBezTo>
                        <a:pt x="40" y="23"/>
                        <a:pt x="41" y="26"/>
                        <a:pt x="41" y="32"/>
                      </a:cubicBezTo>
                      <a:cubicBezTo>
                        <a:pt x="41" y="38"/>
                        <a:pt x="38" y="49"/>
                        <a:pt x="35" y="56"/>
                      </a:cubicBezTo>
                      <a:cubicBezTo>
                        <a:pt x="32" y="63"/>
                        <a:pt x="29" y="71"/>
                        <a:pt x="23" y="76"/>
                      </a:cubicBezTo>
                      <a:cubicBezTo>
                        <a:pt x="17" y="81"/>
                        <a:pt x="2" y="92"/>
                        <a:pt x="1" y="88"/>
                      </a:cubicBezTo>
                      <a:cubicBezTo>
                        <a:pt x="0" y="84"/>
                        <a:pt x="13" y="62"/>
                        <a:pt x="15" y="52"/>
                      </a:cubicBezTo>
                      <a:cubicBezTo>
                        <a:pt x="17" y="42"/>
                        <a:pt x="16" y="36"/>
                        <a:pt x="15" y="30"/>
                      </a:cubicBezTo>
                    </a:path>
                  </a:pathLst>
                </a:custGeom>
                <a:solidFill>
                  <a:schemeClr val="bg2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</p:grpSp>
          <p:sp>
            <p:nvSpPr>
              <p:cNvPr id="234574" name="Text Box 78"/>
              <p:cNvSpPr txBox="1">
                <a:spLocks noChangeArrowheads="1"/>
              </p:cNvSpPr>
              <p:nvPr/>
            </p:nvSpPr>
            <p:spPr bwMode="auto">
              <a:xfrm>
                <a:off x="5207" y="2973"/>
                <a:ext cx="592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latin typeface="+mn-lt"/>
                  </a:rPr>
                  <a:t>Non-Net</a:t>
                </a:r>
              </a:p>
            </p:txBody>
          </p:sp>
          <p:sp>
            <p:nvSpPr>
              <p:cNvPr id="234575" name="Text Box 79"/>
              <p:cNvSpPr txBox="1">
                <a:spLocks noChangeArrowheads="1"/>
              </p:cNvSpPr>
              <p:nvPr/>
            </p:nvSpPr>
            <p:spPr bwMode="auto">
              <a:xfrm>
                <a:off x="5193" y="3273"/>
                <a:ext cx="595" cy="2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latin typeface="+mn-lt"/>
                  </a:rPr>
                  <a:t>Non-Res</a:t>
                </a:r>
              </a:p>
            </p:txBody>
          </p:sp>
          <p:sp>
            <p:nvSpPr>
              <p:cNvPr id="234576" name="Freeform 80"/>
              <p:cNvSpPr>
                <a:spLocks/>
              </p:cNvSpPr>
              <p:nvPr/>
            </p:nvSpPr>
            <p:spPr bwMode="auto">
              <a:xfrm>
                <a:off x="5167" y="3221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4577" name="Freeform 81" descr="20%"/>
              <p:cNvSpPr>
                <a:spLocks/>
              </p:cNvSpPr>
              <p:nvPr/>
            </p:nvSpPr>
            <p:spPr bwMode="auto">
              <a:xfrm>
                <a:off x="5144" y="2503"/>
                <a:ext cx="612" cy="477"/>
              </a:xfrm>
              <a:custGeom>
                <a:avLst/>
                <a:gdLst/>
                <a:ahLst/>
                <a:cxnLst>
                  <a:cxn ang="0">
                    <a:pos x="543" y="456"/>
                  </a:cxn>
                  <a:cxn ang="0">
                    <a:pos x="543" y="222"/>
                  </a:cxn>
                  <a:cxn ang="0">
                    <a:pos x="612" y="30"/>
                  </a:cxn>
                  <a:cxn ang="0">
                    <a:pos x="573" y="18"/>
                  </a:cxn>
                  <a:cxn ang="0">
                    <a:pos x="501" y="9"/>
                  </a:cxn>
                  <a:cxn ang="0">
                    <a:pos x="426" y="0"/>
                  </a:cxn>
                  <a:cxn ang="0">
                    <a:pos x="324" y="0"/>
                  </a:cxn>
                  <a:cxn ang="0">
                    <a:pos x="255" y="3"/>
                  </a:cxn>
                  <a:cxn ang="0">
                    <a:pos x="189" y="9"/>
                  </a:cxn>
                  <a:cxn ang="0">
                    <a:pos x="108" y="24"/>
                  </a:cxn>
                  <a:cxn ang="0">
                    <a:pos x="48" y="57"/>
                  </a:cxn>
                  <a:cxn ang="0">
                    <a:pos x="27" y="66"/>
                  </a:cxn>
                  <a:cxn ang="0">
                    <a:pos x="0" y="99"/>
                  </a:cxn>
                  <a:cxn ang="0">
                    <a:pos x="3" y="120"/>
                  </a:cxn>
                  <a:cxn ang="0">
                    <a:pos x="33" y="165"/>
                  </a:cxn>
                  <a:cxn ang="0">
                    <a:pos x="51" y="174"/>
                  </a:cxn>
                  <a:cxn ang="0">
                    <a:pos x="51" y="216"/>
                  </a:cxn>
                  <a:cxn ang="0">
                    <a:pos x="42" y="402"/>
                  </a:cxn>
                  <a:cxn ang="0">
                    <a:pos x="111" y="429"/>
                  </a:cxn>
                  <a:cxn ang="0">
                    <a:pos x="210" y="465"/>
                  </a:cxn>
                  <a:cxn ang="0">
                    <a:pos x="303" y="474"/>
                  </a:cxn>
                  <a:cxn ang="0">
                    <a:pos x="366" y="474"/>
                  </a:cxn>
                  <a:cxn ang="0">
                    <a:pos x="435" y="477"/>
                  </a:cxn>
                  <a:cxn ang="0">
                    <a:pos x="543" y="456"/>
                  </a:cxn>
                </a:cxnLst>
                <a:rect l="0" t="0" r="r" b="b"/>
                <a:pathLst>
                  <a:path w="612" h="477">
                    <a:moveTo>
                      <a:pt x="543" y="456"/>
                    </a:moveTo>
                    <a:lnTo>
                      <a:pt x="543" y="222"/>
                    </a:lnTo>
                    <a:lnTo>
                      <a:pt x="612" y="30"/>
                    </a:lnTo>
                    <a:lnTo>
                      <a:pt x="573" y="18"/>
                    </a:lnTo>
                    <a:lnTo>
                      <a:pt x="501" y="9"/>
                    </a:lnTo>
                    <a:lnTo>
                      <a:pt x="426" y="0"/>
                    </a:lnTo>
                    <a:lnTo>
                      <a:pt x="324" y="0"/>
                    </a:lnTo>
                    <a:lnTo>
                      <a:pt x="255" y="3"/>
                    </a:lnTo>
                    <a:lnTo>
                      <a:pt x="189" y="9"/>
                    </a:lnTo>
                    <a:lnTo>
                      <a:pt x="108" y="24"/>
                    </a:lnTo>
                    <a:lnTo>
                      <a:pt x="48" y="57"/>
                    </a:lnTo>
                    <a:lnTo>
                      <a:pt x="27" y="66"/>
                    </a:lnTo>
                    <a:lnTo>
                      <a:pt x="0" y="99"/>
                    </a:lnTo>
                    <a:lnTo>
                      <a:pt x="3" y="120"/>
                    </a:lnTo>
                    <a:lnTo>
                      <a:pt x="33" y="165"/>
                    </a:lnTo>
                    <a:lnTo>
                      <a:pt x="51" y="174"/>
                    </a:lnTo>
                    <a:lnTo>
                      <a:pt x="51" y="216"/>
                    </a:lnTo>
                    <a:lnTo>
                      <a:pt x="42" y="402"/>
                    </a:lnTo>
                    <a:lnTo>
                      <a:pt x="111" y="429"/>
                    </a:lnTo>
                    <a:lnTo>
                      <a:pt x="210" y="465"/>
                    </a:lnTo>
                    <a:lnTo>
                      <a:pt x="303" y="474"/>
                    </a:lnTo>
                    <a:lnTo>
                      <a:pt x="366" y="474"/>
                    </a:lnTo>
                    <a:lnTo>
                      <a:pt x="435" y="477"/>
                    </a:lnTo>
                    <a:lnTo>
                      <a:pt x="543" y="456"/>
                    </a:lnTo>
                    <a:close/>
                  </a:path>
                </a:pathLst>
              </a:custGeom>
              <a:pattFill prst="pct20">
                <a:fgClr>
                  <a:schemeClr val="tx1"/>
                </a:fgClr>
                <a:bgClr>
                  <a:srgbClr val="FFFF00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4578" name="Freeform 82"/>
              <p:cNvSpPr>
                <a:spLocks/>
              </p:cNvSpPr>
              <p:nvPr/>
            </p:nvSpPr>
            <p:spPr bwMode="auto">
              <a:xfrm>
                <a:off x="5155" y="2672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4579" name="Freeform 83"/>
              <p:cNvSpPr>
                <a:spLocks/>
              </p:cNvSpPr>
              <p:nvPr/>
            </p:nvSpPr>
            <p:spPr bwMode="auto">
              <a:xfrm flipV="1">
                <a:off x="5158" y="2492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4580" name="Line 84"/>
              <p:cNvSpPr>
                <a:spLocks noChangeShapeType="1"/>
              </p:cNvSpPr>
              <p:nvPr/>
            </p:nvSpPr>
            <p:spPr bwMode="auto">
              <a:xfrm>
                <a:off x="5833" y="2687"/>
                <a:ext cx="0" cy="777"/>
              </a:xfrm>
              <a:prstGeom prst="line">
                <a:avLst/>
              </a:prstGeom>
              <a:noFill/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4581" name="Line 85"/>
              <p:cNvSpPr>
                <a:spLocks noChangeShapeType="1"/>
              </p:cNvSpPr>
              <p:nvPr/>
            </p:nvSpPr>
            <p:spPr bwMode="auto">
              <a:xfrm>
                <a:off x="5179" y="2696"/>
                <a:ext cx="0" cy="777"/>
              </a:xfrm>
              <a:prstGeom prst="line">
                <a:avLst/>
              </a:prstGeom>
              <a:noFill/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4582" name="Text Box 86"/>
              <p:cNvSpPr txBox="1">
                <a:spLocks noChangeArrowheads="1"/>
              </p:cNvSpPr>
              <p:nvPr/>
            </p:nvSpPr>
            <p:spPr bwMode="auto">
              <a:xfrm>
                <a:off x="5238" y="2596"/>
                <a:ext cx="378" cy="2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000" b="1" dirty="0">
                    <a:latin typeface="+mn-lt"/>
                  </a:rPr>
                  <a:t>Solid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sz="1000" b="1" dirty="0">
                    <a:latin typeface="+mn-lt"/>
                  </a:rPr>
                  <a:t>Grains</a:t>
                </a:r>
              </a:p>
            </p:txBody>
          </p:sp>
          <p:sp>
            <p:nvSpPr>
              <p:cNvPr id="234583" name="Freeform 87"/>
              <p:cNvSpPr>
                <a:spLocks/>
              </p:cNvSpPr>
              <p:nvPr/>
            </p:nvSpPr>
            <p:spPr bwMode="auto">
              <a:xfrm>
                <a:off x="5691" y="2541"/>
                <a:ext cx="182" cy="174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108" y="15"/>
                  </a:cxn>
                  <a:cxn ang="0">
                    <a:pos x="150" y="36"/>
                  </a:cxn>
                  <a:cxn ang="0">
                    <a:pos x="177" y="66"/>
                  </a:cxn>
                  <a:cxn ang="0">
                    <a:pos x="177" y="99"/>
                  </a:cxn>
                  <a:cxn ang="0">
                    <a:pos x="147" y="126"/>
                  </a:cxn>
                  <a:cxn ang="0">
                    <a:pos x="102" y="147"/>
                  </a:cxn>
                  <a:cxn ang="0">
                    <a:pos x="60" y="162"/>
                  </a:cxn>
                  <a:cxn ang="0">
                    <a:pos x="0" y="174"/>
                  </a:cxn>
                </a:cxnLst>
                <a:rect l="0" t="0" r="r" b="b"/>
                <a:pathLst>
                  <a:path w="182" h="174">
                    <a:moveTo>
                      <a:pt x="60" y="0"/>
                    </a:moveTo>
                    <a:cubicBezTo>
                      <a:pt x="76" y="4"/>
                      <a:pt x="93" y="9"/>
                      <a:pt x="108" y="15"/>
                    </a:cubicBezTo>
                    <a:cubicBezTo>
                      <a:pt x="123" y="21"/>
                      <a:pt x="139" y="27"/>
                      <a:pt x="150" y="36"/>
                    </a:cubicBezTo>
                    <a:cubicBezTo>
                      <a:pt x="161" y="45"/>
                      <a:pt x="173" y="55"/>
                      <a:pt x="177" y="66"/>
                    </a:cubicBezTo>
                    <a:cubicBezTo>
                      <a:pt x="181" y="77"/>
                      <a:pt x="182" y="89"/>
                      <a:pt x="177" y="99"/>
                    </a:cubicBezTo>
                    <a:cubicBezTo>
                      <a:pt x="172" y="109"/>
                      <a:pt x="159" y="118"/>
                      <a:pt x="147" y="126"/>
                    </a:cubicBezTo>
                    <a:cubicBezTo>
                      <a:pt x="135" y="134"/>
                      <a:pt x="116" y="141"/>
                      <a:pt x="102" y="147"/>
                    </a:cubicBezTo>
                    <a:cubicBezTo>
                      <a:pt x="88" y="153"/>
                      <a:pt x="77" y="158"/>
                      <a:pt x="60" y="162"/>
                    </a:cubicBezTo>
                    <a:cubicBezTo>
                      <a:pt x="43" y="166"/>
                      <a:pt x="21" y="170"/>
                      <a:pt x="0" y="174"/>
                    </a:cubicBezTo>
                  </a:path>
                </a:pathLst>
              </a:custGeom>
              <a:solidFill>
                <a:srgbClr val="0099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4584" name="Freeform 88"/>
              <p:cNvSpPr>
                <a:spLocks/>
              </p:cNvSpPr>
              <p:nvPr/>
            </p:nvSpPr>
            <p:spPr bwMode="auto">
              <a:xfrm>
                <a:off x="5691" y="2697"/>
                <a:ext cx="141" cy="78"/>
              </a:xfrm>
              <a:custGeom>
                <a:avLst/>
                <a:gdLst/>
                <a:ahLst/>
                <a:cxnLst>
                  <a:cxn ang="0">
                    <a:pos x="0" y="36"/>
                  </a:cxn>
                  <a:cxn ang="0">
                    <a:pos x="3" y="96"/>
                  </a:cxn>
                  <a:cxn ang="0">
                    <a:pos x="57" y="90"/>
                  </a:cxn>
                  <a:cxn ang="0">
                    <a:pos x="96" y="84"/>
                  </a:cxn>
                  <a:cxn ang="0">
                    <a:pos x="114" y="81"/>
                  </a:cxn>
                  <a:cxn ang="0">
                    <a:pos x="135" y="63"/>
                  </a:cxn>
                  <a:cxn ang="0">
                    <a:pos x="141" y="0"/>
                  </a:cxn>
                  <a:cxn ang="0">
                    <a:pos x="120" y="9"/>
                  </a:cxn>
                  <a:cxn ang="0">
                    <a:pos x="81" y="21"/>
                  </a:cxn>
                  <a:cxn ang="0">
                    <a:pos x="57" y="24"/>
                  </a:cxn>
                  <a:cxn ang="0">
                    <a:pos x="33" y="24"/>
                  </a:cxn>
                  <a:cxn ang="0">
                    <a:pos x="0" y="36"/>
                  </a:cxn>
                </a:cxnLst>
                <a:rect l="0" t="0" r="r" b="b"/>
                <a:pathLst>
                  <a:path w="141" h="96">
                    <a:moveTo>
                      <a:pt x="0" y="36"/>
                    </a:moveTo>
                    <a:lnTo>
                      <a:pt x="3" y="96"/>
                    </a:lnTo>
                    <a:lnTo>
                      <a:pt x="57" y="90"/>
                    </a:lnTo>
                    <a:lnTo>
                      <a:pt x="96" y="84"/>
                    </a:lnTo>
                    <a:lnTo>
                      <a:pt x="114" y="81"/>
                    </a:lnTo>
                    <a:lnTo>
                      <a:pt x="135" y="63"/>
                    </a:lnTo>
                    <a:lnTo>
                      <a:pt x="141" y="0"/>
                    </a:lnTo>
                    <a:lnTo>
                      <a:pt x="120" y="9"/>
                    </a:lnTo>
                    <a:lnTo>
                      <a:pt x="81" y="21"/>
                    </a:lnTo>
                    <a:lnTo>
                      <a:pt x="57" y="24"/>
                    </a:lnTo>
                    <a:lnTo>
                      <a:pt x="33" y="24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0099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4585" name="Freeform 89"/>
              <p:cNvSpPr>
                <a:spLocks/>
              </p:cNvSpPr>
              <p:nvPr/>
            </p:nvSpPr>
            <p:spPr bwMode="auto">
              <a:xfrm>
                <a:off x="5176" y="2672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234586" name="Text Box 90"/>
              <p:cNvSpPr txBox="1">
                <a:spLocks noChangeArrowheads="1"/>
              </p:cNvSpPr>
              <p:nvPr/>
            </p:nvSpPr>
            <p:spPr bwMode="auto">
              <a:xfrm>
                <a:off x="5642" y="2792"/>
                <a:ext cx="222" cy="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700" b="1" dirty="0">
                    <a:solidFill>
                      <a:schemeClr val="bg1"/>
                    </a:solidFill>
                    <a:latin typeface="+mn-lt"/>
                  </a:rPr>
                  <a:t>Gas</a:t>
                </a:r>
              </a:p>
            </p:txBody>
          </p:sp>
          <p:sp>
            <p:nvSpPr>
              <p:cNvPr id="234587" name="Text Box 91"/>
              <p:cNvSpPr txBox="1">
                <a:spLocks noChangeArrowheads="1"/>
              </p:cNvSpPr>
              <p:nvPr/>
            </p:nvSpPr>
            <p:spPr bwMode="auto">
              <a:xfrm rot="18500544">
                <a:off x="5630" y="2575"/>
                <a:ext cx="290" cy="1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700" b="1" dirty="0">
                    <a:solidFill>
                      <a:schemeClr val="bg1"/>
                    </a:solidFill>
                    <a:latin typeface="+mn-lt"/>
                  </a:rPr>
                  <a:t>Water</a:t>
                </a:r>
              </a:p>
            </p:txBody>
          </p:sp>
        </p:grpSp>
        <p:sp>
          <p:nvSpPr>
            <p:cNvPr id="234588" name="Text Box 92"/>
            <p:cNvSpPr txBox="1">
              <a:spLocks noChangeArrowheads="1"/>
            </p:cNvSpPr>
            <p:nvPr/>
          </p:nvSpPr>
          <p:spPr bwMode="auto">
            <a:xfrm>
              <a:off x="3719" y="3700"/>
              <a:ext cx="545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HC</a:t>
              </a:r>
            </a:p>
            <a:p>
              <a:pPr algn="ctr"/>
              <a:r>
                <a:rPr lang="en-US" sz="1400" b="1" dirty="0">
                  <a:latin typeface="+mn-lt"/>
                </a:rPr>
                <a:t>Volume</a:t>
              </a:r>
            </a:p>
          </p:txBody>
        </p:sp>
        <p:sp>
          <p:nvSpPr>
            <p:cNvPr id="234589" name="Freeform 93"/>
            <p:cNvSpPr>
              <a:spLocks/>
            </p:cNvSpPr>
            <p:nvPr/>
          </p:nvSpPr>
          <p:spPr bwMode="auto">
            <a:xfrm>
              <a:off x="3646" y="3029"/>
              <a:ext cx="672" cy="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1" y="36"/>
                </a:cxn>
                <a:cxn ang="0">
                  <a:pos x="183" y="66"/>
                </a:cxn>
                <a:cxn ang="0">
                  <a:pos x="285" y="75"/>
                </a:cxn>
                <a:cxn ang="0">
                  <a:pos x="423" y="75"/>
                </a:cxn>
                <a:cxn ang="0">
                  <a:pos x="537" y="57"/>
                </a:cxn>
                <a:cxn ang="0">
                  <a:pos x="672" y="12"/>
                </a:cxn>
              </a:cxnLst>
              <a:rect l="0" t="0" r="r" b="b"/>
              <a:pathLst>
                <a:path w="672" h="78">
                  <a:moveTo>
                    <a:pt x="0" y="0"/>
                  </a:moveTo>
                  <a:cubicBezTo>
                    <a:pt x="25" y="12"/>
                    <a:pt x="50" y="25"/>
                    <a:pt x="81" y="36"/>
                  </a:cubicBezTo>
                  <a:cubicBezTo>
                    <a:pt x="112" y="47"/>
                    <a:pt x="149" y="60"/>
                    <a:pt x="183" y="66"/>
                  </a:cubicBezTo>
                  <a:cubicBezTo>
                    <a:pt x="217" y="72"/>
                    <a:pt x="245" y="74"/>
                    <a:pt x="285" y="75"/>
                  </a:cubicBezTo>
                  <a:cubicBezTo>
                    <a:pt x="325" y="76"/>
                    <a:pt x="381" y="78"/>
                    <a:pt x="423" y="75"/>
                  </a:cubicBezTo>
                  <a:cubicBezTo>
                    <a:pt x="465" y="72"/>
                    <a:pt x="496" y="67"/>
                    <a:pt x="537" y="57"/>
                  </a:cubicBezTo>
                  <a:cubicBezTo>
                    <a:pt x="578" y="47"/>
                    <a:pt x="625" y="29"/>
                    <a:pt x="672" y="12"/>
                  </a:cubicBezTo>
                </a:path>
              </a:pathLst>
            </a:custGeom>
            <a:noFill/>
            <a:ln w="28575" cmpd="sng">
              <a:solidFill>
                <a:srgbClr val="724C2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4590" name="Freeform 94"/>
            <p:cNvSpPr>
              <a:spLocks/>
            </p:cNvSpPr>
            <p:nvPr/>
          </p:nvSpPr>
          <p:spPr bwMode="auto">
            <a:xfrm>
              <a:off x="3659" y="3028"/>
              <a:ext cx="672" cy="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1" y="36"/>
                </a:cxn>
                <a:cxn ang="0">
                  <a:pos x="183" y="66"/>
                </a:cxn>
                <a:cxn ang="0">
                  <a:pos x="285" y="75"/>
                </a:cxn>
                <a:cxn ang="0">
                  <a:pos x="423" y="75"/>
                </a:cxn>
                <a:cxn ang="0">
                  <a:pos x="537" y="57"/>
                </a:cxn>
                <a:cxn ang="0">
                  <a:pos x="672" y="12"/>
                </a:cxn>
              </a:cxnLst>
              <a:rect l="0" t="0" r="r" b="b"/>
              <a:pathLst>
                <a:path w="672" h="78">
                  <a:moveTo>
                    <a:pt x="0" y="0"/>
                  </a:moveTo>
                  <a:cubicBezTo>
                    <a:pt x="25" y="12"/>
                    <a:pt x="50" y="25"/>
                    <a:pt x="81" y="36"/>
                  </a:cubicBezTo>
                  <a:cubicBezTo>
                    <a:pt x="112" y="47"/>
                    <a:pt x="149" y="60"/>
                    <a:pt x="183" y="66"/>
                  </a:cubicBezTo>
                  <a:cubicBezTo>
                    <a:pt x="217" y="72"/>
                    <a:pt x="245" y="74"/>
                    <a:pt x="285" y="75"/>
                  </a:cubicBezTo>
                  <a:cubicBezTo>
                    <a:pt x="325" y="76"/>
                    <a:pt x="381" y="78"/>
                    <a:pt x="423" y="75"/>
                  </a:cubicBezTo>
                  <a:cubicBezTo>
                    <a:pt x="465" y="72"/>
                    <a:pt x="496" y="67"/>
                    <a:pt x="537" y="57"/>
                  </a:cubicBezTo>
                  <a:cubicBezTo>
                    <a:pt x="578" y="47"/>
                    <a:pt x="625" y="29"/>
                    <a:pt x="672" y="12"/>
                  </a:cubicBezTo>
                </a:path>
              </a:pathLst>
            </a:custGeom>
            <a:noFill/>
            <a:ln w="28575" cmpd="sng">
              <a:solidFill>
                <a:srgbClr val="724C2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234591" name="Freeform 95"/>
            <p:cNvSpPr>
              <a:spLocks/>
            </p:cNvSpPr>
            <p:nvPr/>
          </p:nvSpPr>
          <p:spPr bwMode="auto">
            <a:xfrm>
              <a:off x="3680" y="2977"/>
              <a:ext cx="642" cy="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1" y="36"/>
                </a:cxn>
                <a:cxn ang="0">
                  <a:pos x="183" y="66"/>
                </a:cxn>
                <a:cxn ang="0">
                  <a:pos x="285" y="75"/>
                </a:cxn>
                <a:cxn ang="0">
                  <a:pos x="423" y="75"/>
                </a:cxn>
                <a:cxn ang="0">
                  <a:pos x="537" y="57"/>
                </a:cxn>
                <a:cxn ang="0">
                  <a:pos x="672" y="12"/>
                </a:cxn>
              </a:cxnLst>
              <a:rect l="0" t="0" r="r" b="b"/>
              <a:pathLst>
                <a:path w="672" h="78">
                  <a:moveTo>
                    <a:pt x="0" y="0"/>
                  </a:moveTo>
                  <a:cubicBezTo>
                    <a:pt x="25" y="12"/>
                    <a:pt x="50" y="25"/>
                    <a:pt x="81" y="36"/>
                  </a:cubicBezTo>
                  <a:cubicBezTo>
                    <a:pt x="112" y="47"/>
                    <a:pt x="149" y="60"/>
                    <a:pt x="183" y="66"/>
                  </a:cubicBezTo>
                  <a:cubicBezTo>
                    <a:pt x="217" y="72"/>
                    <a:pt x="245" y="74"/>
                    <a:pt x="285" y="75"/>
                  </a:cubicBezTo>
                  <a:cubicBezTo>
                    <a:pt x="325" y="76"/>
                    <a:pt x="381" y="78"/>
                    <a:pt x="423" y="75"/>
                  </a:cubicBezTo>
                  <a:cubicBezTo>
                    <a:pt x="465" y="72"/>
                    <a:pt x="496" y="67"/>
                    <a:pt x="537" y="57"/>
                  </a:cubicBezTo>
                  <a:cubicBezTo>
                    <a:pt x="578" y="47"/>
                    <a:pt x="625" y="29"/>
                    <a:pt x="672" y="12"/>
                  </a:cubicBez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>
                <a:latin typeface="+mn-lt"/>
              </a:endParaRPr>
            </a:p>
          </p:txBody>
        </p:sp>
      </p:grpSp>
      <p:pic>
        <p:nvPicPr>
          <p:cNvPr id="234592" name="Picture 96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 l="4346" t="34891" r="46117" b="14870"/>
          <a:stretch>
            <a:fillRect/>
          </a:stretch>
        </p:blipFill>
        <p:spPr bwMode="auto">
          <a:xfrm>
            <a:off x="6635750" y="1473200"/>
            <a:ext cx="1600200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4593" name="Text Box 97"/>
          <p:cNvSpPr txBox="1">
            <a:spLocks noChangeArrowheads="1"/>
          </p:cNvSpPr>
          <p:nvPr/>
        </p:nvSpPr>
        <p:spPr bwMode="auto">
          <a:xfrm>
            <a:off x="5828693" y="3492246"/>
            <a:ext cx="107753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600" b="1" dirty="0">
                <a:latin typeface="+mn-lt"/>
              </a:rPr>
              <a:t>In Place</a:t>
            </a:r>
          </a:p>
          <a:p>
            <a:pPr algn="ctr"/>
            <a:r>
              <a:rPr lang="en-US" sz="1600" b="1" dirty="0">
                <a:latin typeface="+mn-lt"/>
              </a:rPr>
              <a:t>at Depth</a:t>
            </a:r>
          </a:p>
        </p:txBody>
      </p:sp>
      <p:sp>
        <p:nvSpPr>
          <p:cNvPr id="234594" name="Text Box 98"/>
          <p:cNvSpPr txBox="1">
            <a:spLocks noChangeArrowheads="1"/>
          </p:cNvSpPr>
          <p:nvPr/>
        </p:nvSpPr>
        <p:spPr bwMode="auto">
          <a:xfrm>
            <a:off x="7573998" y="2519108"/>
            <a:ext cx="127310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600" b="1" dirty="0">
                <a:latin typeface="+mn-lt"/>
              </a:rPr>
              <a:t>Recovered</a:t>
            </a:r>
          </a:p>
          <a:p>
            <a:pPr algn="ctr"/>
            <a:r>
              <a:rPr lang="en-US" sz="1600" b="1" dirty="0">
                <a:latin typeface="+mn-lt"/>
              </a:rPr>
              <a:t>at Surface</a:t>
            </a:r>
          </a:p>
        </p:txBody>
      </p:sp>
      <p:sp>
        <p:nvSpPr>
          <p:cNvPr id="234595" name="Text Box 99"/>
          <p:cNvSpPr txBox="1">
            <a:spLocks noChangeArrowheads="1"/>
          </p:cNvSpPr>
          <p:nvPr/>
        </p:nvSpPr>
        <p:spPr bwMode="auto">
          <a:xfrm>
            <a:off x="7200282" y="3315367"/>
            <a:ext cx="124585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      Gas</a:t>
            </a:r>
          </a:p>
          <a:p>
            <a:r>
              <a:rPr lang="en-US" sz="1600" b="1" dirty="0">
                <a:latin typeface="+mn-lt"/>
              </a:rPr>
              <a:t>Expansion</a:t>
            </a:r>
          </a:p>
        </p:txBody>
      </p:sp>
      <p:sp>
        <p:nvSpPr>
          <p:cNvPr id="234596" name="Freeform 100"/>
          <p:cNvSpPr>
            <a:spLocks/>
          </p:cNvSpPr>
          <p:nvPr/>
        </p:nvSpPr>
        <p:spPr bwMode="auto">
          <a:xfrm>
            <a:off x="6765925" y="2193925"/>
            <a:ext cx="698500" cy="2271713"/>
          </a:xfrm>
          <a:custGeom>
            <a:avLst/>
            <a:gdLst/>
            <a:ahLst/>
            <a:cxnLst>
              <a:cxn ang="0">
                <a:pos x="432" y="0"/>
              </a:cxn>
              <a:cxn ang="0">
                <a:pos x="432" y="557"/>
              </a:cxn>
              <a:cxn ang="0">
                <a:pos x="423" y="778"/>
              </a:cxn>
              <a:cxn ang="0">
                <a:pos x="327" y="855"/>
              </a:cxn>
              <a:cxn ang="0">
                <a:pos x="192" y="922"/>
              </a:cxn>
              <a:cxn ang="0">
                <a:pos x="106" y="1047"/>
              </a:cxn>
              <a:cxn ang="0">
                <a:pos x="48" y="1172"/>
              </a:cxn>
              <a:cxn ang="0">
                <a:pos x="0" y="1431"/>
              </a:cxn>
            </a:cxnLst>
            <a:rect l="0" t="0" r="r" b="b"/>
            <a:pathLst>
              <a:path w="440" h="1431">
                <a:moveTo>
                  <a:pt x="432" y="0"/>
                </a:moveTo>
                <a:cubicBezTo>
                  <a:pt x="433" y="213"/>
                  <a:pt x="434" y="427"/>
                  <a:pt x="432" y="557"/>
                </a:cubicBezTo>
                <a:cubicBezTo>
                  <a:pt x="430" y="687"/>
                  <a:pt x="440" y="728"/>
                  <a:pt x="423" y="778"/>
                </a:cubicBezTo>
                <a:cubicBezTo>
                  <a:pt x="406" y="828"/>
                  <a:pt x="365" y="831"/>
                  <a:pt x="327" y="855"/>
                </a:cubicBezTo>
                <a:cubicBezTo>
                  <a:pt x="289" y="879"/>
                  <a:pt x="229" y="890"/>
                  <a:pt x="192" y="922"/>
                </a:cubicBezTo>
                <a:cubicBezTo>
                  <a:pt x="155" y="954"/>
                  <a:pt x="130" y="1005"/>
                  <a:pt x="106" y="1047"/>
                </a:cubicBezTo>
                <a:cubicBezTo>
                  <a:pt x="82" y="1089"/>
                  <a:pt x="66" y="1108"/>
                  <a:pt x="48" y="1172"/>
                </a:cubicBezTo>
                <a:cubicBezTo>
                  <a:pt x="30" y="1236"/>
                  <a:pt x="15" y="1333"/>
                  <a:pt x="0" y="1431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5"/>
          <p:cNvSpPr>
            <a:spLocks noChangeArrowheads="1"/>
          </p:cNvSpPr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  <p:sp>
        <p:nvSpPr>
          <p:cNvPr id="4301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Lecture 25</a:t>
            </a:r>
          </a:p>
        </p:txBody>
      </p:sp>
      <p:sp>
        <p:nvSpPr>
          <p:cNvPr id="43012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 smtClean="0"/>
              <a:t>Outline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4294967295"/>
          </p:nvPr>
        </p:nvSpPr>
        <p:spPr>
          <a:xfrm>
            <a:off x="628650" y="911225"/>
            <a:ext cx="7772400" cy="3694113"/>
          </a:xfrm>
        </p:spPr>
        <p:txBody>
          <a:bodyPr/>
          <a:lstStyle/>
          <a:p>
            <a:pPr eaLnBrk="1" hangingPunct="1">
              <a:spcBef>
                <a:spcPts val="1200"/>
              </a:spcBef>
            </a:pPr>
            <a:r>
              <a:rPr lang="en-US" dirty="0" smtClean="0"/>
              <a:t>Overview</a:t>
            </a:r>
          </a:p>
          <a:p>
            <a:pPr eaLnBrk="1" hangingPunct="1">
              <a:spcBef>
                <a:spcPts val="1200"/>
              </a:spcBef>
            </a:pPr>
            <a:r>
              <a:rPr lang="en-US" dirty="0" smtClean="0"/>
              <a:t>What is included in Reservoir Quality?</a:t>
            </a:r>
          </a:p>
          <a:p>
            <a:pPr eaLnBrk="1" hangingPunct="1">
              <a:spcBef>
                <a:spcPts val="1200"/>
              </a:spcBef>
            </a:pPr>
            <a:r>
              <a:rPr lang="en-US" dirty="0" smtClean="0"/>
              <a:t>Components of Reservoir Quality</a:t>
            </a:r>
          </a:p>
          <a:p>
            <a:pPr lvl="1" eaLnBrk="1" hangingPunct="1">
              <a:spcBef>
                <a:spcPts val="1200"/>
              </a:spcBef>
            </a:pPr>
            <a:r>
              <a:rPr lang="en-US" dirty="0" smtClean="0"/>
              <a:t>Gross Rock Volume</a:t>
            </a:r>
          </a:p>
          <a:p>
            <a:pPr lvl="1" eaLnBrk="1" hangingPunct="1">
              <a:spcBef>
                <a:spcPts val="1200"/>
              </a:spcBef>
            </a:pPr>
            <a:r>
              <a:rPr lang="en-US" dirty="0" smtClean="0"/>
              <a:t>Reservoir Volume</a:t>
            </a:r>
          </a:p>
          <a:p>
            <a:pPr lvl="1" eaLnBrk="1" hangingPunct="1">
              <a:spcBef>
                <a:spcPts val="1200"/>
              </a:spcBef>
            </a:pPr>
            <a:r>
              <a:rPr lang="en-US" dirty="0" smtClean="0"/>
              <a:t>Pore Volume</a:t>
            </a:r>
          </a:p>
          <a:p>
            <a:pPr lvl="1" eaLnBrk="1" hangingPunct="1">
              <a:spcBef>
                <a:spcPts val="1200"/>
              </a:spcBef>
            </a:pPr>
            <a:r>
              <a:rPr lang="en-US" dirty="0" smtClean="0"/>
              <a:t>HC Volume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Reservoir Quality - Overview </a:t>
            </a:r>
          </a:p>
        </p:txBody>
      </p:sp>
      <p:sp>
        <p:nvSpPr>
          <p:cNvPr id="183302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342900" y="1098550"/>
            <a:ext cx="8229600" cy="4025900"/>
          </a:xfrm>
        </p:spPr>
        <p:txBody>
          <a:bodyPr/>
          <a:lstStyle/>
          <a:p>
            <a:r>
              <a:rPr lang="en-US" sz="2400" dirty="0" smtClean="0"/>
              <a:t>At least in exploration, we want to know, as best as we can, if there will be good quality reservoir rock where we propose to drill</a:t>
            </a:r>
          </a:p>
          <a:p>
            <a:r>
              <a:rPr lang="en-US" sz="2400" dirty="0" smtClean="0"/>
              <a:t>This means two </a:t>
            </a:r>
            <a:r>
              <a:rPr lang="en-US" sz="2400" dirty="0" smtClean="0"/>
              <a:t>(2) things</a:t>
            </a:r>
            <a:r>
              <a:rPr lang="en-US" sz="2400" dirty="0" smtClean="0"/>
              <a:t>:</a:t>
            </a:r>
          </a:p>
          <a:p>
            <a:pPr lvl="1"/>
            <a:r>
              <a:rPr lang="en-US" sz="2200" dirty="0" smtClean="0"/>
              <a:t>Reservoir rocks are present</a:t>
            </a:r>
          </a:p>
          <a:p>
            <a:pPr lvl="1"/>
            <a:r>
              <a:rPr lang="en-US" sz="2200" dirty="0" smtClean="0"/>
              <a:t>Reservoir properties will be good enough to produce HCs</a:t>
            </a:r>
          </a:p>
          <a:p>
            <a:r>
              <a:rPr lang="en-US" sz="2400" dirty="0" smtClean="0"/>
              <a:t>Our ultimate goal is to know how much HC is in the potential reservoir and what portion we can produce, the estimated ultimate recovery (EUR)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33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33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33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33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33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30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Reservoir Quality - Presence</a:t>
            </a:r>
          </a:p>
        </p:txBody>
      </p:sp>
      <p:sp>
        <p:nvSpPr>
          <p:cNvPr id="183302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342900" y="1079500"/>
            <a:ext cx="8229600" cy="2578100"/>
          </a:xfrm>
        </p:spPr>
        <p:txBody>
          <a:bodyPr/>
          <a:lstStyle/>
          <a:p>
            <a:r>
              <a:rPr lang="en-US" sz="2400" dirty="0" smtClean="0"/>
              <a:t>So the first question is whether or not reservoir rocks are present </a:t>
            </a:r>
          </a:p>
          <a:p>
            <a:r>
              <a:rPr lang="en-US" sz="2400" dirty="0" smtClean="0"/>
              <a:t>Data we use to answer this question </a:t>
            </a:r>
            <a:r>
              <a:rPr lang="en-US" sz="2400" dirty="0" smtClean="0"/>
              <a:t>include:</a:t>
            </a:r>
            <a:endParaRPr lang="en-US" sz="2400" dirty="0" smtClean="0"/>
          </a:p>
          <a:p>
            <a:pPr lvl="1"/>
            <a:r>
              <a:rPr lang="en-US" sz="2200" dirty="0" smtClean="0"/>
              <a:t>Well data from the region</a:t>
            </a:r>
          </a:p>
          <a:p>
            <a:pPr lvl="1"/>
            <a:r>
              <a:rPr lang="en-US" sz="2200" dirty="0" smtClean="0"/>
              <a:t>Outcrops on the flank of the basin</a:t>
            </a:r>
          </a:p>
          <a:p>
            <a:pPr lvl="1"/>
            <a:r>
              <a:rPr lang="en-US" sz="2200" dirty="0" smtClean="0"/>
              <a:t>Seismic data over the proposed well location</a:t>
            </a:r>
            <a:endParaRPr lang="en-US" sz="2400" dirty="0" smtClean="0"/>
          </a:p>
        </p:txBody>
      </p:sp>
      <p:sp>
        <p:nvSpPr>
          <p:cNvPr id="4" name="Rectangle 6"/>
          <p:cNvSpPr txBox="1">
            <a:spLocks noChangeArrowheads="1"/>
          </p:cNvSpPr>
          <p:nvPr/>
        </p:nvSpPr>
        <p:spPr bwMode="auto">
          <a:xfrm>
            <a:off x="342900" y="3533674"/>
            <a:ext cx="8229600" cy="473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Available well data may allow us to build a log cross section across the prospect or at least in the vicinity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If well data 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exist, 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then we will want to develop good well-seismic ties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We will use seismic facies analysis (ABC geometries and attributes) to predict EODs and infer where reservoir quality rocks should be present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Reservoir Quality - Quality</a:t>
            </a:r>
          </a:p>
        </p:txBody>
      </p:sp>
      <p:sp>
        <p:nvSpPr>
          <p:cNvPr id="183302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323171" y="1090258"/>
            <a:ext cx="8549617" cy="2330859"/>
          </a:xfrm>
        </p:spPr>
        <p:txBody>
          <a:bodyPr/>
          <a:lstStyle/>
          <a:p>
            <a:r>
              <a:rPr lang="en-US" sz="2400" dirty="0" smtClean="0"/>
              <a:t>Reservoir quality relates to the ease with which we can produce oil and/or gas from one or more wells</a:t>
            </a:r>
          </a:p>
          <a:p>
            <a:r>
              <a:rPr lang="en-US" sz="2400" dirty="0" smtClean="0"/>
              <a:t>The two </a:t>
            </a:r>
            <a:r>
              <a:rPr lang="en-US" sz="2400" dirty="0" smtClean="0"/>
              <a:t>(2) main </a:t>
            </a:r>
            <a:r>
              <a:rPr lang="en-US" sz="2400" dirty="0" smtClean="0"/>
              <a:t>factors controlling reservoir quality are:</a:t>
            </a:r>
          </a:p>
          <a:p>
            <a:pPr lvl="1"/>
            <a:r>
              <a:rPr lang="en-US" sz="2200" dirty="0" smtClean="0"/>
              <a:t>Porosity – the pore space between rock grains</a:t>
            </a:r>
          </a:p>
          <a:p>
            <a:pPr lvl="1"/>
            <a:r>
              <a:rPr lang="en-US" sz="2200" dirty="0" smtClean="0"/>
              <a:t>Permeability – the “connectedness” of the pores</a:t>
            </a:r>
          </a:p>
        </p:txBody>
      </p:sp>
      <p:sp>
        <p:nvSpPr>
          <p:cNvPr id="4" name="Rectangle 6"/>
          <p:cNvSpPr txBox="1">
            <a:spLocks noChangeArrowheads="1"/>
          </p:cNvSpPr>
          <p:nvPr/>
        </p:nvSpPr>
        <p:spPr bwMode="auto">
          <a:xfrm>
            <a:off x="323172" y="3134519"/>
            <a:ext cx="8229600" cy="3486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There are various ways geoscientists predict reservoir quality, from simple to complex: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1085850" algn="l"/>
              </a:tabLst>
              <a:defRPr/>
            </a:pP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Use analogs – find sands of similar EODs, age and depth, 	then use the porosity and permeability of these sands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1085850" algn="l"/>
              </a:tabLst>
              <a:defRPr/>
            </a:pP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Use local data to plot porosity and permeability as a function of depth and make predictions from best-fit lines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1085850" algn="l"/>
              </a:tabLst>
              <a:defRPr/>
            </a:pP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Use software to model the burial, temperature and pressure history of the reservoir interval and predict porosity and permeability of the sands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1085850" algn="l"/>
              </a:tabLst>
              <a:defRPr/>
            </a:pPr>
            <a:endParaRPr kumimoji="0" lang="en-US" sz="2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Reservoir Quality – HC Amount in Place</a:t>
            </a:r>
          </a:p>
        </p:txBody>
      </p:sp>
      <p:sp>
        <p:nvSpPr>
          <p:cNvPr id="183302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353952" y="1138504"/>
            <a:ext cx="8229600" cy="2987675"/>
          </a:xfrm>
        </p:spPr>
        <p:txBody>
          <a:bodyPr/>
          <a:lstStyle/>
          <a:p>
            <a:r>
              <a:rPr lang="en-US" sz="2400" dirty="0" smtClean="0"/>
              <a:t>We want to gain enough information so that we can estimate the volume of HC in place</a:t>
            </a:r>
          </a:p>
          <a:p>
            <a:r>
              <a:rPr lang="en-US" sz="2400" dirty="0" smtClean="0"/>
              <a:t>Normally we make three predictions:</a:t>
            </a:r>
          </a:p>
          <a:p>
            <a:pPr lvl="1"/>
            <a:r>
              <a:rPr lang="en-US" sz="2100" dirty="0" smtClean="0"/>
              <a:t>The most likely volume, our best-educated guess</a:t>
            </a:r>
          </a:p>
          <a:p>
            <a:pPr lvl="1"/>
            <a:r>
              <a:rPr lang="en-US" sz="2100" dirty="0" smtClean="0"/>
              <a:t>What the minimum volume could be, if any HCs are present</a:t>
            </a:r>
          </a:p>
          <a:p>
            <a:pPr lvl="1"/>
            <a:r>
              <a:rPr lang="en-US" sz="2100" dirty="0" smtClean="0"/>
              <a:t>What the maximum reasonable volume could be</a:t>
            </a:r>
          </a:p>
          <a:p>
            <a:r>
              <a:rPr lang="en-US" sz="2400" dirty="0" smtClean="0"/>
              <a:t>Later on we will have to consider how much of the in place volume we can count on bring up to the surface through N wells, the EUR (estimated ultimate recovery)</a:t>
            </a:r>
          </a:p>
        </p:txBody>
      </p:sp>
      <p:sp>
        <p:nvSpPr>
          <p:cNvPr id="183304" name="WordArt 8"/>
          <p:cNvSpPr>
            <a:spLocks noChangeArrowheads="1" noChangeShapeType="1" noTextEdit="1"/>
          </p:cNvSpPr>
          <p:nvPr/>
        </p:nvSpPr>
        <p:spPr bwMode="auto">
          <a:xfrm>
            <a:off x="1134599" y="5088194"/>
            <a:ext cx="6845300" cy="73690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800" i="1" kern="10" dirty="0" smtClean="0">
                <a:ln w="1905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So how </a:t>
            </a:r>
            <a:r>
              <a:rPr lang="en-US" sz="2800" i="1" kern="10" dirty="0">
                <a:ln w="1905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do we get HC in place?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3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3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3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3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30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9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Obtaining HC in Place</a:t>
            </a:r>
          </a:p>
        </p:txBody>
      </p:sp>
      <p:sp>
        <p:nvSpPr>
          <p:cNvPr id="144391" name="Rectangle 7"/>
          <p:cNvSpPr>
            <a:spLocks noGrp="1" noChangeArrowheads="1"/>
          </p:cNvSpPr>
          <p:nvPr>
            <p:ph type="body" idx="4294967295"/>
          </p:nvPr>
        </p:nvSpPr>
        <p:spPr>
          <a:xfrm>
            <a:off x="353960" y="1108996"/>
            <a:ext cx="7772400" cy="695325"/>
          </a:xfrm>
        </p:spPr>
        <p:txBody>
          <a:bodyPr/>
          <a:lstStyle/>
          <a:p>
            <a:r>
              <a:rPr lang="en-US" sz="2400" dirty="0" smtClean="0"/>
              <a:t>We start by estimating the total volume of rock</a:t>
            </a:r>
          </a:p>
          <a:p>
            <a:r>
              <a:rPr lang="en-US" sz="2400" dirty="0" smtClean="0"/>
              <a:t>Then we reduce the volume step-by-step until we get an estimate of the volume of HC in the reservoir – gas in the case of Barracouta</a:t>
            </a:r>
          </a:p>
        </p:txBody>
      </p:sp>
      <p:grpSp>
        <p:nvGrpSpPr>
          <p:cNvPr id="2" name="Group 169"/>
          <p:cNvGrpSpPr>
            <a:grpSpLocks/>
          </p:cNvGrpSpPr>
          <p:nvPr/>
        </p:nvGrpSpPr>
        <p:grpSpPr bwMode="auto">
          <a:xfrm>
            <a:off x="1008063" y="3806825"/>
            <a:ext cx="1198562" cy="2312988"/>
            <a:chOff x="635" y="2398"/>
            <a:chExt cx="755" cy="1457"/>
          </a:xfrm>
        </p:grpSpPr>
        <p:grpSp>
          <p:nvGrpSpPr>
            <p:cNvPr id="3" name="Group 23"/>
            <p:cNvGrpSpPr>
              <a:grpSpLocks/>
            </p:cNvGrpSpPr>
            <p:nvPr/>
          </p:nvGrpSpPr>
          <p:grpSpPr bwMode="auto">
            <a:xfrm>
              <a:off x="642" y="2398"/>
              <a:ext cx="748" cy="1075"/>
              <a:chOff x="754" y="2458"/>
              <a:chExt cx="748" cy="1075"/>
            </a:xfrm>
          </p:grpSpPr>
          <p:sp>
            <p:nvSpPr>
              <p:cNvPr id="144394" name="Oval 10"/>
              <p:cNvSpPr>
                <a:spLocks noChangeArrowheads="1"/>
              </p:cNvSpPr>
              <p:nvPr/>
            </p:nvSpPr>
            <p:spPr bwMode="auto">
              <a:xfrm>
                <a:off x="754" y="2731"/>
                <a:ext cx="748" cy="256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44395" name="Oval 11"/>
              <p:cNvSpPr>
                <a:spLocks noChangeArrowheads="1"/>
              </p:cNvSpPr>
              <p:nvPr/>
            </p:nvSpPr>
            <p:spPr bwMode="auto">
              <a:xfrm>
                <a:off x="754" y="3003"/>
                <a:ext cx="748" cy="256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44396" name="Oval 12"/>
              <p:cNvSpPr>
                <a:spLocks noChangeArrowheads="1"/>
              </p:cNvSpPr>
              <p:nvPr/>
            </p:nvSpPr>
            <p:spPr bwMode="auto">
              <a:xfrm>
                <a:off x="754" y="3277"/>
                <a:ext cx="748" cy="256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44397" name="Rectangle 13"/>
              <p:cNvSpPr>
                <a:spLocks noChangeArrowheads="1"/>
              </p:cNvSpPr>
              <p:nvPr/>
            </p:nvSpPr>
            <p:spPr bwMode="auto">
              <a:xfrm>
                <a:off x="806" y="2629"/>
                <a:ext cx="653" cy="782"/>
              </a:xfrm>
              <a:prstGeom prst="rect">
                <a:avLst/>
              </a:prstGeom>
              <a:solidFill>
                <a:srgbClr val="CC99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44399" name="Freeform 15"/>
              <p:cNvSpPr>
                <a:spLocks/>
              </p:cNvSpPr>
              <p:nvPr/>
            </p:nvSpPr>
            <p:spPr bwMode="auto">
              <a:xfrm>
                <a:off x="792" y="3189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44400" name="Freeform 16"/>
              <p:cNvSpPr>
                <a:spLocks/>
              </p:cNvSpPr>
              <p:nvPr/>
            </p:nvSpPr>
            <p:spPr bwMode="auto">
              <a:xfrm>
                <a:off x="792" y="2910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44393" name="Oval 9"/>
              <p:cNvSpPr>
                <a:spLocks noChangeArrowheads="1"/>
              </p:cNvSpPr>
              <p:nvPr/>
            </p:nvSpPr>
            <p:spPr bwMode="auto">
              <a:xfrm>
                <a:off x="754" y="2458"/>
                <a:ext cx="748" cy="256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44401" name="Line 17"/>
              <p:cNvSpPr>
                <a:spLocks noChangeShapeType="1"/>
              </p:cNvSpPr>
              <p:nvPr/>
            </p:nvSpPr>
            <p:spPr bwMode="auto">
              <a:xfrm>
                <a:off x="804" y="2664"/>
                <a:ext cx="0" cy="777"/>
              </a:xfrm>
              <a:prstGeom prst="line">
                <a:avLst/>
              </a:prstGeom>
              <a:noFill/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44406" name="Line 22"/>
              <p:cNvSpPr>
                <a:spLocks noChangeShapeType="1"/>
              </p:cNvSpPr>
              <p:nvPr/>
            </p:nvSpPr>
            <p:spPr bwMode="auto">
              <a:xfrm>
                <a:off x="1458" y="2655"/>
                <a:ext cx="0" cy="777"/>
              </a:xfrm>
              <a:prstGeom prst="line">
                <a:avLst/>
              </a:prstGeom>
              <a:noFill/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</p:grpSp>
        <p:sp>
          <p:nvSpPr>
            <p:cNvPr id="144408" name="Text Box 24"/>
            <p:cNvSpPr txBox="1">
              <a:spLocks noChangeArrowheads="1"/>
            </p:cNvSpPr>
            <p:nvPr/>
          </p:nvSpPr>
          <p:spPr bwMode="auto">
            <a:xfrm>
              <a:off x="635" y="3525"/>
              <a:ext cx="717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Total Rock</a:t>
              </a:r>
            </a:p>
            <a:p>
              <a:pPr algn="ctr"/>
              <a:r>
                <a:rPr lang="en-US" sz="1400" b="1" dirty="0">
                  <a:latin typeface="+mn-lt"/>
                </a:rPr>
                <a:t>Volume</a:t>
              </a:r>
            </a:p>
          </p:txBody>
        </p:sp>
      </p:grpSp>
      <p:sp>
        <p:nvSpPr>
          <p:cNvPr id="144446" name="Text Box 62"/>
          <p:cNvSpPr txBox="1">
            <a:spLocks noChangeArrowheads="1"/>
          </p:cNvSpPr>
          <p:nvPr/>
        </p:nvSpPr>
        <p:spPr bwMode="auto">
          <a:xfrm>
            <a:off x="3235807" y="5595938"/>
            <a:ext cx="101662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b="1" dirty="0">
                <a:latin typeface="+mn-lt"/>
              </a:rPr>
              <a:t>Res Sand</a:t>
            </a:r>
          </a:p>
          <a:p>
            <a:pPr algn="ctr"/>
            <a:r>
              <a:rPr lang="en-US" sz="1400" b="1" dirty="0">
                <a:latin typeface="+mn-lt"/>
              </a:rPr>
              <a:t>Volume</a:t>
            </a:r>
          </a:p>
        </p:txBody>
      </p:sp>
      <p:sp>
        <p:nvSpPr>
          <p:cNvPr id="144454" name="Oval 70"/>
          <p:cNvSpPr>
            <a:spLocks noChangeArrowheads="1"/>
          </p:cNvSpPr>
          <p:nvPr/>
        </p:nvSpPr>
        <p:spPr bwMode="auto">
          <a:xfrm>
            <a:off x="3151188" y="4240213"/>
            <a:ext cx="1187450" cy="406400"/>
          </a:xfrm>
          <a:prstGeom prst="ellipse">
            <a:avLst/>
          </a:prstGeom>
          <a:solidFill>
            <a:srgbClr val="CC9900"/>
          </a:solidFill>
          <a:ln w="28575">
            <a:solidFill>
              <a:srgbClr val="724C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44455" name="Oval 71"/>
          <p:cNvSpPr>
            <a:spLocks noChangeArrowheads="1"/>
          </p:cNvSpPr>
          <p:nvPr/>
        </p:nvSpPr>
        <p:spPr bwMode="auto">
          <a:xfrm>
            <a:off x="3151188" y="4672013"/>
            <a:ext cx="1187450" cy="406400"/>
          </a:xfrm>
          <a:prstGeom prst="ellipse">
            <a:avLst/>
          </a:prstGeom>
          <a:solidFill>
            <a:srgbClr val="CC9900"/>
          </a:solidFill>
          <a:ln w="28575">
            <a:solidFill>
              <a:srgbClr val="724C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44456" name="Oval 72"/>
          <p:cNvSpPr>
            <a:spLocks noChangeArrowheads="1"/>
          </p:cNvSpPr>
          <p:nvPr/>
        </p:nvSpPr>
        <p:spPr bwMode="auto">
          <a:xfrm>
            <a:off x="3151188" y="5106988"/>
            <a:ext cx="1187450" cy="396875"/>
          </a:xfrm>
          <a:prstGeom prst="ellipse">
            <a:avLst/>
          </a:prstGeom>
          <a:solidFill>
            <a:srgbClr val="CC9900"/>
          </a:solidFill>
          <a:ln w="28575">
            <a:solidFill>
              <a:srgbClr val="724C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44457" name="Rectangle 73"/>
          <p:cNvSpPr>
            <a:spLocks noChangeArrowheads="1"/>
          </p:cNvSpPr>
          <p:nvPr/>
        </p:nvSpPr>
        <p:spPr bwMode="auto">
          <a:xfrm>
            <a:off x="3227388" y="4078288"/>
            <a:ext cx="1036637" cy="1241425"/>
          </a:xfrm>
          <a:prstGeom prst="rect">
            <a:avLst/>
          </a:prstGeom>
          <a:solidFill>
            <a:srgbClr val="CC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44458" name="Freeform 74"/>
          <p:cNvSpPr>
            <a:spLocks/>
          </p:cNvSpPr>
          <p:nvPr/>
        </p:nvSpPr>
        <p:spPr bwMode="auto">
          <a:xfrm>
            <a:off x="3211513" y="4524375"/>
            <a:ext cx="1066800" cy="123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" y="36"/>
              </a:cxn>
              <a:cxn ang="0">
                <a:pos x="183" y="66"/>
              </a:cxn>
              <a:cxn ang="0">
                <a:pos x="285" y="75"/>
              </a:cxn>
              <a:cxn ang="0">
                <a:pos x="423" y="75"/>
              </a:cxn>
              <a:cxn ang="0">
                <a:pos x="537" y="57"/>
              </a:cxn>
              <a:cxn ang="0">
                <a:pos x="672" y="12"/>
              </a:cxn>
            </a:cxnLst>
            <a:rect l="0" t="0" r="r" b="b"/>
            <a:pathLst>
              <a:path w="672" h="78">
                <a:moveTo>
                  <a:pt x="0" y="0"/>
                </a:moveTo>
                <a:cubicBezTo>
                  <a:pt x="25" y="12"/>
                  <a:pt x="50" y="25"/>
                  <a:pt x="81" y="36"/>
                </a:cubicBezTo>
                <a:cubicBezTo>
                  <a:pt x="112" y="47"/>
                  <a:pt x="149" y="60"/>
                  <a:pt x="183" y="66"/>
                </a:cubicBezTo>
                <a:cubicBezTo>
                  <a:pt x="217" y="72"/>
                  <a:pt x="245" y="74"/>
                  <a:pt x="285" y="75"/>
                </a:cubicBezTo>
                <a:cubicBezTo>
                  <a:pt x="325" y="76"/>
                  <a:pt x="381" y="78"/>
                  <a:pt x="423" y="75"/>
                </a:cubicBezTo>
                <a:cubicBezTo>
                  <a:pt x="465" y="72"/>
                  <a:pt x="496" y="67"/>
                  <a:pt x="537" y="57"/>
                </a:cubicBezTo>
                <a:cubicBezTo>
                  <a:pt x="578" y="47"/>
                  <a:pt x="625" y="29"/>
                  <a:pt x="672" y="12"/>
                </a:cubicBezTo>
              </a:path>
            </a:pathLst>
          </a:custGeom>
          <a:noFill/>
          <a:ln w="28575" cmpd="sng">
            <a:solidFill>
              <a:srgbClr val="724C2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44459" name="Oval 75"/>
          <p:cNvSpPr>
            <a:spLocks noChangeArrowheads="1"/>
          </p:cNvSpPr>
          <p:nvPr/>
        </p:nvSpPr>
        <p:spPr bwMode="auto">
          <a:xfrm>
            <a:off x="3151188" y="3806825"/>
            <a:ext cx="1187450" cy="406400"/>
          </a:xfrm>
          <a:prstGeom prst="ellipse">
            <a:avLst/>
          </a:prstGeom>
          <a:solidFill>
            <a:srgbClr val="CC9900"/>
          </a:solidFill>
          <a:ln w="28575">
            <a:solidFill>
              <a:srgbClr val="724C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144463" name="Freeform 79"/>
          <p:cNvSpPr>
            <a:spLocks/>
          </p:cNvSpPr>
          <p:nvPr/>
        </p:nvSpPr>
        <p:spPr bwMode="auto">
          <a:xfrm>
            <a:off x="4254500" y="5245100"/>
            <a:ext cx="65088" cy="146050"/>
          </a:xfrm>
          <a:custGeom>
            <a:avLst/>
            <a:gdLst/>
            <a:ahLst/>
            <a:cxnLst>
              <a:cxn ang="0">
                <a:pos x="25" y="0"/>
              </a:cxn>
              <a:cxn ang="0">
                <a:pos x="37" y="18"/>
              </a:cxn>
              <a:cxn ang="0">
                <a:pos x="41" y="32"/>
              </a:cxn>
              <a:cxn ang="0">
                <a:pos x="35" y="56"/>
              </a:cxn>
              <a:cxn ang="0">
                <a:pos x="23" y="76"/>
              </a:cxn>
              <a:cxn ang="0">
                <a:pos x="1" y="88"/>
              </a:cxn>
              <a:cxn ang="0">
                <a:pos x="15" y="52"/>
              </a:cxn>
              <a:cxn ang="0">
                <a:pos x="15" y="30"/>
              </a:cxn>
            </a:cxnLst>
            <a:rect l="0" t="0" r="r" b="b"/>
            <a:pathLst>
              <a:path w="41" h="92">
                <a:moveTo>
                  <a:pt x="25" y="0"/>
                </a:moveTo>
                <a:cubicBezTo>
                  <a:pt x="29" y="6"/>
                  <a:pt x="34" y="13"/>
                  <a:pt x="37" y="18"/>
                </a:cubicBezTo>
                <a:cubicBezTo>
                  <a:pt x="40" y="23"/>
                  <a:pt x="41" y="26"/>
                  <a:pt x="41" y="32"/>
                </a:cubicBezTo>
                <a:cubicBezTo>
                  <a:pt x="41" y="38"/>
                  <a:pt x="38" y="49"/>
                  <a:pt x="35" y="56"/>
                </a:cubicBezTo>
                <a:cubicBezTo>
                  <a:pt x="32" y="63"/>
                  <a:pt x="29" y="71"/>
                  <a:pt x="23" y="76"/>
                </a:cubicBezTo>
                <a:cubicBezTo>
                  <a:pt x="17" y="81"/>
                  <a:pt x="2" y="92"/>
                  <a:pt x="1" y="88"/>
                </a:cubicBezTo>
                <a:cubicBezTo>
                  <a:pt x="0" y="84"/>
                  <a:pt x="13" y="62"/>
                  <a:pt x="15" y="52"/>
                </a:cubicBezTo>
                <a:cubicBezTo>
                  <a:pt x="17" y="42"/>
                  <a:pt x="16" y="36"/>
                  <a:pt x="15" y="30"/>
                </a:cubicBezTo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44464" name="Freeform 80"/>
          <p:cNvSpPr>
            <a:spLocks/>
          </p:cNvSpPr>
          <p:nvPr/>
        </p:nvSpPr>
        <p:spPr bwMode="auto">
          <a:xfrm>
            <a:off x="3171825" y="5235575"/>
            <a:ext cx="55563" cy="147638"/>
          </a:xfrm>
          <a:custGeom>
            <a:avLst/>
            <a:gdLst/>
            <a:ahLst/>
            <a:cxnLst>
              <a:cxn ang="0">
                <a:pos x="29" y="0"/>
              </a:cxn>
              <a:cxn ang="0">
                <a:pos x="7" y="16"/>
              </a:cxn>
              <a:cxn ang="0">
                <a:pos x="1" y="32"/>
              </a:cxn>
              <a:cxn ang="0">
                <a:pos x="1" y="48"/>
              </a:cxn>
              <a:cxn ang="0">
                <a:pos x="7" y="66"/>
              </a:cxn>
              <a:cxn ang="0">
                <a:pos x="19" y="80"/>
              </a:cxn>
              <a:cxn ang="0">
                <a:pos x="33" y="88"/>
              </a:cxn>
              <a:cxn ang="0">
                <a:pos x="29" y="50"/>
              </a:cxn>
            </a:cxnLst>
            <a:rect l="0" t="0" r="r" b="b"/>
            <a:pathLst>
              <a:path w="35" h="93">
                <a:moveTo>
                  <a:pt x="29" y="0"/>
                </a:moveTo>
                <a:cubicBezTo>
                  <a:pt x="20" y="5"/>
                  <a:pt x="12" y="11"/>
                  <a:pt x="7" y="16"/>
                </a:cubicBezTo>
                <a:cubicBezTo>
                  <a:pt x="2" y="21"/>
                  <a:pt x="2" y="27"/>
                  <a:pt x="1" y="32"/>
                </a:cubicBezTo>
                <a:cubicBezTo>
                  <a:pt x="0" y="37"/>
                  <a:pt x="0" y="42"/>
                  <a:pt x="1" y="48"/>
                </a:cubicBezTo>
                <a:cubicBezTo>
                  <a:pt x="2" y="54"/>
                  <a:pt x="4" y="61"/>
                  <a:pt x="7" y="66"/>
                </a:cubicBezTo>
                <a:cubicBezTo>
                  <a:pt x="10" y="71"/>
                  <a:pt x="15" y="76"/>
                  <a:pt x="19" y="80"/>
                </a:cubicBezTo>
                <a:cubicBezTo>
                  <a:pt x="23" y="84"/>
                  <a:pt x="31" y="93"/>
                  <a:pt x="33" y="88"/>
                </a:cubicBezTo>
                <a:cubicBezTo>
                  <a:pt x="35" y="83"/>
                  <a:pt x="32" y="66"/>
                  <a:pt x="29" y="50"/>
                </a:cubicBezTo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44468" name="Text Box 84"/>
          <p:cNvSpPr txBox="1">
            <a:spLocks noChangeArrowheads="1"/>
          </p:cNvSpPr>
          <p:nvPr/>
        </p:nvSpPr>
        <p:spPr bwMode="auto">
          <a:xfrm>
            <a:off x="3259138" y="5073650"/>
            <a:ext cx="94397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+mn-lt"/>
              </a:rPr>
              <a:t>Non-Res</a:t>
            </a:r>
          </a:p>
        </p:txBody>
      </p:sp>
      <p:sp>
        <p:nvSpPr>
          <p:cNvPr id="144469" name="Freeform 85"/>
          <p:cNvSpPr>
            <a:spLocks/>
          </p:cNvSpPr>
          <p:nvPr/>
        </p:nvSpPr>
        <p:spPr bwMode="auto">
          <a:xfrm>
            <a:off x="3221038" y="4425950"/>
            <a:ext cx="1055687" cy="581025"/>
          </a:xfrm>
          <a:custGeom>
            <a:avLst/>
            <a:gdLst/>
            <a:ahLst/>
            <a:cxnLst>
              <a:cxn ang="0">
                <a:pos x="6" y="14"/>
              </a:cxn>
              <a:cxn ang="0">
                <a:pos x="96" y="50"/>
              </a:cxn>
              <a:cxn ang="0">
                <a:pos x="189" y="74"/>
              </a:cxn>
              <a:cxn ang="0">
                <a:pos x="291" y="80"/>
              </a:cxn>
              <a:cxn ang="0">
                <a:pos x="393" y="80"/>
              </a:cxn>
              <a:cxn ang="0">
                <a:pos x="471" y="71"/>
              </a:cxn>
              <a:cxn ang="0">
                <a:pos x="549" y="62"/>
              </a:cxn>
              <a:cxn ang="0">
                <a:pos x="615" y="35"/>
              </a:cxn>
              <a:cxn ang="0">
                <a:pos x="657" y="17"/>
              </a:cxn>
              <a:cxn ang="0">
                <a:pos x="654" y="137"/>
              </a:cxn>
              <a:cxn ang="0">
                <a:pos x="654" y="230"/>
              </a:cxn>
              <a:cxn ang="0">
                <a:pos x="585" y="260"/>
              </a:cxn>
              <a:cxn ang="0">
                <a:pos x="489" y="287"/>
              </a:cxn>
              <a:cxn ang="0">
                <a:pos x="420" y="299"/>
              </a:cxn>
              <a:cxn ang="0">
                <a:pos x="285" y="302"/>
              </a:cxn>
              <a:cxn ang="0">
                <a:pos x="216" y="305"/>
              </a:cxn>
              <a:cxn ang="0">
                <a:pos x="123" y="278"/>
              </a:cxn>
              <a:cxn ang="0">
                <a:pos x="0" y="218"/>
              </a:cxn>
            </a:cxnLst>
            <a:rect l="0" t="0" r="r" b="b"/>
            <a:pathLst>
              <a:path w="665" h="309">
                <a:moveTo>
                  <a:pt x="6" y="14"/>
                </a:moveTo>
                <a:cubicBezTo>
                  <a:pt x="36" y="27"/>
                  <a:pt x="66" y="40"/>
                  <a:pt x="96" y="50"/>
                </a:cubicBezTo>
                <a:cubicBezTo>
                  <a:pt x="126" y="60"/>
                  <a:pt x="157" y="69"/>
                  <a:pt x="189" y="74"/>
                </a:cubicBezTo>
                <a:cubicBezTo>
                  <a:pt x="221" y="79"/>
                  <a:pt x="257" y="79"/>
                  <a:pt x="291" y="80"/>
                </a:cubicBezTo>
                <a:cubicBezTo>
                  <a:pt x="325" y="81"/>
                  <a:pt x="363" y="81"/>
                  <a:pt x="393" y="80"/>
                </a:cubicBezTo>
                <a:cubicBezTo>
                  <a:pt x="423" y="79"/>
                  <a:pt x="445" y="74"/>
                  <a:pt x="471" y="71"/>
                </a:cubicBezTo>
                <a:cubicBezTo>
                  <a:pt x="497" y="68"/>
                  <a:pt x="525" y="68"/>
                  <a:pt x="549" y="62"/>
                </a:cubicBezTo>
                <a:cubicBezTo>
                  <a:pt x="573" y="56"/>
                  <a:pt x="597" y="42"/>
                  <a:pt x="615" y="35"/>
                </a:cubicBezTo>
                <a:cubicBezTo>
                  <a:pt x="633" y="28"/>
                  <a:pt x="651" y="0"/>
                  <a:pt x="657" y="17"/>
                </a:cubicBezTo>
                <a:cubicBezTo>
                  <a:pt x="663" y="34"/>
                  <a:pt x="654" y="102"/>
                  <a:pt x="654" y="137"/>
                </a:cubicBezTo>
                <a:cubicBezTo>
                  <a:pt x="654" y="172"/>
                  <a:pt x="665" y="210"/>
                  <a:pt x="654" y="230"/>
                </a:cubicBezTo>
                <a:cubicBezTo>
                  <a:pt x="643" y="250"/>
                  <a:pt x="612" y="251"/>
                  <a:pt x="585" y="260"/>
                </a:cubicBezTo>
                <a:cubicBezTo>
                  <a:pt x="558" y="269"/>
                  <a:pt x="516" y="281"/>
                  <a:pt x="489" y="287"/>
                </a:cubicBezTo>
                <a:cubicBezTo>
                  <a:pt x="462" y="293"/>
                  <a:pt x="454" y="297"/>
                  <a:pt x="420" y="299"/>
                </a:cubicBezTo>
                <a:cubicBezTo>
                  <a:pt x="386" y="301"/>
                  <a:pt x="319" y="301"/>
                  <a:pt x="285" y="302"/>
                </a:cubicBezTo>
                <a:cubicBezTo>
                  <a:pt x="251" y="303"/>
                  <a:pt x="243" y="309"/>
                  <a:pt x="216" y="305"/>
                </a:cubicBezTo>
                <a:cubicBezTo>
                  <a:pt x="189" y="301"/>
                  <a:pt x="159" y="292"/>
                  <a:pt x="123" y="278"/>
                </a:cubicBezTo>
                <a:cubicBezTo>
                  <a:pt x="87" y="264"/>
                  <a:pt x="43" y="241"/>
                  <a:pt x="0" y="218"/>
                </a:cubicBezTo>
              </a:path>
            </a:pathLst>
          </a:cu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44460" name="Freeform 76"/>
          <p:cNvSpPr>
            <a:spLocks/>
          </p:cNvSpPr>
          <p:nvPr/>
        </p:nvSpPr>
        <p:spPr bwMode="auto">
          <a:xfrm>
            <a:off x="3227388" y="4838700"/>
            <a:ext cx="1085850" cy="6810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6" y="39"/>
              </a:cxn>
              <a:cxn ang="0">
                <a:pos x="204" y="66"/>
              </a:cxn>
              <a:cxn ang="0">
                <a:pos x="306" y="78"/>
              </a:cxn>
              <a:cxn ang="0">
                <a:pos x="432" y="69"/>
              </a:cxn>
              <a:cxn ang="0">
                <a:pos x="546" y="51"/>
              </a:cxn>
              <a:cxn ang="0">
                <a:pos x="654" y="6"/>
              </a:cxn>
              <a:cxn ang="0">
                <a:pos x="654" y="147"/>
              </a:cxn>
              <a:cxn ang="0">
                <a:pos x="672" y="162"/>
              </a:cxn>
              <a:cxn ang="0">
                <a:pos x="690" y="204"/>
              </a:cxn>
              <a:cxn ang="0">
                <a:pos x="654" y="264"/>
              </a:cxn>
              <a:cxn ang="0">
                <a:pos x="558" y="303"/>
              </a:cxn>
              <a:cxn ang="0">
                <a:pos x="420" y="327"/>
              </a:cxn>
              <a:cxn ang="0">
                <a:pos x="291" y="327"/>
              </a:cxn>
              <a:cxn ang="0">
                <a:pos x="123" y="306"/>
              </a:cxn>
              <a:cxn ang="0">
                <a:pos x="15" y="270"/>
              </a:cxn>
              <a:cxn ang="0">
                <a:pos x="0" y="255"/>
              </a:cxn>
            </a:cxnLst>
            <a:rect l="0" t="0" r="r" b="b"/>
            <a:pathLst>
              <a:path w="690" h="327">
                <a:moveTo>
                  <a:pt x="0" y="0"/>
                </a:moveTo>
                <a:lnTo>
                  <a:pt x="96" y="39"/>
                </a:lnTo>
                <a:lnTo>
                  <a:pt x="204" y="66"/>
                </a:lnTo>
                <a:lnTo>
                  <a:pt x="306" y="78"/>
                </a:lnTo>
                <a:lnTo>
                  <a:pt x="432" y="69"/>
                </a:lnTo>
                <a:lnTo>
                  <a:pt x="546" y="51"/>
                </a:lnTo>
                <a:lnTo>
                  <a:pt x="654" y="6"/>
                </a:lnTo>
                <a:lnTo>
                  <a:pt x="654" y="147"/>
                </a:lnTo>
                <a:lnTo>
                  <a:pt x="672" y="162"/>
                </a:lnTo>
                <a:lnTo>
                  <a:pt x="690" y="204"/>
                </a:lnTo>
                <a:lnTo>
                  <a:pt x="654" y="264"/>
                </a:lnTo>
                <a:lnTo>
                  <a:pt x="558" y="303"/>
                </a:lnTo>
                <a:lnTo>
                  <a:pt x="420" y="327"/>
                </a:lnTo>
                <a:lnTo>
                  <a:pt x="291" y="327"/>
                </a:lnTo>
                <a:lnTo>
                  <a:pt x="123" y="306"/>
                </a:lnTo>
                <a:lnTo>
                  <a:pt x="15" y="270"/>
                </a:lnTo>
                <a:lnTo>
                  <a:pt x="0" y="255"/>
                </a:lnTo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44462" name="Freeform 78"/>
          <p:cNvSpPr>
            <a:spLocks/>
          </p:cNvSpPr>
          <p:nvPr/>
        </p:nvSpPr>
        <p:spPr bwMode="auto">
          <a:xfrm>
            <a:off x="3221038" y="5381625"/>
            <a:ext cx="1066800" cy="123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" y="36"/>
              </a:cxn>
              <a:cxn ang="0">
                <a:pos x="183" y="66"/>
              </a:cxn>
              <a:cxn ang="0">
                <a:pos x="285" y="75"/>
              </a:cxn>
              <a:cxn ang="0">
                <a:pos x="423" y="75"/>
              </a:cxn>
              <a:cxn ang="0">
                <a:pos x="537" y="57"/>
              </a:cxn>
              <a:cxn ang="0">
                <a:pos x="672" y="12"/>
              </a:cxn>
            </a:cxnLst>
            <a:rect l="0" t="0" r="r" b="b"/>
            <a:pathLst>
              <a:path w="672" h="78">
                <a:moveTo>
                  <a:pt x="0" y="0"/>
                </a:moveTo>
                <a:cubicBezTo>
                  <a:pt x="25" y="12"/>
                  <a:pt x="50" y="25"/>
                  <a:pt x="81" y="36"/>
                </a:cubicBezTo>
                <a:cubicBezTo>
                  <a:pt x="112" y="47"/>
                  <a:pt x="149" y="60"/>
                  <a:pt x="183" y="66"/>
                </a:cubicBezTo>
                <a:cubicBezTo>
                  <a:pt x="217" y="72"/>
                  <a:pt x="245" y="74"/>
                  <a:pt x="285" y="75"/>
                </a:cubicBezTo>
                <a:cubicBezTo>
                  <a:pt x="325" y="76"/>
                  <a:pt x="381" y="78"/>
                  <a:pt x="423" y="75"/>
                </a:cubicBezTo>
                <a:cubicBezTo>
                  <a:pt x="465" y="72"/>
                  <a:pt x="496" y="67"/>
                  <a:pt x="537" y="57"/>
                </a:cubicBezTo>
                <a:cubicBezTo>
                  <a:pt x="578" y="47"/>
                  <a:pt x="625" y="29"/>
                  <a:pt x="672" y="12"/>
                </a:cubicBezTo>
              </a:path>
            </a:pathLst>
          </a:custGeom>
          <a:noFill/>
          <a:ln w="28575" cmpd="sng">
            <a:solidFill>
              <a:srgbClr val="724C2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grpSp>
        <p:nvGrpSpPr>
          <p:cNvPr id="4" name="Group 89"/>
          <p:cNvGrpSpPr>
            <a:grpSpLocks/>
          </p:cNvGrpSpPr>
          <p:nvPr/>
        </p:nvGrpSpPr>
        <p:grpSpPr bwMode="auto">
          <a:xfrm>
            <a:off x="3170238" y="4802188"/>
            <a:ext cx="1152525" cy="147637"/>
            <a:chOff x="1948" y="3088"/>
            <a:chExt cx="726" cy="93"/>
          </a:xfrm>
        </p:grpSpPr>
        <p:sp>
          <p:nvSpPr>
            <p:cNvPr id="144474" name="Freeform 90"/>
            <p:cNvSpPr>
              <a:spLocks/>
            </p:cNvSpPr>
            <p:nvPr/>
          </p:nvSpPr>
          <p:spPr bwMode="auto">
            <a:xfrm>
              <a:off x="1948" y="3088"/>
              <a:ext cx="35" cy="93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7" y="16"/>
                </a:cxn>
                <a:cxn ang="0">
                  <a:pos x="1" y="32"/>
                </a:cxn>
                <a:cxn ang="0">
                  <a:pos x="1" y="48"/>
                </a:cxn>
                <a:cxn ang="0">
                  <a:pos x="7" y="66"/>
                </a:cxn>
                <a:cxn ang="0">
                  <a:pos x="19" y="80"/>
                </a:cxn>
                <a:cxn ang="0">
                  <a:pos x="33" y="88"/>
                </a:cxn>
                <a:cxn ang="0">
                  <a:pos x="29" y="50"/>
                </a:cxn>
              </a:cxnLst>
              <a:rect l="0" t="0" r="r" b="b"/>
              <a:pathLst>
                <a:path w="35" h="93">
                  <a:moveTo>
                    <a:pt x="29" y="0"/>
                  </a:moveTo>
                  <a:cubicBezTo>
                    <a:pt x="20" y="5"/>
                    <a:pt x="12" y="11"/>
                    <a:pt x="7" y="16"/>
                  </a:cubicBezTo>
                  <a:cubicBezTo>
                    <a:pt x="2" y="21"/>
                    <a:pt x="2" y="27"/>
                    <a:pt x="1" y="32"/>
                  </a:cubicBezTo>
                  <a:cubicBezTo>
                    <a:pt x="0" y="37"/>
                    <a:pt x="0" y="42"/>
                    <a:pt x="1" y="48"/>
                  </a:cubicBezTo>
                  <a:cubicBezTo>
                    <a:pt x="2" y="54"/>
                    <a:pt x="4" y="61"/>
                    <a:pt x="7" y="66"/>
                  </a:cubicBezTo>
                  <a:cubicBezTo>
                    <a:pt x="10" y="71"/>
                    <a:pt x="15" y="76"/>
                    <a:pt x="19" y="80"/>
                  </a:cubicBezTo>
                  <a:cubicBezTo>
                    <a:pt x="23" y="84"/>
                    <a:pt x="31" y="93"/>
                    <a:pt x="33" y="88"/>
                  </a:cubicBezTo>
                  <a:cubicBezTo>
                    <a:pt x="35" y="83"/>
                    <a:pt x="32" y="66"/>
                    <a:pt x="29" y="50"/>
                  </a:cubicBez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44475" name="Freeform 91"/>
            <p:cNvSpPr>
              <a:spLocks/>
            </p:cNvSpPr>
            <p:nvPr/>
          </p:nvSpPr>
          <p:spPr bwMode="auto">
            <a:xfrm>
              <a:off x="2633" y="3088"/>
              <a:ext cx="41" cy="92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37" y="18"/>
                </a:cxn>
                <a:cxn ang="0">
                  <a:pos x="41" y="32"/>
                </a:cxn>
                <a:cxn ang="0">
                  <a:pos x="35" y="56"/>
                </a:cxn>
                <a:cxn ang="0">
                  <a:pos x="23" y="76"/>
                </a:cxn>
                <a:cxn ang="0">
                  <a:pos x="1" y="88"/>
                </a:cxn>
                <a:cxn ang="0">
                  <a:pos x="15" y="52"/>
                </a:cxn>
                <a:cxn ang="0">
                  <a:pos x="15" y="30"/>
                </a:cxn>
              </a:cxnLst>
              <a:rect l="0" t="0" r="r" b="b"/>
              <a:pathLst>
                <a:path w="41" h="92">
                  <a:moveTo>
                    <a:pt x="25" y="0"/>
                  </a:moveTo>
                  <a:cubicBezTo>
                    <a:pt x="29" y="6"/>
                    <a:pt x="34" y="13"/>
                    <a:pt x="37" y="18"/>
                  </a:cubicBezTo>
                  <a:cubicBezTo>
                    <a:pt x="40" y="23"/>
                    <a:pt x="41" y="26"/>
                    <a:pt x="41" y="32"/>
                  </a:cubicBezTo>
                  <a:cubicBezTo>
                    <a:pt x="41" y="38"/>
                    <a:pt x="38" y="49"/>
                    <a:pt x="35" y="56"/>
                  </a:cubicBezTo>
                  <a:cubicBezTo>
                    <a:pt x="32" y="63"/>
                    <a:pt x="29" y="71"/>
                    <a:pt x="23" y="76"/>
                  </a:cubicBezTo>
                  <a:cubicBezTo>
                    <a:pt x="17" y="81"/>
                    <a:pt x="2" y="92"/>
                    <a:pt x="1" y="88"/>
                  </a:cubicBezTo>
                  <a:cubicBezTo>
                    <a:pt x="0" y="84"/>
                    <a:pt x="13" y="62"/>
                    <a:pt x="15" y="52"/>
                  </a:cubicBezTo>
                  <a:cubicBezTo>
                    <a:pt x="17" y="42"/>
                    <a:pt x="16" y="36"/>
                    <a:pt x="15" y="30"/>
                  </a:cubicBez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>
                <a:latin typeface="+mn-lt"/>
              </a:endParaRPr>
            </a:p>
          </p:txBody>
        </p:sp>
      </p:grpSp>
      <p:grpSp>
        <p:nvGrpSpPr>
          <p:cNvPr id="5" name="Group 92"/>
          <p:cNvGrpSpPr>
            <a:grpSpLocks/>
          </p:cNvGrpSpPr>
          <p:nvPr/>
        </p:nvGrpSpPr>
        <p:grpSpPr bwMode="auto">
          <a:xfrm>
            <a:off x="3170238" y="4373563"/>
            <a:ext cx="1152525" cy="147637"/>
            <a:chOff x="1948" y="3088"/>
            <a:chExt cx="726" cy="93"/>
          </a:xfrm>
        </p:grpSpPr>
        <p:sp>
          <p:nvSpPr>
            <p:cNvPr id="144477" name="Freeform 93"/>
            <p:cNvSpPr>
              <a:spLocks/>
            </p:cNvSpPr>
            <p:nvPr/>
          </p:nvSpPr>
          <p:spPr bwMode="auto">
            <a:xfrm>
              <a:off x="1948" y="3088"/>
              <a:ext cx="35" cy="93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7" y="16"/>
                </a:cxn>
                <a:cxn ang="0">
                  <a:pos x="1" y="32"/>
                </a:cxn>
                <a:cxn ang="0">
                  <a:pos x="1" y="48"/>
                </a:cxn>
                <a:cxn ang="0">
                  <a:pos x="7" y="66"/>
                </a:cxn>
                <a:cxn ang="0">
                  <a:pos x="19" y="80"/>
                </a:cxn>
                <a:cxn ang="0">
                  <a:pos x="33" y="88"/>
                </a:cxn>
                <a:cxn ang="0">
                  <a:pos x="29" y="50"/>
                </a:cxn>
              </a:cxnLst>
              <a:rect l="0" t="0" r="r" b="b"/>
              <a:pathLst>
                <a:path w="35" h="93">
                  <a:moveTo>
                    <a:pt x="29" y="0"/>
                  </a:moveTo>
                  <a:cubicBezTo>
                    <a:pt x="20" y="5"/>
                    <a:pt x="12" y="11"/>
                    <a:pt x="7" y="16"/>
                  </a:cubicBezTo>
                  <a:cubicBezTo>
                    <a:pt x="2" y="21"/>
                    <a:pt x="2" y="27"/>
                    <a:pt x="1" y="32"/>
                  </a:cubicBezTo>
                  <a:cubicBezTo>
                    <a:pt x="0" y="37"/>
                    <a:pt x="0" y="42"/>
                    <a:pt x="1" y="48"/>
                  </a:cubicBezTo>
                  <a:cubicBezTo>
                    <a:pt x="2" y="54"/>
                    <a:pt x="4" y="61"/>
                    <a:pt x="7" y="66"/>
                  </a:cubicBezTo>
                  <a:cubicBezTo>
                    <a:pt x="10" y="71"/>
                    <a:pt x="15" y="76"/>
                    <a:pt x="19" y="80"/>
                  </a:cubicBezTo>
                  <a:cubicBezTo>
                    <a:pt x="23" y="84"/>
                    <a:pt x="31" y="93"/>
                    <a:pt x="33" y="88"/>
                  </a:cubicBezTo>
                  <a:cubicBezTo>
                    <a:pt x="35" y="83"/>
                    <a:pt x="32" y="66"/>
                    <a:pt x="29" y="50"/>
                  </a:cubicBezTo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144478" name="Freeform 94"/>
            <p:cNvSpPr>
              <a:spLocks/>
            </p:cNvSpPr>
            <p:nvPr/>
          </p:nvSpPr>
          <p:spPr bwMode="auto">
            <a:xfrm>
              <a:off x="2633" y="3088"/>
              <a:ext cx="41" cy="92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37" y="18"/>
                </a:cxn>
                <a:cxn ang="0">
                  <a:pos x="41" y="32"/>
                </a:cxn>
                <a:cxn ang="0">
                  <a:pos x="35" y="56"/>
                </a:cxn>
                <a:cxn ang="0">
                  <a:pos x="23" y="76"/>
                </a:cxn>
                <a:cxn ang="0">
                  <a:pos x="1" y="88"/>
                </a:cxn>
                <a:cxn ang="0">
                  <a:pos x="15" y="52"/>
                </a:cxn>
                <a:cxn ang="0">
                  <a:pos x="15" y="30"/>
                </a:cxn>
              </a:cxnLst>
              <a:rect l="0" t="0" r="r" b="b"/>
              <a:pathLst>
                <a:path w="41" h="92">
                  <a:moveTo>
                    <a:pt x="25" y="0"/>
                  </a:moveTo>
                  <a:cubicBezTo>
                    <a:pt x="29" y="6"/>
                    <a:pt x="34" y="13"/>
                    <a:pt x="37" y="18"/>
                  </a:cubicBezTo>
                  <a:cubicBezTo>
                    <a:pt x="40" y="23"/>
                    <a:pt x="41" y="26"/>
                    <a:pt x="41" y="32"/>
                  </a:cubicBezTo>
                  <a:cubicBezTo>
                    <a:pt x="41" y="38"/>
                    <a:pt x="38" y="49"/>
                    <a:pt x="35" y="56"/>
                  </a:cubicBezTo>
                  <a:cubicBezTo>
                    <a:pt x="32" y="63"/>
                    <a:pt x="29" y="71"/>
                    <a:pt x="23" y="76"/>
                  </a:cubicBezTo>
                  <a:cubicBezTo>
                    <a:pt x="17" y="81"/>
                    <a:pt x="2" y="92"/>
                    <a:pt x="1" y="88"/>
                  </a:cubicBezTo>
                  <a:cubicBezTo>
                    <a:pt x="0" y="84"/>
                    <a:pt x="13" y="62"/>
                    <a:pt x="15" y="52"/>
                  </a:cubicBezTo>
                  <a:cubicBezTo>
                    <a:pt x="17" y="42"/>
                    <a:pt x="16" y="36"/>
                    <a:pt x="15" y="30"/>
                  </a:cubicBezTo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>
                <a:latin typeface="+mn-lt"/>
              </a:endParaRPr>
            </a:p>
          </p:txBody>
        </p:sp>
      </p:grpSp>
      <p:sp>
        <p:nvSpPr>
          <p:cNvPr id="144465" name="Line 81"/>
          <p:cNvSpPr>
            <a:spLocks noChangeShapeType="1"/>
          </p:cNvSpPr>
          <p:nvPr/>
        </p:nvSpPr>
        <p:spPr bwMode="auto">
          <a:xfrm>
            <a:off x="3230563" y="4133850"/>
            <a:ext cx="0" cy="1233488"/>
          </a:xfrm>
          <a:prstGeom prst="line">
            <a:avLst/>
          </a:prstGeom>
          <a:noFill/>
          <a:ln w="28575">
            <a:solidFill>
              <a:srgbClr val="724C2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44466" name="Line 82"/>
          <p:cNvSpPr>
            <a:spLocks noChangeShapeType="1"/>
          </p:cNvSpPr>
          <p:nvPr/>
        </p:nvSpPr>
        <p:spPr bwMode="auto">
          <a:xfrm>
            <a:off x="4268788" y="4119563"/>
            <a:ext cx="0" cy="1233487"/>
          </a:xfrm>
          <a:prstGeom prst="line">
            <a:avLst/>
          </a:prstGeom>
          <a:noFill/>
          <a:ln w="28575">
            <a:solidFill>
              <a:srgbClr val="724C2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44479" name="Text Box 95"/>
          <p:cNvSpPr txBox="1">
            <a:spLocks noChangeArrowheads="1"/>
          </p:cNvSpPr>
          <p:nvPr/>
        </p:nvSpPr>
        <p:spPr bwMode="auto">
          <a:xfrm>
            <a:off x="3275013" y="4573588"/>
            <a:ext cx="939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+mn-lt"/>
              </a:rPr>
              <a:t>Non-Net</a:t>
            </a:r>
          </a:p>
        </p:txBody>
      </p:sp>
      <p:sp>
        <p:nvSpPr>
          <p:cNvPr id="144480" name="Text Box 96"/>
          <p:cNvSpPr txBox="1">
            <a:spLocks noChangeArrowheads="1"/>
          </p:cNvSpPr>
          <p:nvPr/>
        </p:nvSpPr>
        <p:spPr bwMode="auto">
          <a:xfrm>
            <a:off x="3252788" y="5049838"/>
            <a:ext cx="94397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+mn-lt"/>
              </a:rPr>
              <a:t>Non-Res</a:t>
            </a:r>
          </a:p>
        </p:txBody>
      </p:sp>
      <p:sp>
        <p:nvSpPr>
          <p:cNvPr id="144461" name="Freeform 77"/>
          <p:cNvSpPr>
            <a:spLocks/>
          </p:cNvSpPr>
          <p:nvPr/>
        </p:nvSpPr>
        <p:spPr bwMode="auto">
          <a:xfrm>
            <a:off x="3211513" y="4967288"/>
            <a:ext cx="1066800" cy="123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" y="36"/>
              </a:cxn>
              <a:cxn ang="0">
                <a:pos x="183" y="66"/>
              </a:cxn>
              <a:cxn ang="0">
                <a:pos x="285" y="75"/>
              </a:cxn>
              <a:cxn ang="0">
                <a:pos x="423" y="75"/>
              </a:cxn>
              <a:cxn ang="0">
                <a:pos x="537" y="57"/>
              </a:cxn>
              <a:cxn ang="0">
                <a:pos x="672" y="12"/>
              </a:cxn>
            </a:cxnLst>
            <a:rect l="0" t="0" r="r" b="b"/>
            <a:pathLst>
              <a:path w="672" h="78">
                <a:moveTo>
                  <a:pt x="0" y="0"/>
                </a:moveTo>
                <a:cubicBezTo>
                  <a:pt x="25" y="12"/>
                  <a:pt x="50" y="25"/>
                  <a:pt x="81" y="36"/>
                </a:cubicBezTo>
                <a:cubicBezTo>
                  <a:pt x="112" y="47"/>
                  <a:pt x="149" y="60"/>
                  <a:pt x="183" y="66"/>
                </a:cubicBezTo>
                <a:cubicBezTo>
                  <a:pt x="217" y="72"/>
                  <a:pt x="245" y="74"/>
                  <a:pt x="285" y="75"/>
                </a:cubicBezTo>
                <a:cubicBezTo>
                  <a:pt x="325" y="76"/>
                  <a:pt x="381" y="78"/>
                  <a:pt x="423" y="75"/>
                </a:cubicBezTo>
                <a:cubicBezTo>
                  <a:pt x="465" y="72"/>
                  <a:pt x="496" y="67"/>
                  <a:pt x="537" y="57"/>
                </a:cubicBezTo>
                <a:cubicBezTo>
                  <a:pt x="578" y="47"/>
                  <a:pt x="625" y="29"/>
                  <a:pt x="672" y="12"/>
                </a:cubicBezTo>
              </a:path>
            </a:pathLst>
          </a:custGeom>
          <a:noFill/>
          <a:ln w="28575" cmpd="sng">
            <a:solidFill>
              <a:srgbClr val="724C2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grpSp>
        <p:nvGrpSpPr>
          <p:cNvPr id="6" name="Group 172"/>
          <p:cNvGrpSpPr>
            <a:grpSpLocks/>
          </p:cNvGrpSpPr>
          <p:nvPr/>
        </p:nvGrpSpPr>
        <p:grpSpPr bwMode="auto">
          <a:xfrm>
            <a:off x="5284788" y="3806825"/>
            <a:ext cx="1187450" cy="2312988"/>
            <a:chOff x="3737" y="2398"/>
            <a:chExt cx="748" cy="1457"/>
          </a:xfrm>
        </p:grpSpPr>
        <p:sp>
          <p:nvSpPr>
            <p:cNvPr id="144422" name="Text Box 38"/>
            <p:cNvSpPr txBox="1">
              <a:spLocks noChangeArrowheads="1"/>
            </p:cNvSpPr>
            <p:nvPr/>
          </p:nvSpPr>
          <p:spPr bwMode="auto">
            <a:xfrm>
              <a:off x="3805" y="3525"/>
              <a:ext cx="613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Net Pore</a:t>
              </a:r>
            </a:p>
            <a:p>
              <a:pPr algn="ctr"/>
              <a:r>
                <a:rPr lang="en-US" sz="1400" b="1" dirty="0">
                  <a:latin typeface="+mn-lt"/>
                </a:rPr>
                <a:t>Volume</a:t>
              </a:r>
            </a:p>
          </p:txBody>
        </p:sp>
        <p:grpSp>
          <p:nvGrpSpPr>
            <p:cNvPr id="7" name="Group 131"/>
            <p:cNvGrpSpPr>
              <a:grpSpLocks/>
            </p:cNvGrpSpPr>
            <p:nvPr/>
          </p:nvGrpSpPr>
          <p:grpSpPr bwMode="auto">
            <a:xfrm>
              <a:off x="3737" y="2398"/>
              <a:ext cx="748" cy="1079"/>
              <a:chOff x="4308" y="2468"/>
              <a:chExt cx="748" cy="1079"/>
            </a:xfrm>
          </p:grpSpPr>
          <p:sp>
            <p:nvSpPr>
              <p:cNvPr id="144483" name="Oval 99"/>
              <p:cNvSpPr>
                <a:spLocks noChangeArrowheads="1"/>
              </p:cNvSpPr>
              <p:nvPr/>
            </p:nvSpPr>
            <p:spPr bwMode="auto">
              <a:xfrm>
                <a:off x="4308" y="2741"/>
                <a:ext cx="748" cy="256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44484" name="Oval 100"/>
              <p:cNvSpPr>
                <a:spLocks noChangeArrowheads="1"/>
              </p:cNvSpPr>
              <p:nvPr/>
            </p:nvSpPr>
            <p:spPr bwMode="auto">
              <a:xfrm>
                <a:off x="4308" y="3013"/>
                <a:ext cx="748" cy="256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44485" name="Oval 101"/>
              <p:cNvSpPr>
                <a:spLocks noChangeArrowheads="1"/>
              </p:cNvSpPr>
              <p:nvPr/>
            </p:nvSpPr>
            <p:spPr bwMode="auto">
              <a:xfrm>
                <a:off x="4308" y="3287"/>
                <a:ext cx="748" cy="250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44486" name="Rectangle 102" descr="80%"/>
              <p:cNvSpPr>
                <a:spLocks noChangeArrowheads="1"/>
              </p:cNvSpPr>
              <p:nvPr/>
            </p:nvSpPr>
            <p:spPr bwMode="auto">
              <a:xfrm>
                <a:off x="4356" y="2639"/>
                <a:ext cx="653" cy="782"/>
              </a:xfrm>
              <a:prstGeom prst="rect">
                <a:avLst/>
              </a:prstGeom>
              <a:pattFill prst="pct80">
                <a:fgClr>
                  <a:srgbClr val="009900"/>
                </a:fgClr>
                <a:bgClr>
                  <a:srgbClr val="B1FFFF"/>
                </a:bgClr>
              </a:patt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44487" name="Freeform 103"/>
              <p:cNvSpPr>
                <a:spLocks/>
              </p:cNvSpPr>
              <p:nvPr/>
            </p:nvSpPr>
            <p:spPr bwMode="auto">
              <a:xfrm>
                <a:off x="4346" y="2920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44488" name="Oval 104" descr="80%"/>
              <p:cNvSpPr>
                <a:spLocks noChangeArrowheads="1"/>
              </p:cNvSpPr>
              <p:nvPr/>
            </p:nvSpPr>
            <p:spPr bwMode="auto">
              <a:xfrm>
                <a:off x="4308" y="2468"/>
                <a:ext cx="748" cy="256"/>
              </a:xfrm>
              <a:prstGeom prst="ellipse">
                <a:avLst/>
              </a:prstGeom>
              <a:pattFill prst="pct80">
                <a:fgClr>
                  <a:srgbClr val="009900"/>
                </a:fgClr>
                <a:bgClr>
                  <a:srgbClr val="B1FFFF"/>
                </a:bgClr>
              </a:patt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44489" name="Freeform 105"/>
              <p:cNvSpPr>
                <a:spLocks/>
              </p:cNvSpPr>
              <p:nvPr/>
            </p:nvSpPr>
            <p:spPr bwMode="auto">
              <a:xfrm>
                <a:off x="5003" y="3374"/>
                <a:ext cx="41" cy="92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37" y="18"/>
                  </a:cxn>
                  <a:cxn ang="0">
                    <a:pos x="41" y="32"/>
                  </a:cxn>
                  <a:cxn ang="0">
                    <a:pos x="35" y="56"/>
                  </a:cxn>
                  <a:cxn ang="0">
                    <a:pos x="23" y="76"/>
                  </a:cxn>
                  <a:cxn ang="0">
                    <a:pos x="1" y="88"/>
                  </a:cxn>
                  <a:cxn ang="0">
                    <a:pos x="15" y="52"/>
                  </a:cxn>
                  <a:cxn ang="0">
                    <a:pos x="15" y="30"/>
                  </a:cxn>
                </a:cxnLst>
                <a:rect l="0" t="0" r="r" b="b"/>
                <a:pathLst>
                  <a:path w="41" h="92">
                    <a:moveTo>
                      <a:pt x="25" y="0"/>
                    </a:moveTo>
                    <a:cubicBezTo>
                      <a:pt x="29" y="6"/>
                      <a:pt x="34" y="13"/>
                      <a:pt x="37" y="18"/>
                    </a:cubicBezTo>
                    <a:cubicBezTo>
                      <a:pt x="40" y="23"/>
                      <a:pt x="41" y="26"/>
                      <a:pt x="41" y="32"/>
                    </a:cubicBezTo>
                    <a:cubicBezTo>
                      <a:pt x="41" y="38"/>
                      <a:pt x="38" y="49"/>
                      <a:pt x="35" y="56"/>
                    </a:cubicBezTo>
                    <a:cubicBezTo>
                      <a:pt x="32" y="63"/>
                      <a:pt x="29" y="71"/>
                      <a:pt x="23" y="76"/>
                    </a:cubicBezTo>
                    <a:cubicBezTo>
                      <a:pt x="17" y="81"/>
                      <a:pt x="2" y="92"/>
                      <a:pt x="1" y="88"/>
                    </a:cubicBezTo>
                    <a:cubicBezTo>
                      <a:pt x="0" y="84"/>
                      <a:pt x="13" y="62"/>
                      <a:pt x="15" y="52"/>
                    </a:cubicBezTo>
                    <a:cubicBezTo>
                      <a:pt x="17" y="42"/>
                      <a:pt x="16" y="36"/>
                      <a:pt x="15" y="30"/>
                    </a:cubicBez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44490" name="Freeform 106"/>
              <p:cNvSpPr>
                <a:spLocks/>
              </p:cNvSpPr>
              <p:nvPr/>
            </p:nvSpPr>
            <p:spPr bwMode="auto">
              <a:xfrm>
                <a:off x="4321" y="3368"/>
                <a:ext cx="35" cy="93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7" y="16"/>
                  </a:cxn>
                  <a:cxn ang="0">
                    <a:pos x="1" y="32"/>
                  </a:cxn>
                  <a:cxn ang="0">
                    <a:pos x="1" y="48"/>
                  </a:cxn>
                  <a:cxn ang="0">
                    <a:pos x="7" y="66"/>
                  </a:cxn>
                  <a:cxn ang="0">
                    <a:pos x="19" y="80"/>
                  </a:cxn>
                  <a:cxn ang="0">
                    <a:pos x="33" y="88"/>
                  </a:cxn>
                  <a:cxn ang="0">
                    <a:pos x="29" y="50"/>
                  </a:cxn>
                </a:cxnLst>
                <a:rect l="0" t="0" r="r" b="b"/>
                <a:pathLst>
                  <a:path w="35" h="93">
                    <a:moveTo>
                      <a:pt x="29" y="0"/>
                    </a:moveTo>
                    <a:cubicBezTo>
                      <a:pt x="20" y="5"/>
                      <a:pt x="12" y="11"/>
                      <a:pt x="7" y="16"/>
                    </a:cubicBezTo>
                    <a:cubicBezTo>
                      <a:pt x="2" y="21"/>
                      <a:pt x="2" y="27"/>
                      <a:pt x="1" y="32"/>
                    </a:cubicBezTo>
                    <a:cubicBezTo>
                      <a:pt x="0" y="37"/>
                      <a:pt x="0" y="42"/>
                      <a:pt x="1" y="48"/>
                    </a:cubicBezTo>
                    <a:cubicBezTo>
                      <a:pt x="2" y="54"/>
                      <a:pt x="4" y="61"/>
                      <a:pt x="7" y="66"/>
                    </a:cubicBezTo>
                    <a:cubicBezTo>
                      <a:pt x="10" y="71"/>
                      <a:pt x="15" y="76"/>
                      <a:pt x="19" y="80"/>
                    </a:cubicBezTo>
                    <a:cubicBezTo>
                      <a:pt x="23" y="84"/>
                      <a:pt x="31" y="93"/>
                      <a:pt x="33" y="88"/>
                    </a:cubicBezTo>
                    <a:cubicBezTo>
                      <a:pt x="35" y="83"/>
                      <a:pt x="32" y="66"/>
                      <a:pt x="29" y="50"/>
                    </a:cubicBez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44491" name="Text Box 107"/>
              <p:cNvSpPr txBox="1">
                <a:spLocks noChangeArrowheads="1"/>
              </p:cNvSpPr>
              <p:nvPr/>
            </p:nvSpPr>
            <p:spPr bwMode="auto">
              <a:xfrm>
                <a:off x="4376" y="3266"/>
                <a:ext cx="595" cy="2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latin typeface="+mn-lt"/>
                  </a:rPr>
                  <a:t>Non-Res</a:t>
                </a:r>
              </a:p>
            </p:txBody>
          </p:sp>
          <p:sp>
            <p:nvSpPr>
              <p:cNvPr id="144492" name="Freeform 108"/>
              <p:cNvSpPr>
                <a:spLocks/>
              </p:cNvSpPr>
              <p:nvPr/>
            </p:nvSpPr>
            <p:spPr bwMode="auto">
              <a:xfrm>
                <a:off x="4352" y="2858"/>
                <a:ext cx="665" cy="366"/>
              </a:xfrm>
              <a:custGeom>
                <a:avLst/>
                <a:gdLst/>
                <a:ahLst/>
                <a:cxnLst>
                  <a:cxn ang="0">
                    <a:pos x="6" y="14"/>
                  </a:cxn>
                  <a:cxn ang="0">
                    <a:pos x="96" y="50"/>
                  </a:cxn>
                  <a:cxn ang="0">
                    <a:pos x="189" y="74"/>
                  </a:cxn>
                  <a:cxn ang="0">
                    <a:pos x="291" y="80"/>
                  </a:cxn>
                  <a:cxn ang="0">
                    <a:pos x="393" y="80"/>
                  </a:cxn>
                  <a:cxn ang="0">
                    <a:pos x="471" y="71"/>
                  </a:cxn>
                  <a:cxn ang="0">
                    <a:pos x="549" y="62"/>
                  </a:cxn>
                  <a:cxn ang="0">
                    <a:pos x="615" y="35"/>
                  </a:cxn>
                  <a:cxn ang="0">
                    <a:pos x="657" y="17"/>
                  </a:cxn>
                  <a:cxn ang="0">
                    <a:pos x="654" y="137"/>
                  </a:cxn>
                  <a:cxn ang="0">
                    <a:pos x="654" y="230"/>
                  </a:cxn>
                  <a:cxn ang="0">
                    <a:pos x="585" y="260"/>
                  </a:cxn>
                  <a:cxn ang="0">
                    <a:pos x="489" y="287"/>
                  </a:cxn>
                  <a:cxn ang="0">
                    <a:pos x="420" y="299"/>
                  </a:cxn>
                  <a:cxn ang="0">
                    <a:pos x="285" y="302"/>
                  </a:cxn>
                  <a:cxn ang="0">
                    <a:pos x="216" y="305"/>
                  </a:cxn>
                  <a:cxn ang="0">
                    <a:pos x="123" y="278"/>
                  </a:cxn>
                  <a:cxn ang="0">
                    <a:pos x="0" y="218"/>
                  </a:cxn>
                </a:cxnLst>
                <a:rect l="0" t="0" r="r" b="b"/>
                <a:pathLst>
                  <a:path w="665" h="309">
                    <a:moveTo>
                      <a:pt x="6" y="14"/>
                    </a:moveTo>
                    <a:cubicBezTo>
                      <a:pt x="36" y="27"/>
                      <a:pt x="66" y="40"/>
                      <a:pt x="96" y="50"/>
                    </a:cubicBezTo>
                    <a:cubicBezTo>
                      <a:pt x="126" y="60"/>
                      <a:pt x="157" y="69"/>
                      <a:pt x="189" y="74"/>
                    </a:cubicBezTo>
                    <a:cubicBezTo>
                      <a:pt x="221" y="79"/>
                      <a:pt x="257" y="79"/>
                      <a:pt x="291" y="80"/>
                    </a:cubicBezTo>
                    <a:cubicBezTo>
                      <a:pt x="325" y="81"/>
                      <a:pt x="363" y="81"/>
                      <a:pt x="393" y="80"/>
                    </a:cubicBezTo>
                    <a:cubicBezTo>
                      <a:pt x="423" y="79"/>
                      <a:pt x="445" y="74"/>
                      <a:pt x="471" y="71"/>
                    </a:cubicBezTo>
                    <a:cubicBezTo>
                      <a:pt x="497" y="68"/>
                      <a:pt x="525" y="68"/>
                      <a:pt x="549" y="62"/>
                    </a:cubicBezTo>
                    <a:cubicBezTo>
                      <a:pt x="573" y="56"/>
                      <a:pt x="597" y="42"/>
                      <a:pt x="615" y="35"/>
                    </a:cubicBezTo>
                    <a:cubicBezTo>
                      <a:pt x="633" y="28"/>
                      <a:pt x="651" y="0"/>
                      <a:pt x="657" y="17"/>
                    </a:cubicBezTo>
                    <a:cubicBezTo>
                      <a:pt x="663" y="34"/>
                      <a:pt x="654" y="102"/>
                      <a:pt x="654" y="137"/>
                    </a:cubicBezTo>
                    <a:cubicBezTo>
                      <a:pt x="654" y="172"/>
                      <a:pt x="665" y="210"/>
                      <a:pt x="654" y="230"/>
                    </a:cubicBezTo>
                    <a:cubicBezTo>
                      <a:pt x="643" y="250"/>
                      <a:pt x="612" y="251"/>
                      <a:pt x="585" y="260"/>
                    </a:cubicBezTo>
                    <a:cubicBezTo>
                      <a:pt x="558" y="269"/>
                      <a:pt x="516" y="281"/>
                      <a:pt x="489" y="287"/>
                    </a:cubicBezTo>
                    <a:cubicBezTo>
                      <a:pt x="462" y="293"/>
                      <a:pt x="454" y="297"/>
                      <a:pt x="420" y="299"/>
                    </a:cubicBezTo>
                    <a:cubicBezTo>
                      <a:pt x="386" y="301"/>
                      <a:pt x="319" y="301"/>
                      <a:pt x="285" y="302"/>
                    </a:cubicBezTo>
                    <a:cubicBezTo>
                      <a:pt x="251" y="303"/>
                      <a:pt x="243" y="309"/>
                      <a:pt x="216" y="305"/>
                    </a:cubicBezTo>
                    <a:cubicBezTo>
                      <a:pt x="189" y="301"/>
                      <a:pt x="159" y="292"/>
                      <a:pt x="123" y="278"/>
                    </a:cubicBezTo>
                    <a:cubicBezTo>
                      <a:pt x="87" y="264"/>
                      <a:pt x="43" y="241"/>
                      <a:pt x="0" y="218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44493" name="Freeform 109"/>
              <p:cNvSpPr>
                <a:spLocks/>
              </p:cNvSpPr>
              <p:nvPr/>
            </p:nvSpPr>
            <p:spPr bwMode="auto">
              <a:xfrm>
                <a:off x="4356" y="3118"/>
                <a:ext cx="684" cy="4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39"/>
                  </a:cxn>
                  <a:cxn ang="0">
                    <a:pos x="204" y="66"/>
                  </a:cxn>
                  <a:cxn ang="0">
                    <a:pos x="306" y="78"/>
                  </a:cxn>
                  <a:cxn ang="0">
                    <a:pos x="432" y="69"/>
                  </a:cxn>
                  <a:cxn ang="0">
                    <a:pos x="546" y="51"/>
                  </a:cxn>
                  <a:cxn ang="0">
                    <a:pos x="654" y="6"/>
                  </a:cxn>
                  <a:cxn ang="0">
                    <a:pos x="654" y="147"/>
                  </a:cxn>
                  <a:cxn ang="0">
                    <a:pos x="672" y="162"/>
                  </a:cxn>
                  <a:cxn ang="0">
                    <a:pos x="690" y="204"/>
                  </a:cxn>
                  <a:cxn ang="0">
                    <a:pos x="654" y="264"/>
                  </a:cxn>
                  <a:cxn ang="0">
                    <a:pos x="558" y="303"/>
                  </a:cxn>
                  <a:cxn ang="0">
                    <a:pos x="420" y="327"/>
                  </a:cxn>
                  <a:cxn ang="0">
                    <a:pos x="291" y="327"/>
                  </a:cxn>
                  <a:cxn ang="0">
                    <a:pos x="123" y="306"/>
                  </a:cxn>
                  <a:cxn ang="0">
                    <a:pos x="15" y="270"/>
                  </a:cxn>
                  <a:cxn ang="0">
                    <a:pos x="0" y="255"/>
                  </a:cxn>
                </a:cxnLst>
                <a:rect l="0" t="0" r="r" b="b"/>
                <a:pathLst>
                  <a:path w="690" h="327">
                    <a:moveTo>
                      <a:pt x="0" y="0"/>
                    </a:moveTo>
                    <a:lnTo>
                      <a:pt x="96" y="39"/>
                    </a:lnTo>
                    <a:lnTo>
                      <a:pt x="204" y="66"/>
                    </a:lnTo>
                    <a:lnTo>
                      <a:pt x="306" y="78"/>
                    </a:lnTo>
                    <a:lnTo>
                      <a:pt x="432" y="69"/>
                    </a:lnTo>
                    <a:lnTo>
                      <a:pt x="546" y="51"/>
                    </a:lnTo>
                    <a:lnTo>
                      <a:pt x="654" y="6"/>
                    </a:lnTo>
                    <a:lnTo>
                      <a:pt x="654" y="147"/>
                    </a:lnTo>
                    <a:lnTo>
                      <a:pt x="672" y="162"/>
                    </a:lnTo>
                    <a:lnTo>
                      <a:pt x="690" y="204"/>
                    </a:lnTo>
                    <a:lnTo>
                      <a:pt x="654" y="264"/>
                    </a:lnTo>
                    <a:lnTo>
                      <a:pt x="558" y="303"/>
                    </a:lnTo>
                    <a:lnTo>
                      <a:pt x="420" y="327"/>
                    </a:lnTo>
                    <a:lnTo>
                      <a:pt x="291" y="327"/>
                    </a:lnTo>
                    <a:lnTo>
                      <a:pt x="123" y="306"/>
                    </a:lnTo>
                    <a:lnTo>
                      <a:pt x="15" y="270"/>
                    </a:lnTo>
                    <a:lnTo>
                      <a:pt x="0" y="255"/>
                    </a:ln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44494" name="Freeform 110"/>
              <p:cNvSpPr>
                <a:spLocks/>
              </p:cNvSpPr>
              <p:nvPr/>
            </p:nvSpPr>
            <p:spPr bwMode="auto">
              <a:xfrm>
                <a:off x="4352" y="3460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grpSp>
            <p:nvGrpSpPr>
              <p:cNvPr id="8" name="Group 111"/>
              <p:cNvGrpSpPr>
                <a:grpSpLocks/>
              </p:cNvGrpSpPr>
              <p:nvPr/>
            </p:nvGrpSpPr>
            <p:grpSpPr bwMode="auto">
              <a:xfrm>
                <a:off x="4320" y="3095"/>
                <a:ext cx="726" cy="93"/>
                <a:chOff x="1948" y="3088"/>
                <a:chExt cx="726" cy="93"/>
              </a:xfrm>
            </p:grpSpPr>
            <p:sp>
              <p:nvSpPr>
                <p:cNvPr id="144496" name="Freeform 112"/>
                <p:cNvSpPr>
                  <a:spLocks/>
                </p:cNvSpPr>
                <p:nvPr/>
              </p:nvSpPr>
              <p:spPr bwMode="auto">
                <a:xfrm>
                  <a:off x="1948" y="3088"/>
                  <a:ext cx="35" cy="93"/>
                </a:xfrm>
                <a:custGeom>
                  <a:avLst/>
                  <a:gdLst/>
                  <a:ahLst/>
                  <a:cxnLst>
                    <a:cxn ang="0">
                      <a:pos x="29" y="0"/>
                    </a:cxn>
                    <a:cxn ang="0">
                      <a:pos x="7" y="16"/>
                    </a:cxn>
                    <a:cxn ang="0">
                      <a:pos x="1" y="32"/>
                    </a:cxn>
                    <a:cxn ang="0">
                      <a:pos x="1" y="48"/>
                    </a:cxn>
                    <a:cxn ang="0">
                      <a:pos x="7" y="66"/>
                    </a:cxn>
                    <a:cxn ang="0">
                      <a:pos x="19" y="80"/>
                    </a:cxn>
                    <a:cxn ang="0">
                      <a:pos x="33" y="88"/>
                    </a:cxn>
                    <a:cxn ang="0">
                      <a:pos x="29" y="50"/>
                    </a:cxn>
                  </a:cxnLst>
                  <a:rect l="0" t="0" r="r" b="b"/>
                  <a:pathLst>
                    <a:path w="35" h="93">
                      <a:moveTo>
                        <a:pt x="29" y="0"/>
                      </a:moveTo>
                      <a:cubicBezTo>
                        <a:pt x="20" y="5"/>
                        <a:pt x="12" y="11"/>
                        <a:pt x="7" y="16"/>
                      </a:cubicBezTo>
                      <a:cubicBezTo>
                        <a:pt x="2" y="21"/>
                        <a:pt x="2" y="27"/>
                        <a:pt x="1" y="32"/>
                      </a:cubicBezTo>
                      <a:cubicBezTo>
                        <a:pt x="0" y="37"/>
                        <a:pt x="0" y="42"/>
                        <a:pt x="1" y="48"/>
                      </a:cubicBezTo>
                      <a:cubicBezTo>
                        <a:pt x="2" y="54"/>
                        <a:pt x="4" y="61"/>
                        <a:pt x="7" y="66"/>
                      </a:cubicBezTo>
                      <a:cubicBezTo>
                        <a:pt x="10" y="71"/>
                        <a:pt x="15" y="76"/>
                        <a:pt x="19" y="80"/>
                      </a:cubicBezTo>
                      <a:cubicBezTo>
                        <a:pt x="23" y="84"/>
                        <a:pt x="31" y="93"/>
                        <a:pt x="33" y="88"/>
                      </a:cubicBezTo>
                      <a:cubicBezTo>
                        <a:pt x="35" y="83"/>
                        <a:pt x="32" y="66"/>
                        <a:pt x="29" y="50"/>
                      </a:cubicBez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144497" name="Freeform 113"/>
                <p:cNvSpPr>
                  <a:spLocks/>
                </p:cNvSpPr>
                <p:nvPr/>
              </p:nvSpPr>
              <p:spPr bwMode="auto">
                <a:xfrm>
                  <a:off x="2633" y="3088"/>
                  <a:ext cx="41" cy="92"/>
                </a:xfrm>
                <a:custGeom>
                  <a:avLst/>
                  <a:gdLst/>
                  <a:ahLst/>
                  <a:cxnLst>
                    <a:cxn ang="0">
                      <a:pos x="25" y="0"/>
                    </a:cxn>
                    <a:cxn ang="0">
                      <a:pos x="37" y="18"/>
                    </a:cxn>
                    <a:cxn ang="0">
                      <a:pos x="41" y="32"/>
                    </a:cxn>
                    <a:cxn ang="0">
                      <a:pos x="35" y="56"/>
                    </a:cxn>
                    <a:cxn ang="0">
                      <a:pos x="23" y="76"/>
                    </a:cxn>
                    <a:cxn ang="0">
                      <a:pos x="1" y="88"/>
                    </a:cxn>
                    <a:cxn ang="0">
                      <a:pos x="15" y="52"/>
                    </a:cxn>
                    <a:cxn ang="0">
                      <a:pos x="15" y="30"/>
                    </a:cxn>
                  </a:cxnLst>
                  <a:rect l="0" t="0" r="r" b="b"/>
                  <a:pathLst>
                    <a:path w="41" h="92">
                      <a:moveTo>
                        <a:pt x="25" y="0"/>
                      </a:moveTo>
                      <a:cubicBezTo>
                        <a:pt x="29" y="6"/>
                        <a:pt x="34" y="13"/>
                        <a:pt x="37" y="18"/>
                      </a:cubicBezTo>
                      <a:cubicBezTo>
                        <a:pt x="40" y="23"/>
                        <a:pt x="41" y="26"/>
                        <a:pt x="41" y="32"/>
                      </a:cubicBezTo>
                      <a:cubicBezTo>
                        <a:pt x="41" y="38"/>
                        <a:pt x="38" y="49"/>
                        <a:pt x="35" y="56"/>
                      </a:cubicBezTo>
                      <a:cubicBezTo>
                        <a:pt x="32" y="63"/>
                        <a:pt x="29" y="71"/>
                        <a:pt x="23" y="76"/>
                      </a:cubicBezTo>
                      <a:cubicBezTo>
                        <a:pt x="17" y="81"/>
                        <a:pt x="2" y="92"/>
                        <a:pt x="1" y="88"/>
                      </a:cubicBezTo>
                      <a:cubicBezTo>
                        <a:pt x="0" y="84"/>
                        <a:pt x="13" y="62"/>
                        <a:pt x="15" y="52"/>
                      </a:cubicBezTo>
                      <a:cubicBezTo>
                        <a:pt x="17" y="42"/>
                        <a:pt x="16" y="36"/>
                        <a:pt x="15" y="30"/>
                      </a:cubicBez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</p:grpSp>
          <p:grpSp>
            <p:nvGrpSpPr>
              <p:cNvPr id="9" name="Group 114"/>
              <p:cNvGrpSpPr>
                <a:grpSpLocks/>
              </p:cNvGrpSpPr>
              <p:nvPr/>
            </p:nvGrpSpPr>
            <p:grpSpPr bwMode="auto">
              <a:xfrm>
                <a:off x="4320" y="2825"/>
                <a:ext cx="726" cy="93"/>
                <a:chOff x="1948" y="3088"/>
                <a:chExt cx="726" cy="93"/>
              </a:xfrm>
            </p:grpSpPr>
            <p:sp>
              <p:nvSpPr>
                <p:cNvPr id="144499" name="Freeform 115"/>
                <p:cNvSpPr>
                  <a:spLocks/>
                </p:cNvSpPr>
                <p:nvPr/>
              </p:nvSpPr>
              <p:spPr bwMode="auto">
                <a:xfrm>
                  <a:off x="1948" y="3088"/>
                  <a:ext cx="35" cy="93"/>
                </a:xfrm>
                <a:custGeom>
                  <a:avLst/>
                  <a:gdLst/>
                  <a:ahLst/>
                  <a:cxnLst>
                    <a:cxn ang="0">
                      <a:pos x="29" y="0"/>
                    </a:cxn>
                    <a:cxn ang="0">
                      <a:pos x="7" y="16"/>
                    </a:cxn>
                    <a:cxn ang="0">
                      <a:pos x="1" y="32"/>
                    </a:cxn>
                    <a:cxn ang="0">
                      <a:pos x="1" y="48"/>
                    </a:cxn>
                    <a:cxn ang="0">
                      <a:pos x="7" y="66"/>
                    </a:cxn>
                    <a:cxn ang="0">
                      <a:pos x="19" y="80"/>
                    </a:cxn>
                    <a:cxn ang="0">
                      <a:pos x="33" y="88"/>
                    </a:cxn>
                    <a:cxn ang="0">
                      <a:pos x="29" y="50"/>
                    </a:cxn>
                  </a:cxnLst>
                  <a:rect l="0" t="0" r="r" b="b"/>
                  <a:pathLst>
                    <a:path w="35" h="93">
                      <a:moveTo>
                        <a:pt x="29" y="0"/>
                      </a:moveTo>
                      <a:cubicBezTo>
                        <a:pt x="20" y="5"/>
                        <a:pt x="12" y="11"/>
                        <a:pt x="7" y="16"/>
                      </a:cubicBezTo>
                      <a:cubicBezTo>
                        <a:pt x="2" y="21"/>
                        <a:pt x="2" y="27"/>
                        <a:pt x="1" y="32"/>
                      </a:cubicBezTo>
                      <a:cubicBezTo>
                        <a:pt x="0" y="37"/>
                        <a:pt x="0" y="42"/>
                        <a:pt x="1" y="48"/>
                      </a:cubicBezTo>
                      <a:cubicBezTo>
                        <a:pt x="2" y="54"/>
                        <a:pt x="4" y="61"/>
                        <a:pt x="7" y="66"/>
                      </a:cubicBezTo>
                      <a:cubicBezTo>
                        <a:pt x="10" y="71"/>
                        <a:pt x="15" y="76"/>
                        <a:pt x="19" y="80"/>
                      </a:cubicBezTo>
                      <a:cubicBezTo>
                        <a:pt x="23" y="84"/>
                        <a:pt x="31" y="93"/>
                        <a:pt x="33" y="88"/>
                      </a:cubicBezTo>
                      <a:cubicBezTo>
                        <a:pt x="35" y="83"/>
                        <a:pt x="32" y="66"/>
                        <a:pt x="29" y="50"/>
                      </a:cubicBezTo>
                    </a:path>
                  </a:pathLst>
                </a:custGeom>
                <a:solidFill>
                  <a:schemeClr val="bg2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144500" name="Freeform 116"/>
                <p:cNvSpPr>
                  <a:spLocks/>
                </p:cNvSpPr>
                <p:nvPr/>
              </p:nvSpPr>
              <p:spPr bwMode="auto">
                <a:xfrm>
                  <a:off x="2633" y="3088"/>
                  <a:ext cx="41" cy="92"/>
                </a:xfrm>
                <a:custGeom>
                  <a:avLst/>
                  <a:gdLst/>
                  <a:ahLst/>
                  <a:cxnLst>
                    <a:cxn ang="0">
                      <a:pos x="25" y="0"/>
                    </a:cxn>
                    <a:cxn ang="0">
                      <a:pos x="37" y="18"/>
                    </a:cxn>
                    <a:cxn ang="0">
                      <a:pos x="41" y="32"/>
                    </a:cxn>
                    <a:cxn ang="0">
                      <a:pos x="35" y="56"/>
                    </a:cxn>
                    <a:cxn ang="0">
                      <a:pos x="23" y="76"/>
                    </a:cxn>
                    <a:cxn ang="0">
                      <a:pos x="1" y="88"/>
                    </a:cxn>
                    <a:cxn ang="0">
                      <a:pos x="15" y="52"/>
                    </a:cxn>
                    <a:cxn ang="0">
                      <a:pos x="15" y="30"/>
                    </a:cxn>
                  </a:cxnLst>
                  <a:rect l="0" t="0" r="r" b="b"/>
                  <a:pathLst>
                    <a:path w="41" h="92">
                      <a:moveTo>
                        <a:pt x="25" y="0"/>
                      </a:moveTo>
                      <a:cubicBezTo>
                        <a:pt x="29" y="6"/>
                        <a:pt x="34" y="13"/>
                        <a:pt x="37" y="18"/>
                      </a:cubicBezTo>
                      <a:cubicBezTo>
                        <a:pt x="40" y="23"/>
                        <a:pt x="41" y="26"/>
                        <a:pt x="41" y="32"/>
                      </a:cubicBezTo>
                      <a:cubicBezTo>
                        <a:pt x="41" y="38"/>
                        <a:pt x="38" y="49"/>
                        <a:pt x="35" y="56"/>
                      </a:cubicBezTo>
                      <a:cubicBezTo>
                        <a:pt x="32" y="63"/>
                        <a:pt x="29" y="71"/>
                        <a:pt x="23" y="76"/>
                      </a:cubicBezTo>
                      <a:cubicBezTo>
                        <a:pt x="17" y="81"/>
                        <a:pt x="2" y="92"/>
                        <a:pt x="1" y="88"/>
                      </a:cubicBezTo>
                      <a:cubicBezTo>
                        <a:pt x="0" y="84"/>
                        <a:pt x="13" y="62"/>
                        <a:pt x="15" y="52"/>
                      </a:cubicBezTo>
                      <a:cubicBezTo>
                        <a:pt x="17" y="42"/>
                        <a:pt x="16" y="36"/>
                        <a:pt x="15" y="30"/>
                      </a:cubicBezTo>
                    </a:path>
                  </a:pathLst>
                </a:custGeom>
                <a:solidFill>
                  <a:schemeClr val="bg2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</p:grpSp>
          <p:sp>
            <p:nvSpPr>
              <p:cNvPr id="144503" name="Text Box 119"/>
              <p:cNvSpPr txBox="1">
                <a:spLocks noChangeArrowheads="1"/>
              </p:cNvSpPr>
              <p:nvPr/>
            </p:nvSpPr>
            <p:spPr bwMode="auto">
              <a:xfrm>
                <a:off x="4386" y="2951"/>
                <a:ext cx="592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latin typeface="+mn-lt"/>
                  </a:rPr>
                  <a:t>Non-Net</a:t>
                </a:r>
              </a:p>
            </p:txBody>
          </p:sp>
          <p:sp>
            <p:nvSpPr>
              <p:cNvPr id="144504" name="Text Box 120"/>
              <p:cNvSpPr txBox="1">
                <a:spLocks noChangeArrowheads="1"/>
              </p:cNvSpPr>
              <p:nvPr/>
            </p:nvSpPr>
            <p:spPr bwMode="auto">
              <a:xfrm>
                <a:off x="4372" y="3251"/>
                <a:ext cx="595" cy="2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latin typeface="+mn-lt"/>
                  </a:rPr>
                  <a:t>Non-Res</a:t>
                </a:r>
              </a:p>
            </p:txBody>
          </p:sp>
          <p:sp>
            <p:nvSpPr>
              <p:cNvPr id="144505" name="Freeform 121"/>
              <p:cNvSpPr>
                <a:spLocks/>
              </p:cNvSpPr>
              <p:nvPr/>
            </p:nvSpPr>
            <p:spPr bwMode="auto">
              <a:xfrm>
                <a:off x="4346" y="3199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44509" name="Freeform 125" descr="20%"/>
              <p:cNvSpPr>
                <a:spLocks/>
              </p:cNvSpPr>
              <p:nvPr/>
            </p:nvSpPr>
            <p:spPr bwMode="auto">
              <a:xfrm>
                <a:off x="4323" y="2481"/>
                <a:ext cx="612" cy="477"/>
              </a:xfrm>
              <a:custGeom>
                <a:avLst/>
                <a:gdLst/>
                <a:ahLst/>
                <a:cxnLst>
                  <a:cxn ang="0">
                    <a:pos x="543" y="456"/>
                  </a:cxn>
                  <a:cxn ang="0">
                    <a:pos x="543" y="222"/>
                  </a:cxn>
                  <a:cxn ang="0">
                    <a:pos x="612" y="30"/>
                  </a:cxn>
                  <a:cxn ang="0">
                    <a:pos x="573" y="18"/>
                  </a:cxn>
                  <a:cxn ang="0">
                    <a:pos x="501" y="9"/>
                  </a:cxn>
                  <a:cxn ang="0">
                    <a:pos x="426" y="0"/>
                  </a:cxn>
                  <a:cxn ang="0">
                    <a:pos x="324" y="0"/>
                  </a:cxn>
                  <a:cxn ang="0">
                    <a:pos x="255" y="3"/>
                  </a:cxn>
                  <a:cxn ang="0">
                    <a:pos x="189" y="9"/>
                  </a:cxn>
                  <a:cxn ang="0">
                    <a:pos x="108" y="24"/>
                  </a:cxn>
                  <a:cxn ang="0">
                    <a:pos x="48" y="57"/>
                  </a:cxn>
                  <a:cxn ang="0">
                    <a:pos x="27" y="66"/>
                  </a:cxn>
                  <a:cxn ang="0">
                    <a:pos x="0" y="99"/>
                  </a:cxn>
                  <a:cxn ang="0">
                    <a:pos x="3" y="120"/>
                  </a:cxn>
                  <a:cxn ang="0">
                    <a:pos x="33" y="165"/>
                  </a:cxn>
                  <a:cxn ang="0">
                    <a:pos x="51" y="174"/>
                  </a:cxn>
                  <a:cxn ang="0">
                    <a:pos x="51" y="216"/>
                  </a:cxn>
                  <a:cxn ang="0">
                    <a:pos x="42" y="402"/>
                  </a:cxn>
                  <a:cxn ang="0">
                    <a:pos x="111" y="429"/>
                  </a:cxn>
                  <a:cxn ang="0">
                    <a:pos x="210" y="465"/>
                  </a:cxn>
                  <a:cxn ang="0">
                    <a:pos x="303" y="474"/>
                  </a:cxn>
                  <a:cxn ang="0">
                    <a:pos x="366" y="474"/>
                  </a:cxn>
                  <a:cxn ang="0">
                    <a:pos x="435" y="477"/>
                  </a:cxn>
                  <a:cxn ang="0">
                    <a:pos x="543" y="456"/>
                  </a:cxn>
                </a:cxnLst>
                <a:rect l="0" t="0" r="r" b="b"/>
                <a:pathLst>
                  <a:path w="612" h="477">
                    <a:moveTo>
                      <a:pt x="543" y="456"/>
                    </a:moveTo>
                    <a:lnTo>
                      <a:pt x="543" y="222"/>
                    </a:lnTo>
                    <a:lnTo>
                      <a:pt x="612" y="30"/>
                    </a:lnTo>
                    <a:lnTo>
                      <a:pt x="573" y="18"/>
                    </a:lnTo>
                    <a:lnTo>
                      <a:pt x="501" y="9"/>
                    </a:lnTo>
                    <a:lnTo>
                      <a:pt x="426" y="0"/>
                    </a:lnTo>
                    <a:lnTo>
                      <a:pt x="324" y="0"/>
                    </a:lnTo>
                    <a:lnTo>
                      <a:pt x="255" y="3"/>
                    </a:lnTo>
                    <a:lnTo>
                      <a:pt x="189" y="9"/>
                    </a:lnTo>
                    <a:lnTo>
                      <a:pt x="108" y="24"/>
                    </a:lnTo>
                    <a:lnTo>
                      <a:pt x="48" y="57"/>
                    </a:lnTo>
                    <a:lnTo>
                      <a:pt x="27" y="66"/>
                    </a:lnTo>
                    <a:lnTo>
                      <a:pt x="0" y="99"/>
                    </a:lnTo>
                    <a:lnTo>
                      <a:pt x="3" y="120"/>
                    </a:lnTo>
                    <a:lnTo>
                      <a:pt x="33" y="165"/>
                    </a:lnTo>
                    <a:lnTo>
                      <a:pt x="51" y="174"/>
                    </a:lnTo>
                    <a:lnTo>
                      <a:pt x="51" y="216"/>
                    </a:lnTo>
                    <a:lnTo>
                      <a:pt x="42" y="402"/>
                    </a:lnTo>
                    <a:lnTo>
                      <a:pt x="111" y="429"/>
                    </a:lnTo>
                    <a:lnTo>
                      <a:pt x="210" y="465"/>
                    </a:lnTo>
                    <a:lnTo>
                      <a:pt x="303" y="474"/>
                    </a:lnTo>
                    <a:lnTo>
                      <a:pt x="366" y="474"/>
                    </a:lnTo>
                    <a:lnTo>
                      <a:pt x="435" y="477"/>
                    </a:lnTo>
                    <a:lnTo>
                      <a:pt x="543" y="456"/>
                    </a:lnTo>
                    <a:close/>
                  </a:path>
                </a:pathLst>
              </a:custGeom>
              <a:pattFill prst="pct20">
                <a:fgClr>
                  <a:schemeClr val="tx1"/>
                </a:fgClr>
                <a:bgClr>
                  <a:srgbClr val="FFFF00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44510" name="Freeform 126"/>
              <p:cNvSpPr>
                <a:spLocks/>
              </p:cNvSpPr>
              <p:nvPr/>
            </p:nvSpPr>
            <p:spPr bwMode="auto">
              <a:xfrm>
                <a:off x="4334" y="2650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44511" name="Freeform 127"/>
              <p:cNvSpPr>
                <a:spLocks/>
              </p:cNvSpPr>
              <p:nvPr/>
            </p:nvSpPr>
            <p:spPr bwMode="auto">
              <a:xfrm flipV="1">
                <a:off x="4337" y="2470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44502" name="Line 118"/>
              <p:cNvSpPr>
                <a:spLocks noChangeShapeType="1"/>
              </p:cNvSpPr>
              <p:nvPr/>
            </p:nvSpPr>
            <p:spPr bwMode="auto">
              <a:xfrm>
                <a:off x="5012" y="2665"/>
                <a:ext cx="0" cy="777"/>
              </a:xfrm>
              <a:prstGeom prst="line">
                <a:avLst/>
              </a:prstGeom>
              <a:noFill/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44501" name="Line 117"/>
              <p:cNvSpPr>
                <a:spLocks noChangeShapeType="1"/>
              </p:cNvSpPr>
              <p:nvPr/>
            </p:nvSpPr>
            <p:spPr bwMode="auto">
              <a:xfrm>
                <a:off x="4358" y="2674"/>
                <a:ext cx="0" cy="777"/>
              </a:xfrm>
              <a:prstGeom prst="line">
                <a:avLst/>
              </a:prstGeom>
              <a:noFill/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44513" name="Text Box 129"/>
              <p:cNvSpPr txBox="1">
                <a:spLocks noChangeArrowheads="1"/>
              </p:cNvSpPr>
              <p:nvPr/>
            </p:nvSpPr>
            <p:spPr bwMode="auto">
              <a:xfrm>
                <a:off x="4417" y="2574"/>
                <a:ext cx="378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000" b="1" dirty="0">
                    <a:latin typeface="+mn-lt"/>
                  </a:rPr>
                  <a:t>Solid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sz="1000" b="1" dirty="0">
                    <a:latin typeface="+mn-lt"/>
                  </a:rPr>
                  <a:t>Grains</a:t>
                </a:r>
              </a:p>
            </p:txBody>
          </p:sp>
          <p:sp>
            <p:nvSpPr>
              <p:cNvPr id="144514" name="Text Box 130"/>
              <p:cNvSpPr txBox="1">
                <a:spLocks noChangeArrowheads="1"/>
              </p:cNvSpPr>
              <p:nvPr/>
            </p:nvSpPr>
            <p:spPr bwMode="auto">
              <a:xfrm rot="16200000">
                <a:off x="4740" y="2678"/>
                <a:ext cx="345" cy="1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000" b="1" dirty="0">
                    <a:solidFill>
                      <a:schemeClr val="bg1"/>
                    </a:solidFill>
                    <a:latin typeface="+mn-lt"/>
                  </a:rPr>
                  <a:t>Pores</a:t>
                </a:r>
              </a:p>
            </p:txBody>
          </p:sp>
        </p:grpSp>
      </p:grpSp>
      <p:grpSp>
        <p:nvGrpSpPr>
          <p:cNvPr id="10" name="Group 168"/>
          <p:cNvGrpSpPr>
            <a:grpSpLocks/>
          </p:cNvGrpSpPr>
          <p:nvPr/>
        </p:nvGrpSpPr>
        <p:grpSpPr bwMode="auto">
          <a:xfrm>
            <a:off x="7418388" y="3806825"/>
            <a:ext cx="1187450" cy="2312988"/>
            <a:chOff x="4673" y="2398"/>
            <a:chExt cx="748" cy="1457"/>
          </a:xfrm>
        </p:grpSpPr>
        <p:grpSp>
          <p:nvGrpSpPr>
            <p:cNvPr id="11" name="Group 166"/>
            <p:cNvGrpSpPr>
              <a:grpSpLocks/>
            </p:cNvGrpSpPr>
            <p:nvPr/>
          </p:nvGrpSpPr>
          <p:grpSpPr bwMode="auto">
            <a:xfrm>
              <a:off x="4673" y="2398"/>
              <a:ext cx="748" cy="1079"/>
              <a:chOff x="5129" y="2490"/>
              <a:chExt cx="748" cy="1079"/>
            </a:xfrm>
          </p:grpSpPr>
          <p:sp>
            <p:nvSpPr>
              <p:cNvPr id="144517" name="Oval 133"/>
              <p:cNvSpPr>
                <a:spLocks noChangeArrowheads="1"/>
              </p:cNvSpPr>
              <p:nvPr/>
            </p:nvSpPr>
            <p:spPr bwMode="auto">
              <a:xfrm>
                <a:off x="5129" y="2763"/>
                <a:ext cx="748" cy="256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44518" name="Oval 134"/>
              <p:cNvSpPr>
                <a:spLocks noChangeArrowheads="1"/>
              </p:cNvSpPr>
              <p:nvPr/>
            </p:nvSpPr>
            <p:spPr bwMode="auto">
              <a:xfrm>
                <a:off x="5129" y="3035"/>
                <a:ext cx="748" cy="256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44519" name="Oval 135"/>
              <p:cNvSpPr>
                <a:spLocks noChangeArrowheads="1"/>
              </p:cNvSpPr>
              <p:nvPr/>
            </p:nvSpPr>
            <p:spPr bwMode="auto">
              <a:xfrm>
                <a:off x="5129" y="3309"/>
                <a:ext cx="748" cy="250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44520" name="Rectangle 136"/>
              <p:cNvSpPr>
                <a:spLocks noChangeArrowheads="1"/>
              </p:cNvSpPr>
              <p:nvPr/>
            </p:nvSpPr>
            <p:spPr bwMode="auto">
              <a:xfrm>
                <a:off x="5177" y="2661"/>
                <a:ext cx="653" cy="782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44521" name="Freeform 137"/>
              <p:cNvSpPr>
                <a:spLocks/>
              </p:cNvSpPr>
              <p:nvPr/>
            </p:nvSpPr>
            <p:spPr bwMode="auto">
              <a:xfrm>
                <a:off x="5167" y="2942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44522" name="Oval 138" descr="80%"/>
              <p:cNvSpPr>
                <a:spLocks noChangeArrowheads="1"/>
              </p:cNvSpPr>
              <p:nvPr/>
            </p:nvSpPr>
            <p:spPr bwMode="auto">
              <a:xfrm>
                <a:off x="5129" y="2490"/>
                <a:ext cx="748" cy="256"/>
              </a:xfrm>
              <a:prstGeom prst="ellipse">
                <a:avLst/>
              </a:prstGeom>
              <a:pattFill prst="pct80">
                <a:fgClr>
                  <a:srgbClr val="009900"/>
                </a:fgClr>
                <a:bgClr>
                  <a:srgbClr val="B1FFFF"/>
                </a:bgClr>
              </a:patt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44523" name="Freeform 139"/>
              <p:cNvSpPr>
                <a:spLocks/>
              </p:cNvSpPr>
              <p:nvPr/>
            </p:nvSpPr>
            <p:spPr bwMode="auto">
              <a:xfrm>
                <a:off x="5824" y="3396"/>
                <a:ext cx="41" cy="92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37" y="18"/>
                  </a:cxn>
                  <a:cxn ang="0">
                    <a:pos x="41" y="32"/>
                  </a:cxn>
                  <a:cxn ang="0">
                    <a:pos x="35" y="56"/>
                  </a:cxn>
                  <a:cxn ang="0">
                    <a:pos x="23" y="76"/>
                  </a:cxn>
                  <a:cxn ang="0">
                    <a:pos x="1" y="88"/>
                  </a:cxn>
                  <a:cxn ang="0">
                    <a:pos x="15" y="52"/>
                  </a:cxn>
                  <a:cxn ang="0">
                    <a:pos x="15" y="30"/>
                  </a:cxn>
                </a:cxnLst>
                <a:rect l="0" t="0" r="r" b="b"/>
                <a:pathLst>
                  <a:path w="41" h="92">
                    <a:moveTo>
                      <a:pt x="25" y="0"/>
                    </a:moveTo>
                    <a:cubicBezTo>
                      <a:pt x="29" y="6"/>
                      <a:pt x="34" y="13"/>
                      <a:pt x="37" y="18"/>
                    </a:cubicBezTo>
                    <a:cubicBezTo>
                      <a:pt x="40" y="23"/>
                      <a:pt x="41" y="26"/>
                      <a:pt x="41" y="32"/>
                    </a:cubicBezTo>
                    <a:cubicBezTo>
                      <a:pt x="41" y="38"/>
                      <a:pt x="38" y="49"/>
                      <a:pt x="35" y="56"/>
                    </a:cubicBezTo>
                    <a:cubicBezTo>
                      <a:pt x="32" y="63"/>
                      <a:pt x="29" y="71"/>
                      <a:pt x="23" y="76"/>
                    </a:cubicBezTo>
                    <a:cubicBezTo>
                      <a:pt x="17" y="81"/>
                      <a:pt x="2" y="92"/>
                      <a:pt x="1" y="88"/>
                    </a:cubicBezTo>
                    <a:cubicBezTo>
                      <a:pt x="0" y="84"/>
                      <a:pt x="13" y="62"/>
                      <a:pt x="15" y="52"/>
                    </a:cubicBezTo>
                    <a:cubicBezTo>
                      <a:pt x="17" y="42"/>
                      <a:pt x="16" y="36"/>
                      <a:pt x="15" y="30"/>
                    </a:cubicBez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44524" name="Freeform 140"/>
              <p:cNvSpPr>
                <a:spLocks/>
              </p:cNvSpPr>
              <p:nvPr/>
            </p:nvSpPr>
            <p:spPr bwMode="auto">
              <a:xfrm>
                <a:off x="5142" y="3390"/>
                <a:ext cx="35" cy="93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7" y="16"/>
                  </a:cxn>
                  <a:cxn ang="0">
                    <a:pos x="1" y="32"/>
                  </a:cxn>
                  <a:cxn ang="0">
                    <a:pos x="1" y="48"/>
                  </a:cxn>
                  <a:cxn ang="0">
                    <a:pos x="7" y="66"/>
                  </a:cxn>
                  <a:cxn ang="0">
                    <a:pos x="19" y="80"/>
                  </a:cxn>
                  <a:cxn ang="0">
                    <a:pos x="33" y="88"/>
                  </a:cxn>
                  <a:cxn ang="0">
                    <a:pos x="29" y="50"/>
                  </a:cxn>
                </a:cxnLst>
                <a:rect l="0" t="0" r="r" b="b"/>
                <a:pathLst>
                  <a:path w="35" h="93">
                    <a:moveTo>
                      <a:pt x="29" y="0"/>
                    </a:moveTo>
                    <a:cubicBezTo>
                      <a:pt x="20" y="5"/>
                      <a:pt x="12" y="11"/>
                      <a:pt x="7" y="16"/>
                    </a:cubicBezTo>
                    <a:cubicBezTo>
                      <a:pt x="2" y="21"/>
                      <a:pt x="2" y="27"/>
                      <a:pt x="1" y="32"/>
                    </a:cubicBezTo>
                    <a:cubicBezTo>
                      <a:pt x="0" y="37"/>
                      <a:pt x="0" y="42"/>
                      <a:pt x="1" y="48"/>
                    </a:cubicBezTo>
                    <a:cubicBezTo>
                      <a:pt x="2" y="54"/>
                      <a:pt x="4" y="61"/>
                      <a:pt x="7" y="66"/>
                    </a:cubicBezTo>
                    <a:cubicBezTo>
                      <a:pt x="10" y="71"/>
                      <a:pt x="15" y="76"/>
                      <a:pt x="19" y="80"/>
                    </a:cubicBezTo>
                    <a:cubicBezTo>
                      <a:pt x="23" y="84"/>
                      <a:pt x="31" y="93"/>
                      <a:pt x="33" y="88"/>
                    </a:cubicBezTo>
                    <a:cubicBezTo>
                      <a:pt x="35" y="83"/>
                      <a:pt x="32" y="66"/>
                      <a:pt x="29" y="50"/>
                    </a:cubicBez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44525" name="Text Box 141"/>
              <p:cNvSpPr txBox="1">
                <a:spLocks noChangeArrowheads="1"/>
              </p:cNvSpPr>
              <p:nvPr/>
            </p:nvSpPr>
            <p:spPr bwMode="auto">
              <a:xfrm>
                <a:off x="5197" y="3288"/>
                <a:ext cx="595" cy="2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latin typeface="+mn-lt"/>
                  </a:rPr>
                  <a:t>Non-Res</a:t>
                </a:r>
              </a:p>
            </p:txBody>
          </p:sp>
          <p:sp>
            <p:nvSpPr>
              <p:cNvPr id="144526" name="Freeform 142"/>
              <p:cNvSpPr>
                <a:spLocks/>
              </p:cNvSpPr>
              <p:nvPr/>
            </p:nvSpPr>
            <p:spPr bwMode="auto">
              <a:xfrm>
                <a:off x="5173" y="2880"/>
                <a:ext cx="665" cy="366"/>
              </a:xfrm>
              <a:custGeom>
                <a:avLst/>
                <a:gdLst/>
                <a:ahLst/>
                <a:cxnLst>
                  <a:cxn ang="0">
                    <a:pos x="6" y="14"/>
                  </a:cxn>
                  <a:cxn ang="0">
                    <a:pos x="96" y="50"/>
                  </a:cxn>
                  <a:cxn ang="0">
                    <a:pos x="189" y="74"/>
                  </a:cxn>
                  <a:cxn ang="0">
                    <a:pos x="291" y="80"/>
                  </a:cxn>
                  <a:cxn ang="0">
                    <a:pos x="393" y="80"/>
                  </a:cxn>
                  <a:cxn ang="0">
                    <a:pos x="471" y="71"/>
                  </a:cxn>
                  <a:cxn ang="0">
                    <a:pos x="549" y="62"/>
                  </a:cxn>
                  <a:cxn ang="0">
                    <a:pos x="615" y="35"/>
                  </a:cxn>
                  <a:cxn ang="0">
                    <a:pos x="657" y="17"/>
                  </a:cxn>
                  <a:cxn ang="0">
                    <a:pos x="654" y="137"/>
                  </a:cxn>
                  <a:cxn ang="0">
                    <a:pos x="654" y="230"/>
                  </a:cxn>
                  <a:cxn ang="0">
                    <a:pos x="585" y="260"/>
                  </a:cxn>
                  <a:cxn ang="0">
                    <a:pos x="489" y="287"/>
                  </a:cxn>
                  <a:cxn ang="0">
                    <a:pos x="420" y="299"/>
                  </a:cxn>
                  <a:cxn ang="0">
                    <a:pos x="285" y="302"/>
                  </a:cxn>
                  <a:cxn ang="0">
                    <a:pos x="216" y="305"/>
                  </a:cxn>
                  <a:cxn ang="0">
                    <a:pos x="123" y="278"/>
                  </a:cxn>
                  <a:cxn ang="0">
                    <a:pos x="0" y="218"/>
                  </a:cxn>
                </a:cxnLst>
                <a:rect l="0" t="0" r="r" b="b"/>
                <a:pathLst>
                  <a:path w="665" h="309">
                    <a:moveTo>
                      <a:pt x="6" y="14"/>
                    </a:moveTo>
                    <a:cubicBezTo>
                      <a:pt x="36" y="27"/>
                      <a:pt x="66" y="40"/>
                      <a:pt x="96" y="50"/>
                    </a:cubicBezTo>
                    <a:cubicBezTo>
                      <a:pt x="126" y="60"/>
                      <a:pt x="157" y="69"/>
                      <a:pt x="189" y="74"/>
                    </a:cubicBezTo>
                    <a:cubicBezTo>
                      <a:pt x="221" y="79"/>
                      <a:pt x="257" y="79"/>
                      <a:pt x="291" y="80"/>
                    </a:cubicBezTo>
                    <a:cubicBezTo>
                      <a:pt x="325" y="81"/>
                      <a:pt x="363" y="81"/>
                      <a:pt x="393" y="80"/>
                    </a:cubicBezTo>
                    <a:cubicBezTo>
                      <a:pt x="423" y="79"/>
                      <a:pt x="445" y="74"/>
                      <a:pt x="471" y="71"/>
                    </a:cubicBezTo>
                    <a:cubicBezTo>
                      <a:pt x="497" y="68"/>
                      <a:pt x="525" y="68"/>
                      <a:pt x="549" y="62"/>
                    </a:cubicBezTo>
                    <a:cubicBezTo>
                      <a:pt x="573" y="56"/>
                      <a:pt x="597" y="42"/>
                      <a:pt x="615" y="35"/>
                    </a:cubicBezTo>
                    <a:cubicBezTo>
                      <a:pt x="633" y="28"/>
                      <a:pt x="651" y="0"/>
                      <a:pt x="657" y="17"/>
                    </a:cubicBezTo>
                    <a:cubicBezTo>
                      <a:pt x="663" y="34"/>
                      <a:pt x="654" y="102"/>
                      <a:pt x="654" y="137"/>
                    </a:cubicBezTo>
                    <a:cubicBezTo>
                      <a:pt x="654" y="172"/>
                      <a:pt x="665" y="210"/>
                      <a:pt x="654" y="230"/>
                    </a:cubicBezTo>
                    <a:cubicBezTo>
                      <a:pt x="643" y="250"/>
                      <a:pt x="612" y="251"/>
                      <a:pt x="585" y="260"/>
                    </a:cubicBezTo>
                    <a:cubicBezTo>
                      <a:pt x="558" y="269"/>
                      <a:pt x="516" y="281"/>
                      <a:pt x="489" y="287"/>
                    </a:cubicBezTo>
                    <a:cubicBezTo>
                      <a:pt x="462" y="293"/>
                      <a:pt x="454" y="297"/>
                      <a:pt x="420" y="299"/>
                    </a:cubicBezTo>
                    <a:cubicBezTo>
                      <a:pt x="386" y="301"/>
                      <a:pt x="319" y="301"/>
                      <a:pt x="285" y="302"/>
                    </a:cubicBezTo>
                    <a:cubicBezTo>
                      <a:pt x="251" y="303"/>
                      <a:pt x="243" y="309"/>
                      <a:pt x="216" y="305"/>
                    </a:cubicBezTo>
                    <a:cubicBezTo>
                      <a:pt x="189" y="301"/>
                      <a:pt x="159" y="292"/>
                      <a:pt x="123" y="278"/>
                    </a:cubicBezTo>
                    <a:cubicBezTo>
                      <a:pt x="87" y="264"/>
                      <a:pt x="43" y="241"/>
                      <a:pt x="0" y="218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44527" name="Freeform 143"/>
              <p:cNvSpPr>
                <a:spLocks/>
              </p:cNvSpPr>
              <p:nvPr/>
            </p:nvSpPr>
            <p:spPr bwMode="auto">
              <a:xfrm>
                <a:off x="5177" y="3140"/>
                <a:ext cx="684" cy="4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39"/>
                  </a:cxn>
                  <a:cxn ang="0">
                    <a:pos x="204" y="66"/>
                  </a:cxn>
                  <a:cxn ang="0">
                    <a:pos x="306" y="78"/>
                  </a:cxn>
                  <a:cxn ang="0">
                    <a:pos x="432" y="69"/>
                  </a:cxn>
                  <a:cxn ang="0">
                    <a:pos x="546" y="51"/>
                  </a:cxn>
                  <a:cxn ang="0">
                    <a:pos x="654" y="6"/>
                  </a:cxn>
                  <a:cxn ang="0">
                    <a:pos x="654" y="147"/>
                  </a:cxn>
                  <a:cxn ang="0">
                    <a:pos x="672" y="162"/>
                  </a:cxn>
                  <a:cxn ang="0">
                    <a:pos x="690" y="204"/>
                  </a:cxn>
                  <a:cxn ang="0">
                    <a:pos x="654" y="264"/>
                  </a:cxn>
                  <a:cxn ang="0">
                    <a:pos x="558" y="303"/>
                  </a:cxn>
                  <a:cxn ang="0">
                    <a:pos x="420" y="327"/>
                  </a:cxn>
                  <a:cxn ang="0">
                    <a:pos x="291" y="327"/>
                  </a:cxn>
                  <a:cxn ang="0">
                    <a:pos x="123" y="306"/>
                  </a:cxn>
                  <a:cxn ang="0">
                    <a:pos x="15" y="270"/>
                  </a:cxn>
                  <a:cxn ang="0">
                    <a:pos x="0" y="255"/>
                  </a:cxn>
                </a:cxnLst>
                <a:rect l="0" t="0" r="r" b="b"/>
                <a:pathLst>
                  <a:path w="690" h="327">
                    <a:moveTo>
                      <a:pt x="0" y="0"/>
                    </a:moveTo>
                    <a:lnTo>
                      <a:pt x="96" y="39"/>
                    </a:lnTo>
                    <a:lnTo>
                      <a:pt x="204" y="66"/>
                    </a:lnTo>
                    <a:lnTo>
                      <a:pt x="306" y="78"/>
                    </a:lnTo>
                    <a:lnTo>
                      <a:pt x="432" y="69"/>
                    </a:lnTo>
                    <a:lnTo>
                      <a:pt x="546" y="51"/>
                    </a:lnTo>
                    <a:lnTo>
                      <a:pt x="654" y="6"/>
                    </a:lnTo>
                    <a:lnTo>
                      <a:pt x="654" y="147"/>
                    </a:lnTo>
                    <a:lnTo>
                      <a:pt x="672" y="162"/>
                    </a:lnTo>
                    <a:lnTo>
                      <a:pt x="690" y="204"/>
                    </a:lnTo>
                    <a:lnTo>
                      <a:pt x="654" y="264"/>
                    </a:lnTo>
                    <a:lnTo>
                      <a:pt x="558" y="303"/>
                    </a:lnTo>
                    <a:lnTo>
                      <a:pt x="420" y="327"/>
                    </a:lnTo>
                    <a:lnTo>
                      <a:pt x="291" y="327"/>
                    </a:lnTo>
                    <a:lnTo>
                      <a:pt x="123" y="306"/>
                    </a:lnTo>
                    <a:lnTo>
                      <a:pt x="15" y="270"/>
                    </a:lnTo>
                    <a:lnTo>
                      <a:pt x="0" y="255"/>
                    </a:ln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44528" name="Freeform 144"/>
              <p:cNvSpPr>
                <a:spLocks/>
              </p:cNvSpPr>
              <p:nvPr/>
            </p:nvSpPr>
            <p:spPr bwMode="auto">
              <a:xfrm>
                <a:off x="5173" y="3482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grpSp>
            <p:nvGrpSpPr>
              <p:cNvPr id="12" name="Group 145"/>
              <p:cNvGrpSpPr>
                <a:grpSpLocks/>
              </p:cNvGrpSpPr>
              <p:nvPr/>
            </p:nvGrpSpPr>
            <p:grpSpPr bwMode="auto">
              <a:xfrm>
                <a:off x="5141" y="3117"/>
                <a:ext cx="726" cy="93"/>
                <a:chOff x="1948" y="3088"/>
                <a:chExt cx="726" cy="93"/>
              </a:xfrm>
            </p:grpSpPr>
            <p:sp>
              <p:nvSpPr>
                <p:cNvPr id="144530" name="Freeform 146"/>
                <p:cNvSpPr>
                  <a:spLocks/>
                </p:cNvSpPr>
                <p:nvPr/>
              </p:nvSpPr>
              <p:spPr bwMode="auto">
                <a:xfrm>
                  <a:off x="1948" y="3088"/>
                  <a:ext cx="35" cy="93"/>
                </a:xfrm>
                <a:custGeom>
                  <a:avLst/>
                  <a:gdLst/>
                  <a:ahLst/>
                  <a:cxnLst>
                    <a:cxn ang="0">
                      <a:pos x="29" y="0"/>
                    </a:cxn>
                    <a:cxn ang="0">
                      <a:pos x="7" y="16"/>
                    </a:cxn>
                    <a:cxn ang="0">
                      <a:pos x="1" y="32"/>
                    </a:cxn>
                    <a:cxn ang="0">
                      <a:pos x="1" y="48"/>
                    </a:cxn>
                    <a:cxn ang="0">
                      <a:pos x="7" y="66"/>
                    </a:cxn>
                    <a:cxn ang="0">
                      <a:pos x="19" y="80"/>
                    </a:cxn>
                    <a:cxn ang="0">
                      <a:pos x="33" y="88"/>
                    </a:cxn>
                    <a:cxn ang="0">
                      <a:pos x="29" y="50"/>
                    </a:cxn>
                  </a:cxnLst>
                  <a:rect l="0" t="0" r="r" b="b"/>
                  <a:pathLst>
                    <a:path w="35" h="93">
                      <a:moveTo>
                        <a:pt x="29" y="0"/>
                      </a:moveTo>
                      <a:cubicBezTo>
                        <a:pt x="20" y="5"/>
                        <a:pt x="12" y="11"/>
                        <a:pt x="7" y="16"/>
                      </a:cubicBezTo>
                      <a:cubicBezTo>
                        <a:pt x="2" y="21"/>
                        <a:pt x="2" y="27"/>
                        <a:pt x="1" y="32"/>
                      </a:cubicBezTo>
                      <a:cubicBezTo>
                        <a:pt x="0" y="37"/>
                        <a:pt x="0" y="42"/>
                        <a:pt x="1" y="48"/>
                      </a:cubicBezTo>
                      <a:cubicBezTo>
                        <a:pt x="2" y="54"/>
                        <a:pt x="4" y="61"/>
                        <a:pt x="7" y="66"/>
                      </a:cubicBezTo>
                      <a:cubicBezTo>
                        <a:pt x="10" y="71"/>
                        <a:pt x="15" y="76"/>
                        <a:pt x="19" y="80"/>
                      </a:cubicBezTo>
                      <a:cubicBezTo>
                        <a:pt x="23" y="84"/>
                        <a:pt x="31" y="93"/>
                        <a:pt x="33" y="88"/>
                      </a:cubicBezTo>
                      <a:cubicBezTo>
                        <a:pt x="35" y="83"/>
                        <a:pt x="32" y="66"/>
                        <a:pt x="29" y="50"/>
                      </a:cubicBez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144531" name="Freeform 147"/>
                <p:cNvSpPr>
                  <a:spLocks/>
                </p:cNvSpPr>
                <p:nvPr/>
              </p:nvSpPr>
              <p:spPr bwMode="auto">
                <a:xfrm>
                  <a:off x="2633" y="3088"/>
                  <a:ext cx="41" cy="92"/>
                </a:xfrm>
                <a:custGeom>
                  <a:avLst/>
                  <a:gdLst/>
                  <a:ahLst/>
                  <a:cxnLst>
                    <a:cxn ang="0">
                      <a:pos x="25" y="0"/>
                    </a:cxn>
                    <a:cxn ang="0">
                      <a:pos x="37" y="18"/>
                    </a:cxn>
                    <a:cxn ang="0">
                      <a:pos x="41" y="32"/>
                    </a:cxn>
                    <a:cxn ang="0">
                      <a:pos x="35" y="56"/>
                    </a:cxn>
                    <a:cxn ang="0">
                      <a:pos x="23" y="76"/>
                    </a:cxn>
                    <a:cxn ang="0">
                      <a:pos x="1" y="88"/>
                    </a:cxn>
                    <a:cxn ang="0">
                      <a:pos x="15" y="52"/>
                    </a:cxn>
                    <a:cxn ang="0">
                      <a:pos x="15" y="30"/>
                    </a:cxn>
                  </a:cxnLst>
                  <a:rect l="0" t="0" r="r" b="b"/>
                  <a:pathLst>
                    <a:path w="41" h="92">
                      <a:moveTo>
                        <a:pt x="25" y="0"/>
                      </a:moveTo>
                      <a:cubicBezTo>
                        <a:pt x="29" y="6"/>
                        <a:pt x="34" y="13"/>
                        <a:pt x="37" y="18"/>
                      </a:cubicBezTo>
                      <a:cubicBezTo>
                        <a:pt x="40" y="23"/>
                        <a:pt x="41" y="26"/>
                        <a:pt x="41" y="32"/>
                      </a:cubicBezTo>
                      <a:cubicBezTo>
                        <a:pt x="41" y="38"/>
                        <a:pt x="38" y="49"/>
                        <a:pt x="35" y="56"/>
                      </a:cubicBezTo>
                      <a:cubicBezTo>
                        <a:pt x="32" y="63"/>
                        <a:pt x="29" y="71"/>
                        <a:pt x="23" y="76"/>
                      </a:cubicBezTo>
                      <a:cubicBezTo>
                        <a:pt x="17" y="81"/>
                        <a:pt x="2" y="92"/>
                        <a:pt x="1" y="88"/>
                      </a:cubicBezTo>
                      <a:cubicBezTo>
                        <a:pt x="0" y="84"/>
                        <a:pt x="13" y="62"/>
                        <a:pt x="15" y="52"/>
                      </a:cubicBezTo>
                      <a:cubicBezTo>
                        <a:pt x="17" y="42"/>
                        <a:pt x="16" y="36"/>
                        <a:pt x="15" y="30"/>
                      </a:cubicBez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</p:grpSp>
          <p:grpSp>
            <p:nvGrpSpPr>
              <p:cNvPr id="13" name="Group 148"/>
              <p:cNvGrpSpPr>
                <a:grpSpLocks/>
              </p:cNvGrpSpPr>
              <p:nvPr/>
            </p:nvGrpSpPr>
            <p:grpSpPr bwMode="auto">
              <a:xfrm>
                <a:off x="5141" y="2847"/>
                <a:ext cx="726" cy="93"/>
                <a:chOff x="1948" y="3088"/>
                <a:chExt cx="726" cy="93"/>
              </a:xfrm>
            </p:grpSpPr>
            <p:sp>
              <p:nvSpPr>
                <p:cNvPr id="144533" name="Freeform 149"/>
                <p:cNvSpPr>
                  <a:spLocks/>
                </p:cNvSpPr>
                <p:nvPr/>
              </p:nvSpPr>
              <p:spPr bwMode="auto">
                <a:xfrm>
                  <a:off x="1948" y="3088"/>
                  <a:ext cx="35" cy="93"/>
                </a:xfrm>
                <a:custGeom>
                  <a:avLst/>
                  <a:gdLst/>
                  <a:ahLst/>
                  <a:cxnLst>
                    <a:cxn ang="0">
                      <a:pos x="29" y="0"/>
                    </a:cxn>
                    <a:cxn ang="0">
                      <a:pos x="7" y="16"/>
                    </a:cxn>
                    <a:cxn ang="0">
                      <a:pos x="1" y="32"/>
                    </a:cxn>
                    <a:cxn ang="0">
                      <a:pos x="1" y="48"/>
                    </a:cxn>
                    <a:cxn ang="0">
                      <a:pos x="7" y="66"/>
                    </a:cxn>
                    <a:cxn ang="0">
                      <a:pos x="19" y="80"/>
                    </a:cxn>
                    <a:cxn ang="0">
                      <a:pos x="33" y="88"/>
                    </a:cxn>
                    <a:cxn ang="0">
                      <a:pos x="29" y="50"/>
                    </a:cxn>
                  </a:cxnLst>
                  <a:rect l="0" t="0" r="r" b="b"/>
                  <a:pathLst>
                    <a:path w="35" h="93">
                      <a:moveTo>
                        <a:pt x="29" y="0"/>
                      </a:moveTo>
                      <a:cubicBezTo>
                        <a:pt x="20" y="5"/>
                        <a:pt x="12" y="11"/>
                        <a:pt x="7" y="16"/>
                      </a:cubicBezTo>
                      <a:cubicBezTo>
                        <a:pt x="2" y="21"/>
                        <a:pt x="2" y="27"/>
                        <a:pt x="1" y="32"/>
                      </a:cubicBezTo>
                      <a:cubicBezTo>
                        <a:pt x="0" y="37"/>
                        <a:pt x="0" y="42"/>
                        <a:pt x="1" y="48"/>
                      </a:cubicBezTo>
                      <a:cubicBezTo>
                        <a:pt x="2" y="54"/>
                        <a:pt x="4" y="61"/>
                        <a:pt x="7" y="66"/>
                      </a:cubicBezTo>
                      <a:cubicBezTo>
                        <a:pt x="10" y="71"/>
                        <a:pt x="15" y="76"/>
                        <a:pt x="19" y="80"/>
                      </a:cubicBezTo>
                      <a:cubicBezTo>
                        <a:pt x="23" y="84"/>
                        <a:pt x="31" y="93"/>
                        <a:pt x="33" y="88"/>
                      </a:cubicBezTo>
                      <a:cubicBezTo>
                        <a:pt x="35" y="83"/>
                        <a:pt x="32" y="66"/>
                        <a:pt x="29" y="50"/>
                      </a:cubicBezTo>
                    </a:path>
                  </a:pathLst>
                </a:custGeom>
                <a:solidFill>
                  <a:schemeClr val="bg2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144534" name="Freeform 150"/>
                <p:cNvSpPr>
                  <a:spLocks/>
                </p:cNvSpPr>
                <p:nvPr/>
              </p:nvSpPr>
              <p:spPr bwMode="auto">
                <a:xfrm>
                  <a:off x="2633" y="3088"/>
                  <a:ext cx="41" cy="92"/>
                </a:xfrm>
                <a:custGeom>
                  <a:avLst/>
                  <a:gdLst/>
                  <a:ahLst/>
                  <a:cxnLst>
                    <a:cxn ang="0">
                      <a:pos x="25" y="0"/>
                    </a:cxn>
                    <a:cxn ang="0">
                      <a:pos x="37" y="18"/>
                    </a:cxn>
                    <a:cxn ang="0">
                      <a:pos x="41" y="32"/>
                    </a:cxn>
                    <a:cxn ang="0">
                      <a:pos x="35" y="56"/>
                    </a:cxn>
                    <a:cxn ang="0">
                      <a:pos x="23" y="76"/>
                    </a:cxn>
                    <a:cxn ang="0">
                      <a:pos x="1" y="88"/>
                    </a:cxn>
                    <a:cxn ang="0">
                      <a:pos x="15" y="52"/>
                    </a:cxn>
                    <a:cxn ang="0">
                      <a:pos x="15" y="30"/>
                    </a:cxn>
                  </a:cxnLst>
                  <a:rect l="0" t="0" r="r" b="b"/>
                  <a:pathLst>
                    <a:path w="41" h="92">
                      <a:moveTo>
                        <a:pt x="25" y="0"/>
                      </a:moveTo>
                      <a:cubicBezTo>
                        <a:pt x="29" y="6"/>
                        <a:pt x="34" y="13"/>
                        <a:pt x="37" y="18"/>
                      </a:cubicBezTo>
                      <a:cubicBezTo>
                        <a:pt x="40" y="23"/>
                        <a:pt x="41" y="26"/>
                        <a:pt x="41" y="32"/>
                      </a:cubicBezTo>
                      <a:cubicBezTo>
                        <a:pt x="41" y="38"/>
                        <a:pt x="38" y="49"/>
                        <a:pt x="35" y="56"/>
                      </a:cubicBezTo>
                      <a:cubicBezTo>
                        <a:pt x="32" y="63"/>
                        <a:pt x="29" y="71"/>
                        <a:pt x="23" y="76"/>
                      </a:cubicBezTo>
                      <a:cubicBezTo>
                        <a:pt x="17" y="81"/>
                        <a:pt x="2" y="92"/>
                        <a:pt x="1" y="88"/>
                      </a:cubicBezTo>
                      <a:cubicBezTo>
                        <a:pt x="0" y="84"/>
                        <a:pt x="13" y="62"/>
                        <a:pt x="15" y="52"/>
                      </a:cubicBezTo>
                      <a:cubicBezTo>
                        <a:pt x="17" y="42"/>
                        <a:pt x="16" y="36"/>
                        <a:pt x="15" y="30"/>
                      </a:cubicBezTo>
                    </a:path>
                  </a:pathLst>
                </a:custGeom>
                <a:solidFill>
                  <a:schemeClr val="bg2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</p:grpSp>
          <p:sp>
            <p:nvSpPr>
              <p:cNvPr id="144535" name="Text Box 151"/>
              <p:cNvSpPr txBox="1">
                <a:spLocks noChangeArrowheads="1"/>
              </p:cNvSpPr>
              <p:nvPr/>
            </p:nvSpPr>
            <p:spPr bwMode="auto">
              <a:xfrm>
                <a:off x="5207" y="2973"/>
                <a:ext cx="592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latin typeface="+mn-lt"/>
                  </a:rPr>
                  <a:t>Non-Net</a:t>
                </a:r>
              </a:p>
            </p:txBody>
          </p:sp>
          <p:sp>
            <p:nvSpPr>
              <p:cNvPr id="144536" name="Text Box 152"/>
              <p:cNvSpPr txBox="1">
                <a:spLocks noChangeArrowheads="1"/>
              </p:cNvSpPr>
              <p:nvPr/>
            </p:nvSpPr>
            <p:spPr bwMode="auto">
              <a:xfrm>
                <a:off x="5193" y="3273"/>
                <a:ext cx="595" cy="2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latin typeface="+mn-lt"/>
                  </a:rPr>
                  <a:t>Non-Res</a:t>
                </a:r>
              </a:p>
            </p:txBody>
          </p:sp>
          <p:sp>
            <p:nvSpPr>
              <p:cNvPr id="144537" name="Freeform 153"/>
              <p:cNvSpPr>
                <a:spLocks/>
              </p:cNvSpPr>
              <p:nvPr/>
            </p:nvSpPr>
            <p:spPr bwMode="auto">
              <a:xfrm>
                <a:off x="5167" y="3221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44538" name="Freeform 154" descr="20%"/>
              <p:cNvSpPr>
                <a:spLocks/>
              </p:cNvSpPr>
              <p:nvPr/>
            </p:nvSpPr>
            <p:spPr bwMode="auto">
              <a:xfrm>
                <a:off x="5144" y="2503"/>
                <a:ext cx="612" cy="477"/>
              </a:xfrm>
              <a:custGeom>
                <a:avLst/>
                <a:gdLst/>
                <a:ahLst/>
                <a:cxnLst>
                  <a:cxn ang="0">
                    <a:pos x="543" y="456"/>
                  </a:cxn>
                  <a:cxn ang="0">
                    <a:pos x="543" y="222"/>
                  </a:cxn>
                  <a:cxn ang="0">
                    <a:pos x="612" y="30"/>
                  </a:cxn>
                  <a:cxn ang="0">
                    <a:pos x="573" y="18"/>
                  </a:cxn>
                  <a:cxn ang="0">
                    <a:pos x="501" y="9"/>
                  </a:cxn>
                  <a:cxn ang="0">
                    <a:pos x="426" y="0"/>
                  </a:cxn>
                  <a:cxn ang="0">
                    <a:pos x="324" y="0"/>
                  </a:cxn>
                  <a:cxn ang="0">
                    <a:pos x="255" y="3"/>
                  </a:cxn>
                  <a:cxn ang="0">
                    <a:pos x="189" y="9"/>
                  </a:cxn>
                  <a:cxn ang="0">
                    <a:pos x="108" y="24"/>
                  </a:cxn>
                  <a:cxn ang="0">
                    <a:pos x="48" y="57"/>
                  </a:cxn>
                  <a:cxn ang="0">
                    <a:pos x="27" y="66"/>
                  </a:cxn>
                  <a:cxn ang="0">
                    <a:pos x="0" y="99"/>
                  </a:cxn>
                  <a:cxn ang="0">
                    <a:pos x="3" y="120"/>
                  </a:cxn>
                  <a:cxn ang="0">
                    <a:pos x="33" y="165"/>
                  </a:cxn>
                  <a:cxn ang="0">
                    <a:pos x="51" y="174"/>
                  </a:cxn>
                  <a:cxn ang="0">
                    <a:pos x="51" y="216"/>
                  </a:cxn>
                  <a:cxn ang="0">
                    <a:pos x="42" y="402"/>
                  </a:cxn>
                  <a:cxn ang="0">
                    <a:pos x="111" y="429"/>
                  </a:cxn>
                  <a:cxn ang="0">
                    <a:pos x="210" y="465"/>
                  </a:cxn>
                  <a:cxn ang="0">
                    <a:pos x="303" y="474"/>
                  </a:cxn>
                  <a:cxn ang="0">
                    <a:pos x="366" y="474"/>
                  </a:cxn>
                  <a:cxn ang="0">
                    <a:pos x="435" y="477"/>
                  </a:cxn>
                  <a:cxn ang="0">
                    <a:pos x="543" y="456"/>
                  </a:cxn>
                </a:cxnLst>
                <a:rect l="0" t="0" r="r" b="b"/>
                <a:pathLst>
                  <a:path w="612" h="477">
                    <a:moveTo>
                      <a:pt x="543" y="456"/>
                    </a:moveTo>
                    <a:lnTo>
                      <a:pt x="543" y="222"/>
                    </a:lnTo>
                    <a:lnTo>
                      <a:pt x="612" y="30"/>
                    </a:lnTo>
                    <a:lnTo>
                      <a:pt x="573" y="18"/>
                    </a:lnTo>
                    <a:lnTo>
                      <a:pt x="501" y="9"/>
                    </a:lnTo>
                    <a:lnTo>
                      <a:pt x="426" y="0"/>
                    </a:lnTo>
                    <a:lnTo>
                      <a:pt x="324" y="0"/>
                    </a:lnTo>
                    <a:lnTo>
                      <a:pt x="255" y="3"/>
                    </a:lnTo>
                    <a:lnTo>
                      <a:pt x="189" y="9"/>
                    </a:lnTo>
                    <a:lnTo>
                      <a:pt x="108" y="24"/>
                    </a:lnTo>
                    <a:lnTo>
                      <a:pt x="48" y="57"/>
                    </a:lnTo>
                    <a:lnTo>
                      <a:pt x="27" y="66"/>
                    </a:lnTo>
                    <a:lnTo>
                      <a:pt x="0" y="99"/>
                    </a:lnTo>
                    <a:lnTo>
                      <a:pt x="3" y="120"/>
                    </a:lnTo>
                    <a:lnTo>
                      <a:pt x="33" y="165"/>
                    </a:lnTo>
                    <a:lnTo>
                      <a:pt x="51" y="174"/>
                    </a:lnTo>
                    <a:lnTo>
                      <a:pt x="51" y="216"/>
                    </a:lnTo>
                    <a:lnTo>
                      <a:pt x="42" y="402"/>
                    </a:lnTo>
                    <a:lnTo>
                      <a:pt x="111" y="429"/>
                    </a:lnTo>
                    <a:lnTo>
                      <a:pt x="210" y="465"/>
                    </a:lnTo>
                    <a:lnTo>
                      <a:pt x="303" y="474"/>
                    </a:lnTo>
                    <a:lnTo>
                      <a:pt x="366" y="474"/>
                    </a:lnTo>
                    <a:lnTo>
                      <a:pt x="435" y="477"/>
                    </a:lnTo>
                    <a:lnTo>
                      <a:pt x="543" y="456"/>
                    </a:lnTo>
                    <a:close/>
                  </a:path>
                </a:pathLst>
              </a:custGeom>
              <a:pattFill prst="pct20">
                <a:fgClr>
                  <a:schemeClr val="tx1"/>
                </a:fgClr>
                <a:bgClr>
                  <a:srgbClr val="FFFF00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44539" name="Freeform 155"/>
              <p:cNvSpPr>
                <a:spLocks/>
              </p:cNvSpPr>
              <p:nvPr/>
            </p:nvSpPr>
            <p:spPr bwMode="auto">
              <a:xfrm>
                <a:off x="5155" y="2672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44540" name="Freeform 156"/>
              <p:cNvSpPr>
                <a:spLocks/>
              </p:cNvSpPr>
              <p:nvPr/>
            </p:nvSpPr>
            <p:spPr bwMode="auto">
              <a:xfrm flipV="1">
                <a:off x="5158" y="2492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44541" name="Line 157"/>
              <p:cNvSpPr>
                <a:spLocks noChangeShapeType="1"/>
              </p:cNvSpPr>
              <p:nvPr/>
            </p:nvSpPr>
            <p:spPr bwMode="auto">
              <a:xfrm>
                <a:off x="5833" y="2687"/>
                <a:ext cx="0" cy="777"/>
              </a:xfrm>
              <a:prstGeom prst="line">
                <a:avLst/>
              </a:prstGeom>
              <a:noFill/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44542" name="Line 158"/>
              <p:cNvSpPr>
                <a:spLocks noChangeShapeType="1"/>
              </p:cNvSpPr>
              <p:nvPr/>
            </p:nvSpPr>
            <p:spPr bwMode="auto">
              <a:xfrm>
                <a:off x="5179" y="2696"/>
                <a:ext cx="0" cy="777"/>
              </a:xfrm>
              <a:prstGeom prst="line">
                <a:avLst/>
              </a:prstGeom>
              <a:noFill/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44543" name="Text Box 159"/>
              <p:cNvSpPr txBox="1">
                <a:spLocks noChangeArrowheads="1"/>
              </p:cNvSpPr>
              <p:nvPr/>
            </p:nvSpPr>
            <p:spPr bwMode="auto">
              <a:xfrm>
                <a:off x="5238" y="2596"/>
                <a:ext cx="378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000" b="1" dirty="0">
                    <a:latin typeface="+mn-lt"/>
                  </a:rPr>
                  <a:t>Solid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sz="1000" b="1" dirty="0">
                    <a:latin typeface="+mn-lt"/>
                  </a:rPr>
                  <a:t>Grains</a:t>
                </a:r>
              </a:p>
            </p:txBody>
          </p:sp>
          <p:sp>
            <p:nvSpPr>
              <p:cNvPr id="144545" name="Freeform 161"/>
              <p:cNvSpPr>
                <a:spLocks/>
              </p:cNvSpPr>
              <p:nvPr/>
            </p:nvSpPr>
            <p:spPr bwMode="auto">
              <a:xfrm>
                <a:off x="5691" y="2541"/>
                <a:ext cx="182" cy="174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108" y="15"/>
                  </a:cxn>
                  <a:cxn ang="0">
                    <a:pos x="150" y="36"/>
                  </a:cxn>
                  <a:cxn ang="0">
                    <a:pos x="177" y="66"/>
                  </a:cxn>
                  <a:cxn ang="0">
                    <a:pos x="177" y="99"/>
                  </a:cxn>
                  <a:cxn ang="0">
                    <a:pos x="147" y="126"/>
                  </a:cxn>
                  <a:cxn ang="0">
                    <a:pos x="102" y="147"/>
                  </a:cxn>
                  <a:cxn ang="0">
                    <a:pos x="60" y="162"/>
                  </a:cxn>
                  <a:cxn ang="0">
                    <a:pos x="0" y="174"/>
                  </a:cxn>
                </a:cxnLst>
                <a:rect l="0" t="0" r="r" b="b"/>
                <a:pathLst>
                  <a:path w="182" h="174">
                    <a:moveTo>
                      <a:pt x="60" y="0"/>
                    </a:moveTo>
                    <a:cubicBezTo>
                      <a:pt x="76" y="4"/>
                      <a:pt x="93" y="9"/>
                      <a:pt x="108" y="15"/>
                    </a:cubicBezTo>
                    <a:cubicBezTo>
                      <a:pt x="123" y="21"/>
                      <a:pt x="139" y="27"/>
                      <a:pt x="150" y="36"/>
                    </a:cubicBezTo>
                    <a:cubicBezTo>
                      <a:pt x="161" y="45"/>
                      <a:pt x="173" y="55"/>
                      <a:pt x="177" y="66"/>
                    </a:cubicBezTo>
                    <a:cubicBezTo>
                      <a:pt x="181" y="77"/>
                      <a:pt x="182" y="89"/>
                      <a:pt x="177" y="99"/>
                    </a:cubicBezTo>
                    <a:cubicBezTo>
                      <a:pt x="172" y="109"/>
                      <a:pt x="159" y="118"/>
                      <a:pt x="147" y="126"/>
                    </a:cubicBezTo>
                    <a:cubicBezTo>
                      <a:pt x="135" y="134"/>
                      <a:pt x="116" y="141"/>
                      <a:pt x="102" y="147"/>
                    </a:cubicBezTo>
                    <a:cubicBezTo>
                      <a:pt x="88" y="153"/>
                      <a:pt x="77" y="158"/>
                      <a:pt x="60" y="162"/>
                    </a:cubicBezTo>
                    <a:cubicBezTo>
                      <a:pt x="43" y="166"/>
                      <a:pt x="21" y="170"/>
                      <a:pt x="0" y="174"/>
                    </a:cubicBezTo>
                  </a:path>
                </a:pathLst>
              </a:custGeom>
              <a:solidFill>
                <a:srgbClr val="0099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44546" name="Freeform 162"/>
              <p:cNvSpPr>
                <a:spLocks/>
              </p:cNvSpPr>
              <p:nvPr/>
            </p:nvSpPr>
            <p:spPr bwMode="auto">
              <a:xfrm>
                <a:off x="5691" y="2697"/>
                <a:ext cx="141" cy="78"/>
              </a:xfrm>
              <a:custGeom>
                <a:avLst/>
                <a:gdLst/>
                <a:ahLst/>
                <a:cxnLst>
                  <a:cxn ang="0">
                    <a:pos x="0" y="36"/>
                  </a:cxn>
                  <a:cxn ang="0">
                    <a:pos x="3" y="96"/>
                  </a:cxn>
                  <a:cxn ang="0">
                    <a:pos x="57" y="90"/>
                  </a:cxn>
                  <a:cxn ang="0">
                    <a:pos x="96" y="84"/>
                  </a:cxn>
                  <a:cxn ang="0">
                    <a:pos x="114" y="81"/>
                  </a:cxn>
                  <a:cxn ang="0">
                    <a:pos x="135" y="63"/>
                  </a:cxn>
                  <a:cxn ang="0">
                    <a:pos x="141" y="0"/>
                  </a:cxn>
                  <a:cxn ang="0">
                    <a:pos x="120" y="9"/>
                  </a:cxn>
                  <a:cxn ang="0">
                    <a:pos x="81" y="21"/>
                  </a:cxn>
                  <a:cxn ang="0">
                    <a:pos x="57" y="24"/>
                  </a:cxn>
                  <a:cxn ang="0">
                    <a:pos x="33" y="24"/>
                  </a:cxn>
                  <a:cxn ang="0">
                    <a:pos x="0" y="36"/>
                  </a:cxn>
                </a:cxnLst>
                <a:rect l="0" t="0" r="r" b="b"/>
                <a:pathLst>
                  <a:path w="141" h="96">
                    <a:moveTo>
                      <a:pt x="0" y="36"/>
                    </a:moveTo>
                    <a:lnTo>
                      <a:pt x="3" y="96"/>
                    </a:lnTo>
                    <a:lnTo>
                      <a:pt x="57" y="90"/>
                    </a:lnTo>
                    <a:lnTo>
                      <a:pt x="96" y="84"/>
                    </a:lnTo>
                    <a:lnTo>
                      <a:pt x="114" y="81"/>
                    </a:lnTo>
                    <a:lnTo>
                      <a:pt x="135" y="63"/>
                    </a:lnTo>
                    <a:lnTo>
                      <a:pt x="141" y="0"/>
                    </a:lnTo>
                    <a:lnTo>
                      <a:pt x="120" y="9"/>
                    </a:lnTo>
                    <a:lnTo>
                      <a:pt x="81" y="21"/>
                    </a:lnTo>
                    <a:lnTo>
                      <a:pt x="57" y="24"/>
                    </a:lnTo>
                    <a:lnTo>
                      <a:pt x="33" y="24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0099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44547" name="Freeform 163"/>
              <p:cNvSpPr>
                <a:spLocks/>
              </p:cNvSpPr>
              <p:nvPr/>
            </p:nvSpPr>
            <p:spPr bwMode="auto">
              <a:xfrm>
                <a:off x="5176" y="2672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144548" name="Text Box 164"/>
              <p:cNvSpPr txBox="1">
                <a:spLocks noChangeArrowheads="1"/>
              </p:cNvSpPr>
              <p:nvPr/>
            </p:nvSpPr>
            <p:spPr bwMode="auto">
              <a:xfrm>
                <a:off x="5642" y="2792"/>
                <a:ext cx="222" cy="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700" b="1" dirty="0">
                    <a:solidFill>
                      <a:schemeClr val="bg1"/>
                    </a:solidFill>
                    <a:latin typeface="+mn-lt"/>
                  </a:rPr>
                  <a:t>Gas</a:t>
                </a:r>
              </a:p>
            </p:txBody>
          </p:sp>
          <p:sp>
            <p:nvSpPr>
              <p:cNvPr id="144549" name="Text Box 165"/>
              <p:cNvSpPr txBox="1">
                <a:spLocks noChangeArrowheads="1"/>
              </p:cNvSpPr>
              <p:nvPr/>
            </p:nvSpPr>
            <p:spPr bwMode="auto">
              <a:xfrm rot="18500544">
                <a:off x="5630" y="2575"/>
                <a:ext cx="290" cy="1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700" b="1" dirty="0">
                    <a:solidFill>
                      <a:schemeClr val="bg1"/>
                    </a:solidFill>
                    <a:latin typeface="+mn-lt"/>
                  </a:rPr>
                  <a:t>Water</a:t>
                </a:r>
              </a:p>
            </p:txBody>
          </p:sp>
        </p:grpSp>
        <p:sp>
          <p:nvSpPr>
            <p:cNvPr id="144551" name="Text Box 167"/>
            <p:cNvSpPr txBox="1">
              <a:spLocks noChangeArrowheads="1"/>
            </p:cNvSpPr>
            <p:nvPr/>
          </p:nvSpPr>
          <p:spPr bwMode="auto">
            <a:xfrm>
              <a:off x="4774" y="3525"/>
              <a:ext cx="545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 dirty="0">
                  <a:latin typeface="+mn-lt"/>
                </a:rPr>
                <a:t>HC</a:t>
              </a:r>
            </a:p>
            <a:p>
              <a:pPr algn="ctr"/>
              <a:r>
                <a:rPr lang="en-US" sz="1400" b="1" dirty="0">
                  <a:latin typeface="+mn-lt"/>
                </a:rPr>
                <a:t>Volume</a:t>
              </a:r>
            </a:p>
          </p:txBody>
        </p:sp>
      </p:grpSp>
      <p:sp>
        <p:nvSpPr>
          <p:cNvPr id="144557" name="Freeform 173"/>
          <p:cNvSpPr>
            <a:spLocks/>
          </p:cNvSpPr>
          <p:nvPr/>
        </p:nvSpPr>
        <p:spPr bwMode="auto">
          <a:xfrm>
            <a:off x="3190875" y="4525963"/>
            <a:ext cx="1066800" cy="123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" y="36"/>
              </a:cxn>
              <a:cxn ang="0">
                <a:pos x="183" y="66"/>
              </a:cxn>
              <a:cxn ang="0">
                <a:pos x="285" y="75"/>
              </a:cxn>
              <a:cxn ang="0">
                <a:pos x="423" y="75"/>
              </a:cxn>
              <a:cxn ang="0">
                <a:pos x="537" y="57"/>
              </a:cxn>
              <a:cxn ang="0">
                <a:pos x="672" y="12"/>
              </a:cxn>
            </a:cxnLst>
            <a:rect l="0" t="0" r="r" b="b"/>
            <a:pathLst>
              <a:path w="672" h="78">
                <a:moveTo>
                  <a:pt x="0" y="0"/>
                </a:moveTo>
                <a:cubicBezTo>
                  <a:pt x="25" y="12"/>
                  <a:pt x="50" y="25"/>
                  <a:pt x="81" y="36"/>
                </a:cubicBezTo>
                <a:cubicBezTo>
                  <a:pt x="112" y="47"/>
                  <a:pt x="149" y="60"/>
                  <a:pt x="183" y="66"/>
                </a:cubicBezTo>
                <a:cubicBezTo>
                  <a:pt x="217" y="72"/>
                  <a:pt x="245" y="74"/>
                  <a:pt x="285" y="75"/>
                </a:cubicBezTo>
                <a:cubicBezTo>
                  <a:pt x="325" y="76"/>
                  <a:pt x="381" y="78"/>
                  <a:pt x="423" y="75"/>
                </a:cubicBezTo>
                <a:cubicBezTo>
                  <a:pt x="465" y="72"/>
                  <a:pt x="496" y="67"/>
                  <a:pt x="537" y="57"/>
                </a:cubicBezTo>
                <a:cubicBezTo>
                  <a:pt x="578" y="47"/>
                  <a:pt x="625" y="29"/>
                  <a:pt x="672" y="12"/>
                </a:cubicBezTo>
              </a:path>
            </a:pathLst>
          </a:custGeom>
          <a:noFill/>
          <a:ln w="28575" cmpd="sng">
            <a:solidFill>
              <a:srgbClr val="724C2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44558" name="Freeform 174"/>
          <p:cNvSpPr>
            <a:spLocks/>
          </p:cNvSpPr>
          <p:nvPr/>
        </p:nvSpPr>
        <p:spPr bwMode="auto">
          <a:xfrm>
            <a:off x="5334000" y="4530725"/>
            <a:ext cx="1066800" cy="123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" y="36"/>
              </a:cxn>
              <a:cxn ang="0">
                <a:pos x="183" y="66"/>
              </a:cxn>
              <a:cxn ang="0">
                <a:pos x="285" y="75"/>
              </a:cxn>
              <a:cxn ang="0">
                <a:pos x="423" y="75"/>
              </a:cxn>
              <a:cxn ang="0">
                <a:pos x="537" y="57"/>
              </a:cxn>
              <a:cxn ang="0">
                <a:pos x="672" y="12"/>
              </a:cxn>
            </a:cxnLst>
            <a:rect l="0" t="0" r="r" b="b"/>
            <a:pathLst>
              <a:path w="672" h="78">
                <a:moveTo>
                  <a:pt x="0" y="0"/>
                </a:moveTo>
                <a:cubicBezTo>
                  <a:pt x="25" y="12"/>
                  <a:pt x="50" y="25"/>
                  <a:pt x="81" y="36"/>
                </a:cubicBezTo>
                <a:cubicBezTo>
                  <a:pt x="112" y="47"/>
                  <a:pt x="149" y="60"/>
                  <a:pt x="183" y="66"/>
                </a:cubicBezTo>
                <a:cubicBezTo>
                  <a:pt x="217" y="72"/>
                  <a:pt x="245" y="74"/>
                  <a:pt x="285" y="75"/>
                </a:cubicBezTo>
                <a:cubicBezTo>
                  <a:pt x="325" y="76"/>
                  <a:pt x="381" y="78"/>
                  <a:pt x="423" y="75"/>
                </a:cubicBezTo>
                <a:cubicBezTo>
                  <a:pt x="465" y="72"/>
                  <a:pt x="496" y="67"/>
                  <a:pt x="537" y="57"/>
                </a:cubicBezTo>
                <a:cubicBezTo>
                  <a:pt x="578" y="47"/>
                  <a:pt x="625" y="29"/>
                  <a:pt x="672" y="12"/>
                </a:cubicBezTo>
              </a:path>
            </a:pathLst>
          </a:custGeom>
          <a:noFill/>
          <a:ln w="28575" cmpd="sng">
            <a:solidFill>
              <a:srgbClr val="724C2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44559" name="Freeform 175"/>
          <p:cNvSpPr>
            <a:spLocks/>
          </p:cNvSpPr>
          <p:nvPr/>
        </p:nvSpPr>
        <p:spPr bwMode="auto">
          <a:xfrm>
            <a:off x="7462838" y="4530725"/>
            <a:ext cx="1066800" cy="123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" y="36"/>
              </a:cxn>
              <a:cxn ang="0">
                <a:pos x="183" y="66"/>
              </a:cxn>
              <a:cxn ang="0">
                <a:pos x="285" y="75"/>
              </a:cxn>
              <a:cxn ang="0">
                <a:pos x="423" y="75"/>
              </a:cxn>
              <a:cxn ang="0">
                <a:pos x="537" y="57"/>
              </a:cxn>
              <a:cxn ang="0">
                <a:pos x="672" y="12"/>
              </a:cxn>
            </a:cxnLst>
            <a:rect l="0" t="0" r="r" b="b"/>
            <a:pathLst>
              <a:path w="672" h="78">
                <a:moveTo>
                  <a:pt x="0" y="0"/>
                </a:moveTo>
                <a:cubicBezTo>
                  <a:pt x="25" y="12"/>
                  <a:pt x="50" y="25"/>
                  <a:pt x="81" y="36"/>
                </a:cubicBezTo>
                <a:cubicBezTo>
                  <a:pt x="112" y="47"/>
                  <a:pt x="149" y="60"/>
                  <a:pt x="183" y="66"/>
                </a:cubicBezTo>
                <a:cubicBezTo>
                  <a:pt x="217" y="72"/>
                  <a:pt x="245" y="74"/>
                  <a:pt x="285" y="75"/>
                </a:cubicBezTo>
                <a:cubicBezTo>
                  <a:pt x="325" y="76"/>
                  <a:pt x="381" y="78"/>
                  <a:pt x="423" y="75"/>
                </a:cubicBezTo>
                <a:cubicBezTo>
                  <a:pt x="465" y="72"/>
                  <a:pt x="496" y="67"/>
                  <a:pt x="537" y="57"/>
                </a:cubicBezTo>
                <a:cubicBezTo>
                  <a:pt x="578" y="47"/>
                  <a:pt x="625" y="29"/>
                  <a:pt x="672" y="12"/>
                </a:cubicBezTo>
              </a:path>
            </a:pathLst>
          </a:custGeom>
          <a:noFill/>
          <a:ln w="28575" cmpd="sng">
            <a:solidFill>
              <a:srgbClr val="724C2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>
              <a:latin typeface="+mn-lt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Total Rock Volume</a:t>
            </a:r>
          </a:p>
        </p:txBody>
      </p:sp>
      <p:sp>
        <p:nvSpPr>
          <p:cNvPr id="146436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427702" y="1118058"/>
            <a:ext cx="6400801" cy="4648200"/>
          </a:xfrm>
        </p:spPr>
        <p:txBody>
          <a:bodyPr/>
          <a:lstStyle/>
          <a:p>
            <a:pPr>
              <a:lnSpc>
                <a:spcPct val="95000"/>
              </a:lnSpc>
              <a:spcBef>
                <a:spcPct val="50000"/>
              </a:spcBef>
              <a:buFontTx/>
              <a:buNone/>
              <a:tabLst>
                <a:tab pos="1143000" algn="l"/>
              </a:tabLst>
            </a:pPr>
            <a:r>
              <a:rPr lang="en-US" sz="2800" dirty="0" smtClean="0"/>
              <a:t>A first approximation:</a:t>
            </a:r>
          </a:p>
          <a:p>
            <a:pPr lvl="1">
              <a:lnSpc>
                <a:spcPct val="95000"/>
              </a:lnSpc>
              <a:spcBef>
                <a:spcPct val="50000"/>
              </a:spcBef>
              <a:tabLst>
                <a:tab pos="1143000" algn="l"/>
              </a:tabLst>
            </a:pPr>
            <a:r>
              <a:rPr lang="en-US" sz="2400" dirty="0" smtClean="0"/>
              <a:t>Map the areal extent of the trap 	         	(using a planimeter) </a:t>
            </a:r>
          </a:p>
          <a:p>
            <a:pPr lvl="1">
              <a:lnSpc>
                <a:spcPct val="95000"/>
              </a:lnSpc>
              <a:spcBef>
                <a:spcPct val="50000"/>
              </a:spcBef>
              <a:tabLst>
                <a:tab pos="1143000" algn="l"/>
              </a:tabLst>
            </a:pPr>
            <a:r>
              <a:rPr lang="en-US" sz="2400" dirty="0" smtClean="0"/>
              <a:t>Estimate how far down dip the HCs 		extend (more in Lecture 26)</a:t>
            </a:r>
          </a:p>
          <a:p>
            <a:pPr lvl="1">
              <a:lnSpc>
                <a:spcPct val="95000"/>
              </a:lnSpc>
              <a:spcBef>
                <a:spcPct val="50000"/>
              </a:spcBef>
              <a:tabLst>
                <a:tab pos="1143000" algn="l"/>
              </a:tabLst>
            </a:pPr>
            <a:r>
              <a:rPr lang="en-US" sz="2400" dirty="0" smtClean="0"/>
              <a:t>Convert the isochron map (in ms) to an 	isochore map (in m or ft) using 	velocity data from the well</a:t>
            </a:r>
          </a:p>
          <a:p>
            <a:pPr lvl="1">
              <a:lnSpc>
                <a:spcPct val="95000"/>
              </a:lnSpc>
              <a:spcBef>
                <a:spcPct val="30000"/>
              </a:spcBef>
              <a:tabLst>
                <a:tab pos="1143000" algn="l"/>
              </a:tabLst>
            </a:pPr>
            <a:r>
              <a:rPr lang="en-US" sz="2400" dirty="0" smtClean="0"/>
              <a:t>Combine the HC extent and an average 	thickness to get a total rock 	volume (km</a:t>
            </a:r>
            <a:r>
              <a:rPr lang="en-US" sz="2400" baseline="30000" dirty="0" smtClean="0"/>
              <a:t>3 </a:t>
            </a:r>
            <a:r>
              <a:rPr lang="en-US" sz="2400" dirty="0" smtClean="0"/>
              <a:t>or acre/ft)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7361238" y="1555750"/>
            <a:ext cx="1187450" cy="1706563"/>
            <a:chOff x="754" y="2458"/>
            <a:chExt cx="748" cy="1075"/>
          </a:xfrm>
        </p:grpSpPr>
        <p:sp>
          <p:nvSpPr>
            <p:cNvPr id="146438" name="Oval 6"/>
            <p:cNvSpPr>
              <a:spLocks noChangeArrowheads="1"/>
            </p:cNvSpPr>
            <p:nvPr/>
          </p:nvSpPr>
          <p:spPr bwMode="auto">
            <a:xfrm>
              <a:off x="754" y="2731"/>
              <a:ext cx="748" cy="256"/>
            </a:xfrm>
            <a:prstGeom prst="ellipse">
              <a:avLst/>
            </a:prstGeom>
            <a:solidFill>
              <a:srgbClr val="CC9900"/>
            </a:solidFill>
            <a:ln w="28575">
              <a:solidFill>
                <a:srgbClr val="724C2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46439" name="Oval 7"/>
            <p:cNvSpPr>
              <a:spLocks noChangeArrowheads="1"/>
            </p:cNvSpPr>
            <p:nvPr/>
          </p:nvSpPr>
          <p:spPr bwMode="auto">
            <a:xfrm>
              <a:off x="754" y="3003"/>
              <a:ext cx="748" cy="256"/>
            </a:xfrm>
            <a:prstGeom prst="ellipse">
              <a:avLst/>
            </a:prstGeom>
            <a:solidFill>
              <a:srgbClr val="CC9900"/>
            </a:solidFill>
            <a:ln w="28575">
              <a:solidFill>
                <a:srgbClr val="724C2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46440" name="Oval 8"/>
            <p:cNvSpPr>
              <a:spLocks noChangeArrowheads="1"/>
            </p:cNvSpPr>
            <p:nvPr/>
          </p:nvSpPr>
          <p:spPr bwMode="auto">
            <a:xfrm>
              <a:off x="754" y="3277"/>
              <a:ext cx="748" cy="256"/>
            </a:xfrm>
            <a:prstGeom prst="ellipse">
              <a:avLst/>
            </a:prstGeom>
            <a:solidFill>
              <a:srgbClr val="CC9900"/>
            </a:solidFill>
            <a:ln w="28575">
              <a:solidFill>
                <a:srgbClr val="724C2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46441" name="Rectangle 9"/>
            <p:cNvSpPr>
              <a:spLocks noChangeArrowheads="1"/>
            </p:cNvSpPr>
            <p:nvPr/>
          </p:nvSpPr>
          <p:spPr bwMode="auto">
            <a:xfrm>
              <a:off x="806" y="2629"/>
              <a:ext cx="653" cy="782"/>
            </a:xfrm>
            <a:prstGeom prst="rect">
              <a:avLst/>
            </a:prstGeom>
            <a:solidFill>
              <a:srgbClr val="CC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46442" name="Freeform 10"/>
            <p:cNvSpPr>
              <a:spLocks/>
            </p:cNvSpPr>
            <p:nvPr/>
          </p:nvSpPr>
          <p:spPr bwMode="auto">
            <a:xfrm>
              <a:off x="792" y="3189"/>
              <a:ext cx="672" cy="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1" y="36"/>
                </a:cxn>
                <a:cxn ang="0">
                  <a:pos x="183" y="66"/>
                </a:cxn>
                <a:cxn ang="0">
                  <a:pos x="285" y="75"/>
                </a:cxn>
                <a:cxn ang="0">
                  <a:pos x="423" y="75"/>
                </a:cxn>
                <a:cxn ang="0">
                  <a:pos x="537" y="57"/>
                </a:cxn>
                <a:cxn ang="0">
                  <a:pos x="672" y="12"/>
                </a:cxn>
              </a:cxnLst>
              <a:rect l="0" t="0" r="r" b="b"/>
              <a:pathLst>
                <a:path w="672" h="78">
                  <a:moveTo>
                    <a:pt x="0" y="0"/>
                  </a:moveTo>
                  <a:cubicBezTo>
                    <a:pt x="25" y="12"/>
                    <a:pt x="50" y="25"/>
                    <a:pt x="81" y="36"/>
                  </a:cubicBezTo>
                  <a:cubicBezTo>
                    <a:pt x="112" y="47"/>
                    <a:pt x="149" y="60"/>
                    <a:pt x="183" y="66"/>
                  </a:cubicBezTo>
                  <a:cubicBezTo>
                    <a:pt x="217" y="72"/>
                    <a:pt x="245" y="74"/>
                    <a:pt x="285" y="75"/>
                  </a:cubicBezTo>
                  <a:cubicBezTo>
                    <a:pt x="325" y="76"/>
                    <a:pt x="381" y="78"/>
                    <a:pt x="423" y="75"/>
                  </a:cubicBezTo>
                  <a:cubicBezTo>
                    <a:pt x="465" y="72"/>
                    <a:pt x="496" y="67"/>
                    <a:pt x="537" y="57"/>
                  </a:cubicBezTo>
                  <a:cubicBezTo>
                    <a:pt x="578" y="47"/>
                    <a:pt x="625" y="29"/>
                    <a:pt x="672" y="12"/>
                  </a:cubicBezTo>
                </a:path>
              </a:pathLst>
            </a:custGeom>
            <a:noFill/>
            <a:ln w="28575" cmpd="sng">
              <a:solidFill>
                <a:srgbClr val="724C2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443" name="Freeform 11"/>
            <p:cNvSpPr>
              <a:spLocks/>
            </p:cNvSpPr>
            <p:nvPr/>
          </p:nvSpPr>
          <p:spPr bwMode="auto">
            <a:xfrm>
              <a:off x="792" y="2910"/>
              <a:ext cx="672" cy="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1" y="36"/>
                </a:cxn>
                <a:cxn ang="0">
                  <a:pos x="183" y="66"/>
                </a:cxn>
                <a:cxn ang="0">
                  <a:pos x="285" y="75"/>
                </a:cxn>
                <a:cxn ang="0">
                  <a:pos x="423" y="75"/>
                </a:cxn>
                <a:cxn ang="0">
                  <a:pos x="537" y="57"/>
                </a:cxn>
                <a:cxn ang="0">
                  <a:pos x="672" y="12"/>
                </a:cxn>
              </a:cxnLst>
              <a:rect l="0" t="0" r="r" b="b"/>
              <a:pathLst>
                <a:path w="672" h="78">
                  <a:moveTo>
                    <a:pt x="0" y="0"/>
                  </a:moveTo>
                  <a:cubicBezTo>
                    <a:pt x="25" y="12"/>
                    <a:pt x="50" y="25"/>
                    <a:pt x="81" y="36"/>
                  </a:cubicBezTo>
                  <a:cubicBezTo>
                    <a:pt x="112" y="47"/>
                    <a:pt x="149" y="60"/>
                    <a:pt x="183" y="66"/>
                  </a:cubicBezTo>
                  <a:cubicBezTo>
                    <a:pt x="217" y="72"/>
                    <a:pt x="245" y="74"/>
                    <a:pt x="285" y="75"/>
                  </a:cubicBezTo>
                  <a:cubicBezTo>
                    <a:pt x="325" y="76"/>
                    <a:pt x="381" y="78"/>
                    <a:pt x="423" y="75"/>
                  </a:cubicBezTo>
                  <a:cubicBezTo>
                    <a:pt x="465" y="72"/>
                    <a:pt x="496" y="67"/>
                    <a:pt x="537" y="57"/>
                  </a:cubicBezTo>
                  <a:cubicBezTo>
                    <a:pt x="578" y="47"/>
                    <a:pt x="625" y="29"/>
                    <a:pt x="672" y="12"/>
                  </a:cubicBezTo>
                </a:path>
              </a:pathLst>
            </a:custGeom>
            <a:noFill/>
            <a:ln w="28575" cmpd="sng">
              <a:solidFill>
                <a:srgbClr val="724C2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444" name="Oval 12"/>
            <p:cNvSpPr>
              <a:spLocks noChangeArrowheads="1"/>
            </p:cNvSpPr>
            <p:nvPr/>
          </p:nvSpPr>
          <p:spPr bwMode="auto">
            <a:xfrm>
              <a:off x="754" y="2458"/>
              <a:ext cx="748" cy="256"/>
            </a:xfrm>
            <a:prstGeom prst="ellipse">
              <a:avLst/>
            </a:prstGeom>
            <a:solidFill>
              <a:srgbClr val="CC9900"/>
            </a:solidFill>
            <a:ln w="28575">
              <a:solidFill>
                <a:srgbClr val="724C2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46445" name="Line 13"/>
            <p:cNvSpPr>
              <a:spLocks noChangeShapeType="1"/>
            </p:cNvSpPr>
            <p:nvPr/>
          </p:nvSpPr>
          <p:spPr bwMode="auto">
            <a:xfrm>
              <a:off x="804" y="2664"/>
              <a:ext cx="0" cy="777"/>
            </a:xfrm>
            <a:prstGeom prst="line">
              <a:avLst/>
            </a:prstGeom>
            <a:noFill/>
            <a:ln w="28575">
              <a:solidFill>
                <a:srgbClr val="724C2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6446" name="Line 14"/>
            <p:cNvSpPr>
              <a:spLocks noChangeShapeType="1"/>
            </p:cNvSpPr>
            <p:nvPr/>
          </p:nvSpPr>
          <p:spPr bwMode="auto">
            <a:xfrm>
              <a:off x="1458" y="2655"/>
              <a:ext cx="0" cy="777"/>
            </a:xfrm>
            <a:prstGeom prst="line">
              <a:avLst/>
            </a:prstGeom>
            <a:noFill/>
            <a:ln w="28575">
              <a:solidFill>
                <a:srgbClr val="724C2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46447" name="Text Box 15"/>
          <p:cNvSpPr txBox="1">
            <a:spLocks noChangeArrowheads="1"/>
          </p:cNvSpPr>
          <p:nvPr/>
        </p:nvSpPr>
        <p:spPr bwMode="auto">
          <a:xfrm>
            <a:off x="7350018" y="3344863"/>
            <a:ext cx="113845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Total Rock</a:t>
            </a:r>
          </a:p>
          <a:p>
            <a:pPr algn="ctr"/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Volume</a:t>
            </a:r>
          </a:p>
        </p:txBody>
      </p:sp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7046913" y="4267200"/>
            <a:ext cx="1914525" cy="1938338"/>
            <a:chOff x="4439" y="2688"/>
            <a:chExt cx="1206" cy="1221"/>
          </a:xfrm>
          <a:solidFill>
            <a:srgbClr val="FFFFCC"/>
          </a:solidFill>
        </p:grpSpPr>
        <p:sp>
          <p:nvSpPr>
            <p:cNvPr id="146448" name="Text Box 16"/>
            <p:cNvSpPr txBox="1">
              <a:spLocks noChangeArrowheads="1"/>
            </p:cNvSpPr>
            <p:nvPr/>
          </p:nvSpPr>
          <p:spPr bwMode="auto">
            <a:xfrm>
              <a:off x="4439" y="2688"/>
              <a:ext cx="1206" cy="1221"/>
            </a:xfrm>
            <a:prstGeom prst="rect">
              <a:avLst/>
            </a:prstGeom>
            <a:solidFill>
              <a:srgbClr val="FFFF99"/>
            </a:solidFill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2000" dirty="0">
                  <a:latin typeface="+mn-lt"/>
                </a:rPr>
                <a:t>Field Area</a:t>
              </a:r>
            </a:p>
            <a:p>
              <a:pPr algn="ctr"/>
              <a:r>
                <a:rPr lang="en-US" sz="2000" dirty="0">
                  <a:latin typeface="+mn-lt"/>
                </a:rPr>
                <a:t>*</a:t>
              </a:r>
            </a:p>
            <a:p>
              <a:pPr algn="ctr"/>
              <a:r>
                <a:rPr lang="en-US" sz="2000" dirty="0">
                  <a:latin typeface="+mn-lt"/>
                </a:rPr>
                <a:t>Aver. Thickness</a:t>
              </a:r>
            </a:p>
            <a:p>
              <a:pPr algn="ctr"/>
              <a:endParaRPr lang="en-US" sz="2000" dirty="0">
                <a:latin typeface="+mn-lt"/>
              </a:endParaRPr>
            </a:p>
            <a:p>
              <a:pPr algn="ctr"/>
              <a:endParaRPr lang="en-US" sz="2000" dirty="0">
                <a:latin typeface="+mn-lt"/>
              </a:endParaRPr>
            </a:p>
            <a:p>
              <a:pPr algn="ctr"/>
              <a:r>
                <a:rPr lang="en-US" sz="2000" dirty="0">
                  <a:latin typeface="+mn-lt"/>
                </a:rPr>
                <a:t>Total Rock Vol.</a:t>
              </a:r>
            </a:p>
          </p:txBody>
        </p:sp>
        <p:sp>
          <p:nvSpPr>
            <p:cNvPr id="146449" name="Line 17"/>
            <p:cNvSpPr>
              <a:spLocks noChangeShapeType="1"/>
            </p:cNvSpPr>
            <p:nvPr/>
          </p:nvSpPr>
          <p:spPr bwMode="auto">
            <a:xfrm>
              <a:off x="5042" y="3303"/>
              <a:ext cx="0" cy="230"/>
            </a:xfrm>
            <a:prstGeom prst="line">
              <a:avLst/>
            </a:prstGeom>
            <a:grp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 sz="2000" dirty="0">
                <a:latin typeface="+mn-lt"/>
              </a:endParaRPr>
            </a:p>
          </p:txBody>
        </p:sp>
      </p:grp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Reservoir Rock Volume</a:t>
            </a:r>
          </a:p>
        </p:txBody>
      </p:sp>
      <p:sp>
        <p:nvSpPr>
          <p:cNvPr id="2304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196" y="1103313"/>
            <a:ext cx="6781800" cy="4648200"/>
          </a:xfrm>
        </p:spPr>
        <p:txBody>
          <a:bodyPr/>
          <a:lstStyle/>
          <a:p>
            <a:pPr>
              <a:lnSpc>
                <a:spcPct val="95000"/>
              </a:lnSpc>
              <a:spcBef>
                <a:spcPct val="40000"/>
              </a:spcBef>
              <a:buFontTx/>
              <a:buNone/>
              <a:tabLst>
                <a:tab pos="1143000" algn="l"/>
              </a:tabLst>
            </a:pPr>
            <a:r>
              <a:rPr lang="en-US" sz="2800" dirty="0" smtClean="0"/>
              <a:t>A first approximation:</a:t>
            </a:r>
          </a:p>
          <a:p>
            <a:pPr lvl="1">
              <a:lnSpc>
                <a:spcPct val="95000"/>
              </a:lnSpc>
              <a:spcBef>
                <a:spcPct val="40000"/>
              </a:spcBef>
              <a:tabLst>
                <a:tab pos="1143000" algn="l"/>
              </a:tabLst>
            </a:pPr>
            <a:r>
              <a:rPr lang="en-US" sz="2400" dirty="0" smtClean="0"/>
              <a:t>Start with the total rock volume </a:t>
            </a:r>
          </a:p>
          <a:p>
            <a:pPr lvl="1">
              <a:lnSpc>
                <a:spcPct val="95000"/>
              </a:lnSpc>
              <a:spcBef>
                <a:spcPct val="40000"/>
              </a:spcBef>
              <a:tabLst>
                <a:tab pos="1143000" algn="l"/>
              </a:tabLst>
            </a:pPr>
            <a:r>
              <a:rPr lang="en-US" sz="2400" dirty="0" smtClean="0"/>
              <a:t>Estimate the net-to-gross for the reservoir 	interval (good sands versus waste rock)</a:t>
            </a:r>
          </a:p>
          <a:p>
            <a:pPr lvl="1">
              <a:lnSpc>
                <a:spcPct val="95000"/>
              </a:lnSpc>
              <a:spcBef>
                <a:spcPct val="40000"/>
              </a:spcBef>
              <a:tabLst>
                <a:tab pos="1143000" algn="l"/>
              </a:tabLst>
            </a:pPr>
            <a:r>
              <a:rPr lang="en-US" sz="2400" dirty="0" smtClean="0"/>
              <a:t>Net-to-gross often varies by the 	environments of deposition</a:t>
            </a:r>
          </a:p>
          <a:p>
            <a:pPr lvl="1">
              <a:lnSpc>
                <a:spcPct val="95000"/>
              </a:lnSpc>
              <a:spcBef>
                <a:spcPct val="40000"/>
              </a:spcBef>
              <a:tabLst>
                <a:tab pos="1143000" algn="l"/>
              </a:tabLst>
            </a:pPr>
            <a:r>
              <a:rPr lang="en-US" sz="2400" dirty="0" smtClean="0"/>
              <a:t>For our field:</a:t>
            </a:r>
          </a:p>
          <a:p>
            <a:pPr lvl="2">
              <a:lnSpc>
                <a:spcPct val="95000"/>
              </a:lnSpc>
              <a:spcBef>
                <a:spcPct val="40000"/>
              </a:spcBef>
              <a:tabLst>
                <a:tab pos="1143000" algn="l"/>
              </a:tabLst>
            </a:pPr>
            <a:r>
              <a:rPr lang="en-US" sz="2000" dirty="0" smtClean="0"/>
              <a:t>N/G for shoreface EOD = 80%</a:t>
            </a:r>
          </a:p>
          <a:p>
            <a:pPr lvl="2">
              <a:lnSpc>
                <a:spcPct val="95000"/>
              </a:lnSpc>
              <a:spcBef>
                <a:spcPct val="40000"/>
              </a:spcBef>
              <a:tabLst>
                <a:tab pos="1143000" algn="l"/>
              </a:tabLst>
            </a:pPr>
            <a:r>
              <a:rPr lang="en-US" sz="2000" dirty="0" smtClean="0"/>
              <a:t>N/G for delta plain EOD = 65%</a:t>
            </a:r>
          </a:p>
          <a:p>
            <a:pPr lvl="2">
              <a:lnSpc>
                <a:spcPct val="95000"/>
              </a:lnSpc>
              <a:spcBef>
                <a:spcPct val="40000"/>
              </a:spcBef>
              <a:tabLst>
                <a:tab pos="1143000" algn="l"/>
              </a:tabLst>
            </a:pPr>
            <a:r>
              <a:rPr lang="en-US" sz="2000" dirty="0" smtClean="0"/>
              <a:t>N/G for fluvial EOD = 50%</a:t>
            </a:r>
          </a:p>
        </p:txBody>
      </p:sp>
      <p:grpSp>
        <p:nvGrpSpPr>
          <p:cNvPr id="2" name="Group 37"/>
          <p:cNvGrpSpPr>
            <a:grpSpLocks/>
          </p:cNvGrpSpPr>
          <p:nvPr/>
        </p:nvGrpSpPr>
        <p:grpSpPr bwMode="auto">
          <a:xfrm>
            <a:off x="7358063" y="1536700"/>
            <a:ext cx="1187450" cy="2312988"/>
            <a:chOff x="2682" y="2398"/>
            <a:chExt cx="748" cy="1457"/>
          </a:xfrm>
        </p:grpSpPr>
        <p:sp>
          <p:nvSpPr>
            <p:cNvPr id="230438" name="Text Box 38"/>
            <p:cNvSpPr txBox="1">
              <a:spLocks noChangeArrowheads="1"/>
            </p:cNvSpPr>
            <p:nvPr/>
          </p:nvSpPr>
          <p:spPr bwMode="auto">
            <a:xfrm>
              <a:off x="2735" y="3525"/>
              <a:ext cx="640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Res Sand</a:t>
              </a:r>
            </a:p>
            <a:p>
              <a:pPr algn="ctr"/>
              <a:r>
                <a:rPr lang="en-US" sz="14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Volume</a:t>
              </a:r>
            </a:p>
          </p:txBody>
        </p:sp>
        <p:grpSp>
          <p:nvGrpSpPr>
            <p:cNvPr id="3" name="Group 39"/>
            <p:cNvGrpSpPr>
              <a:grpSpLocks/>
            </p:cNvGrpSpPr>
            <p:nvPr/>
          </p:nvGrpSpPr>
          <p:grpSpPr bwMode="auto">
            <a:xfrm>
              <a:off x="2682" y="2398"/>
              <a:ext cx="748" cy="1079"/>
              <a:chOff x="2682" y="2398"/>
              <a:chExt cx="748" cy="1079"/>
            </a:xfrm>
          </p:grpSpPr>
          <p:sp>
            <p:nvSpPr>
              <p:cNvPr id="230440" name="Oval 40"/>
              <p:cNvSpPr>
                <a:spLocks noChangeArrowheads="1"/>
              </p:cNvSpPr>
              <p:nvPr/>
            </p:nvSpPr>
            <p:spPr bwMode="auto">
              <a:xfrm>
                <a:off x="2682" y="2671"/>
                <a:ext cx="748" cy="256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30441" name="Oval 41"/>
              <p:cNvSpPr>
                <a:spLocks noChangeArrowheads="1"/>
              </p:cNvSpPr>
              <p:nvPr/>
            </p:nvSpPr>
            <p:spPr bwMode="auto">
              <a:xfrm>
                <a:off x="2682" y="2943"/>
                <a:ext cx="748" cy="256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30442" name="Oval 42"/>
              <p:cNvSpPr>
                <a:spLocks noChangeArrowheads="1"/>
              </p:cNvSpPr>
              <p:nvPr/>
            </p:nvSpPr>
            <p:spPr bwMode="auto">
              <a:xfrm>
                <a:off x="2682" y="3217"/>
                <a:ext cx="748" cy="250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30443" name="Rectangle 43"/>
              <p:cNvSpPr>
                <a:spLocks noChangeArrowheads="1"/>
              </p:cNvSpPr>
              <p:nvPr/>
            </p:nvSpPr>
            <p:spPr bwMode="auto">
              <a:xfrm>
                <a:off x="2730" y="2569"/>
                <a:ext cx="653" cy="782"/>
              </a:xfrm>
              <a:prstGeom prst="rect">
                <a:avLst/>
              </a:prstGeom>
              <a:solidFill>
                <a:srgbClr val="CC99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30444" name="Freeform 44"/>
              <p:cNvSpPr>
                <a:spLocks/>
              </p:cNvSpPr>
              <p:nvPr/>
            </p:nvSpPr>
            <p:spPr bwMode="auto">
              <a:xfrm>
                <a:off x="2720" y="2850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0445" name="Oval 45"/>
              <p:cNvSpPr>
                <a:spLocks noChangeArrowheads="1"/>
              </p:cNvSpPr>
              <p:nvPr/>
            </p:nvSpPr>
            <p:spPr bwMode="auto">
              <a:xfrm>
                <a:off x="2682" y="2398"/>
                <a:ext cx="748" cy="256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30446" name="Freeform 46"/>
              <p:cNvSpPr>
                <a:spLocks/>
              </p:cNvSpPr>
              <p:nvPr/>
            </p:nvSpPr>
            <p:spPr bwMode="auto">
              <a:xfrm>
                <a:off x="3377" y="3304"/>
                <a:ext cx="41" cy="92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37" y="18"/>
                  </a:cxn>
                  <a:cxn ang="0">
                    <a:pos x="41" y="32"/>
                  </a:cxn>
                  <a:cxn ang="0">
                    <a:pos x="35" y="56"/>
                  </a:cxn>
                  <a:cxn ang="0">
                    <a:pos x="23" y="76"/>
                  </a:cxn>
                  <a:cxn ang="0">
                    <a:pos x="1" y="88"/>
                  </a:cxn>
                  <a:cxn ang="0">
                    <a:pos x="15" y="52"/>
                  </a:cxn>
                  <a:cxn ang="0">
                    <a:pos x="15" y="30"/>
                  </a:cxn>
                </a:cxnLst>
                <a:rect l="0" t="0" r="r" b="b"/>
                <a:pathLst>
                  <a:path w="41" h="92">
                    <a:moveTo>
                      <a:pt x="25" y="0"/>
                    </a:moveTo>
                    <a:cubicBezTo>
                      <a:pt x="29" y="6"/>
                      <a:pt x="34" y="13"/>
                      <a:pt x="37" y="18"/>
                    </a:cubicBezTo>
                    <a:cubicBezTo>
                      <a:pt x="40" y="23"/>
                      <a:pt x="41" y="26"/>
                      <a:pt x="41" y="32"/>
                    </a:cubicBezTo>
                    <a:cubicBezTo>
                      <a:pt x="41" y="38"/>
                      <a:pt x="38" y="49"/>
                      <a:pt x="35" y="56"/>
                    </a:cubicBezTo>
                    <a:cubicBezTo>
                      <a:pt x="32" y="63"/>
                      <a:pt x="29" y="71"/>
                      <a:pt x="23" y="76"/>
                    </a:cubicBezTo>
                    <a:cubicBezTo>
                      <a:pt x="17" y="81"/>
                      <a:pt x="2" y="92"/>
                      <a:pt x="1" y="88"/>
                    </a:cubicBezTo>
                    <a:cubicBezTo>
                      <a:pt x="0" y="84"/>
                      <a:pt x="13" y="62"/>
                      <a:pt x="15" y="52"/>
                    </a:cubicBezTo>
                    <a:cubicBezTo>
                      <a:pt x="17" y="42"/>
                      <a:pt x="16" y="36"/>
                      <a:pt x="15" y="30"/>
                    </a:cubicBez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0447" name="Freeform 47"/>
              <p:cNvSpPr>
                <a:spLocks/>
              </p:cNvSpPr>
              <p:nvPr/>
            </p:nvSpPr>
            <p:spPr bwMode="auto">
              <a:xfrm>
                <a:off x="2695" y="3298"/>
                <a:ext cx="35" cy="93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7" y="16"/>
                  </a:cxn>
                  <a:cxn ang="0">
                    <a:pos x="1" y="32"/>
                  </a:cxn>
                  <a:cxn ang="0">
                    <a:pos x="1" y="48"/>
                  </a:cxn>
                  <a:cxn ang="0">
                    <a:pos x="7" y="66"/>
                  </a:cxn>
                  <a:cxn ang="0">
                    <a:pos x="19" y="80"/>
                  </a:cxn>
                  <a:cxn ang="0">
                    <a:pos x="33" y="88"/>
                  </a:cxn>
                  <a:cxn ang="0">
                    <a:pos x="29" y="50"/>
                  </a:cxn>
                </a:cxnLst>
                <a:rect l="0" t="0" r="r" b="b"/>
                <a:pathLst>
                  <a:path w="35" h="93">
                    <a:moveTo>
                      <a:pt x="29" y="0"/>
                    </a:moveTo>
                    <a:cubicBezTo>
                      <a:pt x="20" y="5"/>
                      <a:pt x="12" y="11"/>
                      <a:pt x="7" y="16"/>
                    </a:cubicBezTo>
                    <a:cubicBezTo>
                      <a:pt x="2" y="21"/>
                      <a:pt x="2" y="27"/>
                      <a:pt x="1" y="32"/>
                    </a:cubicBezTo>
                    <a:cubicBezTo>
                      <a:pt x="0" y="37"/>
                      <a:pt x="0" y="42"/>
                      <a:pt x="1" y="48"/>
                    </a:cubicBezTo>
                    <a:cubicBezTo>
                      <a:pt x="2" y="54"/>
                      <a:pt x="4" y="61"/>
                      <a:pt x="7" y="66"/>
                    </a:cubicBezTo>
                    <a:cubicBezTo>
                      <a:pt x="10" y="71"/>
                      <a:pt x="15" y="76"/>
                      <a:pt x="19" y="80"/>
                    </a:cubicBezTo>
                    <a:cubicBezTo>
                      <a:pt x="23" y="84"/>
                      <a:pt x="31" y="93"/>
                      <a:pt x="33" y="88"/>
                    </a:cubicBezTo>
                    <a:cubicBezTo>
                      <a:pt x="35" y="83"/>
                      <a:pt x="32" y="66"/>
                      <a:pt x="29" y="50"/>
                    </a:cubicBez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0448" name="Text Box 48"/>
              <p:cNvSpPr txBox="1">
                <a:spLocks noChangeArrowheads="1"/>
              </p:cNvSpPr>
              <p:nvPr/>
            </p:nvSpPr>
            <p:spPr bwMode="auto">
              <a:xfrm>
                <a:off x="2750" y="3196"/>
                <a:ext cx="620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</a:rPr>
                  <a:t>Non-Res</a:t>
                </a:r>
              </a:p>
            </p:txBody>
          </p:sp>
          <p:sp>
            <p:nvSpPr>
              <p:cNvPr id="230449" name="Freeform 49"/>
              <p:cNvSpPr>
                <a:spLocks/>
              </p:cNvSpPr>
              <p:nvPr/>
            </p:nvSpPr>
            <p:spPr bwMode="auto">
              <a:xfrm>
                <a:off x="2726" y="2788"/>
                <a:ext cx="665" cy="366"/>
              </a:xfrm>
              <a:custGeom>
                <a:avLst/>
                <a:gdLst/>
                <a:ahLst/>
                <a:cxnLst>
                  <a:cxn ang="0">
                    <a:pos x="6" y="14"/>
                  </a:cxn>
                  <a:cxn ang="0">
                    <a:pos x="96" y="50"/>
                  </a:cxn>
                  <a:cxn ang="0">
                    <a:pos x="189" y="74"/>
                  </a:cxn>
                  <a:cxn ang="0">
                    <a:pos x="291" y="80"/>
                  </a:cxn>
                  <a:cxn ang="0">
                    <a:pos x="393" y="80"/>
                  </a:cxn>
                  <a:cxn ang="0">
                    <a:pos x="471" y="71"/>
                  </a:cxn>
                  <a:cxn ang="0">
                    <a:pos x="549" y="62"/>
                  </a:cxn>
                  <a:cxn ang="0">
                    <a:pos x="615" y="35"/>
                  </a:cxn>
                  <a:cxn ang="0">
                    <a:pos x="657" y="17"/>
                  </a:cxn>
                  <a:cxn ang="0">
                    <a:pos x="654" y="137"/>
                  </a:cxn>
                  <a:cxn ang="0">
                    <a:pos x="654" y="230"/>
                  </a:cxn>
                  <a:cxn ang="0">
                    <a:pos x="585" y="260"/>
                  </a:cxn>
                  <a:cxn ang="0">
                    <a:pos x="489" y="287"/>
                  </a:cxn>
                  <a:cxn ang="0">
                    <a:pos x="420" y="299"/>
                  </a:cxn>
                  <a:cxn ang="0">
                    <a:pos x="285" y="302"/>
                  </a:cxn>
                  <a:cxn ang="0">
                    <a:pos x="216" y="305"/>
                  </a:cxn>
                  <a:cxn ang="0">
                    <a:pos x="123" y="278"/>
                  </a:cxn>
                  <a:cxn ang="0">
                    <a:pos x="0" y="218"/>
                  </a:cxn>
                </a:cxnLst>
                <a:rect l="0" t="0" r="r" b="b"/>
                <a:pathLst>
                  <a:path w="665" h="309">
                    <a:moveTo>
                      <a:pt x="6" y="14"/>
                    </a:moveTo>
                    <a:cubicBezTo>
                      <a:pt x="36" y="27"/>
                      <a:pt x="66" y="40"/>
                      <a:pt x="96" y="50"/>
                    </a:cubicBezTo>
                    <a:cubicBezTo>
                      <a:pt x="126" y="60"/>
                      <a:pt x="157" y="69"/>
                      <a:pt x="189" y="74"/>
                    </a:cubicBezTo>
                    <a:cubicBezTo>
                      <a:pt x="221" y="79"/>
                      <a:pt x="257" y="79"/>
                      <a:pt x="291" y="80"/>
                    </a:cubicBezTo>
                    <a:cubicBezTo>
                      <a:pt x="325" y="81"/>
                      <a:pt x="363" y="81"/>
                      <a:pt x="393" y="80"/>
                    </a:cubicBezTo>
                    <a:cubicBezTo>
                      <a:pt x="423" y="79"/>
                      <a:pt x="445" y="74"/>
                      <a:pt x="471" y="71"/>
                    </a:cubicBezTo>
                    <a:cubicBezTo>
                      <a:pt x="497" y="68"/>
                      <a:pt x="525" y="68"/>
                      <a:pt x="549" y="62"/>
                    </a:cubicBezTo>
                    <a:cubicBezTo>
                      <a:pt x="573" y="56"/>
                      <a:pt x="597" y="42"/>
                      <a:pt x="615" y="35"/>
                    </a:cubicBezTo>
                    <a:cubicBezTo>
                      <a:pt x="633" y="28"/>
                      <a:pt x="651" y="0"/>
                      <a:pt x="657" y="17"/>
                    </a:cubicBezTo>
                    <a:cubicBezTo>
                      <a:pt x="663" y="34"/>
                      <a:pt x="654" y="102"/>
                      <a:pt x="654" y="137"/>
                    </a:cubicBezTo>
                    <a:cubicBezTo>
                      <a:pt x="654" y="172"/>
                      <a:pt x="665" y="210"/>
                      <a:pt x="654" y="230"/>
                    </a:cubicBezTo>
                    <a:cubicBezTo>
                      <a:pt x="643" y="250"/>
                      <a:pt x="612" y="251"/>
                      <a:pt x="585" y="260"/>
                    </a:cubicBezTo>
                    <a:cubicBezTo>
                      <a:pt x="558" y="269"/>
                      <a:pt x="516" y="281"/>
                      <a:pt x="489" y="287"/>
                    </a:cubicBezTo>
                    <a:cubicBezTo>
                      <a:pt x="462" y="293"/>
                      <a:pt x="454" y="297"/>
                      <a:pt x="420" y="299"/>
                    </a:cubicBezTo>
                    <a:cubicBezTo>
                      <a:pt x="386" y="301"/>
                      <a:pt x="319" y="301"/>
                      <a:pt x="285" y="302"/>
                    </a:cubicBezTo>
                    <a:cubicBezTo>
                      <a:pt x="251" y="303"/>
                      <a:pt x="243" y="309"/>
                      <a:pt x="216" y="305"/>
                    </a:cubicBezTo>
                    <a:cubicBezTo>
                      <a:pt x="189" y="301"/>
                      <a:pt x="159" y="292"/>
                      <a:pt x="123" y="278"/>
                    </a:cubicBezTo>
                    <a:cubicBezTo>
                      <a:pt x="87" y="264"/>
                      <a:pt x="43" y="241"/>
                      <a:pt x="0" y="218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0450" name="Freeform 50"/>
              <p:cNvSpPr>
                <a:spLocks/>
              </p:cNvSpPr>
              <p:nvPr/>
            </p:nvSpPr>
            <p:spPr bwMode="auto">
              <a:xfrm>
                <a:off x="2730" y="3048"/>
                <a:ext cx="684" cy="4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39"/>
                  </a:cxn>
                  <a:cxn ang="0">
                    <a:pos x="204" y="66"/>
                  </a:cxn>
                  <a:cxn ang="0">
                    <a:pos x="306" y="78"/>
                  </a:cxn>
                  <a:cxn ang="0">
                    <a:pos x="432" y="69"/>
                  </a:cxn>
                  <a:cxn ang="0">
                    <a:pos x="546" y="51"/>
                  </a:cxn>
                  <a:cxn ang="0">
                    <a:pos x="654" y="6"/>
                  </a:cxn>
                  <a:cxn ang="0">
                    <a:pos x="654" y="147"/>
                  </a:cxn>
                  <a:cxn ang="0">
                    <a:pos x="672" y="162"/>
                  </a:cxn>
                  <a:cxn ang="0">
                    <a:pos x="690" y="204"/>
                  </a:cxn>
                  <a:cxn ang="0">
                    <a:pos x="654" y="264"/>
                  </a:cxn>
                  <a:cxn ang="0">
                    <a:pos x="558" y="303"/>
                  </a:cxn>
                  <a:cxn ang="0">
                    <a:pos x="420" y="327"/>
                  </a:cxn>
                  <a:cxn ang="0">
                    <a:pos x="291" y="327"/>
                  </a:cxn>
                  <a:cxn ang="0">
                    <a:pos x="123" y="306"/>
                  </a:cxn>
                  <a:cxn ang="0">
                    <a:pos x="15" y="270"/>
                  </a:cxn>
                  <a:cxn ang="0">
                    <a:pos x="0" y="255"/>
                  </a:cxn>
                </a:cxnLst>
                <a:rect l="0" t="0" r="r" b="b"/>
                <a:pathLst>
                  <a:path w="690" h="327">
                    <a:moveTo>
                      <a:pt x="0" y="0"/>
                    </a:moveTo>
                    <a:lnTo>
                      <a:pt x="96" y="39"/>
                    </a:lnTo>
                    <a:lnTo>
                      <a:pt x="204" y="66"/>
                    </a:lnTo>
                    <a:lnTo>
                      <a:pt x="306" y="78"/>
                    </a:lnTo>
                    <a:lnTo>
                      <a:pt x="432" y="69"/>
                    </a:lnTo>
                    <a:lnTo>
                      <a:pt x="546" y="51"/>
                    </a:lnTo>
                    <a:lnTo>
                      <a:pt x="654" y="6"/>
                    </a:lnTo>
                    <a:lnTo>
                      <a:pt x="654" y="147"/>
                    </a:lnTo>
                    <a:lnTo>
                      <a:pt x="672" y="162"/>
                    </a:lnTo>
                    <a:lnTo>
                      <a:pt x="690" y="204"/>
                    </a:lnTo>
                    <a:lnTo>
                      <a:pt x="654" y="264"/>
                    </a:lnTo>
                    <a:lnTo>
                      <a:pt x="558" y="303"/>
                    </a:lnTo>
                    <a:lnTo>
                      <a:pt x="420" y="327"/>
                    </a:lnTo>
                    <a:lnTo>
                      <a:pt x="291" y="327"/>
                    </a:lnTo>
                    <a:lnTo>
                      <a:pt x="123" y="306"/>
                    </a:lnTo>
                    <a:lnTo>
                      <a:pt x="15" y="270"/>
                    </a:lnTo>
                    <a:lnTo>
                      <a:pt x="0" y="255"/>
                    </a:ln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0451" name="Freeform 51"/>
              <p:cNvSpPr>
                <a:spLocks/>
              </p:cNvSpPr>
              <p:nvPr/>
            </p:nvSpPr>
            <p:spPr bwMode="auto">
              <a:xfrm>
                <a:off x="2726" y="3390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4" name="Group 52"/>
              <p:cNvGrpSpPr>
                <a:grpSpLocks/>
              </p:cNvGrpSpPr>
              <p:nvPr/>
            </p:nvGrpSpPr>
            <p:grpSpPr bwMode="auto">
              <a:xfrm>
                <a:off x="2694" y="3025"/>
                <a:ext cx="726" cy="93"/>
                <a:chOff x="1948" y="3088"/>
                <a:chExt cx="726" cy="93"/>
              </a:xfrm>
            </p:grpSpPr>
            <p:sp>
              <p:nvSpPr>
                <p:cNvPr id="230453" name="Freeform 53"/>
                <p:cNvSpPr>
                  <a:spLocks/>
                </p:cNvSpPr>
                <p:nvPr/>
              </p:nvSpPr>
              <p:spPr bwMode="auto">
                <a:xfrm>
                  <a:off x="1948" y="3088"/>
                  <a:ext cx="35" cy="93"/>
                </a:xfrm>
                <a:custGeom>
                  <a:avLst/>
                  <a:gdLst/>
                  <a:ahLst/>
                  <a:cxnLst>
                    <a:cxn ang="0">
                      <a:pos x="29" y="0"/>
                    </a:cxn>
                    <a:cxn ang="0">
                      <a:pos x="7" y="16"/>
                    </a:cxn>
                    <a:cxn ang="0">
                      <a:pos x="1" y="32"/>
                    </a:cxn>
                    <a:cxn ang="0">
                      <a:pos x="1" y="48"/>
                    </a:cxn>
                    <a:cxn ang="0">
                      <a:pos x="7" y="66"/>
                    </a:cxn>
                    <a:cxn ang="0">
                      <a:pos x="19" y="80"/>
                    </a:cxn>
                    <a:cxn ang="0">
                      <a:pos x="33" y="88"/>
                    </a:cxn>
                    <a:cxn ang="0">
                      <a:pos x="29" y="50"/>
                    </a:cxn>
                  </a:cxnLst>
                  <a:rect l="0" t="0" r="r" b="b"/>
                  <a:pathLst>
                    <a:path w="35" h="93">
                      <a:moveTo>
                        <a:pt x="29" y="0"/>
                      </a:moveTo>
                      <a:cubicBezTo>
                        <a:pt x="20" y="5"/>
                        <a:pt x="12" y="11"/>
                        <a:pt x="7" y="16"/>
                      </a:cubicBezTo>
                      <a:cubicBezTo>
                        <a:pt x="2" y="21"/>
                        <a:pt x="2" y="27"/>
                        <a:pt x="1" y="32"/>
                      </a:cubicBezTo>
                      <a:cubicBezTo>
                        <a:pt x="0" y="37"/>
                        <a:pt x="0" y="42"/>
                        <a:pt x="1" y="48"/>
                      </a:cubicBezTo>
                      <a:cubicBezTo>
                        <a:pt x="2" y="54"/>
                        <a:pt x="4" y="61"/>
                        <a:pt x="7" y="66"/>
                      </a:cubicBezTo>
                      <a:cubicBezTo>
                        <a:pt x="10" y="71"/>
                        <a:pt x="15" y="76"/>
                        <a:pt x="19" y="80"/>
                      </a:cubicBezTo>
                      <a:cubicBezTo>
                        <a:pt x="23" y="84"/>
                        <a:pt x="31" y="93"/>
                        <a:pt x="33" y="88"/>
                      </a:cubicBezTo>
                      <a:cubicBezTo>
                        <a:pt x="35" y="83"/>
                        <a:pt x="32" y="66"/>
                        <a:pt x="29" y="50"/>
                      </a:cubicBez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30454" name="Freeform 54"/>
                <p:cNvSpPr>
                  <a:spLocks/>
                </p:cNvSpPr>
                <p:nvPr/>
              </p:nvSpPr>
              <p:spPr bwMode="auto">
                <a:xfrm>
                  <a:off x="2633" y="3088"/>
                  <a:ext cx="41" cy="92"/>
                </a:xfrm>
                <a:custGeom>
                  <a:avLst/>
                  <a:gdLst/>
                  <a:ahLst/>
                  <a:cxnLst>
                    <a:cxn ang="0">
                      <a:pos x="25" y="0"/>
                    </a:cxn>
                    <a:cxn ang="0">
                      <a:pos x="37" y="18"/>
                    </a:cxn>
                    <a:cxn ang="0">
                      <a:pos x="41" y="32"/>
                    </a:cxn>
                    <a:cxn ang="0">
                      <a:pos x="35" y="56"/>
                    </a:cxn>
                    <a:cxn ang="0">
                      <a:pos x="23" y="76"/>
                    </a:cxn>
                    <a:cxn ang="0">
                      <a:pos x="1" y="88"/>
                    </a:cxn>
                    <a:cxn ang="0">
                      <a:pos x="15" y="52"/>
                    </a:cxn>
                    <a:cxn ang="0">
                      <a:pos x="15" y="30"/>
                    </a:cxn>
                  </a:cxnLst>
                  <a:rect l="0" t="0" r="r" b="b"/>
                  <a:pathLst>
                    <a:path w="41" h="92">
                      <a:moveTo>
                        <a:pt x="25" y="0"/>
                      </a:moveTo>
                      <a:cubicBezTo>
                        <a:pt x="29" y="6"/>
                        <a:pt x="34" y="13"/>
                        <a:pt x="37" y="18"/>
                      </a:cubicBezTo>
                      <a:cubicBezTo>
                        <a:pt x="40" y="23"/>
                        <a:pt x="41" y="26"/>
                        <a:pt x="41" y="32"/>
                      </a:cubicBezTo>
                      <a:cubicBezTo>
                        <a:pt x="41" y="38"/>
                        <a:pt x="38" y="49"/>
                        <a:pt x="35" y="56"/>
                      </a:cubicBezTo>
                      <a:cubicBezTo>
                        <a:pt x="32" y="63"/>
                        <a:pt x="29" y="71"/>
                        <a:pt x="23" y="76"/>
                      </a:cubicBezTo>
                      <a:cubicBezTo>
                        <a:pt x="17" y="81"/>
                        <a:pt x="2" y="92"/>
                        <a:pt x="1" y="88"/>
                      </a:cubicBezTo>
                      <a:cubicBezTo>
                        <a:pt x="0" y="84"/>
                        <a:pt x="13" y="62"/>
                        <a:pt x="15" y="52"/>
                      </a:cubicBezTo>
                      <a:cubicBezTo>
                        <a:pt x="17" y="42"/>
                        <a:pt x="16" y="36"/>
                        <a:pt x="15" y="30"/>
                      </a:cubicBez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5" name="Group 55"/>
              <p:cNvGrpSpPr>
                <a:grpSpLocks/>
              </p:cNvGrpSpPr>
              <p:nvPr/>
            </p:nvGrpSpPr>
            <p:grpSpPr bwMode="auto">
              <a:xfrm>
                <a:off x="2694" y="2755"/>
                <a:ext cx="726" cy="93"/>
                <a:chOff x="1948" y="3088"/>
                <a:chExt cx="726" cy="93"/>
              </a:xfrm>
            </p:grpSpPr>
            <p:sp>
              <p:nvSpPr>
                <p:cNvPr id="230456" name="Freeform 56"/>
                <p:cNvSpPr>
                  <a:spLocks/>
                </p:cNvSpPr>
                <p:nvPr/>
              </p:nvSpPr>
              <p:spPr bwMode="auto">
                <a:xfrm>
                  <a:off x="1948" y="3088"/>
                  <a:ext cx="35" cy="93"/>
                </a:xfrm>
                <a:custGeom>
                  <a:avLst/>
                  <a:gdLst/>
                  <a:ahLst/>
                  <a:cxnLst>
                    <a:cxn ang="0">
                      <a:pos x="29" y="0"/>
                    </a:cxn>
                    <a:cxn ang="0">
                      <a:pos x="7" y="16"/>
                    </a:cxn>
                    <a:cxn ang="0">
                      <a:pos x="1" y="32"/>
                    </a:cxn>
                    <a:cxn ang="0">
                      <a:pos x="1" y="48"/>
                    </a:cxn>
                    <a:cxn ang="0">
                      <a:pos x="7" y="66"/>
                    </a:cxn>
                    <a:cxn ang="0">
                      <a:pos x="19" y="80"/>
                    </a:cxn>
                    <a:cxn ang="0">
                      <a:pos x="33" y="88"/>
                    </a:cxn>
                    <a:cxn ang="0">
                      <a:pos x="29" y="50"/>
                    </a:cxn>
                  </a:cxnLst>
                  <a:rect l="0" t="0" r="r" b="b"/>
                  <a:pathLst>
                    <a:path w="35" h="93">
                      <a:moveTo>
                        <a:pt x="29" y="0"/>
                      </a:moveTo>
                      <a:cubicBezTo>
                        <a:pt x="20" y="5"/>
                        <a:pt x="12" y="11"/>
                        <a:pt x="7" y="16"/>
                      </a:cubicBezTo>
                      <a:cubicBezTo>
                        <a:pt x="2" y="21"/>
                        <a:pt x="2" y="27"/>
                        <a:pt x="1" y="32"/>
                      </a:cubicBezTo>
                      <a:cubicBezTo>
                        <a:pt x="0" y="37"/>
                        <a:pt x="0" y="42"/>
                        <a:pt x="1" y="48"/>
                      </a:cubicBezTo>
                      <a:cubicBezTo>
                        <a:pt x="2" y="54"/>
                        <a:pt x="4" y="61"/>
                        <a:pt x="7" y="66"/>
                      </a:cubicBezTo>
                      <a:cubicBezTo>
                        <a:pt x="10" y="71"/>
                        <a:pt x="15" y="76"/>
                        <a:pt x="19" y="80"/>
                      </a:cubicBezTo>
                      <a:cubicBezTo>
                        <a:pt x="23" y="84"/>
                        <a:pt x="31" y="93"/>
                        <a:pt x="33" y="88"/>
                      </a:cubicBezTo>
                      <a:cubicBezTo>
                        <a:pt x="35" y="83"/>
                        <a:pt x="32" y="66"/>
                        <a:pt x="29" y="50"/>
                      </a:cubicBezTo>
                    </a:path>
                  </a:pathLst>
                </a:custGeom>
                <a:solidFill>
                  <a:schemeClr val="bg2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30457" name="Freeform 57"/>
                <p:cNvSpPr>
                  <a:spLocks/>
                </p:cNvSpPr>
                <p:nvPr/>
              </p:nvSpPr>
              <p:spPr bwMode="auto">
                <a:xfrm>
                  <a:off x="2633" y="3088"/>
                  <a:ext cx="41" cy="92"/>
                </a:xfrm>
                <a:custGeom>
                  <a:avLst/>
                  <a:gdLst/>
                  <a:ahLst/>
                  <a:cxnLst>
                    <a:cxn ang="0">
                      <a:pos x="25" y="0"/>
                    </a:cxn>
                    <a:cxn ang="0">
                      <a:pos x="37" y="18"/>
                    </a:cxn>
                    <a:cxn ang="0">
                      <a:pos x="41" y="32"/>
                    </a:cxn>
                    <a:cxn ang="0">
                      <a:pos x="35" y="56"/>
                    </a:cxn>
                    <a:cxn ang="0">
                      <a:pos x="23" y="76"/>
                    </a:cxn>
                    <a:cxn ang="0">
                      <a:pos x="1" y="88"/>
                    </a:cxn>
                    <a:cxn ang="0">
                      <a:pos x="15" y="52"/>
                    </a:cxn>
                    <a:cxn ang="0">
                      <a:pos x="15" y="30"/>
                    </a:cxn>
                  </a:cxnLst>
                  <a:rect l="0" t="0" r="r" b="b"/>
                  <a:pathLst>
                    <a:path w="41" h="92">
                      <a:moveTo>
                        <a:pt x="25" y="0"/>
                      </a:moveTo>
                      <a:cubicBezTo>
                        <a:pt x="29" y="6"/>
                        <a:pt x="34" y="13"/>
                        <a:pt x="37" y="18"/>
                      </a:cubicBezTo>
                      <a:cubicBezTo>
                        <a:pt x="40" y="23"/>
                        <a:pt x="41" y="26"/>
                        <a:pt x="41" y="32"/>
                      </a:cubicBezTo>
                      <a:cubicBezTo>
                        <a:pt x="41" y="38"/>
                        <a:pt x="38" y="49"/>
                        <a:pt x="35" y="56"/>
                      </a:cubicBezTo>
                      <a:cubicBezTo>
                        <a:pt x="32" y="63"/>
                        <a:pt x="29" y="71"/>
                        <a:pt x="23" y="76"/>
                      </a:cubicBezTo>
                      <a:cubicBezTo>
                        <a:pt x="17" y="81"/>
                        <a:pt x="2" y="92"/>
                        <a:pt x="1" y="88"/>
                      </a:cubicBezTo>
                      <a:cubicBezTo>
                        <a:pt x="0" y="84"/>
                        <a:pt x="13" y="62"/>
                        <a:pt x="15" y="52"/>
                      </a:cubicBezTo>
                      <a:cubicBezTo>
                        <a:pt x="17" y="42"/>
                        <a:pt x="16" y="36"/>
                        <a:pt x="15" y="30"/>
                      </a:cubicBezTo>
                    </a:path>
                  </a:pathLst>
                </a:custGeom>
                <a:solidFill>
                  <a:schemeClr val="bg2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30458" name="Line 58"/>
              <p:cNvSpPr>
                <a:spLocks noChangeShapeType="1"/>
              </p:cNvSpPr>
              <p:nvPr/>
            </p:nvSpPr>
            <p:spPr bwMode="auto">
              <a:xfrm>
                <a:off x="2732" y="2604"/>
                <a:ext cx="0" cy="777"/>
              </a:xfrm>
              <a:prstGeom prst="line">
                <a:avLst/>
              </a:prstGeom>
              <a:noFill/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0459" name="Line 59"/>
              <p:cNvSpPr>
                <a:spLocks noChangeShapeType="1"/>
              </p:cNvSpPr>
              <p:nvPr/>
            </p:nvSpPr>
            <p:spPr bwMode="auto">
              <a:xfrm>
                <a:off x="3386" y="2595"/>
                <a:ext cx="0" cy="777"/>
              </a:xfrm>
              <a:prstGeom prst="line">
                <a:avLst/>
              </a:prstGeom>
              <a:noFill/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0460" name="Text Box 60"/>
              <p:cNvSpPr txBox="1">
                <a:spLocks noChangeArrowheads="1"/>
              </p:cNvSpPr>
              <p:nvPr/>
            </p:nvSpPr>
            <p:spPr bwMode="auto">
              <a:xfrm>
                <a:off x="2760" y="2881"/>
                <a:ext cx="592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Non-Net</a:t>
                </a:r>
              </a:p>
            </p:txBody>
          </p:sp>
          <p:sp>
            <p:nvSpPr>
              <p:cNvPr id="230461" name="Text Box 61"/>
              <p:cNvSpPr txBox="1">
                <a:spLocks noChangeArrowheads="1"/>
              </p:cNvSpPr>
              <p:nvPr/>
            </p:nvSpPr>
            <p:spPr bwMode="auto">
              <a:xfrm>
                <a:off x="2746" y="3181"/>
                <a:ext cx="595" cy="2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Non-Res</a:t>
                </a:r>
              </a:p>
            </p:txBody>
          </p:sp>
          <p:sp>
            <p:nvSpPr>
              <p:cNvPr id="230462" name="Freeform 62"/>
              <p:cNvSpPr>
                <a:spLocks/>
              </p:cNvSpPr>
              <p:nvPr/>
            </p:nvSpPr>
            <p:spPr bwMode="auto">
              <a:xfrm>
                <a:off x="2720" y="3129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</p:grpSp>
      <p:sp>
        <p:nvSpPr>
          <p:cNvPr id="230416" name="Text Box 16"/>
          <p:cNvSpPr txBox="1">
            <a:spLocks noChangeArrowheads="1"/>
          </p:cNvSpPr>
          <p:nvPr/>
        </p:nvSpPr>
        <p:spPr bwMode="auto">
          <a:xfrm>
            <a:off x="7029396" y="4267200"/>
            <a:ext cx="1947969" cy="1938992"/>
          </a:xfrm>
          <a:prstGeom prst="rect">
            <a:avLst/>
          </a:prstGeom>
          <a:solidFill>
            <a:srgbClr val="FFFF99"/>
          </a:solidFill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000" dirty="0">
                <a:latin typeface="Lucida Sans Unicode" pitchFamily="34" charset="0"/>
              </a:rPr>
              <a:t>Total Rx Vol.</a:t>
            </a:r>
          </a:p>
          <a:p>
            <a:pPr algn="ctr"/>
            <a:r>
              <a:rPr lang="en-US" sz="2000" dirty="0">
                <a:latin typeface="Arial Black" pitchFamily="34" charset="0"/>
              </a:rPr>
              <a:t>*</a:t>
            </a:r>
          </a:p>
          <a:p>
            <a:pPr algn="ctr"/>
            <a:r>
              <a:rPr lang="en-US" sz="2000" dirty="0">
                <a:latin typeface="Lucida Sans Unicode" pitchFamily="34" charset="0"/>
              </a:rPr>
              <a:t>Net-to-Gross</a:t>
            </a:r>
          </a:p>
          <a:p>
            <a:pPr algn="ctr"/>
            <a:endParaRPr lang="en-US" sz="2000" dirty="0">
              <a:latin typeface="Lucida Sans Unicode" pitchFamily="34" charset="0"/>
            </a:endParaRPr>
          </a:p>
          <a:p>
            <a:pPr algn="ctr"/>
            <a:endParaRPr lang="en-US" sz="2000" dirty="0">
              <a:latin typeface="Lucida Sans Unicode" pitchFamily="34" charset="0"/>
            </a:endParaRPr>
          </a:p>
          <a:p>
            <a:pPr algn="ctr"/>
            <a:r>
              <a:rPr lang="en-US" sz="2000" dirty="0">
                <a:latin typeface="Lucida Sans Unicode" pitchFamily="34" charset="0"/>
              </a:rPr>
              <a:t>Res. Rock Vol.</a:t>
            </a:r>
          </a:p>
        </p:txBody>
      </p:sp>
      <p:sp>
        <p:nvSpPr>
          <p:cNvPr id="230417" name="Line 17"/>
          <p:cNvSpPr>
            <a:spLocks noChangeShapeType="1"/>
          </p:cNvSpPr>
          <p:nvPr/>
        </p:nvSpPr>
        <p:spPr bwMode="auto">
          <a:xfrm>
            <a:off x="8004175" y="5243513"/>
            <a:ext cx="0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30463" name="Freeform 63"/>
          <p:cNvSpPr>
            <a:spLocks/>
          </p:cNvSpPr>
          <p:nvPr/>
        </p:nvSpPr>
        <p:spPr bwMode="auto">
          <a:xfrm>
            <a:off x="7405688" y="2254250"/>
            <a:ext cx="1066800" cy="123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" y="36"/>
              </a:cxn>
              <a:cxn ang="0">
                <a:pos x="183" y="66"/>
              </a:cxn>
              <a:cxn ang="0">
                <a:pos x="285" y="75"/>
              </a:cxn>
              <a:cxn ang="0">
                <a:pos x="423" y="75"/>
              </a:cxn>
              <a:cxn ang="0">
                <a:pos x="537" y="57"/>
              </a:cxn>
              <a:cxn ang="0">
                <a:pos x="672" y="12"/>
              </a:cxn>
            </a:cxnLst>
            <a:rect l="0" t="0" r="r" b="b"/>
            <a:pathLst>
              <a:path w="672" h="78">
                <a:moveTo>
                  <a:pt x="0" y="0"/>
                </a:moveTo>
                <a:cubicBezTo>
                  <a:pt x="25" y="12"/>
                  <a:pt x="50" y="25"/>
                  <a:pt x="81" y="36"/>
                </a:cubicBezTo>
                <a:cubicBezTo>
                  <a:pt x="112" y="47"/>
                  <a:pt x="149" y="60"/>
                  <a:pt x="183" y="66"/>
                </a:cubicBezTo>
                <a:cubicBezTo>
                  <a:pt x="217" y="72"/>
                  <a:pt x="245" y="74"/>
                  <a:pt x="285" y="75"/>
                </a:cubicBezTo>
                <a:cubicBezTo>
                  <a:pt x="325" y="76"/>
                  <a:pt x="381" y="78"/>
                  <a:pt x="423" y="75"/>
                </a:cubicBezTo>
                <a:cubicBezTo>
                  <a:pt x="465" y="72"/>
                  <a:pt x="496" y="67"/>
                  <a:pt x="537" y="57"/>
                </a:cubicBezTo>
                <a:cubicBezTo>
                  <a:pt x="578" y="47"/>
                  <a:pt x="625" y="29"/>
                  <a:pt x="672" y="12"/>
                </a:cubicBezTo>
              </a:path>
            </a:pathLst>
          </a:custGeom>
          <a:noFill/>
          <a:ln w="28575" cmpd="sng">
            <a:solidFill>
              <a:srgbClr val="724C2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30464" name="Freeform 64"/>
          <p:cNvSpPr>
            <a:spLocks/>
          </p:cNvSpPr>
          <p:nvPr/>
        </p:nvSpPr>
        <p:spPr bwMode="auto">
          <a:xfrm>
            <a:off x="7439025" y="2173288"/>
            <a:ext cx="1019175" cy="13811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" y="36"/>
              </a:cxn>
              <a:cxn ang="0">
                <a:pos x="183" y="66"/>
              </a:cxn>
              <a:cxn ang="0">
                <a:pos x="285" y="75"/>
              </a:cxn>
              <a:cxn ang="0">
                <a:pos x="423" y="75"/>
              </a:cxn>
              <a:cxn ang="0">
                <a:pos x="537" y="57"/>
              </a:cxn>
              <a:cxn ang="0">
                <a:pos x="672" y="12"/>
              </a:cxn>
            </a:cxnLst>
            <a:rect l="0" t="0" r="r" b="b"/>
            <a:pathLst>
              <a:path w="672" h="78">
                <a:moveTo>
                  <a:pt x="0" y="0"/>
                </a:moveTo>
                <a:cubicBezTo>
                  <a:pt x="25" y="12"/>
                  <a:pt x="50" y="25"/>
                  <a:pt x="81" y="36"/>
                </a:cubicBezTo>
                <a:cubicBezTo>
                  <a:pt x="112" y="47"/>
                  <a:pt x="149" y="60"/>
                  <a:pt x="183" y="66"/>
                </a:cubicBezTo>
                <a:cubicBezTo>
                  <a:pt x="217" y="72"/>
                  <a:pt x="245" y="74"/>
                  <a:pt x="285" y="75"/>
                </a:cubicBezTo>
                <a:cubicBezTo>
                  <a:pt x="325" y="76"/>
                  <a:pt x="381" y="78"/>
                  <a:pt x="423" y="75"/>
                </a:cubicBezTo>
                <a:cubicBezTo>
                  <a:pt x="465" y="72"/>
                  <a:pt x="496" y="67"/>
                  <a:pt x="537" y="57"/>
                </a:cubicBezTo>
                <a:cubicBezTo>
                  <a:pt x="578" y="47"/>
                  <a:pt x="625" y="29"/>
                  <a:pt x="672" y="12"/>
                </a:cubicBezTo>
              </a:path>
            </a:pathLst>
          </a:custGeom>
          <a:noFill/>
          <a:ln w="127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35980</TotalTime>
  <Words>1839</Words>
  <Application>Microsoft Macintosh PowerPoint</Application>
  <PresentationFormat>On-screen Show (4:3)</PresentationFormat>
  <Paragraphs>244</Paragraphs>
  <Slides>13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Default Design</vt:lpstr>
      <vt:lpstr>Petroleum Geology &amp; Geophysics</vt:lpstr>
      <vt:lpstr>Outline</vt:lpstr>
      <vt:lpstr>Reservoir Quality - Overview </vt:lpstr>
      <vt:lpstr>Reservoir Quality - Presence</vt:lpstr>
      <vt:lpstr>Reservoir Quality - Quality</vt:lpstr>
      <vt:lpstr>Reservoir Quality – HC Amount in Place</vt:lpstr>
      <vt:lpstr>Obtaining HC in Place</vt:lpstr>
      <vt:lpstr>Total Rock Volume</vt:lpstr>
      <vt:lpstr>Reservoir Rock Volume</vt:lpstr>
      <vt:lpstr>Pore Volume</vt:lpstr>
      <vt:lpstr>Hydrocarbon Volume</vt:lpstr>
      <vt:lpstr>Recoverable HC</vt:lpstr>
      <vt:lpstr>Lecture 25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205</cp:revision>
  <cp:lastPrinted>2015-02-26T18:22:03Z</cp:lastPrinted>
  <dcterms:created xsi:type="dcterms:W3CDTF">2001-11-20T13:29:42Z</dcterms:created>
  <dcterms:modified xsi:type="dcterms:W3CDTF">2016-10-21T19:05:44Z</dcterms:modified>
</cp:coreProperties>
</file>