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xls" ContentType="application/vnd.ms-exce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51" r:id="rId2"/>
    <p:sldId id="363" r:id="rId3"/>
    <p:sldId id="364" r:id="rId4"/>
    <p:sldId id="365" r:id="rId5"/>
    <p:sldId id="366" r:id="rId6"/>
    <p:sldId id="367" r:id="rId7"/>
    <p:sldId id="368" r:id="rId8"/>
    <p:sldId id="369" r:id="rId9"/>
    <p:sldId id="371" r:id="rId10"/>
    <p:sldId id="370" r:id="rId11"/>
    <p:sldId id="372" r:id="rId12"/>
    <p:sldId id="362" r:id="rId13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744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200">
          <p15:clr>
            <a:srgbClr val="A4A3A4"/>
          </p15:clr>
        </p15:guide>
        <p15:guide id="2" pos="29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CC6600"/>
    <a:srgbClr val="000000"/>
    <a:srgbClr val="B88800"/>
    <a:srgbClr val="FF9900"/>
    <a:srgbClr val="B2B2B2"/>
    <a:srgbClr val="FFFF00"/>
    <a:srgbClr val="E2A700"/>
    <a:srgbClr val="FFC000"/>
    <a:srgbClr val="92D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470" autoAdjust="0"/>
  </p:normalViewPr>
  <p:slideViewPr>
    <p:cSldViewPr snapToGrid="0">
      <p:cViewPr>
        <p:scale>
          <a:sx n="99" d="100"/>
          <a:sy n="99" d="100"/>
        </p:scale>
        <p:origin x="-1264" y="216"/>
      </p:cViewPr>
      <p:guideLst>
        <p:guide orient="horz" pos="374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handoutMaster" Target="handoutMasters/handout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D126124-6225-4D82-821B-3C6D5B1A90C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737396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E422526-325E-46F5-AA39-018A26C9CB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361180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5F8E84B-B73E-4D31-884F-4B9D1823057F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dirty="0" smtClean="0"/>
              <a:t>A </a:t>
            </a:r>
            <a:r>
              <a:rPr lang="en-US" altLang="en-US" dirty="0" smtClean="0"/>
              <a:t>review of exercise 25.</a:t>
            </a:r>
            <a:r>
              <a:rPr lang="en-US" dirty="0" smtClean="0"/>
              <a:t>  </a:t>
            </a:r>
          </a:p>
          <a:p>
            <a:endParaRPr lang="en-US" altLang="en-US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5542429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Here </a:t>
            </a:r>
            <a:r>
              <a:rPr lang="en-US" dirty="0" smtClean="0"/>
              <a:t>we take the volume in cubic</a:t>
            </a:r>
            <a:r>
              <a:rPr lang="en-US" baseline="0" dirty="0" smtClean="0"/>
              <a:t> km and convert it to million </a:t>
            </a:r>
            <a:r>
              <a:rPr lang="en-US" baseline="0" dirty="0" smtClean="0"/>
              <a:t>barrels oil (MBO).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10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Here </a:t>
            </a:r>
            <a:r>
              <a:rPr lang="en-US" dirty="0" smtClean="0"/>
              <a:t>we assume a 25% recovery efficiency to go from in-place volume to the volume we might be able to produce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865 </a:t>
            </a:r>
            <a:r>
              <a:rPr lang="en-US" dirty="0" smtClean="0"/>
              <a:t>MBO is quite nice!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One thing that we should note is that, d</a:t>
            </a:r>
            <a:r>
              <a:rPr kumimoji="0" lang="en-US" sz="1200" b="0" i="0" u="none" strike="noStrike" kern="1200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epending on reservoir pressure and temperature, the oil can either expand (more likely) or contract (rare but can happen) in volume as it is brought to the surface.</a:t>
            </a: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11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12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80586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 </a:t>
            </a:r>
            <a:r>
              <a:rPr lang="en-US" dirty="0" smtClean="0"/>
              <a:t>basemap showing how crossline 3445 intersects the Baracouta-1 well location.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Crossline</a:t>
            </a:r>
            <a:r>
              <a:rPr lang="en-US" dirty="0" smtClean="0"/>
              <a:t> </a:t>
            </a:r>
            <a:r>
              <a:rPr lang="en-US" dirty="0" smtClean="0"/>
              <a:t>3445 with the top &amp; base of reservoir horizon, a small</a:t>
            </a:r>
            <a:r>
              <a:rPr lang="en-US" baseline="0" dirty="0" smtClean="0"/>
              <a:t> fault, and a flat </a:t>
            </a:r>
            <a:r>
              <a:rPr lang="en-US" baseline="0" dirty="0" smtClean="0"/>
              <a:t>GWC. The </a:t>
            </a:r>
            <a:r>
              <a:rPr lang="en-US" baseline="0" dirty="0" smtClean="0"/>
              <a:t>gas-filled reservoir extends from column F to column 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Crossline</a:t>
            </a:r>
            <a:r>
              <a:rPr lang="en-US" dirty="0" smtClean="0"/>
              <a:t> </a:t>
            </a:r>
            <a:r>
              <a:rPr lang="en-US" dirty="0" smtClean="0"/>
              <a:t>3445 after it has been flattened on the base reservoir (red) </a:t>
            </a:r>
            <a:r>
              <a:rPr lang="en-US" dirty="0" smtClean="0"/>
              <a:t>horizon.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reservoir has been split into an upper, middle and lower unit/zone, each with 1/3 the total thickness</a:t>
            </a:r>
            <a:r>
              <a:rPr lang="en-US" baseline="0" dirty="0" smtClean="0"/>
              <a:t> at every </a:t>
            </a:r>
            <a:r>
              <a:rPr lang="en-US" baseline="0" dirty="0" smtClean="0"/>
              <a:t>point. </a:t>
            </a:r>
            <a:r>
              <a:rPr lang="en-US" dirty="0" smtClean="0"/>
              <a:t>The </a:t>
            </a:r>
            <a:r>
              <a:rPr lang="en-US" dirty="0" smtClean="0"/>
              <a:t>shading indicates the EODs that we will assume:  Fluvial, Delta Plain and Delta Front.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</a:t>
            </a:r>
            <a:r>
              <a:rPr lang="en-US" dirty="0" smtClean="0"/>
              <a:t>computation sheet as provided at the beginning of the exercise.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</a:t>
            </a:r>
            <a:r>
              <a:rPr lang="en-US" dirty="0" smtClean="0"/>
              <a:t>computation sheet</a:t>
            </a:r>
            <a:r>
              <a:rPr lang="en-US" baseline="0" dirty="0" smtClean="0"/>
              <a:t> after all the values have been entered.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</a:t>
            </a:r>
            <a:r>
              <a:rPr lang="en-US" dirty="0" smtClean="0"/>
              <a:t>yellow bars show the estimated HC pore volume (values in row 18 on the computation sheet)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shape of the curve connecting all the yellow bars is due primarily</a:t>
            </a:r>
            <a:r>
              <a:rPr lang="en-US" baseline="0" dirty="0" smtClean="0"/>
              <a:t> to the gas-filled reservoir </a:t>
            </a:r>
            <a:r>
              <a:rPr lang="en-US" baseline="0" dirty="0" smtClean="0"/>
              <a:t>thickness. A </a:t>
            </a:r>
            <a:r>
              <a:rPr lang="en-US" baseline="0" dirty="0" smtClean="0"/>
              <a:t>secondary factor is the change in reservoir properties (N:G and </a:t>
            </a:r>
            <a:r>
              <a:rPr lang="en-US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Φ) from left to right </a:t>
            </a:r>
            <a:r>
              <a:rPr lang="en-US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as </a:t>
            </a:r>
            <a:r>
              <a:rPr lang="en-US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the EODs (sedimentary facies) change.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</a:t>
            </a:r>
            <a:r>
              <a:rPr lang="en-US" dirty="0" smtClean="0"/>
              <a:t>same bar </a:t>
            </a:r>
            <a:r>
              <a:rPr lang="en-US" dirty="0" smtClean="0"/>
              <a:t>chart, </a:t>
            </a:r>
            <a:r>
              <a:rPr lang="en-US" dirty="0" smtClean="0"/>
              <a:t>but compared to the non-datumed seismic line.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If </a:t>
            </a:r>
            <a:r>
              <a:rPr lang="en-US" dirty="0" smtClean="0"/>
              <a:t>we make</a:t>
            </a:r>
            <a:r>
              <a:rPr lang="en-US" baseline="0" dirty="0" smtClean="0"/>
              <a:t> a simple assumption that the reservoir is 5 km long and a simple “rectangle,” this is what the HC volume would be.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9</a:t>
            </a:fld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F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 txBox="1">
            <a:spLocks noGrp="1"/>
          </p:cNvSpPr>
          <p:nvPr userDrawn="1"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r" eaLnBrk="1" hangingPunct="1">
              <a:defRPr/>
            </a:pPr>
            <a:fld id="{80A2B64D-ED12-48E9-A1EA-8013731CE1D1}" type="slidenum">
              <a:rPr lang="en-US" altLang="en-US" sz="1100">
                <a:solidFill>
                  <a:srgbClr val="F2F2F2"/>
                </a:solidFill>
                <a:latin typeface="Verdana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100" dirty="0">
              <a:solidFill>
                <a:srgbClr val="F2F2F2"/>
              </a:solidFill>
              <a:latin typeface="Verdana" pitchFamily="34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643CCC50-D6B1-4713-9AFA-05652653C060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4" Type="http://schemas.openxmlformats.org/officeDocument/2006/relationships/image" Target="../media/image7.png"/><Relationship Id="rId5" Type="http://schemas.openxmlformats.org/officeDocument/2006/relationships/oleObject" Target="../embeddings/Microsoft_Excel_97_-_2004_Worksheet1.xls"/><Relationship Id="rId6" Type="http://schemas.openxmlformats.org/officeDocument/2006/relationships/image" Target="../media/image10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4" Type="http://schemas.openxmlformats.org/officeDocument/2006/relationships/image" Target="../media/image5.png"/><Relationship Id="rId5" Type="http://schemas.openxmlformats.org/officeDocument/2006/relationships/oleObject" Target="../embeddings/Microsoft_Excel_97_-_2004_Worksheet2.xls"/><Relationship Id="rId6" Type="http://schemas.openxmlformats.org/officeDocument/2006/relationships/image" Target="../media/image10.e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25: Reservoir Quality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68014" y="1846492"/>
            <a:ext cx="31069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Comic Sans MS" pitchFamily="66" charset="0"/>
              </a:rPr>
              <a:t>Reservoir Quality</a:t>
            </a:r>
            <a:endParaRPr lang="en-US" sz="4400" dirty="0">
              <a:latin typeface="Comic Sans MS" pitchFamily="66" charset="0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51426" y="4573095"/>
            <a:ext cx="8044874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 algn="just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 smtClean="0">
                <a:latin typeface="Verdana" panose="020B0604030504040204" pitchFamily="34" charset="0"/>
              </a:rPr>
              <a:t>Use a seismic line that goes through the Barracouda-1 well to analyze reservoir quality in terms of cross-sectional area.</a:t>
            </a:r>
            <a:endParaRPr lang="en-US" sz="2000" dirty="0">
              <a:latin typeface="Verdana" pitchFamily="34" charset="0"/>
            </a:endParaRPr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3" cstate="print"/>
          <a:srcRect l="33443" t="25647" r="13364" b="14655"/>
          <a:stretch>
            <a:fillRect/>
          </a:stretch>
        </p:blipFill>
        <p:spPr bwMode="auto">
          <a:xfrm>
            <a:off x="3455750" y="1373801"/>
            <a:ext cx="5108028" cy="3034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 Place Volume in MBO</a:t>
            </a:r>
            <a:endParaRPr lang="en-US" dirty="0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719527" y="1393530"/>
            <a:ext cx="782486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25425" marR="0" lvl="0" indent="-2254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If the reservoir contained oil, the conversion from km</a:t>
            </a:r>
            <a:r>
              <a:rPr kumimoji="0" lang="en-US" sz="2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 to barrels is 6290 MBO/km</a:t>
            </a:r>
            <a:r>
              <a:rPr kumimoji="0" lang="en-US" sz="2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 , i.e.:</a:t>
            </a:r>
          </a:p>
          <a:p>
            <a:pPr marL="225425" marR="0" lvl="0" indent="-2254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en-US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</a:b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	HC volume in million barrels = 6290 * Volume in km</a:t>
            </a:r>
            <a:r>
              <a:rPr kumimoji="0" lang="en-US" sz="2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3</a:t>
            </a:r>
            <a:endParaRPr kumimoji="0" lang="en-US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35074" y="3034653"/>
            <a:ext cx="4665380" cy="1200329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tabLst>
                <a:tab pos="1993900" algn="l"/>
                <a:tab pos="2293938" algn="l"/>
              </a:tabLst>
              <a:defRPr/>
            </a:pPr>
            <a:r>
              <a:rPr lang="en-US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Total HC </a:t>
            </a:r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Volume	=	6290 * 0.55 km</a:t>
            </a:r>
            <a:r>
              <a:rPr lang="en-US" sz="1800" b="1" baseline="30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 </a:t>
            </a:r>
          </a:p>
          <a:p>
            <a:pPr>
              <a:lnSpc>
                <a:spcPct val="200000"/>
              </a:lnSpc>
              <a:tabLst>
                <a:tab pos="1993900" algn="l"/>
                <a:tab pos="2293938" algn="l"/>
              </a:tabLst>
              <a:defRPr/>
            </a:pPr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=	3460 MBO in place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 Place Volume in MBO</a:t>
            </a:r>
            <a:endParaRPr lang="en-US" dirty="0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719527" y="1439696"/>
            <a:ext cx="782486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25425" indent="-225425"/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If the</a:t>
            </a:r>
            <a:r>
              <a:rPr lang="en-US" sz="2200" dirty="0" smtClean="0">
                <a:latin typeface="+mn-lt"/>
                <a:ea typeface="Times New Roman" pitchFamily="18" charset="0"/>
                <a:cs typeface="Times New Roman" pitchFamily="18" charset="0"/>
              </a:rPr>
              <a:t> recovery efficiency is 25%, how much oil could be produced from this size reservoir?  (Producible volume = 0.25 * in-place volume).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60324" y="3019663"/>
            <a:ext cx="5418471" cy="1109278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tabLst>
                <a:tab pos="2233613" algn="l"/>
                <a:tab pos="2517775" algn="l"/>
              </a:tabLst>
              <a:defRPr/>
            </a:pPr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Producible Volume	=	0.25 * In-Place volume</a:t>
            </a:r>
            <a:endParaRPr lang="en-US" sz="1800" b="1" baseline="30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200000"/>
              </a:lnSpc>
              <a:tabLst>
                <a:tab pos="2233613" algn="l"/>
                <a:tab pos="2517775" algn="l"/>
              </a:tabLst>
              <a:defRPr/>
            </a:pPr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=	865 MBO in place</a:t>
            </a: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19527" y="4862341"/>
            <a:ext cx="782486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25425" marR="0" lvl="0" indent="-2254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NOTE:</a:t>
            </a:r>
            <a:r>
              <a:rPr kumimoji="0" lang="en-US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We </a:t>
            </a:r>
            <a:r>
              <a:rPr kumimoji="0" lang="en-US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have left off one additional factor. </a:t>
            </a:r>
            <a:r>
              <a:rPr kumimoji="0" lang="en-US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Depending </a:t>
            </a:r>
            <a:r>
              <a:rPr kumimoji="0" lang="en-US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on reservoir pressure and temperature, the oil can either expand or contract in volume as it is brought to the surface.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25</a:t>
            </a:r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5671920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514"/>
          <p:cNvSpPr>
            <a:spLocks noChangeAspect="1" noChangeArrowheads="1"/>
          </p:cNvSpPr>
          <p:nvPr/>
        </p:nvSpPr>
        <p:spPr bwMode="auto">
          <a:xfrm rot="1071630">
            <a:off x="1511300" y="1924050"/>
            <a:ext cx="4606925" cy="3825875"/>
          </a:xfrm>
          <a:prstGeom prst="rect">
            <a:avLst/>
          </a:prstGeom>
          <a:solidFill>
            <a:srgbClr val="EBFD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Crossline 1915</a:t>
            </a:r>
          </a:p>
        </p:txBody>
      </p:sp>
      <p:sp>
        <p:nvSpPr>
          <p:cNvPr id="4101" name="Rectangle 513"/>
          <p:cNvSpPr>
            <a:spLocks noChangeAspect="1" noChangeArrowheads="1"/>
          </p:cNvSpPr>
          <p:nvPr/>
        </p:nvSpPr>
        <p:spPr bwMode="auto">
          <a:xfrm rot="1065447">
            <a:off x="1614488" y="2114550"/>
            <a:ext cx="4389437" cy="3500438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4102" name="Line 515"/>
          <p:cNvSpPr>
            <a:spLocks noChangeAspect="1" noChangeShapeType="1"/>
          </p:cNvSpPr>
          <p:nvPr/>
        </p:nvSpPr>
        <p:spPr bwMode="auto">
          <a:xfrm>
            <a:off x="7081838" y="4249738"/>
            <a:ext cx="0" cy="57467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103" name="Rectangle 517"/>
          <p:cNvSpPr>
            <a:spLocks noChangeAspect="1" noChangeArrowheads="1"/>
          </p:cNvSpPr>
          <p:nvPr/>
        </p:nvSpPr>
        <p:spPr bwMode="auto">
          <a:xfrm rot="1080000">
            <a:off x="2279650" y="3187700"/>
            <a:ext cx="725488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400" b="1" dirty="0" smtClean="0">
                <a:latin typeface="+mn-lt"/>
              </a:rPr>
              <a:t>Crossline 3445</a:t>
            </a:r>
            <a:endParaRPr lang="en-US" b="1" dirty="0">
              <a:latin typeface="+mn-lt"/>
            </a:endParaRPr>
          </a:p>
        </p:txBody>
      </p:sp>
      <p:grpSp>
        <p:nvGrpSpPr>
          <p:cNvPr id="2" name="Group 519"/>
          <p:cNvGrpSpPr>
            <a:grpSpLocks noChangeAspect="1"/>
          </p:cNvGrpSpPr>
          <p:nvPr/>
        </p:nvGrpSpPr>
        <p:grpSpPr bwMode="auto">
          <a:xfrm>
            <a:off x="6696075" y="5753100"/>
            <a:ext cx="906463" cy="111125"/>
            <a:chOff x="4009" y="3503"/>
            <a:chExt cx="606" cy="75"/>
          </a:xfrm>
        </p:grpSpPr>
        <p:sp>
          <p:nvSpPr>
            <p:cNvPr id="4112" name="Rectangle 520"/>
            <p:cNvSpPr>
              <a:spLocks noChangeAspect="1" noChangeArrowheads="1"/>
            </p:cNvSpPr>
            <p:nvPr/>
          </p:nvSpPr>
          <p:spPr bwMode="auto">
            <a:xfrm>
              <a:off x="4009" y="3503"/>
              <a:ext cx="121" cy="75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113" name="Rectangle 521"/>
            <p:cNvSpPr>
              <a:spLocks noChangeAspect="1" noChangeArrowheads="1"/>
            </p:cNvSpPr>
            <p:nvPr/>
          </p:nvSpPr>
          <p:spPr bwMode="auto">
            <a:xfrm>
              <a:off x="4130" y="3503"/>
              <a:ext cx="121" cy="75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114" name="Rectangle 522"/>
            <p:cNvSpPr>
              <a:spLocks noChangeAspect="1" noChangeArrowheads="1"/>
            </p:cNvSpPr>
            <p:nvPr/>
          </p:nvSpPr>
          <p:spPr bwMode="auto">
            <a:xfrm>
              <a:off x="4251" y="3503"/>
              <a:ext cx="121" cy="75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115" name="Rectangle 523"/>
            <p:cNvSpPr>
              <a:spLocks noChangeAspect="1" noChangeArrowheads="1"/>
            </p:cNvSpPr>
            <p:nvPr/>
          </p:nvSpPr>
          <p:spPr bwMode="auto">
            <a:xfrm>
              <a:off x="4372" y="3503"/>
              <a:ext cx="121" cy="75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116" name="Rectangle 524"/>
            <p:cNvSpPr>
              <a:spLocks noChangeAspect="1" noChangeArrowheads="1"/>
            </p:cNvSpPr>
            <p:nvPr/>
          </p:nvSpPr>
          <p:spPr bwMode="auto">
            <a:xfrm>
              <a:off x="4494" y="3503"/>
              <a:ext cx="121" cy="75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4105" name="Text Box 525"/>
          <p:cNvSpPr txBox="1">
            <a:spLocks noChangeAspect="1" noChangeArrowheads="1"/>
          </p:cNvSpPr>
          <p:nvPr/>
        </p:nvSpPr>
        <p:spPr bwMode="auto">
          <a:xfrm>
            <a:off x="6507163" y="5845175"/>
            <a:ext cx="12398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>
                <a:latin typeface="Verdana" pitchFamily="34" charset="0"/>
              </a:rPr>
              <a:t> 0     km     5</a:t>
            </a:r>
          </a:p>
        </p:txBody>
      </p:sp>
      <p:sp>
        <p:nvSpPr>
          <p:cNvPr id="4106" name="Line 526"/>
          <p:cNvSpPr>
            <a:spLocks noChangeAspect="1" noChangeShapeType="1"/>
          </p:cNvSpPr>
          <p:nvPr/>
        </p:nvSpPr>
        <p:spPr bwMode="auto">
          <a:xfrm>
            <a:off x="7081838" y="4249738"/>
            <a:ext cx="0" cy="57467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107" name="WordArt 527"/>
          <p:cNvSpPr>
            <a:spLocks noChangeAspect="1" noChangeArrowheads="1" noChangeShapeType="1" noTextEdit="1"/>
          </p:cNvSpPr>
          <p:nvPr/>
        </p:nvSpPr>
        <p:spPr bwMode="auto">
          <a:xfrm>
            <a:off x="7000875" y="4933950"/>
            <a:ext cx="161925" cy="268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6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 Black"/>
              </a:rPr>
              <a:t>N</a:t>
            </a:r>
          </a:p>
        </p:txBody>
      </p:sp>
      <p:sp>
        <p:nvSpPr>
          <p:cNvPr id="4108" name="Line 528"/>
          <p:cNvSpPr>
            <a:spLocks noChangeAspect="1" noChangeShapeType="1"/>
          </p:cNvSpPr>
          <p:nvPr/>
        </p:nvSpPr>
        <p:spPr bwMode="auto">
          <a:xfrm rot="10800000">
            <a:off x="1768475" y="3154363"/>
            <a:ext cx="4087813" cy="1325562"/>
          </a:xfrm>
          <a:prstGeom prst="line">
            <a:avLst/>
          </a:prstGeom>
          <a:noFill/>
          <a:ln w="19050">
            <a:solidFill>
              <a:srgbClr val="80808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109" name="Line 531"/>
          <p:cNvSpPr>
            <a:spLocks noChangeShapeType="1"/>
          </p:cNvSpPr>
          <p:nvPr/>
        </p:nvSpPr>
        <p:spPr bwMode="auto">
          <a:xfrm rot="5400000" flipH="1">
            <a:off x="3876676" y="3443287"/>
            <a:ext cx="266700" cy="8350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110" name="Oval 529"/>
          <p:cNvSpPr>
            <a:spLocks noChangeAspect="1" noChangeArrowheads="1"/>
          </p:cNvSpPr>
          <p:nvPr/>
        </p:nvSpPr>
        <p:spPr bwMode="auto">
          <a:xfrm>
            <a:off x="3940175" y="3783013"/>
            <a:ext cx="138113" cy="1333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4111" name="Rectangle 530"/>
          <p:cNvSpPr>
            <a:spLocks noChangeAspect="1" noChangeArrowheads="1"/>
          </p:cNvSpPr>
          <p:nvPr/>
        </p:nvSpPr>
        <p:spPr bwMode="auto">
          <a:xfrm rot="1071628">
            <a:off x="3918004" y="3623923"/>
            <a:ext cx="725488" cy="21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Barracouta-1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4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Crossline 3445</a:t>
            </a:r>
          </a:p>
        </p:txBody>
      </p:sp>
      <p:grpSp>
        <p:nvGrpSpPr>
          <p:cNvPr id="2" name="Group 148"/>
          <p:cNvGrpSpPr>
            <a:grpSpLocks/>
          </p:cNvGrpSpPr>
          <p:nvPr/>
        </p:nvGrpSpPr>
        <p:grpSpPr bwMode="auto">
          <a:xfrm>
            <a:off x="517525" y="1349375"/>
            <a:ext cx="7879729" cy="4757738"/>
            <a:chOff x="518160" y="1349027"/>
            <a:chExt cx="7878957" cy="4403658"/>
          </a:xfrm>
        </p:grpSpPr>
        <p:pic>
          <p:nvPicPr>
            <p:cNvPr id="5127" name="Picture 12"/>
            <p:cNvPicPr>
              <a:picLocks noChangeAspect="1" noChangeArrowheads="1"/>
            </p:cNvPicPr>
            <p:nvPr/>
          </p:nvPicPr>
          <p:blipFill>
            <a:blip r:embed="rId3" cstate="print"/>
            <a:srcRect b="18842"/>
            <a:stretch>
              <a:fillRect/>
            </a:stretch>
          </p:blipFill>
          <p:spPr bwMode="auto">
            <a:xfrm>
              <a:off x="650771" y="1601276"/>
              <a:ext cx="7691410" cy="3736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8" name="Text Box 34"/>
            <p:cNvSpPr txBox="1">
              <a:spLocks noChangeArrowheads="1"/>
            </p:cNvSpPr>
            <p:nvPr/>
          </p:nvSpPr>
          <p:spPr bwMode="auto">
            <a:xfrm>
              <a:off x="910212" y="1349027"/>
              <a:ext cx="292055" cy="240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100" dirty="0">
                  <a:latin typeface="Arial Black" pitchFamily="34" charset="0"/>
                </a:rPr>
                <a:t>A</a:t>
              </a:r>
            </a:p>
          </p:txBody>
        </p:sp>
        <p:sp>
          <p:nvSpPr>
            <p:cNvPr id="5129" name="Text Box 35"/>
            <p:cNvSpPr txBox="1">
              <a:spLocks noChangeArrowheads="1"/>
            </p:cNvSpPr>
            <p:nvPr/>
          </p:nvSpPr>
          <p:spPr bwMode="auto">
            <a:xfrm>
              <a:off x="1249885" y="1349027"/>
              <a:ext cx="292055" cy="240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100" dirty="0">
                  <a:latin typeface="Arial Black" pitchFamily="34" charset="0"/>
                </a:rPr>
                <a:t>B</a:t>
              </a:r>
            </a:p>
          </p:txBody>
        </p:sp>
        <p:sp>
          <p:nvSpPr>
            <p:cNvPr id="5130" name="Text Box 36"/>
            <p:cNvSpPr txBox="1">
              <a:spLocks noChangeArrowheads="1"/>
            </p:cNvSpPr>
            <p:nvPr/>
          </p:nvSpPr>
          <p:spPr bwMode="auto">
            <a:xfrm>
              <a:off x="1610192" y="1349027"/>
              <a:ext cx="292055" cy="240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100" dirty="0">
                  <a:latin typeface="Arial Black" pitchFamily="34" charset="0"/>
                </a:rPr>
                <a:t>C</a:t>
              </a:r>
            </a:p>
          </p:txBody>
        </p:sp>
        <p:sp>
          <p:nvSpPr>
            <p:cNvPr id="5131" name="Text Box 37"/>
            <p:cNvSpPr txBox="1">
              <a:spLocks noChangeArrowheads="1"/>
            </p:cNvSpPr>
            <p:nvPr/>
          </p:nvSpPr>
          <p:spPr bwMode="auto">
            <a:xfrm>
              <a:off x="1962563" y="1349027"/>
              <a:ext cx="292055" cy="240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100" dirty="0">
                  <a:latin typeface="Arial Black" pitchFamily="34" charset="0"/>
                </a:rPr>
                <a:t>D</a:t>
              </a:r>
            </a:p>
          </p:txBody>
        </p:sp>
        <p:sp>
          <p:nvSpPr>
            <p:cNvPr id="5132" name="Text Box 38"/>
            <p:cNvSpPr txBox="1">
              <a:spLocks noChangeArrowheads="1"/>
            </p:cNvSpPr>
            <p:nvPr/>
          </p:nvSpPr>
          <p:spPr bwMode="auto">
            <a:xfrm>
              <a:off x="2327632" y="1349027"/>
              <a:ext cx="285706" cy="240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100" dirty="0">
                  <a:latin typeface="Arial Black" pitchFamily="34" charset="0"/>
                </a:rPr>
                <a:t>E</a:t>
              </a:r>
            </a:p>
          </p:txBody>
        </p:sp>
        <p:sp>
          <p:nvSpPr>
            <p:cNvPr id="5133" name="Text Box 39"/>
            <p:cNvSpPr txBox="1">
              <a:spLocks noChangeArrowheads="1"/>
            </p:cNvSpPr>
            <p:nvPr/>
          </p:nvSpPr>
          <p:spPr bwMode="auto">
            <a:xfrm>
              <a:off x="2695875" y="1349027"/>
              <a:ext cx="277770" cy="240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100" dirty="0">
                  <a:latin typeface="Arial Black" pitchFamily="34" charset="0"/>
                </a:rPr>
                <a:t>F</a:t>
              </a:r>
            </a:p>
          </p:txBody>
        </p:sp>
        <p:sp>
          <p:nvSpPr>
            <p:cNvPr id="5134" name="Text Box 40"/>
            <p:cNvSpPr txBox="1">
              <a:spLocks noChangeArrowheads="1"/>
            </p:cNvSpPr>
            <p:nvPr/>
          </p:nvSpPr>
          <p:spPr bwMode="auto">
            <a:xfrm>
              <a:off x="3006977" y="1349027"/>
              <a:ext cx="299991" cy="240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100" dirty="0">
                  <a:latin typeface="Arial Black" pitchFamily="34" charset="0"/>
                </a:rPr>
                <a:t>G</a:t>
              </a:r>
            </a:p>
          </p:txBody>
        </p:sp>
        <p:sp>
          <p:nvSpPr>
            <p:cNvPr id="5135" name="Text Box 41"/>
            <p:cNvSpPr txBox="1">
              <a:spLocks noChangeArrowheads="1"/>
            </p:cNvSpPr>
            <p:nvPr/>
          </p:nvSpPr>
          <p:spPr bwMode="auto">
            <a:xfrm>
              <a:off x="3389506" y="1349027"/>
              <a:ext cx="299991" cy="240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100" dirty="0">
                  <a:latin typeface="Arial Black" pitchFamily="34" charset="0"/>
                </a:rPr>
                <a:t>H</a:t>
              </a:r>
            </a:p>
          </p:txBody>
        </p:sp>
        <p:sp>
          <p:nvSpPr>
            <p:cNvPr id="5136" name="Text Box 42"/>
            <p:cNvSpPr txBox="1">
              <a:spLocks noChangeArrowheads="1"/>
            </p:cNvSpPr>
            <p:nvPr/>
          </p:nvSpPr>
          <p:spPr bwMode="auto">
            <a:xfrm>
              <a:off x="3767273" y="1349027"/>
              <a:ext cx="238088" cy="240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100" dirty="0">
                  <a:latin typeface="Arial Black" pitchFamily="34" charset="0"/>
                </a:rPr>
                <a:t>I</a:t>
              </a:r>
            </a:p>
          </p:txBody>
        </p:sp>
        <p:sp>
          <p:nvSpPr>
            <p:cNvPr id="5137" name="Text Box 43"/>
            <p:cNvSpPr txBox="1">
              <a:spLocks noChangeArrowheads="1"/>
            </p:cNvSpPr>
            <p:nvPr/>
          </p:nvSpPr>
          <p:spPr bwMode="auto">
            <a:xfrm>
              <a:off x="4086311" y="1349027"/>
              <a:ext cx="277770" cy="240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100" dirty="0">
                  <a:latin typeface="Arial Black" pitchFamily="34" charset="0"/>
                </a:rPr>
                <a:t>J</a:t>
              </a:r>
            </a:p>
          </p:txBody>
        </p:sp>
        <p:sp>
          <p:nvSpPr>
            <p:cNvPr id="5138" name="Text Box 44"/>
            <p:cNvSpPr txBox="1">
              <a:spLocks noChangeArrowheads="1"/>
            </p:cNvSpPr>
            <p:nvPr/>
          </p:nvSpPr>
          <p:spPr bwMode="auto">
            <a:xfrm>
              <a:off x="4425984" y="1349027"/>
              <a:ext cx="299991" cy="240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100" dirty="0">
                  <a:latin typeface="Arial Black" pitchFamily="34" charset="0"/>
                </a:rPr>
                <a:t>K</a:t>
              </a:r>
            </a:p>
          </p:txBody>
        </p:sp>
        <p:sp>
          <p:nvSpPr>
            <p:cNvPr id="5139" name="Text Box 45"/>
            <p:cNvSpPr txBox="1">
              <a:spLocks noChangeArrowheads="1"/>
            </p:cNvSpPr>
            <p:nvPr/>
          </p:nvSpPr>
          <p:spPr bwMode="auto">
            <a:xfrm>
              <a:off x="4792640" y="1349027"/>
              <a:ext cx="277770" cy="240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100" dirty="0">
                  <a:latin typeface="Arial Black" pitchFamily="34" charset="0"/>
                </a:rPr>
                <a:t>L</a:t>
              </a:r>
            </a:p>
          </p:txBody>
        </p:sp>
        <p:sp>
          <p:nvSpPr>
            <p:cNvPr id="5140" name="Text Box 46"/>
            <p:cNvSpPr txBox="1">
              <a:spLocks noChangeArrowheads="1"/>
            </p:cNvSpPr>
            <p:nvPr/>
          </p:nvSpPr>
          <p:spPr bwMode="auto">
            <a:xfrm>
              <a:off x="5125963" y="1349027"/>
              <a:ext cx="315864" cy="240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100" dirty="0">
                  <a:latin typeface="Arial Black" pitchFamily="34" charset="0"/>
                </a:rPr>
                <a:t>M</a:t>
              </a:r>
            </a:p>
          </p:txBody>
        </p:sp>
        <p:sp>
          <p:nvSpPr>
            <p:cNvPr id="5141" name="Text Box 47"/>
            <p:cNvSpPr txBox="1">
              <a:spLocks noChangeArrowheads="1"/>
            </p:cNvSpPr>
            <p:nvPr/>
          </p:nvSpPr>
          <p:spPr bwMode="auto">
            <a:xfrm>
              <a:off x="5498969" y="1349027"/>
              <a:ext cx="299991" cy="240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100" dirty="0">
                  <a:latin typeface="Arial Black" pitchFamily="34" charset="0"/>
                </a:rPr>
                <a:t>N</a:t>
              </a:r>
            </a:p>
          </p:txBody>
        </p:sp>
        <p:sp>
          <p:nvSpPr>
            <p:cNvPr id="5142" name="Text Box 48"/>
            <p:cNvSpPr txBox="1">
              <a:spLocks noChangeArrowheads="1"/>
            </p:cNvSpPr>
            <p:nvPr/>
          </p:nvSpPr>
          <p:spPr bwMode="auto">
            <a:xfrm>
              <a:off x="5848165" y="1349027"/>
              <a:ext cx="299991" cy="240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100" dirty="0">
                  <a:latin typeface="Arial Black" pitchFamily="34" charset="0"/>
                </a:rPr>
                <a:t>O</a:t>
              </a:r>
            </a:p>
          </p:txBody>
        </p:sp>
        <p:sp>
          <p:nvSpPr>
            <p:cNvPr id="5143" name="Text Box 49"/>
            <p:cNvSpPr txBox="1">
              <a:spLocks noChangeArrowheads="1"/>
            </p:cNvSpPr>
            <p:nvPr/>
          </p:nvSpPr>
          <p:spPr bwMode="auto">
            <a:xfrm>
              <a:off x="6211646" y="1349027"/>
              <a:ext cx="285706" cy="240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100" dirty="0">
                  <a:latin typeface="Arial Black" pitchFamily="34" charset="0"/>
                </a:rPr>
                <a:t>P</a:t>
              </a:r>
            </a:p>
          </p:txBody>
        </p:sp>
        <p:sp>
          <p:nvSpPr>
            <p:cNvPr id="5144" name="Text Box 50"/>
            <p:cNvSpPr txBox="1">
              <a:spLocks noChangeArrowheads="1"/>
            </p:cNvSpPr>
            <p:nvPr/>
          </p:nvSpPr>
          <p:spPr bwMode="auto">
            <a:xfrm>
              <a:off x="6554494" y="1349027"/>
              <a:ext cx="299991" cy="240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100" dirty="0">
                  <a:latin typeface="Arial Black" pitchFamily="34" charset="0"/>
                </a:rPr>
                <a:t>Q</a:t>
              </a:r>
            </a:p>
          </p:txBody>
        </p:sp>
        <p:sp>
          <p:nvSpPr>
            <p:cNvPr id="5145" name="Text Box 51"/>
            <p:cNvSpPr txBox="1">
              <a:spLocks noChangeArrowheads="1"/>
            </p:cNvSpPr>
            <p:nvPr/>
          </p:nvSpPr>
          <p:spPr bwMode="auto">
            <a:xfrm>
              <a:off x="6908452" y="1349027"/>
              <a:ext cx="292055" cy="240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100" dirty="0">
                  <a:latin typeface="Arial Black" pitchFamily="34" charset="0"/>
                </a:rPr>
                <a:t>R</a:t>
              </a:r>
            </a:p>
          </p:txBody>
        </p:sp>
        <p:sp>
          <p:nvSpPr>
            <p:cNvPr id="5146" name="Text Box 52"/>
            <p:cNvSpPr txBox="1">
              <a:spLocks noChangeArrowheads="1"/>
            </p:cNvSpPr>
            <p:nvPr/>
          </p:nvSpPr>
          <p:spPr bwMode="auto">
            <a:xfrm>
              <a:off x="7270346" y="1349027"/>
              <a:ext cx="285706" cy="240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100" dirty="0">
                  <a:latin typeface="Arial Black" pitchFamily="34" charset="0"/>
                </a:rPr>
                <a:t>S</a:t>
              </a:r>
            </a:p>
          </p:txBody>
        </p:sp>
        <p:sp>
          <p:nvSpPr>
            <p:cNvPr id="5147" name="Text Box 53"/>
            <p:cNvSpPr txBox="1">
              <a:spLocks noChangeArrowheads="1"/>
            </p:cNvSpPr>
            <p:nvPr/>
          </p:nvSpPr>
          <p:spPr bwMode="auto">
            <a:xfrm>
              <a:off x="7616368" y="1349027"/>
              <a:ext cx="285706" cy="240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100" dirty="0">
                  <a:latin typeface="Arial Black" pitchFamily="34" charset="0"/>
                </a:rPr>
                <a:t>T</a:t>
              </a:r>
            </a:p>
          </p:txBody>
        </p:sp>
        <p:sp>
          <p:nvSpPr>
            <p:cNvPr id="5148" name="Freeform 54"/>
            <p:cNvSpPr>
              <a:spLocks/>
            </p:cNvSpPr>
            <p:nvPr/>
          </p:nvSpPr>
          <p:spPr bwMode="auto">
            <a:xfrm>
              <a:off x="871492" y="3697127"/>
              <a:ext cx="4536347" cy="1172753"/>
            </a:xfrm>
            <a:custGeom>
              <a:avLst/>
              <a:gdLst>
                <a:gd name="T0" fmla="*/ 0 w 3284"/>
                <a:gd name="T1" fmla="*/ 1172753 h 708"/>
                <a:gd name="T2" fmla="*/ 198914 w 3284"/>
                <a:gd name="T3" fmla="*/ 1106496 h 708"/>
                <a:gd name="T4" fmla="*/ 397828 w 3284"/>
                <a:gd name="T5" fmla="*/ 1053490 h 708"/>
                <a:gd name="T6" fmla="*/ 497285 w 3284"/>
                <a:gd name="T7" fmla="*/ 1020361 h 708"/>
                <a:gd name="T8" fmla="*/ 646471 w 3284"/>
                <a:gd name="T9" fmla="*/ 967356 h 708"/>
                <a:gd name="T10" fmla="*/ 734877 w 3284"/>
                <a:gd name="T11" fmla="*/ 927601 h 708"/>
                <a:gd name="T12" fmla="*/ 895114 w 3284"/>
                <a:gd name="T13" fmla="*/ 927601 h 708"/>
                <a:gd name="T14" fmla="*/ 1116129 w 3284"/>
                <a:gd name="T15" fmla="*/ 854718 h 708"/>
                <a:gd name="T16" fmla="*/ 1359246 w 3284"/>
                <a:gd name="T17" fmla="*/ 795087 h 708"/>
                <a:gd name="T18" fmla="*/ 1574737 w 3284"/>
                <a:gd name="T19" fmla="*/ 708952 h 708"/>
                <a:gd name="T20" fmla="*/ 1878633 w 3284"/>
                <a:gd name="T21" fmla="*/ 583064 h 708"/>
                <a:gd name="T22" fmla="*/ 2022294 w 3284"/>
                <a:gd name="T23" fmla="*/ 563186 h 708"/>
                <a:gd name="T24" fmla="*/ 2132801 w 3284"/>
                <a:gd name="T25" fmla="*/ 477052 h 708"/>
                <a:gd name="T26" fmla="*/ 2287512 w 3284"/>
                <a:gd name="T27" fmla="*/ 470426 h 708"/>
                <a:gd name="T28" fmla="*/ 2503003 w 3284"/>
                <a:gd name="T29" fmla="*/ 430672 h 708"/>
                <a:gd name="T30" fmla="*/ 2602460 w 3284"/>
                <a:gd name="T31" fmla="*/ 397543 h 708"/>
                <a:gd name="T32" fmla="*/ 2762696 w 3284"/>
                <a:gd name="T33" fmla="*/ 377666 h 708"/>
                <a:gd name="T34" fmla="*/ 2906356 w 3284"/>
                <a:gd name="T35" fmla="*/ 311409 h 708"/>
                <a:gd name="T36" fmla="*/ 2950559 w 3284"/>
                <a:gd name="T37" fmla="*/ 304783 h 708"/>
                <a:gd name="T38" fmla="*/ 3077643 w 3284"/>
                <a:gd name="T39" fmla="*/ 298158 h 708"/>
                <a:gd name="T40" fmla="*/ 3237880 w 3284"/>
                <a:gd name="T41" fmla="*/ 218649 h 708"/>
                <a:gd name="T42" fmla="*/ 3431269 w 3284"/>
                <a:gd name="T43" fmla="*/ 125889 h 708"/>
                <a:gd name="T44" fmla="*/ 3591505 w 3284"/>
                <a:gd name="T45" fmla="*/ 66257 h 708"/>
                <a:gd name="T46" fmla="*/ 3746216 w 3284"/>
                <a:gd name="T47" fmla="*/ 6626 h 708"/>
                <a:gd name="T48" fmla="*/ 3989333 w 3284"/>
                <a:gd name="T49" fmla="*/ 26503 h 708"/>
                <a:gd name="T50" fmla="*/ 4237976 w 3284"/>
                <a:gd name="T51" fmla="*/ 33129 h 708"/>
                <a:gd name="T52" fmla="*/ 4387161 w 3284"/>
                <a:gd name="T53" fmla="*/ 33129 h 708"/>
                <a:gd name="T54" fmla="*/ 4442415 w 3284"/>
                <a:gd name="T55" fmla="*/ 33129 h 708"/>
                <a:gd name="T56" fmla="*/ 4536347 w 3284"/>
                <a:gd name="T57" fmla="*/ 19877 h 70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284"/>
                <a:gd name="T88" fmla="*/ 0 h 708"/>
                <a:gd name="T89" fmla="*/ 3284 w 3284"/>
                <a:gd name="T90" fmla="*/ 708 h 70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284" h="708">
                  <a:moveTo>
                    <a:pt x="0" y="708"/>
                  </a:moveTo>
                  <a:cubicBezTo>
                    <a:pt x="48" y="694"/>
                    <a:pt x="96" y="680"/>
                    <a:pt x="144" y="668"/>
                  </a:cubicBezTo>
                  <a:cubicBezTo>
                    <a:pt x="192" y="656"/>
                    <a:pt x="252" y="645"/>
                    <a:pt x="288" y="636"/>
                  </a:cubicBezTo>
                  <a:cubicBezTo>
                    <a:pt x="324" y="627"/>
                    <a:pt x="330" y="625"/>
                    <a:pt x="360" y="616"/>
                  </a:cubicBezTo>
                  <a:cubicBezTo>
                    <a:pt x="390" y="607"/>
                    <a:pt x="440" y="593"/>
                    <a:pt x="468" y="584"/>
                  </a:cubicBezTo>
                  <a:cubicBezTo>
                    <a:pt x="496" y="575"/>
                    <a:pt x="502" y="564"/>
                    <a:pt x="532" y="560"/>
                  </a:cubicBezTo>
                  <a:cubicBezTo>
                    <a:pt x="562" y="556"/>
                    <a:pt x="602" y="567"/>
                    <a:pt x="648" y="560"/>
                  </a:cubicBezTo>
                  <a:cubicBezTo>
                    <a:pt x="694" y="553"/>
                    <a:pt x="752" y="529"/>
                    <a:pt x="808" y="516"/>
                  </a:cubicBezTo>
                  <a:cubicBezTo>
                    <a:pt x="864" y="503"/>
                    <a:pt x="929" y="495"/>
                    <a:pt x="984" y="480"/>
                  </a:cubicBezTo>
                  <a:cubicBezTo>
                    <a:pt x="1039" y="465"/>
                    <a:pt x="1077" y="449"/>
                    <a:pt x="1140" y="428"/>
                  </a:cubicBezTo>
                  <a:cubicBezTo>
                    <a:pt x="1203" y="407"/>
                    <a:pt x="1306" y="367"/>
                    <a:pt x="1360" y="352"/>
                  </a:cubicBezTo>
                  <a:cubicBezTo>
                    <a:pt x="1414" y="337"/>
                    <a:pt x="1433" y="351"/>
                    <a:pt x="1464" y="340"/>
                  </a:cubicBezTo>
                  <a:cubicBezTo>
                    <a:pt x="1495" y="329"/>
                    <a:pt x="1512" y="297"/>
                    <a:pt x="1544" y="288"/>
                  </a:cubicBezTo>
                  <a:cubicBezTo>
                    <a:pt x="1576" y="279"/>
                    <a:pt x="1611" y="289"/>
                    <a:pt x="1656" y="284"/>
                  </a:cubicBezTo>
                  <a:cubicBezTo>
                    <a:pt x="1701" y="279"/>
                    <a:pt x="1774" y="267"/>
                    <a:pt x="1812" y="260"/>
                  </a:cubicBezTo>
                  <a:cubicBezTo>
                    <a:pt x="1850" y="253"/>
                    <a:pt x="1853" y="245"/>
                    <a:pt x="1884" y="240"/>
                  </a:cubicBezTo>
                  <a:cubicBezTo>
                    <a:pt x="1915" y="235"/>
                    <a:pt x="1963" y="237"/>
                    <a:pt x="2000" y="228"/>
                  </a:cubicBezTo>
                  <a:cubicBezTo>
                    <a:pt x="2037" y="219"/>
                    <a:pt x="2081" y="195"/>
                    <a:pt x="2104" y="188"/>
                  </a:cubicBezTo>
                  <a:cubicBezTo>
                    <a:pt x="2127" y="181"/>
                    <a:pt x="2115" y="185"/>
                    <a:pt x="2136" y="184"/>
                  </a:cubicBezTo>
                  <a:cubicBezTo>
                    <a:pt x="2157" y="183"/>
                    <a:pt x="2193" y="189"/>
                    <a:pt x="2228" y="180"/>
                  </a:cubicBezTo>
                  <a:cubicBezTo>
                    <a:pt x="2263" y="171"/>
                    <a:pt x="2301" y="149"/>
                    <a:pt x="2344" y="132"/>
                  </a:cubicBezTo>
                  <a:cubicBezTo>
                    <a:pt x="2387" y="115"/>
                    <a:pt x="2441" y="91"/>
                    <a:pt x="2484" y="76"/>
                  </a:cubicBezTo>
                  <a:cubicBezTo>
                    <a:pt x="2527" y="61"/>
                    <a:pt x="2562" y="52"/>
                    <a:pt x="2600" y="40"/>
                  </a:cubicBezTo>
                  <a:cubicBezTo>
                    <a:pt x="2638" y="28"/>
                    <a:pt x="2664" y="8"/>
                    <a:pt x="2712" y="4"/>
                  </a:cubicBezTo>
                  <a:cubicBezTo>
                    <a:pt x="2760" y="0"/>
                    <a:pt x="2829" y="13"/>
                    <a:pt x="2888" y="16"/>
                  </a:cubicBezTo>
                  <a:cubicBezTo>
                    <a:pt x="2947" y="19"/>
                    <a:pt x="3020" y="19"/>
                    <a:pt x="3068" y="20"/>
                  </a:cubicBezTo>
                  <a:cubicBezTo>
                    <a:pt x="3116" y="21"/>
                    <a:pt x="3151" y="20"/>
                    <a:pt x="3176" y="20"/>
                  </a:cubicBezTo>
                  <a:cubicBezTo>
                    <a:pt x="3201" y="20"/>
                    <a:pt x="3198" y="21"/>
                    <a:pt x="3216" y="20"/>
                  </a:cubicBezTo>
                  <a:cubicBezTo>
                    <a:pt x="3234" y="19"/>
                    <a:pt x="3259" y="15"/>
                    <a:pt x="3284" y="12"/>
                  </a:cubicBez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49" name="Freeform 55"/>
            <p:cNvSpPr>
              <a:spLocks/>
            </p:cNvSpPr>
            <p:nvPr/>
          </p:nvSpPr>
          <p:spPr bwMode="auto">
            <a:xfrm>
              <a:off x="5424749" y="3677581"/>
              <a:ext cx="2657550" cy="840473"/>
            </a:xfrm>
            <a:custGeom>
              <a:avLst/>
              <a:gdLst>
                <a:gd name="T0" fmla="*/ 0 w 1924"/>
                <a:gd name="T1" fmla="*/ 0 h 508"/>
                <a:gd name="T2" fmla="*/ 193377 w 1924"/>
                <a:gd name="T3" fmla="*/ 26472 h 508"/>
                <a:gd name="T4" fmla="*/ 419904 w 1924"/>
                <a:gd name="T5" fmla="*/ 86033 h 508"/>
                <a:gd name="T6" fmla="*/ 635381 w 1924"/>
                <a:gd name="T7" fmla="*/ 138976 h 508"/>
                <a:gd name="T8" fmla="*/ 917159 w 1924"/>
                <a:gd name="T9" fmla="*/ 211773 h 508"/>
                <a:gd name="T10" fmla="*/ 1127111 w 1924"/>
                <a:gd name="T11" fmla="*/ 271334 h 508"/>
                <a:gd name="T12" fmla="*/ 1436514 w 1924"/>
                <a:gd name="T13" fmla="*/ 403692 h 508"/>
                <a:gd name="T14" fmla="*/ 1701716 w 1924"/>
                <a:gd name="T15" fmla="*/ 516196 h 508"/>
                <a:gd name="T16" fmla="*/ 1856417 w 1924"/>
                <a:gd name="T17" fmla="*/ 562521 h 508"/>
                <a:gd name="T18" fmla="*/ 2204496 w 1924"/>
                <a:gd name="T19" fmla="*/ 694879 h 508"/>
                <a:gd name="T20" fmla="*/ 2475223 w 1924"/>
                <a:gd name="T21" fmla="*/ 780912 h 508"/>
                <a:gd name="T22" fmla="*/ 2657550 w 1924"/>
                <a:gd name="T23" fmla="*/ 840473 h 50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924"/>
                <a:gd name="T37" fmla="*/ 0 h 508"/>
                <a:gd name="T38" fmla="*/ 1924 w 1924"/>
                <a:gd name="T39" fmla="*/ 508 h 50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924" h="508">
                  <a:moveTo>
                    <a:pt x="0" y="0"/>
                  </a:moveTo>
                  <a:cubicBezTo>
                    <a:pt x="44" y="3"/>
                    <a:pt x="89" y="7"/>
                    <a:pt x="140" y="16"/>
                  </a:cubicBezTo>
                  <a:cubicBezTo>
                    <a:pt x="191" y="25"/>
                    <a:pt x="251" y="41"/>
                    <a:pt x="304" y="52"/>
                  </a:cubicBezTo>
                  <a:cubicBezTo>
                    <a:pt x="357" y="63"/>
                    <a:pt x="400" y="71"/>
                    <a:pt x="460" y="84"/>
                  </a:cubicBezTo>
                  <a:cubicBezTo>
                    <a:pt x="520" y="97"/>
                    <a:pt x="605" y="115"/>
                    <a:pt x="664" y="128"/>
                  </a:cubicBezTo>
                  <a:cubicBezTo>
                    <a:pt x="723" y="141"/>
                    <a:pt x="753" y="145"/>
                    <a:pt x="816" y="164"/>
                  </a:cubicBezTo>
                  <a:cubicBezTo>
                    <a:pt x="879" y="183"/>
                    <a:pt x="971" y="219"/>
                    <a:pt x="1040" y="244"/>
                  </a:cubicBezTo>
                  <a:cubicBezTo>
                    <a:pt x="1109" y="269"/>
                    <a:pt x="1181" y="296"/>
                    <a:pt x="1232" y="312"/>
                  </a:cubicBezTo>
                  <a:cubicBezTo>
                    <a:pt x="1283" y="328"/>
                    <a:pt x="1283" y="322"/>
                    <a:pt x="1344" y="340"/>
                  </a:cubicBezTo>
                  <a:cubicBezTo>
                    <a:pt x="1405" y="358"/>
                    <a:pt x="1521" y="398"/>
                    <a:pt x="1596" y="420"/>
                  </a:cubicBezTo>
                  <a:cubicBezTo>
                    <a:pt x="1671" y="442"/>
                    <a:pt x="1737" y="457"/>
                    <a:pt x="1792" y="472"/>
                  </a:cubicBezTo>
                  <a:cubicBezTo>
                    <a:pt x="1847" y="487"/>
                    <a:pt x="1885" y="497"/>
                    <a:pt x="1924" y="508"/>
                  </a:cubicBez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50" name="Freeform 56"/>
            <p:cNvSpPr>
              <a:spLocks/>
            </p:cNvSpPr>
            <p:nvPr/>
          </p:nvSpPr>
          <p:spPr bwMode="auto">
            <a:xfrm>
              <a:off x="3098280" y="2986368"/>
              <a:ext cx="4984020" cy="1134548"/>
            </a:xfrm>
            <a:custGeom>
              <a:avLst/>
              <a:gdLst>
                <a:gd name="T0" fmla="*/ 0 w 3608"/>
                <a:gd name="T1" fmla="*/ 432288 h 685"/>
                <a:gd name="T2" fmla="*/ 71832 w 3608"/>
                <a:gd name="T3" fmla="*/ 491914 h 685"/>
                <a:gd name="T4" fmla="*/ 292853 w 3608"/>
                <a:gd name="T5" fmla="*/ 452163 h 685"/>
                <a:gd name="T6" fmla="*/ 414414 w 3608"/>
                <a:gd name="T7" fmla="*/ 405787 h 685"/>
                <a:gd name="T8" fmla="*/ 480720 w 3608"/>
                <a:gd name="T9" fmla="*/ 366037 h 685"/>
                <a:gd name="T10" fmla="*/ 679639 w 3608"/>
                <a:gd name="T11" fmla="*/ 306411 h 685"/>
                <a:gd name="T12" fmla="*/ 922762 w 3608"/>
                <a:gd name="T13" fmla="*/ 253410 h 685"/>
                <a:gd name="T14" fmla="*/ 1077477 w 3608"/>
                <a:gd name="T15" fmla="*/ 180534 h 685"/>
                <a:gd name="T16" fmla="*/ 1221140 w 3608"/>
                <a:gd name="T17" fmla="*/ 120908 h 685"/>
                <a:gd name="T18" fmla="*/ 1353753 w 3608"/>
                <a:gd name="T19" fmla="*/ 107658 h 685"/>
                <a:gd name="T20" fmla="*/ 1558197 w 3608"/>
                <a:gd name="T21" fmla="*/ 8281 h 685"/>
                <a:gd name="T22" fmla="*/ 1806845 w 3608"/>
                <a:gd name="T23" fmla="*/ 61282 h 685"/>
                <a:gd name="T24" fmla="*/ 1933932 w 3608"/>
                <a:gd name="T25" fmla="*/ 61282 h 685"/>
                <a:gd name="T26" fmla="*/ 2132851 w 3608"/>
                <a:gd name="T27" fmla="*/ 67907 h 685"/>
                <a:gd name="T28" fmla="*/ 2364923 w 3608"/>
                <a:gd name="T29" fmla="*/ 101033 h 685"/>
                <a:gd name="T30" fmla="*/ 2436755 w 3608"/>
                <a:gd name="T31" fmla="*/ 120908 h 685"/>
                <a:gd name="T32" fmla="*/ 2514112 w 3608"/>
                <a:gd name="T33" fmla="*/ 134158 h 685"/>
                <a:gd name="T34" fmla="*/ 2619097 w 3608"/>
                <a:gd name="T35" fmla="*/ 167284 h 685"/>
                <a:gd name="T36" fmla="*/ 2724082 w 3608"/>
                <a:gd name="T37" fmla="*/ 187159 h 685"/>
                <a:gd name="T38" fmla="*/ 2812490 w 3608"/>
                <a:gd name="T39" fmla="*/ 187159 h 685"/>
                <a:gd name="T40" fmla="*/ 2961679 w 3608"/>
                <a:gd name="T41" fmla="*/ 313036 h 685"/>
                <a:gd name="T42" fmla="*/ 3022460 w 3608"/>
                <a:gd name="T43" fmla="*/ 339536 h 685"/>
                <a:gd name="T44" fmla="*/ 3171649 w 3608"/>
                <a:gd name="T45" fmla="*/ 452163 h 685"/>
                <a:gd name="T46" fmla="*/ 3204802 w 3608"/>
                <a:gd name="T47" fmla="*/ 452163 h 685"/>
                <a:gd name="T48" fmla="*/ 3381619 w 3608"/>
                <a:gd name="T49" fmla="*/ 452163 h 685"/>
                <a:gd name="T50" fmla="*/ 3547385 w 3608"/>
                <a:gd name="T51" fmla="*/ 478663 h 685"/>
                <a:gd name="T52" fmla="*/ 3702099 w 3608"/>
                <a:gd name="T53" fmla="*/ 491914 h 685"/>
                <a:gd name="T54" fmla="*/ 3829186 w 3608"/>
                <a:gd name="T55" fmla="*/ 571415 h 685"/>
                <a:gd name="T56" fmla="*/ 3889967 w 3608"/>
                <a:gd name="T57" fmla="*/ 558164 h 685"/>
                <a:gd name="T58" fmla="*/ 4061258 w 3608"/>
                <a:gd name="T59" fmla="*/ 611165 h 685"/>
                <a:gd name="T60" fmla="*/ 4210447 w 3608"/>
                <a:gd name="T61" fmla="*/ 657541 h 685"/>
                <a:gd name="T62" fmla="*/ 4315432 w 3608"/>
                <a:gd name="T63" fmla="*/ 697292 h 685"/>
                <a:gd name="T64" fmla="*/ 4376213 w 3608"/>
                <a:gd name="T65" fmla="*/ 730417 h 685"/>
                <a:gd name="T66" fmla="*/ 4403840 w 3608"/>
                <a:gd name="T67" fmla="*/ 849669 h 685"/>
                <a:gd name="T68" fmla="*/ 4575131 w 3608"/>
                <a:gd name="T69" fmla="*/ 935795 h 685"/>
                <a:gd name="T70" fmla="*/ 4890086 w 3608"/>
                <a:gd name="T71" fmla="*/ 1048422 h 685"/>
                <a:gd name="T72" fmla="*/ 4984020 w 3608"/>
                <a:gd name="T73" fmla="*/ 1134548 h 68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608"/>
                <a:gd name="T112" fmla="*/ 0 h 685"/>
                <a:gd name="T113" fmla="*/ 3608 w 3608"/>
                <a:gd name="T114" fmla="*/ 685 h 68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608" h="685">
                  <a:moveTo>
                    <a:pt x="0" y="261"/>
                  </a:moveTo>
                  <a:cubicBezTo>
                    <a:pt x="8" y="278"/>
                    <a:pt x="17" y="295"/>
                    <a:pt x="52" y="297"/>
                  </a:cubicBezTo>
                  <a:cubicBezTo>
                    <a:pt x="87" y="299"/>
                    <a:pt x="171" y="282"/>
                    <a:pt x="212" y="273"/>
                  </a:cubicBezTo>
                  <a:cubicBezTo>
                    <a:pt x="253" y="264"/>
                    <a:pt x="277" y="254"/>
                    <a:pt x="300" y="245"/>
                  </a:cubicBezTo>
                  <a:cubicBezTo>
                    <a:pt x="323" y="236"/>
                    <a:pt x="316" y="231"/>
                    <a:pt x="348" y="221"/>
                  </a:cubicBezTo>
                  <a:cubicBezTo>
                    <a:pt x="380" y="211"/>
                    <a:pt x="439" y="196"/>
                    <a:pt x="492" y="185"/>
                  </a:cubicBezTo>
                  <a:cubicBezTo>
                    <a:pt x="545" y="174"/>
                    <a:pt x="620" y="166"/>
                    <a:pt x="668" y="153"/>
                  </a:cubicBezTo>
                  <a:cubicBezTo>
                    <a:pt x="716" y="140"/>
                    <a:pt x="744" y="122"/>
                    <a:pt x="780" y="109"/>
                  </a:cubicBezTo>
                  <a:cubicBezTo>
                    <a:pt x="816" y="96"/>
                    <a:pt x="851" y="80"/>
                    <a:pt x="884" y="73"/>
                  </a:cubicBezTo>
                  <a:cubicBezTo>
                    <a:pt x="917" y="66"/>
                    <a:pt x="939" y="76"/>
                    <a:pt x="980" y="65"/>
                  </a:cubicBezTo>
                  <a:cubicBezTo>
                    <a:pt x="1021" y="54"/>
                    <a:pt x="1073" y="10"/>
                    <a:pt x="1128" y="5"/>
                  </a:cubicBezTo>
                  <a:cubicBezTo>
                    <a:pt x="1183" y="0"/>
                    <a:pt x="1263" y="32"/>
                    <a:pt x="1308" y="37"/>
                  </a:cubicBezTo>
                  <a:cubicBezTo>
                    <a:pt x="1353" y="42"/>
                    <a:pt x="1361" y="36"/>
                    <a:pt x="1400" y="37"/>
                  </a:cubicBezTo>
                  <a:cubicBezTo>
                    <a:pt x="1439" y="38"/>
                    <a:pt x="1492" y="37"/>
                    <a:pt x="1544" y="41"/>
                  </a:cubicBezTo>
                  <a:cubicBezTo>
                    <a:pt x="1596" y="45"/>
                    <a:pt x="1675" y="56"/>
                    <a:pt x="1712" y="61"/>
                  </a:cubicBezTo>
                  <a:cubicBezTo>
                    <a:pt x="1749" y="66"/>
                    <a:pt x="1746" y="70"/>
                    <a:pt x="1764" y="73"/>
                  </a:cubicBezTo>
                  <a:cubicBezTo>
                    <a:pt x="1782" y="76"/>
                    <a:pt x="1798" y="76"/>
                    <a:pt x="1820" y="81"/>
                  </a:cubicBezTo>
                  <a:cubicBezTo>
                    <a:pt x="1842" y="86"/>
                    <a:pt x="1871" y="96"/>
                    <a:pt x="1896" y="101"/>
                  </a:cubicBezTo>
                  <a:cubicBezTo>
                    <a:pt x="1921" y="106"/>
                    <a:pt x="1949" y="111"/>
                    <a:pt x="1972" y="113"/>
                  </a:cubicBezTo>
                  <a:cubicBezTo>
                    <a:pt x="1995" y="115"/>
                    <a:pt x="2007" y="100"/>
                    <a:pt x="2036" y="113"/>
                  </a:cubicBezTo>
                  <a:cubicBezTo>
                    <a:pt x="2065" y="126"/>
                    <a:pt x="2119" y="174"/>
                    <a:pt x="2144" y="189"/>
                  </a:cubicBezTo>
                  <a:cubicBezTo>
                    <a:pt x="2169" y="204"/>
                    <a:pt x="2163" y="191"/>
                    <a:pt x="2188" y="205"/>
                  </a:cubicBezTo>
                  <a:cubicBezTo>
                    <a:pt x="2213" y="219"/>
                    <a:pt x="2274" y="262"/>
                    <a:pt x="2296" y="273"/>
                  </a:cubicBezTo>
                  <a:cubicBezTo>
                    <a:pt x="2318" y="284"/>
                    <a:pt x="2295" y="273"/>
                    <a:pt x="2320" y="273"/>
                  </a:cubicBezTo>
                  <a:cubicBezTo>
                    <a:pt x="2345" y="273"/>
                    <a:pt x="2407" y="270"/>
                    <a:pt x="2448" y="273"/>
                  </a:cubicBezTo>
                  <a:cubicBezTo>
                    <a:pt x="2489" y="276"/>
                    <a:pt x="2529" y="285"/>
                    <a:pt x="2568" y="289"/>
                  </a:cubicBezTo>
                  <a:cubicBezTo>
                    <a:pt x="2607" y="293"/>
                    <a:pt x="2646" y="288"/>
                    <a:pt x="2680" y="297"/>
                  </a:cubicBezTo>
                  <a:cubicBezTo>
                    <a:pt x="2714" y="306"/>
                    <a:pt x="2749" y="338"/>
                    <a:pt x="2772" y="345"/>
                  </a:cubicBezTo>
                  <a:cubicBezTo>
                    <a:pt x="2795" y="352"/>
                    <a:pt x="2788" y="333"/>
                    <a:pt x="2816" y="337"/>
                  </a:cubicBezTo>
                  <a:cubicBezTo>
                    <a:pt x="2844" y="341"/>
                    <a:pt x="2901" y="359"/>
                    <a:pt x="2940" y="369"/>
                  </a:cubicBezTo>
                  <a:cubicBezTo>
                    <a:pt x="2979" y="379"/>
                    <a:pt x="3017" y="388"/>
                    <a:pt x="3048" y="397"/>
                  </a:cubicBezTo>
                  <a:cubicBezTo>
                    <a:pt x="3079" y="406"/>
                    <a:pt x="3104" y="414"/>
                    <a:pt x="3124" y="421"/>
                  </a:cubicBezTo>
                  <a:cubicBezTo>
                    <a:pt x="3144" y="428"/>
                    <a:pt x="3157" y="426"/>
                    <a:pt x="3168" y="441"/>
                  </a:cubicBezTo>
                  <a:cubicBezTo>
                    <a:pt x="3179" y="456"/>
                    <a:pt x="3164" y="492"/>
                    <a:pt x="3188" y="513"/>
                  </a:cubicBezTo>
                  <a:cubicBezTo>
                    <a:pt x="3212" y="534"/>
                    <a:pt x="3253" y="545"/>
                    <a:pt x="3312" y="565"/>
                  </a:cubicBezTo>
                  <a:cubicBezTo>
                    <a:pt x="3371" y="585"/>
                    <a:pt x="3491" y="613"/>
                    <a:pt x="3540" y="633"/>
                  </a:cubicBezTo>
                  <a:cubicBezTo>
                    <a:pt x="3589" y="653"/>
                    <a:pt x="3598" y="669"/>
                    <a:pt x="3608" y="685"/>
                  </a:cubicBezTo>
                </a:path>
              </a:pathLst>
            </a:custGeom>
            <a:noFill/>
            <a:ln w="28575" cmpd="sng">
              <a:solidFill>
                <a:srgbClr val="FF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51" name="Freeform 57"/>
            <p:cNvSpPr>
              <a:spLocks/>
            </p:cNvSpPr>
            <p:nvPr/>
          </p:nvSpPr>
          <p:spPr bwMode="auto">
            <a:xfrm>
              <a:off x="855472" y="3452803"/>
              <a:ext cx="2209878" cy="794273"/>
            </a:xfrm>
            <a:custGeom>
              <a:avLst/>
              <a:gdLst>
                <a:gd name="T0" fmla="*/ 0 w 1600"/>
                <a:gd name="T1" fmla="*/ 794273 h 480"/>
                <a:gd name="T2" fmla="*/ 232037 w 1600"/>
                <a:gd name="T3" fmla="*/ 741321 h 480"/>
                <a:gd name="T4" fmla="*/ 441976 w 1600"/>
                <a:gd name="T5" fmla="*/ 648656 h 480"/>
                <a:gd name="T6" fmla="*/ 552470 w 1600"/>
                <a:gd name="T7" fmla="*/ 642037 h 480"/>
                <a:gd name="T8" fmla="*/ 602192 w 1600"/>
                <a:gd name="T9" fmla="*/ 569229 h 480"/>
                <a:gd name="T10" fmla="*/ 712686 w 1600"/>
                <a:gd name="T11" fmla="*/ 569229 h 480"/>
                <a:gd name="T12" fmla="*/ 795556 w 1600"/>
                <a:gd name="T13" fmla="*/ 569229 h 480"/>
                <a:gd name="T14" fmla="*/ 828704 w 1600"/>
                <a:gd name="T15" fmla="*/ 555991 h 480"/>
                <a:gd name="T16" fmla="*/ 889476 w 1600"/>
                <a:gd name="T17" fmla="*/ 496421 h 480"/>
                <a:gd name="T18" fmla="*/ 999970 w 1600"/>
                <a:gd name="T19" fmla="*/ 496421 h 480"/>
                <a:gd name="T20" fmla="*/ 1099414 w 1600"/>
                <a:gd name="T21" fmla="*/ 436850 h 480"/>
                <a:gd name="T22" fmla="*/ 1176760 w 1600"/>
                <a:gd name="T23" fmla="*/ 416993 h 480"/>
                <a:gd name="T24" fmla="*/ 1254106 w 1600"/>
                <a:gd name="T25" fmla="*/ 430231 h 480"/>
                <a:gd name="T26" fmla="*/ 1370124 w 1600"/>
                <a:gd name="T27" fmla="*/ 397137 h 480"/>
                <a:gd name="T28" fmla="*/ 1552439 w 1600"/>
                <a:gd name="T29" fmla="*/ 330947 h 480"/>
                <a:gd name="T30" fmla="*/ 1585587 w 1600"/>
                <a:gd name="T31" fmla="*/ 284614 h 480"/>
                <a:gd name="T32" fmla="*/ 1673983 w 1600"/>
                <a:gd name="T33" fmla="*/ 291233 h 480"/>
                <a:gd name="T34" fmla="*/ 1701606 w 1600"/>
                <a:gd name="T35" fmla="*/ 264758 h 480"/>
                <a:gd name="T36" fmla="*/ 1834199 w 1600"/>
                <a:gd name="T37" fmla="*/ 198568 h 480"/>
                <a:gd name="T38" fmla="*/ 1900495 w 1600"/>
                <a:gd name="T39" fmla="*/ 198568 h 480"/>
                <a:gd name="T40" fmla="*/ 1972316 w 1600"/>
                <a:gd name="T41" fmla="*/ 125760 h 480"/>
                <a:gd name="T42" fmla="*/ 2022038 w 1600"/>
                <a:gd name="T43" fmla="*/ 132379 h 480"/>
                <a:gd name="T44" fmla="*/ 2121483 w 1600"/>
                <a:gd name="T45" fmla="*/ 59570 h 480"/>
                <a:gd name="T46" fmla="*/ 2209878 w 1600"/>
                <a:gd name="T47" fmla="*/ 0 h 48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600"/>
                <a:gd name="T73" fmla="*/ 0 h 480"/>
                <a:gd name="T74" fmla="*/ 1600 w 1600"/>
                <a:gd name="T75" fmla="*/ 480 h 48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600" h="480">
                  <a:moveTo>
                    <a:pt x="0" y="480"/>
                  </a:moveTo>
                  <a:cubicBezTo>
                    <a:pt x="57" y="471"/>
                    <a:pt x="115" y="463"/>
                    <a:pt x="168" y="448"/>
                  </a:cubicBezTo>
                  <a:cubicBezTo>
                    <a:pt x="221" y="433"/>
                    <a:pt x="281" y="402"/>
                    <a:pt x="320" y="392"/>
                  </a:cubicBezTo>
                  <a:cubicBezTo>
                    <a:pt x="359" y="382"/>
                    <a:pt x="381" y="396"/>
                    <a:pt x="400" y="388"/>
                  </a:cubicBezTo>
                  <a:cubicBezTo>
                    <a:pt x="419" y="380"/>
                    <a:pt x="417" y="351"/>
                    <a:pt x="436" y="344"/>
                  </a:cubicBezTo>
                  <a:cubicBezTo>
                    <a:pt x="455" y="337"/>
                    <a:pt x="493" y="344"/>
                    <a:pt x="516" y="344"/>
                  </a:cubicBezTo>
                  <a:cubicBezTo>
                    <a:pt x="539" y="344"/>
                    <a:pt x="562" y="345"/>
                    <a:pt x="576" y="344"/>
                  </a:cubicBezTo>
                  <a:cubicBezTo>
                    <a:pt x="590" y="343"/>
                    <a:pt x="589" y="343"/>
                    <a:pt x="600" y="336"/>
                  </a:cubicBezTo>
                  <a:cubicBezTo>
                    <a:pt x="611" y="329"/>
                    <a:pt x="623" y="306"/>
                    <a:pt x="644" y="300"/>
                  </a:cubicBezTo>
                  <a:cubicBezTo>
                    <a:pt x="665" y="294"/>
                    <a:pt x="699" y="306"/>
                    <a:pt x="724" y="300"/>
                  </a:cubicBezTo>
                  <a:cubicBezTo>
                    <a:pt x="749" y="294"/>
                    <a:pt x="775" y="272"/>
                    <a:pt x="796" y="264"/>
                  </a:cubicBezTo>
                  <a:cubicBezTo>
                    <a:pt x="817" y="256"/>
                    <a:pt x="833" y="253"/>
                    <a:pt x="852" y="252"/>
                  </a:cubicBezTo>
                  <a:cubicBezTo>
                    <a:pt x="871" y="251"/>
                    <a:pt x="885" y="262"/>
                    <a:pt x="908" y="260"/>
                  </a:cubicBezTo>
                  <a:cubicBezTo>
                    <a:pt x="931" y="258"/>
                    <a:pt x="956" y="250"/>
                    <a:pt x="992" y="240"/>
                  </a:cubicBezTo>
                  <a:cubicBezTo>
                    <a:pt x="1028" y="230"/>
                    <a:pt x="1098" y="211"/>
                    <a:pt x="1124" y="200"/>
                  </a:cubicBezTo>
                  <a:cubicBezTo>
                    <a:pt x="1150" y="189"/>
                    <a:pt x="1133" y="176"/>
                    <a:pt x="1148" y="172"/>
                  </a:cubicBezTo>
                  <a:cubicBezTo>
                    <a:pt x="1163" y="168"/>
                    <a:pt x="1198" y="178"/>
                    <a:pt x="1212" y="176"/>
                  </a:cubicBezTo>
                  <a:cubicBezTo>
                    <a:pt x="1226" y="174"/>
                    <a:pt x="1213" y="169"/>
                    <a:pt x="1232" y="160"/>
                  </a:cubicBezTo>
                  <a:cubicBezTo>
                    <a:pt x="1251" y="151"/>
                    <a:pt x="1304" y="127"/>
                    <a:pt x="1328" y="120"/>
                  </a:cubicBezTo>
                  <a:cubicBezTo>
                    <a:pt x="1352" y="113"/>
                    <a:pt x="1359" y="127"/>
                    <a:pt x="1376" y="120"/>
                  </a:cubicBezTo>
                  <a:cubicBezTo>
                    <a:pt x="1393" y="113"/>
                    <a:pt x="1413" y="83"/>
                    <a:pt x="1428" y="76"/>
                  </a:cubicBezTo>
                  <a:cubicBezTo>
                    <a:pt x="1443" y="69"/>
                    <a:pt x="1446" y="87"/>
                    <a:pt x="1464" y="80"/>
                  </a:cubicBezTo>
                  <a:cubicBezTo>
                    <a:pt x="1482" y="73"/>
                    <a:pt x="1513" y="49"/>
                    <a:pt x="1536" y="36"/>
                  </a:cubicBezTo>
                  <a:cubicBezTo>
                    <a:pt x="1559" y="23"/>
                    <a:pt x="1579" y="11"/>
                    <a:pt x="1600" y="0"/>
                  </a:cubicBezTo>
                </a:path>
              </a:pathLst>
            </a:custGeom>
            <a:noFill/>
            <a:ln w="28575" cmpd="sng">
              <a:solidFill>
                <a:srgbClr val="FF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52" name="Text Box 58"/>
            <p:cNvSpPr txBox="1">
              <a:spLocks noChangeArrowheads="1"/>
            </p:cNvSpPr>
            <p:nvPr/>
          </p:nvSpPr>
          <p:spPr bwMode="auto">
            <a:xfrm>
              <a:off x="518160" y="3550121"/>
              <a:ext cx="306340" cy="127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00" b="1" dirty="0">
                  <a:latin typeface="Verdana" pitchFamily="34" charset="0"/>
                </a:rPr>
                <a:t>0.975</a:t>
              </a:r>
            </a:p>
          </p:txBody>
        </p:sp>
        <p:sp>
          <p:nvSpPr>
            <p:cNvPr id="5153" name="Line 59"/>
            <p:cNvSpPr>
              <a:spLocks noChangeShapeType="1"/>
            </p:cNvSpPr>
            <p:nvPr/>
          </p:nvSpPr>
          <p:spPr bwMode="auto">
            <a:xfrm flipH="1">
              <a:off x="705951" y="3677581"/>
              <a:ext cx="15753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841231" y="5464251"/>
              <a:ext cx="926494" cy="76407"/>
              <a:chOff x="514" y="3533"/>
              <a:chExt cx="1041" cy="121"/>
            </a:xfrm>
          </p:grpSpPr>
          <p:sp>
            <p:nvSpPr>
              <p:cNvPr id="103" name="Rectangle 5"/>
              <p:cNvSpPr>
                <a:spLocks noChangeArrowheads="1"/>
              </p:cNvSpPr>
              <p:nvPr/>
            </p:nvSpPr>
            <p:spPr bwMode="auto">
              <a:xfrm>
                <a:off x="517" y="3534"/>
                <a:ext cx="253" cy="121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000" dirty="0"/>
              </a:p>
            </p:txBody>
          </p:sp>
          <p:sp>
            <p:nvSpPr>
              <p:cNvPr id="5179" name="Rectangle 6"/>
              <p:cNvSpPr>
                <a:spLocks noChangeArrowheads="1"/>
              </p:cNvSpPr>
              <p:nvPr/>
            </p:nvSpPr>
            <p:spPr bwMode="auto">
              <a:xfrm>
                <a:off x="775" y="3533"/>
                <a:ext cx="256" cy="121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sz="2000" dirty="0"/>
              </a:p>
            </p:txBody>
          </p:sp>
          <p:sp>
            <p:nvSpPr>
              <p:cNvPr id="105" name="Rectangle 7"/>
              <p:cNvSpPr>
                <a:spLocks noChangeArrowheads="1"/>
              </p:cNvSpPr>
              <p:nvPr/>
            </p:nvSpPr>
            <p:spPr bwMode="auto">
              <a:xfrm>
                <a:off x="1037" y="3534"/>
                <a:ext cx="255" cy="121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000" dirty="0"/>
              </a:p>
            </p:txBody>
          </p:sp>
          <p:sp>
            <p:nvSpPr>
              <p:cNvPr id="5181" name="Rectangle 8"/>
              <p:cNvSpPr>
                <a:spLocks noChangeArrowheads="1"/>
              </p:cNvSpPr>
              <p:nvPr/>
            </p:nvSpPr>
            <p:spPr bwMode="auto">
              <a:xfrm>
                <a:off x="1299" y="3533"/>
                <a:ext cx="256" cy="121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sz="2000" dirty="0"/>
              </a:p>
            </p:txBody>
          </p:sp>
        </p:grpSp>
        <p:sp>
          <p:nvSpPr>
            <p:cNvPr id="5155" name="Text Box 9"/>
            <p:cNvSpPr txBox="1">
              <a:spLocks noChangeArrowheads="1"/>
            </p:cNvSpPr>
            <p:nvPr/>
          </p:nvSpPr>
          <p:spPr bwMode="auto">
            <a:xfrm>
              <a:off x="721329" y="5554322"/>
              <a:ext cx="1169807" cy="198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800" b="1" dirty="0">
                  <a:latin typeface="Verdana" pitchFamily="34" charset="0"/>
                </a:rPr>
                <a:t>0            km       4</a:t>
              </a:r>
            </a:p>
          </p:txBody>
        </p:sp>
        <p:sp>
          <p:nvSpPr>
            <p:cNvPr id="5156" name="Text Box 66"/>
            <p:cNvSpPr txBox="1">
              <a:spLocks noChangeArrowheads="1"/>
            </p:cNvSpPr>
            <p:nvPr/>
          </p:nvSpPr>
          <p:spPr bwMode="auto">
            <a:xfrm>
              <a:off x="1989546" y="5419141"/>
              <a:ext cx="6407571" cy="256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1358900"/>
              <a:r>
                <a:rPr lang="en-US" sz="1200" b="1" dirty="0" smtClean="0">
                  <a:latin typeface="Verdana" pitchFamily="34" charset="0"/>
                </a:rPr>
                <a:t>Figure 1.  </a:t>
              </a:r>
              <a:r>
                <a:rPr lang="en-US" sz="1200" b="1" dirty="0">
                  <a:latin typeface="Verdana" pitchFamily="34" charset="0"/>
                </a:rPr>
                <a:t>Crossline 3445 with the top and base of the reservoir horizons</a:t>
              </a:r>
            </a:p>
          </p:txBody>
        </p:sp>
        <p:grpSp>
          <p:nvGrpSpPr>
            <p:cNvPr id="4" name="Group 13"/>
            <p:cNvGrpSpPr>
              <a:grpSpLocks/>
            </p:cNvGrpSpPr>
            <p:nvPr/>
          </p:nvGrpSpPr>
          <p:grpSpPr bwMode="auto">
            <a:xfrm>
              <a:off x="1188670" y="1620096"/>
              <a:ext cx="6736130" cy="3835824"/>
              <a:chOff x="509" y="849"/>
              <a:chExt cx="4863" cy="2415"/>
            </a:xfrm>
          </p:grpSpPr>
          <p:sp>
            <p:nvSpPr>
              <p:cNvPr id="5158" name="Line 14"/>
              <p:cNvSpPr>
                <a:spLocks noChangeShapeType="1"/>
              </p:cNvSpPr>
              <p:nvPr/>
            </p:nvSpPr>
            <p:spPr bwMode="auto">
              <a:xfrm>
                <a:off x="509" y="849"/>
                <a:ext cx="0" cy="241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59" name="Line 15"/>
              <p:cNvSpPr>
                <a:spLocks noChangeShapeType="1"/>
              </p:cNvSpPr>
              <p:nvPr/>
            </p:nvSpPr>
            <p:spPr bwMode="auto">
              <a:xfrm>
                <a:off x="764" y="849"/>
                <a:ext cx="0" cy="241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60" name="Line 16"/>
              <p:cNvSpPr>
                <a:spLocks noChangeShapeType="1"/>
              </p:cNvSpPr>
              <p:nvPr/>
            </p:nvSpPr>
            <p:spPr bwMode="auto">
              <a:xfrm>
                <a:off x="1020" y="849"/>
                <a:ext cx="0" cy="241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61" name="Line 17"/>
              <p:cNvSpPr>
                <a:spLocks noChangeShapeType="1"/>
              </p:cNvSpPr>
              <p:nvPr/>
            </p:nvSpPr>
            <p:spPr bwMode="auto">
              <a:xfrm>
                <a:off x="1276" y="849"/>
                <a:ext cx="0" cy="241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62" name="Line 18"/>
              <p:cNvSpPr>
                <a:spLocks noChangeShapeType="1"/>
              </p:cNvSpPr>
              <p:nvPr/>
            </p:nvSpPr>
            <p:spPr bwMode="auto">
              <a:xfrm>
                <a:off x="1532" y="849"/>
                <a:ext cx="0" cy="241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63" name="Line 19"/>
              <p:cNvSpPr>
                <a:spLocks noChangeShapeType="1"/>
              </p:cNvSpPr>
              <p:nvPr/>
            </p:nvSpPr>
            <p:spPr bwMode="auto">
              <a:xfrm>
                <a:off x="1788" y="849"/>
                <a:ext cx="0" cy="241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64" name="Line 20"/>
              <p:cNvSpPr>
                <a:spLocks noChangeShapeType="1"/>
              </p:cNvSpPr>
              <p:nvPr/>
            </p:nvSpPr>
            <p:spPr bwMode="auto">
              <a:xfrm>
                <a:off x="2044" y="849"/>
                <a:ext cx="0" cy="241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65" name="Line 21"/>
              <p:cNvSpPr>
                <a:spLocks noChangeShapeType="1"/>
              </p:cNvSpPr>
              <p:nvPr/>
            </p:nvSpPr>
            <p:spPr bwMode="auto">
              <a:xfrm>
                <a:off x="2300" y="849"/>
                <a:ext cx="0" cy="241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66" name="Line 22"/>
              <p:cNvSpPr>
                <a:spLocks noChangeShapeType="1"/>
              </p:cNvSpPr>
              <p:nvPr/>
            </p:nvSpPr>
            <p:spPr bwMode="auto">
              <a:xfrm>
                <a:off x="2556" y="849"/>
                <a:ext cx="0" cy="241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67" name="Line 23"/>
              <p:cNvSpPr>
                <a:spLocks noChangeShapeType="1"/>
              </p:cNvSpPr>
              <p:nvPr/>
            </p:nvSpPr>
            <p:spPr bwMode="auto">
              <a:xfrm>
                <a:off x="2812" y="849"/>
                <a:ext cx="0" cy="241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68" name="Line 24"/>
              <p:cNvSpPr>
                <a:spLocks noChangeShapeType="1"/>
              </p:cNvSpPr>
              <p:nvPr/>
            </p:nvSpPr>
            <p:spPr bwMode="auto">
              <a:xfrm>
                <a:off x="3068" y="849"/>
                <a:ext cx="0" cy="241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69" name="Line 25"/>
              <p:cNvSpPr>
                <a:spLocks noChangeShapeType="1"/>
              </p:cNvSpPr>
              <p:nvPr/>
            </p:nvSpPr>
            <p:spPr bwMode="auto">
              <a:xfrm>
                <a:off x="3324" y="849"/>
                <a:ext cx="0" cy="241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70" name="Line 26"/>
              <p:cNvSpPr>
                <a:spLocks noChangeShapeType="1"/>
              </p:cNvSpPr>
              <p:nvPr/>
            </p:nvSpPr>
            <p:spPr bwMode="auto">
              <a:xfrm>
                <a:off x="3580" y="849"/>
                <a:ext cx="0" cy="241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71" name="Line 27"/>
              <p:cNvSpPr>
                <a:spLocks noChangeShapeType="1"/>
              </p:cNvSpPr>
              <p:nvPr/>
            </p:nvSpPr>
            <p:spPr bwMode="auto">
              <a:xfrm>
                <a:off x="3836" y="849"/>
                <a:ext cx="0" cy="241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72" name="Line 28"/>
              <p:cNvSpPr>
                <a:spLocks noChangeShapeType="1"/>
              </p:cNvSpPr>
              <p:nvPr/>
            </p:nvSpPr>
            <p:spPr bwMode="auto">
              <a:xfrm>
                <a:off x="4092" y="849"/>
                <a:ext cx="0" cy="241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73" name="Line 29"/>
              <p:cNvSpPr>
                <a:spLocks noChangeShapeType="1"/>
              </p:cNvSpPr>
              <p:nvPr/>
            </p:nvSpPr>
            <p:spPr bwMode="auto">
              <a:xfrm>
                <a:off x="4348" y="849"/>
                <a:ext cx="0" cy="241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74" name="Line 30"/>
              <p:cNvSpPr>
                <a:spLocks noChangeShapeType="1"/>
              </p:cNvSpPr>
              <p:nvPr/>
            </p:nvSpPr>
            <p:spPr bwMode="auto">
              <a:xfrm>
                <a:off x="4604" y="849"/>
                <a:ext cx="0" cy="241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75" name="Line 31"/>
              <p:cNvSpPr>
                <a:spLocks noChangeShapeType="1"/>
              </p:cNvSpPr>
              <p:nvPr/>
            </p:nvSpPr>
            <p:spPr bwMode="auto">
              <a:xfrm>
                <a:off x="4860" y="849"/>
                <a:ext cx="0" cy="241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76" name="Line 32"/>
              <p:cNvSpPr>
                <a:spLocks noChangeShapeType="1"/>
              </p:cNvSpPr>
              <p:nvPr/>
            </p:nvSpPr>
            <p:spPr bwMode="auto">
              <a:xfrm>
                <a:off x="5116" y="849"/>
                <a:ext cx="0" cy="241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77" name="Line 33"/>
              <p:cNvSpPr>
                <a:spLocks noChangeShapeType="1"/>
              </p:cNvSpPr>
              <p:nvPr/>
            </p:nvSpPr>
            <p:spPr bwMode="auto">
              <a:xfrm>
                <a:off x="5372" y="849"/>
                <a:ext cx="0" cy="241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</p:grpSp>
      <p:pic>
        <p:nvPicPr>
          <p:cNvPr id="5125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96038" y="6126163"/>
            <a:ext cx="19907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6" name="Line 61"/>
          <p:cNvSpPr>
            <a:spLocks noChangeShapeType="1"/>
          </p:cNvSpPr>
          <p:nvPr/>
        </p:nvSpPr>
        <p:spPr bwMode="auto">
          <a:xfrm flipH="1">
            <a:off x="866775" y="3892550"/>
            <a:ext cx="7240588" cy="0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62" name="TextBox 61"/>
          <p:cNvSpPr txBox="1"/>
          <p:nvPr/>
        </p:nvSpPr>
        <p:spPr>
          <a:xfrm>
            <a:off x="185063" y="3640704"/>
            <a:ext cx="1008609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Gas-Water</a:t>
            </a:r>
          </a:p>
          <a:p>
            <a:pPr algn="ctr"/>
            <a:r>
              <a:rPr lang="en-US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Contact</a:t>
            </a:r>
            <a:endParaRPr lang="en-US" sz="1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89217" y="4954248"/>
            <a:ext cx="782586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Datum</a:t>
            </a:r>
          </a:p>
          <a:p>
            <a:pPr algn="ctr"/>
            <a:r>
              <a:rPr lang="en-US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Horizon</a:t>
            </a:r>
            <a:endParaRPr lang="en-US" sz="1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/>
          <p:cNvPicPr>
            <a:picLocks noChangeAspect="1" noChangeArrowheads="1"/>
          </p:cNvPicPr>
          <p:nvPr/>
        </p:nvPicPr>
        <p:blipFill>
          <a:blip r:embed="rId3" cstate="print"/>
          <a:srcRect l="-119" t="-1106" r="-1549" b="19641"/>
          <a:stretch>
            <a:fillRect/>
          </a:stretch>
        </p:blipFill>
        <p:spPr bwMode="auto">
          <a:xfrm>
            <a:off x="609600" y="1549400"/>
            <a:ext cx="8288338" cy="408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Freeform 71"/>
          <p:cNvSpPr>
            <a:spLocks/>
          </p:cNvSpPr>
          <p:nvPr/>
        </p:nvSpPr>
        <p:spPr bwMode="auto">
          <a:xfrm>
            <a:off x="844550" y="3930650"/>
            <a:ext cx="4887913" cy="811213"/>
          </a:xfrm>
          <a:custGeom>
            <a:avLst/>
            <a:gdLst>
              <a:gd name="T0" fmla="*/ 34128 w 5156"/>
              <a:gd name="T1" fmla="*/ 129148 h 804"/>
              <a:gd name="T2" fmla="*/ 199081 w 5156"/>
              <a:gd name="T3" fmla="*/ 147310 h 804"/>
              <a:gd name="T4" fmla="*/ 285349 w 5156"/>
              <a:gd name="T5" fmla="*/ 174552 h 804"/>
              <a:gd name="T6" fmla="*/ 441770 w 5156"/>
              <a:gd name="T7" fmla="*/ 129148 h 804"/>
              <a:gd name="T8" fmla="*/ 536571 w 5156"/>
              <a:gd name="T9" fmla="*/ 138229 h 804"/>
              <a:gd name="T10" fmla="*/ 692992 w 5156"/>
              <a:gd name="T11" fmla="*/ 138229 h 804"/>
              <a:gd name="T12" fmla="*/ 857944 w 5156"/>
              <a:gd name="T13" fmla="*/ 120068 h 804"/>
              <a:gd name="T14" fmla="*/ 952745 w 5156"/>
              <a:gd name="T15" fmla="*/ 91816 h 804"/>
              <a:gd name="T16" fmla="*/ 1092102 w 5156"/>
              <a:gd name="T17" fmla="*/ 91816 h 804"/>
              <a:gd name="T18" fmla="*/ 1230510 w 5156"/>
              <a:gd name="T19" fmla="*/ 64574 h 804"/>
              <a:gd name="T20" fmla="*/ 1308247 w 5156"/>
              <a:gd name="T21" fmla="*/ 109978 h 804"/>
              <a:gd name="T22" fmla="*/ 1473200 w 5156"/>
              <a:gd name="T23" fmla="*/ 109978 h 804"/>
              <a:gd name="T24" fmla="*/ 1655216 w 5156"/>
              <a:gd name="T25" fmla="*/ 156391 h 804"/>
              <a:gd name="T26" fmla="*/ 1689345 w 5156"/>
              <a:gd name="T27" fmla="*/ 109978 h 804"/>
              <a:gd name="T28" fmla="*/ 1802157 w 5156"/>
              <a:gd name="T29" fmla="*/ 129148 h 804"/>
              <a:gd name="T30" fmla="*/ 1906438 w 5156"/>
              <a:gd name="T31" fmla="*/ 100897 h 804"/>
              <a:gd name="T32" fmla="*/ 2010718 w 5156"/>
              <a:gd name="T33" fmla="*/ 109978 h 804"/>
              <a:gd name="T34" fmla="*/ 2044846 w 5156"/>
              <a:gd name="T35" fmla="*/ 64574 h 804"/>
              <a:gd name="T36" fmla="*/ 2201267 w 5156"/>
              <a:gd name="T37" fmla="*/ 82736 h 804"/>
              <a:gd name="T38" fmla="*/ 2287536 w 5156"/>
              <a:gd name="T39" fmla="*/ 0 h 804"/>
              <a:gd name="T40" fmla="*/ 2366220 w 5156"/>
              <a:gd name="T41" fmla="*/ 9081 h 804"/>
              <a:gd name="T42" fmla="*/ 2435424 w 5156"/>
              <a:gd name="T43" fmla="*/ 55493 h 804"/>
              <a:gd name="T44" fmla="*/ 2599429 w 5156"/>
              <a:gd name="T45" fmla="*/ 91816 h 804"/>
              <a:gd name="T46" fmla="*/ 2860131 w 5156"/>
              <a:gd name="T47" fmla="*/ 36323 h 804"/>
              <a:gd name="T48" fmla="*/ 2998539 w 5156"/>
              <a:gd name="T49" fmla="*/ 27242 h 804"/>
              <a:gd name="T50" fmla="*/ 3067744 w 5156"/>
              <a:gd name="T51" fmla="*/ 27242 h 804"/>
              <a:gd name="T52" fmla="*/ 3111352 w 5156"/>
              <a:gd name="T53" fmla="*/ 55493 h 804"/>
              <a:gd name="T54" fmla="*/ 3224164 w 5156"/>
              <a:gd name="T55" fmla="*/ 9081 h 804"/>
              <a:gd name="T56" fmla="*/ 3354041 w 5156"/>
              <a:gd name="T57" fmla="*/ 18161 h 804"/>
              <a:gd name="T58" fmla="*/ 3397649 w 5156"/>
              <a:gd name="T59" fmla="*/ 91816 h 804"/>
              <a:gd name="T60" fmla="*/ 3388169 w 5156"/>
              <a:gd name="T61" fmla="*/ 276458 h 804"/>
              <a:gd name="T62" fmla="*/ 3458322 w 5156"/>
              <a:gd name="T63" fmla="*/ 276458 h 804"/>
              <a:gd name="T64" fmla="*/ 3596730 w 5156"/>
              <a:gd name="T65" fmla="*/ 294620 h 804"/>
              <a:gd name="T66" fmla="*/ 3691531 w 5156"/>
              <a:gd name="T67" fmla="*/ 294620 h 804"/>
              <a:gd name="T68" fmla="*/ 3761683 w 5156"/>
              <a:gd name="T69" fmla="*/ 294620 h 804"/>
              <a:gd name="T70" fmla="*/ 3847952 w 5156"/>
              <a:gd name="T71" fmla="*/ 303700 h 804"/>
              <a:gd name="T72" fmla="*/ 3986360 w 5156"/>
              <a:gd name="T73" fmla="*/ 303700 h 804"/>
              <a:gd name="T74" fmla="*/ 4065045 w 5156"/>
              <a:gd name="T75" fmla="*/ 322871 h 804"/>
              <a:gd name="T76" fmla="*/ 4134249 w 5156"/>
              <a:gd name="T77" fmla="*/ 303700 h 804"/>
              <a:gd name="T78" fmla="*/ 4159845 w 5156"/>
              <a:gd name="T79" fmla="*/ 561997 h 804"/>
              <a:gd name="T80" fmla="*/ 4324798 w 5156"/>
              <a:gd name="T81" fmla="*/ 561997 h 804"/>
              <a:gd name="T82" fmla="*/ 4454675 w 5156"/>
              <a:gd name="T83" fmla="*/ 561997 h 804"/>
              <a:gd name="T84" fmla="*/ 4515347 w 5156"/>
              <a:gd name="T85" fmla="*/ 561997 h 804"/>
              <a:gd name="T86" fmla="*/ 4611096 w 5156"/>
              <a:gd name="T87" fmla="*/ 581168 h 804"/>
              <a:gd name="T88" fmla="*/ 4688832 w 5156"/>
              <a:gd name="T89" fmla="*/ 581168 h 804"/>
              <a:gd name="T90" fmla="*/ 4758036 w 5156"/>
              <a:gd name="T91" fmla="*/ 599329 h 804"/>
              <a:gd name="T92" fmla="*/ 4853785 w 5156"/>
              <a:gd name="T93" fmla="*/ 599329 h 804"/>
              <a:gd name="T94" fmla="*/ 4887913 w 5156"/>
              <a:gd name="T95" fmla="*/ 811213 h 804"/>
              <a:gd name="T96" fmla="*/ 0 w 5156"/>
              <a:gd name="T97" fmla="*/ 811213 h 804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5156"/>
              <a:gd name="T148" fmla="*/ 0 h 804"/>
              <a:gd name="T149" fmla="*/ 5156 w 5156"/>
              <a:gd name="T150" fmla="*/ 804 h 804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5156" h="804">
                <a:moveTo>
                  <a:pt x="36" y="128"/>
                </a:moveTo>
                <a:lnTo>
                  <a:pt x="210" y="146"/>
                </a:lnTo>
                <a:lnTo>
                  <a:pt x="301" y="173"/>
                </a:lnTo>
                <a:lnTo>
                  <a:pt x="466" y="128"/>
                </a:lnTo>
                <a:lnTo>
                  <a:pt x="566" y="137"/>
                </a:lnTo>
                <a:lnTo>
                  <a:pt x="731" y="137"/>
                </a:lnTo>
                <a:lnTo>
                  <a:pt x="905" y="119"/>
                </a:lnTo>
                <a:lnTo>
                  <a:pt x="1005" y="91"/>
                </a:lnTo>
                <a:lnTo>
                  <a:pt x="1152" y="91"/>
                </a:lnTo>
                <a:lnTo>
                  <a:pt x="1298" y="64"/>
                </a:lnTo>
                <a:lnTo>
                  <a:pt x="1380" y="109"/>
                </a:lnTo>
                <a:lnTo>
                  <a:pt x="1554" y="109"/>
                </a:lnTo>
                <a:lnTo>
                  <a:pt x="1746" y="155"/>
                </a:lnTo>
                <a:lnTo>
                  <a:pt x="1782" y="109"/>
                </a:lnTo>
                <a:lnTo>
                  <a:pt x="1901" y="128"/>
                </a:lnTo>
                <a:lnTo>
                  <a:pt x="2011" y="100"/>
                </a:lnTo>
                <a:lnTo>
                  <a:pt x="2121" y="109"/>
                </a:lnTo>
                <a:lnTo>
                  <a:pt x="2157" y="64"/>
                </a:lnTo>
                <a:lnTo>
                  <a:pt x="2322" y="82"/>
                </a:lnTo>
                <a:lnTo>
                  <a:pt x="2413" y="0"/>
                </a:lnTo>
                <a:lnTo>
                  <a:pt x="2496" y="9"/>
                </a:lnTo>
                <a:lnTo>
                  <a:pt x="2569" y="55"/>
                </a:lnTo>
                <a:lnTo>
                  <a:pt x="2742" y="91"/>
                </a:lnTo>
                <a:lnTo>
                  <a:pt x="3017" y="36"/>
                </a:lnTo>
                <a:lnTo>
                  <a:pt x="3163" y="27"/>
                </a:lnTo>
                <a:lnTo>
                  <a:pt x="3236" y="27"/>
                </a:lnTo>
                <a:lnTo>
                  <a:pt x="3282" y="55"/>
                </a:lnTo>
                <a:lnTo>
                  <a:pt x="3401" y="9"/>
                </a:lnTo>
                <a:lnTo>
                  <a:pt x="3538" y="18"/>
                </a:lnTo>
                <a:lnTo>
                  <a:pt x="3584" y="91"/>
                </a:lnTo>
                <a:lnTo>
                  <a:pt x="3574" y="274"/>
                </a:lnTo>
                <a:lnTo>
                  <a:pt x="3648" y="274"/>
                </a:lnTo>
                <a:lnTo>
                  <a:pt x="3794" y="292"/>
                </a:lnTo>
                <a:lnTo>
                  <a:pt x="3894" y="292"/>
                </a:lnTo>
                <a:lnTo>
                  <a:pt x="3968" y="292"/>
                </a:lnTo>
                <a:lnTo>
                  <a:pt x="4059" y="301"/>
                </a:lnTo>
                <a:lnTo>
                  <a:pt x="4205" y="301"/>
                </a:lnTo>
                <a:lnTo>
                  <a:pt x="4288" y="320"/>
                </a:lnTo>
                <a:lnTo>
                  <a:pt x="4361" y="301"/>
                </a:lnTo>
                <a:lnTo>
                  <a:pt x="4388" y="557"/>
                </a:lnTo>
                <a:lnTo>
                  <a:pt x="4562" y="557"/>
                </a:lnTo>
                <a:lnTo>
                  <a:pt x="4699" y="557"/>
                </a:lnTo>
                <a:lnTo>
                  <a:pt x="4763" y="557"/>
                </a:lnTo>
                <a:lnTo>
                  <a:pt x="4864" y="576"/>
                </a:lnTo>
                <a:lnTo>
                  <a:pt x="4946" y="576"/>
                </a:lnTo>
                <a:lnTo>
                  <a:pt x="5019" y="594"/>
                </a:lnTo>
                <a:lnTo>
                  <a:pt x="5120" y="594"/>
                </a:lnTo>
                <a:lnTo>
                  <a:pt x="5156" y="804"/>
                </a:lnTo>
                <a:lnTo>
                  <a:pt x="0" y="804"/>
                </a:lnTo>
              </a:path>
            </a:pathLst>
          </a:custGeom>
          <a:solidFill>
            <a:srgbClr val="722600">
              <a:alpha val="30196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148" name="Freeform 74"/>
          <p:cNvSpPr>
            <a:spLocks/>
          </p:cNvSpPr>
          <p:nvPr/>
        </p:nvSpPr>
        <p:spPr bwMode="auto">
          <a:xfrm>
            <a:off x="6488113" y="4059238"/>
            <a:ext cx="2052637" cy="674687"/>
          </a:xfrm>
          <a:custGeom>
            <a:avLst/>
            <a:gdLst>
              <a:gd name="T0" fmla="*/ 17058 w 2166"/>
              <a:gd name="T1" fmla="*/ 147683 h 667"/>
              <a:gd name="T2" fmla="*/ 111824 w 2166"/>
              <a:gd name="T3" fmla="*/ 203316 h 667"/>
              <a:gd name="T4" fmla="*/ 233125 w 2166"/>
              <a:gd name="T5" fmla="*/ 203316 h 667"/>
              <a:gd name="T6" fmla="*/ 389489 w 2166"/>
              <a:gd name="T7" fmla="*/ 147683 h 667"/>
              <a:gd name="T8" fmla="*/ 467198 w 2166"/>
              <a:gd name="T9" fmla="*/ 64738 h 667"/>
              <a:gd name="T10" fmla="*/ 571440 w 2166"/>
              <a:gd name="T11" fmla="*/ 92049 h 667"/>
              <a:gd name="T12" fmla="*/ 632091 w 2166"/>
              <a:gd name="T13" fmla="*/ 55634 h 667"/>
              <a:gd name="T14" fmla="*/ 692741 w 2166"/>
              <a:gd name="T15" fmla="*/ 92049 h 667"/>
              <a:gd name="T16" fmla="*/ 770450 w 2166"/>
              <a:gd name="T17" fmla="*/ 64738 h 667"/>
              <a:gd name="T18" fmla="*/ 831100 w 2166"/>
              <a:gd name="T19" fmla="*/ 73841 h 667"/>
              <a:gd name="T20" fmla="*/ 874692 w 2166"/>
              <a:gd name="T21" fmla="*/ 0 h 667"/>
              <a:gd name="T22" fmla="*/ 943872 w 2166"/>
              <a:gd name="T23" fmla="*/ 18207 h 667"/>
              <a:gd name="T24" fmla="*/ 987464 w 2166"/>
              <a:gd name="T25" fmla="*/ 55634 h 667"/>
              <a:gd name="T26" fmla="*/ 1039586 w 2166"/>
              <a:gd name="T27" fmla="*/ 0 h 667"/>
              <a:gd name="T28" fmla="*/ 1142881 w 2166"/>
              <a:gd name="T29" fmla="*/ 18207 h 667"/>
              <a:gd name="T30" fmla="*/ 1359896 w 2166"/>
              <a:gd name="T31" fmla="*/ 27311 h 667"/>
              <a:gd name="T32" fmla="*/ 1412017 w 2166"/>
              <a:gd name="T33" fmla="*/ 27311 h 667"/>
              <a:gd name="T34" fmla="*/ 1412017 w 2166"/>
              <a:gd name="T35" fmla="*/ 92049 h 667"/>
              <a:gd name="T36" fmla="*/ 1412017 w 2166"/>
              <a:gd name="T37" fmla="*/ 185109 h 667"/>
              <a:gd name="T38" fmla="*/ 1550376 w 2166"/>
              <a:gd name="T39" fmla="*/ 185109 h 667"/>
              <a:gd name="T40" fmla="*/ 1637561 w 2166"/>
              <a:gd name="T41" fmla="*/ 194213 h 667"/>
              <a:gd name="T42" fmla="*/ 1688735 w 2166"/>
              <a:gd name="T43" fmla="*/ 212420 h 667"/>
              <a:gd name="T44" fmla="*/ 1758862 w 2166"/>
              <a:gd name="T45" fmla="*/ 203316 h 667"/>
              <a:gd name="T46" fmla="*/ 1801506 w 2166"/>
              <a:gd name="T47" fmla="*/ 174994 h 667"/>
              <a:gd name="T48" fmla="*/ 1888691 w 2166"/>
              <a:gd name="T49" fmla="*/ 194213 h 667"/>
              <a:gd name="T50" fmla="*/ 1974929 w 2166"/>
              <a:gd name="T51" fmla="*/ 239731 h 667"/>
              <a:gd name="T52" fmla="*/ 2052637 w 2166"/>
              <a:gd name="T53" fmla="*/ 249847 h 667"/>
              <a:gd name="T54" fmla="*/ 2052637 w 2166"/>
              <a:gd name="T55" fmla="*/ 674687 h 667"/>
              <a:gd name="T56" fmla="*/ 1506783 w 2166"/>
              <a:gd name="T57" fmla="*/ 674687 h 667"/>
              <a:gd name="T58" fmla="*/ 1506783 w 2166"/>
              <a:gd name="T59" fmla="*/ 471371 h 667"/>
              <a:gd name="T60" fmla="*/ 1403488 w 2166"/>
              <a:gd name="T61" fmla="*/ 462267 h 667"/>
              <a:gd name="T62" fmla="*/ 1316303 w 2166"/>
              <a:gd name="T63" fmla="*/ 462267 h 667"/>
              <a:gd name="T64" fmla="*/ 1221537 w 2166"/>
              <a:gd name="T65" fmla="*/ 453163 h 667"/>
              <a:gd name="T66" fmla="*/ 1152358 w 2166"/>
              <a:gd name="T67" fmla="*/ 453163 h 667"/>
              <a:gd name="T68" fmla="*/ 1073702 w 2166"/>
              <a:gd name="T69" fmla="*/ 453163 h 667"/>
              <a:gd name="T70" fmla="*/ 1004522 w 2166"/>
              <a:gd name="T71" fmla="*/ 453163 h 667"/>
              <a:gd name="T72" fmla="*/ 926814 w 2166"/>
              <a:gd name="T73" fmla="*/ 453163 h 667"/>
              <a:gd name="T74" fmla="*/ 849106 w 2166"/>
              <a:gd name="T75" fmla="*/ 453163 h 667"/>
              <a:gd name="T76" fmla="*/ 753392 w 2166"/>
              <a:gd name="T77" fmla="*/ 471371 h 667"/>
              <a:gd name="T78" fmla="*/ 753392 w 2166"/>
              <a:gd name="T79" fmla="*/ 258950 h 667"/>
              <a:gd name="T80" fmla="*/ 667154 w 2166"/>
              <a:gd name="T81" fmla="*/ 268054 h 667"/>
              <a:gd name="T82" fmla="*/ 571440 w 2166"/>
              <a:gd name="T83" fmla="*/ 268054 h 667"/>
              <a:gd name="T84" fmla="*/ 485203 w 2166"/>
              <a:gd name="T85" fmla="*/ 268054 h 667"/>
              <a:gd name="T86" fmla="*/ 415076 w 2166"/>
              <a:gd name="T87" fmla="*/ 268054 h 667"/>
              <a:gd name="T88" fmla="*/ 354426 w 2166"/>
              <a:gd name="T89" fmla="*/ 304469 h 667"/>
              <a:gd name="T90" fmla="*/ 276717 w 2166"/>
              <a:gd name="T91" fmla="*/ 341895 h 667"/>
              <a:gd name="T92" fmla="*/ 181951 w 2166"/>
              <a:gd name="T93" fmla="*/ 360103 h 667"/>
              <a:gd name="T94" fmla="*/ 121301 w 2166"/>
              <a:gd name="T95" fmla="*/ 360103 h 667"/>
              <a:gd name="T96" fmla="*/ 60650 w 2166"/>
              <a:gd name="T97" fmla="*/ 360103 h 667"/>
              <a:gd name="T98" fmla="*/ 0 w 2166"/>
              <a:gd name="T99" fmla="*/ 332792 h 66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166"/>
              <a:gd name="T151" fmla="*/ 0 h 667"/>
              <a:gd name="T152" fmla="*/ 2166 w 2166"/>
              <a:gd name="T153" fmla="*/ 667 h 66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166" h="667">
                <a:moveTo>
                  <a:pt x="18" y="146"/>
                </a:moveTo>
                <a:lnTo>
                  <a:pt x="118" y="201"/>
                </a:lnTo>
                <a:lnTo>
                  <a:pt x="246" y="201"/>
                </a:lnTo>
                <a:lnTo>
                  <a:pt x="411" y="146"/>
                </a:lnTo>
                <a:lnTo>
                  <a:pt x="493" y="64"/>
                </a:lnTo>
                <a:lnTo>
                  <a:pt x="603" y="91"/>
                </a:lnTo>
                <a:lnTo>
                  <a:pt x="667" y="55"/>
                </a:lnTo>
                <a:lnTo>
                  <a:pt x="731" y="91"/>
                </a:lnTo>
                <a:lnTo>
                  <a:pt x="813" y="64"/>
                </a:lnTo>
                <a:lnTo>
                  <a:pt x="877" y="73"/>
                </a:lnTo>
                <a:lnTo>
                  <a:pt x="923" y="0"/>
                </a:lnTo>
                <a:lnTo>
                  <a:pt x="996" y="18"/>
                </a:lnTo>
                <a:lnTo>
                  <a:pt x="1042" y="55"/>
                </a:lnTo>
                <a:lnTo>
                  <a:pt x="1097" y="0"/>
                </a:lnTo>
                <a:lnTo>
                  <a:pt x="1206" y="18"/>
                </a:lnTo>
                <a:lnTo>
                  <a:pt x="1435" y="27"/>
                </a:lnTo>
                <a:lnTo>
                  <a:pt x="1490" y="27"/>
                </a:lnTo>
                <a:lnTo>
                  <a:pt x="1490" y="91"/>
                </a:lnTo>
                <a:lnTo>
                  <a:pt x="1490" y="183"/>
                </a:lnTo>
                <a:lnTo>
                  <a:pt x="1636" y="183"/>
                </a:lnTo>
                <a:lnTo>
                  <a:pt x="1728" y="192"/>
                </a:lnTo>
                <a:lnTo>
                  <a:pt x="1782" y="210"/>
                </a:lnTo>
                <a:lnTo>
                  <a:pt x="1856" y="201"/>
                </a:lnTo>
                <a:lnTo>
                  <a:pt x="1901" y="173"/>
                </a:lnTo>
                <a:lnTo>
                  <a:pt x="1993" y="192"/>
                </a:lnTo>
                <a:lnTo>
                  <a:pt x="2084" y="237"/>
                </a:lnTo>
                <a:lnTo>
                  <a:pt x="2166" y="247"/>
                </a:lnTo>
                <a:lnTo>
                  <a:pt x="2166" y="667"/>
                </a:lnTo>
                <a:lnTo>
                  <a:pt x="1590" y="667"/>
                </a:lnTo>
                <a:lnTo>
                  <a:pt x="1590" y="466"/>
                </a:lnTo>
                <a:lnTo>
                  <a:pt x="1481" y="457"/>
                </a:lnTo>
                <a:lnTo>
                  <a:pt x="1389" y="457"/>
                </a:lnTo>
                <a:lnTo>
                  <a:pt x="1289" y="448"/>
                </a:lnTo>
                <a:lnTo>
                  <a:pt x="1216" y="448"/>
                </a:lnTo>
                <a:lnTo>
                  <a:pt x="1133" y="448"/>
                </a:lnTo>
                <a:lnTo>
                  <a:pt x="1060" y="448"/>
                </a:lnTo>
                <a:lnTo>
                  <a:pt x="978" y="448"/>
                </a:lnTo>
                <a:lnTo>
                  <a:pt x="896" y="448"/>
                </a:lnTo>
                <a:lnTo>
                  <a:pt x="795" y="466"/>
                </a:lnTo>
                <a:lnTo>
                  <a:pt x="795" y="256"/>
                </a:lnTo>
                <a:lnTo>
                  <a:pt x="704" y="265"/>
                </a:lnTo>
                <a:lnTo>
                  <a:pt x="603" y="265"/>
                </a:lnTo>
                <a:lnTo>
                  <a:pt x="512" y="265"/>
                </a:lnTo>
                <a:lnTo>
                  <a:pt x="438" y="265"/>
                </a:lnTo>
                <a:lnTo>
                  <a:pt x="374" y="301"/>
                </a:lnTo>
                <a:lnTo>
                  <a:pt x="292" y="338"/>
                </a:lnTo>
                <a:lnTo>
                  <a:pt x="192" y="356"/>
                </a:lnTo>
                <a:lnTo>
                  <a:pt x="128" y="356"/>
                </a:lnTo>
                <a:lnTo>
                  <a:pt x="64" y="356"/>
                </a:lnTo>
                <a:lnTo>
                  <a:pt x="0" y="329"/>
                </a:lnTo>
              </a:path>
            </a:pathLst>
          </a:custGeom>
          <a:solidFill>
            <a:srgbClr val="FFFF66">
              <a:alpha val="39999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149" name="Freeform 73"/>
          <p:cNvSpPr>
            <a:spLocks/>
          </p:cNvSpPr>
          <p:nvPr/>
        </p:nvSpPr>
        <p:spPr bwMode="auto">
          <a:xfrm>
            <a:off x="4224338" y="3940175"/>
            <a:ext cx="3779837" cy="811213"/>
          </a:xfrm>
          <a:custGeom>
            <a:avLst/>
            <a:gdLst>
              <a:gd name="T0" fmla="*/ 0 w 3987"/>
              <a:gd name="T1" fmla="*/ 18161 h 804"/>
              <a:gd name="T2" fmla="*/ 69207 w 3987"/>
              <a:gd name="T3" fmla="*/ 0 h 804"/>
              <a:gd name="T4" fmla="*/ 182024 w 3987"/>
              <a:gd name="T5" fmla="*/ 9081 h 804"/>
              <a:gd name="T6" fmla="*/ 286308 w 3987"/>
              <a:gd name="T7" fmla="*/ 36323 h 804"/>
              <a:gd name="T8" fmla="*/ 364048 w 3987"/>
              <a:gd name="T9" fmla="*/ 36323 h 804"/>
              <a:gd name="T10" fmla="*/ 468332 w 3987"/>
              <a:gd name="T11" fmla="*/ 36323 h 804"/>
              <a:gd name="T12" fmla="*/ 564084 w 3987"/>
              <a:gd name="T13" fmla="*/ 36323 h 804"/>
              <a:gd name="T14" fmla="*/ 693966 w 3987"/>
              <a:gd name="T15" fmla="*/ 0 h 804"/>
              <a:gd name="T16" fmla="*/ 736627 w 3987"/>
              <a:gd name="T17" fmla="*/ 46413 h 804"/>
              <a:gd name="T18" fmla="*/ 962261 w 3987"/>
              <a:gd name="T19" fmla="*/ 82736 h 804"/>
              <a:gd name="T20" fmla="*/ 1144285 w 3987"/>
              <a:gd name="T21" fmla="*/ 82736 h 804"/>
              <a:gd name="T22" fmla="*/ 1265634 w 3987"/>
              <a:gd name="T23" fmla="*/ 82736 h 804"/>
              <a:gd name="T24" fmla="*/ 1326308 w 3987"/>
              <a:gd name="T25" fmla="*/ 110987 h 804"/>
              <a:gd name="T26" fmla="*/ 1413528 w 3987"/>
              <a:gd name="T27" fmla="*/ 165471 h 804"/>
              <a:gd name="T28" fmla="*/ 1534877 w 3987"/>
              <a:gd name="T29" fmla="*/ 175561 h 804"/>
              <a:gd name="T30" fmla="*/ 1707421 w 3987"/>
              <a:gd name="T31" fmla="*/ 175561 h 804"/>
              <a:gd name="T32" fmla="*/ 1777576 w 3987"/>
              <a:gd name="T33" fmla="*/ 175561 h 804"/>
              <a:gd name="T34" fmla="*/ 1846783 w 3987"/>
              <a:gd name="T35" fmla="*/ 175561 h 804"/>
              <a:gd name="T36" fmla="*/ 1898925 w 3987"/>
              <a:gd name="T37" fmla="*/ 120068 h 804"/>
              <a:gd name="T38" fmla="*/ 2002261 w 3987"/>
              <a:gd name="T39" fmla="*/ 129148 h 804"/>
              <a:gd name="T40" fmla="*/ 2210830 w 3987"/>
              <a:gd name="T41" fmla="*/ 230045 h 804"/>
              <a:gd name="T42" fmla="*/ 2271505 w 3987"/>
              <a:gd name="T43" fmla="*/ 249216 h 804"/>
              <a:gd name="T44" fmla="*/ 2262972 w 3987"/>
              <a:gd name="T45" fmla="*/ 442938 h 804"/>
              <a:gd name="T46" fmla="*/ 2332179 w 3987"/>
              <a:gd name="T47" fmla="*/ 470181 h 804"/>
              <a:gd name="T48" fmla="*/ 2462061 w 3987"/>
              <a:gd name="T49" fmla="*/ 461100 h 804"/>
              <a:gd name="T50" fmla="*/ 2600475 w 3987"/>
              <a:gd name="T51" fmla="*/ 461100 h 804"/>
              <a:gd name="T52" fmla="*/ 2669682 w 3987"/>
              <a:gd name="T53" fmla="*/ 414687 h 804"/>
              <a:gd name="T54" fmla="*/ 2738889 w 3987"/>
              <a:gd name="T55" fmla="*/ 396526 h 804"/>
              <a:gd name="T56" fmla="*/ 2886783 w 3987"/>
              <a:gd name="T57" fmla="*/ 405607 h 804"/>
              <a:gd name="T58" fmla="*/ 3025197 w 3987"/>
              <a:gd name="T59" fmla="*/ 396526 h 804"/>
              <a:gd name="T60" fmla="*/ 3025197 w 3987"/>
              <a:gd name="T61" fmla="*/ 599329 h 804"/>
              <a:gd name="T62" fmla="*/ 3163611 w 3987"/>
              <a:gd name="T63" fmla="*/ 563006 h 804"/>
              <a:gd name="T64" fmla="*/ 3294440 w 3987"/>
              <a:gd name="T65" fmla="*/ 590248 h 804"/>
              <a:gd name="T66" fmla="*/ 3397777 w 3987"/>
              <a:gd name="T67" fmla="*/ 572087 h 804"/>
              <a:gd name="T68" fmla="*/ 3466984 w 3987"/>
              <a:gd name="T69" fmla="*/ 581168 h 804"/>
              <a:gd name="T70" fmla="*/ 3588333 w 3987"/>
              <a:gd name="T71" fmla="*/ 590248 h 804"/>
              <a:gd name="T72" fmla="*/ 3667020 w 3987"/>
              <a:gd name="T73" fmla="*/ 617490 h 804"/>
              <a:gd name="T74" fmla="*/ 3779837 w 3987"/>
              <a:gd name="T75" fmla="*/ 636661 h 804"/>
              <a:gd name="T76" fmla="*/ 3779837 w 3987"/>
              <a:gd name="T77" fmla="*/ 811213 h 804"/>
              <a:gd name="T78" fmla="*/ 1508332 w 3987"/>
              <a:gd name="T79" fmla="*/ 811213 h 804"/>
              <a:gd name="T80" fmla="*/ 1508332 w 3987"/>
              <a:gd name="T81" fmla="*/ 572087 h 804"/>
              <a:gd name="T82" fmla="*/ 763173 w 3987"/>
              <a:gd name="T83" fmla="*/ 572087 h 804"/>
              <a:gd name="T84" fmla="*/ 763173 w 3987"/>
              <a:gd name="T85" fmla="*/ 285539 h 804"/>
              <a:gd name="T86" fmla="*/ 8532 w 3987"/>
              <a:gd name="T87" fmla="*/ 285539 h 804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3987"/>
              <a:gd name="T133" fmla="*/ 0 h 804"/>
              <a:gd name="T134" fmla="*/ 3987 w 3987"/>
              <a:gd name="T135" fmla="*/ 804 h 804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3987" h="804">
                <a:moveTo>
                  <a:pt x="0" y="18"/>
                </a:moveTo>
                <a:lnTo>
                  <a:pt x="73" y="0"/>
                </a:lnTo>
                <a:lnTo>
                  <a:pt x="192" y="9"/>
                </a:lnTo>
                <a:lnTo>
                  <a:pt x="302" y="36"/>
                </a:lnTo>
                <a:lnTo>
                  <a:pt x="384" y="36"/>
                </a:lnTo>
                <a:lnTo>
                  <a:pt x="494" y="36"/>
                </a:lnTo>
                <a:lnTo>
                  <a:pt x="595" y="36"/>
                </a:lnTo>
                <a:lnTo>
                  <a:pt x="732" y="0"/>
                </a:lnTo>
                <a:lnTo>
                  <a:pt x="777" y="46"/>
                </a:lnTo>
                <a:lnTo>
                  <a:pt x="1015" y="82"/>
                </a:lnTo>
                <a:lnTo>
                  <a:pt x="1207" y="82"/>
                </a:lnTo>
                <a:lnTo>
                  <a:pt x="1335" y="82"/>
                </a:lnTo>
                <a:lnTo>
                  <a:pt x="1399" y="110"/>
                </a:lnTo>
                <a:lnTo>
                  <a:pt x="1491" y="164"/>
                </a:lnTo>
                <a:lnTo>
                  <a:pt x="1619" y="174"/>
                </a:lnTo>
                <a:lnTo>
                  <a:pt x="1801" y="174"/>
                </a:lnTo>
                <a:lnTo>
                  <a:pt x="1875" y="174"/>
                </a:lnTo>
                <a:lnTo>
                  <a:pt x="1948" y="174"/>
                </a:lnTo>
                <a:lnTo>
                  <a:pt x="2003" y="119"/>
                </a:lnTo>
                <a:lnTo>
                  <a:pt x="2112" y="128"/>
                </a:lnTo>
                <a:lnTo>
                  <a:pt x="2332" y="228"/>
                </a:lnTo>
                <a:lnTo>
                  <a:pt x="2396" y="247"/>
                </a:lnTo>
                <a:lnTo>
                  <a:pt x="2387" y="439"/>
                </a:lnTo>
                <a:lnTo>
                  <a:pt x="2460" y="466"/>
                </a:lnTo>
                <a:lnTo>
                  <a:pt x="2597" y="457"/>
                </a:lnTo>
                <a:lnTo>
                  <a:pt x="2743" y="457"/>
                </a:lnTo>
                <a:lnTo>
                  <a:pt x="2816" y="411"/>
                </a:lnTo>
                <a:lnTo>
                  <a:pt x="2889" y="393"/>
                </a:lnTo>
                <a:lnTo>
                  <a:pt x="3045" y="402"/>
                </a:lnTo>
                <a:lnTo>
                  <a:pt x="3191" y="393"/>
                </a:lnTo>
                <a:lnTo>
                  <a:pt x="3191" y="594"/>
                </a:lnTo>
                <a:lnTo>
                  <a:pt x="3337" y="558"/>
                </a:lnTo>
                <a:lnTo>
                  <a:pt x="3475" y="585"/>
                </a:lnTo>
                <a:lnTo>
                  <a:pt x="3584" y="567"/>
                </a:lnTo>
                <a:lnTo>
                  <a:pt x="3657" y="576"/>
                </a:lnTo>
                <a:lnTo>
                  <a:pt x="3785" y="585"/>
                </a:lnTo>
                <a:lnTo>
                  <a:pt x="3868" y="612"/>
                </a:lnTo>
                <a:lnTo>
                  <a:pt x="3987" y="631"/>
                </a:lnTo>
                <a:lnTo>
                  <a:pt x="3987" y="804"/>
                </a:lnTo>
                <a:lnTo>
                  <a:pt x="1591" y="804"/>
                </a:lnTo>
                <a:lnTo>
                  <a:pt x="1591" y="567"/>
                </a:lnTo>
                <a:lnTo>
                  <a:pt x="805" y="567"/>
                </a:lnTo>
                <a:lnTo>
                  <a:pt x="805" y="283"/>
                </a:lnTo>
                <a:lnTo>
                  <a:pt x="9" y="283"/>
                </a:lnTo>
              </a:path>
            </a:pathLst>
          </a:custGeom>
          <a:solidFill>
            <a:srgbClr val="FF9900">
              <a:alpha val="50195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15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Crossline 3445 - Flattened</a:t>
            </a:r>
          </a:p>
        </p:txBody>
      </p:sp>
      <p:sp>
        <p:nvSpPr>
          <p:cNvPr id="6152" name="Freeform 7"/>
          <p:cNvSpPr>
            <a:spLocks/>
          </p:cNvSpPr>
          <p:nvPr/>
        </p:nvSpPr>
        <p:spPr bwMode="auto">
          <a:xfrm>
            <a:off x="809625" y="3910013"/>
            <a:ext cx="6596063" cy="347662"/>
          </a:xfrm>
          <a:custGeom>
            <a:avLst/>
            <a:gdLst>
              <a:gd name="T0" fmla="*/ 187621 w 4500"/>
              <a:gd name="T1" fmla="*/ 156718 h 193"/>
              <a:gd name="T2" fmla="*/ 451464 w 4500"/>
              <a:gd name="T3" fmla="*/ 142307 h 193"/>
              <a:gd name="T4" fmla="*/ 609769 w 4500"/>
              <a:gd name="T5" fmla="*/ 149513 h 193"/>
              <a:gd name="T6" fmla="*/ 809117 w 4500"/>
              <a:gd name="T7" fmla="*/ 171129 h 193"/>
              <a:gd name="T8" fmla="*/ 1061233 w 4500"/>
              <a:gd name="T9" fmla="*/ 120691 h 193"/>
              <a:gd name="T10" fmla="*/ 1266444 w 4500"/>
              <a:gd name="T11" fmla="*/ 120691 h 193"/>
              <a:gd name="T12" fmla="*/ 1401297 w 4500"/>
              <a:gd name="T13" fmla="*/ 135102 h 193"/>
              <a:gd name="T14" fmla="*/ 1606508 w 4500"/>
              <a:gd name="T15" fmla="*/ 163924 h 193"/>
              <a:gd name="T16" fmla="*/ 1747224 w 4500"/>
              <a:gd name="T17" fmla="*/ 149513 h 193"/>
              <a:gd name="T18" fmla="*/ 1911392 w 4500"/>
              <a:gd name="T19" fmla="*/ 135102 h 193"/>
              <a:gd name="T20" fmla="*/ 2016929 w 4500"/>
              <a:gd name="T21" fmla="*/ 99075 h 193"/>
              <a:gd name="T22" fmla="*/ 2274909 w 4500"/>
              <a:gd name="T23" fmla="*/ 5404 h 193"/>
              <a:gd name="T24" fmla="*/ 2544615 w 4500"/>
              <a:gd name="T25" fmla="*/ 91869 h 193"/>
              <a:gd name="T26" fmla="*/ 2826047 w 4500"/>
              <a:gd name="T27" fmla="*/ 55842 h 193"/>
              <a:gd name="T28" fmla="*/ 3054710 w 4500"/>
              <a:gd name="T29" fmla="*/ 41431 h 193"/>
              <a:gd name="T30" fmla="*/ 3218879 w 4500"/>
              <a:gd name="T31" fmla="*/ 41431 h 193"/>
              <a:gd name="T32" fmla="*/ 3406500 w 4500"/>
              <a:gd name="T33" fmla="*/ 63048 h 193"/>
              <a:gd name="T34" fmla="*/ 3494448 w 4500"/>
              <a:gd name="T35" fmla="*/ 48637 h 193"/>
              <a:gd name="T36" fmla="*/ 3670343 w 4500"/>
              <a:gd name="T37" fmla="*/ 77458 h 193"/>
              <a:gd name="T38" fmla="*/ 3852101 w 4500"/>
              <a:gd name="T39" fmla="*/ 48637 h 193"/>
              <a:gd name="T40" fmla="*/ 4033859 w 4500"/>
              <a:gd name="T41" fmla="*/ 41431 h 193"/>
              <a:gd name="T42" fmla="*/ 4362196 w 4500"/>
              <a:gd name="T43" fmla="*/ 99075 h 193"/>
              <a:gd name="T44" fmla="*/ 4555681 w 4500"/>
              <a:gd name="T45" fmla="*/ 142307 h 193"/>
              <a:gd name="T46" fmla="*/ 4772618 w 4500"/>
              <a:gd name="T47" fmla="*/ 185540 h 193"/>
              <a:gd name="T48" fmla="*/ 4983692 w 4500"/>
              <a:gd name="T49" fmla="*/ 192745 h 193"/>
              <a:gd name="T50" fmla="*/ 5229945 w 4500"/>
              <a:gd name="T51" fmla="*/ 207156 h 193"/>
              <a:gd name="T52" fmla="*/ 5353072 w 4500"/>
              <a:gd name="T53" fmla="*/ 185540 h 193"/>
              <a:gd name="T54" fmla="*/ 5657956 w 4500"/>
              <a:gd name="T55" fmla="*/ 315238 h 193"/>
              <a:gd name="T56" fmla="*/ 5892483 w 4500"/>
              <a:gd name="T57" fmla="*/ 336854 h 193"/>
              <a:gd name="T58" fmla="*/ 6103557 w 4500"/>
              <a:gd name="T59" fmla="*/ 199951 h 193"/>
              <a:gd name="T60" fmla="*/ 6297041 w 4500"/>
              <a:gd name="T61" fmla="*/ 207156 h 193"/>
              <a:gd name="T62" fmla="*/ 6384989 w 4500"/>
              <a:gd name="T63" fmla="*/ 221567 h 193"/>
              <a:gd name="T64" fmla="*/ 6519842 w 4500"/>
              <a:gd name="T65" fmla="*/ 163924 h 19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4500"/>
              <a:gd name="T100" fmla="*/ 0 h 193"/>
              <a:gd name="T101" fmla="*/ 4500 w 4500"/>
              <a:gd name="T102" fmla="*/ 193 h 193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4500" h="193">
                <a:moveTo>
                  <a:pt x="0" y="87"/>
                </a:moveTo>
                <a:cubicBezTo>
                  <a:pt x="47" y="85"/>
                  <a:pt x="94" y="84"/>
                  <a:pt x="128" y="87"/>
                </a:cubicBezTo>
                <a:cubicBezTo>
                  <a:pt x="162" y="90"/>
                  <a:pt x="174" y="108"/>
                  <a:pt x="204" y="107"/>
                </a:cubicBezTo>
                <a:cubicBezTo>
                  <a:pt x="234" y="106"/>
                  <a:pt x="285" y="82"/>
                  <a:pt x="308" y="79"/>
                </a:cubicBezTo>
                <a:cubicBezTo>
                  <a:pt x="331" y="76"/>
                  <a:pt x="322" y="86"/>
                  <a:pt x="340" y="87"/>
                </a:cubicBezTo>
                <a:cubicBezTo>
                  <a:pt x="358" y="88"/>
                  <a:pt x="392" y="84"/>
                  <a:pt x="416" y="83"/>
                </a:cubicBezTo>
                <a:cubicBezTo>
                  <a:pt x="440" y="82"/>
                  <a:pt x="461" y="81"/>
                  <a:pt x="484" y="83"/>
                </a:cubicBezTo>
                <a:cubicBezTo>
                  <a:pt x="507" y="85"/>
                  <a:pt x="528" y="97"/>
                  <a:pt x="552" y="95"/>
                </a:cubicBezTo>
                <a:cubicBezTo>
                  <a:pt x="576" y="93"/>
                  <a:pt x="599" y="76"/>
                  <a:pt x="628" y="71"/>
                </a:cubicBezTo>
                <a:cubicBezTo>
                  <a:pt x="657" y="66"/>
                  <a:pt x="691" y="70"/>
                  <a:pt x="724" y="67"/>
                </a:cubicBezTo>
                <a:cubicBezTo>
                  <a:pt x="757" y="64"/>
                  <a:pt x="801" y="51"/>
                  <a:pt x="824" y="51"/>
                </a:cubicBezTo>
                <a:cubicBezTo>
                  <a:pt x="847" y="51"/>
                  <a:pt x="848" y="63"/>
                  <a:pt x="864" y="67"/>
                </a:cubicBezTo>
                <a:cubicBezTo>
                  <a:pt x="880" y="71"/>
                  <a:pt x="905" y="74"/>
                  <a:pt x="920" y="75"/>
                </a:cubicBezTo>
                <a:cubicBezTo>
                  <a:pt x="935" y="76"/>
                  <a:pt x="932" y="73"/>
                  <a:pt x="956" y="75"/>
                </a:cubicBezTo>
                <a:cubicBezTo>
                  <a:pt x="980" y="77"/>
                  <a:pt x="1041" y="84"/>
                  <a:pt x="1064" y="87"/>
                </a:cubicBezTo>
                <a:cubicBezTo>
                  <a:pt x="1087" y="90"/>
                  <a:pt x="1085" y="94"/>
                  <a:pt x="1096" y="91"/>
                </a:cubicBezTo>
                <a:cubicBezTo>
                  <a:pt x="1107" y="88"/>
                  <a:pt x="1116" y="72"/>
                  <a:pt x="1132" y="71"/>
                </a:cubicBezTo>
                <a:cubicBezTo>
                  <a:pt x="1148" y="70"/>
                  <a:pt x="1171" y="82"/>
                  <a:pt x="1192" y="83"/>
                </a:cubicBezTo>
                <a:cubicBezTo>
                  <a:pt x="1213" y="84"/>
                  <a:pt x="1237" y="76"/>
                  <a:pt x="1256" y="75"/>
                </a:cubicBezTo>
                <a:cubicBezTo>
                  <a:pt x="1275" y="74"/>
                  <a:pt x="1292" y="75"/>
                  <a:pt x="1304" y="75"/>
                </a:cubicBezTo>
                <a:cubicBezTo>
                  <a:pt x="1316" y="75"/>
                  <a:pt x="1316" y="78"/>
                  <a:pt x="1328" y="75"/>
                </a:cubicBezTo>
                <a:cubicBezTo>
                  <a:pt x="1340" y="72"/>
                  <a:pt x="1348" y="57"/>
                  <a:pt x="1376" y="55"/>
                </a:cubicBezTo>
                <a:cubicBezTo>
                  <a:pt x="1404" y="53"/>
                  <a:pt x="1467" y="72"/>
                  <a:pt x="1496" y="63"/>
                </a:cubicBezTo>
                <a:cubicBezTo>
                  <a:pt x="1525" y="54"/>
                  <a:pt x="1529" y="6"/>
                  <a:pt x="1552" y="3"/>
                </a:cubicBezTo>
                <a:cubicBezTo>
                  <a:pt x="1575" y="0"/>
                  <a:pt x="1601" y="35"/>
                  <a:pt x="1632" y="43"/>
                </a:cubicBezTo>
                <a:cubicBezTo>
                  <a:pt x="1663" y="51"/>
                  <a:pt x="1701" y="50"/>
                  <a:pt x="1736" y="51"/>
                </a:cubicBezTo>
                <a:cubicBezTo>
                  <a:pt x="1771" y="52"/>
                  <a:pt x="1812" y="54"/>
                  <a:pt x="1844" y="51"/>
                </a:cubicBezTo>
                <a:cubicBezTo>
                  <a:pt x="1876" y="48"/>
                  <a:pt x="1905" y="34"/>
                  <a:pt x="1928" y="31"/>
                </a:cubicBezTo>
                <a:cubicBezTo>
                  <a:pt x="1951" y="28"/>
                  <a:pt x="1954" y="32"/>
                  <a:pt x="1980" y="31"/>
                </a:cubicBezTo>
                <a:cubicBezTo>
                  <a:pt x="2006" y="30"/>
                  <a:pt x="2062" y="20"/>
                  <a:pt x="2084" y="23"/>
                </a:cubicBezTo>
                <a:cubicBezTo>
                  <a:pt x="2106" y="26"/>
                  <a:pt x="2093" y="47"/>
                  <a:pt x="2112" y="47"/>
                </a:cubicBezTo>
                <a:cubicBezTo>
                  <a:pt x="2131" y="47"/>
                  <a:pt x="2172" y="28"/>
                  <a:pt x="2196" y="23"/>
                </a:cubicBezTo>
                <a:cubicBezTo>
                  <a:pt x="2220" y="18"/>
                  <a:pt x="2235" y="13"/>
                  <a:pt x="2256" y="15"/>
                </a:cubicBezTo>
                <a:cubicBezTo>
                  <a:pt x="2277" y="17"/>
                  <a:pt x="2310" y="35"/>
                  <a:pt x="2324" y="35"/>
                </a:cubicBezTo>
                <a:cubicBezTo>
                  <a:pt x="2338" y="35"/>
                  <a:pt x="2330" y="16"/>
                  <a:pt x="2340" y="15"/>
                </a:cubicBezTo>
                <a:cubicBezTo>
                  <a:pt x="2350" y="14"/>
                  <a:pt x="2369" y="25"/>
                  <a:pt x="2384" y="27"/>
                </a:cubicBezTo>
                <a:cubicBezTo>
                  <a:pt x="2399" y="29"/>
                  <a:pt x="2412" y="24"/>
                  <a:pt x="2432" y="27"/>
                </a:cubicBezTo>
                <a:cubicBezTo>
                  <a:pt x="2452" y="30"/>
                  <a:pt x="2484" y="40"/>
                  <a:pt x="2504" y="43"/>
                </a:cubicBezTo>
                <a:cubicBezTo>
                  <a:pt x="2524" y="46"/>
                  <a:pt x="2531" y="50"/>
                  <a:pt x="2552" y="47"/>
                </a:cubicBezTo>
                <a:cubicBezTo>
                  <a:pt x="2573" y="44"/>
                  <a:pt x="2607" y="27"/>
                  <a:pt x="2628" y="27"/>
                </a:cubicBezTo>
                <a:cubicBezTo>
                  <a:pt x="2649" y="27"/>
                  <a:pt x="2655" y="48"/>
                  <a:pt x="2676" y="47"/>
                </a:cubicBezTo>
                <a:cubicBezTo>
                  <a:pt x="2697" y="46"/>
                  <a:pt x="2722" y="23"/>
                  <a:pt x="2752" y="23"/>
                </a:cubicBezTo>
                <a:cubicBezTo>
                  <a:pt x="2782" y="23"/>
                  <a:pt x="2819" y="42"/>
                  <a:pt x="2856" y="47"/>
                </a:cubicBezTo>
                <a:cubicBezTo>
                  <a:pt x="2893" y="52"/>
                  <a:pt x="2944" y="51"/>
                  <a:pt x="2976" y="55"/>
                </a:cubicBezTo>
                <a:cubicBezTo>
                  <a:pt x="3008" y="59"/>
                  <a:pt x="3026" y="67"/>
                  <a:pt x="3048" y="71"/>
                </a:cubicBezTo>
                <a:cubicBezTo>
                  <a:pt x="3070" y="75"/>
                  <a:pt x="3094" y="80"/>
                  <a:pt x="3108" y="79"/>
                </a:cubicBezTo>
                <a:cubicBezTo>
                  <a:pt x="3122" y="78"/>
                  <a:pt x="3107" y="59"/>
                  <a:pt x="3132" y="63"/>
                </a:cubicBezTo>
                <a:cubicBezTo>
                  <a:pt x="3157" y="67"/>
                  <a:pt x="3227" y="96"/>
                  <a:pt x="3256" y="103"/>
                </a:cubicBezTo>
                <a:cubicBezTo>
                  <a:pt x="3285" y="110"/>
                  <a:pt x="3284" y="102"/>
                  <a:pt x="3308" y="103"/>
                </a:cubicBezTo>
                <a:cubicBezTo>
                  <a:pt x="3332" y="104"/>
                  <a:pt x="3369" y="106"/>
                  <a:pt x="3400" y="107"/>
                </a:cubicBezTo>
                <a:cubicBezTo>
                  <a:pt x="3431" y="108"/>
                  <a:pt x="3464" y="110"/>
                  <a:pt x="3492" y="111"/>
                </a:cubicBezTo>
                <a:cubicBezTo>
                  <a:pt x="3520" y="112"/>
                  <a:pt x="3551" y="119"/>
                  <a:pt x="3568" y="115"/>
                </a:cubicBezTo>
                <a:cubicBezTo>
                  <a:pt x="3585" y="111"/>
                  <a:pt x="3578" y="89"/>
                  <a:pt x="3592" y="87"/>
                </a:cubicBezTo>
                <a:cubicBezTo>
                  <a:pt x="3606" y="85"/>
                  <a:pt x="3623" y="97"/>
                  <a:pt x="3652" y="103"/>
                </a:cubicBezTo>
                <a:cubicBezTo>
                  <a:pt x="3681" y="109"/>
                  <a:pt x="3729" y="111"/>
                  <a:pt x="3764" y="123"/>
                </a:cubicBezTo>
                <a:cubicBezTo>
                  <a:pt x="3799" y="135"/>
                  <a:pt x="3836" y="164"/>
                  <a:pt x="3860" y="175"/>
                </a:cubicBezTo>
                <a:cubicBezTo>
                  <a:pt x="3884" y="186"/>
                  <a:pt x="3881" y="189"/>
                  <a:pt x="3908" y="191"/>
                </a:cubicBezTo>
                <a:cubicBezTo>
                  <a:pt x="3935" y="193"/>
                  <a:pt x="3982" y="193"/>
                  <a:pt x="4020" y="187"/>
                </a:cubicBezTo>
                <a:cubicBezTo>
                  <a:pt x="4058" y="181"/>
                  <a:pt x="4112" y="168"/>
                  <a:pt x="4136" y="155"/>
                </a:cubicBezTo>
                <a:cubicBezTo>
                  <a:pt x="4160" y="142"/>
                  <a:pt x="4153" y="114"/>
                  <a:pt x="4164" y="111"/>
                </a:cubicBezTo>
                <a:cubicBezTo>
                  <a:pt x="4175" y="108"/>
                  <a:pt x="4178" y="138"/>
                  <a:pt x="4200" y="139"/>
                </a:cubicBezTo>
                <a:cubicBezTo>
                  <a:pt x="4222" y="140"/>
                  <a:pt x="4275" y="114"/>
                  <a:pt x="4296" y="115"/>
                </a:cubicBezTo>
                <a:cubicBezTo>
                  <a:pt x="4317" y="116"/>
                  <a:pt x="4314" y="142"/>
                  <a:pt x="4324" y="143"/>
                </a:cubicBezTo>
                <a:cubicBezTo>
                  <a:pt x="4334" y="144"/>
                  <a:pt x="4341" y="126"/>
                  <a:pt x="4356" y="123"/>
                </a:cubicBezTo>
                <a:cubicBezTo>
                  <a:pt x="4371" y="120"/>
                  <a:pt x="4397" y="128"/>
                  <a:pt x="4412" y="123"/>
                </a:cubicBezTo>
                <a:cubicBezTo>
                  <a:pt x="4427" y="118"/>
                  <a:pt x="4433" y="93"/>
                  <a:pt x="4448" y="91"/>
                </a:cubicBezTo>
                <a:cubicBezTo>
                  <a:pt x="4463" y="89"/>
                  <a:pt x="4481" y="100"/>
                  <a:pt x="4500" y="111"/>
                </a:cubicBezTo>
              </a:path>
            </a:pathLst>
          </a:custGeom>
          <a:noFill/>
          <a:ln w="38100" cmpd="sng">
            <a:solidFill>
              <a:srgbClr val="FF33CC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153" name="Freeform 8"/>
          <p:cNvSpPr>
            <a:spLocks/>
          </p:cNvSpPr>
          <p:nvPr/>
        </p:nvSpPr>
        <p:spPr bwMode="auto">
          <a:xfrm>
            <a:off x="7415213" y="4044950"/>
            <a:ext cx="1084262" cy="244475"/>
          </a:xfrm>
          <a:custGeom>
            <a:avLst/>
            <a:gdLst>
              <a:gd name="T0" fmla="*/ 0 w 740"/>
              <a:gd name="T1" fmla="*/ 43143 h 136"/>
              <a:gd name="T2" fmla="*/ 52748 w 740"/>
              <a:gd name="T3" fmla="*/ 64714 h 136"/>
              <a:gd name="T4" fmla="*/ 140661 w 740"/>
              <a:gd name="T5" fmla="*/ 7190 h 136"/>
              <a:gd name="T6" fmla="*/ 216852 w 740"/>
              <a:gd name="T7" fmla="*/ 21571 h 136"/>
              <a:gd name="T8" fmla="*/ 375096 w 740"/>
              <a:gd name="T9" fmla="*/ 43143 h 136"/>
              <a:gd name="T10" fmla="*/ 498174 w 740"/>
              <a:gd name="T11" fmla="*/ 43143 h 136"/>
              <a:gd name="T12" fmla="*/ 492314 w 740"/>
              <a:gd name="T13" fmla="*/ 186951 h 136"/>
              <a:gd name="T14" fmla="*/ 627114 w 740"/>
              <a:gd name="T15" fmla="*/ 208523 h 136"/>
              <a:gd name="T16" fmla="*/ 761914 w 740"/>
              <a:gd name="T17" fmla="*/ 230094 h 136"/>
              <a:gd name="T18" fmla="*/ 867410 w 740"/>
              <a:gd name="T19" fmla="*/ 194142 h 136"/>
              <a:gd name="T20" fmla="*/ 978766 w 740"/>
              <a:gd name="T21" fmla="*/ 208523 h 136"/>
              <a:gd name="T22" fmla="*/ 1043236 w 740"/>
              <a:gd name="T23" fmla="*/ 215713 h 136"/>
              <a:gd name="T24" fmla="*/ 1084262 w 740"/>
              <a:gd name="T25" fmla="*/ 244475 h 1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740"/>
              <a:gd name="T40" fmla="*/ 0 h 136"/>
              <a:gd name="T41" fmla="*/ 740 w 740"/>
              <a:gd name="T42" fmla="*/ 136 h 1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740" h="136">
                <a:moveTo>
                  <a:pt x="0" y="24"/>
                </a:moveTo>
                <a:cubicBezTo>
                  <a:pt x="10" y="31"/>
                  <a:pt x="20" y="39"/>
                  <a:pt x="36" y="36"/>
                </a:cubicBezTo>
                <a:cubicBezTo>
                  <a:pt x="52" y="33"/>
                  <a:pt x="77" y="8"/>
                  <a:pt x="96" y="4"/>
                </a:cubicBezTo>
                <a:cubicBezTo>
                  <a:pt x="115" y="0"/>
                  <a:pt x="121" y="9"/>
                  <a:pt x="148" y="12"/>
                </a:cubicBezTo>
                <a:cubicBezTo>
                  <a:pt x="175" y="15"/>
                  <a:pt x="224" y="22"/>
                  <a:pt x="256" y="24"/>
                </a:cubicBezTo>
                <a:cubicBezTo>
                  <a:pt x="288" y="26"/>
                  <a:pt x="327" y="11"/>
                  <a:pt x="340" y="24"/>
                </a:cubicBezTo>
                <a:cubicBezTo>
                  <a:pt x="353" y="37"/>
                  <a:pt x="321" y="89"/>
                  <a:pt x="336" y="104"/>
                </a:cubicBezTo>
                <a:cubicBezTo>
                  <a:pt x="351" y="119"/>
                  <a:pt x="397" y="112"/>
                  <a:pt x="428" y="116"/>
                </a:cubicBezTo>
                <a:cubicBezTo>
                  <a:pt x="459" y="120"/>
                  <a:pt x="493" y="129"/>
                  <a:pt x="520" y="128"/>
                </a:cubicBezTo>
                <a:cubicBezTo>
                  <a:pt x="547" y="127"/>
                  <a:pt x="567" y="110"/>
                  <a:pt x="592" y="108"/>
                </a:cubicBezTo>
                <a:cubicBezTo>
                  <a:pt x="617" y="106"/>
                  <a:pt x="648" y="114"/>
                  <a:pt x="668" y="116"/>
                </a:cubicBezTo>
                <a:cubicBezTo>
                  <a:pt x="688" y="118"/>
                  <a:pt x="700" y="117"/>
                  <a:pt x="712" y="120"/>
                </a:cubicBezTo>
                <a:cubicBezTo>
                  <a:pt x="724" y="123"/>
                  <a:pt x="732" y="129"/>
                  <a:pt x="740" y="136"/>
                </a:cubicBezTo>
              </a:path>
            </a:pathLst>
          </a:custGeom>
          <a:noFill/>
          <a:ln w="57150" cmpd="sng">
            <a:solidFill>
              <a:srgbClr val="FF33CC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154" name="Line 9"/>
          <p:cNvSpPr>
            <a:spLocks noChangeShapeType="1"/>
          </p:cNvSpPr>
          <p:nvPr/>
        </p:nvSpPr>
        <p:spPr bwMode="auto">
          <a:xfrm flipV="1">
            <a:off x="825500" y="4737100"/>
            <a:ext cx="7739063" cy="1111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836613" y="4457700"/>
            <a:ext cx="7643812" cy="125413"/>
            <a:chOff x="272" y="2229"/>
            <a:chExt cx="5216" cy="211"/>
          </a:xfrm>
        </p:grpSpPr>
        <p:sp>
          <p:nvSpPr>
            <p:cNvPr id="6214" name="Freeform 11"/>
            <p:cNvSpPr>
              <a:spLocks/>
            </p:cNvSpPr>
            <p:nvPr/>
          </p:nvSpPr>
          <p:spPr bwMode="auto">
            <a:xfrm>
              <a:off x="272" y="2229"/>
              <a:ext cx="4500" cy="193"/>
            </a:xfrm>
            <a:custGeom>
              <a:avLst/>
              <a:gdLst>
                <a:gd name="T0" fmla="*/ 128 w 4500"/>
                <a:gd name="T1" fmla="*/ 87 h 193"/>
                <a:gd name="T2" fmla="*/ 308 w 4500"/>
                <a:gd name="T3" fmla="*/ 79 h 193"/>
                <a:gd name="T4" fmla="*/ 416 w 4500"/>
                <a:gd name="T5" fmla="*/ 83 h 193"/>
                <a:gd name="T6" fmla="*/ 552 w 4500"/>
                <a:gd name="T7" fmla="*/ 95 h 193"/>
                <a:gd name="T8" fmla="*/ 724 w 4500"/>
                <a:gd name="T9" fmla="*/ 67 h 193"/>
                <a:gd name="T10" fmla="*/ 864 w 4500"/>
                <a:gd name="T11" fmla="*/ 67 h 193"/>
                <a:gd name="T12" fmla="*/ 956 w 4500"/>
                <a:gd name="T13" fmla="*/ 75 h 193"/>
                <a:gd name="T14" fmla="*/ 1096 w 4500"/>
                <a:gd name="T15" fmla="*/ 91 h 193"/>
                <a:gd name="T16" fmla="*/ 1192 w 4500"/>
                <a:gd name="T17" fmla="*/ 83 h 193"/>
                <a:gd name="T18" fmla="*/ 1304 w 4500"/>
                <a:gd name="T19" fmla="*/ 75 h 193"/>
                <a:gd name="T20" fmla="*/ 1376 w 4500"/>
                <a:gd name="T21" fmla="*/ 55 h 193"/>
                <a:gd name="T22" fmla="*/ 1552 w 4500"/>
                <a:gd name="T23" fmla="*/ 3 h 193"/>
                <a:gd name="T24" fmla="*/ 1736 w 4500"/>
                <a:gd name="T25" fmla="*/ 51 h 193"/>
                <a:gd name="T26" fmla="*/ 1928 w 4500"/>
                <a:gd name="T27" fmla="*/ 31 h 193"/>
                <a:gd name="T28" fmla="*/ 2084 w 4500"/>
                <a:gd name="T29" fmla="*/ 23 h 193"/>
                <a:gd name="T30" fmla="*/ 2196 w 4500"/>
                <a:gd name="T31" fmla="*/ 23 h 193"/>
                <a:gd name="T32" fmla="*/ 2324 w 4500"/>
                <a:gd name="T33" fmla="*/ 35 h 193"/>
                <a:gd name="T34" fmla="*/ 2384 w 4500"/>
                <a:gd name="T35" fmla="*/ 27 h 193"/>
                <a:gd name="T36" fmla="*/ 2504 w 4500"/>
                <a:gd name="T37" fmla="*/ 43 h 193"/>
                <a:gd name="T38" fmla="*/ 2628 w 4500"/>
                <a:gd name="T39" fmla="*/ 27 h 193"/>
                <a:gd name="T40" fmla="*/ 2752 w 4500"/>
                <a:gd name="T41" fmla="*/ 23 h 193"/>
                <a:gd name="T42" fmla="*/ 2976 w 4500"/>
                <a:gd name="T43" fmla="*/ 55 h 193"/>
                <a:gd name="T44" fmla="*/ 3108 w 4500"/>
                <a:gd name="T45" fmla="*/ 79 h 193"/>
                <a:gd name="T46" fmla="*/ 3256 w 4500"/>
                <a:gd name="T47" fmla="*/ 103 h 193"/>
                <a:gd name="T48" fmla="*/ 3400 w 4500"/>
                <a:gd name="T49" fmla="*/ 107 h 193"/>
                <a:gd name="T50" fmla="*/ 3568 w 4500"/>
                <a:gd name="T51" fmla="*/ 115 h 193"/>
                <a:gd name="T52" fmla="*/ 3652 w 4500"/>
                <a:gd name="T53" fmla="*/ 103 h 193"/>
                <a:gd name="T54" fmla="*/ 3860 w 4500"/>
                <a:gd name="T55" fmla="*/ 175 h 193"/>
                <a:gd name="T56" fmla="*/ 4020 w 4500"/>
                <a:gd name="T57" fmla="*/ 187 h 193"/>
                <a:gd name="T58" fmla="*/ 4164 w 4500"/>
                <a:gd name="T59" fmla="*/ 111 h 193"/>
                <a:gd name="T60" fmla="*/ 4296 w 4500"/>
                <a:gd name="T61" fmla="*/ 115 h 193"/>
                <a:gd name="T62" fmla="*/ 4356 w 4500"/>
                <a:gd name="T63" fmla="*/ 123 h 193"/>
                <a:gd name="T64" fmla="*/ 4448 w 4500"/>
                <a:gd name="T65" fmla="*/ 91 h 19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500"/>
                <a:gd name="T100" fmla="*/ 0 h 193"/>
                <a:gd name="T101" fmla="*/ 4500 w 4500"/>
                <a:gd name="T102" fmla="*/ 193 h 19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500" h="193">
                  <a:moveTo>
                    <a:pt x="0" y="87"/>
                  </a:moveTo>
                  <a:cubicBezTo>
                    <a:pt x="47" y="85"/>
                    <a:pt x="94" y="84"/>
                    <a:pt x="128" y="87"/>
                  </a:cubicBezTo>
                  <a:cubicBezTo>
                    <a:pt x="162" y="90"/>
                    <a:pt x="174" y="108"/>
                    <a:pt x="204" y="107"/>
                  </a:cubicBezTo>
                  <a:cubicBezTo>
                    <a:pt x="234" y="106"/>
                    <a:pt x="285" y="82"/>
                    <a:pt x="308" y="79"/>
                  </a:cubicBezTo>
                  <a:cubicBezTo>
                    <a:pt x="331" y="76"/>
                    <a:pt x="322" y="86"/>
                    <a:pt x="340" y="87"/>
                  </a:cubicBezTo>
                  <a:cubicBezTo>
                    <a:pt x="358" y="88"/>
                    <a:pt x="392" y="84"/>
                    <a:pt x="416" y="83"/>
                  </a:cubicBezTo>
                  <a:cubicBezTo>
                    <a:pt x="440" y="82"/>
                    <a:pt x="461" y="81"/>
                    <a:pt x="484" y="83"/>
                  </a:cubicBezTo>
                  <a:cubicBezTo>
                    <a:pt x="507" y="85"/>
                    <a:pt x="528" y="97"/>
                    <a:pt x="552" y="95"/>
                  </a:cubicBezTo>
                  <a:cubicBezTo>
                    <a:pt x="576" y="93"/>
                    <a:pt x="599" y="76"/>
                    <a:pt x="628" y="71"/>
                  </a:cubicBezTo>
                  <a:cubicBezTo>
                    <a:pt x="657" y="66"/>
                    <a:pt x="691" y="70"/>
                    <a:pt x="724" y="67"/>
                  </a:cubicBezTo>
                  <a:cubicBezTo>
                    <a:pt x="757" y="64"/>
                    <a:pt x="801" y="51"/>
                    <a:pt x="824" y="51"/>
                  </a:cubicBezTo>
                  <a:cubicBezTo>
                    <a:pt x="847" y="51"/>
                    <a:pt x="848" y="63"/>
                    <a:pt x="864" y="67"/>
                  </a:cubicBezTo>
                  <a:cubicBezTo>
                    <a:pt x="880" y="71"/>
                    <a:pt x="905" y="74"/>
                    <a:pt x="920" y="75"/>
                  </a:cubicBezTo>
                  <a:cubicBezTo>
                    <a:pt x="935" y="76"/>
                    <a:pt x="932" y="73"/>
                    <a:pt x="956" y="75"/>
                  </a:cubicBezTo>
                  <a:cubicBezTo>
                    <a:pt x="980" y="77"/>
                    <a:pt x="1041" y="84"/>
                    <a:pt x="1064" y="87"/>
                  </a:cubicBezTo>
                  <a:cubicBezTo>
                    <a:pt x="1087" y="90"/>
                    <a:pt x="1085" y="94"/>
                    <a:pt x="1096" y="91"/>
                  </a:cubicBezTo>
                  <a:cubicBezTo>
                    <a:pt x="1107" y="88"/>
                    <a:pt x="1116" y="72"/>
                    <a:pt x="1132" y="71"/>
                  </a:cubicBezTo>
                  <a:cubicBezTo>
                    <a:pt x="1148" y="70"/>
                    <a:pt x="1171" y="82"/>
                    <a:pt x="1192" y="83"/>
                  </a:cubicBezTo>
                  <a:cubicBezTo>
                    <a:pt x="1213" y="84"/>
                    <a:pt x="1237" y="76"/>
                    <a:pt x="1256" y="75"/>
                  </a:cubicBezTo>
                  <a:cubicBezTo>
                    <a:pt x="1275" y="74"/>
                    <a:pt x="1292" y="75"/>
                    <a:pt x="1304" y="75"/>
                  </a:cubicBezTo>
                  <a:cubicBezTo>
                    <a:pt x="1316" y="75"/>
                    <a:pt x="1316" y="78"/>
                    <a:pt x="1328" y="75"/>
                  </a:cubicBezTo>
                  <a:cubicBezTo>
                    <a:pt x="1340" y="72"/>
                    <a:pt x="1348" y="57"/>
                    <a:pt x="1376" y="55"/>
                  </a:cubicBezTo>
                  <a:cubicBezTo>
                    <a:pt x="1404" y="53"/>
                    <a:pt x="1467" y="72"/>
                    <a:pt x="1496" y="63"/>
                  </a:cubicBezTo>
                  <a:cubicBezTo>
                    <a:pt x="1525" y="54"/>
                    <a:pt x="1529" y="6"/>
                    <a:pt x="1552" y="3"/>
                  </a:cubicBezTo>
                  <a:cubicBezTo>
                    <a:pt x="1575" y="0"/>
                    <a:pt x="1601" y="35"/>
                    <a:pt x="1632" y="43"/>
                  </a:cubicBezTo>
                  <a:cubicBezTo>
                    <a:pt x="1663" y="51"/>
                    <a:pt x="1701" y="50"/>
                    <a:pt x="1736" y="51"/>
                  </a:cubicBezTo>
                  <a:cubicBezTo>
                    <a:pt x="1771" y="52"/>
                    <a:pt x="1812" y="54"/>
                    <a:pt x="1844" y="51"/>
                  </a:cubicBezTo>
                  <a:cubicBezTo>
                    <a:pt x="1876" y="48"/>
                    <a:pt x="1905" y="34"/>
                    <a:pt x="1928" y="31"/>
                  </a:cubicBezTo>
                  <a:cubicBezTo>
                    <a:pt x="1951" y="28"/>
                    <a:pt x="1954" y="32"/>
                    <a:pt x="1980" y="31"/>
                  </a:cubicBezTo>
                  <a:cubicBezTo>
                    <a:pt x="2006" y="30"/>
                    <a:pt x="2062" y="20"/>
                    <a:pt x="2084" y="23"/>
                  </a:cubicBezTo>
                  <a:cubicBezTo>
                    <a:pt x="2106" y="26"/>
                    <a:pt x="2093" y="47"/>
                    <a:pt x="2112" y="47"/>
                  </a:cubicBezTo>
                  <a:cubicBezTo>
                    <a:pt x="2131" y="47"/>
                    <a:pt x="2172" y="28"/>
                    <a:pt x="2196" y="23"/>
                  </a:cubicBezTo>
                  <a:cubicBezTo>
                    <a:pt x="2220" y="18"/>
                    <a:pt x="2235" y="13"/>
                    <a:pt x="2256" y="15"/>
                  </a:cubicBezTo>
                  <a:cubicBezTo>
                    <a:pt x="2277" y="17"/>
                    <a:pt x="2310" y="35"/>
                    <a:pt x="2324" y="35"/>
                  </a:cubicBezTo>
                  <a:cubicBezTo>
                    <a:pt x="2338" y="35"/>
                    <a:pt x="2330" y="16"/>
                    <a:pt x="2340" y="15"/>
                  </a:cubicBezTo>
                  <a:cubicBezTo>
                    <a:pt x="2350" y="14"/>
                    <a:pt x="2369" y="25"/>
                    <a:pt x="2384" y="27"/>
                  </a:cubicBezTo>
                  <a:cubicBezTo>
                    <a:pt x="2399" y="29"/>
                    <a:pt x="2412" y="24"/>
                    <a:pt x="2432" y="27"/>
                  </a:cubicBezTo>
                  <a:cubicBezTo>
                    <a:pt x="2452" y="30"/>
                    <a:pt x="2484" y="40"/>
                    <a:pt x="2504" y="43"/>
                  </a:cubicBezTo>
                  <a:cubicBezTo>
                    <a:pt x="2524" y="46"/>
                    <a:pt x="2531" y="50"/>
                    <a:pt x="2552" y="47"/>
                  </a:cubicBezTo>
                  <a:cubicBezTo>
                    <a:pt x="2573" y="44"/>
                    <a:pt x="2607" y="27"/>
                    <a:pt x="2628" y="27"/>
                  </a:cubicBezTo>
                  <a:cubicBezTo>
                    <a:pt x="2649" y="27"/>
                    <a:pt x="2655" y="48"/>
                    <a:pt x="2676" y="47"/>
                  </a:cubicBezTo>
                  <a:cubicBezTo>
                    <a:pt x="2697" y="46"/>
                    <a:pt x="2722" y="23"/>
                    <a:pt x="2752" y="23"/>
                  </a:cubicBezTo>
                  <a:cubicBezTo>
                    <a:pt x="2782" y="23"/>
                    <a:pt x="2819" y="42"/>
                    <a:pt x="2856" y="47"/>
                  </a:cubicBezTo>
                  <a:cubicBezTo>
                    <a:pt x="2893" y="52"/>
                    <a:pt x="2944" y="51"/>
                    <a:pt x="2976" y="55"/>
                  </a:cubicBezTo>
                  <a:cubicBezTo>
                    <a:pt x="3008" y="59"/>
                    <a:pt x="3026" y="67"/>
                    <a:pt x="3048" y="71"/>
                  </a:cubicBezTo>
                  <a:cubicBezTo>
                    <a:pt x="3070" y="75"/>
                    <a:pt x="3094" y="80"/>
                    <a:pt x="3108" y="79"/>
                  </a:cubicBezTo>
                  <a:cubicBezTo>
                    <a:pt x="3122" y="78"/>
                    <a:pt x="3107" y="59"/>
                    <a:pt x="3132" y="63"/>
                  </a:cubicBezTo>
                  <a:cubicBezTo>
                    <a:pt x="3157" y="67"/>
                    <a:pt x="3227" y="96"/>
                    <a:pt x="3256" y="103"/>
                  </a:cubicBezTo>
                  <a:cubicBezTo>
                    <a:pt x="3285" y="110"/>
                    <a:pt x="3284" y="102"/>
                    <a:pt x="3308" y="103"/>
                  </a:cubicBezTo>
                  <a:cubicBezTo>
                    <a:pt x="3332" y="104"/>
                    <a:pt x="3369" y="106"/>
                    <a:pt x="3400" y="107"/>
                  </a:cubicBezTo>
                  <a:cubicBezTo>
                    <a:pt x="3431" y="108"/>
                    <a:pt x="3464" y="110"/>
                    <a:pt x="3492" y="111"/>
                  </a:cubicBezTo>
                  <a:cubicBezTo>
                    <a:pt x="3520" y="112"/>
                    <a:pt x="3551" y="119"/>
                    <a:pt x="3568" y="115"/>
                  </a:cubicBezTo>
                  <a:cubicBezTo>
                    <a:pt x="3585" y="111"/>
                    <a:pt x="3578" y="89"/>
                    <a:pt x="3592" y="87"/>
                  </a:cubicBezTo>
                  <a:cubicBezTo>
                    <a:pt x="3606" y="85"/>
                    <a:pt x="3623" y="97"/>
                    <a:pt x="3652" y="103"/>
                  </a:cubicBezTo>
                  <a:cubicBezTo>
                    <a:pt x="3681" y="109"/>
                    <a:pt x="3729" y="111"/>
                    <a:pt x="3764" y="123"/>
                  </a:cubicBezTo>
                  <a:cubicBezTo>
                    <a:pt x="3799" y="135"/>
                    <a:pt x="3836" y="164"/>
                    <a:pt x="3860" y="175"/>
                  </a:cubicBezTo>
                  <a:cubicBezTo>
                    <a:pt x="3884" y="186"/>
                    <a:pt x="3881" y="189"/>
                    <a:pt x="3908" y="191"/>
                  </a:cubicBezTo>
                  <a:cubicBezTo>
                    <a:pt x="3935" y="193"/>
                    <a:pt x="3982" y="193"/>
                    <a:pt x="4020" y="187"/>
                  </a:cubicBezTo>
                  <a:cubicBezTo>
                    <a:pt x="4058" y="181"/>
                    <a:pt x="4112" y="168"/>
                    <a:pt x="4136" y="155"/>
                  </a:cubicBezTo>
                  <a:cubicBezTo>
                    <a:pt x="4160" y="142"/>
                    <a:pt x="4153" y="114"/>
                    <a:pt x="4164" y="111"/>
                  </a:cubicBezTo>
                  <a:cubicBezTo>
                    <a:pt x="4175" y="108"/>
                    <a:pt x="4178" y="138"/>
                    <a:pt x="4200" y="139"/>
                  </a:cubicBezTo>
                  <a:cubicBezTo>
                    <a:pt x="4222" y="140"/>
                    <a:pt x="4275" y="114"/>
                    <a:pt x="4296" y="115"/>
                  </a:cubicBezTo>
                  <a:cubicBezTo>
                    <a:pt x="4317" y="116"/>
                    <a:pt x="4314" y="142"/>
                    <a:pt x="4324" y="143"/>
                  </a:cubicBezTo>
                  <a:cubicBezTo>
                    <a:pt x="4334" y="144"/>
                    <a:pt x="4341" y="126"/>
                    <a:pt x="4356" y="123"/>
                  </a:cubicBezTo>
                  <a:cubicBezTo>
                    <a:pt x="4371" y="120"/>
                    <a:pt x="4397" y="128"/>
                    <a:pt x="4412" y="123"/>
                  </a:cubicBezTo>
                  <a:cubicBezTo>
                    <a:pt x="4427" y="118"/>
                    <a:pt x="4433" y="93"/>
                    <a:pt x="4448" y="91"/>
                  </a:cubicBezTo>
                  <a:cubicBezTo>
                    <a:pt x="4463" y="89"/>
                    <a:pt x="4481" y="100"/>
                    <a:pt x="4500" y="111"/>
                  </a:cubicBezTo>
                </a:path>
              </a:pathLst>
            </a:custGeom>
            <a:noFill/>
            <a:ln w="38100" cap="flat" cmpd="sng">
              <a:solidFill>
                <a:srgbClr val="FF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15" name="Freeform 12"/>
            <p:cNvSpPr>
              <a:spLocks/>
            </p:cNvSpPr>
            <p:nvPr/>
          </p:nvSpPr>
          <p:spPr bwMode="auto">
            <a:xfrm>
              <a:off x="4748" y="2304"/>
              <a:ext cx="740" cy="136"/>
            </a:xfrm>
            <a:custGeom>
              <a:avLst/>
              <a:gdLst>
                <a:gd name="T0" fmla="*/ 0 w 740"/>
                <a:gd name="T1" fmla="*/ 24 h 136"/>
                <a:gd name="T2" fmla="*/ 36 w 740"/>
                <a:gd name="T3" fmla="*/ 36 h 136"/>
                <a:gd name="T4" fmla="*/ 96 w 740"/>
                <a:gd name="T5" fmla="*/ 4 h 136"/>
                <a:gd name="T6" fmla="*/ 148 w 740"/>
                <a:gd name="T7" fmla="*/ 12 h 136"/>
                <a:gd name="T8" fmla="*/ 256 w 740"/>
                <a:gd name="T9" fmla="*/ 24 h 136"/>
                <a:gd name="T10" fmla="*/ 340 w 740"/>
                <a:gd name="T11" fmla="*/ 24 h 136"/>
                <a:gd name="T12" fmla="*/ 336 w 740"/>
                <a:gd name="T13" fmla="*/ 104 h 136"/>
                <a:gd name="T14" fmla="*/ 428 w 740"/>
                <a:gd name="T15" fmla="*/ 116 h 136"/>
                <a:gd name="T16" fmla="*/ 520 w 740"/>
                <a:gd name="T17" fmla="*/ 128 h 136"/>
                <a:gd name="T18" fmla="*/ 592 w 740"/>
                <a:gd name="T19" fmla="*/ 108 h 136"/>
                <a:gd name="T20" fmla="*/ 668 w 740"/>
                <a:gd name="T21" fmla="*/ 116 h 136"/>
                <a:gd name="T22" fmla="*/ 712 w 740"/>
                <a:gd name="T23" fmla="*/ 120 h 136"/>
                <a:gd name="T24" fmla="*/ 740 w 740"/>
                <a:gd name="T25" fmla="*/ 136 h 1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40"/>
                <a:gd name="T40" fmla="*/ 0 h 136"/>
                <a:gd name="T41" fmla="*/ 740 w 740"/>
                <a:gd name="T42" fmla="*/ 136 h 1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40" h="136">
                  <a:moveTo>
                    <a:pt x="0" y="24"/>
                  </a:moveTo>
                  <a:cubicBezTo>
                    <a:pt x="10" y="31"/>
                    <a:pt x="20" y="39"/>
                    <a:pt x="36" y="36"/>
                  </a:cubicBezTo>
                  <a:cubicBezTo>
                    <a:pt x="52" y="33"/>
                    <a:pt x="77" y="8"/>
                    <a:pt x="96" y="4"/>
                  </a:cubicBezTo>
                  <a:cubicBezTo>
                    <a:pt x="115" y="0"/>
                    <a:pt x="121" y="9"/>
                    <a:pt x="148" y="12"/>
                  </a:cubicBezTo>
                  <a:cubicBezTo>
                    <a:pt x="175" y="15"/>
                    <a:pt x="224" y="22"/>
                    <a:pt x="256" y="24"/>
                  </a:cubicBezTo>
                  <a:cubicBezTo>
                    <a:pt x="288" y="26"/>
                    <a:pt x="327" y="11"/>
                    <a:pt x="340" y="24"/>
                  </a:cubicBezTo>
                  <a:cubicBezTo>
                    <a:pt x="353" y="37"/>
                    <a:pt x="321" y="89"/>
                    <a:pt x="336" y="104"/>
                  </a:cubicBezTo>
                  <a:cubicBezTo>
                    <a:pt x="351" y="119"/>
                    <a:pt x="397" y="112"/>
                    <a:pt x="428" y="116"/>
                  </a:cubicBezTo>
                  <a:cubicBezTo>
                    <a:pt x="459" y="120"/>
                    <a:pt x="493" y="129"/>
                    <a:pt x="520" y="128"/>
                  </a:cubicBezTo>
                  <a:cubicBezTo>
                    <a:pt x="547" y="127"/>
                    <a:pt x="567" y="110"/>
                    <a:pt x="592" y="108"/>
                  </a:cubicBezTo>
                  <a:cubicBezTo>
                    <a:pt x="617" y="106"/>
                    <a:pt x="648" y="114"/>
                    <a:pt x="668" y="116"/>
                  </a:cubicBezTo>
                  <a:cubicBezTo>
                    <a:pt x="688" y="118"/>
                    <a:pt x="700" y="117"/>
                    <a:pt x="712" y="120"/>
                  </a:cubicBezTo>
                  <a:cubicBezTo>
                    <a:pt x="724" y="123"/>
                    <a:pt x="732" y="129"/>
                    <a:pt x="740" y="136"/>
                  </a:cubicBezTo>
                </a:path>
              </a:pathLst>
            </a:custGeom>
            <a:noFill/>
            <a:ln w="38100" cap="flat" cmpd="sng">
              <a:solidFill>
                <a:srgbClr val="FF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846138" y="4184650"/>
            <a:ext cx="7645400" cy="247650"/>
            <a:chOff x="272" y="2229"/>
            <a:chExt cx="5216" cy="211"/>
          </a:xfrm>
        </p:grpSpPr>
        <p:sp>
          <p:nvSpPr>
            <p:cNvPr id="6212" name="Freeform 14"/>
            <p:cNvSpPr>
              <a:spLocks/>
            </p:cNvSpPr>
            <p:nvPr/>
          </p:nvSpPr>
          <p:spPr bwMode="auto">
            <a:xfrm>
              <a:off x="272" y="2229"/>
              <a:ext cx="4500" cy="193"/>
            </a:xfrm>
            <a:custGeom>
              <a:avLst/>
              <a:gdLst>
                <a:gd name="T0" fmla="*/ 128 w 4500"/>
                <a:gd name="T1" fmla="*/ 87 h 193"/>
                <a:gd name="T2" fmla="*/ 308 w 4500"/>
                <a:gd name="T3" fmla="*/ 79 h 193"/>
                <a:gd name="T4" fmla="*/ 416 w 4500"/>
                <a:gd name="T5" fmla="*/ 83 h 193"/>
                <a:gd name="T6" fmla="*/ 552 w 4500"/>
                <a:gd name="T7" fmla="*/ 95 h 193"/>
                <a:gd name="T8" fmla="*/ 724 w 4500"/>
                <a:gd name="T9" fmla="*/ 67 h 193"/>
                <a:gd name="T10" fmla="*/ 864 w 4500"/>
                <a:gd name="T11" fmla="*/ 67 h 193"/>
                <a:gd name="T12" fmla="*/ 956 w 4500"/>
                <a:gd name="T13" fmla="*/ 75 h 193"/>
                <a:gd name="T14" fmla="*/ 1096 w 4500"/>
                <a:gd name="T15" fmla="*/ 91 h 193"/>
                <a:gd name="T16" fmla="*/ 1192 w 4500"/>
                <a:gd name="T17" fmla="*/ 83 h 193"/>
                <a:gd name="T18" fmla="*/ 1304 w 4500"/>
                <a:gd name="T19" fmla="*/ 75 h 193"/>
                <a:gd name="T20" fmla="*/ 1376 w 4500"/>
                <a:gd name="T21" fmla="*/ 55 h 193"/>
                <a:gd name="T22" fmla="*/ 1552 w 4500"/>
                <a:gd name="T23" fmla="*/ 3 h 193"/>
                <a:gd name="T24" fmla="*/ 1736 w 4500"/>
                <a:gd name="T25" fmla="*/ 51 h 193"/>
                <a:gd name="T26" fmla="*/ 1928 w 4500"/>
                <a:gd name="T27" fmla="*/ 31 h 193"/>
                <a:gd name="T28" fmla="*/ 2084 w 4500"/>
                <a:gd name="T29" fmla="*/ 23 h 193"/>
                <a:gd name="T30" fmla="*/ 2196 w 4500"/>
                <a:gd name="T31" fmla="*/ 23 h 193"/>
                <a:gd name="T32" fmla="*/ 2324 w 4500"/>
                <a:gd name="T33" fmla="*/ 35 h 193"/>
                <a:gd name="T34" fmla="*/ 2384 w 4500"/>
                <a:gd name="T35" fmla="*/ 27 h 193"/>
                <a:gd name="T36" fmla="*/ 2504 w 4500"/>
                <a:gd name="T37" fmla="*/ 43 h 193"/>
                <a:gd name="T38" fmla="*/ 2628 w 4500"/>
                <a:gd name="T39" fmla="*/ 27 h 193"/>
                <a:gd name="T40" fmla="*/ 2752 w 4500"/>
                <a:gd name="T41" fmla="*/ 23 h 193"/>
                <a:gd name="T42" fmla="*/ 2976 w 4500"/>
                <a:gd name="T43" fmla="*/ 55 h 193"/>
                <a:gd name="T44" fmla="*/ 3108 w 4500"/>
                <a:gd name="T45" fmla="*/ 79 h 193"/>
                <a:gd name="T46" fmla="*/ 3256 w 4500"/>
                <a:gd name="T47" fmla="*/ 103 h 193"/>
                <a:gd name="T48" fmla="*/ 3400 w 4500"/>
                <a:gd name="T49" fmla="*/ 107 h 193"/>
                <a:gd name="T50" fmla="*/ 3568 w 4500"/>
                <a:gd name="T51" fmla="*/ 115 h 193"/>
                <a:gd name="T52" fmla="*/ 3652 w 4500"/>
                <a:gd name="T53" fmla="*/ 103 h 193"/>
                <a:gd name="T54" fmla="*/ 3860 w 4500"/>
                <a:gd name="T55" fmla="*/ 175 h 193"/>
                <a:gd name="T56" fmla="*/ 4020 w 4500"/>
                <a:gd name="T57" fmla="*/ 187 h 193"/>
                <a:gd name="T58" fmla="*/ 4164 w 4500"/>
                <a:gd name="T59" fmla="*/ 111 h 193"/>
                <a:gd name="T60" fmla="*/ 4296 w 4500"/>
                <a:gd name="T61" fmla="*/ 115 h 193"/>
                <a:gd name="T62" fmla="*/ 4356 w 4500"/>
                <a:gd name="T63" fmla="*/ 123 h 193"/>
                <a:gd name="T64" fmla="*/ 4448 w 4500"/>
                <a:gd name="T65" fmla="*/ 91 h 19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500"/>
                <a:gd name="T100" fmla="*/ 0 h 193"/>
                <a:gd name="T101" fmla="*/ 4500 w 4500"/>
                <a:gd name="T102" fmla="*/ 193 h 19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500" h="193">
                  <a:moveTo>
                    <a:pt x="0" y="87"/>
                  </a:moveTo>
                  <a:cubicBezTo>
                    <a:pt x="47" y="85"/>
                    <a:pt x="94" y="84"/>
                    <a:pt x="128" y="87"/>
                  </a:cubicBezTo>
                  <a:cubicBezTo>
                    <a:pt x="162" y="90"/>
                    <a:pt x="174" y="108"/>
                    <a:pt x="204" y="107"/>
                  </a:cubicBezTo>
                  <a:cubicBezTo>
                    <a:pt x="234" y="106"/>
                    <a:pt x="285" y="82"/>
                    <a:pt x="308" y="79"/>
                  </a:cubicBezTo>
                  <a:cubicBezTo>
                    <a:pt x="331" y="76"/>
                    <a:pt x="322" y="86"/>
                    <a:pt x="340" y="87"/>
                  </a:cubicBezTo>
                  <a:cubicBezTo>
                    <a:pt x="358" y="88"/>
                    <a:pt x="392" y="84"/>
                    <a:pt x="416" y="83"/>
                  </a:cubicBezTo>
                  <a:cubicBezTo>
                    <a:pt x="440" y="82"/>
                    <a:pt x="461" y="81"/>
                    <a:pt x="484" y="83"/>
                  </a:cubicBezTo>
                  <a:cubicBezTo>
                    <a:pt x="507" y="85"/>
                    <a:pt x="528" y="97"/>
                    <a:pt x="552" y="95"/>
                  </a:cubicBezTo>
                  <a:cubicBezTo>
                    <a:pt x="576" y="93"/>
                    <a:pt x="599" y="76"/>
                    <a:pt x="628" y="71"/>
                  </a:cubicBezTo>
                  <a:cubicBezTo>
                    <a:pt x="657" y="66"/>
                    <a:pt x="691" y="70"/>
                    <a:pt x="724" y="67"/>
                  </a:cubicBezTo>
                  <a:cubicBezTo>
                    <a:pt x="757" y="64"/>
                    <a:pt x="801" y="51"/>
                    <a:pt x="824" y="51"/>
                  </a:cubicBezTo>
                  <a:cubicBezTo>
                    <a:pt x="847" y="51"/>
                    <a:pt x="848" y="63"/>
                    <a:pt x="864" y="67"/>
                  </a:cubicBezTo>
                  <a:cubicBezTo>
                    <a:pt x="880" y="71"/>
                    <a:pt x="905" y="74"/>
                    <a:pt x="920" y="75"/>
                  </a:cubicBezTo>
                  <a:cubicBezTo>
                    <a:pt x="935" y="76"/>
                    <a:pt x="932" y="73"/>
                    <a:pt x="956" y="75"/>
                  </a:cubicBezTo>
                  <a:cubicBezTo>
                    <a:pt x="980" y="77"/>
                    <a:pt x="1041" y="84"/>
                    <a:pt x="1064" y="87"/>
                  </a:cubicBezTo>
                  <a:cubicBezTo>
                    <a:pt x="1087" y="90"/>
                    <a:pt x="1085" y="94"/>
                    <a:pt x="1096" y="91"/>
                  </a:cubicBezTo>
                  <a:cubicBezTo>
                    <a:pt x="1107" y="88"/>
                    <a:pt x="1116" y="72"/>
                    <a:pt x="1132" y="71"/>
                  </a:cubicBezTo>
                  <a:cubicBezTo>
                    <a:pt x="1148" y="70"/>
                    <a:pt x="1171" y="82"/>
                    <a:pt x="1192" y="83"/>
                  </a:cubicBezTo>
                  <a:cubicBezTo>
                    <a:pt x="1213" y="84"/>
                    <a:pt x="1237" y="76"/>
                    <a:pt x="1256" y="75"/>
                  </a:cubicBezTo>
                  <a:cubicBezTo>
                    <a:pt x="1275" y="74"/>
                    <a:pt x="1292" y="75"/>
                    <a:pt x="1304" y="75"/>
                  </a:cubicBezTo>
                  <a:cubicBezTo>
                    <a:pt x="1316" y="75"/>
                    <a:pt x="1316" y="78"/>
                    <a:pt x="1328" y="75"/>
                  </a:cubicBezTo>
                  <a:cubicBezTo>
                    <a:pt x="1340" y="72"/>
                    <a:pt x="1348" y="57"/>
                    <a:pt x="1376" y="55"/>
                  </a:cubicBezTo>
                  <a:cubicBezTo>
                    <a:pt x="1404" y="53"/>
                    <a:pt x="1467" y="72"/>
                    <a:pt x="1496" y="63"/>
                  </a:cubicBezTo>
                  <a:cubicBezTo>
                    <a:pt x="1525" y="54"/>
                    <a:pt x="1529" y="6"/>
                    <a:pt x="1552" y="3"/>
                  </a:cubicBezTo>
                  <a:cubicBezTo>
                    <a:pt x="1575" y="0"/>
                    <a:pt x="1601" y="35"/>
                    <a:pt x="1632" y="43"/>
                  </a:cubicBezTo>
                  <a:cubicBezTo>
                    <a:pt x="1663" y="51"/>
                    <a:pt x="1701" y="50"/>
                    <a:pt x="1736" y="51"/>
                  </a:cubicBezTo>
                  <a:cubicBezTo>
                    <a:pt x="1771" y="52"/>
                    <a:pt x="1812" y="54"/>
                    <a:pt x="1844" y="51"/>
                  </a:cubicBezTo>
                  <a:cubicBezTo>
                    <a:pt x="1876" y="48"/>
                    <a:pt x="1905" y="34"/>
                    <a:pt x="1928" y="31"/>
                  </a:cubicBezTo>
                  <a:cubicBezTo>
                    <a:pt x="1951" y="28"/>
                    <a:pt x="1954" y="32"/>
                    <a:pt x="1980" y="31"/>
                  </a:cubicBezTo>
                  <a:cubicBezTo>
                    <a:pt x="2006" y="30"/>
                    <a:pt x="2062" y="20"/>
                    <a:pt x="2084" y="23"/>
                  </a:cubicBezTo>
                  <a:cubicBezTo>
                    <a:pt x="2106" y="26"/>
                    <a:pt x="2093" y="47"/>
                    <a:pt x="2112" y="47"/>
                  </a:cubicBezTo>
                  <a:cubicBezTo>
                    <a:pt x="2131" y="47"/>
                    <a:pt x="2172" y="28"/>
                    <a:pt x="2196" y="23"/>
                  </a:cubicBezTo>
                  <a:cubicBezTo>
                    <a:pt x="2220" y="18"/>
                    <a:pt x="2235" y="13"/>
                    <a:pt x="2256" y="15"/>
                  </a:cubicBezTo>
                  <a:cubicBezTo>
                    <a:pt x="2277" y="17"/>
                    <a:pt x="2310" y="35"/>
                    <a:pt x="2324" y="35"/>
                  </a:cubicBezTo>
                  <a:cubicBezTo>
                    <a:pt x="2338" y="35"/>
                    <a:pt x="2330" y="16"/>
                    <a:pt x="2340" y="15"/>
                  </a:cubicBezTo>
                  <a:cubicBezTo>
                    <a:pt x="2350" y="14"/>
                    <a:pt x="2369" y="25"/>
                    <a:pt x="2384" y="27"/>
                  </a:cubicBezTo>
                  <a:cubicBezTo>
                    <a:pt x="2399" y="29"/>
                    <a:pt x="2412" y="24"/>
                    <a:pt x="2432" y="27"/>
                  </a:cubicBezTo>
                  <a:cubicBezTo>
                    <a:pt x="2452" y="30"/>
                    <a:pt x="2484" y="40"/>
                    <a:pt x="2504" y="43"/>
                  </a:cubicBezTo>
                  <a:cubicBezTo>
                    <a:pt x="2524" y="46"/>
                    <a:pt x="2531" y="50"/>
                    <a:pt x="2552" y="47"/>
                  </a:cubicBezTo>
                  <a:cubicBezTo>
                    <a:pt x="2573" y="44"/>
                    <a:pt x="2607" y="27"/>
                    <a:pt x="2628" y="27"/>
                  </a:cubicBezTo>
                  <a:cubicBezTo>
                    <a:pt x="2649" y="27"/>
                    <a:pt x="2655" y="48"/>
                    <a:pt x="2676" y="47"/>
                  </a:cubicBezTo>
                  <a:cubicBezTo>
                    <a:pt x="2697" y="46"/>
                    <a:pt x="2722" y="23"/>
                    <a:pt x="2752" y="23"/>
                  </a:cubicBezTo>
                  <a:cubicBezTo>
                    <a:pt x="2782" y="23"/>
                    <a:pt x="2819" y="42"/>
                    <a:pt x="2856" y="47"/>
                  </a:cubicBezTo>
                  <a:cubicBezTo>
                    <a:pt x="2893" y="52"/>
                    <a:pt x="2944" y="51"/>
                    <a:pt x="2976" y="55"/>
                  </a:cubicBezTo>
                  <a:cubicBezTo>
                    <a:pt x="3008" y="59"/>
                    <a:pt x="3026" y="67"/>
                    <a:pt x="3048" y="71"/>
                  </a:cubicBezTo>
                  <a:cubicBezTo>
                    <a:pt x="3070" y="75"/>
                    <a:pt x="3094" y="80"/>
                    <a:pt x="3108" y="79"/>
                  </a:cubicBezTo>
                  <a:cubicBezTo>
                    <a:pt x="3122" y="78"/>
                    <a:pt x="3107" y="59"/>
                    <a:pt x="3132" y="63"/>
                  </a:cubicBezTo>
                  <a:cubicBezTo>
                    <a:pt x="3157" y="67"/>
                    <a:pt x="3227" y="96"/>
                    <a:pt x="3256" y="103"/>
                  </a:cubicBezTo>
                  <a:cubicBezTo>
                    <a:pt x="3285" y="110"/>
                    <a:pt x="3284" y="102"/>
                    <a:pt x="3308" y="103"/>
                  </a:cubicBezTo>
                  <a:cubicBezTo>
                    <a:pt x="3332" y="104"/>
                    <a:pt x="3369" y="106"/>
                    <a:pt x="3400" y="107"/>
                  </a:cubicBezTo>
                  <a:cubicBezTo>
                    <a:pt x="3431" y="108"/>
                    <a:pt x="3464" y="110"/>
                    <a:pt x="3492" y="111"/>
                  </a:cubicBezTo>
                  <a:cubicBezTo>
                    <a:pt x="3520" y="112"/>
                    <a:pt x="3551" y="119"/>
                    <a:pt x="3568" y="115"/>
                  </a:cubicBezTo>
                  <a:cubicBezTo>
                    <a:pt x="3585" y="111"/>
                    <a:pt x="3578" y="89"/>
                    <a:pt x="3592" y="87"/>
                  </a:cubicBezTo>
                  <a:cubicBezTo>
                    <a:pt x="3606" y="85"/>
                    <a:pt x="3623" y="97"/>
                    <a:pt x="3652" y="103"/>
                  </a:cubicBezTo>
                  <a:cubicBezTo>
                    <a:pt x="3681" y="109"/>
                    <a:pt x="3729" y="111"/>
                    <a:pt x="3764" y="123"/>
                  </a:cubicBezTo>
                  <a:cubicBezTo>
                    <a:pt x="3799" y="135"/>
                    <a:pt x="3836" y="164"/>
                    <a:pt x="3860" y="175"/>
                  </a:cubicBezTo>
                  <a:cubicBezTo>
                    <a:pt x="3884" y="186"/>
                    <a:pt x="3881" y="189"/>
                    <a:pt x="3908" y="191"/>
                  </a:cubicBezTo>
                  <a:cubicBezTo>
                    <a:pt x="3935" y="193"/>
                    <a:pt x="3982" y="193"/>
                    <a:pt x="4020" y="187"/>
                  </a:cubicBezTo>
                  <a:cubicBezTo>
                    <a:pt x="4058" y="181"/>
                    <a:pt x="4112" y="168"/>
                    <a:pt x="4136" y="155"/>
                  </a:cubicBezTo>
                  <a:cubicBezTo>
                    <a:pt x="4160" y="142"/>
                    <a:pt x="4153" y="114"/>
                    <a:pt x="4164" y="111"/>
                  </a:cubicBezTo>
                  <a:cubicBezTo>
                    <a:pt x="4175" y="108"/>
                    <a:pt x="4178" y="138"/>
                    <a:pt x="4200" y="139"/>
                  </a:cubicBezTo>
                  <a:cubicBezTo>
                    <a:pt x="4222" y="140"/>
                    <a:pt x="4275" y="114"/>
                    <a:pt x="4296" y="115"/>
                  </a:cubicBezTo>
                  <a:cubicBezTo>
                    <a:pt x="4317" y="116"/>
                    <a:pt x="4314" y="142"/>
                    <a:pt x="4324" y="143"/>
                  </a:cubicBezTo>
                  <a:cubicBezTo>
                    <a:pt x="4334" y="144"/>
                    <a:pt x="4341" y="126"/>
                    <a:pt x="4356" y="123"/>
                  </a:cubicBezTo>
                  <a:cubicBezTo>
                    <a:pt x="4371" y="120"/>
                    <a:pt x="4397" y="128"/>
                    <a:pt x="4412" y="123"/>
                  </a:cubicBezTo>
                  <a:cubicBezTo>
                    <a:pt x="4427" y="118"/>
                    <a:pt x="4433" y="93"/>
                    <a:pt x="4448" y="91"/>
                  </a:cubicBezTo>
                  <a:cubicBezTo>
                    <a:pt x="4463" y="89"/>
                    <a:pt x="4481" y="100"/>
                    <a:pt x="4500" y="111"/>
                  </a:cubicBezTo>
                </a:path>
              </a:pathLst>
            </a:custGeom>
            <a:noFill/>
            <a:ln w="38100" cap="flat" cmpd="sng">
              <a:solidFill>
                <a:srgbClr val="FF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13" name="Freeform 15"/>
            <p:cNvSpPr>
              <a:spLocks/>
            </p:cNvSpPr>
            <p:nvPr/>
          </p:nvSpPr>
          <p:spPr bwMode="auto">
            <a:xfrm>
              <a:off x="4748" y="2304"/>
              <a:ext cx="740" cy="136"/>
            </a:xfrm>
            <a:custGeom>
              <a:avLst/>
              <a:gdLst>
                <a:gd name="T0" fmla="*/ 0 w 740"/>
                <a:gd name="T1" fmla="*/ 24 h 136"/>
                <a:gd name="T2" fmla="*/ 36 w 740"/>
                <a:gd name="T3" fmla="*/ 36 h 136"/>
                <a:gd name="T4" fmla="*/ 96 w 740"/>
                <a:gd name="T5" fmla="*/ 4 h 136"/>
                <a:gd name="T6" fmla="*/ 148 w 740"/>
                <a:gd name="T7" fmla="*/ 12 h 136"/>
                <a:gd name="T8" fmla="*/ 256 w 740"/>
                <a:gd name="T9" fmla="*/ 24 h 136"/>
                <a:gd name="T10" fmla="*/ 340 w 740"/>
                <a:gd name="T11" fmla="*/ 24 h 136"/>
                <a:gd name="T12" fmla="*/ 336 w 740"/>
                <a:gd name="T13" fmla="*/ 104 h 136"/>
                <a:gd name="T14" fmla="*/ 428 w 740"/>
                <a:gd name="T15" fmla="*/ 116 h 136"/>
                <a:gd name="T16" fmla="*/ 520 w 740"/>
                <a:gd name="T17" fmla="*/ 128 h 136"/>
                <a:gd name="T18" fmla="*/ 592 w 740"/>
                <a:gd name="T19" fmla="*/ 108 h 136"/>
                <a:gd name="T20" fmla="*/ 668 w 740"/>
                <a:gd name="T21" fmla="*/ 116 h 136"/>
                <a:gd name="T22" fmla="*/ 712 w 740"/>
                <a:gd name="T23" fmla="*/ 120 h 136"/>
                <a:gd name="T24" fmla="*/ 740 w 740"/>
                <a:gd name="T25" fmla="*/ 136 h 1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40"/>
                <a:gd name="T40" fmla="*/ 0 h 136"/>
                <a:gd name="T41" fmla="*/ 740 w 740"/>
                <a:gd name="T42" fmla="*/ 136 h 1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40" h="136">
                  <a:moveTo>
                    <a:pt x="0" y="24"/>
                  </a:moveTo>
                  <a:cubicBezTo>
                    <a:pt x="10" y="31"/>
                    <a:pt x="20" y="39"/>
                    <a:pt x="36" y="36"/>
                  </a:cubicBezTo>
                  <a:cubicBezTo>
                    <a:pt x="52" y="33"/>
                    <a:pt x="77" y="8"/>
                    <a:pt x="96" y="4"/>
                  </a:cubicBezTo>
                  <a:cubicBezTo>
                    <a:pt x="115" y="0"/>
                    <a:pt x="121" y="9"/>
                    <a:pt x="148" y="12"/>
                  </a:cubicBezTo>
                  <a:cubicBezTo>
                    <a:pt x="175" y="15"/>
                    <a:pt x="224" y="22"/>
                    <a:pt x="256" y="24"/>
                  </a:cubicBezTo>
                  <a:cubicBezTo>
                    <a:pt x="288" y="26"/>
                    <a:pt x="327" y="11"/>
                    <a:pt x="340" y="24"/>
                  </a:cubicBezTo>
                  <a:cubicBezTo>
                    <a:pt x="353" y="37"/>
                    <a:pt x="321" y="89"/>
                    <a:pt x="336" y="104"/>
                  </a:cubicBezTo>
                  <a:cubicBezTo>
                    <a:pt x="351" y="119"/>
                    <a:pt x="397" y="112"/>
                    <a:pt x="428" y="116"/>
                  </a:cubicBezTo>
                  <a:cubicBezTo>
                    <a:pt x="459" y="120"/>
                    <a:pt x="493" y="129"/>
                    <a:pt x="520" y="128"/>
                  </a:cubicBezTo>
                  <a:cubicBezTo>
                    <a:pt x="547" y="127"/>
                    <a:pt x="567" y="110"/>
                    <a:pt x="592" y="108"/>
                  </a:cubicBezTo>
                  <a:cubicBezTo>
                    <a:pt x="617" y="106"/>
                    <a:pt x="648" y="114"/>
                    <a:pt x="668" y="116"/>
                  </a:cubicBezTo>
                  <a:cubicBezTo>
                    <a:pt x="688" y="118"/>
                    <a:pt x="700" y="117"/>
                    <a:pt x="712" y="120"/>
                  </a:cubicBezTo>
                  <a:cubicBezTo>
                    <a:pt x="724" y="123"/>
                    <a:pt x="732" y="129"/>
                    <a:pt x="740" y="136"/>
                  </a:cubicBezTo>
                </a:path>
              </a:pathLst>
            </a:custGeom>
            <a:noFill/>
            <a:ln w="38100" cap="flat" cmpd="sng">
              <a:solidFill>
                <a:srgbClr val="FF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6157" name="Line 20"/>
          <p:cNvSpPr>
            <a:spLocks noChangeShapeType="1"/>
          </p:cNvSpPr>
          <p:nvPr/>
        </p:nvSpPr>
        <p:spPr bwMode="auto">
          <a:xfrm>
            <a:off x="1225550" y="1385888"/>
            <a:ext cx="0" cy="4332287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158" name="Line 21"/>
          <p:cNvSpPr>
            <a:spLocks noChangeShapeType="1"/>
          </p:cNvSpPr>
          <p:nvPr/>
        </p:nvSpPr>
        <p:spPr bwMode="auto">
          <a:xfrm>
            <a:off x="1600200" y="1385888"/>
            <a:ext cx="0" cy="4332287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159" name="Line 22"/>
          <p:cNvSpPr>
            <a:spLocks noChangeShapeType="1"/>
          </p:cNvSpPr>
          <p:nvPr/>
        </p:nvSpPr>
        <p:spPr bwMode="auto">
          <a:xfrm>
            <a:off x="1976438" y="1385888"/>
            <a:ext cx="0" cy="4332287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160" name="Line 23"/>
          <p:cNvSpPr>
            <a:spLocks noChangeShapeType="1"/>
          </p:cNvSpPr>
          <p:nvPr/>
        </p:nvSpPr>
        <p:spPr bwMode="auto">
          <a:xfrm>
            <a:off x="2352675" y="1385888"/>
            <a:ext cx="0" cy="4332287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161" name="Line 24"/>
          <p:cNvSpPr>
            <a:spLocks noChangeShapeType="1"/>
          </p:cNvSpPr>
          <p:nvPr/>
        </p:nvSpPr>
        <p:spPr bwMode="auto">
          <a:xfrm>
            <a:off x="2730500" y="1385888"/>
            <a:ext cx="0" cy="4332287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162" name="Line 25"/>
          <p:cNvSpPr>
            <a:spLocks noChangeShapeType="1"/>
          </p:cNvSpPr>
          <p:nvPr/>
        </p:nvSpPr>
        <p:spPr bwMode="auto">
          <a:xfrm>
            <a:off x="3106738" y="1385888"/>
            <a:ext cx="0" cy="4332287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163" name="Line 26"/>
          <p:cNvSpPr>
            <a:spLocks noChangeShapeType="1"/>
          </p:cNvSpPr>
          <p:nvPr/>
        </p:nvSpPr>
        <p:spPr bwMode="auto">
          <a:xfrm>
            <a:off x="3484563" y="1385888"/>
            <a:ext cx="0" cy="4332287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164" name="Line 27"/>
          <p:cNvSpPr>
            <a:spLocks noChangeShapeType="1"/>
          </p:cNvSpPr>
          <p:nvPr/>
        </p:nvSpPr>
        <p:spPr bwMode="auto">
          <a:xfrm>
            <a:off x="3860800" y="1385888"/>
            <a:ext cx="0" cy="4332287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165" name="Line 28"/>
          <p:cNvSpPr>
            <a:spLocks noChangeShapeType="1"/>
          </p:cNvSpPr>
          <p:nvPr/>
        </p:nvSpPr>
        <p:spPr bwMode="auto">
          <a:xfrm>
            <a:off x="4237038" y="1385888"/>
            <a:ext cx="0" cy="4332287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166" name="Line 29"/>
          <p:cNvSpPr>
            <a:spLocks noChangeShapeType="1"/>
          </p:cNvSpPr>
          <p:nvPr/>
        </p:nvSpPr>
        <p:spPr bwMode="auto">
          <a:xfrm>
            <a:off x="4614863" y="1385888"/>
            <a:ext cx="0" cy="4332287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167" name="Line 30"/>
          <p:cNvSpPr>
            <a:spLocks noChangeShapeType="1"/>
          </p:cNvSpPr>
          <p:nvPr/>
        </p:nvSpPr>
        <p:spPr bwMode="auto">
          <a:xfrm>
            <a:off x="4991100" y="1385888"/>
            <a:ext cx="0" cy="4332287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168" name="Line 31"/>
          <p:cNvSpPr>
            <a:spLocks noChangeShapeType="1"/>
          </p:cNvSpPr>
          <p:nvPr/>
        </p:nvSpPr>
        <p:spPr bwMode="auto">
          <a:xfrm>
            <a:off x="5367338" y="1385888"/>
            <a:ext cx="0" cy="4332287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169" name="Line 32"/>
          <p:cNvSpPr>
            <a:spLocks noChangeShapeType="1"/>
          </p:cNvSpPr>
          <p:nvPr/>
        </p:nvSpPr>
        <p:spPr bwMode="auto">
          <a:xfrm>
            <a:off x="5745163" y="1385888"/>
            <a:ext cx="0" cy="4332287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170" name="Line 33"/>
          <p:cNvSpPr>
            <a:spLocks noChangeShapeType="1"/>
          </p:cNvSpPr>
          <p:nvPr/>
        </p:nvSpPr>
        <p:spPr bwMode="auto">
          <a:xfrm>
            <a:off x="6121400" y="1385888"/>
            <a:ext cx="0" cy="4332287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171" name="Line 34"/>
          <p:cNvSpPr>
            <a:spLocks noChangeShapeType="1"/>
          </p:cNvSpPr>
          <p:nvPr/>
        </p:nvSpPr>
        <p:spPr bwMode="auto">
          <a:xfrm>
            <a:off x="6497638" y="1385888"/>
            <a:ext cx="0" cy="4332287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172" name="Line 35"/>
          <p:cNvSpPr>
            <a:spLocks noChangeShapeType="1"/>
          </p:cNvSpPr>
          <p:nvPr/>
        </p:nvSpPr>
        <p:spPr bwMode="auto">
          <a:xfrm>
            <a:off x="6873875" y="1385888"/>
            <a:ext cx="0" cy="4332287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173" name="Line 36"/>
          <p:cNvSpPr>
            <a:spLocks noChangeShapeType="1"/>
          </p:cNvSpPr>
          <p:nvPr/>
        </p:nvSpPr>
        <p:spPr bwMode="auto">
          <a:xfrm>
            <a:off x="7251700" y="1385888"/>
            <a:ext cx="0" cy="4332287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174" name="Line 37"/>
          <p:cNvSpPr>
            <a:spLocks noChangeShapeType="1"/>
          </p:cNvSpPr>
          <p:nvPr/>
        </p:nvSpPr>
        <p:spPr bwMode="auto">
          <a:xfrm>
            <a:off x="7627938" y="1385888"/>
            <a:ext cx="0" cy="4332287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175" name="Line 38"/>
          <p:cNvSpPr>
            <a:spLocks noChangeShapeType="1"/>
          </p:cNvSpPr>
          <p:nvPr/>
        </p:nvSpPr>
        <p:spPr bwMode="auto">
          <a:xfrm>
            <a:off x="8004175" y="1385888"/>
            <a:ext cx="0" cy="4332287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176" name="Line 39"/>
          <p:cNvSpPr>
            <a:spLocks noChangeShapeType="1"/>
          </p:cNvSpPr>
          <p:nvPr/>
        </p:nvSpPr>
        <p:spPr bwMode="auto">
          <a:xfrm>
            <a:off x="8380413" y="1385888"/>
            <a:ext cx="0" cy="4332287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6177" name="Text Box 40"/>
          <p:cNvSpPr txBox="1">
            <a:spLocks noChangeArrowheads="1"/>
          </p:cNvSpPr>
          <p:nvPr/>
        </p:nvSpPr>
        <p:spPr bwMode="auto">
          <a:xfrm>
            <a:off x="942975" y="1357313"/>
            <a:ext cx="3222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A</a:t>
            </a:r>
          </a:p>
        </p:txBody>
      </p:sp>
      <p:sp>
        <p:nvSpPr>
          <p:cNvPr id="6178" name="Text Box 41"/>
          <p:cNvSpPr txBox="1">
            <a:spLocks noChangeArrowheads="1"/>
          </p:cNvSpPr>
          <p:nvPr/>
        </p:nvSpPr>
        <p:spPr bwMode="auto">
          <a:xfrm>
            <a:off x="1304925" y="1357313"/>
            <a:ext cx="3222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B</a:t>
            </a:r>
          </a:p>
        </p:txBody>
      </p:sp>
      <p:sp>
        <p:nvSpPr>
          <p:cNvPr id="6179" name="Text Box 42"/>
          <p:cNvSpPr txBox="1">
            <a:spLocks noChangeArrowheads="1"/>
          </p:cNvSpPr>
          <p:nvPr/>
        </p:nvSpPr>
        <p:spPr bwMode="auto">
          <a:xfrm>
            <a:off x="1687513" y="1357313"/>
            <a:ext cx="3222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C</a:t>
            </a:r>
          </a:p>
        </p:txBody>
      </p:sp>
      <p:sp>
        <p:nvSpPr>
          <p:cNvPr id="6180" name="Text Box 43"/>
          <p:cNvSpPr txBox="1">
            <a:spLocks noChangeArrowheads="1"/>
          </p:cNvSpPr>
          <p:nvPr/>
        </p:nvSpPr>
        <p:spPr bwMode="auto">
          <a:xfrm>
            <a:off x="2063750" y="1357313"/>
            <a:ext cx="3222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D</a:t>
            </a:r>
          </a:p>
        </p:txBody>
      </p:sp>
      <p:sp>
        <p:nvSpPr>
          <p:cNvPr id="6181" name="Text Box 44"/>
          <p:cNvSpPr txBox="1">
            <a:spLocks noChangeArrowheads="1"/>
          </p:cNvSpPr>
          <p:nvPr/>
        </p:nvSpPr>
        <p:spPr bwMode="auto">
          <a:xfrm>
            <a:off x="2452688" y="1357313"/>
            <a:ext cx="3127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E</a:t>
            </a:r>
          </a:p>
        </p:txBody>
      </p:sp>
      <p:sp>
        <p:nvSpPr>
          <p:cNvPr id="6182" name="Text Box 45"/>
          <p:cNvSpPr txBox="1">
            <a:spLocks noChangeArrowheads="1"/>
          </p:cNvSpPr>
          <p:nvPr/>
        </p:nvSpPr>
        <p:spPr bwMode="auto">
          <a:xfrm>
            <a:off x="2844800" y="1357313"/>
            <a:ext cx="3032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F</a:t>
            </a:r>
          </a:p>
        </p:txBody>
      </p:sp>
      <p:sp>
        <p:nvSpPr>
          <p:cNvPr id="6183" name="Text Box 46"/>
          <p:cNvSpPr txBox="1">
            <a:spLocks noChangeArrowheads="1"/>
          </p:cNvSpPr>
          <p:nvPr/>
        </p:nvSpPr>
        <p:spPr bwMode="auto">
          <a:xfrm>
            <a:off x="3175000" y="1357313"/>
            <a:ext cx="3317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G</a:t>
            </a:r>
          </a:p>
        </p:txBody>
      </p:sp>
      <p:sp>
        <p:nvSpPr>
          <p:cNvPr id="6184" name="Text Box 47"/>
          <p:cNvSpPr txBox="1">
            <a:spLocks noChangeArrowheads="1"/>
          </p:cNvSpPr>
          <p:nvPr/>
        </p:nvSpPr>
        <p:spPr bwMode="auto">
          <a:xfrm>
            <a:off x="3584575" y="1357313"/>
            <a:ext cx="3317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H</a:t>
            </a:r>
          </a:p>
        </p:txBody>
      </p:sp>
      <p:sp>
        <p:nvSpPr>
          <p:cNvPr id="6185" name="Text Box 48"/>
          <p:cNvSpPr txBox="1">
            <a:spLocks noChangeArrowheads="1"/>
          </p:cNvSpPr>
          <p:nvPr/>
        </p:nvSpPr>
        <p:spPr bwMode="auto">
          <a:xfrm>
            <a:off x="3986213" y="1357313"/>
            <a:ext cx="254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I</a:t>
            </a:r>
          </a:p>
        </p:txBody>
      </p:sp>
      <p:sp>
        <p:nvSpPr>
          <p:cNvPr id="6186" name="Text Box 49"/>
          <p:cNvSpPr txBox="1">
            <a:spLocks noChangeArrowheads="1"/>
          </p:cNvSpPr>
          <p:nvPr/>
        </p:nvSpPr>
        <p:spPr bwMode="auto">
          <a:xfrm>
            <a:off x="4325938" y="1357313"/>
            <a:ext cx="3032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J</a:t>
            </a:r>
          </a:p>
        </p:txBody>
      </p:sp>
      <p:sp>
        <p:nvSpPr>
          <p:cNvPr id="6187" name="Text Box 50"/>
          <p:cNvSpPr txBox="1">
            <a:spLocks noChangeArrowheads="1"/>
          </p:cNvSpPr>
          <p:nvPr/>
        </p:nvSpPr>
        <p:spPr bwMode="auto">
          <a:xfrm>
            <a:off x="4687888" y="1357313"/>
            <a:ext cx="3317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K</a:t>
            </a:r>
          </a:p>
        </p:txBody>
      </p:sp>
      <p:sp>
        <p:nvSpPr>
          <p:cNvPr id="6188" name="Text Box 51"/>
          <p:cNvSpPr txBox="1">
            <a:spLocks noChangeArrowheads="1"/>
          </p:cNvSpPr>
          <p:nvPr/>
        </p:nvSpPr>
        <p:spPr bwMode="auto">
          <a:xfrm>
            <a:off x="5078413" y="1357313"/>
            <a:ext cx="3032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L</a:t>
            </a:r>
          </a:p>
        </p:txBody>
      </p:sp>
      <p:sp>
        <p:nvSpPr>
          <p:cNvPr id="6189" name="Text Box 52"/>
          <p:cNvSpPr txBox="1">
            <a:spLocks noChangeArrowheads="1"/>
          </p:cNvSpPr>
          <p:nvPr/>
        </p:nvSpPr>
        <p:spPr bwMode="auto">
          <a:xfrm>
            <a:off x="5434013" y="1357313"/>
            <a:ext cx="352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M</a:t>
            </a:r>
          </a:p>
        </p:txBody>
      </p:sp>
      <p:sp>
        <p:nvSpPr>
          <p:cNvPr id="6190" name="Text Box 53"/>
          <p:cNvSpPr txBox="1">
            <a:spLocks noChangeArrowheads="1"/>
          </p:cNvSpPr>
          <p:nvPr/>
        </p:nvSpPr>
        <p:spPr bwMode="auto">
          <a:xfrm>
            <a:off x="5829300" y="1357313"/>
            <a:ext cx="3317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N</a:t>
            </a:r>
          </a:p>
        </p:txBody>
      </p:sp>
      <p:sp>
        <p:nvSpPr>
          <p:cNvPr id="6191" name="Text Box 54"/>
          <p:cNvSpPr txBox="1">
            <a:spLocks noChangeArrowheads="1"/>
          </p:cNvSpPr>
          <p:nvPr/>
        </p:nvSpPr>
        <p:spPr bwMode="auto">
          <a:xfrm>
            <a:off x="6203950" y="1357313"/>
            <a:ext cx="3317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O</a:t>
            </a:r>
          </a:p>
        </p:txBody>
      </p:sp>
      <p:sp>
        <p:nvSpPr>
          <p:cNvPr id="6192" name="Text Box 55"/>
          <p:cNvSpPr txBox="1">
            <a:spLocks noChangeArrowheads="1"/>
          </p:cNvSpPr>
          <p:nvPr/>
        </p:nvSpPr>
        <p:spPr bwMode="auto">
          <a:xfrm>
            <a:off x="6589713" y="1357313"/>
            <a:ext cx="3127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P</a:t>
            </a:r>
          </a:p>
        </p:txBody>
      </p:sp>
      <p:sp>
        <p:nvSpPr>
          <p:cNvPr id="6193" name="Text Box 56"/>
          <p:cNvSpPr txBox="1">
            <a:spLocks noChangeArrowheads="1"/>
          </p:cNvSpPr>
          <p:nvPr/>
        </p:nvSpPr>
        <p:spPr bwMode="auto">
          <a:xfrm>
            <a:off x="6954838" y="1357313"/>
            <a:ext cx="3317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Q</a:t>
            </a:r>
          </a:p>
        </p:txBody>
      </p:sp>
      <p:sp>
        <p:nvSpPr>
          <p:cNvPr id="6194" name="Text Box 57"/>
          <p:cNvSpPr txBox="1">
            <a:spLocks noChangeArrowheads="1"/>
          </p:cNvSpPr>
          <p:nvPr/>
        </p:nvSpPr>
        <p:spPr bwMode="auto">
          <a:xfrm>
            <a:off x="7331075" y="1357313"/>
            <a:ext cx="3222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R</a:t>
            </a:r>
          </a:p>
        </p:txBody>
      </p:sp>
      <p:sp>
        <p:nvSpPr>
          <p:cNvPr id="6195" name="Text Box 58"/>
          <p:cNvSpPr txBox="1">
            <a:spLocks noChangeArrowheads="1"/>
          </p:cNvSpPr>
          <p:nvPr/>
        </p:nvSpPr>
        <p:spPr bwMode="auto">
          <a:xfrm>
            <a:off x="7716838" y="1357313"/>
            <a:ext cx="3127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S</a:t>
            </a:r>
          </a:p>
        </p:txBody>
      </p:sp>
      <p:sp>
        <p:nvSpPr>
          <p:cNvPr id="6196" name="Text Box 59"/>
          <p:cNvSpPr txBox="1">
            <a:spLocks noChangeArrowheads="1"/>
          </p:cNvSpPr>
          <p:nvPr/>
        </p:nvSpPr>
        <p:spPr bwMode="auto">
          <a:xfrm>
            <a:off x="8085138" y="1357313"/>
            <a:ext cx="3127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T</a:t>
            </a:r>
          </a:p>
        </p:txBody>
      </p:sp>
      <p:grpSp>
        <p:nvGrpSpPr>
          <p:cNvPr id="4" name="Group 61"/>
          <p:cNvGrpSpPr>
            <a:grpSpLocks/>
          </p:cNvGrpSpPr>
          <p:nvPr/>
        </p:nvGrpSpPr>
        <p:grpSpPr bwMode="auto">
          <a:xfrm>
            <a:off x="868363" y="5934075"/>
            <a:ext cx="985837" cy="79375"/>
            <a:chOff x="514" y="3533"/>
            <a:chExt cx="1041" cy="121"/>
          </a:xfrm>
        </p:grpSpPr>
        <p:sp>
          <p:nvSpPr>
            <p:cNvPr id="67" name="Rectangle 62"/>
            <p:cNvSpPr>
              <a:spLocks noChangeArrowheads="1"/>
            </p:cNvSpPr>
            <p:nvPr/>
          </p:nvSpPr>
          <p:spPr bwMode="auto">
            <a:xfrm>
              <a:off x="514" y="3533"/>
              <a:ext cx="256" cy="121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6209" name="Rectangle 63"/>
            <p:cNvSpPr>
              <a:spLocks noChangeArrowheads="1"/>
            </p:cNvSpPr>
            <p:nvPr/>
          </p:nvSpPr>
          <p:spPr bwMode="auto">
            <a:xfrm>
              <a:off x="775" y="3533"/>
              <a:ext cx="256" cy="121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9" name="Rectangle 64"/>
            <p:cNvSpPr>
              <a:spLocks noChangeArrowheads="1"/>
            </p:cNvSpPr>
            <p:nvPr/>
          </p:nvSpPr>
          <p:spPr bwMode="auto">
            <a:xfrm>
              <a:off x="1037" y="3533"/>
              <a:ext cx="256" cy="121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6211" name="Rectangle 65"/>
            <p:cNvSpPr>
              <a:spLocks noChangeArrowheads="1"/>
            </p:cNvSpPr>
            <p:nvPr/>
          </p:nvSpPr>
          <p:spPr bwMode="auto">
            <a:xfrm>
              <a:off x="1299" y="3533"/>
              <a:ext cx="256" cy="121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6198" name="Text Box 66"/>
          <p:cNvSpPr txBox="1">
            <a:spLocks noChangeArrowheads="1"/>
          </p:cNvSpPr>
          <p:nvPr/>
        </p:nvSpPr>
        <p:spPr bwMode="auto">
          <a:xfrm>
            <a:off x="768350" y="6029325"/>
            <a:ext cx="12287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>
                <a:latin typeface="Verdana" pitchFamily="34" charset="0"/>
              </a:rPr>
              <a:t>0          km     4</a:t>
            </a:r>
          </a:p>
        </p:txBody>
      </p:sp>
      <p:sp>
        <p:nvSpPr>
          <p:cNvPr id="6199" name="Text Box 68"/>
          <p:cNvSpPr txBox="1">
            <a:spLocks noChangeArrowheads="1"/>
          </p:cNvSpPr>
          <p:nvPr/>
        </p:nvSpPr>
        <p:spPr bwMode="auto">
          <a:xfrm>
            <a:off x="922338" y="4506913"/>
            <a:ext cx="790575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1400" dirty="0">
                <a:solidFill>
                  <a:schemeClr val="bg1"/>
                </a:solidFill>
                <a:latin typeface="Arial Black" pitchFamily="34" charset="0"/>
              </a:rPr>
              <a:t>Lower</a:t>
            </a:r>
          </a:p>
        </p:txBody>
      </p:sp>
      <p:sp>
        <p:nvSpPr>
          <p:cNvPr id="6200" name="Text Box 69"/>
          <p:cNvSpPr txBox="1">
            <a:spLocks noChangeArrowheads="1"/>
          </p:cNvSpPr>
          <p:nvPr/>
        </p:nvSpPr>
        <p:spPr bwMode="auto">
          <a:xfrm>
            <a:off x="903288" y="4259263"/>
            <a:ext cx="835025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1400" dirty="0">
                <a:solidFill>
                  <a:schemeClr val="bg1"/>
                </a:solidFill>
                <a:latin typeface="Arial Black" pitchFamily="34" charset="0"/>
              </a:rPr>
              <a:t>Middle</a:t>
            </a:r>
          </a:p>
        </p:txBody>
      </p:sp>
      <p:sp>
        <p:nvSpPr>
          <p:cNvPr id="6201" name="Text Box 70"/>
          <p:cNvSpPr txBox="1">
            <a:spLocks noChangeArrowheads="1"/>
          </p:cNvSpPr>
          <p:nvPr/>
        </p:nvSpPr>
        <p:spPr bwMode="auto">
          <a:xfrm>
            <a:off x="933450" y="4011613"/>
            <a:ext cx="774700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1400" dirty="0">
                <a:solidFill>
                  <a:schemeClr val="bg1"/>
                </a:solidFill>
                <a:latin typeface="Arial Black" pitchFamily="34" charset="0"/>
              </a:rPr>
              <a:t>Upper</a:t>
            </a:r>
          </a:p>
        </p:txBody>
      </p:sp>
      <p:sp>
        <p:nvSpPr>
          <p:cNvPr id="6202" name="WordArt 75"/>
          <p:cNvSpPr>
            <a:spLocks noChangeArrowheads="1" noChangeShapeType="1" noTextEdit="1"/>
          </p:cNvSpPr>
          <p:nvPr/>
        </p:nvSpPr>
        <p:spPr bwMode="auto">
          <a:xfrm>
            <a:off x="2214563" y="4310063"/>
            <a:ext cx="876300" cy="203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0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Fluvial</a:t>
            </a:r>
          </a:p>
        </p:txBody>
      </p:sp>
      <p:sp>
        <p:nvSpPr>
          <p:cNvPr id="6203" name="WordArt 76"/>
          <p:cNvSpPr>
            <a:spLocks noChangeArrowheads="1" noChangeShapeType="1" noTextEdit="1"/>
          </p:cNvSpPr>
          <p:nvPr/>
        </p:nvSpPr>
        <p:spPr bwMode="auto">
          <a:xfrm>
            <a:off x="5184775" y="4233863"/>
            <a:ext cx="1162050" cy="203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0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Delta Plain</a:t>
            </a:r>
          </a:p>
        </p:txBody>
      </p:sp>
      <p:sp>
        <p:nvSpPr>
          <p:cNvPr id="6204" name="WordArt 77"/>
          <p:cNvSpPr>
            <a:spLocks noChangeArrowheads="1" noChangeShapeType="1" noTextEdit="1"/>
          </p:cNvSpPr>
          <p:nvPr/>
        </p:nvSpPr>
        <p:spPr bwMode="auto">
          <a:xfrm>
            <a:off x="7559675" y="4265613"/>
            <a:ext cx="962025" cy="203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0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Delta Front</a:t>
            </a:r>
          </a:p>
        </p:txBody>
      </p:sp>
      <p:sp>
        <p:nvSpPr>
          <p:cNvPr id="6205" name="Text Box 78"/>
          <p:cNvSpPr txBox="1">
            <a:spLocks noChangeArrowheads="1"/>
          </p:cNvSpPr>
          <p:nvPr/>
        </p:nvSpPr>
        <p:spPr bwMode="auto">
          <a:xfrm>
            <a:off x="7821613" y="4600575"/>
            <a:ext cx="1127125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1200" i="1" dirty="0">
                <a:latin typeface="Arial Black" pitchFamily="34" charset="0"/>
              </a:rPr>
              <a:t>DATUM</a:t>
            </a:r>
          </a:p>
        </p:txBody>
      </p:sp>
      <p:sp>
        <p:nvSpPr>
          <p:cNvPr id="6206" name="Text Box 79"/>
          <p:cNvSpPr txBox="1">
            <a:spLocks noChangeArrowheads="1"/>
          </p:cNvSpPr>
          <p:nvPr/>
        </p:nvSpPr>
        <p:spPr bwMode="auto">
          <a:xfrm>
            <a:off x="2043113" y="5838825"/>
            <a:ext cx="662941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358900"/>
            <a:r>
              <a:rPr lang="en-US" sz="1200" b="1" dirty="0" smtClean="0">
                <a:latin typeface="Verdana" pitchFamily="34" charset="0"/>
              </a:rPr>
              <a:t>Figure 2.  </a:t>
            </a:r>
            <a:r>
              <a:rPr lang="en-US" sz="1200" b="1" dirty="0">
                <a:latin typeface="Verdana" pitchFamily="34" charset="0"/>
              </a:rPr>
              <a:t>Crossline 3445 datumed on the base of the reservoir horizon</a:t>
            </a:r>
          </a:p>
        </p:txBody>
      </p:sp>
      <p:pic>
        <p:nvPicPr>
          <p:cNvPr id="6207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96038" y="6126163"/>
            <a:ext cx="19907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Computation Sheet</a:t>
            </a:r>
          </a:p>
        </p:txBody>
      </p:sp>
      <p:pic>
        <p:nvPicPr>
          <p:cNvPr id="7171" name="Picture 7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5" y="1524000"/>
            <a:ext cx="8632825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Computation Sheet</a:t>
            </a:r>
          </a:p>
        </p:txBody>
      </p:sp>
      <p:pic>
        <p:nvPicPr>
          <p:cNvPr id="8195" name="Picture 3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6688" y="1524000"/>
            <a:ext cx="8813800" cy="444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extBox 1"/>
          <p:cNvSpPr txBox="1"/>
          <p:nvPr/>
        </p:nvSpPr>
        <p:spPr>
          <a:xfrm>
            <a:off x="5742773" y="6062663"/>
            <a:ext cx="3179075" cy="30777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Total HC Pore Area = 0.1101 km</a:t>
            </a:r>
            <a:r>
              <a:rPr lang="en-US" sz="1400" b="1" baseline="30000" dirty="0"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Crossline 3445</a:t>
            </a:r>
          </a:p>
        </p:txBody>
      </p:sp>
      <p:pic>
        <p:nvPicPr>
          <p:cNvPr id="9219" name="Picture 5"/>
          <p:cNvPicPr>
            <a:picLocks noChangeAspect="1" noChangeArrowheads="1"/>
          </p:cNvPicPr>
          <p:nvPr/>
        </p:nvPicPr>
        <p:blipFill>
          <a:blip r:embed="rId4" cstate="print"/>
          <a:srcRect l="-119" t="39279" r="-1549" b="29666"/>
          <a:stretch>
            <a:fillRect/>
          </a:stretch>
        </p:blipFill>
        <p:spPr bwMode="auto">
          <a:xfrm>
            <a:off x="1223963" y="1849438"/>
            <a:ext cx="7753350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Freeform 71"/>
          <p:cNvSpPr>
            <a:spLocks/>
          </p:cNvSpPr>
          <p:nvPr/>
        </p:nvSpPr>
        <p:spPr bwMode="auto">
          <a:xfrm>
            <a:off x="1443038" y="2235200"/>
            <a:ext cx="4573587" cy="884238"/>
          </a:xfrm>
          <a:custGeom>
            <a:avLst/>
            <a:gdLst>
              <a:gd name="T0" fmla="*/ 31934 w 5156"/>
              <a:gd name="T1" fmla="*/ 140774 h 804"/>
              <a:gd name="T2" fmla="*/ 186279 w 5156"/>
              <a:gd name="T3" fmla="*/ 160571 h 804"/>
              <a:gd name="T4" fmla="*/ 267000 w 5156"/>
              <a:gd name="T5" fmla="*/ 190265 h 804"/>
              <a:gd name="T6" fmla="*/ 413361 w 5156"/>
              <a:gd name="T7" fmla="*/ 140774 h 804"/>
              <a:gd name="T8" fmla="*/ 502066 w 5156"/>
              <a:gd name="T9" fmla="*/ 150672 h 804"/>
              <a:gd name="T10" fmla="*/ 648427 w 5156"/>
              <a:gd name="T11" fmla="*/ 150672 h 804"/>
              <a:gd name="T12" fmla="*/ 802773 w 5156"/>
              <a:gd name="T13" fmla="*/ 130876 h 804"/>
              <a:gd name="T14" fmla="*/ 891477 w 5156"/>
              <a:gd name="T15" fmla="*/ 100082 h 804"/>
              <a:gd name="T16" fmla="*/ 1021872 w 5156"/>
              <a:gd name="T17" fmla="*/ 100082 h 804"/>
              <a:gd name="T18" fmla="*/ 1151380 w 5156"/>
              <a:gd name="T19" fmla="*/ 70387 h 804"/>
              <a:gd name="T20" fmla="*/ 1224118 w 5156"/>
              <a:gd name="T21" fmla="*/ 119878 h 804"/>
              <a:gd name="T22" fmla="*/ 1378463 w 5156"/>
              <a:gd name="T23" fmla="*/ 119878 h 804"/>
              <a:gd name="T24" fmla="*/ 1548775 w 5156"/>
              <a:gd name="T25" fmla="*/ 170469 h 804"/>
              <a:gd name="T26" fmla="*/ 1580708 w 5156"/>
              <a:gd name="T27" fmla="*/ 119878 h 804"/>
              <a:gd name="T28" fmla="*/ 1686266 w 5156"/>
              <a:gd name="T29" fmla="*/ 140774 h 804"/>
              <a:gd name="T30" fmla="*/ 1783841 w 5156"/>
              <a:gd name="T31" fmla="*/ 109980 h 804"/>
              <a:gd name="T32" fmla="*/ 1881415 w 5156"/>
              <a:gd name="T33" fmla="*/ 119878 h 804"/>
              <a:gd name="T34" fmla="*/ 1913349 w 5156"/>
              <a:gd name="T35" fmla="*/ 70387 h 804"/>
              <a:gd name="T36" fmla="*/ 2059711 w 5156"/>
              <a:gd name="T37" fmla="*/ 90183 h 804"/>
              <a:gd name="T38" fmla="*/ 2140432 w 5156"/>
              <a:gd name="T39" fmla="*/ 0 h 804"/>
              <a:gd name="T40" fmla="*/ 2214056 w 5156"/>
              <a:gd name="T41" fmla="*/ 9898 h 804"/>
              <a:gd name="T42" fmla="*/ 2278810 w 5156"/>
              <a:gd name="T43" fmla="*/ 60489 h 804"/>
              <a:gd name="T44" fmla="*/ 2432268 w 5156"/>
              <a:gd name="T45" fmla="*/ 100082 h 804"/>
              <a:gd name="T46" fmla="*/ 2676205 w 5156"/>
              <a:gd name="T47" fmla="*/ 39593 h 804"/>
              <a:gd name="T48" fmla="*/ 2805713 w 5156"/>
              <a:gd name="T49" fmla="*/ 29695 h 804"/>
              <a:gd name="T50" fmla="*/ 2870467 w 5156"/>
              <a:gd name="T51" fmla="*/ 29695 h 804"/>
              <a:gd name="T52" fmla="*/ 2911271 w 5156"/>
              <a:gd name="T53" fmla="*/ 60489 h 804"/>
              <a:gd name="T54" fmla="*/ 3016829 w 5156"/>
              <a:gd name="T55" fmla="*/ 9898 h 804"/>
              <a:gd name="T56" fmla="*/ 3138354 w 5156"/>
              <a:gd name="T57" fmla="*/ 19796 h 804"/>
              <a:gd name="T58" fmla="*/ 3179157 w 5156"/>
              <a:gd name="T59" fmla="*/ 100082 h 804"/>
              <a:gd name="T60" fmla="*/ 3170287 w 5156"/>
              <a:gd name="T61" fmla="*/ 301345 h 804"/>
              <a:gd name="T62" fmla="*/ 3235928 w 5156"/>
              <a:gd name="T63" fmla="*/ 301345 h 804"/>
              <a:gd name="T64" fmla="*/ 3365436 w 5156"/>
              <a:gd name="T65" fmla="*/ 321141 h 804"/>
              <a:gd name="T66" fmla="*/ 3454140 w 5156"/>
              <a:gd name="T67" fmla="*/ 321141 h 804"/>
              <a:gd name="T68" fmla="*/ 3519781 w 5156"/>
              <a:gd name="T69" fmla="*/ 321141 h 804"/>
              <a:gd name="T70" fmla="*/ 3600502 w 5156"/>
              <a:gd name="T71" fmla="*/ 331039 h 804"/>
              <a:gd name="T72" fmla="*/ 3730010 w 5156"/>
              <a:gd name="T73" fmla="*/ 331039 h 804"/>
              <a:gd name="T74" fmla="*/ 3803635 w 5156"/>
              <a:gd name="T75" fmla="*/ 351936 h 804"/>
              <a:gd name="T76" fmla="*/ 3868389 w 5156"/>
              <a:gd name="T77" fmla="*/ 331039 h 804"/>
              <a:gd name="T78" fmla="*/ 3892339 w 5156"/>
              <a:gd name="T79" fmla="*/ 612588 h 804"/>
              <a:gd name="T80" fmla="*/ 4046684 w 5156"/>
              <a:gd name="T81" fmla="*/ 612588 h 804"/>
              <a:gd name="T82" fmla="*/ 4168209 w 5156"/>
              <a:gd name="T83" fmla="*/ 612588 h 804"/>
              <a:gd name="T84" fmla="*/ 4224980 w 5156"/>
              <a:gd name="T85" fmla="*/ 612588 h 804"/>
              <a:gd name="T86" fmla="*/ 4314571 w 5156"/>
              <a:gd name="T87" fmla="*/ 633484 h 804"/>
              <a:gd name="T88" fmla="*/ 4387308 w 5156"/>
              <a:gd name="T89" fmla="*/ 633484 h 804"/>
              <a:gd name="T90" fmla="*/ 4452062 w 5156"/>
              <a:gd name="T91" fmla="*/ 653280 h 804"/>
              <a:gd name="T92" fmla="*/ 4541653 w 5156"/>
              <a:gd name="T93" fmla="*/ 653280 h 804"/>
              <a:gd name="T94" fmla="*/ 4573587 w 5156"/>
              <a:gd name="T95" fmla="*/ 884238 h 804"/>
              <a:gd name="T96" fmla="*/ 0 w 5156"/>
              <a:gd name="T97" fmla="*/ 884238 h 804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5156"/>
              <a:gd name="T148" fmla="*/ 0 h 804"/>
              <a:gd name="T149" fmla="*/ 5156 w 5156"/>
              <a:gd name="T150" fmla="*/ 804 h 804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5156" h="804">
                <a:moveTo>
                  <a:pt x="36" y="128"/>
                </a:moveTo>
                <a:lnTo>
                  <a:pt x="210" y="146"/>
                </a:lnTo>
                <a:lnTo>
                  <a:pt x="301" y="173"/>
                </a:lnTo>
                <a:lnTo>
                  <a:pt x="466" y="128"/>
                </a:lnTo>
                <a:lnTo>
                  <a:pt x="566" y="137"/>
                </a:lnTo>
                <a:lnTo>
                  <a:pt x="731" y="137"/>
                </a:lnTo>
                <a:lnTo>
                  <a:pt x="905" y="119"/>
                </a:lnTo>
                <a:lnTo>
                  <a:pt x="1005" y="91"/>
                </a:lnTo>
                <a:lnTo>
                  <a:pt x="1152" y="91"/>
                </a:lnTo>
                <a:lnTo>
                  <a:pt x="1298" y="64"/>
                </a:lnTo>
                <a:lnTo>
                  <a:pt x="1380" y="109"/>
                </a:lnTo>
                <a:lnTo>
                  <a:pt x="1554" y="109"/>
                </a:lnTo>
                <a:lnTo>
                  <a:pt x="1746" y="155"/>
                </a:lnTo>
                <a:lnTo>
                  <a:pt x="1782" y="109"/>
                </a:lnTo>
                <a:lnTo>
                  <a:pt x="1901" y="128"/>
                </a:lnTo>
                <a:lnTo>
                  <a:pt x="2011" y="100"/>
                </a:lnTo>
                <a:lnTo>
                  <a:pt x="2121" y="109"/>
                </a:lnTo>
                <a:lnTo>
                  <a:pt x="2157" y="64"/>
                </a:lnTo>
                <a:lnTo>
                  <a:pt x="2322" y="82"/>
                </a:lnTo>
                <a:lnTo>
                  <a:pt x="2413" y="0"/>
                </a:lnTo>
                <a:lnTo>
                  <a:pt x="2496" y="9"/>
                </a:lnTo>
                <a:lnTo>
                  <a:pt x="2569" y="55"/>
                </a:lnTo>
                <a:lnTo>
                  <a:pt x="2742" y="91"/>
                </a:lnTo>
                <a:lnTo>
                  <a:pt x="3017" y="36"/>
                </a:lnTo>
                <a:lnTo>
                  <a:pt x="3163" y="27"/>
                </a:lnTo>
                <a:lnTo>
                  <a:pt x="3236" y="27"/>
                </a:lnTo>
                <a:lnTo>
                  <a:pt x="3282" y="55"/>
                </a:lnTo>
                <a:lnTo>
                  <a:pt x="3401" y="9"/>
                </a:lnTo>
                <a:lnTo>
                  <a:pt x="3538" y="18"/>
                </a:lnTo>
                <a:lnTo>
                  <a:pt x="3584" y="91"/>
                </a:lnTo>
                <a:lnTo>
                  <a:pt x="3574" y="274"/>
                </a:lnTo>
                <a:lnTo>
                  <a:pt x="3648" y="274"/>
                </a:lnTo>
                <a:lnTo>
                  <a:pt x="3794" y="292"/>
                </a:lnTo>
                <a:lnTo>
                  <a:pt x="3894" y="292"/>
                </a:lnTo>
                <a:lnTo>
                  <a:pt x="3968" y="292"/>
                </a:lnTo>
                <a:lnTo>
                  <a:pt x="4059" y="301"/>
                </a:lnTo>
                <a:lnTo>
                  <a:pt x="4205" y="301"/>
                </a:lnTo>
                <a:lnTo>
                  <a:pt x="4288" y="320"/>
                </a:lnTo>
                <a:lnTo>
                  <a:pt x="4361" y="301"/>
                </a:lnTo>
                <a:lnTo>
                  <a:pt x="4388" y="557"/>
                </a:lnTo>
                <a:lnTo>
                  <a:pt x="4562" y="557"/>
                </a:lnTo>
                <a:lnTo>
                  <a:pt x="4699" y="557"/>
                </a:lnTo>
                <a:lnTo>
                  <a:pt x="4763" y="557"/>
                </a:lnTo>
                <a:lnTo>
                  <a:pt x="4864" y="576"/>
                </a:lnTo>
                <a:lnTo>
                  <a:pt x="4946" y="576"/>
                </a:lnTo>
                <a:lnTo>
                  <a:pt x="5019" y="594"/>
                </a:lnTo>
                <a:lnTo>
                  <a:pt x="5120" y="594"/>
                </a:lnTo>
                <a:lnTo>
                  <a:pt x="5156" y="804"/>
                </a:lnTo>
                <a:lnTo>
                  <a:pt x="0" y="804"/>
                </a:lnTo>
              </a:path>
            </a:pathLst>
          </a:custGeom>
          <a:solidFill>
            <a:srgbClr val="722600">
              <a:alpha val="30196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9221" name="Freeform 74"/>
          <p:cNvSpPr>
            <a:spLocks/>
          </p:cNvSpPr>
          <p:nvPr/>
        </p:nvSpPr>
        <p:spPr bwMode="auto">
          <a:xfrm>
            <a:off x="6723063" y="2374900"/>
            <a:ext cx="1920875" cy="735013"/>
          </a:xfrm>
          <a:custGeom>
            <a:avLst/>
            <a:gdLst>
              <a:gd name="T0" fmla="*/ 15963 w 2166"/>
              <a:gd name="T1" fmla="*/ 160887 h 667"/>
              <a:gd name="T2" fmla="*/ 104646 w 2166"/>
              <a:gd name="T3" fmla="*/ 221496 h 667"/>
              <a:gd name="T4" fmla="*/ 218160 w 2166"/>
              <a:gd name="T5" fmla="*/ 221496 h 667"/>
              <a:gd name="T6" fmla="*/ 364487 w 2166"/>
              <a:gd name="T7" fmla="*/ 160887 h 667"/>
              <a:gd name="T8" fmla="*/ 437207 w 2166"/>
              <a:gd name="T9" fmla="*/ 70526 h 667"/>
              <a:gd name="T10" fmla="*/ 534759 w 2166"/>
              <a:gd name="T11" fmla="*/ 100279 h 667"/>
              <a:gd name="T12" fmla="*/ 591516 w 2166"/>
              <a:gd name="T13" fmla="*/ 60608 h 667"/>
              <a:gd name="T14" fmla="*/ 648273 w 2166"/>
              <a:gd name="T15" fmla="*/ 100279 h 667"/>
              <a:gd name="T16" fmla="*/ 720993 w 2166"/>
              <a:gd name="T17" fmla="*/ 70526 h 667"/>
              <a:gd name="T18" fmla="*/ 777750 w 2166"/>
              <a:gd name="T19" fmla="*/ 80444 h 667"/>
              <a:gd name="T20" fmla="*/ 818545 w 2166"/>
              <a:gd name="T21" fmla="*/ 0 h 667"/>
              <a:gd name="T22" fmla="*/ 883283 w 2166"/>
              <a:gd name="T23" fmla="*/ 19835 h 667"/>
              <a:gd name="T24" fmla="*/ 924077 w 2166"/>
              <a:gd name="T25" fmla="*/ 60608 h 667"/>
              <a:gd name="T26" fmla="*/ 972853 w 2166"/>
              <a:gd name="T27" fmla="*/ 0 h 667"/>
              <a:gd name="T28" fmla="*/ 1069518 w 2166"/>
              <a:gd name="T29" fmla="*/ 19835 h 667"/>
              <a:gd name="T30" fmla="*/ 1272602 w 2166"/>
              <a:gd name="T31" fmla="*/ 29753 h 667"/>
              <a:gd name="T32" fmla="*/ 1321378 w 2166"/>
              <a:gd name="T33" fmla="*/ 29753 h 667"/>
              <a:gd name="T34" fmla="*/ 1321378 w 2166"/>
              <a:gd name="T35" fmla="*/ 100279 h 667"/>
              <a:gd name="T36" fmla="*/ 1321378 w 2166"/>
              <a:gd name="T37" fmla="*/ 201660 h 667"/>
              <a:gd name="T38" fmla="*/ 1450855 w 2166"/>
              <a:gd name="T39" fmla="*/ 201660 h 667"/>
              <a:gd name="T40" fmla="*/ 1532443 w 2166"/>
              <a:gd name="T41" fmla="*/ 211578 h 667"/>
              <a:gd name="T42" fmla="*/ 1580332 w 2166"/>
              <a:gd name="T43" fmla="*/ 231413 h 667"/>
              <a:gd name="T44" fmla="*/ 1645958 w 2166"/>
              <a:gd name="T45" fmla="*/ 221496 h 667"/>
              <a:gd name="T46" fmla="*/ 1685865 w 2166"/>
              <a:gd name="T47" fmla="*/ 190641 h 667"/>
              <a:gd name="T48" fmla="*/ 1767453 w 2166"/>
              <a:gd name="T49" fmla="*/ 211578 h 667"/>
              <a:gd name="T50" fmla="*/ 1848155 w 2166"/>
              <a:gd name="T51" fmla="*/ 261167 h 667"/>
              <a:gd name="T52" fmla="*/ 1920875 w 2166"/>
              <a:gd name="T53" fmla="*/ 272186 h 667"/>
              <a:gd name="T54" fmla="*/ 1920875 w 2166"/>
              <a:gd name="T55" fmla="*/ 735013 h 667"/>
              <a:gd name="T56" fmla="*/ 1410061 w 2166"/>
              <a:gd name="T57" fmla="*/ 735013 h 667"/>
              <a:gd name="T58" fmla="*/ 1410061 w 2166"/>
              <a:gd name="T59" fmla="*/ 513517 h 667"/>
              <a:gd name="T60" fmla="*/ 1313396 w 2166"/>
              <a:gd name="T61" fmla="*/ 503600 h 667"/>
              <a:gd name="T62" fmla="*/ 1231808 w 2166"/>
              <a:gd name="T63" fmla="*/ 503600 h 667"/>
              <a:gd name="T64" fmla="*/ 1143125 w 2166"/>
              <a:gd name="T65" fmla="*/ 493682 h 667"/>
              <a:gd name="T66" fmla="*/ 1078386 w 2166"/>
              <a:gd name="T67" fmla="*/ 493682 h 667"/>
              <a:gd name="T68" fmla="*/ 1004779 w 2166"/>
              <a:gd name="T69" fmla="*/ 493682 h 667"/>
              <a:gd name="T70" fmla="*/ 940040 w 2166"/>
              <a:gd name="T71" fmla="*/ 493682 h 667"/>
              <a:gd name="T72" fmla="*/ 867320 w 2166"/>
              <a:gd name="T73" fmla="*/ 493682 h 667"/>
              <a:gd name="T74" fmla="*/ 794600 w 2166"/>
              <a:gd name="T75" fmla="*/ 493682 h 667"/>
              <a:gd name="T76" fmla="*/ 705030 w 2166"/>
              <a:gd name="T77" fmla="*/ 513517 h 667"/>
              <a:gd name="T78" fmla="*/ 705030 w 2166"/>
              <a:gd name="T79" fmla="*/ 282104 h 667"/>
              <a:gd name="T80" fmla="*/ 624329 w 2166"/>
              <a:gd name="T81" fmla="*/ 292022 h 667"/>
              <a:gd name="T82" fmla="*/ 534759 w 2166"/>
              <a:gd name="T83" fmla="*/ 292022 h 667"/>
              <a:gd name="T84" fmla="*/ 454057 w 2166"/>
              <a:gd name="T85" fmla="*/ 292022 h 667"/>
              <a:gd name="T86" fmla="*/ 388432 w 2166"/>
              <a:gd name="T87" fmla="*/ 292022 h 667"/>
              <a:gd name="T88" fmla="*/ 331675 w 2166"/>
              <a:gd name="T89" fmla="*/ 331693 h 667"/>
              <a:gd name="T90" fmla="*/ 258955 w 2166"/>
              <a:gd name="T91" fmla="*/ 372465 h 667"/>
              <a:gd name="T92" fmla="*/ 170271 w 2166"/>
              <a:gd name="T93" fmla="*/ 392301 h 667"/>
              <a:gd name="T94" fmla="*/ 113514 w 2166"/>
              <a:gd name="T95" fmla="*/ 392301 h 667"/>
              <a:gd name="T96" fmla="*/ 56757 w 2166"/>
              <a:gd name="T97" fmla="*/ 392301 h 667"/>
              <a:gd name="T98" fmla="*/ 0 w 2166"/>
              <a:gd name="T99" fmla="*/ 362548 h 66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166"/>
              <a:gd name="T151" fmla="*/ 0 h 667"/>
              <a:gd name="T152" fmla="*/ 2166 w 2166"/>
              <a:gd name="T153" fmla="*/ 667 h 66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166" h="667">
                <a:moveTo>
                  <a:pt x="18" y="146"/>
                </a:moveTo>
                <a:lnTo>
                  <a:pt x="118" y="201"/>
                </a:lnTo>
                <a:lnTo>
                  <a:pt x="246" y="201"/>
                </a:lnTo>
                <a:lnTo>
                  <a:pt x="411" y="146"/>
                </a:lnTo>
                <a:lnTo>
                  <a:pt x="493" y="64"/>
                </a:lnTo>
                <a:lnTo>
                  <a:pt x="603" y="91"/>
                </a:lnTo>
                <a:lnTo>
                  <a:pt x="667" y="55"/>
                </a:lnTo>
                <a:lnTo>
                  <a:pt x="731" y="91"/>
                </a:lnTo>
                <a:lnTo>
                  <a:pt x="813" y="64"/>
                </a:lnTo>
                <a:lnTo>
                  <a:pt x="877" y="73"/>
                </a:lnTo>
                <a:lnTo>
                  <a:pt x="923" y="0"/>
                </a:lnTo>
                <a:lnTo>
                  <a:pt x="996" y="18"/>
                </a:lnTo>
                <a:lnTo>
                  <a:pt x="1042" y="55"/>
                </a:lnTo>
                <a:lnTo>
                  <a:pt x="1097" y="0"/>
                </a:lnTo>
                <a:lnTo>
                  <a:pt x="1206" y="18"/>
                </a:lnTo>
                <a:lnTo>
                  <a:pt x="1435" y="27"/>
                </a:lnTo>
                <a:lnTo>
                  <a:pt x="1490" y="27"/>
                </a:lnTo>
                <a:lnTo>
                  <a:pt x="1490" y="91"/>
                </a:lnTo>
                <a:lnTo>
                  <a:pt x="1490" y="183"/>
                </a:lnTo>
                <a:lnTo>
                  <a:pt x="1636" y="183"/>
                </a:lnTo>
                <a:lnTo>
                  <a:pt x="1728" y="192"/>
                </a:lnTo>
                <a:lnTo>
                  <a:pt x="1782" y="210"/>
                </a:lnTo>
                <a:lnTo>
                  <a:pt x="1856" y="201"/>
                </a:lnTo>
                <a:lnTo>
                  <a:pt x="1901" y="173"/>
                </a:lnTo>
                <a:lnTo>
                  <a:pt x="1993" y="192"/>
                </a:lnTo>
                <a:lnTo>
                  <a:pt x="2084" y="237"/>
                </a:lnTo>
                <a:lnTo>
                  <a:pt x="2166" y="247"/>
                </a:lnTo>
                <a:lnTo>
                  <a:pt x="2166" y="667"/>
                </a:lnTo>
                <a:lnTo>
                  <a:pt x="1590" y="667"/>
                </a:lnTo>
                <a:lnTo>
                  <a:pt x="1590" y="466"/>
                </a:lnTo>
                <a:lnTo>
                  <a:pt x="1481" y="457"/>
                </a:lnTo>
                <a:lnTo>
                  <a:pt x="1389" y="457"/>
                </a:lnTo>
                <a:lnTo>
                  <a:pt x="1289" y="448"/>
                </a:lnTo>
                <a:lnTo>
                  <a:pt x="1216" y="448"/>
                </a:lnTo>
                <a:lnTo>
                  <a:pt x="1133" y="448"/>
                </a:lnTo>
                <a:lnTo>
                  <a:pt x="1060" y="448"/>
                </a:lnTo>
                <a:lnTo>
                  <a:pt x="978" y="448"/>
                </a:lnTo>
                <a:lnTo>
                  <a:pt x="896" y="448"/>
                </a:lnTo>
                <a:lnTo>
                  <a:pt x="795" y="466"/>
                </a:lnTo>
                <a:lnTo>
                  <a:pt x="795" y="256"/>
                </a:lnTo>
                <a:lnTo>
                  <a:pt x="704" y="265"/>
                </a:lnTo>
                <a:lnTo>
                  <a:pt x="603" y="265"/>
                </a:lnTo>
                <a:lnTo>
                  <a:pt x="512" y="265"/>
                </a:lnTo>
                <a:lnTo>
                  <a:pt x="438" y="265"/>
                </a:lnTo>
                <a:lnTo>
                  <a:pt x="374" y="301"/>
                </a:lnTo>
                <a:lnTo>
                  <a:pt x="292" y="338"/>
                </a:lnTo>
                <a:lnTo>
                  <a:pt x="192" y="356"/>
                </a:lnTo>
                <a:lnTo>
                  <a:pt x="128" y="356"/>
                </a:lnTo>
                <a:lnTo>
                  <a:pt x="64" y="356"/>
                </a:lnTo>
                <a:lnTo>
                  <a:pt x="0" y="329"/>
                </a:lnTo>
              </a:path>
            </a:pathLst>
          </a:custGeom>
          <a:solidFill>
            <a:srgbClr val="FFFF66">
              <a:alpha val="39999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9222" name="Freeform 73"/>
          <p:cNvSpPr>
            <a:spLocks/>
          </p:cNvSpPr>
          <p:nvPr/>
        </p:nvSpPr>
        <p:spPr bwMode="auto">
          <a:xfrm>
            <a:off x="4605338" y="2244725"/>
            <a:ext cx="3535362" cy="884238"/>
          </a:xfrm>
          <a:custGeom>
            <a:avLst/>
            <a:gdLst>
              <a:gd name="T0" fmla="*/ 0 w 3987"/>
              <a:gd name="T1" fmla="*/ 19796 h 804"/>
              <a:gd name="T2" fmla="*/ 64731 w 3987"/>
              <a:gd name="T3" fmla="*/ 0 h 804"/>
              <a:gd name="T4" fmla="*/ 170251 w 3987"/>
              <a:gd name="T5" fmla="*/ 9898 h 804"/>
              <a:gd name="T6" fmla="*/ 267790 w 3987"/>
              <a:gd name="T7" fmla="*/ 39593 h 804"/>
              <a:gd name="T8" fmla="*/ 340501 w 3987"/>
              <a:gd name="T9" fmla="*/ 39593 h 804"/>
              <a:gd name="T10" fmla="*/ 438041 w 3987"/>
              <a:gd name="T11" fmla="*/ 39593 h 804"/>
              <a:gd name="T12" fmla="*/ 527600 w 3987"/>
              <a:gd name="T13" fmla="*/ 39593 h 804"/>
              <a:gd name="T14" fmla="*/ 649081 w 3987"/>
              <a:gd name="T15" fmla="*/ 0 h 804"/>
              <a:gd name="T16" fmla="*/ 688983 w 3987"/>
              <a:gd name="T17" fmla="*/ 50591 h 804"/>
              <a:gd name="T18" fmla="*/ 900023 w 3987"/>
              <a:gd name="T19" fmla="*/ 90183 h 804"/>
              <a:gd name="T20" fmla="*/ 1070274 w 3987"/>
              <a:gd name="T21" fmla="*/ 90183 h 804"/>
              <a:gd name="T22" fmla="*/ 1183774 w 3987"/>
              <a:gd name="T23" fmla="*/ 90183 h 804"/>
              <a:gd name="T24" fmla="*/ 1240525 w 3987"/>
              <a:gd name="T25" fmla="*/ 120978 h 804"/>
              <a:gd name="T26" fmla="*/ 1322103 w 3987"/>
              <a:gd name="T27" fmla="*/ 180367 h 804"/>
              <a:gd name="T28" fmla="*/ 1435603 w 3987"/>
              <a:gd name="T29" fmla="*/ 191365 h 804"/>
              <a:gd name="T30" fmla="*/ 1596987 w 3987"/>
              <a:gd name="T31" fmla="*/ 191365 h 804"/>
              <a:gd name="T32" fmla="*/ 1662604 w 3987"/>
              <a:gd name="T33" fmla="*/ 191365 h 804"/>
              <a:gd name="T34" fmla="*/ 1727335 w 3987"/>
              <a:gd name="T35" fmla="*/ 191365 h 804"/>
              <a:gd name="T36" fmla="*/ 1776105 w 3987"/>
              <a:gd name="T37" fmla="*/ 130876 h 804"/>
              <a:gd name="T38" fmla="*/ 1872758 w 3987"/>
              <a:gd name="T39" fmla="*/ 140774 h 804"/>
              <a:gd name="T40" fmla="*/ 2067837 w 3987"/>
              <a:gd name="T41" fmla="*/ 250754 h 804"/>
              <a:gd name="T42" fmla="*/ 2124587 w 3987"/>
              <a:gd name="T43" fmla="*/ 271650 h 804"/>
              <a:gd name="T44" fmla="*/ 2116606 w 3987"/>
              <a:gd name="T45" fmla="*/ 482812 h 804"/>
              <a:gd name="T46" fmla="*/ 2181337 w 3987"/>
              <a:gd name="T47" fmla="*/ 512506 h 804"/>
              <a:gd name="T48" fmla="*/ 2302818 w 3987"/>
              <a:gd name="T49" fmla="*/ 502608 h 804"/>
              <a:gd name="T50" fmla="*/ 2432279 w 3987"/>
              <a:gd name="T51" fmla="*/ 502608 h 804"/>
              <a:gd name="T52" fmla="*/ 2497010 w 3987"/>
              <a:gd name="T53" fmla="*/ 452017 h 804"/>
              <a:gd name="T54" fmla="*/ 2561741 w 3987"/>
              <a:gd name="T55" fmla="*/ 432221 h 804"/>
              <a:gd name="T56" fmla="*/ 2700070 w 3987"/>
              <a:gd name="T57" fmla="*/ 442119 h 804"/>
              <a:gd name="T58" fmla="*/ 2829531 w 3987"/>
              <a:gd name="T59" fmla="*/ 432221 h 804"/>
              <a:gd name="T60" fmla="*/ 2829531 w 3987"/>
              <a:gd name="T61" fmla="*/ 653280 h 804"/>
              <a:gd name="T62" fmla="*/ 2958992 w 3987"/>
              <a:gd name="T63" fmla="*/ 613688 h 804"/>
              <a:gd name="T64" fmla="*/ 3081360 w 3987"/>
              <a:gd name="T65" fmla="*/ 643382 h 804"/>
              <a:gd name="T66" fmla="*/ 3178013 w 3987"/>
              <a:gd name="T67" fmla="*/ 623586 h 804"/>
              <a:gd name="T68" fmla="*/ 3242744 w 3987"/>
              <a:gd name="T69" fmla="*/ 633484 h 804"/>
              <a:gd name="T70" fmla="*/ 3356244 w 3987"/>
              <a:gd name="T71" fmla="*/ 643382 h 804"/>
              <a:gd name="T72" fmla="*/ 3429842 w 3987"/>
              <a:gd name="T73" fmla="*/ 673077 h 804"/>
              <a:gd name="T74" fmla="*/ 3535362 w 3987"/>
              <a:gd name="T75" fmla="*/ 693973 h 804"/>
              <a:gd name="T76" fmla="*/ 3535362 w 3987"/>
              <a:gd name="T77" fmla="*/ 884238 h 804"/>
              <a:gd name="T78" fmla="*/ 1410775 w 3987"/>
              <a:gd name="T79" fmla="*/ 884238 h 804"/>
              <a:gd name="T80" fmla="*/ 1410775 w 3987"/>
              <a:gd name="T81" fmla="*/ 623586 h 804"/>
              <a:gd name="T82" fmla="*/ 713811 w 3987"/>
              <a:gd name="T83" fmla="*/ 623586 h 804"/>
              <a:gd name="T84" fmla="*/ 713811 w 3987"/>
              <a:gd name="T85" fmla="*/ 311243 h 804"/>
              <a:gd name="T86" fmla="*/ 7981 w 3987"/>
              <a:gd name="T87" fmla="*/ 311243 h 804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3987"/>
              <a:gd name="T133" fmla="*/ 0 h 804"/>
              <a:gd name="T134" fmla="*/ 3987 w 3987"/>
              <a:gd name="T135" fmla="*/ 804 h 804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3987" h="804">
                <a:moveTo>
                  <a:pt x="0" y="18"/>
                </a:moveTo>
                <a:lnTo>
                  <a:pt x="73" y="0"/>
                </a:lnTo>
                <a:lnTo>
                  <a:pt x="192" y="9"/>
                </a:lnTo>
                <a:lnTo>
                  <a:pt x="302" y="36"/>
                </a:lnTo>
                <a:lnTo>
                  <a:pt x="384" y="36"/>
                </a:lnTo>
                <a:lnTo>
                  <a:pt x="494" y="36"/>
                </a:lnTo>
                <a:lnTo>
                  <a:pt x="595" y="36"/>
                </a:lnTo>
                <a:lnTo>
                  <a:pt x="732" y="0"/>
                </a:lnTo>
                <a:lnTo>
                  <a:pt x="777" y="46"/>
                </a:lnTo>
                <a:lnTo>
                  <a:pt x="1015" y="82"/>
                </a:lnTo>
                <a:lnTo>
                  <a:pt x="1207" y="82"/>
                </a:lnTo>
                <a:lnTo>
                  <a:pt x="1335" y="82"/>
                </a:lnTo>
                <a:lnTo>
                  <a:pt x="1399" y="110"/>
                </a:lnTo>
                <a:lnTo>
                  <a:pt x="1491" y="164"/>
                </a:lnTo>
                <a:lnTo>
                  <a:pt x="1619" y="174"/>
                </a:lnTo>
                <a:lnTo>
                  <a:pt x="1801" y="174"/>
                </a:lnTo>
                <a:lnTo>
                  <a:pt x="1875" y="174"/>
                </a:lnTo>
                <a:lnTo>
                  <a:pt x="1948" y="174"/>
                </a:lnTo>
                <a:lnTo>
                  <a:pt x="2003" y="119"/>
                </a:lnTo>
                <a:lnTo>
                  <a:pt x="2112" y="128"/>
                </a:lnTo>
                <a:lnTo>
                  <a:pt x="2332" y="228"/>
                </a:lnTo>
                <a:lnTo>
                  <a:pt x="2396" y="247"/>
                </a:lnTo>
                <a:lnTo>
                  <a:pt x="2387" y="439"/>
                </a:lnTo>
                <a:lnTo>
                  <a:pt x="2460" y="466"/>
                </a:lnTo>
                <a:lnTo>
                  <a:pt x="2597" y="457"/>
                </a:lnTo>
                <a:lnTo>
                  <a:pt x="2743" y="457"/>
                </a:lnTo>
                <a:lnTo>
                  <a:pt x="2816" y="411"/>
                </a:lnTo>
                <a:lnTo>
                  <a:pt x="2889" y="393"/>
                </a:lnTo>
                <a:lnTo>
                  <a:pt x="3045" y="402"/>
                </a:lnTo>
                <a:lnTo>
                  <a:pt x="3191" y="393"/>
                </a:lnTo>
                <a:lnTo>
                  <a:pt x="3191" y="594"/>
                </a:lnTo>
                <a:lnTo>
                  <a:pt x="3337" y="558"/>
                </a:lnTo>
                <a:lnTo>
                  <a:pt x="3475" y="585"/>
                </a:lnTo>
                <a:lnTo>
                  <a:pt x="3584" y="567"/>
                </a:lnTo>
                <a:lnTo>
                  <a:pt x="3657" y="576"/>
                </a:lnTo>
                <a:lnTo>
                  <a:pt x="3785" y="585"/>
                </a:lnTo>
                <a:lnTo>
                  <a:pt x="3868" y="612"/>
                </a:lnTo>
                <a:lnTo>
                  <a:pt x="3987" y="631"/>
                </a:lnTo>
                <a:lnTo>
                  <a:pt x="3987" y="804"/>
                </a:lnTo>
                <a:lnTo>
                  <a:pt x="1591" y="804"/>
                </a:lnTo>
                <a:lnTo>
                  <a:pt x="1591" y="567"/>
                </a:lnTo>
                <a:lnTo>
                  <a:pt x="805" y="567"/>
                </a:lnTo>
                <a:lnTo>
                  <a:pt x="805" y="283"/>
                </a:lnTo>
                <a:lnTo>
                  <a:pt x="9" y="283"/>
                </a:lnTo>
              </a:path>
            </a:pathLst>
          </a:custGeom>
          <a:solidFill>
            <a:srgbClr val="FF9900">
              <a:alpha val="50195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9223" name="Freeform 7"/>
          <p:cNvSpPr>
            <a:spLocks/>
          </p:cNvSpPr>
          <p:nvPr/>
        </p:nvSpPr>
        <p:spPr bwMode="auto">
          <a:xfrm>
            <a:off x="1411288" y="2212975"/>
            <a:ext cx="6170612" cy="377825"/>
          </a:xfrm>
          <a:custGeom>
            <a:avLst/>
            <a:gdLst>
              <a:gd name="T0" fmla="*/ 175520 w 4500"/>
              <a:gd name="T1" fmla="*/ 170315 h 193"/>
              <a:gd name="T2" fmla="*/ 422344 w 4500"/>
              <a:gd name="T3" fmla="*/ 154654 h 193"/>
              <a:gd name="T4" fmla="*/ 570439 w 4500"/>
              <a:gd name="T5" fmla="*/ 162484 h 193"/>
              <a:gd name="T6" fmla="*/ 756928 w 4500"/>
              <a:gd name="T7" fmla="*/ 185976 h 193"/>
              <a:gd name="T8" fmla="*/ 992783 w 4500"/>
              <a:gd name="T9" fmla="*/ 131162 h 193"/>
              <a:gd name="T10" fmla="*/ 1184758 w 4500"/>
              <a:gd name="T11" fmla="*/ 131162 h 193"/>
              <a:gd name="T12" fmla="*/ 1310912 w 4500"/>
              <a:gd name="T13" fmla="*/ 146823 h 193"/>
              <a:gd name="T14" fmla="*/ 1502887 w 4500"/>
              <a:gd name="T15" fmla="*/ 178145 h 193"/>
              <a:gd name="T16" fmla="*/ 1634527 w 4500"/>
              <a:gd name="T17" fmla="*/ 162484 h 193"/>
              <a:gd name="T18" fmla="*/ 1788106 w 4500"/>
              <a:gd name="T19" fmla="*/ 146823 h 193"/>
              <a:gd name="T20" fmla="*/ 1886836 w 4500"/>
              <a:gd name="T21" fmla="*/ 107670 h 193"/>
              <a:gd name="T22" fmla="*/ 2128176 w 4500"/>
              <a:gd name="T23" fmla="*/ 5873 h 193"/>
              <a:gd name="T24" fmla="*/ 2380485 w 4500"/>
              <a:gd name="T25" fmla="*/ 99840 h 193"/>
              <a:gd name="T26" fmla="*/ 2643764 w 4500"/>
              <a:gd name="T27" fmla="*/ 60687 h 193"/>
              <a:gd name="T28" fmla="*/ 2857679 w 4500"/>
              <a:gd name="T29" fmla="*/ 45026 h 193"/>
              <a:gd name="T30" fmla="*/ 3011259 w 4500"/>
              <a:gd name="T31" fmla="*/ 45026 h 193"/>
              <a:gd name="T32" fmla="*/ 3186778 w 4500"/>
              <a:gd name="T33" fmla="*/ 68517 h 193"/>
              <a:gd name="T34" fmla="*/ 3269053 w 4500"/>
              <a:gd name="T35" fmla="*/ 52856 h 193"/>
              <a:gd name="T36" fmla="*/ 3433603 w 4500"/>
              <a:gd name="T37" fmla="*/ 84179 h 193"/>
              <a:gd name="T38" fmla="*/ 3603637 w 4500"/>
              <a:gd name="T39" fmla="*/ 52856 h 193"/>
              <a:gd name="T40" fmla="*/ 3773672 w 4500"/>
              <a:gd name="T41" fmla="*/ 45026 h 193"/>
              <a:gd name="T42" fmla="*/ 4080831 w 4500"/>
              <a:gd name="T43" fmla="*/ 107670 h 193"/>
              <a:gd name="T44" fmla="*/ 4261836 w 4500"/>
              <a:gd name="T45" fmla="*/ 154654 h 193"/>
              <a:gd name="T46" fmla="*/ 4464781 w 4500"/>
              <a:gd name="T47" fmla="*/ 201637 h 193"/>
              <a:gd name="T48" fmla="*/ 4662240 w 4500"/>
              <a:gd name="T49" fmla="*/ 209468 h 193"/>
              <a:gd name="T50" fmla="*/ 4892610 w 4500"/>
              <a:gd name="T51" fmla="*/ 225129 h 193"/>
              <a:gd name="T52" fmla="*/ 5007794 w 4500"/>
              <a:gd name="T53" fmla="*/ 201637 h 193"/>
              <a:gd name="T54" fmla="*/ 5293014 w 4500"/>
              <a:gd name="T55" fmla="*/ 342587 h 193"/>
              <a:gd name="T56" fmla="*/ 5512413 w 4500"/>
              <a:gd name="T57" fmla="*/ 366079 h 193"/>
              <a:gd name="T58" fmla="*/ 5709873 w 4500"/>
              <a:gd name="T59" fmla="*/ 217298 h 193"/>
              <a:gd name="T60" fmla="*/ 5890878 w 4500"/>
              <a:gd name="T61" fmla="*/ 225129 h 193"/>
              <a:gd name="T62" fmla="*/ 5973152 w 4500"/>
              <a:gd name="T63" fmla="*/ 240790 h 193"/>
              <a:gd name="T64" fmla="*/ 6099307 w 4500"/>
              <a:gd name="T65" fmla="*/ 178145 h 19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4500"/>
              <a:gd name="T100" fmla="*/ 0 h 193"/>
              <a:gd name="T101" fmla="*/ 4500 w 4500"/>
              <a:gd name="T102" fmla="*/ 193 h 193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4500" h="193">
                <a:moveTo>
                  <a:pt x="0" y="87"/>
                </a:moveTo>
                <a:cubicBezTo>
                  <a:pt x="47" y="85"/>
                  <a:pt x="94" y="84"/>
                  <a:pt x="128" y="87"/>
                </a:cubicBezTo>
                <a:cubicBezTo>
                  <a:pt x="162" y="90"/>
                  <a:pt x="174" y="108"/>
                  <a:pt x="204" y="107"/>
                </a:cubicBezTo>
                <a:cubicBezTo>
                  <a:pt x="234" y="106"/>
                  <a:pt x="285" y="82"/>
                  <a:pt x="308" y="79"/>
                </a:cubicBezTo>
                <a:cubicBezTo>
                  <a:pt x="331" y="76"/>
                  <a:pt x="322" y="86"/>
                  <a:pt x="340" y="87"/>
                </a:cubicBezTo>
                <a:cubicBezTo>
                  <a:pt x="358" y="88"/>
                  <a:pt x="392" y="84"/>
                  <a:pt x="416" y="83"/>
                </a:cubicBezTo>
                <a:cubicBezTo>
                  <a:pt x="440" y="82"/>
                  <a:pt x="461" y="81"/>
                  <a:pt x="484" y="83"/>
                </a:cubicBezTo>
                <a:cubicBezTo>
                  <a:pt x="507" y="85"/>
                  <a:pt x="528" y="97"/>
                  <a:pt x="552" y="95"/>
                </a:cubicBezTo>
                <a:cubicBezTo>
                  <a:pt x="576" y="93"/>
                  <a:pt x="599" y="76"/>
                  <a:pt x="628" y="71"/>
                </a:cubicBezTo>
                <a:cubicBezTo>
                  <a:pt x="657" y="66"/>
                  <a:pt x="691" y="70"/>
                  <a:pt x="724" y="67"/>
                </a:cubicBezTo>
                <a:cubicBezTo>
                  <a:pt x="757" y="64"/>
                  <a:pt x="801" y="51"/>
                  <a:pt x="824" y="51"/>
                </a:cubicBezTo>
                <a:cubicBezTo>
                  <a:pt x="847" y="51"/>
                  <a:pt x="848" y="63"/>
                  <a:pt x="864" y="67"/>
                </a:cubicBezTo>
                <a:cubicBezTo>
                  <a:pt x="880" y="71"/>
                  <a:pt x="905" y="74"/>
                  <a:pt x="920" y="75"/>
                </a:cubicBezTo>
                <a:cubicBezTo>
                  <a:pt x="935" y="76"/>
                  <a:pt x="932" y="73"/>
                  <a:pt x="956" y="75"/>
                </a:cubicBezTo>
                <a:cubicBezTo>
                  <a:pt x="980" y="77"/>
                  <a:pt x="1041" y="84"/>
                  <a:pt x="1064" y="87"/>
                </a:cubicBezTo>
                <a:cubicBezTo>
                  <a:pt x="1087" y="90"/>
                  <a:pt x="1085" y="94"/>
                  <a:pt x="1096" y="91"/>
                </a:cubicBezTo>
                <a:cubicBezTo>
                  <a:pt x="1107" y="88"/>
                  <a:pt x="1116" y="72"/>
                  <a:pt x="1132" y="71"/>
                </a:cubicBezTo>
                <a:cubicBezTo>
                  <a:pt x="1148" y="70"/>
                  <a:pt x="1171" y="82"/>
                  <a:pt x="1192" y="83"/>
                </a:cubicBezTo>
                <a:cubicBezTo>
                  <a:pt x="1213" y="84"/>
                  <a:pt x="1237" y="76"/>
                  <a:pt x="1256" y="75"/>
                </a:cubicBezTo>
                <a:cubicBezTo>
                  <a:pt x="1275" y="74"/>
                  <a:pt x="1292" y="75"/>
                  <a:pt x="1304" y="75"/>
                </a:cubicBezTo>
                <a:cubicBezTo>
                  <a:pt x="1316" y="75"/>
                  <a:pt x="1316" y="78"/>
                  <a:pt x="1328" y="75"/>
                </a:cubicBezTo>
                <a:cubicBezTo>
                  <a:pt x="1340" y="72"/>
                  <a:pt x="1348" y="57"/>
                  <a:pt x="1376" y="55"/>
                </a:cubicBezTo>
                <a:cubicBezTo>
                  <a:pt x="1404" y="53"/>
                  <a:pt x="1467" y="72"/>
                  <a:pt x="1496" y="63"/>
                </a:cubicBezTo>
                <a:cubicBezTo>
                  <a:pt x="1525" y="54"/>
                  <a:pt x="1529" y="6"/>
                  <a:pt x="1552" y="3"/>
                </a:cubicBezTo>
                <a:cubicBezTo>
                  <a:pt x="1575" y="0"/>
                  <a:pt x="1601" y="35"/>
                  <a:pt x="1632" y="43"/>
                </a:cubicBezTo>
                <a:cubicBezTo>
                  <a:pt x="1663" y="51"/>
                  <a:pt x="1701" y="50"/>
                  <a:pt x="1736" y="51"/>
                </a:cubicBezTo>
                <a:cubicBezTo>
                  <a:pt x="1771" y="52"/>
                  <a:pt x="1812" y="54"/>
                  <a:pt x="1844" y="51"/>
                </a:cubicBezTo>
                <a:cubicBezTo>
                  <a:pt x="1876" y="48"/>
                  <a:pt x="1905" y="34"/>
                  <a:pt x="1928" y="31"/>
                </a:cubicBezTo>
                <a:cubicBezTo>
                  <a:pt x="1951" y="28"/>
                  <a:pt x="1954" y="32"/>
                  <a:pt x="1980" y="31"/>
                </a:cubicBezTo>
                <a:cubicBezTo>
                  <a:pt x="2006" y="30"/>
                  <a:pt x="2062" y="20"/>
                  <a:pt x="2084" y="23"/>
                </a:cubicBezTo>
                <a:cubicBezTo>
                  <a:pt x="2106" y="26"/>
                  <a:pt x="2093" y="47"/>
                  <a:pt x="2112" y="47"/>
                </a:cubicBezTo>
                <a:cubicBezTo>
                  <a:pt x="2131" y="47"/>
                  <a:pt x="2172" y="28"/>
                  <a:pt x="2196" y="23"/>
                </a:cubicBezTo>
                <a:cubicBezTo>
                  <a:pt x="2220" y="18"/>
                  <a:pt x="2235" y="13"/>
                  <a:pt x="2256" y="15"/>
                </a:cubicBezTo>
                <a:cubicBezTo>
                  <a:pt x="2277" y="17"/>
                  <a:pt x="2310" y="35"/>
                  <a:pt x="2324" y="35"/>
                </a:cubicBezTo>
                <a:cubicBezTo>
                  <a:pt x="2338" y="35"/>
                  <a:pt x="2330" y="16"/>
                  <a:pt x="2340" y="15"/>
                </a:cubicBezTo>
                <a:cubicBezTo>
                  <a:pt x="2350" y="14"/>
                  <a:pt x="2369" y="25"/>
                  <a:pt x="2384" y="27"/>
                </a:cubicBezTo>
                <a:cubicBezTo>
                  <a:pt x="2399" y="29"/>
                  <a:pt x="2412" y="24"/>
                  <a:pt x="2432" y="27"/>
                </a:cubicBezTo>
                <a:cubicBezTo>
                  <a:pt x="2452" y="30"/>
                  <a:pt x="2484" y="40"/>
                  <a:pt x="2504" y="43"/>
                </a:cubicBezTo>
                <a:cubicBezTo>
                  <a:pt x="2524" y="46"/>
                  <a:pt x="2531" y="50"/>
                  <a:pt x="2552" y="47"/>
                </a:cubicBezTo>
                <a:cubicBezTo>
                  <a:pt x="2573" y="44"/>
                  <a:pt x="2607" y="27"/>
                  <a:pt x="2628" y="27"/>
                </a:cubicBezTo>
                <a:cubicBezTo>
                  <a:pt x="2649" y="27"/>
                  <a:pt x="2655" y="48"/>
                  <a:pt x="2676" y="47"/>
                </a:cubicBezTo>
                <a:cubicBezTo>
                  <a:pt x="2697" y="46"/>
                  <a:pt x="2722" y="23"/>
                  <a:pt x="2752" y="23"/>
                </a:cubicBezTo>
                <a:cubicBezTo>
                  <a:pt x="2782" y="23"/>
                  <a:pt x="2819" y="42"/>
                  <a:pt x="2856" y="47"/>
                </a:cubicBezTo>
                <a:cubicBezTo>
                  <a:pt x="2893" y="52"/>
                  <a:pt x="2944" y="51"/>
                  <a:pt x="2976" y="55"/>
                </a:cubicBezTo>
                <a:cubicBezTo>
                  <a:pt x="3008" y="59"/>
                  <a:pt x="3026" y="67"/>
                  <a:pt x="3048" y="71"/>
                </a:cubicBezTo>
                <a:cubicBezTo>
                  <a:pt x="3070" y="75"/>
                  <a:pt x="3094" y="80"/>
                  <a:pt x="3108" y="79"/>
                </a:cubicBezTo>
                <a:cubicBezTo>
                  <a:pt x="3122" y="78"/>
                  <a:pt x="3107" y="59"/>
                  <a:pt x="3132" y="63"/>
                </a:cubicBezTo>
                <a:cubicBezTo>
                  <a:pt x="3157" y="67"/>
                  <a:pt x="3227" y="96"/>
                  <a:pt x="3256" y="103"/>
                </a:cubicBezTo>
                <a:cubicBezTo>
                  <a:pt x="3285" y="110"/>
                  <a:pt x="3284" y="102"/>
                  <a:pt x="3308" y="103"/>
                </a:cubicBezTo>
                <a:cubicBezTo>
                  <a:pt x="3332" y="104"/>
                  <a:pt x="3369" y="106"/>
                  <a:pt x="3400" y="107"/>
                </a:cubicBezTo>
                <a:cubicBezTo>
                  <a:pt x="3431" y="108"/>
                  <a:pt x="3464" y="110"/>
                  <a:pt x="3492" y="111"/>
                </a:cubicBezTo>
                <a:cubicBezTo>
                  <a:pt x="3520" y="112"/>
                  <a:pt x="3551" y="119"/>
                  <a:pt x="3568" y="115"/>
                </a:cubicBezTo>
                <a:cubicBezTo>
                  <a:pt x="3585" y="111"/>
                  <a:pt x="3578" y="89"/>
                  <a:pt x="3592" y="87"/>
                </a:cubicBezTo>
                <a:cubicBezTo>
                  <a:pt x="3606" y="85"/>
                  <a:pt x="3623" y="97"/>
                  <a:pt x="3652" y="103"/>
                </a:cubicBezTo>
                <a:cubicBezTo>
                  <a:pt x="3681" y="109"/>
                  <a:pt x="3729" y="111"/>
                  <a:pt x="3764" y="123"/>
                </a:cubicBezTo>
                <a:cubicBezTo>
                  <a:pt x="3799" y="135"/>
                  <a:pt x="3836" y="164"/>
                  <a:pt x="3860" y="175"/>
                </a:cubicBezTo>
                <a:cubicBezTo>
                  <a:pt x="3884" y="186"/>
                  <a:pt x="3881" y="189"/>
                  <a:pt x="3908" y="191"/>
                </a:cubicBezTo>
                <a:cubicBezTo>
                  <a:pt x="3935" y="193"/>
                  <a:pt x="3982" y="193"/>
                  <a:pt x="4020" y="187"/>
                </a:cubicBezTo>
                <a:cubicBezTo>
                  <a:pt x="4058" y="181"/>
                  <a:pt x="4112" y="168"/>
                  <a:pt x="4136" y="155"/>
                </a:cubicBezTo>
                <a:cubicBezTo>
                  <a:pt x="4160" y="142"/>
                  <a:pt x="4153" y="114"/>
                  <a:pt x="4164" y="111"/>
                </a:cubicBezTo>
                <a:cubicBezTo>
                  <a:pt x="4175" y="108"/>
                  <a:pt x="4178" y="138"/>
                  <a:pt x="4200" y="139"/>
                </a:cubicBezTo>
                <a:cubicBezTo>
                  <a:pt x="4222" y="140"/>
                  <a:pt x="4275" y="114"/>
                  <a:pt x="4296" y="115"/>
                </a:cubicBezTo>
                <a:cubicBezTo>
                  <a:pt x="4317" y="116"/>
                  <a:pt x="4314" y="142"/>
                  <a:pt x="4324" y="143"/>
                </a:cubicBezTo>
                <a:cubicBezTo>
                  <a:pt x="4334" y="144"/>
                  <a:pt x="4341" y="126"/>
                  <a:pt x="4356" y="123"/>
                </a:cubicBezTo>
                <a:cubicBezTo>
                  <a:pt x="4371" y="120"/>
                  <a:pt x="4397" y="128"/>
                  <a:pt x="4412" y="123"/>
                </a:cubicBezTo>
                <a:cubicBezTo>
                  <a:pt x="4427" y="118"/>
                  <a:pt x="4433" y="93"/>
                  <a:pt x="4448" y="91"/>
                </a:cubicBezTo>
                <a:cubicBezTo>
                  <a:pt x="4463" y="89"/>
                  <a:pt x="4481" y="100"/>
                  <a:pt x="4500" y="111"/>
                </a:cubicBezTo>
              </a:path>
            </a:pathLst>
          </a:custGeom>
          <a:noFill/>
          <a:ln w="38100" cmpd="sng">
            <a:solidFill>
              <a:srgbClr val="FF33CC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9224" name="Freeform 8"/>
          <p:cNvSpPr>
            <a:spLocks/>
          </p:cNvSpPr>
          <p:nvPr/>
        </p:nvSpPr>
        <p:spPr bwMode="auto">
          <a:xfrm>
            <a:off x="7589838" y="2359025"/>
            <a:ext cx="1014412" cy="266700"/>
          </a:xfrm>
          <a:custGeom>
            <a:avLst/>
            <a:gdLst>
              <a:gd name="T0" fmla="*/ 0 w 740"/>
              <a:gd name="T1" fmla="*/ 47065 h 136"/>
              <a:gd name="T2" fmla="*/ 49350 w 740"/>
              <a:gd name="T3" fmla="*/ 70597 h 136"/>
              <a:gd name="T4" fmla="*/ 131599 w 740"/>
              <a:gd name="T5" fmla="*/ 7844 h 136"/>
              <a:gd name="T6" fmla="*/ 202882 w 740"/>
              <a:gd name="T7" fmla="*/ 23532 h 136"/>
              <a:gd name="T8" fmla="*/ 350932 w 740"/>
              <a:gd name="T9" fmla="*/ 47065 h 136"/>
              <a:gd name="T10" fmla="*/ 466081 w 740"/>
              <a:gd name="T11" fmla="*/ 47065 h 136"/>
              <a:gd name="T12" fmla="*/ 460598 w 740"/>
              <a:gd name="T13" fmla="*/ 203947 h 136"/>
              <a:gd name="T14" fmla="*/ 586714 w 740"/>
              <a:gd name="T15" fmla="*/ 227479 h 136"/>
              <a:gd name="T16" fmla="*/ 712830 w 740"/>
              <a:gd name="T17" fmla="*/ 251012 h 136"/>
              <a:gd name="T18" fmla="*/ 811530 w 740"/>
              <a:gd name="T19" fmla="*/ 211791 h 136"/>
              <a:gd name="T20" fmla="*/ 915712 w 740"/>
              <a:gd name="T21" fmla="*/ 227479 h 136"/>
              <a:gd name="T22" fmla="*/ 976029 w 740"/>
              <a:gd name="T23" fmla="*/ 235324 h 136"/>
              <a:gd name="T24" fmla="*/ 1014412 w 740"/>
              <a:gd name="T25" fmla="*/ 266700 h 1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740"/>
              <a:gd name="T40" fmla="*/ 0 h 136"/>
              <a:gd name="T41" fmla="*/ 740 w 740"/>
              <a:gd name="T42" fmla="*/ 136 h 1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740" h="136">
                <a:moveTo>
                  <a:pt x="0" y="24"/>
                </a:moveTo>
                <a:cubicBezTo>
                  <a:pt x="10" y="31"/>
                  <a:pt x="20" y="39"/>
                  <a:pt x="36" y="36"/>
                </a:cubicBezTo>
                <a:cubicBezTo>
                  <a:pt x="52" y="33"/>
                  <a:pt x="77" y="8"/>
                  <a:pt x="96" y="4"/>
                </a:cubicBezTo>
                <a:cubicBezTo>
                  <a:pt x="115" y="0"/>
                  <a:pt x="121" y="9"/>
                  <a:pt x="148" y="12"/>
                </a:cubicBezTo>
                <a:cubicBezTo>
                  <a:pt x="175" y="15"/>
                  <a:pt x="224" y="22"/>
                  <a:pt x="256" y="24"/>
                </a:cubicBezTo>
                <a:cubicBezTo>
                  <a:pt x="288" y="26"/>
                  <a:pt x="327" y="11"/>
                  <a:pt x="340" y="24"/>
                </a:cubicBezTo>
                <a:cubicBezTo>
                  <a:pt x="353" y="37"/>
                  <a:pt x="321" y="89"/>
                  <a:pt x="336" y="104"/>
                </a:cubicBezTo>
                <a:cubicBezTo>
                  <a:pt x="351" y="119"/>
                  <a:pt x="397" y="112"/>
                  <a:pt x="428" y="116"/>
                </a:cubicBezTo>
                <a:cubicBezTo>
                  <a:pt x="459" y="120"/>
                  <a:pt x="493" y="129"/>
                  <a:pt x="520" y="128"/>
                </a:cubicBezTo>
                <a:cubicBezTo>
                  <a:pt x="547" y="127"/>
                  <a:pt x="567" y="110"/>
                  <a:pt x="592" y="108"/>
                </a:cubicBezTo>
                <a:cubicBezTo>
                  <a:pt x="617" y="106"/>
                  <a:pt x="648" y="114"/>
                  <a:pt x="668" y="116"/>
                </a:cubicBezTo>
                <a:cubicBezTo>
                  <a:pt x="688" y="118"/>
                  <a:pt x="700" y="117"/>
                  <a:pt x="712" y="120"/>
                </a:cubicBezTo>
                <a:cubicBezTo>
                  <a:pt x="724" y="123"/>
                  <a:pt x="732" y="129"/>
                  <a:pt x="740" y="136"/>
                </a:cubicBezTo>
              </a:path>
            </a:pathLst>
          </a:custGeom>
          <a:noFill/>
          <a:ln w="57150" cmpd="sng">
            <a:solidFill>
              <a:srgbClr val="FF33CC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9225" name="Line 9"/>
          <p:cNvSpPr>
            <a:spLocks noChangeShapeType="1"/>
          </p:cNvSpPr>
          <p:nvPr/>
        </p:nvSpPr>
        <p:spPr bwMode="auto">
          <a:xfrm flipV="1">
            <a:off x="1425575" y="3113088"/>
            <a:ext cx="7240588" cy="127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1436688" y="2809875"/>
            <a:ext cx="7150100" cy="136525"/>
            <a:chOff x="272" y="2229"/>
            <a:chExt cx="5216" cy="211"/>
          </a:xfrm>
        </p:grpSpPr>
        <p:sp>
          <p:nvSpPr>
            <p:cNvPr id="9310" name="Freeform 11"/>
            <p:cNvSpPr>
              <a:spLocks/>
            </p:cNvSpPr>
            <p:nvPr/>
          </p:nvSpPr>
          <p:spPr bwMode="auto">
            <a:xfrm>
              <a:off x="272" y="2229"/>
              <a:ext cx="4500" cy="193"/>
            </a:xfrm>
            <a:custGeom>
              <a:avLst/>
              <a:gdLst>
                <a:gd name="T0" fmla="*/ 128 w 4500"/>
                <a:gd name="T1" fmla="*/ 87 h 193"/>
                <a:gd name="T2" fmla="*/ 308 w 4500"/>
                <a:gd name="T3" fmla="*/ 79 h 193"/>
                <a:gd name="T4" fmla="*/ 416 w 4500"/>
                <a:gd name="T5" fmla="*/ 83 h 193"/>
                <a:gd name="T6" fmla="*/ 552 w 4500"/>
                <a:gd name="T7" fmla="*/ 95 h 193"/>
                <a:gd name="T8" fmla="*/ 724 w 4500"/>
                <a:gd name="T9" fmla="*/ 67 h 193"/>
                <a:gd name="T10" fmla="*/ 864 w 4500"/>
                <a:gd name="T11" fmla="*/ 67 h 193"/>
                <a:gd name="T12" fmla="*/ 956 w 4500"/>
                <a:gd name="T13" fmla="*/ 75 h 193"/>
                <a:gd name="T14" fmla="*/ 1096 w 4500"/>
                <a:gd name="T15" fmla="*/ 91 h 193"/>
                <a:gd name="T16" fmla="*/ 1192 w 4500"/>
                <a:gd name="T17" fmla="*/ 83 h 193"/>
                <a:gd name="T18" fmla="*/ 1304 w 4500"/>
                <a:gd name="T19" fmla="*/ 75 h 193"/>
                <a:gd name="T20" fmla="*/ 1376 w 4500"/>
                <a:gd name="T21" fmla="*/ 55 h 193"/>
                <a:gd name="T22" fmla="*/ 1552 w 4500"/>
                <a:gd name="T23" fmla="*/ 3 h 193"/>
                <a:gd name="T24" fmla="*/ 1736 w 4500"/>
                <a:gd name="T25" fmla="*/ 51 h 193"/>
                <a:gd name="T26" fmla="*/ 1928 w 4500"/>
                <a:gd name="T27" fmla="*/ 31 h 193"/>
                <a:gd name="T28" fmla="*/ 2084 w 4500"/>
                <a:gd name="T29" fmla="*/ 23 h 193"/>
                <a:gd name="T30" fmla="*/ 2196 w 4500"/>
                <a:gd name="T31" fmla="*/ 23 h 193"/>
                <a:gd name="T32" fmla="*/ 2324 w 4500"/>
                <a:gd name="T33" fmla="*/ 35 h 193"/>
                <a:gd name="T34" fmla="*/ 2384 w 4500"/>
                <a:gd name="T35" fmla="*/ 27 h 193"/>
                <a:gd name="T36" fmla="*/ 2504 w 4500"/>
                <a:gd name="T37" fmla="*/ 43 h 193"/>
                <a:gd name="T38" fmla="*/ 2628 w 4500"/>
                <a:gd name="T39" fmla="*/ 27 h 193"/>
                <a:gd name="T40" fmla="*/ 2752 w 4500"/>
                <a:gd name="T41" fmla="*/ 23 h 193"/>
                <a:gd name="T42" fmla="*/ 2976 w 4500"/>
                <a:gd name="T43" fmla="*/ 55 h 193"/>
                <a:gd name="T44" fmla="*/ 3108 w 4500"/>
                <a:gd name="T45" fmla="*/ 79 h 193"/>
                <a:gd name="T46" fmla="*/ 3256 w 4500"/>
                <a:gd name="T47" fmla="*/ 103 h 193"/>
                <a:gd name="T48" fmla="*/ 3400 w 4500"/>
                <a:gd name="T49" fmla="*/ 107 h 193"/>
                <a:gd name="T50" fmla="*/ 3568 w 4500"/>
                <a:gd name="T51" fmla="*/ 115 h 193"/>
                <a:gd name="T52" fmla="*/ 3652 w 4500"/>
                <a:gd name="T53" fmla="*/ 103 h 193"/>
                <a:gd name="T54" fmla="*/ 3860 w 4500"/>
                <a:gd name="T55" fmla="*/ 175 h 193"/>
                <a:gd name="T56" fmla="*/ 4020 w 4500"/>
                <a:gd name="T57" fmla="*/ 187 h 193"/>
                <a:gd name="T58" fmla="*/ 4164 w 4500"/>
                <a:gd name="T59" fmla="*/ 111 h 193"/>
                <a:gd name="T60" fmla="*/ 4296 w 4500"/>
                <a:gd name="T61" fmla="*/ 115 h 193"/>
                <a:gd name="T62" fmla="*/ 4356 w 4500"/>
                <a:gd name="T63" fmla="*/ 123 h 193"/>
                <a:gd name="T64" fmla="*/ 4448 w 4500"/>
                <a:gd name="T65" fmla="*/ 91 h 19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500"/>
                <a:gd name="T100" fmla="*/ 0 h 193"/>
                <a:gd name="T101" fmla="*/ 4500 w 4500"/>
                <a:gd name="T102" fmla="*/ 193 h 19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500" h="193">
                  <a:moveTo>
                    <a:pt x="0" y="87"/>
                  </a:moveTo>
                  <a:cubicBezTo>
                    <a:pt x="47" y="85"/>
                    <a:pt x="94" y="84"/>
                    <a:pt x="128" y="87"/>
                  </a:cubicBezTo>
                  <a:cubicBezTo>
                    <a:pt x="162" y="90"/>
                    <a:pt x="174" y="108"/>
                    <a:pt x="204" y="107"/>
                  </a:cubicBezTo>
                  <a:cubicBezTo>
                    <a:pt x="234" y="106"/>
                    <a:pt x="285" y="82"/>
                    <a:pt x="308" y="79"/>
                  </a:cubicBezTo>
                  <a:cubicBezTo>
                    <a:pt x="331" y="76"/>
                    <a:pt x="322" y="86"/>
                    <a:pt x="340" y="87"/>
                  </a:cubicBezTo>
                  <a:cubicBezTo>
                    <a:pt x="358" y="88"/>
                    <a:pt x="392" y="84"/>
                    <a:pt x="416" y="83"/>
                  </a:cubicBezTo>
                  <a:cubicBezTo>
                    <a:pt x="440" y="82"/>
                    <a:pt x="461" y="81"/>
                    <a:pt x="484" y="83"/>
                  </a:cubicBezTo>
                  <a:cubicBezTo>
                    <a:pt x="507" y="85"/>
                    <a:pt x="528" y="97"/>
                    <a:pt x="552" y="95"/>
                  </a:cubicBezTo>
                  <a:cubicBezTo>
                    <a:pt x="576" y="93"/>
                    <a:pt x="599" y="76"/>
                    <a:pt x="628" y="71"/>
                  </a:cubicBezTo>
                  <a:cubicBezTo>
                    <a:pt x="657" y="66"/>
                    <a:pt x="691" y="70"/>
                    <a:pt x="724" y="67"/>
                  </a:cubicBezTo>
                  <a:cubicBezTo>
                    <a:pt x="757" y="64"/>
                    <a:pt x="801" y="51"/>
                    <a:pt x="824" y="51"/>
                  </a:cubicBezTo>
                  <a:cubicBezTo>
                    <a:pt x="847" y="51"/>
                    <a:pt x="848" y="63"/>
                    <a:pt x="864" y="67"/>
                  </a:cubicBezTo>
                  <a:cubicBezTo>
                    <a:pt x="880" y="71"/>
                    <a:pt x="905" y="74"/>
                    <a:pt x="920" y="75"/>
                  </a:cubicBezTo>
                  <a:cubicBezTo>
                    <a:pt x="935" y="76"/>
                    <a:pt x="932" y="73"/>
                    <a:pt x="956" y="75"/>
                  </a:cubicBezTo>
                  <a:cubicBezTo>
                    <a:pt x="980" y="77"/>
                    <a:pt x="1041" y="84"/>
                    <a:pt x="1064" y="87"/>
                  </a:cubicBezTo>
                  <a:cubicBezTo>
                    <a:pt x="1087" y="90"/>
                    <a:pt x="1085" y="94"/>
                    <a:pt x="1096" y="91"/>
                  </a:cubicBezTo>
                  <a:cubicBezTo>
                    <a:pt x="1107" y="88"/>
                    <a:pt x="1116" y="72"/>
                    <a:pt x="1132" y="71"/>
                  </a:cubicBezTo>
                  <a:cubicBezTo>
                    <a:pt x="1148" y="70"/>
                    <a:pt x="1171" y="82"/>
                    <a:pt x="1192" y="83"/>
                  </a:cubicBezTo>
                  <a:cubicBezTo>
                    <a:pt x="1213" y="84"/>
                    <a:pt x="1237" y="76"/>
                    <a:pt x="1256" y="75"/>
                  </a:cubicBezTo>
                  <a:cubicBezTo>
                    <a:pt x="1275" y="74"/>
                    <a:pt x="1292" y="75"/>
                    <a:pt x="1304" y="75"/>
                  </a:cubicBezTo>
                  <a:cubicBezTo>
                    <a:pt x="1316" y="75"/>
                    <a:pt x="1316" y="78"/>
                    <a:pt x="1328" y="75"/>
                  </a:cubicBezTo>
                  <a:cubicBezTo>
                    <a:pt x="1340" y="72"/>
                    <a:pt x="1348" y="57"/>
                    <a:pt x="1376" y="55"/>
                  </a:cubicBezTo>
                  <a:cubicBezTo>
                    <a:pt x="1404" y="53"/>
                    <a:pt x="1467" y="72"/>
                    <a:pt x="1496" y="63"/>
                  </a:cubicBezTo>
                  <a:cubicBezTo>
                    <a:pt x="1525" y="54"/>
                    <a:pt x="1529" y="6"/>
                    <a:pt x="1552" y="3"/>
                  </a:cubicBezTo>
                  <a:cubicBezTo>
                    <a:pt x="1575" y="0"/>
                    <a:pt x="1601" y="35"/>
                    <a:pt x="1632" y="43"/>
                  </a:cubicBezTo>
                  <a:cubicBezTo>
                    <a:pt x="1663" y="51"/>
                    <a:pt x="1701" y="50"/>
                    <a:pt x="1736" y="51"/>
                  </a:cubicBezTo>
                  <a:cubicBezTo>
                    <a:pt x="1771" y="52"/>
                    <a:pt x="1812" y="54"/>
                    <a:pt x="1844" y="51"/>
                  </a:cubicBezTo>
                  <a:cubicBezTo>
                    <a:pt x="1876" y="48"/>
                    <a:pt x="1905" y="34"/>
                    <a:pt x="1928" y="31"/>
                  </a:cubicBezTo>
                  <a:cubicBezTo>
                    <a:pt x="1951" y="28"/>
                    <a:pt x="1954" y="32"/>
                    <a:pt x="1980" y="31"/>
                  </a:cubicBezTo>
                  <a:cubicBezTo>
                    <a:pt x="2006" y="30"/>
                    <a:pt x="2062" y="20"/>
                    <a:pt x="2084" y="23"/>
                  </a:cubicBezTo>
                  <a:cubicBezTo>
                    <a:pt x="2106" y="26"/>
                    <a:pt x="2093" y="47"/>
                    <a:pt x="2112" y="47"/>
                  </a:cubicBezTo>
                  <a:cubicBezTo>
                    <a:pt x="2131" y="47"/>
                    <a:pt x="2172" y="28"/>
                    <a:pt x="2196" y="23"/>
                  </a:cubicBezTo>
                  <a:cubicBezTo>
                    <a:pt x="2220" y="18"/>
                    <a:pt x="2235" y="13"/>
                    <a:pt x="2256" y="15"/>
                  </a:cubicBezTo>
                  <a:cubicBezTo>
                    <a:pt x="2277" y="17"/>
                    <a:pt x="2310" y="35"/>
                    <a:pt x="2324" y="35"/>
                  </a:cubicBezTo>
                  <a:cubicBezTo>
                    <a:pt x="2338" y="35"/>
                    <a:pt x="2330" y="16"/>
                    <a:pt x="2340" y="15"/>
                  </a:cubicBezTo>
                  <a:cubicBezTo>
                    <a:pt x="2350" y="14"/>
                    <a:pt x="2369" y="25"/>
                    <a:pt x="2384" y="27"/>
                  </a:cubicBezTo>
                  <a:cubicBezTo>
                    <a:pt x="2399" y="29"/>
                    <a:pt x="2412" y="24"/>
                    <a:pt x="2432" y="27"/>
                  </a:cubicBezTo>
                  <a:cubicBezTo>
                    <a:pt x="2452" y="30"/>
                    <a:pt x="2484" y="40"/>
                    <a:pt x="2504" y="43"/>
                  </a:cubicBezTo>
                  <a:cubicBezTo>
                    <a:pt x="2524" y="46"/>
                    <a:pt x="2531" y="50"/>
                    <a:pt x="2552" y="47"/>
                  </a:cubicBezTo>
                  <a:cubicBezTo>
                    <a:pt x="2573" y="44"/>
                    <a:pt x="2607" y="27"/>
                    <a:pt x="2628" y="27"/>
                  </a:cubicBezTo>
                  <a:cubicBezTo>
                    <a:pt x="2649" y="27"/>
                    <a:pt x="2655" y="48"/>
                    <a:pt x="2676" y="47"/>
                  </a:cubicBezTo>
                  <a:cubicBezTo>
                    <a:pt x="2697" y="46"/>
                    <a:pt x="2722" y="23"/>
                    <a:pt x="2752" y="23"/>
                  </a:cubicBezTo>
                  <a:cubicBezTo>
                    <a:pt x="2782" y="23"/>
                    <a:pt x="2819" y="42"/>
                    <a:pt x="2856" y="47"/>
                  </a:cubicBezTo>
                  <a:cubicBezTo>
                    <a:pt x="2893" y="52"/>
                    <a:pt x="2944" y="51"/>
                    <a:pt x="2976" y="55"/>
                  </a:cubicBezTo>
                  <a:cubicBezTo>
                    <a:pt x="3008" y="59"/>
                    <a:pt x="3026" y="67"/>
                    <a:pt x="3048" y="71"/>
                  </a:cubicBezTo>
                  <a:cubicBezTo>
                    <a:pt x="3070" y="75"/>
                    <a:pt x="3094" y="80"/>
                    <a:pt x="3108" y="79"/>
                  </a:cubicBezTo>
                  <a:cubicBezTo>
                    <a:pt x="3122" y="78"/>
                    <a:pt x="3107" y="59"/>
                    <a:pt x="3132" y="63"/>
                  </a:cubicBezTo>
                  <a:cubicBezTo>
                    <a:pt x="3157" y="67"/>
                    <a:pt x="3227" y="96"/>
                    <a:pt x="3256" y="103"/>
                  </a:cubicBezTo>
                  <a:cubicBezTo>
                    <a:pt x="3285" y="110"/>
                    <a:pt x="3284" y="102"/>
                    <a:pt x="3308" y="103"/>
                  </a:cubicBezTo>
                  <a:cubicBezTo>
                    <a:pt x="3332" y="104"/>
                    <a:pt x="3369" y="106"/>
                    <a:pt x="3400" y="107"/>
                  </a:cubicBezTo>
                  <a:cubicBezTo>
                    <a:pt x="3431" y="108"/>
                    <a:pt x="3464" y="110"/>
                    <a:pt x="3492" y="111"/>
                  </a:cubicBezTo>
                  <a:cubicBezTo>
                    <a:pt x="3520" y="112"/>
                    <a:pt x="3551" y="119"/>
                    <a:pt x="3568" y="115"/>
                  </a:cubicBezTo>
                  <a:cubicBezTo>
                    <a:pt x="3585" y="111"/>
                    <a:pt x="3578" y="89"/>
                    <a:pt x="3592" y="87"/>
                  </a:cubicBezTo>
                  <a:cubicBezTo>
                    <a:pt x="3606" y="85"/>
                    <a:pt x="3623" y="97"/>
                    <a:pt x="3652" y="103"/>
                  </a:cubicBezTo>
                  <a:cubicBezTo>
                    <a:pt x="3681" y="109"/>
                    <a:pt x="3729" y="111"/>
                    <a:pt x="3764" y="123"/>
                  </a:cubicBezTo>
                  <a:cubicBezTo>
                    <a:pt x="3799" y="135"/>
                    <a:pt x="3836" y="164"/>
                    <a:pt x="3860" y="175"/>
                  </a:cubicBezTo>
                  <a:cubicBezTo>
                    <a:pt x="3884" y="186"/>
                    <a:pt x="3881" y="189"/>
                    <a:pt x="3908" y="191"/>
                  </a:cubicBezTo>
                  <a:cubicBezTo>
                    <a:pt x="3935" y="193"/>
                    <a:pt x="3982" y="193"/>
                    <a:pt x="4020" y="187"/>
                  </a:cubicBezTo>
                  <a:cubicBezTo>
                    <a:pt x="4058" y="181"/>
                    <a:pt x="4112" y="168"/>
                    <a:pt x="4136" y="155"/>
                  </a:cubicBezTo>
                  <a:cubicBezTo>
                    <a:pt x="4160" y="142"/>
                    <a:pt x="4153" y="114"/>
                    <a:pt x="4164" y="111"/>
                  </a:cubicBezTo>
                  <a:cubicBezTo>
                    <a:pt x="4175" y="108"/>
                    <a:pt x="4178" y="138"/>
                    <a:pt x="4200" y="139"/>
                  </a:cubicBezTo>
                  <a:cubicBezTo>
                    <a:pt x="4222" y="140"/>
                    <a:pt x="4275" y="114"/>
                    <a:pt x="4296" y="115"/>
                  </a:cubicBezTo>
                  <a:cubicBezTo>
                    <a:pt x="4317" y="116"/>
                    <a:pt x="4314" y="142"/>
                    <a:pt x="4324" y="143"/>
                  </a:cubicBezTo>
                  <a:cubicBezTo>
                    <a:pt x="4334" y="144"/>
                    <a:pt x="4341" y="126"/>
                    <a:pt x="4356" y="123"/>
                  </a:cubicBezTo>
                  <a:cubicBezTo>
                    <a:pt x="4371" y="120"/>
                    <a:pt x="4397" y="128"/>
                    <a:pt x="4412" y="123"/>
                  </a:cubicBezTo>
                  <a:cubicBezTo>
                    <a:pt x="4427" y="118"/>
                    <a:pt x="4433" y="93"/>
                    <a:pt x="4448" y="91"/>
                  </a:cubicBezTo>
                  <a:cubicBezTo>
                    <a:pt x="4463" y="89"/>
                    <a:pt x="4481" y="100"/>
                    <a:pt x="4500" y="111"/>
                  </a:cubicBezTo>
                </a:path>
              </a:pathLst>
            </a:custGeom>
            <a:noFill/>
            <a:ln w="38100" cap="flat" cmpd="sng">
              <a:solidFill>
                <a:srgbClr val="FF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311" name="Freeform 12"/>
            <p:cNvSpPr>
              <a:spLocks/>
            </p:cNvSpPr>
            <p:nvPr/>
          </p:nvSpPr>
          <p:spPr bwMode="auto">
            <a:xfrm>
              <a:off x="4748" y="2304"/>
              <a:ext cx="740" cy="136"/>
            </a:xfrm>
            <a:custGeom>
              <a:avLst/>
              <a:gdLst>
                <a:gd name="T0" fmla="*/ 0 w 740"/>
                <a:gd name="T1" fmla="*/ 24 h 136"/>
                <a:gd name="T2" fmla="*/ 36 w 740"/>
                <a:gd name="T3" fmla="*/ 36 h 136"/>
                <a:gd name="T4" fmla="*/ 96 w 740"/>
                <a:gd name="T5" fmla="*/ 4 h 136"/>
                <a:gd name="T6" fmla="*/ 148 w 740"/>
                <a:gd name="T7" fmla="*/ 12 h 136"/>
                <a:gd name="T8" fmla="*/ 256 w 740"/>
                <a:gd name="T9" fmla="*/ 24 h 136"/>
                <a:gd name="T10" fmla="*/ 340 w 740"/>
                <a:gd name="T11" fmla="*/ 24 h 136"/>
                <a:gd name="T12" fmla="*/ 336 w 740"/>
                <a:gd name="T13" fmla="*/ 104 h 136"/>
                <a:gd name="T14" fmla="*/ 428 w 740"/>
                <a:gd name="T15" fmla="*/ 116 h 136"/>
                <a:gd name="T16" fmla="*/ 520 w 740"/>
                <a:gd name="T17" fmla="*/ 128 h 136"/>
                <a:gd name="T18" fmla="*/ 592 w 740"/>
                <a:gd name="T19" fmla="*/ 108 h 136"/>
                <a:gd name="T20" fmla="*/ 668 w 740"/>
                <a:gd name="T21" fmla="*/ 116 h 136"/>
                <a:gd name="T22" fmla="*/ 712 w 740"/>
                <a:gd name="T23" fmla="*/ 120 h 136"/>
                <a:gd name="T24" fmla="*/ 740 w 740"/>
                <a:gd name="T25" fmla="*/ 136 h 1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40"/>
                <a:gd name="T40" fmla="*/ 0 h 136"/>
                <a:gd name="T41" fmla="*/ 740 w 740"/>
                <a:gd name="T42" fmla="*/ 136 h 1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40" h="136">
                  <a:moveTo>
                    <a:pt x="0" y="24"/>
                  </a:moveTo>
                  <a:cubicBezTo>
                    <a:pt x="10" y="31"/>
                    <a:pt x="20" y="39"/>
                    <a:pt x="36" y="36"/>
                  </a:cubicBezTo>
                  <a:cubicBezTo>
                    <a:pt x="52" y="33"/>
                    <a:pt x="77" y="8"/>
                    <a:pt x="96" y="4"/>
                  </a:cubicBezTo>
                  <a:cubicBezTo>
                    <a:pt x="115" y="0"/>
                    <a:pt x="121" y="9"/>
                    <a:pt x="148" y="12"/>
                  </a:cubicBezTo>
                  <a:cubicBezTo>
                    <a:pt x="175" y="15"/>
                    <a:pt x="224" y="22"/>
                    <a:pt x="256" y="24"/>
                  </a:cubicBezTo>
                  <a:cubicBezTo>
                    <a:pt x="288" y="26"/>
                    <a:pt x="327" y="11"/>
                    <a:pt x="340" y="24"/>
                  </a:cubicBezTo>
                  <a:cubicBezTo>
                    <a:pt x="353" y="37"/>
                    <a:pt x="321" y="89"/>
                    <a:pt x="336" y="104"/>
                  </a:cubicBezTo>
                  <a:cubicBezTo>
                    <a:pt x="351" y="119"/>
                    <a:pt x="397" y="112"/>
                    <a:pt x="428" y="116"/>
                  </a:cubicBezTo>
                  <a:cubicBezTo>
                    <a:pt x="459" y="120"/>
                    <a:pt x="493" y="129"/>
                    <a:pt x="520" y="128"/>
                  </a:cubicBezTo>
                  <a:cubicBezTo>
                    <a:pt x="547" y="127"/>
                    <a:pt x="567" y="110"/>
                    <a:pt x="592" y="108"/>
                  </a:cubicBezTo>
                  <a:cubicBezTo>
                    <a:pt x="617" y="106"/>
                    <a:pt x="648" y="114"/>
                    <a:pt x="668" y="116"/>
                  </a:cubicBezTo>
                  <a:cubicBezTo>
                    <a:pt x="688" y="118"/>
                    <a:pt x="700" y="117"/>
                    <a:pt x="712" y="120"/>
                  </a:cubicBezTo>
                  <a:cubicBezTo>
                    <a:pt x="724" y="123"/>
                    <a:pt x="732" y="129"/>
                    <a:pt x="740" y="136"/>
                  </a:cubicBezTo>
                </a:path>
              </a:pathLst>
            </a:custGeom>
            <a:noFill/>
            <a:ln w="38100" cap="flat" cmpd="sng">
              <a:solidFill>
                <a:srgbClr val="FF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1444625" y="2511425"/>
            <a:ext cx="7153275" cy="269875"/>
            <a:chOff x="272" y="2229"/>
            <a:chExt cx="5216" cy="211"/>
          </a:xfrm>
        </p:grpSpPr>
        <p:sp>
          <p:nvSpPr>
            <p:cNvPr id="9308" name="Freeform 14"/>
            <p:cNvSpPr>
              <a:spLocks/>
            </p:cNvSpPr>
            <p:nvPr/>
          </p:nvSpPr>
          <p:spPr bwMode="auto">
            <a:xfrm>
              <a:off x="272" y="2229"/>
              <a:ext cx="4500" cy="193"/>
            </a:xfrm>
            <a:custGeom>
              <a:avLst/>
              <a:gdLst>
                <a:gd name="T0" fmla="*/ 128 w 4500"/>
                <a:gd name="T1" fmla="*/ 87 h 193"/>
                <a:gd name="T2" fmla="*/ 308 w 4500"/>
                <a:gd name="T3" fmla="*/ 79 h 193"/>
                <a:gd name="T4" fmla="*/ 416 w 4500"/>
                <a:gd name="T5" fmla="*/ 83 h 193"/>
                <a:gd name="T6" fmla="*/ 552 w 4500"/>
                <a:gd name="T7" fmla="*/ 95 h 193"/>
                <a:gd name="T8" fmla="*/ 724 w 4500"/>
                <a:gd name="T9" fmla="*/ 67 h 193"/>
                <a:gd name="T10" fmla="*/ 864 w 4500"/>
                <a:gd name="T11" fmla="*/ 67 h 193"/>
                <a:gd name="T12" fmla="*/ 956 w 4500"/>
                <a:gd name="T13" fmla="*/ 75 h 193"/>
                <a:gd name="T14" fmla="*/ 1096 w 4500"/>
                <a:gd name="T15" fmla="*/ 91 h 193"/>
                <a:gd name="T16" fmla="*/ 1192 w 4500"/>
                <a:gd name="T17" fmla="*/ 83 h 193"/>
                <a:gd name="T18" fmla="*/ 1304 w 4500"/>
                <a:gd name="T19" fmla="*/ 75 h 193"/>
                <a:gd name="T20" fmla="*/ 1376 w 4500"/>
                <a:gd name="T21" fmla="*/ 55 h 193"/>
                <a:gd name="T22" fmla="*/ 1552 w 4500"/>
                <a:gd name="T23" fmla="*/ 3 h 193"/>
                <a:gd name="T24" fmla="*/ 1736 w 4500"/>
                <a:gd name="T25" fmla="*/ 51 h 193"/>
                <a:gd name="T26" fmla="*/ 1928 w 4500"/>
                <a:gd name="T27" fmla="*/ 31 h 193"/>
                <a:gd name="T28" fmla="*/ 2084 w 4500"/>
                <a:gd name="T29" fmla="*/ 23 h 193"/>
                <a:gd name="T30" fmla="*/ 2196 w 4500"/>
                <a:gd name="T31" fmla="*/ 23 h 193"/>
                <a:gd name="T32" fmla="*/ 2324 w 4500"/>
                <a:gd name="T33" fmla="*/ 35 h 193"/>
                <a:gd name="T34" fmla="*/ 2384 w 4500"/>
                <a:gd name="T35" fmla="*/ 27 h 193"/>
                <a:gd name="T36" fmla="*/ 2504 w 4500"/>
                <a:gd name="T37" fmla="*/ 43 h 193"/>
                <a:gd name="T38" fmla="*/ 2628 w 4500"/>
                <a:gd name="T39" fmla="*/ 27 h 193"/>
                <a:gd name="T40" fmla="*/ 2752 w 4500"/>
                <a:gd name="T41" fmla="*/ 23 h 193"/>
                <a:gd name="T42" fmla="*/ 2976 w 4500"/>
                <a:gd name="T43" fmla="*/ 55 h 193"/>
                <a:gd name="T44" fmla="*/ 3108 w 4500"/>
                <a:gd name="T45" fmla="*/ 79 h 193"/>
                <a:gd name="T46" fmla="*/ 3256 w 4500"/>
                <a:gd name="T47" fmla="*/ 103 h 193"/>
                <a:gd name="T48" fmla="*/ 3400 w 4500"/>
                <a:gd name="T49" fmla="*/ 107 h 193"/>
                <a:gd name="T50" fmla="*/ 3568 w 4500"/>
                <a:gd name="T51" fmla="*/ 115 h 193"/>
                <a:gd name="T52" fmla="*/ 3652 w 4500"/>
                <a:gd name="T53" fmla="*/ 103 h 193"/>
                <a:gd name="T54" fmla="*/ 3860 w 4500"/>
                <a:gd name="T55" fmla="*/ 175 h 193"/>
                <a:gd name="T56" fmla="*/ 4020 w 4500"/>
                <a:gd name="T57" fmla="*/ 187 h 193"/>
                <a:gd name="T58" fmla="*/ 4164 w 4500"/>
                <a:gd name="T59" fmla="*/ 111 h 193"/>
                <a:gd name="T60" fmla="*/ 4296 w 4500"/>
                <a:gd name="T61" fmla="*/ 115 h 193"/>
                <a:gd name="T62" fmla="*/ 4356 w 4500"/>
                <a:gd name="T63" fmla="*/ 123 h 193"/>
                <a:gd name="T64" fmla="*/ 4448 w 4500"/>
                <a:gd name="T65" fmla="*/ 91 h 19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500"/>
                <a:gd name="T100" fmla="*/ 0 h 193"/>
                <a:gd name="T101" fmla="*/ 4500 w 4500"/>
                <a:gd name="T102" fmla="*/ 193 h 19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500" h="193">
                  <a:moveTo>
                    <a:pt x="0" y="87"/>
                  </a:moveTo>
                  <a:cubicBezTo>
                    <a:pt x="47" y="85"/>
                    <a:pt x="94" y="84"/>
                    <a:pt x="128" y="87"/>
                  </a:cubicBezTo>
                  <a:cubicBezTo>
                    <a:pt x="162" y="90"/>
                    <a:pt x="174" y="108"/>
                    <a:pt x="204" y="107"/>
                  </a:cubicBezTo>
                  <a:cubicBezTo>
                    <a:pt x="234" y="106"/>
                    <a:pt x="285" y="82"/>
                    <a:pt x="308" y="79"/>
                  </a:cubicBezTo>
                  <a:cubicBezTo>
                    <a:pt x="331" y="76"/>
                    <a:pt x="322" y="86"/>
                    <a:pt x="340" y="87"/>
                  </a:cubicBezTo>
                  <a:cubicBezTo>
                    <a:pt x="358" y="88"/>
                    <a:pt x="392" y="84"/>
                    <a:pt x="416" y="83"/>
                  </a:cubicBezTo>
                  <a:cubicBezTo>
                    <a:pt x="440" y="82"/>
                    <a:pt x="461" y="81"/>
                    <a:pt x="484" y="83"/>
                  </a:cubicBezTo>
                  <a:cubicBezTo>
                    <a:pt x="507" y="85"/>
                    <a:pt x="528" y="97"/>
                    <a:pt x="552" y="95"/>
                  </a:cubicBezTo>
                  <a:cubicBezTo>
                    <a:pt x="576" y="93"/>
                    <a:pt x="599" y="76"/>
                    <a:pt x="628" y="71"/>
                  </a:cubicBezTo>
                  <a:cubicBezTo>
                    <a:pt x="657" y="66"/>
                    <a:pt x="691" y="70"/>
                    <a:pt x="724" y="67"/>
                  </a:cubicBezTo>
                  <a:cubicBezTo>
                    <a:pt x="757" y="64"/>
                    <a:pt x="801" y="51"/>
                    <a:pt x="824" y="51"/>
                  </a:cubicBezTo>
                  <a:cubicBezTo>
                    <a:pt x="847" y="51"/>
                    <a:pt x="848" y="63"/>
                    <a:pt x="864" y="67"/>
                  </a:cubicBezTo>
                  <a:cubicBezTo>
                    <a:pt x="880" y="71"/>
                    <a:pt x="905" y="74"/>
                    <a:pt x="920" y="75"/>
                  </a:cubicBezTo>
                  <a:cubicBezTo>
                    <a:pt x="935" y="76"/>
                    <a:pt x="932" y="73"/>
                    <a:pt x="956" y="75"/>
                  </a:cubicBezTo>
                  <a:cubicBezTo>
                    <a:pt x="980" y="77"/>
                    <a:pt x="1041" y="84"/>
                    <a:pt x="1064" y="87"/>
                  </a:cubicBezTo>
                  <a:cubicBezTo>
                    <a:pt x="1087" y="90"/>
                    <a:pt x="1085" y="94"/>
                    <a:pt x="1096" y="91"/>
                  </a:cubicBezTo>
                  <a:cubicBezTo>
                    <a:pt x="1107" y="88"/>
                    <a:pt x="1116" y="72"/>
                    <a:pt x="1132" y="71"/>
                  </a:cubicBezTo>
                  <a:cubicBezTo>
                    <a:pt x="1148" y="70"/>
                    <a:pt x="1171" y="82"/>
                    <a:pt x="1192" y="83"/>
                  </a:cubicBezTo>
                  <a:cubicBezTo>
                    <a:pt x="1213" y="84"/>
                    <a:pt x="1237" y="76"/>
                    <a:pt x="1256" y="75"/>
                  </a:cubicBezTo>
                  <a:cubicBezTo>
                    <a:pt x="1275" y="74"/>
                    <a:pt x="1292" y="75"/>
                    <a:pt x="1304" y="75"/>
                  </a:cubicBezTo>
                  <a:cubicBezTo>
                    <a:pt x="1316" y="75"/>
                    <a:pt x="1316" y="78"/>
                    <a:pt x="1328" y="75"/>
                  </a:cubicBezTo>
                  <a:cubicBezTo>
                    <a:pt x="1340" y="72"/>
                    <a:pt x="1348" y="57"/>
                    <a:pt x="1376" y="55"/>
                  </a:cubicBezTo>
                  <a:cubicBezTo>
                    <a:pt x="1404" y="53"/>
                    <a:pt x="1467" y="72"/>
                    <a:pt x="1496" y="63"/>
                  </a:cubicBezTo>
                  <a:cubicBezTo>
                    <a:pt x="1525" y="54"/>
                    <a:pt x="1529" y="6"/>
                    <a:pt x="1552" y="3"/>
                  </a:cubicBezTo>
                  <a:cubicBezTo>
                    <a:pt x="1575" y="0"/>
                    <a:pt x="1601" y="35"/>
                    <a:pt x="1632" y="43"/>
                  </a:cubicBezTo>
                  <a:cubicBezTo>
                    <a:pt x="1663" y="51"/>
                    <a:pt x="1701" y="50"/>
                    <a:pt x="1736" y="51"/>
                  </a:cubicBezTo>
                  <a:cubicBezTo>
                    <a:pt x="1771" y="52"/>
                    <a:pt x="1812" y="54"/>
                    <a:pt x="1844" y="51"/>
                  </a:cubicBezTo>
                  <a:cubicBezTo>
                    <a:pt x="1876" y="48"/>
                    <a:pt x="1905" y="34"/>
                    <a:pt x="1928" y="31"/>
                  </a:cubicBezTo>
                  <a:cubicBezTo>
                    <a:pt x="1951" y="28"/>
                    <a:pt x="1954" y="32"/>
                    <a:pt x="1980" y="31"/>
                  </a:cubicBezTo>
                  <a:cubicBezTo>
                    <a:pt x="2006" y="30"/>
                    <a:pt x="2062" y="20"/>
                    <a:pt x="2084" y="23"/>
                  </a:cubicBezTo>
                  <a:cubicBezTo>
                    <a:pt x="2106" y="26"/>
                    <a:pt x="2093" y="47"/>
                    <a:pt x="2112" y="47"/>
                  </a:cubicBezTo>
                  <a:cubicBezTo>
                    <a:pt x="2131" y="47"/>
                    <a:pt x="2172" y="28"/>
                    <a:pt x="2196" y="23"/>
                  </a:cubicBezTo>
                  <a:cubicBezTo>
                    <a:pt x="2220" y="18"/>
                    <a:pt x="2235" y="13"/>
                    <a:pt x="2256" y="15"/>
                  </a:cubicBezTo>
                  <a:cubicBezTo>
                    <a:pt x="2277" y="17"/>
                    <a:pt x="2310" y="35"/>
                    <a:pt x="2324" y="35"/>
                  </a:cubicBezTo>
                  <a:cubicBezTo>
                    <a:pt x="2338" y="35"/>
                    <a:pt x="2330" y="16"/>
                    <a:pt x="2340" y="15"/>
                  </a:cubicBezTo>
                  <a:cubicBezTo>
                    <a:pt x="2350" y="14"/>
                    <a:pt x="2369" y="25"/>
                    <a:pt x="2384" y="27"/>
                  </a:cubicBezTo>
                  <a:cubicBezTo>
                    <a:pt x="2399" y="29"/>
                    <a:pt x="2412" y="24"/>
                    <a:pt x="2432" y="27"/>
                  </a:cubicBezTo>
                  <a:cubicBezTo>
                    <a:pt x="2452" y="30"/>
                    <a:pt x="2484" y="40"/>
                    <a:pt x="2504" y="43"/>
                  </a:cubicBezTo>
                  <a:cubicBezTo>
                    <a:pt x="2524" y="46"/>
                    <a:pt x="2531" y="50"/>
                    <a:pt x="2552" y="47"/>
                  </a:cubicBezTo>
                  <a:cubicBezTo>
                    <a:pt x="2573" y="44"/>
                    <a:pt x="2607" y="27"/>
                    <a:pt x="2628" y="27"/>
                  </a:cubicBezTo>
                  <a:cubicBezTo>
                    <a:pt x="2649" y="27"/>
                    <a:pt x="2655" y="48"/>
                    <a:pt x="2676" y="47"/>
                  </a:cubicBezTo>
                  <a:cubicBezTo>
                    <a:pt x="2697" y="46"/>
                    <a:pt x="2722" y="23"/>
                    <a:pt x="2752" y="23"/>
                  </a:cubicBezTo>
                  <a:cubicBezTo>
                    <a:pt x="2782" y="23"/>
                    <a:pt x="2819" y="42"/>
                    <a:pt x="2856" y="47"/>
                  </a:cubicBezTo>
                  <a:cubicBezTo>
                    <a:pt x="2893" y="52"/>
                    <a:pt x="2944" y="51"/>
                    <a:pt x="2976" y="55"/>
                  </a:cubicBezTo>
                  <a:cubicBezTo>
                    <a:pt x="3008" y="59"/>
                    <a:pt x="3026" y="67"/>
                    <a:pt x="3048" y="71"/>
                  </a:cubicBezTo>
                  <a:cubicBezTo>
                    <a:pt x="3070" y="75"/>
                    <a:pt x="3094" y="80"/>
                    <a:pt x="3108" y="79"/>
                  </a:cubicBezTo>
                  <a:cubicBezTo>
                    <a:pt x="3122" y="78"/>
                    <a:pt x="3107" y="59"/>
                    <a:pt x="3132" y="63"/>
                  </a:cubicBezTo>
                  <a:cubicBezTo>
                    <a:pt x="3157" y="67"/>
                    <a:pt x="3227" y="96"/>
                    <a:pt x="3256" y="103"/>
                  </a:cubicBezTo>
                  <a:cubicBezTo>
                    <a:pt x="3285" y="110"/>
                    <a:pt x="3284" y="102"/>
                    <a:pt x="3308" y="103"/>
                  </a:cubicBezTo>
                  <a:cubicBezTo>
                    <a:pt x="3332" y="104"/>
                    <a:pt x="3369" y="106"/>
                    <a:pt x="3400" y="107"/>
                  </a:cubicBezTo>
                  <a:cubicBezTo>
                    <a:pt x="3431" y="108"/>
                    <a:pt x="3464" y="110"/>
                    <a:pt x="3492" y="111"/>
                  </a:cubicBezTo>
                  <a:cubicBezTo>
                    <a:pt x="3520" y="112"/>
                    <a:pt x="3551" y="119"/>
                    <a:pt x="3568" y="115"/>
                  </a:cubicBezTo>
                  <a:cubicBezTo>
                    <a:pt x="3585" y="111"/>
                    <a:pt x="3578" y="89"/>
                    <a:pt x="3592" y="87"/>
                  </a:cubicBezTo>
                  <a:cubicBezTo>
                    <a:pt x="3606" y="85"/>
                    <a:pt x="3623" y="97"/>
                    <a:pt x="3652" y="103"/>
                  </a:cubicBezTo>
                  <a:cubicBezTo>
                    <a:pt x="3681" y="109"/>
                    <a:pt x="3729" y="111"/>
                    <a:pt x="3764" y="123"/>
                  </a:cubicBezTo>
                  <a:cubicBezTo>
                    <a:pt x="3799" y="135"/>
                    <a:pt x="3836" y="164"/>
                    <a:pt x="3860" y="175"/>
                  </a:cubicBezTo>
                  <a:cubicBezTo>
                    <a:pt x="3884" y="186"/>
                    <a:pt x="3881" y="189"/>
                    <a:pt x="3908" y="191"/>
                  </a:cubicBezTo>
                  <a:cubicBezTo>
                    <a:pt x="3935" y="193"/>
                    <a:pt x="3982" y="193"/>
                    <a:pt x="4020" y="187"/>
                  </a:cubicBezTo>
                  <a:cubicBezTo>
                    <a:pt x="4058" y="181"/>
                    <a:pt x="4112" y="168"/>
                    <a:pt x="4136" y="155"/>
                  </a:cubicBezTo>
                  <a:cubicBezTo>
                    <a:pt x="4160" y="142"/>
                    <a:pt x="4153" y="114"/>
                    <a:pt x="4164" y="111"/>
                  </a:cubicBezTo>
                  <a:cubicBezTo>
                    <a:pt x="4175" y="108"/>
                    <a:pt x="4178" y="138"/>
                    <a:pt x="4200" y="139"/>
                  </a:cubicBezTo>
                  <a:cubicBezTo>
                    <a:pt x="4222" y="140"/>
                    <a:pt x="4275" y="114"/>
                    <a:pt x="4296" y="115"/>
                  </a:cubicBezTo>
                  <a:cubicBezTo>
                    <a:pt x="4317" y="116"/>
                    <a:pt x="4314" y="142"/>
                    <a:pt x="4324" y="143"/>
                  </a:cubicBezTo>
                  <a:cubicBezTo>
                    <a:pt x="4334" y="144"/>
                    <a:pt x="4341" y="126"/>
                    <a:pt x="4356" y="123"/>
                  </a:cubicBezTo>
                  <a:cubicBezTo>
                    <a:pt x="4371" y="120"/>
                    <a:pt x="4397" y="128"/>
                    <a:pt x="4412" y="123"/>
                  </a:cubicBezTo>
                  <a:cubicBezTo>
                    <a:pt x="4427" y="118"/>
                    <a:pt x="4433" y="93"/>
                    <a:pt x="4448" y="91"/>
                  </a:cubicBezTo>
                  <a:cubicBezTo>
                    <a:pt x="4463" y="89"/>
                    <a:pt x="4481" y="100"/>
                    <a:pt x="4500" y="111"/>
                  </a:cubicBezTo>
                </a:path>
              </a:pathLst>
            </a:custGeom>
            <a:noFill/>
            <a:ln w="38100" cap="flat" cmpd="sng">
              <a:solidFill>
                <a:srgbClr val="FF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309" name="Freeform 15"/>
            <p:cNvSpPr>
              <a:spLocks/>
            </p:cNvSpPr>
            <p:nvPr/>
          </p:nvSpPr>
          <p:spPr bwMode="auto">
            <a:xfrm>
              <a:off x="4748" y="2304"/>
              <a:ext cx="740" cy="136"/>
            </a:xfrm>
            <a:custGeom>
              <a:avLst/>
              <a:gdLst>
                <a:gd name="T0" fmla="*/ 0 w 740"/>
                <a:gd name="T1" fmla="*/ 24 h 136"/>
                <a:gd name="T2" fmla="*/ 36 w 740"/>
                <a:gd name="T3" fmla="*/ 36 h 136"/>
                <a:gd name="T4" fmla="*/ 96 w 740"/>
                <a:gd name="T5" fmla="*/ 4 h 136"/>
                <a:gd name="T6" fmla="*/ 148 w 740"/>
                <a:gd name="T7" fmla="*/ 12 h 136"/>
                <a:gd name="T8" fmla="*/ 256 w 740"/>
                <a:gd name="T9" fmla="*/ 24 h 136"/>
                <a:gd name="T10" fmla="*/ 340 w 740"/>
                <a:gd name="T11" fmla="*/ 24 h 136"/>
                <a:gd name="T12" fmla="*/ 336 w 740"/>
                <a:gd name="T13" fmla="*/ 104 h 136"/>
                <a:gd name="T14" fmla="*/ 428 w 740"/>
                <a:gd name="T15" fmla="*/ 116 h 136"/>
                <a:gd name="T16" fmla="*/ 520 w 740"/>
                <a:gd name="T17" fmla="*/ 128 h 136"/>
                <a:gd name="T18" fmla="*/ 592 w 740"/>
                <a:gd name="T19" fmla="*/ 108 h 136"/>
                <a:gd name="T20" fmla="*/ 668 w 740"/>
                <a:gd name="T21" fmla="*/ 116 h 136"/>
                <a:gd name="T22" fmla="*/ 712 w 740"/>
                <a:gd name="T23" fmla="*/ 120 h 136"/>
                <a:gd name="T24" fmla="*/ 740 w 740"/>
                <a:gd name="T25" fmla="*/ 136 h 1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40"/>
                <a:gd name="T40" fmla="*/ 0 h 136"/>
                <a:gd name="T41" fmla="*/ 740 w 740"/>
                <a:gd name="T42" fmla="*/ 136 h 1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40" h="136">
                  <a:moveTo>
                    <a:pt x="0" y="24"/>
                  </a:moveTo>
                  <a:cubicBezTo>
                    <a:pt x="10" y="31"/>
                    <a:pt x="20" y="39"/>
                    <a:pt x="36" y="36"/>
                  </a:cubicBezTo>
                  <a:cubicBezTo>
                    <a:pt x="52" y="33"/>
                    <a:pt x="77" y="8"/>
                    <a:pt x="96" y="4"/>
                  </a:cubicBezTo>
                  <a:cubicBezTo>
                    <a:pt x="115" y="0"/>
                    <a:pt x="121" y="9"/>
                    <a:pt x="148" y="12"/>
                  </a:cubicBezTo>
                  <a:cubicBezTo>
                    <a:pt x="175" y="15"/>
                    <a:pt x="224" y="22"/>
                    <a:pt x="256" y="24"/>
                  </a:cubicBezTo>
                  <a:cubicBezTo>
                    <a:pt x="288" y="26"/>
                    <a:pt x="327" y="11"/>
                    <a:pt x="340" y="24"/>
                  </a:cubicBezTo>
                  <a:cubicBezTo>
                    <a:pt x="353" y="37"/>
                    <a:pt x="321" y="89"/>
                    <a:pt x="336" y="104"/>
                  </a:cubicBezTo>
                  <a:cubicBezTo>
                    <a:pt x="351" y="119"/>
                    <a:pt x="397" y="112"/>
                    <a:pt x="428" y="116"/>
                  </a:cubicBezTo>
                  <a:cubicBezTo>
                    <a:pt x="459" y="120"/>
                    <a:pt x="493" y="129"/>
                    <a:pt x="520" y="128"/>
                  </a:cubicBezTo>
                  <a:cubicBezTo>
                    <a:pt x="547" y="127"/>
                    <a:pt x="567" y="110"/>
                    <a:pt x="592" y="108"/>
                  </a:cubicBezTo>
                  <a:cubicBezTo>
                    <a:pt x="617" y="106"/>
                    <a:pt x="648" y="114"/>
                    <a:pt x="668" y="116"/>
                  </a:cubicBezTo>
                  <a:cubicBezTo>
                    <a:pt x="688" y="118"/>
                    <a:pt x="700" y="117"/>
                    <a:pt x="712" y="120"/>
                  </a:cubicBezTo>
                  <a:cubicBezTo>
                    <a:pt x="724" y="123"/>
                    <a:pt x="732" y="129"/>
                    <a:pt x="740" y="136"/>
                  </a:cubicBezTo>
                </a:path>
              </a:pathLst>
            </a:custGeom>
            <a:noFill/>
            <a:ln w="38100" cap="flat" cmpd="sng">
              <a:solidFill>
                <a:srgbClr val="FF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9228" name="Text Box 40"/>
          <p:cNvSpPr txBox="1">
            <a:spLocks noChangeArrowheads="1"/>
          </p:cNvSpPr>
          <p:nvPr/>
        </p:nvSpPr>
        <p:spPr bwMode="auto">
          <a:xfrm>
            <a:off x="1535113" y="1524000"/>
            <a:ext cx="3222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A</a:t>
            </a:r>
          </a:p>
        </p:txBody>
      </p:sp>
      <p:sp>
        <p:nvSpPr>
          <p:cNvPr id="9229" name="Text Box 41"/>
          <p:cNvSpPr txBox="1">
            <a:spLocks noChangeArrowheads="1"/>
          </p:cNvSpPr>
          <p:nvPr/>
        </p:nvSpPr>
        <p:spPr bwMode="auto">
          <a:xfrm>
            <a:off x="1874838" y="1524000"/>
            <a:ext cx="3222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B</a:t>
            </a:r>
          </a:p>
        </p:txBody>
      </p:sp>
      <p:sp>
        <p:nvSpPr>
          <p:cNvPr id="9230" name="Text Box 42"/>
          <p:cNvSpPr txBox="1">
            <a:spLocks noChangeArrowheads="1"/>
          </p:cNvSpPr>
          <p:nvPr/>
        </p:nvSpPr>
        <p:spPr bwMode="auto">
          <a:xfrm>
            <a:off x="2232025" y="1524000"/>
            <a:ext cx="3222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C</a:t>
            </a:r>
          </a:p>
        </p:txBody>
      </p:sp>
      <p:sp>
        <p:nvSpPr>
          <p:cNvPr id="9231" name="Text Box 43"/>
          <p:cNvSpPr txBox="1">
            <a:spLocks noChangeArrowheads="1"/>
          </p:cNvSpPr>
          <p:nvPr/>
        </p:nvSpPr>
        <p:spPr bwMode="auto">
          <a:xfrm>
            <a:off x="2584450" y="1524000"/>
            <a:ext cx="3222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D</a:t>
            </a:r>
          </a:p>
        </p:txBody>
      </p:sp>
      <p:sp>
        <p:nvSpPr>
          <p:cNvPr id="9232" name="Text Box 44"/>
          <p:cNvSpPr txBox="1">
            <a:spLocks noChangeArrowheads="1"/>
          </p:cNvSpPr>
          <p:nvPr/>
        </p:nvSpPr>
        <p:spPr bwMode="auto">
          <a:xfrm>
            <a:off x="2947988" y="1524000"/>
            <a:ext cx="3127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E</a:t>
            </a:r>
          </a:p>
        </p:txBody>
      </p:sp>
      <p:sp>
        <p:nvSpPr>
          <p:cNvPr id="9233" name="Text Box 45"/>
          <p:cNvSpPr txBox="1">
            <a:spLocks noChangeArrowheads="1"/>
          </p:cNvSpPr>
          <p:nvPr/>
        </p:nvSpPr>
        <p:spPr bwMode="auto">
          <a:xfrm>
            <a:off x="3314700" y="1524000"/>
            <a:ext cx="3032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F</a:t>
            </a:r>
          </a:p>
        </p:txBody>
      </p:sp>
      <p:sp>
        <p:nvSpPr>
          <p:cNvPr id="9234" name="Text Box 46"/>
          <p:cNvSpPr txBox="1">
            <a:spLocks noChangeArrowheads="1"/>
          </p:cNvSpPr>
          <p:nvPr/>
        </p:nvSpPr>
        <p:spPr bwMode="auto">
          <a:xfrm>
            <a:off x="3624263" y="1524000"/>
            <a:ext cx="3317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G</a:t>
            </a:r>
          </a:p>
        </p:txBody>
      </p:sp>
      <p:sp>
        <p:nvSpPr>
          <p:cNvPr id="9235" name="Text Box 47"/>
          <p:cNvSpPr txBox="1">
            <a:spLocks noChangeArrowheads="1"/>
          </p:cNvSpPr>
          <p:nvPr/>
        </p:nvSpPr>
        <p:spPr bwMode="auto">
          <a:xfrm>
            <a:off x="4006850" y="1524000"/>
            <a:ext cx="3317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H</a:t>
            </a:r>
          </a:p>
        </p:txBody>
      </p:sp>
      <p:sp>
        <p:nvSpPr>
          <p:cNvPr id="9236" name="Text Box 48"/>
          <p:cNvSpPr txBox="1">
            <a:spLocks noChangeArrowheads="1"/>
          </p:cNvSpPr>
          <p:nvPr/>
        </p:nvSpPr>
        <p:spPr bwMode="auto">
          <a:xfrm>
            <a:off x="4383088" y="1524000"/>
            <a:ext cx="254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I</a:t>
            </a:r>
          </a:p>
        </p:txBody>
      </p:sp>
      <p:sp>
        <p:nvSpPr>
          <p:cNvPr id="9237" name="Text Box 49"/>
          <p:cNvSpPr txBox="1">
            <a:spLocks noChangeArrowheads="1"/>
          </p:cNvSpPr>
          <p:nvPr/>
        </p:nvSpPr>
        <p:spPr bwMode="auto">
          <a:xfrm>
            <a:off x="4700588" y="1524000"/>
            <a:ext cx="3032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J</a:t>
            </a:r>
          </a:p>
        </p:txBody>
      </p:sp>
      <p:sp>
        <p:nvSpPr>
          <p:cNvPr id="9238" name="Text Box 50"/>
          <p:cNvSpPr txBox="1">
            <a:spLocks noChangeArrowheads="1"/>
          </p:cNvSpPr>
          <p:nvPr/>
        </p:nvSpPr>
        <p:spPr bwMode="auto">
          <a:xfrm>
            <a:off x="5038725" y="1524000"/>
            <a:ext cx="3317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K</a:t>
            </a:r>
          </a:p>
        </p:txBody>
      </p:sp>
      <p:sp>
        <p:nvSpPr>
          <p:cNvPr id="9239" name="Text Box 51"/>
          <p:cNvSpPr txBox="1">
            <a:spLocks noChangeArrowheads="1"/>
          </p:cNvSpPr>
          <p:nvPr/>
        </p:nvSpPr>
        <p:spPr bwMode="auto">
          <a:xfrm>
            <a:off x="5403850" y="1524000"/>
            <a:ext cx="3032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L</a:t>
            </a:r>
          </a:p>
        </p:txBody>
      </p:sp>
      <p:sp>
        <p:nvSpPr>
          <p:cNvPr id="9240" name="Text Box 52"/>
          <p:cNvSpPr txBox="1">
            <a:spLocks noChangeArrowheads="1"/>
          </p:cNvSpPr>
          <p:nvPr/>
        </p:nvSpPr>
        <p:spPr bwMode="auto">
          <a:xfrm>
            <a:off x="5737225" y="1524000"/>
            <a:ext cx="352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M</a:t>
            </a:r>
          </a:p>
        </p:txBody>
      </p:sp>
      <p:sp>
        <p:nvSpPr>
          <p:cNvPr id="9241" name="Text Box 53"/>
          <p:cNvSpPr txBox="1">
            <a:spLocks noChangeArrowheads="1"/>
          </p:cNvSpPr>
          <p:nvPr/>
        </p:nvSpPr>
        <p:spPr bwMode="auto">
          <a:xfrm>
            <a:off x="6107113" y="1524000"/>
            <a:ext cx="3317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N</a:t>
            </a:r>
          </a:p>
        </p:txBody>
      </p:sp>
      <p:sp>
        <p:nvSpPr>
          <p:cNvPr id="9242" name="Text Box 54"/>
          <p:cNvSpPr txBox="1">
            <a:spLocks noChangeArrowheads="1"/>
          </p:cNvSpPr>
          <p:nvPr/>
        </p:nvSpPr>
        <p:spPr bwMode="auto">
          <a:xfrm>
            <a:off x="6457950" y="1524000"/>
            <a:ext cx="3317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O</a:t>
            </a:r>
          </a:p>
        </p:txBody>
      </p:sp>
      <p:sp>
        <p:nvSpPr>
          <p:cNvPr id="9243" name="Text Box 55"/>
          <p:cNvSpPr txBox="1">
            <a:spLocks noChangeArrowheads="1"/>
          </p:cNvSpPr>
          <p:nvPr/>
        </p:nvSpPr>
        <p:spPr bwMode="auto">
          <a:xfrm>
            <a:off x="6818313" y="1524000"/>
            <a:ext cx="3127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P</a:t>
            </a:r>
          </a:p>
        </p:txBody>
      </p:sp>
      <p:sp>
        <p:nvSpPr>
          <p:cNvPr id="9244" name="Text Box 56"/>
          <p:cNvSpPr txBox="1">
            <a:spLocks noChangeArrowheads="1"/>
          </p:cNvSpPr>
          <p:nvPr/>
        </p:nvSpPr>
        <p:spPr bwMode="auto">
          <a:xfrm>
            <a:off x="7159625" y="1524000"/>
            <a:ext cx="3317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Q</a:t>
            </a:r>
          </a:p>
        </p:txBody>
      </p:sp>
      <p:sp>
        <p:nvSpPr>
          <p:cNvPr id="9245" name="Text Box 57"/>
          <p:cNvSpPr txBox="1">
            <a:spLocks noChangeArrowheads="1"/>
          </p:cNvSpPr>
          <p:nvPr/>
        </p:nvSpPr>
        <p:spPr bwMode="auto">
          <a:xfrm>
            <a:off x="7512050" y="1524000"/>
            <a:ext cx="3222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R</a:t>
            </a:r>
          </a:p>
        </p:txBody>
      </p:sp>
      <p:sp>
        <p:nvSpPr>
          <p:cNvPr id="9246" name="Text Box 58"/>
          <p:cNvSpPr txBox="1">
            <a:spLocks noChangeArrowheads="1"/>
          </p:cNvSpPr>
          <p:nvPr/>
        </p:nvSpPr>
        <p:spPr bwMode="auto">
          <a:xfrm>
            <a:off x="7872413" y="1524000"/>
            <a:ext cx="3127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S</a:t>
            </a:r>
          </a:p>
        </p:txBody>
      </p:sp>
      <p:sp>
        <p:nvSpPr>
          <p:cNvPr id="9247" name="Text Box 59"/>
          <p:cNvSpPr txBox="1">
            <a:spLocks noChangeArrowheads="1"/>
          </p:cNvSpPr>
          <p:nvPr/>
        </p:nvSpPr>
        <p:spPr bwMode="auto">
          <a:xfrm>
            <a:off x="8216900" y="1524000"/>
            <a:ext cx="3127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T</a:t>
            </a:r>
          </a:p>
        </p:txBody>
      </p:sp>
      <p:sp>
        <p:nvSpPr>
          <p:cNvPr id="9248" name="Text Box 68"/>
          <p:cNvSpPr txBox="1">
            <a:spLocks noChangeArrowheads="1"/>
          </p:cNvSpPr>
          <p:nvPr/>
        </p:nvSpPr>
        <p:spPr bwMode="auto">
          <a:xfrm>
            <a:off x="1516063" y="2862263"/>
            <a:ext cx="7889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1400" dirty="0">
                <a:solidFill>
                  <a:schemeClr val="bg1"/>
                </a:solidFill>
                <a:latin typeface="Arial Black" pitchFamily="34" charset="0"/>
              </a:rPr>
              <a:t>Lower</a:t>
            </a:r>
          </a:p>
        </p:txBody>
      </p:sp>
      <p:sp>
        <p:nvSpPr>
          <p:cNvPr id="9249" name="Text Box 69"/>
          <p:cNvSpPr txBox="1">
            <a:spLocks noChangeArrowheads="1"/>
          </p:cNvSpPr>
          <p:nvPr/>
        </p:nvSpPr>
        <p:spPr bwMode="auto">
          <a:xfrm>
            <a:off x="1498600" y="2592388"/>
            <a:ext cx="8270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1400" dirty="0">
                <a:solidFill>
                  <a:schemeClr val="bg1"/>
                </a:solidFill>
                <a:latin typeface="Arial Black" pitchFamily="34" charset="0"/>
              </a:rPr>
              <a:t>Middle</a:t>
            </a:r>
          </a:p>
        </p:txBody>
      </p:sp>
      <p:sp>
        <p:nvSpPr>
          <p:cNvPr id="9250" name="Text Box 70"/>
          <p:cNvSpPr txBox="1">
            <a:spLocks noChangeArrowheads="1"/>
          </p:cNvSpPr>
          <p:nvPr/>
        </p:nvSpPr>
        <p:spPr bwMode="auto">
          <a:xfrm>
            <a:off x="1527175" y="2322513"/>
            <a:ext cx="768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1400" dirty="0">
                <a:solidFill>
                  <a:schemeClr val="bg1"/>
                </a:solidFill>
                <a:latin typeface="Arial Black" pitchFamily="34" charset="0"/>
              </a:rPr>
              <a:t>Upper</a:t>
            </a:r>
          </a:p>
        </p:txBody>
      </p:sp>
      <p:sp>
        <p:nvSpPr>
          <p:cNvPr id="9251" name="WordArt 75"/>
          <p:cNvSpPr>
            <a:spLocks noChangeArrowheads="1" noChangeShapeType="1" noTextEdit="1"/>
          </p:cNvSpPr>
          <p:nvPr/>
        </p:nvSpPr>
        <p:spPr bwMode="auto">
          <a:xfrm>
            <a:off x="2725738" y="2647950"/>
            <a:ext cx="819150" cy="222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0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Fluvial</a:t>
            </a:r>
          </a:p>
        </p:txBody>
      </p:sp>
      <p:sp>
        <p:nvSpPr>
          <p:cNvPr id="9252" name="WordArt 76"/>
          <p:cNvSpPr>
            <a:spLocks noChangeArrowheads="1" noChangeShapeType="1" noTextEdit="1"/>
          </p:cNvSpPr>
          <p:nvPr/>
        </p:nvSpPr>
        <p:spPr bwMode="auto">
          <a:xfrm>
            <a:off x="5503863" y="2565400"/>
            <a:ext cx="1087437" cy="2206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0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Delta Plain</a:t>
            </a:r>
          </a:p>
        </p:txBody>
      </p:sp>
      <p:sp>
        <p:nvSpPr>
          <p:cNvPr id="9253" name="WordArt 77"/>
          <p:cNvSpPr>
            <a:spLocks noChangeArrowheads="1" noChangeShapeType="1" noTextEdit="1"/>
          </p:cNvSpPr>
          <p:nvPr/>
        </p:nvSpPr>
        <p:spPr bwMode="auto">
          <a:xfrm>
            <a:off x="7724775" y="2600325"/>
            <a:ext cx="900113" cy="2206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0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Delta Front</a:t>
            </a:r>
          </a:p>
        </p:txBody>
      </p:sp>
      <p:sp>
        <p:nvSpPr>
          <p:cNvPr id="9254" name="Text Box 78"/>
          <p:cNvSpPr txBox="1">
            <a:spLocks noChangeArrowheads="1"/>
          </p:cNvSpPr>
          <p:nvPr/>
        </p:nvSpPr>
        <p:spPr bwMode="auto">
          <a:xfrm>
            <a:off x="7970838" y="2965450"/>
            <a:ext cx="8032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1200" i="1" dirty="0">
                <a:latin typeface="Arial Black" pitchFamily="34" charset="0"/>
              </a:rPr>
              <a:t>DATUM</a:t>
            </a:r>
          </a:p>
        </p:txBody>
      </p:sp>
      <p:grpSp>
        <p:nvGrpSpPr>
          <p:cNvPr id="6" name="Group 98"/>
          <p:cNvGrpSpPr>
            <a:grpSpLocks/>
          </p:cNvGrpSpPr>
          <p:nvPr/>
        </p:nvGrpSpPr>
        <p:grpSpPr bwMode="auto">
          <a:xfrm>
            <a:off x="257175" y="3976688"/>
            <a:ext cx="8451850" cy="2425700"/>
            <a:chOff x="182" y="2505"/>
            <a:chExt cx="5324" cy="1528"/>
          </a:xfrm>
        </p:grpSpPr>
        <p:graphicFrame>
          <p:nvGraphicFramePr>
            <p:cNvPr id="9279" name="Object 5"/>
            <p:cNvGraphicFramePr>
              <a:graphicFrameLocks noChangeAspect="1"/>
            </p:cNvGraphicFramePr>
            <p:nvPr/>
          </p:nvGraphicFramePr>
          <p:xfrm>
            <a:off x="182" y="2505"/>
            <a:ext cx="5324" cy="15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7" name="Chart" r:id="rId5" imgW="6172200" imgH="3628949" progId="Excel.Chart.8">
                    <p:embed/>
                  </p:oleObj>
                </mc:Choice>
                <mc:Fallback>
                  <p:oleObj name="Chart" r:id="rId5" imgW="6172200" imgH="3628949" progId="Excel.Chart.8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2" y="2505"/>
                          <a:ext cx="5324" cy="152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chemeClr val="bg2">
                                    <a:alpha val="74998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7" name="Group 90"/>
            <p:cNvGrpSpPr>
              <a:grpSpLocks/>
            </p:cNvGrpSpPr>
            <p:nvPr/>
          </p:nvGrpSpPr>
          <p:grpSpPr bwMode="auto">
            <a:xfrm>
              <a:off x="963" y="3796"/>
              <a:ext cx="4406" cy="192"/>
              <a:chOff x="1063" y="1056"/>
              <a:chExt cx="4406" cy="192"/>
            </a:xfrm>
          </p:grpSpPr>
          <p:sp>
            <p:nvSpPr>
              <p:cNvPr id="9288" name="Text Box 40"/>
              <p:cNvSpPr txBox="1">
                <a:spLocks noChangeArrowheads="1"/>
              </p:cNvSpPr>
              <p:nvPr/>
            </p:nvSpPr>
            <p:spPr bwMode="auto">
              <a:xfrm>
                <a:off x="1063" y="1056"/>
                <a:ext cx="203" cy="19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latin typeface="Arial Black" pitchFamily="34" charset="0"/>
                  </a:rPr>
                  <a:t>A</a:t>
                </a:r>
              </a:p>
            </p:txBody>
          </p:sp>
          <p:sp>
            <p:nvSpPr>
              <p:cNvPr id="9289" name="Text Box 41"/>
              <p:cNvSpPr txBox="1">
                <a:spLocks noChangeArrowheads="1"/>
              </p:cNvSpPr>
              <p:nvPr/>
            </p:nvSpPr>
            <p:spPr bwMode="auto">
              <a:xfrm>
                <a:off x="1277" y="1056"/>
                <a:ext cx="203" cy="19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latin typeface="Arial Black" pitchFamily="34" charset="0"/>
                  </a:rPr>
                  <a:t>B</a:t>
                </a:r>
              </a:p>
            </p:txBody>
          </p:sp>
          <p:sp>
            <p:nvSpPr>
              <p:cNvPr id="9290" name="Text Box 42"/>
              <p:cNvSpPr txBox="1">
                <a:spLocks noChangeArrowheads="1"/>
              </p:cNvSpPr>
              <p:nvPr/>
            </p:nvSpPr>
            <p:spPr bwMode="auto">
              <a:xfrm>
                <a:off x="1502" y="1056"/>
                <a:ext cx="203" cy="19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latin typeface="Arial Black" pitchFamily="34" charset="0"/>
                  </a:rPr>
                  <a:t>C</a:t>
                </a:r>
              </a:p>
            </p:txBody>
          </p:sp>
          <p:sp>
            <p:nvSpPr>
              <p:cNvPr id="9291" name="Text Box 43"/>
              <p:cNvSpPr txBox="1">
                <a:spLocks noChangeArrowheads="1"/>
              </p:cNvSpPr>
              <p:nvPr/>
            </p:nvSpPr>
            <p:spPr bwMode="auto">
              <a:xfrm>
                <a:off x="1724" y="1056"/>
                <a:ext cx="203" cy="19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latin typeface="Arial Black" pitchFamily="34" charset="0"/>
                  </a:rPr>
                  <a:t>D</a:t>
                </a:r>
              </a:p>
            </p:txBody>
          </p:sp>
          <p:sp>
            <p:nvSpPr>
              <p:cNvPr id="9292" name="Text Box 44"/>
              <p:cNvSpPr txBox="1">
                <a:spLocks noChangeArrowheads="1"/>
              </p:cNvSpPr>
              <p:nvPr/>
            </p:nvSpPr>
            <p:spPr bwMode="auto">
              <a:xfrm>
                <a:off x="1953" y="1056"/>
                <a:ext cx="197" cy="19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latin typeface="Arial Black" pitchFamily="34" charset="0"/>
                  </a:rPr>
                  <a:t>E</a:t>
                </a:r>
              </a:p>
            </p:txBody>
          </p:sp>
          <p:sp>
            <p:nvSpPr>
              <p:cNvPr id="9293" name="Text Box 45"/>
              <p:cNvSpPr txBox="1">
                <a:spLocks noChangeArrowheads="1"/>
              </p:cNvSpPr>
              <p:nvPr/>
            </p:nvSpPr>
            <p:spPr bwMode="auto">
              <a:xfrm>
                <a:off x="2184" y="1056"/>
                <a:ext cx="191" cy="19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latin typeface="Arial Black" pitchFamily="34" charset="0"/>
                  </a:rPr>
                  <a:t>F</a:t>
                </a:r>
              </a:p>
            </p:txBody>
          </p:sp>
          <p:sp>
            <p:nvSpPr>
              <p:cNvPr id="9294" name="Text Box 46"/>
              <p:cNvSpPr txBox="1">
                <a:spLocks noChangeArrowheads="1"/>
              </p:cNvSpPr>
              <p:nvPr/>
            </p:nvSpPr>
            <p:spPr bwMode="auto">
              <a:xfrm>
                <a:off x="2379" y="1056"/>
                <a:ext cx="209" cy="19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latin typeface="Arial Black" pitchFamily="34" charset="0"/>
                  </a:rPr>
                  <a:t>G</a:t>
                </a:r>
              </a:p>
            </p:txBody>
          </p:sp>
          <p:sp>
            <p:nvSpPr>
              <p:cNvPr id="9295" name="Text Box 47"/>
              <p:cNvSpPr txBox="1">
                <a:spLocks noChangeArrowheads="1"/>
              </p:cNvSpPr>
              <p:nvPr/>
            </p:nvSpPr>
            <p:spPr bwMode="auto">
              <a:xfrm>
                <a:off x="2620" y="1056"/>
                <a:ext cx="209" cy="19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latin typeface="Arial Black" pitchFamily="34" charset="0"/>
                  </a:rPr>
                  <a:t>H</a:t>
                </a:r>
              </a:p>
            </p:txBody>
          </p:sp>
          <p:sp>
            <p:nvSpPr>
              <p:cNvPr id="9296" name="Text Box 48"/>
              <p:cNvSpPr txBox="1">
                <a:spLocks noChangeArrowheads="1"/>
              </p:cNvSpPr>
              <p:nvPr/>
            </p:nvSpPr>
            <p:spPr bwMode="auto">
              <a:xfrm>
                <a:off x="2857" y="1056"/>
                <a:ext cx="160" cy="19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latin typeface="Arial Black" pitchFamily="34" charset="0"/>
                  </a:rPr>
                  <a:t>I</a:t>
                </a:r>
              </a:p>
            </p:txBody>
          </p:sp>
          <p:sp>
            <p:nvSpPr>
              <p:cNvPr id="9297" name="Text Box 49"/>
              <p:cNvSpPr txBox="1">
                <a:spLocks noChangeArrowheads="1"/>
              </p:cNvSpPr>
              <p:nvPr/>
            </p:nvSpPr>
            <p:spPr bwMode="auto">
              <a:xfrm>
                <a:off x="3057" y="1056"/>
                <a:ext cx="191" cy="19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latin typeface="Arial Black" pitchFamily="34" charset="0"/>
                  </a:rPr>
                  <a:t>J</a:t>
                </a:r>
              </a:p>
            </p:txBody>
          </p:sp>
          <p:sp>
            <p:nvSpPr>
              <p:cNvPr id="9298" name="Text Box 50"/>
              <p:cNvSpPr txBox="1">
                <a:spLocks noChangeArrowheads="1"/>
              </p:cNvSpPr>
              <p:nvPr/>
            </p:nvSpPr>
            <p:spPr bwMode="auto">
              <a:xfrm>
                <a:off x="3270" y="1056"/>
                <a:ext cx="209" cy="19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latin typeface="Arial Black" pitchFamily="34" charset="0"/>
                  </a:rPr>
                  <a:t>K</a:t>
                </a:r>
              </a:p>
            </p:txBody>
          </p:sp>
          <p:sp>
            <p:nvSpPr>
              <p:cNvPr id="9299" name="Text Box 51"/>
              <p:cNvSpPr txBox="1">
                <a:spLocks noChangeArrowheads="1"/>
              </p:cNvSpPr>
              <p:nvPr/>
            </p:nvSpPr>
            <p:spPr bwMode="auto">
              <a:xfrm>
                <a:off x="3500" y="1056"/>
                <a:ext cx="191" cy="19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latin typeface="Arial Black" pitchFamily="34" charset="0"/>
                  </a:rPr>
                  <a:t>L</a:t>
                </a:r>
              </a:p>
            </p:txBody>
          </p:sp>
          <p:sp>
            <p:nvSpPr>
              <p:cNvPr id="9300" name="Text Box 52"/>
              <p:cNvSpPr txBox="1">
                <a:spLocks noChangeArrowheads="1"/>
              </p:cNvSpPr>
              <p:nvPr/>
            </p:nvSpPr>
            <p:spPr bwMode="auto">
              <a:xfrm>
                <a:off x="3710" y="1056"/>
                <a:ext cx="222" cy="19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latin typeface="Arial Black" pitchFamily="34" charset="0"/>
                  </a:rPr>
                  <a:t>M</a:t>
                </a:r>
              </a:p>
            </p:txBody>
          </p:sp>
          <p:sp>
            <p:nvSpPr>
              <p:cNvPr id="9301" name="Text Box 53"/>
              <p:cNvSpPr txBox="1">
                <a:spLocks noChangeArrowheads="1"/>
              </p:cNvSpPr>
              <p:nvPr/>
            </p:nvSpPr>
            <p:spPr bwMode="auto">
              <a:xfrm>
                <a:off x="3943" y="1056"/>
                <a:ext cx="209" cy="19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latin typeface="Arial Black" pitchFamily="34" charset="0"/>
                  </a:rPr>
                  <a:t>N</a:t>
                </a:r>
              </a:p>
            </p:txBody>
          </p:sp>
          <p:sp>
            <p:nvSpPr>
              <p:cNvPr id="9302" name="Text Box 54"/>
              <p:cNvSpPr txBox="1">
                <a:spLocks noChangeArrowheads="1"/>
              </p:cNvSpPr>
              <p:nvPr/>
            </p:nvSpPr>
            <p:spPr bwMode="auto">
              <a:xfrm>
                <a:off x="4164" y="1056"/>
                <a:ext cx="209" cy="19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latin typeface="Arial Black" pitchFamily="34" charset="0"/>
                  </a:rPr>
                  <a:t>O</a:t>
                </a:r>
              </a:p>
            </p:txBody>
          </p:sp>
          <p:sp>
            <p:nvSpPr>
              <p:cNvPr id="9303" name="Text Box 55"/>
              <p:cNvSpPr txBox="1">
                <a:spLocks noChangeArrowheads="1"/>
              </p:cNvSpPr>
              <p:nvPr/>
            </p:nvSpPr>
            <p:spPr bwMode="auto">
              <a:xfrm>
                <a:off x="4391" y="1056"/>
                <a:ext cx="197" cy="19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latin typeface="Arial Black" pitchFamily="34" charset="0"/>
                  </a:rPr>
                  <a:t>P</a:t>
                </a:r>
              </a:p>
            </p:txBody>
          </p:sp>
          <p:sp>
            <p:nvSpPr>
              <p:cNvPr id="9304" name="Text Box 56"/>
              <p:cNvSpPr txBox="1">
                <a:spLocks noChangeArrowheads="1"/>
              </p:cNvSpPr>
              <p:nvPr/>
            </p:nvSpPr>
            <p:spPr bwMode="auto">
              <a:xfrm>
                <a:off x="4606" y="1056"/>
                <a:ext cx="209" cy="19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latin typeface="Arial Black" pitchFamily="34" charset="0"/>
                  </a:rPr>
                  <a:t>Q</a:t>
                </a:r>
              </a:p>
            </p:txBody>
          </p:sp>
          <p:sp>
            <p:nvSpPr>
              <p:cNvPr id="9305" name="Text Box 57"/>
              <p:cNvSpPr txBox="1">
                <a:spLocks noChangeArrowheads="1"/>
              </p:cNvSpPr>
              <p:nvPr/>
            </p:nvSpPr>
            <p:spPr bwMode="auto">
              <a:xfrm>
                <a:off x="4828" y="1056"/>
                <a:ext cx="203" cy="19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latin typeface="Arial Black" pitchFamily="34" charset="0"/>
                  </a:rPr>
                  <a:t>R</a:t>
                </a:r>
              </a:p>
            </p:txBody>
          </p:sp>
          <p:sp>
            <p:nvSpPr>
              <p:cNvPr id="9306" name="Text Box 58"/>
              <p:cNvSpPr txBox="1">
                <a:spLocks noChangeArrowheads="1"/>
              </p:cNvSpPr>
              <p:nvPr/>
            </p:nvSpPr>
            <p:spPr bwMode="auto">
              <a:xfrm>
                <a:off x="5055" y="1056"/>
                <a:ext cx="197" cy="19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latin typeface="Arial Black" pitchFamily="34" charset="0"/>
                  </a:rPr>
                  <a:t>S</a:t>
                </a:r>
              </a:p>
            </p:txBody>
          </p:sp>
          <p:sp>
            <p:nvSpPr>
              <p:cNvPr id="9307" name="Text Box 59"/>
              <p:cNvSpPr txBox="1">
                <a:spLocks noChangeArrowheads="1"/>
              </p:cNvSpPr>
              <p:nvPr/>
            </p:nvSpPr>
            <p:spPr bwMode="auto">
              <a:xfrm>
                <a:off x="5272" y="1056"/>
                <a:ext cx="197" cy="19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latin typeface="Arial Black" pitchFamily="34" charset="0"/>
                  </a:rPr>
                  <a:t>T</a:t>
                </a:r>
              </a:p>
            </p:txBody>
          </p:sp>
        </p:grpSp>
        <p:sp>
          <p:nvSpPr>
            <p:cNvPr id="9281" name="Rectangle 93"/>
            <p:cNvSpPr>
              <a:spLocks noChangeArrowheads="1"/>
            </p:cNvSpPr>
            <p:nvPr/>
          </p:nvSpPr>
          <p:spPr bwMode="auto">
            <a:xfrm>
              <a:off x="496" y="2752"/>
              <a:ext cx="361" cy="104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282" name="Text Box 91"/>
            <p:cNvSpPr txBox="1">
              <a:spLocks noChangeArrowheads="1"/>
            </p:cNvSpPr>
            <p:nvPr/>
          </p:nvSpPr>
          <p:spPr bwMode="auto">
            <a:xfrm rot="-5400000">
              <a:off x="-307" y="3201"/>
              <a:ext cx="1334" cy="17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200" b="1" dirty="0">
                  <a:latin typeface="Verdana" pitchFamily="34" charset="0"/>
                </a:rPr>
                <a:t>HC Pore Volume (km</a:t>
              </a:r>
              <a:r>
                <a:rPr lang="en-US" sz="1200" b="1" baseline="30000" dirty="0">
                  <a:latin typeface="Verdana" pitchFamily="34" charset="0"/>
                </a:rPr>
                <a:t>2</a:t>
              </a:r>
              <a:r>
                <a:rPr lang="en-US" sz="1200" b="1" dirty="0">
                  <a:latin typeface="Verdana" pitchFamily="34" charset="0"/>
                </a:rPr>
                <a:t>)</a:t>
              </a:r>
            </a:p>
          </p:txBody>
        </p:sp>
        <p:sp>
          <p:nvSpPr>
            <p:cNvPr id="9283" name="Text Box 92"/>
            <p:cNvSpPr txBox="1">
              <a:spLocks noChangeArrowheads="1"/>
            </p:cNvSpPr>
            <p:nvPr/>
          </p:nvSpPr>
          <p:spPr bwMode="auto">
            <a:xfrm>
              <a:off x="501" y="2700"/>
              <a:ext cx="423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200" b="1" dirty="0">
                  <a:latin typeface="Verdana" pitchFamily="34" charset="0"/>
                </a:rPr>
                <a:t>0.008</a:t>
              </a:r>
            </a:p>
          </p:txBody>
        </p:sp>
        <p:sp>
          <p:nvSpPr>
            <p:cNvPr id="9284" name="Text Box 94"/>
            <p:cNvSpPr txBox="1">
              <a:spLocks noChangeArrowheads="1"/>
            </p:cNvSpPr>
            <p:nvPr/>
          </p:nvSpPr>
          <p:spPr bwMode="auto">
            <a:xfrm>
              <a:off x="501" y="2940"/>
              <a:ext cx="423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200" b="1" dirty="0">
                  <a:latin typeface="Verdana" pitchFamily="34" charset="0"/>
                </a:rPr>
                <a:t>0.006</a:t>
              </a:r>
            </a:p>
          </p:txBody>
        </p:sp>
        <p:sp>
          <p:nvSpPr>
            <p:cNvPr id="9285" name="Text Box 95"/>
            <p:cNvSpPr txBox="1">
              <a:spLocks noChangeArrowheads="1"/>
            </p:cNvSpPr>
            <p:nvPr/>
          </p:nvSpPr>
          <p:spPr bwMode="auto">
            <a:xfrm>
              <a:off x="501" y="3180"/>
              <a:ext cx="423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200" b="1" dirty="0">
                  <a:latin typeface="Verdana" pitchFamily="34" charset="0"/>
                </a:rPr>
                <a:t>0.004</a:t>
              </a:r>
            </a:p>
          </p:txBody>
        </p:sp>
        <p:sp>
          <p:nvSpPr>
            <p:cNvPr id="9286" name="Text Box 96"/>
            <p:cNvSpPr txBox="1">
              <a:spLocks noChangeArrowheads="1"/>
            </p:cNvSpPr>
            <p:nvPr/>
          </p:nvSpPr>
          <p:spPr bwMode="auto">
            <a:xfrm>
              <a:off x="501" y="3420"/>
              <a:ext cx="423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200" b="1" dirty="0">
                  <a:latin typeface="Verdana" pitchFamily="34" charset="0"/>
                </a:rPr>
                <a:t>0.002</a:t>
              </a:r>
            </a:p>
          </p:txBody>
        </p:sp>
        <p:sp>
          <p:nvSpPr>
            <p:cNvPr id="9287" name="Text Box 97"/>
            <p:cNvSpPr txBox="1">
              <a:spLocks noChangeArrowheads="1"/>
            </p:cNvSpPr>
            <p:nvPr/>
          </p:nvSpPr>
          <p:spPr bwMode="auto">
            <a:xfrm>
              <a:off x="501" y="3664"/>
              <a:ext cx="423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200" b="1" dirty="0">
                  <a:latin typeface="Verdana" pitchFamily="34" charset="0"/>
                </a:rPr>
                <a:t>0.000</a:t>
              </a:r>
            </a:p>
          </p:txBody>
        </p:sp>
      </p:grpSp>
      <p:grpSp>
        <p:nvGrpSpPr>
          <p:cNvPr id="8" name="Group 20"/>
          <p:cNvGrpSpPr>
            <a:grpSpLocks/>
          </p:cNvGrpSpPr>
          <p:nvPr/>
        </p:nvGrpSpPr>
        <p:grpSpPr bwMode="auto">
          <a:xfrm>
            <a:off x="1800225" y="1554163"/>
            <a:ext cx="6692900" cy="4435475"/>
            <a:chOff x="772" y="873"/>
            <a:chExt cx="4507" cy="2729"/>
          </a:xfrm>
        </p:grpSpPr>
        <p:sp>
          <p:nvSpPr>
            <p:cNvPr id="9259" name="Line 20"/>
            <p:cNvSpPr>
              <a:spLocks noChangeShapeType="1"/>
            </p:cNvSpPr>
            <p:nvPr/>
          </p:nvSpPr>
          <p:spPr bwMode="auto">
            <a:xfrm>
              <a:off x="772" y="873"/>
              <a:ext cx="0" cy="272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60" name="Line 21"/>
            <p:cNvSpPr>
              <a:spLocks noChangeShapeType="1"/>
            </p:cNvSpPr>
            <p:nvPr/>
          </p:nvSpPr>
          <p:spPr bwMode="auto">
            <a:xfrm>
              <a:off x="1008" y="873"/>
              <a:ext cx="0" cy="272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61" name="Line 22"/>
            <p:cNvSpPr>
              <a:spLocks noChangeShapeType="1"/>
            </p:cNvSpPr>
            <p:nvPr/>
          </p:nvSpPr>
          <p:spPr bwMode="auto">
            <a:xfrm>
              <a:off x="1245" y="873"/>
              <a:ext cx="0" cy="272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62" name="Line 23"/>
            <p:cNvSpPr>
              <a:spLocks noChangeShapeType="1"/>
            </p:cNvSpPr>
            <p:nvPr/>
          </p:nvSpPr>
          <p:spPr bwMode="auto">
            <a:xfrm>
              <a:off x="1482" y="873"/>
              <a:ext cx="0" cy="272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63" name="Line 24"/>
            <p:cNvSpPr>
              <a:spLocks noChangeShapeType="1"/>
            </p:cNvSpPr>
            <p:nvPr/>
          </p:nvSpPr>
          <p:spPr bwMode="auto">
            <a:xfrm>
              <a:off x="1720" y="873"/>
              <a:ext cx="0" cy="272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64" name="Line 25"/>
            <p:cNvSpPr>
              <a:spLocks noChangeShapeType="1"/>
            </p:cNvSpPr>
            <p:nvPr/>
          </p:nvSpPr>
          <p:spPr bwMode="auto">
            <a:xfrm>
              <a:off x="1957" y="873"/>
              <a:ext cx="0" cy="272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65" name="Line 26"/>
            <p:cNvSpPr>
              <a:spLocks noChangeShapeType="1"/>
            </p:cNvSpPr>
            <p:nvPr/>
          </p:nvSpPr>
          <p:spPr bwMode="auto">
            <a:xfrm>
              <a:off x="2195" y="873"/>
              <a:ext cx="0" cy="272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66" name="Line 27"/>
            <p:cNvSpPr>
              <a:spLocks noChangeShapeType="1"/>
            </p:cNvSpPr>
            <p:nvPr/>
          </p:nvSpPr>
          <p:spPr bwMode="auto">
            <a:xfrm>
              <a:off x="2432" y="873"/>
              <a:ext cx="0" cy="272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67" name="Line 28"/>
            <p:cNvSpPr>
              <a:spLocks noChangeShapeType="1"/>
            </p:cNvSpPr>
            <p:nvPr/>
          </p:nvSpPr>
          <p:spPr bwMode="auto">
            <a:xfrm>
              <a:off x="2669" y="873"/>
              <a:ext cx="0" cy="272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68" name="Line 29"/>
            <p:cNvSpPr>
              <a:spLocks noChangeShapeType="1"/>
            </p:cNvSpPr>
            <p:nvPr/>
          </p:nvSpPr>
          <p:spPr bwMode="auto">
            <a:xfrm>
              <a:off x="2907" y="873"/>
              <a:ext cx="0" cy="272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69" name="Line 30"/>
            <p:cNvSpPr>
              <a:spLocks noChangeShapeType="1"/>
            </p:cNvSpPr>
            <p:nvPr/>
          </p:nvSpPr>
          <p:spPr bwMode="auto">
            <a:xfrm>
              <a:off x="3144" y="873"/>
              <a:ext cx="0" cy="272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70" name="Line 31"/>
            <p:cNvSpPr>
              <a:spLocks noChangeShapeType="1"/>
            </p:cNvSpPr>
            <p:nvPr/>
          </p:nvSpPr>
          <p:spPr bwMode="auto">
            <a:xfrm>
              <a:off x="3381" y="873"/>
              <a:ext cx="0" cy="272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71" name="Line 32"/>
            <p:cNvSpPr>
              <a:spLocks noChangeShapeType="1"/>
            </p:cNvSpPr>
            <p:nvPr/>
          </p:nvSpPr>
          <p:spPr bwMode="auto">
            <a:xfrm>
              <a:off x="3619" y="873"/>
              <a:ext cx="0" cy="272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72" name="Line 33"/>
            <p:cNvSpPr>
              <a:spLocks noChangeShapeType="1"/>
            </p:cNvSpPr>
            <p:nvPr/>
          </p:nvSpPr>
          <p:spPr bwMode="auto">
            <a:xfrm>
              <a:off x="3856" y="873"/>
              <a:ext cx="0" cy="272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73" name="Line 34"/>
            <p:cNvSpPr>
              <a:spLocks noChangeShapeType="1"/>
            </p:cNvSpPr>
            <p:nvPr/>
          </p:nvSpPr>
          <p:spPr bwMode="auto">
            <a:xfrm>
              <a:off x="4093" y="873"/>
              <a:ext cx="0" cy="272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74" name="Line 35"/>
            <p:cNvSpPr>
              <a:spLocks noChangeShapeType="1"/>
            </p:cNvSpPr>
            <p:nvPr/>
          </p:nvSpPr>
          <p:spPr bwMode="auto">
            <a:xfrm>
              <a:off x="4330" y="873"/>
              <a:ext cx="0" cy="272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75" name="Line 36"/>
            <p:cNvSpPr>
              <a:spLocks noChangeShapeType="1"/>
            </p:cNvSpPr>
            <p:nvPr/>
          </p:nvSpPr>
          <p:spPr bwMode="auto">
            <a:xfrm>
              <a:off x="4568" y="873"/>
              <a:ext cx="0" cy="272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76" name="Line 37"/>
            <p:cNvSpPr>
              <a:spLocks noChangeShapeType="1"/>
            </p:cNvSpPr>
            <p:nvPr/>
          </p:nvSpPr>
          <p:spPr bwMode="auto">
            <a:xfrm>
              <a:off x="4805" y="873"/>
              <a:ext cx="0" cy="272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77" name="Line 38"/>
            <p:cNvSpPr>
              <a:spLocks noChangeShapeType="1"/>
            </p:cNvSpPr>
            <p:nvPr/>
          </p:nvSpPr>
          <p:spPr bwMode="auto">
            <a:xfrm>
              <a:off x="5042" y="873"/>
              <a:ext cx="0" cy="272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78" name="Line 39"/>
            <p:cNvSpPr>
              <a:spLocks noChangeShapeType="1"/>
            </p:cNvSpPr>
            <p:nvPr/>
          </p:nvSpPr>
          <p:spPr bwMode="auto">
            <a:xfrm>
              <a:off x="5279" y="873"/>
              <a:ext cx="0" cy="272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2" name="Rectangle 1"/>
          <p:cNvSpPr/>
          <p:nvPr/>
        </p:nvSpPr>
        <p:spPr>
          <a:xfrm>
            <a:off x="2963863" y="5857875"/>
            <a:ext cx="146050" cy="104775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2976563" y="5961063"/>
            <a:ext cx="128587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Freeform 95"/>
          <p:cNvSpPr/>
          <p:nvPr/>
        </p:nvSpPr>
        <p:spPr bwMode="auto">
          <a:xfrm>
            <a:off x="2863121" y="4482059"/>
            <a:ext cx="5231568" cy="1469036"/>
          </a:xfrm>
          <a:custGeom>
            <a:avLst/>
            <a:gdLst>
              <a:gd name="connsiteX0" fmla="*/ 0 w 5231568"/>
              <a:gd name="connsiteY0" fmla="*/ 1454046 h 1469036"/>
              <a:gd name="connsiteX1" fmla="*/ 209863 w 5231568"/>
              <a:gd name="connsiteY1" fmla="*/ 1394085 h 1469036"/>
              <a:gd name="connsiteX2" fmla="*/ 644577 w 5231568"/>
              <a:gd name="connsiteY2" fmla="*/ 1229193 h 1469036"/>
              <a:gd name="connsiteX3" fmla="*/ 1169233 w 5231568"/>
              <a:gd name="connsiteY3" fmla="*/ 944380 h 1469036"/>
              <a:gd name="connsiteX4" fmla="*/ 1618938 w 5231568"/>
              <a:gd name="connsiteY4" fmla="*/ 734518 h 1469036"/>
              <a:gd name="connsiteX5" fmla="*/ 1873771 w 5231568"/>
              <a:gd name="connsiteY5" fmla="*/ 404734 h 1469036"/>
              <a:gd name="connsiteX6" fmla="*/ 2233535 w 5231568"/>
              <a:gd name="connsiteY6" fmla="*/ 104931 h 1469036"/>
              <a:gd name="connsiteX7" fmla="*/ 2608289 w 5231568"/>
              <a:gd name="connsiteY7" fmla="*/ 0 h 1469036"/>
              <a:gd name="connsiteX8" fmla="*/ 3043004 w 5231568"/>
              <a:gd name="connsiteY8" fmla="*/ 104931 h 1469036"/>
              <a:gd name="connsiteX9" fmla="*/ 3237876 w 5231568"/>
              <a:gd name="connsiteY9" fmla="*/ 44971 h 1469036"/>
              <a:gd name="connsiteX10" fmla="*/ 3342807 w 5231568"/>
              <a:gd name="connsiteY10" fmla="*/ 104931 h 1469036"/>
              <a:gd name="connsiteX11" fmla="*/ 3912433 w 5231568"/>
              <a:gd name="connsiteY11" fmla="*/ 464695 h 1469036"/>
              <a:gd name="connsiteX12" fmla="*/ 4572000 w 5231568"/>
              <a:gd name="connsiteY12" fmla="*/ 1019331 h 1469036"/>
              <a:gd name="connsiteX13" fmla="*/ 5231568 w 5231568"/>
              <a:gd name="connsiteY13" fmla="*/ 1469036 h 1469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231568" h="1469036">
                <a:moveTo>
                  <a:pt x="0" y="1454046"/>
                </a:moveTo>
                <a:cubicBezTo>
                  <a:pt x="51217" y="1442803"/>
                  <a:pt x="102434" y="1431560"/>
                  <a:pt x="209863" y="1394085"/>
                </a:cubicBezTo>
                <a:cubicBezTo>
                  <a:pt x="317292" y="1356610"/>
                  <a:pt x="484682" y="1304144"/>
                  <a:pt x="644577" y="1229193"/>
                </a:cubicBezTo>
                <a:cubicBezTo>
                  <a:pt x="804472" y="1154242"/>
                  <a:pt x="1006840" y="1026826"/>
                  <a:pt x="1169233" y="944380"/>
                </a:cubicBezTo>
                <a:cubicBezTo>
                  <a:pt x="1331627" y="861934"/>
                  <a:pt x="1501515" y="824459"/>
                  <a:pt x="1618938" y="734518"/>
                </a:cubicBezTo>
                <a:cubicBezTo>
                  <a:pt x="1736361" y="644577"/>
                  <a:pt x="1771338" y="509665"/>
                  <a:pt x="1873771" y="404734"/>
                </a:cubicBezTo>
                <a:cubicBezTo>
                  <a:pt x="1976204" y="299803"/>
                  <a:pt x="2111115" y="172387"/>
                  <a:pt x="2233535" y="104931"/>
                </a:cubicBezTo>
                <a:cubicBezTo>
                  <a:pt x="2355955" y="37475"/>
                  <a:pt x="2473378" y="0"/>
                  <a:pt x="2608289" y="0"/>
                </a:cubicBezTo>
                <a:cubicBezTo>
                  <a:pt x="2743200" y="0"/>
                  <a:pt x="2938073" y="97436"/>
                  <a:pt x="3043004" y="104931"/>
                </a:cubicBezTo>
                <a:cubicBezTo>
                  <a:pt x="3147935" y="112426"/>
                  <a:pt x="3187909" y="44971"/>
                  <a:pt x="3237876" y="44971"/>
                </a:cubicBezTo>
                <a:cubicBezTo>
                  <a:pt x="3287843" y="44971"/>
                  <a:pt x="3342807" y="104931"/>
                  <a:pt x="3342807" y="104931"/>
                </a:cubicBezTo>
                <a:cubicBezTo>
                  <a:pt x="3455233" y="174885"/>
                  <a:pt x="3707568" y="312295"/>
                  <a:pt x="3912433" y="464695"/>
                </a:cubicBezTo>
                <a:cubicBezTo>
                  <a:pt x="4117298" y="617095"/>
                  <a:pt x="4352144" y="851941"/>
                  <a:pt x="4572000" y="1019331"/>
                </a:cubicBezTo>
                <a:cubicBezTo>
                  <a:pt x="4791856" y="1186721"/>
                  <a:pt x="5011712" y="1327878"/>
                  <a:pt x="5231568" y="1469036"/>
                </a:cubicBezTo>
              </a:path>
            </a:pathLst>
          </a:custGeom>
          <a:noFill/>
          <a:ln w="57150" cap="flat" cmpd="sng" algn="ctr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0"/>
          <p:cNvGrpSpPr>
            <a:grpSpLocks/>
          </p:cNvGrpSpPr>
          <p:nvPr/>
        </p:nvGrpSpPr>
        <p:grpSpPr bwMode="auto">
          <a:xfrm>
            <a:off x="1119188" y="1836738"/>
            <a:ext cx="7793037" cy="2222500"/>
            <a:chOff x="705" y="2001"/>
            <a:chExt cx="4909" cy="1612"/>
          </a:xfrm>
        </p:grpSpPr>
        <p:pic>
          <p:nvPicPr>
            <p:cNvPr id="10319" name="Picture 12"/>
            <p:cNvPicPr>
              <a:picLocks noChangeAspect="1" noChangeArrowheads="1"/>
            </p:cNvPicPr>
            <p:nvPr/>
          </p:nvPicPr>
          <p:blipFill>
            <a:blip r:embed="rId4" cstate="print"/>
            <a:srcRect t="23584" b="24969"/>
            <a:stretch>
              <a:fillRect/>
            </a:stretch>
          </p:blipFill>
          <p:spPr bwMode="auto">
            <a:xfrm>
              <a:off x="788" y="2001"/>
              <a:ext cx="4826" cy="1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20" name="Freeform 54"/>
            <p:cNvSpPr>
              <a:spLocks/>
            </p:cNvSpPr>
            <p:nvPr/>
          </p:nvSpPr>
          <p:spPr bwMode="auto">
            <a:xfrm>
              <a:off x="927" y="2688"/>
              <a:ext cx="2846" cy="798"/>
            </a:xfrm>
            <a:custGeom>
              <a:avLst/>
              <a:gdLst>
                <a:gd name="T0" fmla="*/ 0 w 3284"/>
                <a:gd name="T1" fmla="*/ 798 h 708"/>
                <a:gd name="T2" fmla="*/ 125 w 3284"/>
                <a:gd name="T3" fmla="*/ 753 h 708"/>
                <a:gd name="T4" fmla="*/ 250 w 3284"/>
                <a:gd name="T5" fmla="*/ 717 h 708"/>
                <a:gd name="T6" fmla="*/ 312 w 3284"/>
                <a:gd name="T7" fmla="*/ 694 h 708"/>
                <a:gd name="T8" fmla="*/ 406 w 3284"/>
                <a:gd name="T9" fmla="*/ 658 h 708"/>
                <a:gd name="T10" fmla="*/ 461 w 3284"/>
                <a:gd name="T11" fmla="*/ 631 h 708"/>
                <a:gd name="T12" fmla="*/ 562 w 3284"/>
                <a:gd name="T13" fmla="*/ 631 h 708"/>
                <a:gd name="T14" fmla="*/ 700 w 3284"/>
                <a:gd name="T15" fmla="*/ 582 h 708"/>
                <a:gd name="T16" fmla="*/ 853 w 3284"/>
                <a:gd name="T17" fmla="*/ 541 h 708"/>
                <a:gd name="T18" fmla="*/ 988 w 3284"/>
                <a:gd name="T19" fmla="*/ 482 h 708"/>
                <a:gd name="T20" fmla="*/ 1179 w 3284"/>
                <a:gd name="T21" fmla="*/ 397 h 708"/>
                <a:gd name="T22" fmla="*/ 1269 w 3284"/>
                <a:gd name="T23" fmla="*/ 383 h 708"/>
                <a:gd name="T24" fmla="*/ 1338 w 3284"/>
                <a:gd name="T25" fmla="*/ 325 h 708"/>
                <a:gd name="T26" fmla="*/ 1435 w 3284"/>
                <a:gd name="T27" fmla="*/ 320 h 708"/>
                <a:gd name="T28" fmla="*/ 1570 w 3284"/>
                <a:gd name="T29" fmla="*/ 293 h 708"/>
                <a:gd name="T30" fmla="*/ 1633 w 3284"/>
                <a:gd name="T31" fmla="*/ 271 h 708"/>
                <a:gd name="T32" fmla="*/ 1733 w 3284"/>
                <a:gd name="T33" fmla="*/ 257 h 708"/>
                <a:gd name="T34" fmla="*/ 1823 w 3284"/>
                <a:gd name="T35" fmla="*/ 212 h 708"/>
                <a:gd name="T36" fmla="*/ 1851 w 3284"/>
                <a:gd name="T37" fmla="*/ 207 h 708"/>
                <a:gd name="T38" fmla="*/ 1931 w 3284"/>
                <a:gd name="T39" fmla="*/ 203 h 708"/>
                <a:gd name="T40" fmla="*/ 2031 w 3284"/>
                <a:gd name="T41" fmla="*/ 149 h 708"/>
                <a:gd name="T42" fmla="*/ 2153 w 3284"/>
                <a:gd name="T43" fmla="*/ 86 h 708"/>
                <a:gd name="T44" fmla="*/ 2253 w 3284"/>
                <a:gd name="T45" fmla="*/ 45 h 708"/>
                <a:gd name="T46" fmla="*/ 2350 w 3284"/>
                <a:gd name="T47" fmla="*/ 5 h 708"/>
                <a:gd name="T48" fmla="*/ 2503 w 3284"/>
                <a:gd name="T49" fmla="*/ 18 h 708"/>
                <a:gd name="T50" fmla="*/ 2659 w 3284"/>
                <a:gd name="T51" fmla="*/ 23 h 708"/>
                <a:gd name="T52" fmla="*/ 2752 w 3284"/>
                <a:gd name="T53" fmla="*/ 23 h 708"/>
                <a:gd name="T54" fmla="*/ 2787 w 3284"/>
                <a:gd name="T55" fmla="*/ 23 h 708"/>
                <a:gd name="T56" fmla="*/ 2846 w 3284"/>
                <a:gd name="T57" fmla="*/ 14 h 70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284"/>
                <a:gd name="T88" fmla="*/ 0 h 708"/>
                <a:gd name="T89" fmla="*/ 3284 w 3284"/>
                <a:gd name="T90" fmla="*/ 708 h 70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284" h="708">
                  <a:moveTo>
                    <a:pt x="0" y="708"/>
                  </a:moveTo>
                  <a:cubicBezTo>
                    <a:pt x="48" y="694"/>
                    <a:pt x="96" y="680"/>
                    <a:pt x="144" y="668"/>
                  </a:cubicBezTo>
                  <a:cubicBezTo>
                    <a:pt x="192" y="656"/>
                    <a:pt x="252" y="645"/>
                    <a:pt x="288" y="636"/>
                  </a:cubicBezTo>
                  <a:cubicBezTo>
                    <a:pt x="324" y="627"/>
                    <a:pt x="330" y="625"/>
                    <a:pt x="360" y="616"/>
                  </a:cubicBezTo>
                  <a:cubicBezTo>
                    <a:pt x="390" y="607"/>
                    <a:pt x="440" y="593"/>
                    <a:pt x="468" y="584"/>
                  </a:cubicBezTo>
                  <a:cubicBezTo>
                    <a:pt x="496" y="575"/>
                    <a:pt x="502" y="564"/>
                    <a:pt x="532" y="560"/>
                  </a:cubicBezTo>
                  <a:cubicBezTo>
                    <a:pt x="562" y="556"/>
                    <a:pt x="602" y="567"/>
                    <a:pt x="648" y="560"/>
                  </a:cubicBezTo>
                  <a:cubicBezTo>
                    <a:pt x="694" y="553"/>
                    <a:pt x="752" y="529"/>
                    <a:pt x="808" y="516"/>
                  </a:cubicBezTo>
                  <a:cubicBezTo>
                    <a:pt x="864" y="503"/>
                    <a:pt x="929" y="495"/>
                    <a:pt x="984" y="480"/>
                  </a:cubicBezTo>
                  <a:cubicBezTo>
                    <a:pt x="1039" y="465"/>
                    <a:pt x="1077" y="449"/>
                    <a:pt x="1140" y="428"/>
                  </a:cubicBezTo>
                  <a:cubicBezTo>
                    <a:pt x="1203" y="407"/>
                    <a:pt x="1306" y="367"/>
                    <a:pt x="1360" y="352"/>
                  </a:cubicBezTo>
                  <a:cubicBezTo>
                    <a:pt x="1414" y="337"/>
                    <a:pt x="1433" y="351"/>
                    <a:pt x="1464" y="340"/>
                  </a:cubicBezTo>
                  <a:cubicBezTo>
                    <a:pt x="1495" y="329"/>
                    <a:pt x="1512" y="297"/>
                    <a:pt x="1544" y="288"/>
                  </a:cubicBezTo>
                  <a:cubicBezTo>
                    <a:pt x="1576" y="279"/>
                    <a:pt x="1611" y="289"/>
                    <a:pt x="1656" y="284"/>
                  </a:cubicBezTo>
                  <a:cubicBezTo>
                    <a:pt x="1701" y="279"/>
                    <a:pt x="1774" y="267"/>
                    <a:pt x="1812" y="260"/>
                  </a:cubicBezTo>
                  <a:cubicBezTo>
                    <a:pt x="1850" y="253"/>
                    <a:pt x="1853" y="245"/>
                    <a:pt x="1884" y="240"/>
                  </a:cubicBezTo>
                  <a:cubicBezTo>
                    <a:pt x="1915" y="235"/>
                    <a:pt x="1963" y="237"/>
                    <a:pt x="2000" y="228"/>
                  </a:cubicBezTo>
                  <a:cubicBezTo>
                    <a:pt x="2037" y="219"/>
                    <a:pt x="2081" y="195"/>
                    <a:pt x="2104" y="188"/>
                  </a:cubicBezTo>
                  <a:cubicBezTo>
                    <a:pt x="2127" y="181"/>
                    <a:pt x="2115" y="185"/>
                    <a:pt x="2136" y="184"/>
                  </a:cubicBezTo>
                  <a:cubicBezTo>
                    <a:pt x="2157" y="183"/>
                    <a:pt x="2193" y="189"/>
                    <a:pt x="2228" y="180"/>
                  </a:cubicBezTo>
                  <a:cubicBezTo>
                    <a:pt x="2263" y="171"/>
                    <a:pt x="2301" y="149"/>
                    <a:pt x="2344" y="132"/>
                  </a:cubicBezTo>
                  <a:cubicBezTo>
                    <a:pt x="2387" y="115"/>
                    <a:pt x="2441" y="91"/>
                    <a:pt x="2484" y="76"/>
                  </a:cubicBezTo>
                  <a:cubicBezTo>
                    <a:pt x="2527" y="61"/>
                    <a:pt x="2562" y="52"/>
                    <a:pt x="2600" y="40"/>
                  </a:cubicBezTo>
                  <a:cubicBezTo>
                    <a:pt x="2638" y="28"/>
                    <a:pt x="2664" y="8"/>
                    <a:pt x="2712" y="4"/>
                  </a:cubicBezTo>
                  <a:cubicBezTo>
                    <a:pt x="2760" y="0"/>
                    <a:pt x="2829" y="13"/>
                    <a:pt x="2888" y="16"/>
                  </a:cubicBezTo>
                  <a:cubicBezTo>
                    <a:pt x="2947" y="19"/>
                    <a:pt x="3020" y="19"/>
                    <a:pt x="3068" y="20"/>
                  </a:cubicBezTo>
                  <a:cubicBezTo>
                    <a:pt x="3116" y="21"/>
                    <a:pt x="3151" y="20"/>
                    <a:pt x="3176" y="20"/>
                  </a:cubicBezTo>
                  <a:cubicBezTo>
                    <a:pt x="3201" y="20"/>
                    <a:pt x="3198" y="21"/>
                    <a:pt x="3216" y="20"/>
                  </a:cubicBezTo>
                  <a:cubicBezTo>
                    <a:pt x="3234" y="19"/>
                    <a:pt x="3259" y="15"/>
                    <a:pt x="3284" y="12"/>
                  </a:cubicBez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321" name="Freeform 55"/>
            <p:cNvSpPr>
              <a:spLocks/>
            </p:cNvSpPr>
            <p:nvPr/>
          </p:nvSpPr>
          <p:spPr bwMode="auto">
            <a:xfrm>
              <a:off x="3784" y="2675"/>
              <a:ext cx="1667" cy="572"/>
            </a:xfrm>
            <a:custGeom>
              <a:avLst/>
              <a:gdLst>
                <a:gd name="T0" fmla="*/ 0 w 1924"/>
                <a:gd name="T1" fmla="*/ 0 h 508"/>
                <a:gd name="T2" fmla="*/ 121 w 1924"/>
                <a:gd name="T3" fmla="*/ 18 h 508"/>
                <a:gd name="T4" fmla="*/ 263 w 1924"/>
                <a:gd name="T5" fmla="*/ 59 h 508"/>
                <a:gd name="T6" fmla="*/ 399 w 1924"/>
                <a:gd name="T7" fmla="*/ 95 h 508"/>
                <a:gd name="T8" fmla="*/ 575 w 1924"/>
                <a:gd name="T9" fmla="*/ 144 h 508"/>
                <a:gd name="T10" fmla="*/ 707 w 1924"/>
                <a:gd name="T11" fmla="*/ 185 h 508"/>
                <a:gd name="T12" fmla="*/ 901 w 1924"/>
                <a:gd name="T13" fmla="*/ 275 h 508"/>
                <a:gd name="T14" fmla="*/ 1067 w 1924"/>
                <a:gd name="T15" fmla="*/ 351 h 508"/>
                <a:gd name="T16" fmla="*/ 1164 w 1924"/>
                <a:gd name="T17" fmla="*/ 383 h 508"/>
                <a:gd name="T18" fmla="*/ 1383 w 1924"/>
                <a:gd name="T19" fmla="*/ 473 h 508"/>
                <a:gd name="T20" fmla="*/ 1553 w 1924"/>
                <a:gd name="T21" fmla="*/ 531 h 508"/>
                <a:gd name="T22" fmla="*/ 1667 w 1924"/>
                <a:gd name="T23" fmla="*/ 572 h 50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924"/>
                <a:gd name="T37" fmla="*/ 0 h 508"/>
                <a:gd name="T38" fmla="*/ 1924 w 1924"/>
                <a:gd name="T39" fmla="*/ 508 h 50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924" h="508">
                  <a:moveTo>
                    <a:pt x="0" y="0"/>
                  </a:moveTo>
                  <a:cubicBezTo>
                    <a:pt x="44" y="3"/>
                    <a:pt x="89" y="7"/>
                    <a:pt x="140" y="16"/>
                  </a:cubicBezTo>
                  <a:cubicBezTo>
                    <a:pt x="191" y="25"/>
                    <a:pt x="251" y="41"/>
                    <a:pt x="304" y="52"/>
                  </a:cubicBezTo>
                  <a:cubicBezTo>
                    <a:pt x="357" y="63"/>
                    <a:pt x="400" y="71"/>
                    <a:pt x="460" y="84"/>
                  </a:cubicBezTo>
                  <a:cubicBezTo>
                    <a:pt x="520" y="97"/>
                    <a:pt x="605" y="115"/>
                    <a:pt x="664" y="128"/>
                  </a:cubicBezTo>
                  <a:cubicBezTo>
                    <a:pt x="723" y="141"/>
                    <a:pt x="753" y="145"/>
                    <a:pt x="816" y="164"/>
                  </a:cubicBezTo>
                  <a:cubicBezTo>
                    <a:pt x="879" y="183"/>
                    <a:pt x="971" y="219"/>
                    <a:pt x="1040" y="244"/>
                  </a:cubicBezTo>
                  <a:cubicBezTo>
                    <a:pt x="1109" y="269"/>
                    <a:pt x="1181" y="296"/>
                    <a:pt x="1232" y="312"/>
                  </a:cubicBezTo>
                  <a:cubicBezTo>
                    <a:pt x="1283" y="328"/>
                    <a:pt x="1283" y="322"/>
                    <a:pt x="1344" y="340"/>
                  </a:cubicBezTo>
                  <a:cubicBezTo>
                    <a:pt x="1405" y="358"/>
                    <a:pt x="1521" y="398"/>
                    <a:pt x="1596" y="420"/>
                  </a:cubicBezTo>
                  <a:cubicBezTo>
                    <a:pt x="1671" y="442"/>
                    <a:pt x="1737" y="457"/>
                    <a:pt x="1792" y="472"/>
                  </a:cubicBezTo>
                  <a:cubicBezTo>
                    <a:pt x="1847" y="487"/>
                    <a:pt x="1885" y="497"/>
                    <a:pt x="1924" y="508"/>
                  </a:cubicBez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322" name="Freeform 56"/>
            <p:cNvSpPr>
              <a:spLocks/>
            </p:cNvSpPr>
            <p:nvPr/>
          </p:nvSpPr>
          <p:spPr bwMode="auto">
            <a:xfrm>
              <a:off x="2324" y="2204"/>
              <a:ext cx="3127" cy="772"/>
            </a:xfrm>
            <a:custGeom>
              <a:avLst/>
              <a:gdLst>
                <a:gd name="T0" fmla="*/ 0 w 3608"/>
                <a:gd name="T1" fmla="*/ 294 h 685"/>
                <a:gd name="T2" fmla="*/ 45 w 3608"/>
                <a:gd name="T3" fmla="*/ 335 h 685"/>
                <a:gd name="T4" fmla="*/ 184 w 3608"/>
                <a:gd name="T5" fmla="*/ 308 h 685"/>
                <a:gd name="T6" fmla="*/ 260 w 3608"/>
                <a:gd name="T7" fmla="*/ 276 h 685"/>
                <a:gd name="T8" fmla="*/ 302 w 3608"/>
                <a:gd name="T9" fmla="*/ 249 h 685"/>
                <a:gd name="T10" fmla="*/ 426 w 3608"/>
                <a:gd name="T11" fmla="*/ 208 h 685"/>
                <a:gd name="T12" fmla="*/ 579 w 3608"/>
                <a:gd name="T13" fmla="*/ 172 h 685"/>
                <a:gd name="T14" fmla="*/ 676 w 3608"/>
                <a:gd name="T15" fmla="*/ 123 h 685"/>
                <a:gd name="T16" fmla="*/ 766 w 3608"/>
                <a:gd name="T17" fmla="*/ 82 h 685"/>
                <a:gd name="T18" fmla="*/ 849 w 3608"/>
                <a:gd name="T19" fmla="*/ 73 h 685"/>
                <a:gd name="T20" fmla="*/ 978 w 3608"/>
                <a:gd name="T21" fmla="*/ 6 h 685"/>
                <a:gd name="T22" fmla="*/ 1134 w 3608"/>
                <a:gd name="T23" fmla="*/ 42 h 685"/>
                <a:gd name="T24" fmla="*/ 1213 w 3608"/>
                <a:gd name="T25" fmla="*/ 42 h 685"/>
                <a:gd name="T26" fmla="*/ 1338 w 3608"/>
                <a:gd name="T27" fmla="*/ 46 h 685"/>
                <a:gd name="T28" fmla="*/ 1484 w 3608"/>
                <a:gd name="T29" fmla="*/ 69 h 685"/>
                <a:gd name="T30" fmla="*/ 1529 w 3608"/>
                <a:gd name="T31" fmla="*/ 82 h 685"/>
                <a:gd name="T32" fmla="*/ 1577 w 3608"/>
                <a:gd name="T33" fmla="*/ 91 h 685"/>
                <a:gd name="T34" fmla="*/ 1643 w 3608"/>
                <a:gd name="T35" fmla="*/ 114 h 685"/>
                <a:gd name="T36" fmla="*/ 1709 w 3608"/>
                <a:gd name="T37" fmla="*/ 127 h 685"/>
                <a:gd name="T38" fmla="*/ 1765 w 3608"/>
                <a:gd name="T39" fmla="*/ 127 h 685"/>
                <a:gd name="T40" fmla="*/ 1858 w 3608"/>
                <a:gd name="T41" fmla="*/ 213 h 685"/>
                <a:gd name="T42" fmla="*/ 1896 w 3608"/>
                <a:gd name="T43" fmla="*/ 231 h 685"/>
                <a:gd name="T44" fmla="*/ 1990 w 3608"/>
                <a:gd name="T45" fmla="*/ 308 h 685"/>
                <a:gd name="T46" fmla="*/ 2011 w 3608"/>
                <a:gd name="T47" fmla="*/ 308 h 685"/>
                <a:gd name="T48" fmla="*/ 2122 w 3608"/>
                <a:gd name="T49" fmla="*/ 308 h 685"/>
                <a:gd name="T50" fmla="*/ 2226 w 3608"/>
                <a:gd name="T51" fmla="*/ 326 h 685"/>
                <a:gd name="T52" fmla="*/ 2323 w 3608"/>
                <a:gd name="T53" fmla="*/ 335 h 685"/>
                <a:gd name="T54" fmla="*/ 2402 w 3608"/>
                <a:gd name="T55" fmla="*/ 389 h 685"/>
                <a:gd name="T56" fmla="*/ 2441 w 3608"/>
                <a:gd name="T57" fmla="*/ 380 h 685"/>
                <a:gd name="T58" fmla="*/ 2548 w 3608"/>
                <a:gd name="T59" fmla="*/ 416 h 685"/>
                <a:gd name="T60" fmla="*/ 2642 w 3608"/>
                <a:gd name="T61" fmla="*/ 447 h 685"/>
                <a:gd name="T62" fmla="*/ 2708 w 3608"/>
                <a:gd name="T63" fmla="*/ 474 h 685"/>
                <a:gd name="T64" fmla="*/ 2746 w 3608"/>
                <a:gd name="T65" fmla="*/ 497 h 685"/>
                <a:gd name="T66" fmla="*/ 2763 w 3608"/>
                <a:gd name="T67" fmla="*/ 578 h 685"/>
                <a:gd name="T68" fmla="*/ 2870 w 3608"/>
                <a:gd name="T69" fmla="*/ 637 h 685"/>
                <a:gd name="T70" fmla="*/ 3068 w 3608"/>
                <a:gd name="T71" fmla="*/ 713 h 685"/>
                <a:gd name="T72" fmla="*/ 3127 w 3608"/>
                <a:gd name="T73" fmla="*/ 772 h 68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608"/>
                <a:gd name="T112" fmla="*/ 0 h 685"/>
                <a:gd name="T113" fmla="*/ 3608 w 3608"/>
                <a:gd name="T114" fmla="*/ 685 h 68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608" h="685">
                  <a:moveTo>
                    <a:pt x="0" y="261"/>
                  </a:moveTo>
                  <a:cubicBezTo>
                    <a:pt x="8" y="278"/>
                    <a:pt x="17" y="295"/>
                    <a:pt x="52" y="297"/>
                  </a:cubicBezTo>
                  <a:cubicBezTo>
                    <a:pt x="87" y="299"/>
                    <a:pt x="171" y="282"/>
                    <a:pt x="212" y="273"/>
                  </a:cubicBezTo>
                  <a:cubicBezTo>
                    <a:pt x="253" y="264"/>
                    <a:pt x="277" y="254"/>
                    <a:pt x="300" y="245"/>
                  </a:cubicBezTo>
                  <a:cubicBezTo>
                    <a:pt x="323" y="236"/>
                    <a:pt x="316" y="231"/>
                    <a:pt x="348" y="221"/>
                  </a:cubicBezTo>
                  <a:cubicBezTo>
                    <a:pt x="380" y="211"/>
                    <a:pt x="439" y="196"/>
                    <a:pt x="492" y="185"/>
                  </a:cubicBezTo>
                  <a:cubicBezTo>
                    <a:pt x="545" y="174"/>
                    <a:pt x="620" y="166"/>
                    <a:pt x="668" y="153"/>
                  </a:cubicBezTo>
                  <a:cubicBezTo>
                    <a:pt x="716" y="140"/>
                    <a:pt x="744" y="122"/>
                    <a:pt x="780" y="109"/>
                  </a:cubicBezTo>
                  <a:cubicBezTo>
                    <a:pt x="816" y="96"/>
                    <a:pt x="851" y="80"/>
                    <a:pt x="884" y="73"/>
                  </a:cubicBezTo>
                  <a:cubicBezTo>
                    <a:pt x="917" y="66"/>
                    <a:pt x="939" y="76"/>
                    <a:pt x="980" y="65"/>
                  </a:cubicBezTo>
                  <a:cubicBezTo>
                    <a:pt x="1021" y="54"/>
                    <a:pt x="1073" y="10"/>
                    <a:pt x="1128" y="5"/>
                  </a:cubicBezTo>
                  <a:cubicBezTo>
                    <a:pt x="1183" y="0"/>
                    <a:pt x="1263" y="32"/>
                    <a:pt x="1308" y="37"/>
                  </a:cubicBezTo>
                  <a:cubicBezTo>
                    <a:pt x="1353" y="42"/>
                    <a:pt x="1361" y="36"/>
                    <a:pt x="1400" y="37"/>
                  </a:cubicBezTo>
                  <a:cubicBezTo>
                    <a:pt x="1439" y="38"/>
                    <a:pt x="1492" y="37"/>
                    <a:pt x="1544" y="41"/>
                  </a:cubicBezTo>
                  <a:cubicBezTo>
                    <a:pt x="1596" y="45"/>
                    <a:pt x="1675" y="56"/>
                    <a:pt x="1712" y="61"/>
                  </a:cubicBezTo>
                  <a:cubicBezTo>
                    <a:pt x="1749" y="66"/>
                    <a:pt x="1746" y="70"/>
                    <a:pt x="1764" y="73"/>
                  </a:cubicBezTo>
                  <a:cubicBezTo>
                    <a:pt x="1782" y="76"/>
                    <a:pt x="1798" y="76"/>
                    <a:pt x="1820" y="81"/>
                  </a:cubicBezTo>
                  <a:cubicBezTo>
                    <a:pt x="1842" y="86"/>
                    <a:pt x="1871" y="96"/>
                    <a:pt x="1896" y="101"/>
                  </a:cubicBezTo>
                  <a:cubicBezTo>
                    <a:pt x="1921" y="106"/>
                    <a:pt x="1949" y="111"/>
                    <a:pt x="1972" y="113"/>
                  </a:cubicBezTo>
                  <a:cubicBezTo>
                    <a:pt x="1995" y="115"/>
                    <a:pt x="2007" y="100"/>
                    <a:pt x="2036" y="113"/>
                  </a:cubicBezTo>
                  <a:cubicBezTo>
                    <a:pt x="2065" y="126"/>
                    <a:pt x="2119" y="174"/>
                    <a:pt x="2144" y="189"/>
                  </a:cubicBezTo>
                  <a:cubicBezTo>
                    <a:pt x="2169" y="204"/>
                    <a:pt x="2163" y="191"/>
                    <a:pt x="2188" y="205"/>
                  </a:cubicBezTo>
                  <a:cubicBezTo>
                    <a:pt x="2213" y="219"/>
                    <a:pt x="2274" y="262"/>
                    <a:pt x="2296" y="273"/>
                  </a:cubicBezTo>
                  <a:cubicBezTo>
                    <a:pt x="2318" y="284"/>
                    <a:pt x="2295" y="273"/>
                    <a:pt x="2320" y="273"/>
                  </a:cubicBezTo>
                  <a:cubicBezTo>
                    <a:pt x="2345" y="273"/>
                    <a:pt x="2407" y="270"/>
                    <a:pt x="2448" y="273"/>
                  </a:cubicBezTo>
                  <a:cubicBezTo>
                    <a:pt x="2489" y="276"/>
                    <a:pt x="2529" y="285"/>
                    <a:pt x="2568" y="289"/>
                  </a:cubicBezTo>
                  <a:cubicBezTo>
                    <a:pt x="2607" y="293"/>
                    <a:pt x="2646" y="288"/>
                    <a:pt x="2680" y="297"/>
                  </a:cubicBezTo>
                  <a:cubicBezTo>
                    <a:pt x="2714" y="306"/>
                    <a:pt x="2749" y="338"/>
                    <a:pt x="2772" y="345"/>
                  </a:cubicBezTo>
                  <a:cubicBezTo>
                    <a:pt x="2795" y="352"/>
                    <a:pt x="2788" y="333"/>
                    <a:pt x="2816" y="337"/>
                  </a:cubicBezTo>
                  <a:cubicBezTo>
                    <a:pt x="2844" y="341"/>
                    <a:pt x="2901" y="359"/>
                    <a:pt x="2940" y="369"/>
                  </a:cubicBezTo>
                  <a:cubicBezTo>
                    <a:pt x="2979" y="379"/>
                    <a:pt x="3017" y="388"/>
                    <a:pt x="3048" y="397"/>
                  </a:cubicBezTo>
                  <a:cubicBezTo>
                    <a:pt x="3079" y="406"/>
                    <a:pt x="3104" y="414"/>
                    <a:pt x="3124" y="421"/>
                  </a:cubicBezTo>
                  <a:cubicBezTo>
                    <a:pt x="3144" y="428"/>
                    <a:pt x="3157" y="426"/>
                    <a:pt x="3168" y="441"/>
                  </a:cubicBezTo>
                  <a:cubicBezTo>
                    <a:pt x="3179" y="456"/>
                    <a:pt x="3164" y="492"/>
                    <a:pt x="3188" y="513"/>
                  </a:cubicBezTo>
                  <a:cubicBezTo>
                    <a:pt x="3212" y="534"/>
                    <a:pt x="3253" y="545"/>
                    <a:pt x="3312" y="565"/>
                  </a:cubicBezTo>
                  <a:cubicBezTo>
                    <a:pt x="3371" y="585"/>
                    <a:pt x="3491" y="613"/>
                    <a:pt x="3540" y="633"/>
                  </a:cubicBezTo>
                  <a:cubicBezTo>
                    <a:pt x="3589" y="653"/>
                    <a:pt x="3598" y="669"/>
                    <a:pt x="3608" y="685"/>
                  </a:cubicBezTo>
                </a:path>
              </a:pathLst>
            </a:custGeom>
            <a:noFill/>
            <a:ln w="28575" cmpd="sng">
              <a:solidFill>
                <a:srgbClr val="FF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323" name="Freeform 57"/>
            <p:cNvSpPr>
              <a:spLocks/>
            </p:cNvSpPr>
            <p:nvPr/>
          </p:nvSpPr>
          <p:spPr bwMode="auto">
            <a:xfrm>
              <a:off x="917" y="2522"/>
              <a:ext cx="1386" cy="540"/>
            </a:xfrm>
            <a:custGeom>
              <a:avLst/>
              <a:gdLst>
                <a:gd name="T0" fmla="*/ 0 w 1600"/>
                <a:gd name="T1" fmla="*/ 540 h 480"/>
                <a:gd name="T2" fmla="*/ 146 w 1600"/>
                <a:gd name="T3" fmla="*/ 504 h 480"/>
                <a:gd name="T4" fmla="*/ 277 w 1600"/>
                <a:gd name="T5" fmla="*/ 441 h 480"/>
                <a:gd name="T6" fmla="*/ 347 w 1600"/>
                <a:gd name="T7" fmla="*/ 437 h 480"/>
                <a:gd name="T8" fmla="*/ 378 w 1600"/>
                <a:gd name="T9" fmla="*/ 387 h 480"/>
                <a:gd name="T10" fmla="*/ 447 w 1600"/>
                <a:gd name="T11" fmla="*/ 387 h 480"/>
                <a:gd name="T12" fmla="*/ 499 w 1600"/>
                <a:gd name="T13" fmla="*/ 387 h 480"/>
                <a:gd name="T14" fmla="*/ 520 w 1600"/>
                <a:gd name="T15" fmla="*/ 378 h 480"/>
                <a:gd name="T16" fmla="*/ 558 w 1600"/>
                <a:gd name="T17" fmla="*/ 338 h 480"/>
                <a:gd name="T18" fmla="*/ 627 w 1600"/>
                <a:gd name="T19" fmla="*/ 338 h 480"/>
                <a:gd name="T20" fmla="*/ 690 w 1600"/>
                <a:gd name="T21" fmla="*/ 297 h 480"/>
                <a:gd name="T22" fmla="*/ 738 w 1600"/>
                <a:gd name="T23" fmla="*/ 284 h 480"/>
                <a:gd name="T24" fmla="*/ 787 w 1600"/>
                <a:gd name="T25" fmla="*/ 293 h 480"/>
                <a:gd name="T26" fmla="*/ 859 w 1600"/>
                <a:gd name="T27" fmla="*/ 270 h 480"/>
                <a:gd name="T28" fmla="*/ 974 w 1600"/>
                <a:gd name="T29" fmla="*/ 225 h 480"/>
                <a:gd name="T30" fmla="*/ 994 w 1600"/>
                <a:gd name="T31" fmla="*/ 194 h 480"/>
                <a:gd name="T32" fmla="*/ 1050 w 1600"/>
                <a:gd name="T33" fmla="*/ 198 h 480"/>
                <a:gd name="T34" fmla="*/ 1067 w 1600"/>
                <a:gd name="T35" fmla="*/ 180 h 480"/>
                <a:gd name="T36" fmla="*/ 1150 w 1600"/>
                <a:gd name="T37" fmla="*/ 135 h 480"/>
                <a:gd name="T38" fmla="*/ 1192 w 1600"/>
                <a:gd name="T39" fmla="*/ 135 h 480"/>
                <a:gd name="T40" fmla="*/ 1237 w 1600"/>
                <a:gd name="T41" fmla="*/ 86 h 480"/>
                <a:gd name="T42" fmla="*/ 1268 w 1600"/>
                <a:gd name="T43" fmla="*/ 90 h 480"/>
                <a:gd name="T44" fmla="*/ 1331 w 1600"/>
                <a:gd name="T45" fmla="*/ 41 h 480"/>
                <a:gd name="T46" fmla="*/ 1386 w 1600"/>
                <a:gd name="T47" fmla="*/ 0 h 48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600"/>
                <a:gd name="T73" fmla="*/ 0 h 480"/>
                <a:gd name="T74" fmla="*/ 1600 w 1600"/>
                <a:gd name="T75" fmla="*/ 480 h 48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600" h="480">
                  <a:moveTo>
                    <a:pt x="0" y="480"/>
                  </a:moveTo>
                  <a:cubicBezTo>
                    <a:pt x="57" y="471"/>
                    <a:pt x="115" y="463"/>
                    <a:pt x="168" y="448"/>
                  </a:cubicBezTo>
                  <a:cubicBezTo>
                    <a:pt x="221" y="433"/>
                    <a:pt x="281" y="402"/>
                    <a:pt x="320" y="392"/>
                  </a:cubicBezTo>
                  <a:cubicBezTo>
                    <a:pt x="359" y="382"/>
                    <a:pt x="381" y="396"/>
                    <a:pt x="400" y="388"/>
                  </a:cubicBezTo>
                  <a:cubicBezTo>
                    <a:pt x="419" y="380"/>
                    <a:pt x="417" y="351"/>
                    <a:pt x="436" y="344"/>
                  </a:cubicBezTo>
                  <a:cubicBezTo>
                    <a:pt x="455" y="337"/>
                    <a:pt x="493" y="344"/>
                    <a:pt x="516" y="344"/>
                  </a:cubicBezTo>
                  <a:cubicBezTo>
                    <a:pt x="539" y="344"/>
                    <a:pt x="562" y="345"/>
                    <a:pt x="576" y="344"/>
                  </a:cubicBezTo>
                  <a:cubicBezTo>
                    <a:pt x="590" y="343"/>
                    <a:pt x="589" y="343"/>
                    <a:pt x="600" y="336"/>
                  </a:cubicBezTo>
                  <a:cubicBezTo>
                    <a:pt x="611" y="329"/>
                    <a:pt x="623" y="306"/>
                    <a:pt x="644" y="300"/>
                  </a:cubicBezTo>
                  <a:cubicBezTo>
                    <a:pt x="665" y="294"/>
                    <a:pt x="699" y="306"/>
                    <a:pt x="724" y="300"/>
                  </a:cubicBezTo>
                  <a:cubicBezTo>
                    <a:pt x="749" y="294"/>
                    <a:pt x="775" y="272"/>
                    <a:pt x="796" y="264"/>
                  </a:cubicBezTo>
                  <a:cubicBezTo>
                    <a:pt x="817" y="256"/>
                    <a:pt x="833" y="253"/>
                    <a:pt x="852" y="252"/>
                  </a:cubicBezTo>
                  <a:cubicBezTo>
                    <a:pt x="871" y="251"/>
                    <a:pt x="885" y="262"/>
                    <a:pt x="908" y="260"/>
                  </a:cubicBezTo>
                  <a:cubicBezTo>
                    <a:pt x="931" y="258"/>
                    <a:pt x="956" y="250"/>
                    <a:pt x="992" y="240"/>
                  </a:cubicBezTo>
                  <a:cubicBezTo>
                    <a:pt x="1028" y="230"/>
                    <a:pt x="1098" y="211"/>
                    <a:pt x="1124" y="200"/>
                  </a:cubicBezTo>
                  <a:cubicBezTo>
                    <a:pt x="1150" y="189"/>
                    <a:pt x="1133" y="176"/>
                    <a:pt x="1148" y="172"/>
                  </a:cubicBezTo>
                  <a:cubicBezTo>
                    <a:pt x="1163" y="168"/>
                    <a:pt x="1198" y="178"/>
                    <a:pt x="1212" y="176"/>
                  </a:cubicBezTo>
                  <a:cubicBezTo>
                    <a:pt x="1226" y="174"/>
                    <a:pt x="1213" y="169"/>
                    <a:pt x="1232" y="160"/>
                  </a:cubicBezTo>
                  <a:cubicBezTo>
                    <a:pt x="1251" y="151"/>
                    <a:pt x="1304" y="127"/>
                    <a:pt x="1328" y="120"/>
                  </a:cubicBezTo>
                  <a:cubicBezTo>
                    <a:pt x="1352" y="113"/>
                    <a:pt x="1359" y="127"/>
                    <a:pt x="1376" y="120"/>
                  </a:cubicBezTo>
                  <a:cubicBezTo>
                    <a:pt x="1393" y="113"/>
                    <a:pt x="1413" y="83"/>
                    <a:pt x="1428" y="76"/>
                  </a:cubicBezTo>
                  <a:cubicBezTo>
                    <a:pt x="1443" y="69"/>
                    <a:pt x="1446" y="87"/>
                    <a:pt x="1464" y="80"/>
                  </a:cubicBezTo>
                  <a:cubicBezTo>
                    <a:pt x="1482" y="73"/>
                    <a:pt x="1513" y="49"/>
                    <a:pt x="1536" y="36"/>
                  </a:cubicBezTo>
                  <a:cubicBezTo>
                    <a:pt x="1559" y="23"/>
                    <a:pt x="1579" y="11"/>
                    <a:pt x="1600" y="0"/>
                  </a:cubicBezTo>
                </a:path>
              </a:pathLst>
            </a:custGeom>
            <a:noFill/>
            <a:ln w="28575" cmpd="sng">
              <a:solidFill>
                <a:srgbClr val="FF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324" name="Text Box 58"/>
            <p:cNvSpPr txBox="1">
              <a:spLocks noChangeArrowheads="1"/>
            </p:cNvSpPr>
            <p:nvPr/>
          </p:nvSpPr>
          <p:spPr bwMode="auto">
            <a:xfrm>
              <a:off x="705" y="2588"/>
              <a:ext cx="193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00" b="1" dirty="0">
                  <a:latin typeface="Verdana" pitchFamily="34" charset="0"/>
                </a:rPr>
                <a:t>0.975</a:t>
              </a:r>
            </a:p>
          </p:txBody>
        </p:sp>
        <p:sp>
          <p:nvSpPr>
            <p:cNvPr id="10325" name="Line 59"/>
            <p:cNvSpPr>
              <a:spLocks noChangeShapeType="1"/>
            </p:cNvSpPr>
            <p:nvPr/>
          </p:nvSpPr>
          <p:spPr bwMode="auto">
            <a:xfrm flipH="1">
              <a:off x="823" y="2675"/>
              <a:ext cx="9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024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Crossline 3445 - Flattened</a:t>
            </a:r>
          </a:p>
        </p:txBody>
      </p:sp>
      <p:sp>
        <p:nvSpPr>
          <p:cNvPr id="10245" name="Text Box 40"/>
          <p:cNvSpPr txBox="1">
            <a:spLocks noChangeArrowheads="1"/>
          </p:cNvSpPr>
          <p:nvPr/>
        </p:nvSpPr>
        <p:spPr bwMode="auto">
          <a:xfrm>
            <a:off x="1535113" y="1524000"/>
            <a:ext cx="3222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A</a:t>
            </a:r>
          </a:p>
        </p:txBody>
      </p:sp>
      <p:sp>
        <p:nvSpPr>
          <p:cNvPr id="10246" name="Text Box 41"/>
          <p:cNvSpPr txBox="1">
            <a:spLocks noChangeArrowheads="1"/>
          </p:cNvSpPr>
          <p:nvPr/>
        </p:nvSpPr>
        <p:spPr bwMode="auto">
          <a:xfrm>
            <a:off x="1874838" y="1524000"/>
            <a:ext cx="3222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B</a:t>
            </a:r>
          </a:p>
        </p:txBody>
      </p:sp>
      <p:sp>
        <p:nvSpPr>
          <p:cNvPr id="10247" name="Text Box 42"/>
          <p:cNvSpPr txBox="1">
            <a:spLocks noChangeArrowheads="1"/>
          </p:cNvSpPr>
          <p:nvPr/>
        </p:nvSpPr>
        <p:spPr bwMode="auto">
          <a:xfrm>
            <a:off x="2232025" y="1524000"/>
            <a:ext cx="3222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C</a:t>
            </a:r>
          </a:p>
        </p:txBody>
      </p:sp>
      <p:sp>
        <p:nvSpPr>
          <p:cNvPr id="10248" name="Text Box 43"/>
          <p:cNvSpPr txBox="1">
            <a:spLocks noChangeArrowheads="1"/>
          </p:cNvSpPr>
          <p:nvPr/>
        </p:nvSpPr>
        <p:spPr bwMode="auto">
          <a:xfrm>
            <a:off x="2584450" y="1524000"/>
            <a:ext cx="3222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D</a:t>
            </a:r>
          </a:p>
        </p:txBody>
      </p:sp>
      <p:sp>
        <p:nvSpPr>
          <p:cNvPr id="10249" name="Text Box 44"/>
          <p:cNvSpPr txBox="1">
            <a:spLocks noChangeArrowheads="1"/>
          </p:cNvSpPr>
          <p:nvPr/>
        </p:nvSpPr>
        <p:spPr bwMode="auto">
          <a:xfrm>
            <a:off x="2947988" y="1524000"/>
            <a:ext cx="3127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E</a:t>
            </a:r>
          </a:p>
        </p:txBody>
      </p:sp>
      <p:sp>
        <p:nvSpPr>
          <p:cNvPr id="10250" name="Text Box 45"/>
          <p:cNvSpPr txBox="1">
            <a:spLocks noChangeArrowheads="1"/>
          </p:cNvSpPr>
          <p:nvPr/>
        </p:nvSpPr>
        <p:spPr bwMode="auto">
          <a:xfrm>
            <a:off x="3314700" y="1524000"/>
            <a:ext cx="3032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F</a:t>
            </a:r>
          </a:p>
        </p:txBody>
      </p:sp>
      <p:sp>
        <p:nvSpPr>
          <p:cNvPr id="10251" name="Text Box 46"/>
          <p:cNvSpPr txBox="1">
            <a:spLocks noChangeArrowheads="1"/>
          </p:cNvSpPr>
          <p:nvPr/>
        </p:nvSpPr>
        <p:spPr bwMode="auto">
          <a:xfrm>
            <a:off x="3624263" y="1524000"/>
            <a:ext cx="3317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G</a:t>
            </a:r>
          </a:p>
        </p:txBody>
      </p:sp>
      <p:sp>
        <p:nvSpPr>
          <p:cNvPr id="10252" name="Text Box 47"/>
          <p:cNvSpPr txBox="1">
            <a:spLocks noChangeArrowheads="1"/>
          </p:cNvSpPr>
          <p:nvPr/>
        </p:nvSpPr>
        <p:spPr bwMode="auto">
          <a:xfrm>
            <a:off x="4006850" y="1524000"/>
            <a:ext cx="3317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H</a:t>
            </a:r>
          </a:p>
        </p:txBody>
      </p:sp>
      <p:sp>
        <p:nvSpPr>
          <p:cNvPr id="10253" name="Text Box 48"/>
          <p:cNvSpPr txBox="1">
            <a:spLocks noChangeArrowheads="1"/>
          </p:cNvSpPr>
          <p:nvPr/>
        </p:nvSpPr>
        <p:spPr bwMode="auto">
          <a:xfrm>
            <a:off x="4383088" y="1524000"/>
            <a:ext cx="254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I</a:t>
            </a:r>
          </a:p>
        </p:txBody>
      </p:sp>
      <p:sp>
        <p:nvSpPr>
          <p:cNvPr id="10254" name="Text Box 49"/>
          <p:cNvSpPr txBox="1">
            <a:spLocks noChangeArrowheads="1"/>
          </p:cNvSpPr>
          <p:nvPr/>
        </p:nvSpPr>
        <p:spPr bwMode="auto">
          <a:xfrm>
            <a:off x="4700588" y="1524000"/>
            <a:ext cx="3032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J</a:t>
            </a:r>
          </a:p>
        </p:txBody>
      </p:sp>
      <p:sp>
        <p:nvSpPr>
          <p:cNvPr id="10255" name="Text Box 50"/>
          <p:cNvSpPr txBox="1">
            <a:spLocks noChangeArrowheads="1"/>
          </p:cNvSpPr>
          <p:nvPr/>
        </p:nvSpPr>
        <p:spPr bwMode="auto">
          <a:xfrm>
            <a:off x="5038725" y="1524000"/>
            <a:ext cx="3317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K</a:t>
            </a:r>
          </a:p>
        </p:txBody>
      </p:sp>
      <p:sp>
        <p:nvSpPr>
          <p:cNvPr id="10256" name="Text Box 51"/>
          <p:cNvSpPr txBox="1">
            <a:spLocks noChangeArrowheads="1"/>
          </p:cNvSpPr>
          <p:nvPr/>
        </p:nvSpPr>
        <p:spPr bwMode="auto">
          <a:xfrm>
            <a:off x="5403850" y="1524000"/>
            <a:ext cx="3032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L</a:t>
            </a:r>
          </a:p>
        </p:txBody>
      </p:sp>
      <p:sp>
        <p:nvSpPr>
          <p:cNvPr id="10257" name="Text Box 52"/>
          <p:cNvSpPr txBox="1">
            <a:spLocks noChangeArrowheads="1"/>
          </p:cNvSpPr>
          <p:nvPr/>
        </p:nvSpPr>
        <p:spPr bwMode="auto">
          <a:xfrm>
            <a:off x="5737225" y="1524000"/>
            <a:ext cx="352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M</a:t>
            </a:r>
          </a:p>
        </p:txBody>
      </p:sp>
      <p:sp>
        <p:nvSpPr>
          <p:cNvPr id="10258" name="Text Box 53"/>
          <p:cNvSpPr txBox="1">
            <a:spLocks noChangeArrowheads="1"/>
          </p:cNvSpPr>
          <p:nvPr/>
        </p:nvSpPr>
        <p:spPr bwMode="auto">
          <a:xfrm>
            <a:off x="6107113" y="1524000"/>
            <a:ext cx="3317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N</a:t>
            </a:r>
          </a:p>
        </p:txBody>
      </p:sp>
      <p:sp>
        <p:nvSpPr>
          <p:cNvPr id="10259" name="Text Box 54"/>
          <p:cNvSpPr txBox="1">
            <a:spLocks noChangeArrowheads="1"/>
          </p:cNvSpPr>
          <p:nvPr/>
        </p:nvSpPr>
        <p:spPr bwMode="auto">
          <a:xfrm>
            <a:off x="6457950" y="1524000"/>
            <a:ext cx="3317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O</a:t>
            </a:r>
          </a:p>
        </p:txBody>
      </p:sp>
      <p:sp>
        <p:nvSpPr>
          <p:cNvPr id="10260" name="Text Box 55"/>
          <p:cNvSpPr txBox="1">
            <a:spLocks noChangeArrowheads="1"/>
          </p:cNvSpPr>
          <p:nvPr/>
        </p:nvSpPr>
        <p:spPr bwMode="auto">
          <a:xfrm>
            <a:off x="6818313" y="1524000"/>
            <a:ext cx="3127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P</a:t>
            </a:r>
          </a:p>
        </p:txBody>
      </p:sp>
      <p:sp>
        <p:nvSpPr>
          <p:cNvPr id="10261" name="Text Box 56"/>
          <p:cNvSpPr txBox="1">
            <a:spLocks noChangeArrowheads="1"/>
          </p:cNvSpPr>
          <p:nvPr/>
        </p:nvSpPr>
        <p:spPr bwMode="auto">
          <a:xfrm>
            <a:off x="7159625" y="1524000"/>
            <a:ext cx="3317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Q</a:t>
            </a:r>
          </a:p>
        </p:txBody>
      </p:sp>
      <p:sp>
        <p:nvSpPr>
          <p:cNvPr id="10262" name="Text Box 57"/>
          <p:cNvSpPr txBox="1">
            <a:spLocks noChangeArrowheads="1"/>
          </p:cNvSpPr>
          <p:nvPr/>
        </p:nvSpPr>
        <p:spPr bwMode="auto">
          <a:xfrm>
            <a:off x="7512050" y="1524000"/>
            <a:ext cx="3222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R</a:t>
            </a:r>
          </a:p>
        </p:txBody>
      </p:sp>
      <p:sp>
        <p:nvSpPr>
          <p:cNvPr id="10263" name="Text Box 58"/>
          <p:cNvSpPr txBox="1">
            <a:spLocks noChangeArrowheads="1"/>
          </p:cNvSpPr>
          <p:nvPr/>
        </p:nvSpPr>
        <p:spPr bwMode="auto">
          <a:xfrm>
            <a:off x="7872413" y="1524000"/>
            <a:ext cx="3127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S</a:t>
            </a:r>
          </a:p>
        </p:txBody>
      </p:sp>
      <p:sp>
        <p:nvSpPr>
          <p:cNvPr id="10264" name="Text Box 59"/>
          <p:cNvSpPr txBox="1">
            <a:spLocks noChangeArrowheads="1"/>
          </p:cNvSpPr>
          <p:nvPr/>
        </p:nvSpPr>
        <p:spPr bwMode="auto">
          <a:xfrm>
            <a:off x="8216900" y="1524000"/>
            <a:ext cx="3127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latin typeface="Arial Black" pitchFamily="34" charset="0"/>
              </a:rPr>
              <a:t>T</a:t>
            </a:r>
          </a:p>
        </p:txBody>
      </p:sp>
      <p:grpSp>
        <p:nvGrpSpPr>
          <p:cNvPr id="3" name="Group 131"/>
          <p:cNvGrpSpPr>
            <a:grpSpLocks/>
          </p:cNvGrpSpPr>
          <p:nvPr/>
        </p:nvGrpSpPr>
        <p:grpSpPr bwMode="auto">
          <a:xfrm>
            <a:off x="257175" y="3976688"/>
            <a:ext cx="8451850" cy="2425700"/>
            <a:chOff x="182" y="2505"/>
            <a:chExt cx="5324" cy="1528"/>
          </a:xfrm>
        </p:grpSpPr>
        <p:graphicFrame>
          <p:nvGraphicFramePr>
            <p:cNvPr id="10290" name="Object 132"/>
            <p:cNvGraphicFramePr>
              <a:graphicFrameLocks noChangeAspect="1"/>
            </p:cNvGraphicFramePr>
            <p:nvPr/>
          </p:nvGraphicFramePr>
          <p:xfrm>
            <a:off x="182" y="2505"/>
            <a:ext cx="5324" cy="15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1" name="Chart" r:id="rId5" imgW="6172200" imgH="3628949" progId="Excel.Chart.8">
                    <p:embed/>
                  </p:oleObj>
                </mc:Choice>
                <mc:Fallback>
                  <p:oleObj name="Chart" r:id="rId5" imgW="6172200" imgH="3628949" progId="Excel.Chart.8">
                    <p:embed/>
                    <p:pic>
                      <p:nvPicPr>
                        <p:cNvPr id="0" name="Object 13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2" y="2505"/>
                          <a:ext cx="5324" cy="152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chemeClr val="bg2">
                                    <a:alpha val="74998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4" name="Group 133"/>
            <p:cNvGrpSpPr>
              <a:grpSpLocks/>
            </p:cNvGrpSpPr>
            <p:nvPr/>
          </p:nvGrpSpPr>
          <p:grpSpPr bwMode="auto">
            <a:xfrm>
              <a:off x="963" y="3796"/>
              <a:ext cx="4406" cy="192"/>
              <a:chOff x="1063" y="1056"/>
              <a:chExt cx="4406" cy="192"/>
            </a:xfrm>
          </p:grpSpPr>
          <p:sp>
            <p:nvSpPr>
              <p:cNvPr id="10299" name="Text Box 40"/>
              <p:cNvSpPr txBox="1">
                <a:spLocks noChangeArrowheads="1"/>
              </p:cNvSpPr>
              <p:nvPr/>
            </p:nvSpPr>
            <p:spPr bwMode="auto">
              <a:xfrm>
                <a:off x="1063" y="1056"/>
                <a:ext cx="203" cy="19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latin typeface="Arial Black" pitchFamily="34" charset="0"/>
                  </a:rPr>
                  <a:t>A</a:t>
                </a:r>
              </a:p>
            </p:txBody>
          </p:sp>
          <p:sp>
            <p:nvSpPr>
              <p:cNvPr id="10300" name="Text Box 41"/>
              <p:cNvSpPr txBox="1">
                <a:spLocks noChangeArrowheads="1"/>
              </p:cNvSpPr>
              <p:nvPr/>
            </p:nvSpPr>
            <p:spPr bwMode="auto">
              <a:xfrm>
                <a:off x="1277" y="1056"/>
                <a:ext cx="203" cy="19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latin typeface="Arial Black" pitchFamily="34" charset="0"/>
                  </a:rPr>
                  <a:t>B</a:t>
                </a:r>
              </a:p>
            </p:txBody>
          </p:sp>
          <p:sp>
            <p:nvSpPr>
              <p:cNvPr id="10301" name="Text Box 42"/>
              <p:cNvSpPr txBox="1">
                <a:spLocks noChangeArrowheads="1"/>
              </p:cNvSpPr>
              <p:nvPr/>
            </p:nvSpPr>
            <p:spPr bwMode="auto">
              <a:xfrm>
                <a:off x="1502" y="1056"/>
                <a:ext cx="203" cy="19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latin typeface="Arial Black" pitchFamily="34" charset="0"/>
                  </a:rPr>
                  <a:t>C</a:t>
                </a:r>
              </a:p>
            </p:txBody>
          </p:sp>
          <p:sp>
            <p:nvSpPr>
              <p:cNvPr id="10302" name="Text Box 43"/>
              <p:cNvSpPr txBox="1">
                <a:spLocks noChangeArrowheads="1"/>
              </p:cNvSpPr>
              <p:nvPr/>
            </p:nvSpPr>
            <p:spPr bwMode="auto">
              <a:xfrm>
                <a:off x="1724" y="1056"/>
                <a:ext cx="203" cy="19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latin typeface="Arial Black" pitchFamily="34" charset="0"/>
                  </a:rPr>
                  <a:t>D</a:t>
                </a:r>
              </a:p>
            </p:txBody>
          </p:sp>
          <p:sp>
            <p:nvSpPr>
              <p:cNvPr id="10303" name="Text Box 44"/>
              <p:cNvSpPr txBox="1">
                <a:spLocks noChangeArrowheads="1"/>
              </p:cNvSpPr>
              <p:nvPr/>
            </p:nvSpPr>
            <p:spPr bwMode="auto">
              <a:xfrm>
                <a:off x="1953" y="1056"/>
                <a:ext cx="197" cy="19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latin typeface="Arial Black" pitchFamily="34" charset="0"/>
                  </a:rPr>
                  <a:t>E</a:t>
                </a:r>
              </a:p>
            </p:txBody>
          </p:sp>
          <p:sp>
            <p:nvSpPr>
              <p:cNvPr id="10304" name="Text Box 45"/>
              <p:cNvSpPr txBox="1">
                <a:spLocks noChangeArrowheads="1"/>
              </p:cNvSpPr>
              <p:nvPr/>
            </p:nvSpPr>
            <p:spPr bwMode="auto">
              <a:xfrm>
                <a:off x="2184" y="1056"/>
                <a:ext cx="191" cy="19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latin typeface="Arial Black" pitchFamily="34" charset="0"/>
                  </a:rPr>
                  <a:t>F</a:t>
                </a:r>
              </a:p>
            </p:txBody>
          </p:sp>
          <p:sp>
            <p:nvSpPr>
              <p:cNvPr id="10305" name="Text Box 46"/>
              <p:cNvSpPr txBox="1">
                <a:spLocks noChangeArrowheads="1"/>
              </p:cNvSpPr>
              <p:nvPr/>
            </p:nvSpPr>
            <p:spPr bwMode="auto">
              <a:xfrm>
                <a:off x="2379" y="1056"/>
                <a:ext cx="209" cy="19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latin typeface="Arial Black" pitchFamily="34" charset="0"/>
                  </a:rPr>
                  <a:t>G</a:t>
                </a:r>
              </a:p>
            </p:txBody>
          </p:sp>
          <p:sp>
            <p:nvSpPr>
              <p:cNvPr id="10306" name="Text Box 47"/>
              <p:cNvSpPr txBox="1">
                <a:spLocks noChangeArrowheads="1"/>
              </p:cNvSpPr>
              <p:nvPr/>
            </p:nvSpPr>
            <p:spPr bwMode="auto">
              <a:xfrm>
                <a:off x="2620" y="1056"/>
                <a:ext cx="209" cy="19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latin typeface="Arial Black" pitchFamily="34" charset="0"/>
                  </a:rPr>
                  <a:t>H</a:t>
                </a:r>
              </a:p>
            </p:txBody>
          </p:sp>
          <p:sp>
            <p:nvSpPr>
              <p:cNvPr id="10307" name="Text Box 48"/>
              <p:cNvSpPr txBox="1">
                <a:spLocks noChangeArrowheads="1"/>
              </p:cNvSpPr>
              <p:nvPr/>
            </p:nvSpPr>
            <p:spPr bwMode="auto">
              <a:xfrm>
                <a:off x="2857" y="1056"/>
                <a:ext cx="160" cy="19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latin typeface="Arial Black" pitchFamily="34" charset="0"/>
                  </a:rPr>
                  <a:t>I</a:t>
                </a:r>
              </a:p>
            </p:txBody>
          </p:sp>
          <p:sp>
            <p:nvSpPr>
              <p:cNvPr id="10308" name="Text Box 49"/>
              <p:cNvSpPr txBox="1">
                <a:spLocks noChangeArrowheads="1"/>
              </p:cNvSpPr>
              <p:nvPr/>
            </p:nvSpPr>
            <p:spPr bwMode="auto">
              <a:xfrm>
                <a:off x="3057" y="1056"/>
                <a:ext cx="191" cy="19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latin typeface="Arial Black" pitchFamily="34" charset="0"/>
                  </a:rPr>
                  <a:t>J</a:t>
                </a:r>
              </a:p>
            </p:txBody>
          </p:sp>
          <p:sp>
            <p:nvSpPr>
              <p:cNvPr id="10309" name="Text Box 50"/>
              <p:cNvSpPr txBox="1">
                <a:spLocks noChangeArrowheads="1"/>
              </p:cNvSpPr>
              <p:nvPr/>
            </p:nvSpPr>
            <p:spPr bwMode="auto">
              <a:xfrm>
                <a:off x="3270" y="1056"/>
                <a:ext cx="209" cy="19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latin typeface="Arial Black" pitchFamily="34" charset="0"/>
                  </a:rPr>
                  <a:t>K</a:t>
                </a:r>
              </a:p>
            </p:txBody>
          </p:sp>
          <p:sp>
            <p:nvSpPr>
              <p:cNvPr id="10310" name="Text Box 51"/>
              <p:cNvSpPr txBox="1">
                <a:spLocks noChangeArrowheads="1"/>
              </p:cNvSpPr>
              <p:nvPr/>
            </p:nvSpPr>
            <p:spPr bwMode="auto">
              <a:xfrm>
                <a:off x="3500" y="1056"/>
                <a:ext cx="191" cy="19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latin typeface="Arial Black" pitchFamily="34" charset="0"/>
                  </a:rPr>
                  <a:t>L</a:t>
                </a:r>
              </a:p>
            </p:txBody>
          </p:sp>
          <p:sp>
            <p:nvSpPr>
              <p:cNvPr id="10311" name="Text Box 52"/>
              <p:cNvSpPr txBox="1">
                <a:spLocks noChangeArrowheads="1"/>
              </p:cNvSpPr>
              <p:nvPr/>
            </p:nvSpPr>
            <p:spPr bwMode="auto">
              <a:xfrm>
                <a:off x="3710" y="1056"/>
                <a:ext cx="222" cy="19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latin typeface="Arial Black" pitchFamily="34" charset="0"/>
                  </a:rPr>
                  <a:t>M</a:t>
                </a:r>
              </a:p>
            </p:txBody>
          </p:sp>
          <p:sp>
            <p:nvSpPr>
              <p:cNvPr id="10312" name="Text Box 53"/>
              <p:cNvSpPr txBox="1">
                <a:spLocks noChangeArrowheads="1"/>
              </p:cNvSpPr>
              <p:nvPr/>
            </p:nvSpPr>
            <p:spPr bwMode="auto">
              <a:xfrm>
                <a:off x="3943" y="1056"/>
                <a:ext cx="209" cy="19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latin typeface="Arial Black" pitchFamily="34" charset="0"/>
                  </a:rPr>
                  <a:t>N</a:t>
                </a:r>
              </a:p>
            </p:txBody>
          </p:sp>
          <p:sp>
            <p:nvSpPr>
              <p:cNvPr id="10313" name="Text Box 54"/>
              <p:cNvSpPr txBox="1">
                <a:spLocks noChangeArrowheads="1"/>
              </p:cNvSpPr>
              <p:nvPr/>
            </p:nvSpPr>
            <p:spPr bwMode="auto">
              <a:xfrm>
                <a:off x="4164" y="1056"/>
                <a:ext cx="209" cy="19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latin typeface="Arial Black" pitchFamily="34" charset="0"/>
                  </a:rPr>
                  <a:t>O</a:t>
                </a:r>
              </a:p>
            </p:txBody>
          </p:sp>
          <p:sp>
            <p:nvSpPr>
              <p:cNvPr id="10314" name="Text Box 55"/>
              <p:cNvSpPr txBox="1">
                <a:spLocks noChangeArrowheads="1"/>
              </p:cNvSpPr>
              <p:nvPr/>
            </p:nvSpPr>
            <p:spPr bwMode="auto">
              <a:xfrm>
                <a:off x="4391" y="1056"/>
                <a:ext cx="197" cy="19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latin typeface="Arial Black" pitchFamily="34" charset="0"/>
                  </a:rPr>
                  <a:t>P</a:t>
                </a:r>
              </a:p>
            </p:txBody>
          </p:sp>
          <p:sp>
            <p:nvSpPr>
              <p:cNvPr id="10315" name="Text Box 56"/>
              <p:cNvSpPr txBox="1">
                <a:spLocks noChangeArrowheads="1"/>
              </p:cNvSpPr>
              <p:nvPr/>
            </p:nvSpPr>
            <p:spPr bwMode="auto">
              <a:xfrm>
                <a:off x="4606" y="1056"/>
                <a:ext cx="209" cy="19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latin typeface="Arial Black" pitchFamily="34" charset="0"/>
                  </a:rPr>
                  <a:t>Q</a:t>
                </a:r>
              </a:p>
            </p:txBody>
          </p:sp>
          <p:sp>
            <p:nvSpPr>
              <p:cNvPr id="10316" name="Text Box 57"/>
              <p:cNvSpPr txBox="1">
                <a:spLocks noChangeArrowheads="1"/>
              </p:cNvSpPr>
              <p:nvPr/>
            </p:nvSpPr>
            <p:spPr bwMode="auto">
              <a:xfrm>
                <a:off x="4828" y="1056"/>
                <a:ext cx="203" cy="19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latin typeface="Arial Black" pitchFamily="34" charset="0"/>
                  </a:rPr>
                  <a:t>R</a:t>
                </a:r>
              </a:p>
            </p:txBody>
          </p:sp>
          <p:sp>
            <p:nvSpPr>
              <p:cNvPr id="10317" name="Text Box 58"/>
              <p:cNvSpPr txBox="1">
                <a:spLocks noChangeArrowheads="1"/>
              </p:cNvSpPr>
              <p:nvPr/>
            </p:nvSpPr>
            <p:spPr bwMode="auto">
              <a:xfrm>
                <a:off x="5055" y="1056"/>
                <a:ext cx="197" cy="19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latin typeface="Arial Black" pitchFamily="34" charset="0"/>
                  </a:rPr>
                  <a:t>S</a:t>
                </a:r>
              </a:p>
            </p:txBody>
          </p:sp>
          <p:sp>
            <p:nvSpPr>
              <p:cNvPr id="10318" name="Text Box 59"/>
              <p:cNvSpPr txBox="1">
                <a:spLocks noChangeArrowheads="1"/>
              </p:cNvSpPr>
              <p:nvPr/>
            </p:nvSpPr>
            <p:spPr bwMode="auto">
              <a:xfrm>
                <a:off x="5272" y="1056"/>
                <a:ext cx="197" cy="19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latin typeface="Arial Black" pitchFamily="34" charset="0"/>
                  </a:rPr>
                  <a:t>T</a:t>
                </a:r>
              </a:p>
            </p:txBody>
          </p:sp>
        </p:grpSp>
        <p:sp>
          <p:nvSpPr>
            <p:cNvPr id="10292" name="Rectangle 154"/>
            <p:cNvSpPr>
              <a:spLocks noChangeArrowheads="1"/>
            </p:cNvSpPr>
            <p:nvPr/>
          </p:nvSpPr>
          <p:spPr bwMode="auto">
            <a:xfrm>
              <a:off x="496" y="2752"/>
              <a:ext cx="361" cy="104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0293" name="Text Box 155"/>
            <p:cNvSpPr txBox="1">
              <a:spLocks noChangeArrowheads="1"/>
            </p:cNvSpPr>
            <p:nvPr/>
          </p:nvSpPr>
          <p:spPr bwMode="auto">
            <a:xfrm rot="-5400000">
              <a:off x="-307" y="3201"/>
              <a:ext cx="1334" cy="17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200" b="1" dirty="0">
                  <a:latin typeface="Verdana" pitchFamily="34" charset="0"/>
                </a:rPr>
                <a:t>HC Pore Volume (km</a:t>
              </a:r>
              <a:r>
                <a:rPr lang="en-US" sz="1200" b="1" baseline="30000" dirty="0">
                  <a:latin typeface="Verdana" pitchFamily="34" charset="0"/>
                </a:rPr>
                <a:t>2</a:t>
              </a:r>
              <a:r>
                <a:rPr lang="en-US" sz="1200" b="1" dirty="0">
                  <a:latin typeface="Verdana" pitchFamily="34" charset="0"/>
                </a:rPr>
                <a:t>)</a:t>
              </a:r>
            </a:p>
          </p:txBody>
        </p:sp>
        <p:sp>
          <p:nvSpPr>
            <p:cNvPr id="10294" name="Text Box 156"/>
            <p:cNvSpPr txBox="1">
              <a:spLocks noChangeArrowheads="1"/>
            </p:cNvSpPr>
            <p:nvPr/>
          </p:nvSpPr>
          <p:spPr bwMode="auto">
            <a:xfrm>
              <a:off x="501" y="2700"/>
              <a:ext cx="423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200" b="1" dirty="0">
                  <a:latin typeface="Verdana" pitchFamily="34" charset="0"/>
                </a:rPr>
                <a:t>0.008</a:t>
              </a:r>
            </a:p>
          </p:txBody>
        </p:sp>
        <p:sp>
          <p:nvSpPr>
            <p:cNvPr id="10295" name="Text Box 157"/>
            <p:cNvSpPr txBox="1">
              <a:spLocks noChangeArrowheads="1"/>
            </p:cNvSpPr>
            <p:nvPr/>
          </p:nvSpPr>
          <p:spPr bwMode="auto">
            <a:xfrm>
              <a:off x="501" y="2940"/>
              <a:ext cx="423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200" b="1" dirty="0">
                  <a:latin typeface="Verdana" pitchFamily="34" charset="0"/>
                </a:rPr>
                <a:t>0.006</a:t>
              </a:r>
            </a:p>
          </p:txBody>
        </p:sp>
        <p:sp>
          <p:nvSpPr>
            <p:cNvPr id="10296" name="Text Box 158"/>
            <p:cNvSpPr txBox="1">
              <a:spLocks noChangeArrowheads="1"/>
            </p:cNvSpPr>
            <p:nvPr/>
          </p:nvSpPr>
          <p:spPr bwMode="auto">
            <a:xfrm>
              <a:off x="501" y="3180"/>
              <a:ext cx="423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200" b="1" dirty="0">
                  <a:latin typeface="Verdana" pitchFamily="34" charset="0"/>
                </a:rPr>
                <a:t>0.004</a:t>
              </a:r>
            </a:p>
          </p:txBody>
        </p:sp>
        <p:sp>
          <p:nvSpPr>
            <p:cNvPr id="10297" name="Text Box 159"/>
            <p:cNvSpPr txBox="1">
              <a:spLocks noChangeArrowheads="1"/>
            </p:cNvSpPr>
            <p:nvPr/>
          </p:nvSpPr>
          <p:spPr bwMode="auto">
            <a:xfrm>
              <a:off x="501" y="3420"/>
              <a:ext cx="423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200" b="1" dirty="0">
                  <a:latin typeface="Verdana" pitchFamily="34" charset="0"/>
                </a:rPr>
                <a:t>0.002</a:t>
              </a:r>
            </a:p>
          </p:txBody>
        </p:sp>
        <p:sp>
          <p:nvSpPr>
            <p:cNvPr id="10298" name="Text Box 160"/>
            <p:cNvSpPr txBox="1">
              <a:spLocks noChangeArrowheads="1"/>
            </p:cNvSpPr>
            <p:nvPr/>
          </p:nvSpPr>
          <p:spPr bwMode="auto">
            <a:xfrm>
              <a:off x="501" y="3664"/>
              <a:ext cx="423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200" b="1" dirty="0">
                  <a:latin typeface="Verdana" pitchFamily="34" charset="0"/>
                </a:rPr>
                <a:t>0.000</a:t>
              </a:r>
            </a:p>
          </p:txBody>
        </p:sp>
      </p:grpSp>
      <p:grpSp>
        <p:nvGrpSpPr>
          <p:cNvPr id="5" name="Group 72"/>
          <p:cNvGrpSpPr>
            <a:grpSpLocks/>
          </p:cNvGrpSpPr>
          <p:nvPr/>
        </p:nvGrpSpPr>
        <p:grpSpPr bwMode="auto">
          <a:xfrm>
            <a:off x="1800225" y="1550988"/>
            <a:ext cx="6692900" cy="4454525"/>
            <a:chOff x="772" y="873"/>
            <a:chExt cx="4507" cy="2729"/>
          </a:xfrm>
        </p:grpSpPr>
        <p:sp>
          <p:nvSpPr>
            <p:cNvPr id="10270" name="Line 20"/>
            <p:cNvSpPr>
              <a:spLocks noChangeShapeType="1"/>
            </p:cNvSpPr>
            <p:nvPr/>
          </p:nvSpPr>
          <p:spPr bwMode="auto">
            <a:xfrm>
              <a:off x="772" y="873"/>
              <a:ext cx="0" cy="272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71" name="Line 21"/>
            <p:cNvSpPr>
              <a:spLocks noChangeShapeType="1"/>
            </p:cNvSpPr>
            <p:nvPr/>
          </p:nvSpPr>
          <p:spPr bwMode="auto">
            <a:xfrm>
              <a:off x="1008" y="873"/>
              <a:ext cx="0" cy="272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72" name="Line 22"/>
            <p:cNvSpPr>
              <a:spLocks noChangeShapeType="1"/>
            </p:cNvSpPr>
            <p:nvPr/>
          </p:nvSpPr>
          <p:spPr bwMode="auto">
            <a:xfrm>
              <a:off x="1245" y="873"/>
              <a:ext cx="0" cy="272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73" name="Line 23"/>
            <p:cNvSpPr>
              <a:spLocks noChangeShapeType="1"/>
            </p:cNvSpPr>
            <p:nvPr/>
          </p:nvSpPr>
          <p:spPr bwMode="auto">
            <a:xfrm>
              <a:off x="1482" y="873"/>
              <a:ext cx="0" cy="272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74" name="Line 24"/>
            <p:cNvSpPr>
              <a:spLocks noChangeShapeType="1"/>
            </p:cNvSpPr>
            <p:nvPr/>
          </p:nvSpPr>
          <p:spPr bwMode="auto">
            <a:xfrm>
              <a:off x="1720" y="873"/>
              <a:ext cx="0" cy="272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75" name="Line 25"/>
            <p:cNvSpPr>
              <a:spLocks noChangeShapeType="1"/>
            </p:cNvSpPr>
            <p:nvPr/>
          </p:nvSpPr>
          <p:spPr bwMode="auto">
            <a:xfrm>
              <a:off x="1957" y="873"/>
              <a:ext cx="0" cy="272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76" name="Line 26"/>
            <p:cNvSpPr>
              <a:spLocks noChangeShapeType="1"/>
            </p:cNvSpPr>
            <p:nvPr/>
          </p:nvSpPr>
          <p:spPr bwMode="auto">
            <a:xfrm>
              <a:off x="2195" y="873"/>
              <a:ext cx="0" cy="272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77" name="Line 27"/>
            <p:cNvSpPr>
              <a:spLocks noChangeShapeType="1"/>
            </p:cNvSpPr>
            <p:nvPr/>
          </p:nvSpPr>
          <p:spPr bwMode="auto">
            <a:xfrm>
              <a:off x="2432" y="873"/>
              <a:ext cx="0" cy="272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78" name="Line 28"/>
            <p:cNvSpPr>
              <a:spLocks noChangeShapeType="1"/>
            </p:cNvSpPr>
            <p:nvPr/>
          </p:nvSpPr>
          <p:spPr bwMode="auto">
            <a:xfrm>
              <a:off x="2669" y="873"/>
              <a:ext cx="0" cy="272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79" name="Line 29"/>
            <p:cNvSpPr>
              <a:spLocks noChangeShapeType="1"/>
            </p:cNvSpPr>
            <p:nvPr/>
          </p:nvSpPr>
          <p:spPr bwMode="auto">
            <a:xfrm>
              <a:off x="2907" y="873"/>
              <a:ext cx="0" cy="272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80" name="Line 30"/>
            <p:cNvSpPr>
              <a:spLocks noChangeShapeType="1"/>
            </p:cNvSpPr>
            <p:nvPr/>
          </p:nvSpPr>
          <p:spPr bwMode="auto">
            <a:xfrm>
              <a:off x="3144" y="873"/>
              <a:ext cx="0" cy="272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81" name="Line 31"/>
            <p:cNvSpPr>
              <a:spLocks noChangeShapeType="1"/>
            </p:cNvSpPr>
            <p:nvPr/>
          </p:nvSpPr>
          <p:spPr bwMode="auto">
            <a:xfrm>
              <a:off x="3381" y="873"/>
              <a:ext cx="0" cy="272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82" name="Line 32"/>
            <p:cNvSpPr>
              <a:spLocks noChangeShapeType="1"/>
            </p:cNvSpPr>
            <p:nvPr/>
          </p:nvSpPr>
          <p:spPr bwMode="auto">
            <a:xfrm>
              <a:off x="3619" y="873"/>
              <a:ext cx="0" cy="272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83" name="Line 33"/>
            <p:cNvSpPr>
              <a:spLocks noChangeShapeType="1"/>
            </p:cNvSpPr>
            <p:nvPr/>
          </p:nvSpPr>
          <p:spPr bwMode="auto">
            <a:xfrm>
              <a:off x="3856" y="873"/>
              <a:ext cx="0" cy="272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84" name="Line 34"/>
            <p:cNvSpPr>
              <a:spLocks noChangeShapeType="1"/>
            </p:cNvSpPr>
            <p:nvPr/>
          </p:nvSpPr>
          <p:spPr bwMode="auto">
            <a:xfrm>
              <a:off x="4093" y="873"/>
              <a:ext cx="0" cy="272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85" name="Line 35"/>
            <p:cNvSpPr>
              <a:spLocks noChangeShapeType="1"/>
            </p:cNvSpPr>
            <p:nvPr/>
          </p:nvSpPr>
          <p:spPr bwMode="auto">
            <a:xfrm>
              <a:off x="4330" y="873"/>
              <a:ext cx="0" cy="272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86" name="Line 36"/>
            <p:cNvSpPr>
              <a:spLocks noChangeShapeType="1"/>
            </p:cNvSpPr>
            <p:nvPr/>
          </p:nvSpPr>
          <p:spPr bwMode="auto">
            <a:xfrm>
              <a:off x="4568" y="873"/>
              <a:ext cx="0" cy="272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87" name="Line 37"/>
            <p:cNvSpPr>
              <a:spLocks noChangeShapeType="1"/>
            </p:cNvSpPr>
            <p:nvPr/>
          </p:nvSpPr>
          <p:spPr bwMode="auto">
            <a:xfrm>
              <a:off x="4805" y="873"/>
              <a:ext cx="0" cy="272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88" name="Line 38"/>
            <p:cNvSpPr>
              <a:spLocks noChangeShapeType="1"/>
            </p:cNvSpPr>
            <p:nvPr/>
          </p:nvSpPr>
          <p:spPr bwMode="auto">
            <a:xfrm>
              <a:off x="5042" y="873"/>
              <a:ext cx="0" cy="272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289" name="Line 39"/>
            <p:cNvSpPr>
              <a:spLocks noChangeShapeType="1"/>
            </p:cNvSpPr>
            <p:nvPr/>
          </p:nvSpPr>
          <p:spPr bwMode="auto">
            <a:xfrm>
              <a:off x="5279" y="873"/>
              <a:ext cx="0" cy="272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0267" name="Line 161"/>
          <p:cNvSpPr>
            <a:spLocks noChangeShapeType="1"/>
          </p:cNvSpPr>
          <p:nvPr/>
        </p:nvSpPr>
        <p:spPr bwMode="auto">
          <a:xfrm flipH="1">
            <a:off x="2947988" y="2895600"/>
            <a:ext cx="5183187" cy="0"/>
          </a:xfrm>
          <a:prstGeom prst="line">
            <a:avLst/>
          </a:prstGeom>
          <a:noFill/>
          <a:ln w="28575">
            <a:solidFill>
              <a:srgbClr val="9933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84" name="Rectangle 83"/>
          <p:cNvSpPr/>
          <p:nvPr/>
        </p:nvSpPr>
        <p:spPr>
          <a:xfrm>
            <a:off x="2968625" y="5857875"/>
            <a:ext cx="146050" cy="104775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85" name="Straight Connector 84"/>
          <p:cNvCxnSpPr/>
          <p:nvPr/>
        </p:nvCxnSpPr>
        <p:spPr>
          <a:xfrm>
            <a:off x="2979738" y="5962650"/>
            <a:ext cx="127000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Freeform 85"/>
          <p:cNvSpPr/>
          <p:nvPr/>
        </p:nvSpPr>
        <p:spPr bwMode="auto">
          <a:xfrm>
            <a:off x="2863121" y="4482059"/>
            <a:ext cx="5231568" cy="1469036"/>
          </a:xfrm>
          <a:custGeom>
            <a:avLst/>
            <a:gdLst>
              <a:gd name="connsiteX0" fmla="*/ 0 w 5231568"/>
              <a:gd name="connsiteY0" fmla="*/ 1454046 h 1469036"/>
              <a:gd name="connsiteX1" fmla="*/ 209863 w 5231568"/>
              <a:gd name="connsiteY1" fmla="*/ 1394085 h 1469036"/>
              <a:gd name="connsiteX2" fmla="*/ 644577 w 5231568"/>
              <a:gd name="connsiteY2" fmla="*/ 1229193 h 1469036"/>
              <a:gd name="connsiteX3" fmla="*/ 1169233 w 5231568"/>
              <a:gd name="connsiteY3" fmla="*/ 944380 h 1469036"/>
              <a:gd name="connsiteX4" fmla="*/ 1618938 w 5231568"/>
              <a:gd name="connsiteY4" fmla="*/ 734518 h 1469036"/>
              <a:gd name="connsiteX5" fmla="*/ 1873771 w 5231568"/>
              <a:gd name="connsiteY5" fmla="*/ 404734 h 1469036"/>
              <a:gd name="connsiteX6" fmla="*/ 2233535 w 5231568"/>
              <a:gd name="connsiteY6" fmla="*/ 104931 h 1469036"/>
              <a:gd name="connsiteX7" fmla="*/ 2608289 w 5231568"/>
              <a:gd name="connsiteY7" fmla="*/ 0 h 1469036"/>
              <a:gd name="connsiteX8" fmla="*/ 3043004 w 5231568"/>
              <a:gd name="connsiteY8" fmla="*/ 104931 h 1469036"/>
              <a:gd name="connsiteX9" fmla="*/ 3237876 w 5231568"/>
              <a:gd name="connsiteY9" fmla="*/ 44971 h 1469036"/>
              <a:gd name="connsiteX10" fmla="*/ 3342807 w 5231568"/>
              <a:gd name="connsiteY10" fmla="*/ 104931 h 1469036"/>
              <a:gd name="connsiteX11" fmla="*/ 3912433 w 5231568"/>
              <a:gd name="connsiteY11" fmla="*/ 464695 h 1469036"/>
              <a:gd name="connsiteX12" fmla="*/ 4572000 w 5231568"/>
              <a:gd name="connsiteY12" fmla="*/ 1019331 h 1469036"/>
              <a:gd name="connsiteX13" fmla="*/ 5231568 w 5231568"/>
              <a:gd name="connsiteY13" fmla="*/ 1469036 h 1469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231568" h="1469036">
                <a:moveTo>
                  <a:pt x="0" y="1454046"/>
                </a:moveTo>
                <a:cubicBezTo>
                  <a:pt x="51217" y="1442803"/>
                  <a:pt x="102434" y="1431560"/>
                  <a:pt x="209863" y="1394085"/>
                </a:cubicBezTo>
                <a:cubicBezTo>
                  <a:pt x="317292" y="1356610"/>
                  <a:pt x="484682" y="1304144"/>
                  <a:pt x="644577" y="1229193"/>
                </a:cubicBezTo>
                <a:cubicBezTo>
                  <a:pt x="804472" y="1154242"/>
                  <a:pt x="1006840" y="1026826"/>
                  <a:pt x="1169233" y="944380"/>
                </a:cubicBezTo>
                <a:cubicBezTo>
                  <a:pt x="1331627" y="861934"/>
                  <a:pt x="1501515" y="824459"/>
                  <a:pt x="1618938" y="734518"/>
                </a:cubicBezTo>
                <a:cubicBezTo>
                  <a:pt x="1736361" y="644577"/>
                  <a:pt x="1771338" y="509665"/>
                  <a:pt x="1873771" y="404734"/>
                </a:cubicBezTo>
                <a:cubicBezTo>
                  <a:pt x="1976204" y="299803"/>
                  <a:pt x="2111115" y="172387"/>
                  <a:pt x="2233535" y="104931"/>
                </a:cubicBezTo>
                <a:cubicBezTo>
                  <a:pt x="2355955" y="37475"/>
                  <a:pt x="2473378" y="0"/>
                  <a:pt x="2608289" y="0"/>
                </a:cubicBezTo>
                <a:cubicBezTo>
                  <a:pt x="2743200" y="0"/>
                  <a:pt x="2938073" y="97436"/>
                  <a:pt x="3043004" y="104931"/>
                </a:cubicBezTo>
                <a:cubicBezTo>
                  <a:pt x="3147935" y="112426"/>
                  <a:pt x="3187909" y="44971"/>
                  <a:pt x="3237876" y="44971"/>
                </a:cubicBezTo>
                <a:cubicBezTo>
                  <a:pt x="3287843" y="44971"/>
                  <a:pt x="3342807" y="104931"/>
                  <a:pt x="3342807" y="104931"/>
                </a:cubicBezTo>
                <a:cubicBezTo>
                  <a:pt x="3455233" y="174885"/>
                  <a:pt x="3707568" y="312295"/>
                  <a:pt x="3912433" y="464695"/>
                </a:cubicBezTo>
                <a:cubicBezTo>
                  <a:pt x="4117298" y="617095"/>
                  <a:pt x="4352144" y="851941"/>
                  <a:pt x="4572000" y="1019331"/>
                </a:cubicBezTo>
                <a:cubicBezTo>
                  <a:pt x="4791856" y="1186721"/>
                  <a:pt x="5011712" y="1327878"/>
                  <a:pt x="5231568" y="1469036"/>
                </a:cubicBezTo>
              </a:path>
            </a:pathLst>
          </a:custGeom>
          <a:noFill/>
          <a:ln w="57150" cap="flat" cmpd="sng" algn="ctr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Assuming a Field Length</a:t>
            </a:r>
            <a:endParaRPr lang="en-US" dirty="0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659567" y="1379734"/>
            <a:ext cx="733019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25425" marR="0" lvl="0" indent="-2254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If the HC area you just calculated was the average for a field that is 5 km long, what would the HC volume be in cubic km?  (Volume in km</a:t>
            </a:r>
            <a:r>
              <a:rPr kumimoji="0" lang="en-US" sz="2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  =  HC Area * 5 km)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05094" y="3034653"/>
            <a:ext cx="4735912" cy="1109278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tabLst>
                <a:tab pos="1993900" algn="l"/>
                <a:tab pos="2293938" algn="l"/>
              </a:tabLst>
              <a:defRPr/>
            </a:pPr>
            <a:r>
              <a:rPr lang="en-US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Total HC </a:t>
            </a:r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Volume	=	5 km * 0.1101 km</a:t>
            </a:r>
            <a:r>
              <a:rPr lang="en-US" sz="1800" b="1" baseline="30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 </a:t>
            </a:r>
          </a:p>
          <a:p>
            <a:pPr>
              <a:lnSpc>
                <a:spcPct val="200000"/>
              </a:lnSpc>
              <a:tabLst>
                <a:tab pos="1993900" algn="l"/>
                <a:tab pos="2293938" algn="l"/>
              </a:tabLst>
              <a:defRPr/>
            </a:pPr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=	0.55 km</a:t>
            </a:r>
            <a:r>
              <a:rPr lang="en-US" sz="1800" b="1" baseline="30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 </a:t>
            </a:r>
            <a:endParaRPr lang="en-US" sz="1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31266</TotalTime>
  <Words>777</Words>
  <Application>Microsoft Macintosh PowerPoint</Application>
  <PresentationFormat>On-screen Show (4:3)</PresentationFormat>
  <Paragraphs>214</Paragraphs>
  <Slides>12</Slides>
  <Notes>12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Default Design</vt:lpstr>
      <vt:lpstr>Chart</vt:lpstr>
      <vt:lpstr>Exercise 25: Reservoir Quality</vt:lpstr>
      <vt:lpstr>Crossline 1915</vt:lpstr>
      <vt:lpstr>Crossline 3445</vt:lpstr>
      <vt:lpstr>Crossline 3445 - Flattened</vt:lpstr>
      <vt:lpstr>Computation Sheet</vt:lpstr>
      <vt:lpstr>Computation Sheet</vt:lpstr>
      <vt:lpstr>Crossline 3445</vt:lpstr>
      <vt:lpstr>Crossline 3445 - Flattened</vt:lpstr>
      <vt:lpstr>Assuming a Field Length</vt:lpstr>
      <vt:lpstr>In Place Volume in MBO</vt:lpstr>
      <vt:lpstr>In Place Volume in MBO</vt:lpstr>
      <vt:lpstr>Exercise 25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247</cp:revision>
  <cp:lastPrinted>2001-11-26T19:56:19Z</cp:lastPrinted>
  <dcterms:created xsi:type="dcterms:W3CDTF">2001-11-20T13:29:42Z</dcterms:created>
  <dcterms:modified xsi:type="dcterms:W3CDTF">2016-10-21T18:36:01Z</dcterms:modified>
</cp:coreProperties>
</file>