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9" r:id="rId2"/>
    <p:sldId id="350" r:id="rId3"/>
    <p:sldId id="353" r:id="rId4"/>
    <p:sldId id="351" r:id="rId5"/>
    <p:sldId id="352" r:id="rId6"/>
    <p:sldId id="349" r:id="rId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AFD00"/>
    <a:srgbClr val="C59305"/>
    <a:srgbClr val="00CC99"/>
    <a:srgbClr val="FF33CC"/>
    <a:srgbClr val="3399FF"/>
    <a:srgbClr val="CFEFFD"/>
    <a:srgbClr val="66FFFF"/>
    <a:srgbClr val="FF00FF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0510" autoAdjust="0"/>
  </p:normalViewPr>
  <p:slideViewPr>
    <p:cSldViewPr snapToGrid="0">
      <p:cViewPr>
        <p:scale>
          <a:sx n="60" d="100"/>
          <a:sy n="60" d="100"/>
        </p:scale>
        <p:origin x="-2080" y="-240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1F8589DC-DA9C-47D8-A799-A37A69B3AD26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Without </a:t>
            </a:r>
            <a:r>
              <a:rPr lang="en-US" dirty="0" smtClean="0"/>
              <a:t>computers, we will make this a 2D problem – the area rather than the volume of </a:t>
            </a:r>
            <a:r>
              <a:rPr lang="en-US" dirty="0" smtClean="0"/>
              <a:t>HC.</a:t>
            </a:r>
            <a:r>
              <a:rPr lang="en-US" baseline="0" dirty="0" smtClean="0"/>
              <a:t> </a:t>
            </a:r>
            <a:r>
              <a:rPr lang="en-US" dirty="0" smtClean="0"/>
              <a:t>This</a:t>
            </a:r>
            <a:r>
              <a:rPr lang="en-US" baseline="0" dirty="0" smtClean="0"/>
              <a:t> </a:t>
            </a:r>
            <a:r>
              <a:rPr lang="en-US" baseline="0" dirty="0" smtClean="0"/>
              <a:t>is a “cookbook” exercise where the instructions take students through the computations step-by-</a:t>
            </a:r>
            <a:r>
              <a:rPr lang="en-US" baseline="0" dirty="0" smtClean="0"/>
              <a:t>step, and in 12 steps, you can </a:t>
            </a:r>
            <a:r>
              <a:rPr lang="en-US" baseline="0" dirty="0" smtClean="0"/>
              <a:t>come up with a cross-sectional HC </a:t>
            </a:r>
            <a:r>
              <a:rPr lang="en-US" baseline="0" dirty="0" smtClean="0"/>
              <a:t>area. In </a:t>
            </a:r>
            <a:r>
              <a:rPr lang="en-US" baseline="0" dirty="0" smtClean="0"/>
              <a:t>step </a:t>
            </a:r>
            <a:r>
              <a:rPr lang="en-US" baseline="0" dirty="0" smtClean="0"/>
              <a:t>13, </a:t>
            </a:r>
            <a:r>
              <a:rPr lang="en-US" baseline="0" dirty="0" smtClean="0"/>
              <a:t>we will assume a length to the field so as to get a HC volume estimate.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crossline that goes through the Barracouta-1 discovery </a:t>
            </a:r>
            <a:r>
              <a:rPr lang="en-US" dirty="0" smtClean="0"/>
              <a:t>well.</a:t>
            </a:r>
            <a:r>
              <a:rPr lang="en-US" baseline="0" dirty="0" smtClean="0"/>
              <a:t> </a:t>
            </a:r>
            <a:r>
              <a:rPr lang="en-US" dirty="0" smtClean="0"/>
              <a:t>We</a:t>
            </a:r>
            <a:r>
              <a:rPr lang="en-US" baseline="0" dirty="0" smtClean="0"/>
              <a:t> </a:t>
            </a:r>
            <a:r>
              <a:rPr lang="en-US" baseline="0" dirty="0" smtClean="0"/>
              <a:t>have added lines to demark columns – from A to </a:t>
            </a:r>
            <a:r>
              <a:rPr lang="en-US" baseline="0" dirty="0" smtClean="0"/>
              <a:t>T. Each </a:t>
            </a:r>
            <a:r>
              <a:rPr lang="en-US" baseline="0" dirty="0" smtClean="0"/>
              <a:t>column is 0.5 km </a:t>
            </a:r>
            <a:r>
              <a:rPr lang="en-US" baseline="0" dirty="0" smtClean="0"/>
              <a:t>wide. Note </a:t>
            </a:r>
            <a:r>
              <a:rPr lang="en-US" baseline="0" dirty="0" smtClean="0"/>
              <a:t>that the position of the </a:t>
            </a:r>
            <a:r>
              <a:rPr lang="en-US" baseline="0" dirty="0" smtClean="0"/>
              <a:t>gas-</a:t>
            </a:r>
            <a:r>
              <a:rPr lang="en-US" baseline="0" smtClean="0"/>
              <a:t>water contact (GWC) </a:t>
            </a:r>
            <a:r>
              <a:rPr lang="en-US" baseline="0" dirty="0" smtClean="0"/>
              <a:t>is marked on the left side of the </a:t>
            </a:r>
            <a:r>
              <a:rPr lang="en-US" baseline="0" dirty="0" smtClean="0"/>
              <a:t>section. Step </a:t>
            </a:r>
            <a:r>
              <a:rPr lang="en-US" baseline="0" dirty="0" smtClean="0"/>
              <a:t>1 will be to draw the base of the gas where it is BELOW the magenta line (top of reservoir)</a:t>
            </a:r>
            <a:r>
              <a:rPr lang="en-US" baseline="0" dirty="0" smtClean="0"/>
              <a:t>. Our </a:t>
            </a:r>
            <a:r>
              <a:rPr lang="en-US" baseline="0" dirty="0" smtClean="0"/>
              <a:t>goal is to estimate the amount of oil contained between the magenta line and the flat base of gas line in km</a:t>
            </a:r>
            <a:r>
              <a:rPr lang="en-US" baseline="30000" dirty="0" smtClean="0"/>
              <a:t>2</a:t>
            </a:r>
            <a:r>
              <a:rPr lang="en-US" baseline="0" dirty="0" smtClean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the computation sheet with much of the values filled in. </a:t>
            </a:r>
            <a:r>
              <a:rPr lang="en-US" dirty="0" smtClean="0"/>
              <a:t>Columns </a:t>
            </a:r>
            <a:r>
              <a:rPr lang="en-US" dirty="0" smtClean="0"/>
              <a:t>A through T relate to the columns draw on Figure 1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row 1, students complete</a:t>
            </a:r>
            <a:r>
              <a:rPr lang="en-US" baseline="0" dirty="0" smtClean="0"/>
              <a:t> values for column I through </a:t>
            </a:r>
            <a:r>
              <a:rPr lang="en-US" baseline="0" dirty="0" smtClean="0"/>
              <a:t>T. For </a:t>
            </a:r>
            <a:r>
              <a:rPr lang="en-US" baseline="0" dirty="0" smtClean="0"/>
              <a:t>all the other rows, students only need to fill in columns I, J and </a:t>
            </a:r>
            <a:r>
              <a:rPr lang="en-US" baseline="0" dirty="0" smtClean="0"/>
              <a:t>K. Note </a:t>
            </a:r>
            <a:r>
              <a:rPr lang="en-US" baseline="0" dirty="0" smtClean="0"/>
              <a:t>that rows 4, 5 and 6 give the EOD for the upper, middle and lower zones of the reservoirs.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Net-to-Gross (N:G) and porosity (</a:t>
            </a:r>
            <a:r>
              <a:rPr lang="en-US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Φ) are assigned based on the EOD.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slide summarizes the </a:t>
            </a:r>
            <a:r>
              <a:rPr lang="en-US" dirty="0" smtClean="0"/>
              <a:t>procedure.</a:t>
            </a:r>
            <a:r>
              <a:rPr lang="en-US" baseline="0" dirty="0" smtClean="0"/>
              <a:t> </a:t>
            </a:r>
            <a:r>
              <a:rPr lang="en-US" dirty="0" smtClean="0"/>
              <a:t>Steps </a:t>
            </a:r>
            <a:r>
              <a:rPr lang="en-US" dirty="0" smtClean="0"/>
              <a:t>3 through 9 are done column-by-</a:t>
            </a:r>
            <a:r>
              <a:rPr lang="en-US" dirty="0" smtClean="0"/>
              <a:t>column.</a:t>
            </a:r>
            <a:r>
              <a:rPr lang="en-US" baseline="0" dirty="0" smtClean="0"/>
              <a:t> </a:t>
            </a:r>
            <a:r>
              <a:rPr lang="en-US" dirty="0" smtClean="0"/>
              <a:t>Step </a:t>
            </a:r>
            <a:r>
              <a:rPr lang="en-US" dirty="0" smtClean="0"/>
              <a:t>10 sums all</a:t>
            </a:r>
            <a:r>
              <a:rPr lang="en-US" baseline="0" dirty="0" smtClean="0"/>
              <a:t> the values in row 18 to get a total cross-sectional area in square kilometers.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25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Reservoir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Quality 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Reservoir Quality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815654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a seismic line that goes through the Barracouda-1 well to analyze reservoir quality in terms of cross-sectional area.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3443" t="25647" r="13364" b="14655"/>
          <a:stretch>
            <a:fillRect/>
          </a:stretch>
        </p:blipFill>
        <p:spPr bwMode="auto">
          <a:xfrm>
            <a:off x="3515710" y="2213241"/>
            <a:ext cx="5108028" cy="303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78372" y="1215644"/>
            <a:ext cx="8308428" cy="372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 algn="just">
              <a:lnSpc>
                <a:spcPct val="90000"/>
              </a:lnSpc>
              <a:spcBef>
                <a:spcPts val="1500"/>
              </a:spcBef>
              <a:spcAft>
                <a:spcPct val="30000"/>
              </a:spcAft>
            </a:pPr>
            <a:r>
              <a:rPr lang="en-US" sz="2200" dirty="0" smtClean="0">
                <a:latin typeface="+mn-lt"/>
              </a:rPr>
              <a:t>Lecture 25 presented the primary factors that control reservoir quality. </a:t>
            </a:r>
            <a:r>
              <a:rPr lang="en-US" sz="2200" dirty="0" smtClean="0">
                <a:latin typeface="+mn-lt"/>
              </a:rPr>
              <a:t>You </a:t>
            </a:r>
            <a:r>
              <a:rPr lang="en-US" sz="2200" dirty="0" smtClean="0">
                <a:latin typeface="+mn-lt"/>
              </a:rPr>
              <a:t>will complete a computation table step-by-step to get an estimate of the in-place HCs for the Crossline that intersects Barracouta-1. </a:t>
            </a:r>
          </a:p>
          <a:p>
            <a:pPr marL="234950" indent="-234950" algn="just">
              <a:lnSpc>
                <a:spcPct val="90000"/>
              </a:lnSpc>
              <a:spcBef>
                <a:spcPts val="1500"/>
              </a:spcBef>
              <a:spcAft>
                <a:spcPct val="30000"/>
              </a:spcAft>
            </a:pPr>
            <a:r>
              <a:rPr lang="en-US" sz="2200" dirty="0" smtClean="0">
                <a:latin typeface="+mn-lt"/>
              </a:rPr>
              <a:t>Computer tools available in interpretation software allow you to walk through the same basic procedure to obtain an estimate of in-place HC volume for the field or prospect that you are charged to work. </a:t>
            </a:r>
          </a:p>
          <a:p>
            <a:pPr marL="234950" indent="-234950" algn="just">
              <a:lnSpc>
                <a:spcPct val="90000"/>
              </a:lnSpc>
              <a:spcBef>
                <a:spcPts val="1500"/>
              </a:spcBef>
              <a:spcAft>
                <a:spcPct val="30000"/>
              </a:spcAft>
            </a:pPr>
            <a:r>
              <a:rPr lang="en-US" sz="2200" dirty="0" smtClean="0">
                <a:latin typeface="+mn-lt"/>
              </a:rPr>
              <a:t>For this exercise, you will have to fill in only columns I, J, and K on the computation sheet, with a few exceptions.</a:t>
            </a:r>
            <a:endParaRPr lang="en-US" sz="22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Seismic Line through Baracouta-1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6536" t="26940" r="7548" b="10776"/>
          <a:stretch>
            <a:fillRect/>
          </a:stretch>
        </p:blipFill>
        <p:spPr bwMode="auto">
          <a:xfrm>
            <a:off x="268014" y="1182414"/>
            <a:ext cx="8576442" cy="45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Computation Sheet</a:t>
            </a:r>
            <a:endParaRPr lang="en-US" dirty="0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307535" y="1053224"/>
            <a:ext cx="8581147" cy="5079561"/>
            <a:chOff x="701675" y="927100"/>
            <a:chExt cx="13217525" cy="7289800"/>
          </a:xfrm>
        </p:grpSpPr>
        <p:pic>
          <p:nvPicPr>
            <p:cNvPr id="4" name="Picture 467"/>
            <p:cNvPicPr>
              <a:picLocks noChangeAspect="1" noChangeArrowheads="1"/>
            </p:cNvPicPr>
            <p:nvPr/>
          </p:nvPicPr>
          <p:blipFill>
            <a:blip r:embed="rId3" cstate="print">
              <a:lum bright="-2000" contrast="8000"/>
            </a:blip>
            <a:srcRect/>
            <a:stretch>
              <a:fillRect/>
            </a:stretch>
          </p:blipFill>
          <p:spPr bwMode="auto">
            <a:xfrm>
              <a:off x="701675" y="927100"/>
              <a:ext cx="13217525" cy="728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5" name="Straight Connector 4"/>
            <p:cNvCxnSpPr/>
            <p:nvPr/>
          </p:nvCxnSpPr>
          <p:spPr>
            <a:xfrm>
              <a:off x="724791" y="2286000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24791" y="3469758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24791" y="4639339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24791" y="5812466"/>
              <a:ext cx="1308735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Procedure</a:t>
            </a:r>
            <a:endParaRPr lang="en-US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78372" y="1215644"/>
            <a:ext cx="8308428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Draw a flat GWC (gas-water contact) on Figure 1.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Measure the cumulative reservoir width. 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Get the reservoir thickness in TWT (in unit of ms).  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Convert the TWT thickness to a thickness in meters.  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Use EODs to assign the average N:G and Φ.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Determine the reservoir cross-sectional area.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Determine the reservoir rock area.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Determine the reservoir pore area.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Determine the HC pore area.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Sum all the values to get the total HC area in units of square km.</a:t>
            </a:r>
          </a:p>
          <a:p>
            <a:pPr marL="457200" indent="-457200">
              <a:lnSpc>
                <a:spcPct val="90000"/>
              </a:lnSpc>
              <a:spcBef>
                <a:spcPts val="1200"/>
              </a:spcBef>
              <a:spcAft>
                <a:spcPct val="30000"/>
              </a:spcAft>
              <a:buFont typeface="+mj-lt"/>
              <a:buAutoNum type="arabicPeriod"/>
            </a:pP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ight Brace 3"/>
          <p:cNvSpPr/>
          <p:nvPr/>
        </p:nvSpPr>
        <p:spPr bwMode="auto">
          <a:xfrm>
            <a:off x="6684561" y="2207170"/>
            <a:ext cx="630621" cy="3531477"/>
          </a:xfrm>
          <a:prstGeom prst="rightBrace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52132" y="3468410"/>
            <a:ext cx="1324303" cy="982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 smtClean="0">
                <a:latin typeface="Comic Sans MS" pitchFamily="66" charset="0"/>
              </a:rPr>
              <a:t>for each column</a:t>
            </a:r>
            <a:endParaRPr lang="en-US" b="1" dirty="0">
              <a:latin typeface="Comic Sans MS" pitchFamily="66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839313" y="2207175"/>
            <a:ext cx="468235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7"/>
          <p:cNvCxnSpPr/>
          <p:nvPr/>
        </p:nvCxnSpPr>
        <p:spPr bwMode="auto">
          <a:xfrm>
            <a:off x="1839313" y="5733397"/>
            <a:ext cx="468235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25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36633</TotalTime>
  <Words>454</Words>
  <Application>Microsoft Macintosh PowerPoint</Application>
  <PresentationFormat>On-screen Show (4:3)</PresentationFormat>
  <Paragraphs>37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25</vt:lpstr>
      <vt:lpstr>Introduction</vt:lpstr>
      <vt:lpstr>Seismic Line through Baracouta-1</vt:lpstr>
      <vt:lpstr>The Computation Sheet</vt:lpstr>
      <vt:lpstr>Basic Procedure</vt:lpstr>
      <vt:lpstr>Exercise 25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320</cp:revision>
  <cp:lastPrinted>2015-01-27T13:39:19Z</cp:lastPrinted>
  <dcterms:created xsi:type="dcterms:W3CDTF">2001-11-20T13:29:42Z</dcterms:created>
  <dcterms:modified xsi:type="dcterms:W3CDTF">2016-10-21T19:25:19Z</dcterms:modified>
</cp:coreProperties>
</file>