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9" r:id="rId2"/>
    <p:sldId id="350" r:id="rId3"/>
    <p:sldId id="351" r:id="rId4"/>
    <p:sldId id="352" r:id="rId5"/>
    <p:sldId id="353" r:id="rId6"/>
    <p:sldId id="354" r:id="rId7"/>
    <p:sldId id="355" r:id="rId8"/>
    <p:sldId id="356" r:id="rId9"/>
    <p:sldId id="357" r:id="rId10"/>
    <p:sldId id="349" r:id="rId11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AFD00"/>
    <a:srgbClr val="C59305"/>
    <a:srgbClr val="00CC99"/>
    <a:srgbClr val="FF33CC"/>
    <a:srgbClr val="3399FF"/>
    <a:srgbClr val="CFEFFD"/>
    <a:srgbClr val="66FFFF"/>
    <a:srgbClr val="FF00FF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80510" autoAdjust="0"/>
  </p:normalViewPr>
  <p:slideViewPr>
    <p:cSldViewPr snapToGrid="0">
      <p:cViewPr>
        <p:scale>
          <a:sx n="60" d="100"/>
          <a:sy n="60" d="100"/>
        </p:scale>
        <p:origin x="-2448" y="-400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Title </a:t>
            </a:r>
            <a:r>
              <a:rPr lang="en-US" dirty="0" smtClean="0"/>
              <a:t>slide with main task.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1F8589DC-DA9C-47D8-A799-A37A69B3AD26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shows a representative east-west line that has been datumed (flattened) on the Green </a:t>
            </a:r>
            <a:r>
              <a:rPr lang="en-US" dirty="0" smtClean="0"/>
              <a:t>horizon.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are interested in the rocks above and below the Orange horizon: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- below the Orange </a:t>
            </a:r>
            <a:r>
              <a:rPr lang="en-US" dirty="0" smtClean="0"/>
              <a:t>horizon, </a:t>
            </a:r>
            <a:r>
              <a:rPr lang="en-US" dirty="0" smtClean="0"/>
              <a:t>we are looking for good-quality reservoir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- above the Orange </a:t>
            </a:r>
            <a:r>
              <a:rPr lang="en-US" dirty="0" smtClean="0"/>
              <a:t>horizon, </a:t>
            </a:r>
            <a:r>
              <a:rPr lang="en-US" dirty="0" smtClean="0"/>
              <a:t>we are looking for good-quality sealing rocks.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Note the prograding (inclined) </a:t>
            </a:r>
            <a:r>
              <a:rPr lang="en-US" dirty="0" smtClean="0"/>
              <a:t>reflections.</a:t>
            </a:r>
            <a:r>
              <a:rPr lang="en-US" baseline="0" dirty="0" smtClean="0"/>
              <a:t> </a:t>
            </a:r>
            <a:r>
              <a:rPr lang="en-US" dirty="0" smtClean="0"/>
              <a:t>These </a:t>
            </a:r>
            <a:r>
              <a:rPr lang="en-US" dirty="0" smtClean="0"/>
              <a:t>gently</a:t>
            </a:r>
            <a:r>
              <a:rPr lang="en-US" baseline="0" dirty="0" smtClean="0"/>
              <a:t> dipping reflections indicate a nearshore to offshore deltaic series of depositional </a:t>
            </a:r>
            <a:r>
              <a:rPr lang="en-US" baseline="0" dirty="0" smtClean="0"/>
              <a:t>sequences. ALSO </a:t>
            </a:r>
            <a:r>
              <a:rPr lang="en-US" baseline="0" dirty="0" smtClean="0"/>
              <a:t>NOTE: </a:t>
            </a:r>
            <a:r>
              <a:rPr lang="en-US" baseline="0" dirty="0" smtClean="0"/>
              <a:t>The </a:t>
            </a:r>
            <a:r>
              <a:rPr lang="en-US" baseline="0" dirty="0" smtClean="0"/>
              <a:t>seismic has been phase-shifted to quadrature phase (also called relative impedance)</a:t>
            </a:r>
            <a:r>
              <a:rPr lang="en-US" baseline="0" dirty="0" smtClean="0"/>
              <a:t>. A </a:t>
            </a:r>
            <a:r>
              <a:rPr lang="en-US" baseline="0" dirty="0" smtClean="0"/>
              <a:t>strong reflection coefficient would correspond to a zero </a:t>
            </a:r>
            <a:r>
              <a:rPr lang="en-US" baseline="0" dirty="0" smtClean="0"/>
              <a:t>crossing. The </a:t>
            </a:r>
            <a:r>
              <a:rPr lang="en-US" baseline="0" dirty="0" smtClean="0"/>
              <a:t>loop (half cycle) above a zero crossing gives information on the rock properties of the deposits </a:t>
            </a:r>
            <a:r>
              <a:rPr lang="en-US" baseline="0" dirty="0" smtClean="0"/>
              <a:t>above </a:t>
            </a:r>
            <a:r>
              <a:rPr lang="en-US" baseline="0" dirty="0" smtClean="0"/>
              <a:t>the zero crossing</a:t>
            </a:r>
            <a:r>
              <a:rPr lang="en-US" baseline="0" dirty="0" smtClean="0"/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loop (half cycle) below a zero crossing gives information on the rock properties of the deposits </a:t>
            </a:r>
            <a:r>
              <a:rPr lang="en-US" baseline="0" dirty="0" smtClean="0"/>
              <a:t>below </a:t>
            </a:r>
            <a:r>
              <a:rPr lang="en-US" baseline="0" dirty="0" smtClean="0"/>
              <a:t>the zero crossing.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7FC52C01-ED18-45D0-AA40-01C5D1362769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“cartoon” section shows the types of EODs and sedimentary faces we </a:t>
            </a:r>
            <a:r>
              <a:rPr lang="en-US" dirty="0" smtClean="0"/>
              <a:t>expect.</a:t>
            </a:r>
            <a:r>
              <a:rPr lang="en-US" baseline="0" dirty="0" smtClean="0"/>
              <a:t> </a:t>
            </a:r>
            <a:r>
              <a:rPr lang="en-US" dirty="0" smtClean="0"/>
              <a:t>We want </a:t>
            </a:r>
            <a:r>
              <a:rPr lang="en-US" dirty="0" smtClean="0"/>
              <a:t>to find locations where at the orange horizon we have: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- The Green facies above (marine shale, a great seal), and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- The Yellow facies below (nearshore, reworked sands, a good reservoir).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A42DC249-20B0-4F78-B124-77412F310BE9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the vertical stacking our conceptual model would </a:t>
            </a:r>
            <a:r>
              <a:rPr lang="en-US" dirty="0" smtClean="0"/>
              <a:t>have.</a:t>
            </a:r>
            <a:r>
              <a:rPr lang="en-US" baseline="0" dirty="0" smtClean="0"/>
              <a:t> </a:t>
            </a:r>
            <a:r>
              <a:rPr lang="en-US" dirty="0" smtClean="0"/>
              <a:t>Note: </a:t>
            </a:r>
            <a:r>
              <a:rPr lang="en-US" dirty="0" smtClean="0"/>
              <a:t>at the orange horizon we </a:t>
            </a:r>
            <a:r>
              <a:rPr lang="en-US" dirty="0" smtClean="0"/>
              <a:t>have</a:t>
            </a:r>
            <a:r>
              <a:rPr lang="en-US" baseline="0" dirty="0" smtClean="0"/>
              <a:t> a g</a:t>
            </a:r>
            <a:r>
              <a:rPr lang="en-US" dirty="0" smtClean="0"/>
              <a:t>reat </a:t>
            </a:r>
            <a:r>
              <a:rPr lang="en-US" dirty="0" smtClean="0"/>
              <a:t>seal above, </a:t>
            </a:r>
            <a:r>
              <a:rPr lang="en-US" dirty="0" smtClean="0"/>
              <a:t>but</a:t>
            </a:r>
            <a:r>
              <a:rPr lang="en-US" baseline="0" dirty="0" smtClean="0"/>
              <a:t> only </a:t>
            </a:r>
            <a:r>
              <a:rPr lang="en-US" dirty="0" smtClean="0"/>
              <a:t>fair </a:t>
            </a:r>
            <a:r>
              <a:rPr lang="en-US" dirty="0" smtClean="0"/>
              <a:t>reservoir below.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857E725F-4D7C-451A-8D31-976A4EFA0D2B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an air photo of a modern analog</a:t>
            </a:r>
            <a:r>
              <a:rPr lang="en-US" baseline="0" dirty="0" smtClean="0"/>
              <a:t> for our conceptual </a:t>
            </a:r>
            <a:r>
              <a:rPr lang="en-US" baseline="0" dirty="0" smtClean="0"/>
              <a:t>model. It </a:t>
            </a:r>
            <a:r>
              <a:rPr lang="en-US" baseline="0" dirty="0" smtClean="0"/>
              <a:t>is a barrier </a:t>
            </a:r>
            <a:r>
              <a:rPr lang="en-US" baseline="0" dirty="0" smtClean="0"/>
              <a:t>island. There is great </a:t>
            </a:r>
            <a:r>
              <a:rPr lang="en-US" baseline="0" dirty="0" smtClean="0"/>
              <a:t>reservoir potential along the beach facies.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76F3E9F7-EBD5-4A9F-B2E9-2E671A650C78}" type="slidenum">
              <a:rPr lang="en-US" smtClean="0"/>
              <a:pPr/>
              <a:t>6</a:t>
            </a:fld>
            <a:endParaRPr lang="en-US" dirty="0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used appropriate velocities and densities from the </a:t>
            </a:r>
            <a:r>
              <a:rPr lang="en-US" dirty="0" smtClean="0"/>
              <a:t>three (3) </a:t>
            </a:r>
            <a:r>
              <a:rPr lang="en-US" dirty="0" smtClean="0"/>
              <a:t>rock faces to model several seismic </a:t>
            </a:r>
            <a:r>
              <a:rPr lang="en-US" dirty="0" smtClean="0"/>
              <a:t>responses.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are looking for the depositional stacking at the far left – good reservoir capped by good </a:t>
            </a:r>
            <a:r>
              <a:rPr lang="en-US" dirty="0" smtClean="0"/>
              <a:t>seal.</a:t>
            </a:r>
            <a:r>
              <a:rPr lang="en-US" baseline="0" dirty="0" smtClean="0"/>
              <a:t> </a:t>
            </a:r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smtClean="0"/>
              <a:t>seismic response for this is a strong peak and a strong trough above/below the orange horizon.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other </a:t>
            </a:r>
            <a:r>
              <a:rPr lang="en-US" baseline="0" dirty="0" smtClean="0"/>
              <a:t>three (3) </a:t>
            </a:r>
            <a:r>
              <a:rPr lang="en-US" baseline="0" dirty="0" smtClean="0"/>
              <a:t>possibilities are also shown in which either the peak or trough or both are moderate to low </a:t>
            </a:r>
            <a:r>
              <a:rPr lang="en-US" baseline="0" dirty="0" smtClean="0"/>
              <a:t>amplitude. Thus, </a:t>
            </a:r>
            <a:r>
              <a:rPr lang="en-US" baseline="0" dirty="0" smtClean="0"/>
              <a:t>if we look at the amplitude of the peak above orange and the trough below orange, we can </a:t>
            </a:r>
            <a:r>
              <a:rPr lang="en-US" baseline="0" dirty="0" smtClean="0"/>
              <a:t>locate </a:t>
            </a:r>
            <a:r>
              <a:rPr lang="en-US" baseline="0" dirty="0" smtClean="0"/>
              <a:t>what we what to find.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a map of the amplitude of the peak immediately</a:t>
            </a:r>
            <a:r>
              <a:rPr lang="en-US" baseline="0" dirty="0" smtClean="0"/>
              <a:t> above the Orange horizon.</a:t>
            </a:r>
            <a:endParaRPr 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5266134" y="6658680"/>
            <a:ext cx="4028159" cy="35052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2D20604A-C63A-46FB-8254-8FEEC64C4D21}" type="slidenum">
              <a:rPr lang="en-US" altLang="en-US"/>
              <a:pPr/>
              <a:t>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a map of the amplitude of the trough immediately</a:t>
            </a:r>
            <a:r>
              <a:rPr lang="en-US" baseline="0" dirty="0" smtClean="0"/>
              <a:t> below the Orange </a:t>
            </a:r>
            <a:r>
              <a:rPr lang="en-US" baseline="0" dirty="0" smtClean="0"/>
              <a:t>horizon. As </a:t>
            </a:r>
            <a:r>
              <a:rPr lang="en-US" baseline="0" dirty="0" smtClean="0"/>
              <a:t>you work through the exercise, you will discover where we have the best chance to find </a:t>
            </a:r>
            <a:r>
              <a:rPr lang="en-US" dirty="0" smtClean="0"/>
              <a:t>good reservoir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   capped by good seal.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</a:t>
            </a:r>
            <a:r>
              <a:rPr lang="en-US" dirty="0" smtClean="0"/>
              <a:t>is a time structure map for the orange </a:t>
            </a:r>
            <a:r>
              <a:rPr lang="en-US" dirty="0" smtClean="0"/>
              <a:t>horizon.</a:t>
            </a:r>
            <a:r>
              <a:rPr lang="en-US" baseline="0" dirty="0" smtClean="0"/>
              <a:t> </a:t>
            </a:r>
            <a:r>
              <a:rPr lang="en-US" dirty="0" smtClean="0"/>
              <a:t>You </a:t>
            </a:r>
            <a:r>
              <a:rPr lang="en-US" dirty="0" smtClean="0"/>
              <a:t>can map where the desired stratigraphic stacking (good reservoir capped by good seal)</a:t>
            </a:r>
            <a:r>
              <a:rPr lang="en-US" baseline="0" dirty="0" smtClean="0"/>
              <a:t> occurs </a:t>
            </a:r>
            <a:r>
              <a:rPr lang="en-US" baseline="0" dirty="0" smtClean="0"/>
              <a:t>near a </a:t>
            </a:r>
            <a:r>
              <a:rPr lang="en-US" baseline="0" dirty="0" smtClean="0"/>
              <a:t>structural high.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3513564" y="4251429"/>
            <a:ext cx="2065283" cy="77776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6424788" y="4251429"/>
            <a:ext cx="2065283" cy="77776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24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Seismic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Attribute Analysis  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8014" y="2437042"/>
            <a:ext cx="31069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Seismic Attribute Analysis  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815654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</a:t>
            </a:r>
            <a:r>
              <a:rPr lang="en-US" altLang="en-US" sz="2000" dirty="0" smtClean="0">
                <a:latin typeface="Verdana" panose="020B0604030504040204" pitchFamily="34" charset="0"/>
              </a:rPr>
              <a:t>two (2) </a:t>
            </a:r>
            <a:r>
              <a:rPr lang="en-US" altLang="en-US" sz="2000" dirty="0" smtClean="0">
                <a:latin typeface="Verdana" panose="020B0604030504040204" pitchFamily="34" charset="0"/>
              </a:rPr>
              <a:t>seismic attribute maps to identify areas where good-quality seal rocks overlay good-quality reservoir rocks.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9" name="Picture 4" descr="negative_amplitude_-3200min"/>
          <p:cNvPicPr>
            <a:picLocks noChangeAspect="1" noChangeArrowheads="1"/>
          </p:cNvPicPr>
          <p:nvPr/>
        </p:nvPicPr>
        <p:blipFill>
          <a:blip r:embed="rId3" cstate="print"/>
          <a:srcRect l="6750" t="6689" r="7091" b="6984"/>
          <a:stretch>
            <a:fillRect/>
          </a:stretch>
        </p:blipFill>
        <p:spPr bwMode="auto">
          <a:xfrm>
            <a:off x="3313157" y="2357706"/>
            <a:ext cx="2466097" cy="185420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33" name="Group 32"/>
          <p:cNvGrpSpPr/>
          <p:nvPr/>
        </p:nvGrpSpPr>
        <p:grpSpPr>
          <a:xfrm>
            <a:off x="3524944" y="4351884"/>
            <a:ext cx="2042523" cy="658534"/>
            <a:chOff x="3831026" y="4509544"/>
            <a:chExt cx="2042523" cy="658534"/>
          </a:xfrm>
        </p:grpSpPr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4929986" y="4737191"/>
              <a:ext cx="94356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100" b="1" dirty="0">
                  <a:latin typeface="Arial" charset="0"/>
                </a:rPr>
                <a:t>Strong Amplitude</a:t>
              </a: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3831026" y="4737191"/>
              <a:ext cx="87666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100" b="1" dirty="0">
                  <a:latin typeface="Arial" charset="0"/>
                </a:rPr>
                <a:t>Weak Amplitude</a:t>
              </a: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4815250" y="4510496"/>
              <a:ext cx="228600" cy="2286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4584745" y="4509544"/>
              <a:ext cx="228600" cy="228600"/>
            </a:xfrm>
            <a:prstGeom prst="rect">
              <a:avLst/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4129450" y="4509544"/>
              <a:ext cx="228600" cy="228600"/>
            </a:xfrm>
            <a:prstGeom prst="rect">
              <a:avLst/>
            </a:prstGeom>
            <a:solidFill>
              <a:srgbClr val="FF00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4358050" y="4510496"/>
              <a:ext cx="228600" cy="228600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5270545" y="4509544"/>
              <a:ext cx="228600" cy="228600"/>
            </a:xfrm>
            <a:prstGeom prst="rect">
              <a:avLst/>
            </a:prstGeom>
            <a:solidFill>
              <a:srgbClr val="00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5043850" y="4510496"/>
              <a:ext cx="228600" cy="228600"/>
            </a:xfrm>
            <a:prstGeom prst="rect">
              <a:avLst/>
            </a:prstGeom>
            <a:solidFill>
              <a:srgbClr val="00CC6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</p:grpSp>
      <p:pic>
        <p:nvPicPr>
          <p:cNvPr id="20" name="Picture 4" descr="positive_amplitude_3200min"/>
          <p:cNvPicPr>
            <a:picLocks noChangeAspect="1" noChangeArrowheads="1"/>
          </p:cNvPicPr>
          <p:nvPr/>
        </p:nvPicPr>
        <p:blipFill>
          <a:blip r:embed="rId4" cstate="print"/>
          <a:srcRect l="7155" t="6984" r="7404" b="6984"/>
          <a:stretch>
            <a:fillRect/>
          </a:stretch>
        </p:blipFill>
        <p:spPr bwMode="auto">
          <a:xfrm>
            <a:off x="6234656" y="2357706"/>
            <a:ext cx="2445546" cy="184787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34" name="Group 33"/>
          <p:cNvGrpSpPr/>
          <p:nvPr/>
        </p:nvGrpSpPr>
        <p:grpSpPr>
          <a:xfrm>
            <a:off x="6436168" y="4351884"/>
            <a:ext cx="2042523" cy="658534"/>
            <a:chOff x="6621522" y="4509544"/>
            <a:chExt cx="2042523" cy="658534"/>
          </a:xfrm>
        </p:grpSpPr>
        <p:sp>
          <p:nvSpPr>
            <p:cNvPr id="22" name="Text Box 6"/>
            <p:cNvSpPr txBox="1">
              <a:spLocks noChangeArrowheads="1"/>
            </p:cNvSpPr>
            <p:nvPr/>
          </p:nvSpPr>
          <p:spPr bwMode="auto">
            <a:xfrm>
              <a:off x="7720482" y="4737191"/>
              <a:ext cx="94356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100" b="1" dirty="0">
                  <a:latin typeface="Arial" charset="0"/>
                </a:rPr>
                <a:t>Strong Amplitude</a:t>
              </a:r>
            </a:p>
          </p:txBody>
        </p:sp>
        <p:sp>
          <p:nvSpPr>
            <p:cNvPr id="23" name="Text Box 7"/>
            <p:cNvSpPr txBox="1">
              <a:spLocks noChangeArrowheads="1"/>
            </p:cNvSpPr>
            <p:nvPr/>
          </p:nvSpPr>
          <p:spPr bwMode="auto">
            <a:xfrm>
              <a:off x="6621522" y="4737191"/>
              <a:ext cx="87666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100" b="1" dirty="0">
                  <a:latin typeface="Arial" charset="0"/>
                </a:rPr>
                <a:t>Weak Amplitude</a:t>
              </a:r>
            </a:p>
          </p:txBody>
        </p:sp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7605746" y="4510496"/>
              <a:ext cx="228600" cy="2286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sz="1100" dirty="0"/>
            </a:p>
          </p:txBody>
        </p:sp>
        <p:sp>
          <p:nvSpPr>
            <p:cNvPr id="25" name="Rectangle 9"/>
            <p:cNvSpPr>
              <a:spLocks noChangeArrowheads="1"/>
            </p:cNvSpPr>
            <p:nvPr/>
          </p:nvSpPr>
          <p:spPr bwMode="auto">
            <a:xfrm>
              <a:off x="7375241" y="4509544"/>
              <a:ext cx="228600" cy="228600"/>
            </a:xfrm>
            <a:prstGeom prst="rect">
              <a:avLst/>
            </a:prstGeom>
            <a:solidFill>
              <a:srgbClr val="00CC6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sz="1100" dirty="0"/>
            </a:p>
          </p:txBody>
        </p:sp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6919946" y="4509544"/>
              <a:ext cx="228600" cy="228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sz="1100" dirty="0"/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7148546" y="4510496"/>
              <a:ext cx="228600" cy="228600"/>
            </a:xfrm>
            <a:prstGeom prst="rect">
              <a:avLst/>
            </a:prstGeom>
            <a:solidFill>
              <a:srgbClr val="00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sz="1100" dirty="0"/>
            </a:p>
          </p:txBody>
        </p:sp>
        <p:sp>
          <p:nvSpPr>
            <p:cNvPr id="29" name="Rectangle 12"/>
            <p:cNvSpPr>
              <a:spLocks noChangeArrowheads="1"/>
            </p:cNvSpPr>
            <p:nvPr/>
          </p:nvSpPr>
          <p:spPr bwMode="auto">
            <a:xfrm>
              <a:off x="8061041" y="4509544"/>
              <a:ext cx="228600" cy="228600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sz="1100" dirty="0"/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7834346" y="4510496"/>
              <a:ext cx="228600" cy="228600"/>
            </a:xfrm>
            <a:prstGeom prst="rect">
              <a:avLst/>
            </a:prstGeom>
            <a:solidFill>
              <a:srgbClr val="FF99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sz="1100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24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5" descr="a4"/>
          <p:cNvPicPr>
            <a:picLocks noChangeAspect="1" noChangeArrowheads="1"/>
          </p:cNvPicPr>
          <p:nvPr/>
        </p:nvPicPr>
        <p:blipFill>
          <a:blip r:embed="rId3" cstate="print"/>
          <a:srcRect l="5252" t="6422" r="6229" b="15549"/>
          <a:stretch>
            <a:fillRect/>
          </a:stretch>
        </p:blipFill>
        <p:spPr bwMode="auto">
          <a:xfrm>
            <a:off x="2153439" y="1593850"/>
            <a:ext cx="6164262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6"/>
          <p:cNvSpPr txBox="1">
            <a:spLocks noChangeArrowheads="1"/>
          </p:cNvSpPr>
          <p:nvPr/>
        </p:nvSpPr>
        <p:spPr bwMode="auto">
          <a:xfrm>
            <a:off x="264276" y="3116263"/>
            <a:ext cx="2081019" cy="52322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9900"/>
                </a:solidFill>
                <a:latin typeface="Arial" charset="0"/>
              </a:rPr>
              <a:t>Orange       </a:t>
            </a:r>
            <a:endParaRPr lang="en-US" sz="2800" dirty="0">
              <a:solidFill>
                <a:srgbClr val="FF9900"/>
              </a:solidFill>
              <a:latin typeface="Arial" charset="0"/>
            </a:endParaRPr>
          </a:p>
        </p:txBody>
      </p:sp>
      <p:sp>
        <p:nvSpPr>
          <p:cNvPr id="30725" name="Text Box 7"/>
          <p:cNvSpPr txBox="1">
            <a:spLocks noChangeArrowheads="1"/>
          </p:cNvSpPr>
          <p:nvPr/>
        </p:nvSpPr>
        <p:spPr bwMode="auto">
          <a:xfrm>
            <a:off x="394489" y="3892551"/>
            <a:ext cx="1939955" cy="523220"/>
          </a:xfrm>
          <a:prstGeom prst="rect">
            <a:avLst/>
          </a:prstGeom>
          <a:solidFill>
            <a:schemeClr val="tx1"/>
          </a:solidFill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i="1" dirty="0" smtClean="0">
                <a:solidFill>
                  <a:srgbClr val="66FF66"/>
                </a:solidFill>
                <a:latin typeface="Arial" charset="0"/>
              </a:rPr>
              <a:t>Datum       </a:t>
            </a:r>
            <a:endParaRPr lang="en-US" sz="2800" i="1" dirty="0">
              <a:solidFill>
                <a:srgbClr val="66FF66"/>
              </a:solidFill>
              <a:latin typeface="Arial" charset="0"/>
            </a:endParaRPr>
          </a:p>
        </p:txBody>
      </p:sp>
      <p:sp>
        <p:nvSpPr>
          <p:cNvPr id="30726" name="Line 8"/>
          <p:cNvSpPr>
            <a:spLocks noChangeShapeType="1"/>
          </p:cNvSpPr>
          <p:nvPr/>
        </p:nvSpPr>
        <p:spPr bwMode="auto">
          <a:xfrm>
            <a:off x="1586701" y="3376613"/>
            <a:ext cx="468313" cy="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27" name="Line 9"/>
          <p:cNvSpPr>
            <a:spLocks noChangeShapeType="1"/>
          </p:cNvSpPr>
          <p:nvPr/>
        </p:nvSpPr>
        <p:spPr bwMode="auto">
          <a:xfrm>
            <a:off x="1586701" y="4179888"/>
            <a:ext cx="468313" cy="0"/>
          </a:xfrm>
          <a:prstGeom prst="line">
            <a:avLst/>
          </a:prstGeom>
          <a:noFill/>
          <a:ln w="38100">
            <a:solidFill>
              <a:srgbClr val="66FF66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Datumed Seismic Line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637903" y="1357534"/>
            <a:ext cx="78912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4950" indent="-234950">
              <a:spcAft>
                <a:spcPct val="30000"/>
              </a:spcAft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Stacked, prograding fluvial to nearshore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to offshore marine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siliciclastic 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depositional sequences</a:t>
            </a:r>
            <a:endParaRPr lang="en-US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419225" y="3057077"/>
            <a:ext cx="6448425" cy="1706563"/>
            <a:chOff x="894" y="2100"/>
            <a:chExt cx="4062" cy="1075"/>
          </a:xfrm>
        </p:grpSpPr>
        <p:sp>
          <p:nvSpPr>
            <p:cNvPr id="31755" name="Freeform 6"/>
            <p:cNvSpPr>
              <a:spLocks noChangeAspect="1"/>
            </p:cNvSpPr>
            <p:nvPr/>
          </p:nvSpPr>
          <p:spPr bwMode="auto">
            <a:xfrm>
              <a:off x="3036" y="2689"/>
              <a:ext cx="1920" cy="485"/>
            </a:xfrm>
            <a:custGeom>
              <a:avLst/>
              <a:gdLst>
                <a:gd name="T0" fmla="*/ 1425 w 1920"/>
                <a:gd name="T1" fmla="*/ 258 h 485"/>
                <a:gd name="T2" fmla="*/ 1587 w 1920"/>
                <a:gd name="T3" fmla="*/ 360 h 485"/>
                <a:gd name="T4" fmla="*/ 1920 w 1920"/>
                <a:gd name="T5" fmla="*/ 485 h 485"/>
                <a:gd name="T6" fmla="*/ 0 w 1920"/>
                <a:gd name="T7" fmla="*/ 485 h 485"/>
                <a:gd name="T8" fmla="*/ 68 w 1920"/>
                <a:gd name="T9" fmla="*/ 60 h 485"/>
                <a:gd name="T10" fmla="*/ 572 w 1920"/>
                <a:gd name="T11" fmla="*/ 0 h 485"/>
                <a:gd name="T12" fmla="*/ 1077 w 1920"/>
                <a:gd name="T13" fmla="*/ 48 h 485"/>
                <a:gd name="T14" fmla="*/ 1311 w 1920"/>
                <a:gd name="T15" fmla="*/ 210 h 485"/>
                <a:gd name="T16" fmla="*/ 1425 w 1920"/>
                <a:gd name="T17" fmla="*/ 258 h 4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20"/>
                <a:gd name="T28" fmla="*/ 0 h 485"/>
                <a:gd name="T29" fmla="*/ 1920 w 1920"/>
                <a:gd name="T30" fmla="*/ 485 h 48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20" h="485">
                  <a:moveTo>
                    <a:pt x="1425" y="258"/>
                  </a:moveTo>
                  <a:lnTo>
                    <a:pt x="1587" y="360"/>
                  </a:lnTo>
                  <a:lnTo>
                    <a:pt x="1920" y="485"/>
                  </a:lnTo>
                  <a:lnTo>
                    <a:pt x="0" y="485"/>
                  </a:lnTo>
                  <a:lnTo>
                    <a:pt x="68" y="60"/>
                  </a:lnTo>
                  <a:lnTo>
                    <a:pt x="572" y="0"/>
                  </a:lnTo>
                  <a:lnTo>
                    <a:pt x="1077" y="48"/>
                  </a:lnTo>
                  <a:lnTo>
                    <a:pt x="1311" y="210"/>
                  </a:lnTo>
                  <a:lnTo>
                    <a:pt x="1425" y="258"/>
                  </a:lnTo>
                  <a:close/>
                </a:path>
              </a:pathLst>
            </a:custGeom>
            <a:solidFill>
              <a:srgbClr val="0099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56" name="Freeform 7"/>
            <p:cNvSpPr>
              <a:spLocks noChangeAspect="1"/>
            </p:cNvSpPr>
            <p:nvPr/>
          </p:nvSpPr>
          <p:spPr bwMode="auto">
            <a:xfrm>
              <a:off x="3146" y="2605"/>
              <a:ext cx="1338" cy="366"/>
            </a:xfrm>
            <a:custGeom>
              <a:avLst/>
              <a:gdLst>
                <a:gd name="T0" fmla="*/ 636 w 892"/>
                <a:gd name="T1" fmla="*/ 6 h 244"/>
                <a:gd name="T2" fmla="*/ 822 w 892"/>
                <a:gd name="T3" fmla="*/ 60 h 244"/>
                <a:gd name="T4" fmla="*/ 1140 w 892"/>
                <a:gd name="T5" fmla="*/ 228 h 244"/>
                <a:gd name="T6" fmla="*/ 1338 w 892"/>
                <a:gd name="T7" fmla="*/ 366 h 244"/>
                <a:gd name="T8" fmla="*/ 1116 w 892"/>
                <a:gd name="T9" fmla="*/ 288 h 244"/>
                <a:gd name="T10" fmla="*/ 1146 w 892"/>
                <a:gd name="T11" fmla="*/ 354 h 244"/>
                <a:gd name="T12" fmla="*/ 894 w 892"/>
                <a:gd name="T13" fmla="*/ 234 h 244"/>
                <a:gd name="T14" fmla="*/ 924 w 892"/>
                <a:gd name="T15" fmla="*/ 300 h 244"/>
                <a:gd name="T16" fmla="*/ 660 w 892"/>
                <a:gd name="T17" fmla="*/ 234 h 244"/>
                <a:gd name="T18" fmla="*/ 702 w 892"/>
                <a:gd name="T19" fmla="*/ 318 h 244"/>
                <a:gd name="T20" fmla="*/ 486 w 892"/>
                <a:gd name="T21" fmla="*/ 294 h 244"/>
                <a:gd name="T22" fmla="*/ 528 w 892"/>
                <a:gd name="T23" fmla="*/ 348 h 244"/>
                <a:gd name="T24" fmla="*/ 132 w 892"/>
                <a:gd name="T25" fmla="*/ 348 h 244"/>
                <a:gd name="T26" fmla="*/ 0 w 892"/>
                <a:gd name="T27" fmla="*/ 174 h 244"/>
                <a:gd name="T28" fmla="*/ 372 w 892"/>
                <a:gd name="T29" fmla="*/ 0 h 244"/>
                <a:gd name="T30" fmla="*/ 636 w 892"/>
                <a:gd name="T31" fmla="*/ 6 h 24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92"/>
                <a:gd name="T49" fmla="*/ 0 h 244"/>
                <a:gd name="T50" fmla="*/ 892 w 892"/>
                <a:gd name="T51" fmla="*/ 244 h 24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92" h="244">
                  <a:moveTo>
                    <a:pt x="424" y="4"/>
                  </a:moveTo>
                  <a:lnTo>
                    <a:pt x="548" y="40"/>
                  </a:lnTo>
                  <a:lnTo>
                    <a:pt x="760" y="152"/>
                  </a:lnTo>
                  <a:lnTo>
                    <a:pt x="892" y="244"/>
                  </a:lnTo>
                  <a:lnTo>
                    <a:pt x="744" y="192"/>
                  </a:lnTo>
                  <a:lnTo>
                    <a:pt x="764" y="236"/>
                  </a:lnTo>
                  <a:lnTo>
                    <a:pt x="596" y="156"/>
                  </a:lnTo>
                  <a:lnTo>
                    <a:pt x="616" y="200"/>
                  </a:lnTo>
                  <a:lnTo>
                    <a:pt x="440" y="156"/>
                  </a:lnTo>
                  <a:lnTo>
                    <a:pt x="468" y="212"/>
                  </a:lnTo>
                  <a:lnTo>
                    <a:pt x="324" y="196"/>
                  </a:lnTo>
                  <a:lnTo>
                    <a:pt x="352" y="232"/>
                  </a:lnTo>
                  <a:lnTo>
                    <a:pt x="88" y="232"/>
                  </a:lnTo>
                  <a:lnTo>
                    <a:pt x="0" y="116"/>
                  </a:lnTo>
                  <a:lnTo>
                    <a:pt x="248" y="0"/>
                  </a:lnTo>
                  <a:lnTo>
                    <a:pt x="424" y="4"/>
                  </a:lnTo>
                  <a:close/>
                </a:path>
              </a:pathLst>
            </a:custGeom>
            <a:solidFill>
              <a:srgbClr val="FFFF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57" name="Freeform 8"/>
            <p:cNvSpPr>
              <a:spLocks noChangeAspect="1"/>
            </p:cNvSpPr>
            <p:nvPr/>
          </p:nvSpPr>
          <p:spPr bwMode="auto">
            <a:xfrm>
              <a:off x="2755" y="2605"/>
              <a:ext cx="1015" cy="246"/>
            </a:xfrm>
            <a:custGeom>
              <a:avLst/>
              <a:gdLst>
                <a:gd name="T0" fmla="*/ 90 w 676"/>
                <a:gd name="T1" fmla="*/ 6 h 164"/>
                <a:gd name="T2" fmla="*/ 1015 w 676"/>
                <a:gd name="T3" fmla="*/ 6 h 164"/>
                <a:gd name="T4" fmla="*/ 919 w 676"/>
                <a:gd name="T5" fmla="*/ 72 h 164"/>
                <a:gd name="T6" fmla="*/ 967 w 676"/>
                <a:gd name="T7" fmla="*/ 114 h 164"/>
                <a:gd name="T8" fmla="*/ 799 w 676"/>
                <a:gd name="T9" fmla="*/ 132 h 164"/>
                <a:gd name="T10" fmla="*/ 901 w 676"/>
                <a:gd name="T11" fmla="*/ 216 h 164"/>
                <a:gd name="T12" fmla="*/ 679 w 676"/>
                <a:gd name="T13" fmla="*/ 192 h 164"/>
                <a:gd name="T14" fmla="*/ 745 w 676"/>
                <a:gd name="T15" fmla="*/ 246 h 164"/>
                <a:gd name="T16" fmla="*/ 583 w 676"/>
                <a:gd name="T17" fmla="*/ 228 h 164"/>
                <a:gd name="T18" fmla="*/ 384 w 676"/>
                <a:gd name="T19" fmla="*/ 222 h 164"/>
                <a:gd name="T20" fmla="*/ 0 w 676"/>
                <a:gd name="T21" fmla="*/ 78 h 164"/>
                <a:gd name="T22" fmla="*/ 0 w 676"/>
                <a:gd name="T23" fmla="*/ 0 h 164"/>
                <a:gd name="T24" fmla="*/ 90 w 676"/>
                <a:gd name="T25" fmla="*/ 6 h 16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76"/>
                <a:gd name="T40" fmla="*/ 0 h 164"/>
                <a:gd name="T41" fmla="*/ 676 w 676"/>
                <a:gd name="T42" fmla="*/ 164 h 16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76" h="164">
                  <a:moveTo>
                    <a:pt x="60" y="4"/>
                  </a:moveTo>
                  <a:lnTo>
                    <a:pt x="676" y="4"/>
                  </a:lnTo>
                  <a:lnTo>
                    <a:pt x="612" y="48"/>
                  </a:lnTo>
                  <a:lnTo>
                    <a:pt x="644" y="76"/>
                  </a:lnTo>
                  <a:lnTo>
                    <a:pt x="532" y="88"/>
                  </a:lnTo>
                  <a:lnTo>
                    <a:pt x="600" y="144"/>
                  </a:lnTo>
                  <a:lnTo>
                    <a:pt x="452" y="128"/>
                  </a:lnTo>
                  <a:lnTo>
                    <a:pt x="496" y="164"/>
                  </a:lnTo>
                  <a:lnTo>
                    <a:pt x="388" y="152"/>
                  </a:lnTo>
                  <a:lnTo>
                    <a:pt x="256" y="148"/>
                  </a:lnTo>
                  <a:lnTo>
                    <a:pt x="0" y="52"/>
                  </a:lnTo>
                  <a:lnTo>
                    <a:pt x="0" y="0"/>
                  </a:lnTo>
                  <a:lnTo>
                    <a:pt x="60" y="4"/>
                  </a:lnTo>
                  <a:close/>
                </a:path>
              </a:pathLst>
            </a:custGeom>
            <a:solidFill>
              <a:srgbClr val="C59305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58" name="Freeform 9"/>
            <p:cNvSpPr>
              <a:spLocks noChangeAspect="1"/>
            </p:cNvSpPr>
            <p:nvPr/>
          </p:nvSpPr>
          <p:spPr bwMode="auto">
            <a:xfrm>
              <a:off x="2557" y="2749"/>
              <a:ext cx="1553" cy="425"/>
            </a:xfrm>
            <a:custGeom>
              <a:avLst/>
              <a:gdLst>
                <a:gd name="T0" fmla="*/ 841 w 1553"/>
                <a:gd name="T1" fmla="*/ 138 h 425"/>
                <a:gd name="T2" fmla="*/ 973 w 1553"/>
                <a:gd name="T3" fmla="*/ 234 h 425"/>
                <a:gd name="T4" fmla="*/ 1111 w 1553"/>
                <a:gd name="T5" fmla="*/ 306 h 425"/>
                <a:gd name="T6" fmla="*/ 1261 w 1553"/>
                <a:gd name="T7" fmla="*/ 354 h 425"/>
                <a:gd name="T8" fmla="*/ 1553 w 1553"/>
                <a:gd name="T9" fmla="*/ 425 h 425"/>
                <a:gd name="T10" fmla="*/ 23 w 1553"/>
                <a:gd name="T11" fmla="*/ 425 h 425"/>
                <a:gd name="T12" fmla="*/ 0 w 1553"/>
                <a:gd name="T13" fmla="*/ 78 h 425"/>
                <a:gd name="T14" fmla="*/ 420 w 1553"/>
                <a:gd name="T15" fmla="*/ 0 h 425"/>
                <a:gd name="T16" fmla="*/ 594 w 1553"/>
                <a:gd name="T17" fmla="*/ 0 h 425"/>
                <a:gd name="T18" fmla="*/ 756 w 1553"/>
                <a:gd name="T19" fmla="*/ 66 h 425"/>
                <a:gd name="T20" fmla="*/ 925 w 1553"/>
                <a:gd name="T21" fmla="*/ 204 h 4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53"/>
                <a:gd name="T34" fmla="*/ 0 h 425"/>
                <a:gd name="T35" fmla="*/ 1553 w 1553"/>
                <a:gd name="T36" fmla="*/ 425 h 4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53" h="425">
                  <a:moveTo>
                    <a:pt x="841" y="138"/>
                  </a:moveTo>
                  <a:lnTo>
                    <a:pt x="973" y="234"/>
                  </a:lnTo>
                  <a:lnTo>
                    <a:pt x="1111" y="306"/>
                  </a:lnTo>
                  <a:lnTo>
                    <a:pt x="1261" y="354"/>
                  </a:lnTo>
                  <a:lnTo>
                    <a:pt x="1553" y="425"/>
                  </a:lnTo>
                  <a:lnTo>
                    <a:pt x="23" y="425"/>
                  </a:lnTo>
                  <a:lnTo>
                    <a:pt x="0" y="78"/>
                  </a:lnTo>
                  <a:lnTo>
                    <a:pt x="420" y="0"/>
                  </a:lnTo>
                  <a:lnTo>
                    <a:pt x="594" y="0"/>
                  </a:lnTo>
                  <a:lnTo>
                    <a:pt x="756" y="66"/>
                  </a:lnTo>
                  <a:lnTo>
                    <a:pt x="925" y="204"/>
                  </a:lnTo>
                </a:path>
              </a:pathLst>
            </a:custGeom>
            <a:solidFill>
              <a:srgbClr val="0099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59" name="Freeform 10"/>
            <p:cNvSpPr>
              <a:spLocks noChangeAspect="1"/>
            </p:cNvSpPr>
            <p:nvPr/>
          </p:nvSpPr>
          <p:spPr bwMode="auto">
            <a:xfrm>
              <a:off x="2275" y="2605"/>
              <a:ext cx="1147" cy="336"/>
            </a:xfrm>
            <a:custGeom>
              <a:avLst/>
              <a:gdLst>
                <a:gd name="T0" fmla="*/ 504 w 1147"/>
                <a:gd name="T1" fmla="*/ 0 h 336"/>
                <a:gd name="T2" fmla="*/ 643 w 1147"/>
                <a:gd name="T3" fmla="*/ 36 h 336"/>
                <a:gd name="T4" fmla="*/ 877 w 1147"/>
                <a:gd name="T5" fmla="*/ 120 h 336"/>
                <a:gd name="T6" fmla="*/ 1043 w 1147"/>
                <a:gd name="T7" fmla="*/ 197 h 336"/>
                <a:gd name="T8" fmla="*/ 1147 w 1147"/>
                <a:gd name="T9" fmla="*/ 300 h 336"/>
                <a:gd name="T10" fmla="*/ 979 w 1147"/>
                <a:gd name="T11" fmla="*/ 246 h 336"/>
                <a:gd name="T12" fmla="*/ 1003 w 1147"/>
                <a:gd name="T13" fmla="*/ 306 h 336"/>
                <a:gd name="T14" fmla="*/ 757 w 1147"/>
                <a:gd name="T15" fmla="*/ 198 h 336"/>
                <a:gd name="T16" fmla="*/ 799 w 1147"/>
                <a:gd name="T17" fmla="*/ 264 h 336"/>
                <a:gd name="T18" fmla="*/ 601 w 1147"/>
                <a:gd name="T19" fmla="*/ 210 h 336"/>
                <a:gd name="T20" fmla="*/ 631 w 1147"/>
                <a:gd name="T21" fmla="*/ 300 h 336"/>
                <a:gd name="T22" fmla="*/ 390 w 1147"/>
                <a:gd name="T23" fmla="*/ 234 h 336"/>
                <a:gd name="T24" fmla="*/ 395 w 1147"/>
                <a:gd name="T25" fmla="*/ 317 h 336"/>
                <a:gd name="T26" fmla="*/ 102 w 1147"/>
                <a:gd name="T27" fmla="*/ 336 h 336"/>
                <a:gd name="T28" fmla="*/ 0 w 1147"/>
                <a:gd name="T29" fmla="*/ 90 h 336"/>
                <a:gd name="T30" fmla="*/ 258 w 1147"/>
                <a:gd name="T31" fmla="*/ 6 h 336"/>
                <a:gd name="T32" fmla="*/ 504 w 1147"/>
                <a:gd name="T33" fmla="*/ 0 h 3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47"/>
                <a:gd name="T52" fmla="*/ 0 h 336"/>
                <a:gd name="T53" fmla="*/ 1147 w 1147"/>
                <a:gd name="T54" fmla="*/ 336 h 3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47" h="336">
                  <a:moveTo>
                    <a:pt x="504" y="0"/>
                  </a:moveTo>
                  <a:lnTo>
                    <a:pt x="643" y="36"/>
                  </a:lnTo>
                  <a:lnTo>
                    <a:pt x="877" y="120"/>
                  </a:lnTo>
                  <a:lnTo>
                    <a:pt x="1043" y="197"/>
                  </a:lnTo>
                  <a:lnTo>
                    <a:pt x="1147" y="300"/>
                  </a:lnTo>
                  <a:lnTo>
                    <a:pt x="979" y="246"/>
                  </a:lnTo>
                  <a:lnTo>
                    <a:pt x="1003" y="306"/>
                  </a:lnTo>
                  <a:lnTo>
                    <a:pt x="757" y="198"/>
                  </a:lnTo>
                  <a:lnTo>
                    <a:pt x="799" y="264"/>
                  </a:lnTo>
                  <a:lnTo>
                    <a:pt x="601" y="210"/>
                  </a:lnTo>
                  <a:lnTo>
                    <a:pt x="631" y="300"/>
                  </a:lnTo>
                  <a:lnTo>
                    <a:pt x="390" y="234"/>
                  </a:lnTo>
                  <a:lnTo>
                    <a:pt x="395" y="317"/>
                  </a:lnTo>
                  <a:lnTo>
                    <a:pt x="102" y="336"/>
                  </a:lnTo>
                  <a:lnTo>
                    <a:pt x="0" y="90"/>
                  </a:lnTo>
                  <a:lnTo>
                    <a:pt x="258" y="6"/>
                  </a:lnTo>
                  <a:lnTo>
                    <a:pt x="504" y="0"/>
                  </a:lnTo>
                  <a:close/>
                </a:path>
              </a:pathLst>
            </a:custGeom>
            <a:solidFill>
              <a:srgbClr val="FFFF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60" name="Freeform 11"/>
            <p:cNvSpPr>
              <a:spLocks noChangeAspect="1"/>
            </p:cNvSpPr>
            <p:nvPr/>
          </p:nvSpPr>
          <p:spPr bwMode="auto">
            <a:xfrm>
              <a:off x="1795" y="2592"/>
              <a:ext cx="960" cy="235"/>
            </a:xfrm>
            <a:custGeom>
              <a:avLst/>
              <a:gdLst>
                <a:gd name="T0" fmla="*/ 53 w 960"/>
                <a:gd name="T1" fmla="*/ 0 h 235"/>
                <a:gd name="T2" fmla="*/ 960 w 960"/>
                <a:gd name="T3" fmla="*/ 31 h 235"/>
                <a:gd name="T4" fmla="*/ 846 w 960"/>
                <a:gd name="T5" fmla="*/ 85 h 235"/>
                <a:gd name="T6" fmla="*/ 894 w 960"/>
                <a:gd name="T7" fmla="*/ 127 h 235"/>
                <a:gd name="T8" fmla="*/ 774 w 960"/>
                <a:gd name="T9" fmla="*/ 139 h 235"/>
                <a:gd name="T10" fmla="*/ 804 w 960"/>
                <a:gd name="T11" fmla="*/ 181 h 235"/>
                <a:gd name="T12" fmla="*/ 690 w 960"/>
                <a:gd name="T13" fmla="*/ 211 h 235"/>
                <a:gd name="T14" fmla="*/ 528 w 960"/>
                <a:gd name="T15" fmla="*/ 235 h 235"/>
                <a:gd name="T16" fmla="*/ 5 w 960"/>
                <a:gd name="T17" fmla="*/ 48 h 235"/>
                <a:gd name="T18" fmla="*/ 0 w 960"/>
                <a:gd name="T19" fmla="*/ 7 h 235"/>
                <a:gd name="T20" fmla="*/ 101 w 960"/>
                <a:gd name="T21" fmla="*/ 18 h 235"/>
                <a:gd name="T22" fmla="*/ 545 w 960"/>
                <a:gd name="T23" fmla="*/ 12 h 2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60"/>
                <a:gd name="T37" fmla="*/ 0 h 235"/>
                <a:gd name="T38" fmla="*/ 960 w 960"/>
                <a:gd name="T39" fmla="*/ 235 h 23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60" h="235">
                  <a:moveTo>
                    <a:pt x="53" y="0"/>
                  </a:moveTo>
                  <a:lnTo>
                    <a:pt x="960" y="31"/>
                  </a:lnTo>
                  <a:lnTo>
                    <a:pt x="846" y="85"/>
                  </a:lnTo>
                  <a:lnTo>
                    <a:pt x="894" y="127"/>
                  </a:lnTo>
                  <a:lnTo>
                    <a:pt x="774" y="139"/>
                  </a:lnTo>
                  <a:lnTo>
                    <a:pt x="804" y="181"/>
                  </a:lnTo>
                  <a:lnTo>
                    <a:pt x="690" y="211"/>
                  </a:lnTo>
                  <a:lnTo>
                    <a:pt x="528" y="235"/>
                  </a:lnTo>
                  <a:lnTo>
                    <a:pt x="5" y="48"/>
                  </a:lnTo>
                  <a:lnTo>
                    <a:pt x="0" y="7"/>
                  </a:lnTo>
                  <a:lnTo>
                    <a:pt x="101" y="18"/>
                  </a:lnTo>
                  <a:lnTo>
                    <a:pt x="545" y="12"/>
                  </a:lnTo>
                </a:path>
              </a:pathLst>
            </a:custGeom>
            <a:solidFill>
              <a:srgbClr val="C59305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61" name="Freeform 12"/>
            <p:cNvSpPr>
              <a:spLocks noChangeAspect="1"/>
            </p:cNvSpPr>
            <p:nvPr/>
          </p:nvSpPr>
          <p:spPr bwMode="auto">
            <a:xfrm>
              <a:off x="1351" y="2749"/>
              <a:ext cx="1871" cy="426"/>
            </a:xfrm>
            <a:custGeom>
              <a:avLst/>
              <a:gdLst>
                <a:gd name="T0" fmla="*/ 1285 w 1871"/>
                <a:gd name="T1" fmla="*/ 144 h 426"/>
                <a:gd name="T2" fmla="*/ 1453 w 1871"/>
                <a:gd name="T3" fmla="*/ 270 h 426"/>
                <a:gd name="T4" fmla="*/ 1651 w 1871"/>
                <a:gd name="T5" fmla="*/ 360 h 426"/>
                <a:gd name="T6" fmla="*/ 1871 w 1871"/>
                <a:gd name="T7" fmla="*/ 425 h 426"/>
                <a:gd name="T8" fmla="*/ 0 w 1871"/>
                <a:gd name="T9" fmla="*/ 426 h 426"/>
                <a:gd name="T10" fmla="*/ 0 w 1871"/>
                <a:gd name="T11" fmla="*/ 174 h 426"/>
                <a:gd name="T12" fmla="*/ 660 w 1871"/>
                <a:gd name="T13" fmla="*/ 0 h 426"/>
                <a:gd name="T14" fmla="*/ 1135 w 1871"/>
                <a:gd name="T15" fmla="*/ 54 h 426"/>
                <a:gd name="T16" fmla="*/ 1327 w 1871"/>
                <a:gd name="T17" fmla="*/ 168 h 426"/>
                <a:gd name="T18" fmla="*/ 1339 w 1871"/>
                <a:gd name="T19" fmla="*/ 216 h 4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1"/>
                <a:gd name="T31" fmla="*/ 0 h 426"/>
                <a:gd name="T32" fmla="*/ 1871 w 1871"/>
                <a:gd name="T33" fmla="*/ 426 h 4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1" h="426">
                  <a:moveTo>
                    <a:pt x="1285" y="144"/>
                  </a:moveTo>
                  <a:lnTo>
                    <a:pt x="1453" y="270"/>
                  </a:lnTo>
                  <a:lnTo>
                    <a:pt x="1651" y="360"/>
                  </a:lnTo>
                  <a:lnTo>
                    <a:pt x="1871" y="425"/>
                  </a:lnTo>
                  <a:lnTo>
                    <a:pt x="0" y="426"/>
                  </a:lnTo>
                  <a:lnTo>
                    <a:pt x="0" y="174"/>
                  </a:lnTo>
                  <a:lnTo>
                    <a:pt x="660" y="0"/>
                  </a:lnTo>
                  <a:lnTo>
                    <a:pt x="1135" y="54"/>
                  </a:lnTo>
                  <a:lnTo>
                    <a:pt x="1327" y="168"/>
                  </a:lnTo>
                  <a:lnTo>
                    <a:pt x="1339" y="216"/>
                  </a:lnTo>
                </a:path>
              </a:pathLst>
            </a:custGeom>
            <a:solidFill>
              <a:srgbClr val="0099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62" name="Freeform 13"/>
            <p:cNvSpPr>
              <a:spLocks noChangeAspect="1"/>
            </p:cNvSpPr>
            <p:nvPr/>
          </p:nvSpPr>
          <p:spPr bwMode="auto">
            <a:xfrm>
              <a:off x="900" y="2605"/>
              <a:ext cx="1764" cy="570"/>
            </a:xfrm>
            <a:custGeom>
              <a:avLst/>
              <a:gdLst>
                <a:gd name="T0" fmla="*/ 1002 w 1764"/>
                <a:gd name="T1" fmla="*/ 17 h 570"/>
                <a:gd name="T2" fmla="*/ 1194 w 1764"/>
                <a:gd name="T3" fmla="*/ 29 h 570"/>
                <a:gd name="T4" fmla="*/ 1393 w 1764"/>
                <a:gd name="T5" fmla="*/ 96 h 570"/>
                <a:gd name="T6" fmla="*/ 1573 w 1764"/>
                <a:gd name="T7" fmla="*/ 192 h 570"/>
                <a:gd name="T8" fmla="*/ 1764 w 1764"/>
                <a:gd name="T9" fmla="*/ 311 h 570"/>
                <a:gd name="T10" fmla="*/ 1603 w 1764"/>
                <a:gd name="T11" fmla="*/ 264 h 570"/>
                <a:gd name="T12" fmla="*/ 1651 w 1764"/>
                <a:gd name="T13" fmla="*/ 336 h 570"/>
                <a:gd name="T14" fmla="*/ 1345 w 1764"/>
                <a:gd name="T15" fmla="*/ 210 h 570"/>
                <a:gd name="T16" fmla="*/ 1393 w 1764"/>
                <a:gd name="T17" fmla="*/ 282 h 570"/>
                <a:gd name="T18" fmla="*/ 1159 w 1764"/>
                <a:gd name="T19" fmla="*/ 240 h 570"/>
                <a:gd name="T20" fmla="*/ 1165 w 1764"/>
                <a:gd name="T21" fmla="*/ 294 h 570"/>
                <a:gd name="T22" fmla="*/ 943 w 1764"/>
                <a:gd name="T23" fmla="*/ 294 h 570"/>
                <a:gd name="T24" fmla="*/ 985 w 1764"/>
                <a:gd name="T25" fmla="*/ 342 h 570"/>
                <a:gd name="T26" fmla="*/ 714 w 1764"/>
                <a:gd name="T27" fmla="*/ 378 h 570"/>
                <a:gd name="T28" fmla="*/ 786 w 1764"/>
                <a:gd name="T29" fmla="*/ 456 h 570"/>
                <a:gd name="T30" fmla="*/ 480 w 1764"/>
                <a:gd name="T31" fmla="*/ 498 h 570"/>
                <a:gd name="T32" fmla="*/ 528 w 1764"/>
                <a:gd name="T33" fmla="*/ 570 h 570"/>
                <a:gd name="T34" fmla="*/ 0 w 1764"/>
                <a:gd name="T35" fmla="*/ 569 h 570"/>
                <a:gd name="T36" fmla="*/ 6 w 1764"/>
                <a:gd name="T37" fmla="*/ 258 h 570"/>
                <a:gd name="T38" fmla="*/ 432 w 1764"/>
                <a:gd name="T39" fmla="*/ 0 h 570"/>
                <a:gd name="T40" fmla="*/ 1051 w 1764"/>
                <a:gd name="T41" fmla="*/ 0 h 570"/>
                <a:gd name="T42" fmla="*/ 1213 w 1764"/>
                <a:gd name="T43" fmla="*/ 36 h 57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64"/>
                <a:gd name="T67" fmla="*/ 0 h 570"/>
                <a:gd name="T68" fmla="*/ 1764 w 1764"/>
                <a:gd name="T69" fmla="*/ 570 h 57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64" h="570">
                  <a:moveTo>
                    <a:pt x="1002" y="17"/>
                  </a:moveTo>
                  <a:lnTo>
                    <a:pt x="1194" y="29"/>
                  </a:lnTo>
                  <a:lnTo>
                    <a:pt x="1393" y="96"/>
                  </a:lnTo>
                  <a:lnTo>
                    <a:pt x="1573" y="192"/>
                  </a:lnTo>
                  <a:lnTo>
                    <a:pt x="1764" y="311"/>
                  </a:lnTo>
                  <a:lnTo>
                    <a:pt x="1603" y="264"/>
                  </a:lnTo>
                  <a:lnTo>
                    <a:pt x="1651" y="336"/>
                  </a:lnTo>
                  <a:lnTo>
                    <a:pt x="1345" y="210"/>
                  </a:lnTo>
                  <a:lnTo>
                    <a:pt x="1393" y="282"/>
                  </a:lnTo>
                  <a:lnTo>
                    <a:pt x="1159" y="240"/>
                  </a:lnTo>
                  <a:lnTo>
                    <a:pt x="1165" y="294"/>
                  </a:lnTo>
                  <a:lnTo>
                    <a:pt x="943" y="294"/>
                  </a:lnTo>
                  <a:lnTo>
                    <a:pt x="985" y="342"/>
                  </a:lnTo>
                  <a:lnTo>
                    <a:pt x="714" y="378"/>
                  </a:lnTo>
                  <a:lnTo>
                    <a:pt x="786" y="456"/>
                  </a:lnTo>
                  <a:lnTo>
                    <a:pt x="480" y="498"/>
                  </a:lnTo>
                  <a:lnTo>
                    <a:pt x="528" y="570"/>
                  </a:lnTo>
                  <a:lnTo>
                    <a:pt x="0" y="569"/>
                  </a:lnTo>
                  <a:lnTo>
                    <a:pt x="6" y="258"/>
                  </a:lnTo>
                  <a:lnTo>
                    <a:pt x="432" y="0"/>
                  </a:lnTo>
                  <a:lnTo>
                    <a:pt x="1051" y="0"/>
                  </a:lnTo>
                  <a:lnTo>
                    <a:pt x="1213" y="36"/>
                  </a:lnTo>
                </a:path>
              </a:pathLst>
            </a:custGeom>
            <a:solidFill>
              <a:srgbClr val="FFFF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63" name="Freeform 14"/>
            <p:cNvSpPr>
              <a:spLocks noChangeAspect="1"/>
            </p:cNvSpPr>
            <p:nvPr/>
          </p:nvSpPr>
          <p:spPr bwMode="auto">
            <a:xfrm>
              <a:off x="900" y="2611"/>
              <a:ext cx="1009" cy="504"/>
            </a:xfrm>
            <a:custGeom>
              <a:avLst/>
              <a:gdLst>
                <a:gd name="T0" fmla="*/ 0 w 672"/>
                <a:gd name="T1" fmla="*/ 0 h 336"/>
                <a:gd name="T2" fmla="*/ 1009 w 672"/>
                <a:gd name="T3" fmla="*/ 0 h 336"/>
                <a:gd name="T4" fmla="*/ 937 w 672"/>
                <a:gd name="T5" fmla="*/ 72 h 336"/>
                <a:gd name="T6" fmla="*/ 865 w 672"/>
                <a:gd name="T7" fmla="*/ 144 h 336"/>
                <a:gd name="T8" fmla="*/ 937 w 672"/>
                <a:gd name="T9" fmla="*/ 144 h 336"/>
                <a:gd name="T10" fmla="*/ 865 w 672"/>
                <a:gd name="T11" fmla="*/ 144 h 336"/>
                <a:gd name="T12" fmla="*/ 937 w 672"/>
                <a:gd name="T13" fmla="*/ 216 h 336"/>
                <a:gd name="T14" fmla="*/ 721 w 672"/>
                <a:gd name="T15" fmla="*/ 216 h 336"/>
                <a:gd name="T16" fmla="*/ 793 w 672"/>
                <a:gd name="T17" fmla="*/ 288 h 336"/>
                <a:gd name="T18" fmla="*/ 505 w 672"/>
                <a:gd name="T19" fmla="*/ 288 h 336"/>
                <a:gd name="T20" fmla="*/ 577 w 672"/>
                <a:gd name="T21" fmla="*/ 360 h 336"/>
                <a:gd name="T22" fmla="*/ 216 w 672"/>
                <a:gd name="T23" fmla="*/ 360 h 336"/>
                <a:gd name="T24" fmla="*/ 288 w 672"/>
                <a:gd name="T25" fmla="*/ 432 h 336"/>
                <a:gd name="T26" fmla="*/ 0 w 672"/>
                <a:gd name="T27" fmla="*/ 504 h 336"/>
                <a:gd name="T28" fmla="*/ 0 w 672"/>
                <a:gd name="T29" fmla="*/ 0 h 3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72"/>
                <a:gd name="T46" fmla="*/ 0 h 336"/>
                <a:gd name="T47" fmla="*/ 672 w 672"/>
                <a:gd name="T48" fmla="*/ 336 h 3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72" h="336">
                  <a:moveTo>
                    <a:pt x="0" y="0"/>
                  </a:moveTo>
                  <a:lnTo>
                    <a:pt x="672" y="0"/>
                  </a:lnTo>
                  <a:lnTo>
                    <a:pt x="624" y="48"/>
                  </a:lnTo>
                  <a:lnTo>
                    <a:pt x="576" y="96"/>
                  </a:lnTo>
                  <a:lnTo>
                    <a:pt x="624" y="96"/>
                  </a:lnTo>
                  <a:lnTo>
                    <a:pt x="576" y="96"/>
                  </a:lnTo>
                  <a:lnTo>
                    <a:pt x="624" y="144"/>
                  </a:lnTo>
                  <a:lnTo>
                    <a:pt x="480" y="144"/>
                  </a:lnTo>
                  <a:lnTo>
                    <a:pt x="528" y="192"/>
                  </a:lnTo>
                  <a:lnTo>
                    <a:pt x="336" y="192"/>
                  </a:lnTo>
                  <a:lnTo>
                    <a:pt x="384" y="240"/>
                  </a:lnTo>
                  <a:lnTo>
                    <a:pt x="144" y="240"/>
                  </a:lnTo>
                  <a:lnTo>
                    <a:pt x="192" y="288"/>
                  </a:ln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9305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64" name="Freeform 15"/>
            <p:cNvSpPr>
              <a:spLocks noChangeAspect="1"/>
            </p:cNvSpPr>
            <p:nvPr/>
          </p:nvSpPr>
          <p:spPr bwMode="auto">
            <a:xfrm>
              <a:off x="3728" y="2232"/>
              <a:ext cx="24" cy="6"/>
            </a:xfrm>
            <a:custGeom>
              <a:avLst/>
              <a:gdLst>
                <a:gd name="T0" fmla="*/ 0 w 16"/>
                <a:gd name="T1" fmla="*/ 0 h 4"/>
                <a:gd name="T2" fmla="*/ 24 w 16"/>
                <a:gd name="T3" fmla="*/ 6 h 4"/>
                <a:gd name="T4" fmla="*/ 0 w 16"/>
                <a:gd name="T5" fmla="*/ 0 h 4"/>
                <a:gd name="T6" fmla="*/ 0 60000 65536"/>
                <a:gd name="T7" fmla="*/ 0 60000 65536"/>
                <a:gd name="T8" fmla="*/ 0 60000 65536"/>
                <a:gd name="T9" fmla="*/ 0 w 16"/>
                <a:gd name="T10" fmla="*/ 0 h 4"/>
                <a:gd name="T11" fmla="*/ 16 w 16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4">
                  <a:moveTo>
                    <a:pt x="0" y="0"/>
                  </a:moveTo>
                  <a:cubicBezTo>
                    <a:pt x="5" y="1"/>
                    <a:pt x="16" y="4"/>
                    <a:pt x="16" y="4"/>
                  </a:cubicBezTo>
                  <a:cubicBezTo>
                    <a:pt x="16" y="4"/>
                    <a:pt x="5" y="1"/>
                    <a:pt x="0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65" name="Freeform 16"/>
            <p:cNvSpPr>
              <a:spLocks noChangeAspect="1"/>
            </p:cNvSpPr>
            <p:nvPr/>
          </p:nvSpPr>
          <p:spPr bwMode="auto">
            <a:xfrm>
              <a:off x="2875" y="2196"/>
              <a:ext cx="1639" cy="421"/>
            </a:xfrm>
            <a:custGeom>
              <a:avLst/>
              <a:gdLst>
                <a:gd name="T0" fmla="*/ 863 w 1639"/>
                <a:gd name="T1" fmla="*/ 24 h 421"/>
                <a:gd name="T2" fmla="*/ 1039 w 1639"/>
                <a:gd name="T3" fmla="*/ 120 h 421"/>
                <a:gd name="T4" fmla="*/ 1255 w 1639"/>
                <a:gd name="T5" fmla="*/ 271 h 421"/>
                <a:gd name="T6" fmla="*/ 1381 w 1639"/>
                <a:gd name="T7" fmla="*/ 331 h 421"/>
                <a:gd name="T8" fmla="*/ 1597 w 1639"/>
                <a:gd name="T9" fmla="*/ 391 h 421"/>
                <a:gd name="T10" fmla="*/ 1639 w 1639"/>
                <a:gd name="T11" fmla="*/ 403 h 421"/>
                <a:gd name="T12" fmla="*/ 1213 w 1639"/>
                <a:gd name="T13" fmla="*/ 415 h 421"/>
                <a:gd name="T14" fmla="*/ 384 w 1639"/>
                <a:gd name="T15" fmla="*/ 421 h 421"/>
                <a:gd name="T16" fmla="*/ 108 w 1639"/>
                <a:gd name="T17" fmla="*/ 259 h 421"/>
                <a:gd name="T18" fmla="*/ 0 w 1639"/>
                <a:gd name="T19" fmla="*/ 144 h 421"/>
                <a:gd name="T20" fmla="*/ 300 w 1639"/>
                <a:gd name="T21" fmla="*/ 0 h 421"/>
                <a:gd name="T22" fmla="*/ 660 w 1639"/>
                <a:gd name="T23" fmla="*/ 0 h 421"/>
                <a:gd name="T24" fmla="*/ 816 w 1639"/>
                <a:gd name="T25" fmla="*/ 6 h 421"/>
                <a:gd name="T26" fmla="*/ 943 w 1639"/>
                <a:gd name="T27" fmla="*/ 72 h 4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39"/>
                <a:gd name="T43" fmla="*/ 0 h 421"/>
                <a:gd name="T44" fmla="*/ 1639 w 1639"/>
                <a:gd name="T45" fmla="*/ 421 h 4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39" h="421">
                  <a:moveTo>
                    <a:pt x="863" y="24"/>
                  </a:moveTo>
                  <a:lnTo>
                    <a:pt x="1039" y="120"/>
                  </a:lnTo>
                  <a:lnTo>
                    <a:pt x="1255" y="271"/>
                  </a:lnTo>
                  <a:lnTo>
                    <a:pt x="1381" y="331"/>
                  </a:lnTo>
                  <a:lnTo>
                    <a:pt x="1597" y="391"/>
                  </a:lnTo>
                  <a:lnTo>
                    <a:pt x="1639" y="403"/>
                  </a:lnTo>
                  <a:lnTo>
                    <a:pt x="1213" y="415"/>
                  </a:lnTo>
                  <a:lnTo>
                    <a:pt x="384" y="421"/>
                  </a:lnTo>
                  <a:lnTo>
                    <a:pt x="108" y="259"/>
                  </a:lnTo>
                  <a:lnTo>
                    <a:pt x="0" y="144"/>
                  </a:lnTo>
                  <a:lnTo>
                    <a:pt x="300" y="0"/>
                  </a:lnTo>
                  <a:lnTo>
                    <a:pt x="660" y="0"/>
                  </a:lnTo>
                  <a:lnTo>
                    <a:pt x="816" y="6"/>
                  </a:lnTo>
                  <a:lnTo>
                    <a:pt x="943" y="72"/>
                  </a:lnTo>
                </a:path>
              </a:pathLst>
            </a:custGeom>
            <a:solidFill>
              <a:srgbClr val="0099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66" name="Freeform 17"/>
            <p:cNvSpPr>
              <a:spLocks noChangeAspect="1"/>
            </p:cNvSpPr>
            <p:nvPr/>
          </p:nvSpPr>
          <p:spPr bwMode="auto">
            <a:xfrm>
              <a:off x="2809" y="2118"/>
              <a:ext cx="949" cy="276"/>
            </a:xfrm>
            <a:custGeom>
              <a:avLst/>
              <a:gdLst>
                <a:gd name="T0" fmla="*/ 559 w 632"/>
                <a:gd name="T1" fmla="*/ 0 h 184"/>
                <a:gd name="T2" fmla="*/ 793 w 632"/>
                <a:gd name="T3" fmla="*/ 42 h 184"/>
                <a:gd name="T4" fmla="*/ 949 w 632"/>
                <a:gd name="T5" fmla="*/ 126 h 184"/>
                <a:gd name="T6" fmla="*/ 775 w 632"/>
                <a:gd name="T7" fmla="*/ 108 h 184"/>
                <a:gd name="T8" fmla="*/ 835 w 632"/>
                <a:gd name="T9" fmla="*/ 186 h 184"/>
                <a:gd name="T10" fmla="*/ 547 w 632"/>
                <a:gd name="T11" fmla="*/ 132 h 184"/>
                <a:gd name="T12" fmla="*/ 655 w 632"/>
                <a:gd name="T13" fmla="*/ 240 h 184"/>
                <a:gd name="T14" fmla="*/ 384 w 632"/>
                <a:gd name="T15" fmla="*/ 198 h 184"/>
                <a:gd name="T16" fmla="*/ 481 w 632"/>
                <a:gd name="T17" fmla="*/ 276 h 184"/>
                <a:gd name="T18" fmla="*/ 174 w 632"/>
                <a:gd name="T19" fmla="*/ 252 h 184"/>
                <a:gd name="T20" fmla="*/ 0 w 632"/>
                <a:gd name="T21" fmla="*/ 252 h 184"/>
                <a:gd name="T22" fmla="*/ 54 w 632"/>
                <a:gd name="T23" fmla="*/ 54 h 184"/>
                <a:gd name="T24" fmla="*/ 156 w 632"/>
                <a:gd name="T25" fmla="*/ 12 h 184"/>
                <a:gd name="T26" fmla="*/ 559 w 632"/>
                <a:gd name="T27" fmla="*/ 0 h 18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32"/>
                <a:gd name="T43" fmla="*/ 0 h 184"/>
                <a:gd name="T44" fmla="*/ 632 w 632"/>
                <a:gd name="T45" fmla="*/ 184 h 18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32" h="184">
                  <a:moveTo>
                    <a:pt x="372" y="0"/>
                  </a:moveTo>
                  <a:lnTo>
                    <a:pt x="528" y="28"/>
                  </a:lnTo>
                  <a:lnTo>
                    <a:pt x="632" y="84"/>
                  </a:lnTo>
                  <a:lnTo>
                    <a:pt x="516" y="72"/>
                  </a:lnTo>
                  <a:lnTo>
                    <a:pt x="556" y="124"/>
                  </a:lnTo>
                  <a:lnTo>
                    <a:pt x="364" y="88"/>
                  </a:lnTo>
                  <a:lnTo>
                    <a:pt x="436" y="160"/>
                  </a:lnTo>
                  <a:lnTo>
                    <a:pt x="256" y="132"/>
                  </a:lnTo>
                  <a:lnTo>
                    <a:pt x="320" y="184"/>
                  </a:lnTo>
                  <a:lnTo>
                    <a:pt x="116" y="168"/>
                  </a:lnTo>
                  <a:lnTo>
                    <a:pt x="0" y="168"/>
                  </a:lnTo>
                  <a:lnTo>
                    <a:pt x="36" y="36"/>
                  </a:lnTo>
                  <a:lnTo>
                    <a:pt x="104" y="8"/>
                  </a:lnTo>
                  <a:lnTo>
                    <a:pt x="372" y="0"/>
                  </a:lnTo>
                  <a:close/>
                </a:path>
              </a:pathLst>
            </a:custGeom>
            <a:solidFill>
              <a:srgbClr val="FFFF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67" name="Freeform 18"/>
            <p:cNvSpPr>
              <a:spLocks noChangeAspect="1"/>
            </p:cNvSpPr>
            <p:nvPr/>
          </p:nvSpPr>
          <p:spPr bwMode="auto">
            <a:xfrm>
              <a:off x="2425" y="2100"/>
              <a:ext cx="937" cy="180"/>
            </a:xfrm>
            <a:custGeom>
              <a:avLst/>
              <a:gdLst>
                <a:gd name="T0" fmla="*/ 131 w 937"/>
                <a:gd name="T1" fmla="*/ 0 h 180"/>
                <a:gd name="T2" fmla="*/ 565 w 937"/>
                <a:gd name="T3" fmla="*/ 12 h 180"/>
                <a:gd name="T4" fmla="*/ 859 w 937"/>
                <a:gd name="T5" fmla="*/ 12 h 180"/>
                <a:gd name="T6" fmla="*/ 937 w 937"/>
                <a:gd name="T7" fmla="*/ 36 h 180"/>
                <a:gd name="T8" fmla="*/ 811 w 937"/>
                <a:gd name="T9" fmla="*/ 42 h 180"/>
                <a:gd name="T10" fmla="*/ 877 w 937"/>
                <a:gd name="T11" fmla="*/ 84 h 180"/>
                <a:gd name="T12" fmla="*/ 655 w 937"/>
                <a:gd name="T13" fmla="*/ 78 h 180"/>
                <a:gd name="T14" fmla="*/ 757 w 937"/>
                <a:gd name="T15" fmla="*/ 144 h 180"/>
                <a:gd name="T16" fmla="*/ 499 w 937"/>
                <a:gd name="T17" fmla="*/ 126 h 180"/>
                <a:gd name="T18" fmla="*/ 511 w 937"/>
                <a:gd name="T19" fmla="*/ 180 h 180"/>
                <a:gd name="T20" fmla="*/ 354 w 937"/>
                <a:gd name="T21" fmla="*/ 96 h 180"/>
                <a:gd name="T22" fmla="*/ 216 w 937"/>
                <a:gd name="T23" fmla="*/ 132 h 180"/>
                <a:gd name="T24" fmla="*/ 0 w 937"/>
                <a:gd name="T25" fmla="*/ 12 h 180"/>
                <a:gd name="T26" fmla="*/ 227 w 937"/>
                <a:gd name="T27" fmla="*/ 6 h 1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37"/>
                <a:gd name="T43" fmla="*/ 0 h 180"/>
                <a:gd name="T44" fmla="*/ 937 w 937"/>
                <a:gd name="T45" fmla="*/ 180 h 1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37" h="180">
                  <a:moveTo>
                    <a:pt x="131" y="0"/>
                  </a:moveTo>
                  <a:lnTo>
                    <a:pt x="565" y="12"/>
                  </a:lnTo>
                  <a:lnTo>
                    <a:pt x="859" y="12"/>
                  </a:lnTo>
                  <a:lnTo>
                    <a:pt x="937" y="36"/>
                  </a:lnTo>
                  <a:lnTo>
                    <a:pt x="811" y="42"/>
                  </a:lnTo>
                  <a:lnTo>
                    <a:pt x="877" y="84"/>
                  </a:lnTo>
                  <a:lnTo>
                    <a:pt x="655" y="78"/>
                  </a:lnTo>
                  <a:lnTo>
                    <a:pt x="757" y="144"/>
                  </a:lnTo>
                  <a:lnTo>
                    <a:pt x="499" y="126"/>
                  </a:lnTo>
                  <a:lnTo>
                    <a:pt x="511" y="180"/>
                  </a:lnTo>
                  <a:lnTo>
                    <a:pt x="354" y="96"/>
                  </a:lnTo>
                  <a:lnTo>
                    <a:pt x="216" y="132"/>
                  </a:lnTo>
                  <a:lnTo>
                    <a:pt x="0" y="12"/>
                  </a:lnTo>
                  <a:lnTo>
                    <a:pt x="227" y="6"/>
                  </a:lnTo>
                </a:path>
              </a:pathLst>
            </a:custGeom>
            <a:solidFill>
              <a:srgbClr val="C59305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68" name="Freeform 19"/>
            <p:cNvSpPr>
              <a:spLocks noChangeAspect="1"/>
            </p:cNvSpPr>
            <p:nvPr/>
          </p:nvSpPr>
          <p:spPr bwMode="auto">
            <a:xfrm>
              <a:off x="2209" y="2142"/>
              <a:ext cx="1267" cy="463"/>
            </a:xfrm>
            <a:custGeom>
              <a:avLst/>
              <a:gdLst>
                <a:gd name="T0" fmla="*/ 612 w 844"/>
                <a:gd name="T1" fmla="*/ 78 h 308"/>
                <a:gd name="T2" fmla="*/ 733 w 844"/>
                <a:gd name="T3" fmla="*/ 186 h 308"/>
                <a:gd name="T4" fmla="*/ 895 w 844"/>
                <a:gd name="T5" fmla="*/ 307 h 308"/>
                <a:gd name="T6" fmla="*/ 1081 w 844"/>
                <a:gd name="T7" fmla="*/ 415 h 308"/>
                <a:gd name="T8" fmla="*/ 1267 w 844"/>
                <a:gd name="T9" fmla="*/ 463 h 308"/>
                <a:gd name="T10" fmla="*/ 300 w 844"/>
                <a:gd name="T11" fmla="*/ 463 h 308"/>
                <a:gd name="T12" fmla="*/ 0 w 844"/>
                <a:gd name="T13" fmla="*/ 253 h 308"/>
                <a:gd name="T14" fmla="*/ 0 w 844"/>
                <a:gd name="T15" fmla="*/ 78 h 308"/>
                <a:gd name="T16" fmla="*/ 366 w 844"/>
                <a:gd name="T17" fmla="*/ 0 h 308"/>
                <a:gd name="T18" fmla="*/ 516 w 844"/>
                <a:gd name="T19" fmla="*/ 30 h 308"/>
                <a:gd name="T20" fmla="*/ 612 w 844"/>
                <a:gd name="T21" fmla="*/ 78 h 3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44"/>
                <a:gd name="T34" fmla="*/ 0 h 308"/>
                <a:gd name="T35" fmla="*/ 844 w 844"/>
                <a:gd name="T36" fmla="*/ 308 h 30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44" h="308">
                  <a:moveTo>
                    <a:pt x="408" y="52"/>
                  </a:moveTo>
                  <a:lnTo>
                    <a:pt x="488" y="124"/>
                  </a:lnTo>
                  <a:lnTo>
                    <a:pt x="596" y="204"/>
                  </a:lnTo>
                  <a:lnTo>
                    <a:pt x="720" y="276"/>
                  </a:lnTo>
                  <a:lnTo>
                    <a:pt x="844" y="308"/>
                  </a:lnTo>
                  <a:lnTo>
                    <a:pt x="200" y="308"/>
                  </a:lnTo>
                  <a:lnTo>
                    <a:pt x="0" y="168"/>
                  </a:lnTo>
                  <a:lnTo>
                    <a:pt x="0" y="52"/>
                  </a:lnTo>
                  <a:lnTo>
                    <a:pt x="244" y="0"/>
                  </a:lnTo>
                  <a:lnTo>
                    <a:pt x="344" y="20"/>
                  </a:lnTo>
                  <a:lnTo>
                    <a:pt x="408" y="52"/>
                  </a:lnTo>
                  <a:close/>
                </a:path>
              </a:pathLst>
            </a:custGeom>
            <a:solidFill>
              <a:srgbClr val="0099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69" name="Freeform 20"/>
            <p:cNvSpPr>
              <a:spLocks noChangeAspect="1"/>
            </p:cNvSpPr>
            <p:nvPr/>
          </p:nvSpPr>
          <p:spPr bwMode="auto">
            <a:xfrm>
              <a:off x="2053" y="2106"/>
              <a:ext cx="780" cy="282"/>
            </a:xfrm>
            <a:custGeom>
              <a:avLst/>
              <a:gdLst>
                <a:gd name="T0" fmla="*/ 426 w 520"/>
                <a:gd name="T1" fmla="*/ 0 h 188"/>
                <a:gd name="T2" fmla="*/ 666 w 520"/>
                <a:gd name="T3" fmla="*/ 60 h 188"/>
                <a:gd name="T4" fmla="*/ 780 w 520"/>
                <a:gd name="T5" fmla="*/ 126 h 188"/>
                <a:gd name="T6" fmla="*/ 558 w 520"/>
                <a:gd name="T7" fmla="*/ 108 h 188"/>
                <a:gd name="T8" fmla="*/ 696 w 520"/>
                <a:gd name="T9" fmla="*/ 216 h 188"/>
                <a:gd name="T10" fmla="*/ 390 w 520"/>
                <a:gd name="T11" fmla="*/ 174 h 188"/>
                <a:gd name="T12" fmla="*/ 480 w 520"/>
                <a:gd name="T13" fmla="*/ 282 h 188"/>
                <a:gd name="T14" fmla="*/ 276 w 520"/>
                <a:gd name="T15" fmla="*/ 264 h 188"/>
                <a:gd name="T16" fmla="*/ 144 w 520"/>
                <a:gd name="T17" fmla="*/ 252 h 188"/>
                <a:gd name="T18" fmla="*/ 36 w 520"/>
                <a:gd name="T19" fmla="*/ 156 h 188"/>
                <a:gd name="T20" fmla="*/ 0 w 520"/>
                <a:gd name="T21" fmla="*/ 30 h 188"/>
                <a:gd name="T22" fmla="*/ 192 w 520"/>
                <a:gd name="T23" fmla="*/ 24 h 188"/>
                <a:gd name="T24" fmla="*/ 426 w 520"/>
                <a:gd name="T25" fmla="*/ 0 h 1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0"/>
                <a:gd name="T40" fmla="*/ 0 h 188"/>
                <a:gd name="T41" fmla="*/ 520 w 520"/>
                <a:gd name="T42" fmla="*/ 188 h 18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0" h="188">
                  <a:moveTo>
                    <a:pt x="284" y="0"/>
                  </a:moveTo>
                  <a:lnTo>
                    <a:pt x="444" y="40"/>
                  </a:lnTo>
                  <a:lnTo>
                    <a:pt x="520" y="84"/>
                  </a:lnTo>
                  <a:lnTo>
                    <a:pt x="372" y="72"/>
                  </a:lnTo>
                  <a:lnTo>
                    <a:pt x="464" y="144"/>
                  </a:lnTo>
                  <a:lnTo>
                    <a:pt x="260" y="116"/>
                  </a:lnTo>
                  <a:lnTo>
                    <a:pt x="320" y="188"/>
                  </a:lnTo>
                  <a:lnTo>
                    <a:pt x="184" y="176"/>
                  </a:lnTo>
                  <a:lnTo>
                    <a:pt x="96" y="168"/>
                  </a:lnTo>
                  <a:lnTo>
                    <a:pt x="24" y="104"/>
                  </a:lnTo>
                  <a:lnTo>
                    <a:pt x="0" y="20"/>
                  </a:lnTo>
                  <a:lnTo>
                    <a:pt x="128" y="16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FFFF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70" name="Freeform 21"/>
            <p:cNvSpPr>
              <a:spLocks noChangeAspect="1"/>
            </p:cNvSpPr>
            <p:nvPr/>
          </p:nvSpPr>
          <p:spPr bwMode="auto">
            <a:xfrm>
              <a:off x="1753" y="2106"/>
              <a:ext cx="768" cy="138"/>
            </a:xfrm>
            <a:custGeom>
              <a:avLst/>
              <a:gdLst>
                <a:gd name="T0" fmla="*/ 66 w 512"/>
                <a:gd name="T1" fmla="*/ 6 h 92"/>
                <a:gd name="T2" fmla="*/ 768 w 512"/>
                <a:gd name="T3" fmla="*/ 6 h 92"/>
                <a:gd name="T4" fmla="*/ 576 w 512"/>
                <a:gd name="T5" fmla="*/ 48 h 92"/>
                <a:gd name="T6" fmla="*/ 714 w 512"/>
                <a:gd name="T7" fmla="*/ 96 h 92"/>
                <a:gd name="T8" fmla="*/ 396 w 512"/>
                <a:gd name="T9" fmla="*/ 72 h 92"/>
                <a:gd name="T10" fmla="*/ 498 w 512"/>
                <a:gd name="T11" fmla="*/ 138 h 92"/>
                <a:gd name="T12" fmla="*/ 360 w 512"/>
                <a:gd name="T13" fmla="*/ 138 h 92"/>
                <a:gd name="T14" fmla="*/ 12 w 512"/>
                <a:gd name="T15" fmla="*/ 78 h 92"/>
                <a:gd name="T16" fmla="*/ 0 w 512"/>
                <a:gd name="T17" fmla="*/ 0 h 92"/>
                <a:gd name="T18" fmla="*/ 66 w 512"/>
                <a:gd name="T19" fmla="*/ 6 h 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12"/>
                <a:gd name="T31" fmla="*/ 0 h 92"/>
                <a:gd name="T32" fmla="*/ 512 w 512"/>
                <a:gd name="T33" fmla="*/ 92 h 9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12" h="92">
                  <a:moveTo>
                    <a:pt x="44" y="4"/>
                  </a:moveTo>
                  <a:lnTo>
                    <a:pt x="512" y="4"/>
                  </a:lnTo>
                  <a:lnTo>
                    <a:pt x="384" y="32"/>
                  </a:lnTo>
                  <a:lnTo>
                    <a:pt x="476" y="64"/>
                  </a:lnTo>
                  <a:lnTo>
                    <a:pt x="264" y="48"/>
                  </a:lnTo>
                  <a:lnTo>
                    <a:pt x="332" y="92"/>
                  </a:lnTo>
                  <a:lnTo>
                    <a:pt x="240" y="92"/>
                  </a:lnTo>
                  <a:lnTo>
                    <a:pt x="8" y="52"/>
                  </a:lnTo>
                  <a:lnTo>
                    <a:pt x="0" y="0"/>
                  </a:lnTo>
                  <a:lnTo>
                    <a:pt x="44" y="4"/>
                  </a:lnTo>
                  <a:close/>
                </a:path>
              </a:pathLst>
            </a:custGeom>
            <a:solidFill>
              <a:srgbClr val="C59305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71" name="Freeform 22"/>
            <p:cNvSpPr>
              <a:spLocks noChangeAspect="1"/>
            </p:cNvSpPr>
            <p:nvPr/>
          </p:nvSpPr>
          <p:spPr bwMode="auto">
            <a:xfrm>
              <a:off x="1549" y="2190"/>
              <a:ext cx="1170" cy="409"/>
            </a:xfrm>
            <a:custGeom>
              <a:avLst/>
              <a:gdLst>
                <a:gd name="T0" fmla="*/ 636 w 780"/>
                <a:gd name="T1" fmla="*/ 66 h 272"/>
                <a:gd name="T2" fmla="*/ 786 w 780"/>
                <a:gd name="T3" fmla="*/ 174 h 272"/>
                <a:gd name="T4" fmla="*/ 996 w 780"/>
                <a:gd name="T5" fmla="*/ 337 h 272"/>
                <a:gd name="T6" fmla="*/ 1170 w 780"/>
                <a:gd name="T7" fmla="*/ 409 h 272"/>
                <a:gd name="T8" fmla="*/ 342 w 780"/>
                <a:gd name="T9" fmla="*/ 409 h 272"/>
                <a:gd name="T10" fmla="*/ 0 w 780"/>
                <a:gd name="T11" fmla="*/ 235 h 272"/>
                <a:gd name="T12" fmla="*/ 132 w 780"/>
                <a:gd name="T13" fmla="*/ 42 h 272"/>
                <a:gd name="T14" fmla="*/ 348 w 780"/>
                <a:gd name="T15" fmla="*/ 6 h 272"/>
                <a:gd name="T16" fmla="*/ 498 w 780"/>
                <a:gd name="T17" fmla="*/ 0 h 272"/>
                <a:gd name="T18" fmla="*/ 636 w 780"/>
                <a:gd name="T19" fmla="*/ 66 h 2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0"/>
                <a:gd name="T31" fmla="*/ 0 h 272"/>
                <a:gd name="T32" fmla="*/ 780 w 780"/>
                <a:gd name="T33" fmla="*/ 272 h 2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0" h="272">
                  <a:moveTo>
                    <a:pt x="424" y="44"/>
                  </a:moveTo>
                  <a:lnTo>
                    <a:pt x="524" y="116"/>
                  </a:lnTo>
                  <a:lnTo>
                    <a:pt x="664" y="224"/>
                  </a:lnTo>
                  <a:lnTo>
                    <a:pt x="780" y="272"/>
                  </a:lnTo>
                  <a:lnTo>
                    <a:pt x="228" y="272"/>
                  </a:lnTo>
                  <a:lnTo>
                    <a:pt x="0" y="156"/>
                  </a:lnTo>
                  <a:lnTo>
                    <a:pt x="88" y="28"/>
                  </a:lnTo>
                  <a:lnTo>
                    <a:pt x="232" y="4"/>
                  </a:lnTo>
                  <a:lnTo>
                    <a:pt x="332" y="0"/>
                  </a:lnTo>
                  <a:lnTo>
                    <a:pt x="424" y="44"/>
                  </a:lnTo>
                  <a:close/>
                </a:path>
              </a:pathLst>
            </a:custGeom>
            <a:solidFill>
              <a:srgbClr val="0099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72" name="Freeform 23"/>
            <p:cNvSpPr>
              <a:spLocks noChangeAspect="1"/>
            </p:cNvSpPr>
            <p:nvPr/>
          </p:nvSpPr>
          <p:spPr bwMode="auto">
            <a:xfrm>
              <a:off x="1447" y="2106"/>
              <a:ext cx="732" cy="318"/>
            </a:xfrm>
            <a:custGeom>
              <a:avLst/>
              <a:gdLst>
                <a:gd name="T0" fmla="*/ 312 w 488"/>
                <a:gd name="T1" fmla="*/ 0 h 212"/>
                <a:gd name="T2" fmla="*/ 546 w 488"/>
                <a:gd name="T3" fmla="*/ 60 h 212"/>
                <a:gd name="T4" fmla="*/ 732 w 488"/>
                <a:gd name="T5" fmla="*/ 156 h 212"/>
                <a:gd name="T6" fmla="*/ 552 w 488"/>
                <a:gd name="T7" fmla="*/ 144 h 212"/>
                <a:gd name="T8" fmla="*/ 612 w 488"/>
                <a:gd name="T9" fmla="*/ 192 h 212"/>
                <a:gd name="T10" fmla="*/ 360 w 488"/>
                <a:gd name="T11" fmla="*/ 162 h 212"/>
                <a:gd name="T12" fmla="*/ 414 w 488"/>
                <a:gd name="T13" fmla="*/ 210 h 212"/>
                <a:gd name="T14" fmla="*/ 276 w 488"/>
                <a:gd name="T15" fmla="*/ 216 h 212"/>
                <a:gd name="T16" fmla="*/ 330 w 488"/>
                <a:gd name="T17" fmla="*/ 318 h 212"/>
                <a:gd name="T18" fmla="*/ 162 w 488"/>
                <a:gd name="T19" fmla="*/ 306 h 212"/>
                <a:gd name="T20" fmla="*/ 0 w 488"/>
                <a:gd name="T21" fmla="*/ 192 h 212"/>
                <a:gd name="T22" fmla="*/ 30 w 488"/>
                <a:gd name="T23" fmla="*/ 72 h 212"/>
                <a:gd name="T24" fmla="*/ 192 w 488"/>
                <a:gd name="T25" fmla="*/ 18 h 212"/>
                <a:gd name="T26" fmla="*/ 312 w 488"/>
                <a:gd name="T27" fmla="*/ 0 h 2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88"/>
                <a:gd name="T43" fmla="*/ 0 h 212"/>
                <a:gd name="T44" fmla="*/ 488 w 488"/>
                <a:gd name="T45" fmla="*/ 212 h 2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88" h="212">
                  <a:moveTo>
                    <a:pt x="208" y="0"/>
                  </a:moveTo>
                  <a:lnTo>
                    <a:pt x="364" y="40"/>
                  </a:lnTo>
                  <a:lnTo>
                    <a:pt x="488" y="104"/>
                  </a:lnTo>
                  <a:lnTo>
                    <a:pt x="368" y="96"/>
                  </a:lnTo>
                  <a:lnTo>
                    <a:pt x="408" y="128"/>
                  </a:lnTo>
                  <a:lnTo>
                    <a:pt x="240" y="108"/>
                  </a:lnTo>
                  <a:lnTo>
                    <a:pt x="276" y="140"/>
                  </a:lnTo>
                  <a:lnTo>
                    <a:pt x="184" y="144"/>
                  </a:lnTo>
                  <a:lnTo>
                    <a:pt x="220" y="212"/>
                  </a:lnTo>
                  <a:lnTo>
                    <a:pt x="108" y="204"/>
                  </a:lnTo>
                  <a:lnTo>
                    <a:pt x="0" y="128"/>
                  </a:lnTo>
                  <a:lnTo>
                    <a:pt x="20" y="48"/>
                  </a:lnTo>
                  <a:lnTo>
                    <a:pt x="128" y="12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FFFF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73" name="Freeform 24"/>
            <p:cNvSpPr>
              <a:spLocks noChangeAspect="1"/>
            </p:cNvSpPr>
            <p:nvPr/>
          </p:nvSpPr>
          <p:spPr bwMode="auto">
            <a:xfrm>
              <a:off x="1134" y="2100"/>
              <a:ext cx="631" cy="246"/>
            </a:xfrm>
            <a:custGeom>
              <a:avLst/>
              <a:gdLst>
                <a:gd name="T0" fmla="*/ 0 w 631"/>
                <a:gd name="T1" fmla="*/ 0 h 246"/>
                <a:gd name="T2" fmla="*/ 498 w 631"/>
                <a:gd name="T3" fmla="*/ 0 h 246"/>
                <a:gd name="T4" fmla="*/ 631 w 631"/>
                <a:gd name="T5" fmla="*/ 12 h 246"/>
                <a:gd name="T6" fmla="*/ 481 w 631"/>
                <a:gd name="T7" fmla="*/ 60 h 246"/>
                <a:gd name="T8" fmla="*/ 559 w 631"/>
                <a:gd name="T9" fmla="*/ 108 h 246"/>
                <a:gd name="T10" fmla="*/ 397 w 631"/>
                <a:gd name="T11" fmla="*/ 108 h 246"/>
                <a:gd name="T12" fmla="*/ 439 w 631"/>
                <a:gd name="T13" fmla="*/ 210 h 246"/>
                <a:gd name="T14" fmla="*/ 216 w 631"/>
                <a:gd name="T15" fmla="*/ 246 h 246"/>
                <a:gd name="T16" fmla="*/ 12 w 631"/>
                <a:gd name="T17" fmla="*/ 132 h 246"/>
                <a:gd name="T18" fmla="*/ 0 w 631"/>
                <a:gd name="T19" fmla="*/ 0 h 24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31"/>
                <a:gd name="T31" fmla="*/ 0 h 246"/>
                <a:gd name="T32" fmla="*/ 631 w 631"/>
                <a:gd name="T33" fmla="*/ 246 h 24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31" h="246">
                  <a:moveTo>
                    <a:pt x="0" y="0"/>
                  </a:moveTo>
                  <a:lnTo>
                    <a:pt x="498" y="0"/>
                  </a:lnTo>
                  <a:lnTo>
                    <a:pt x="631" y="12"/>
                  </a:lnTo>
                  <a:lnTo>
                    <a:pt x="481" y="60"/>
                  </a:lnTo>
                  <a:lnTo>
                    <a:pt x="559" y="108"/>
                  </a:lnTo>
                  <a:lnTo>
                    <a:pt x="397" y="108"/>
                  </a:lnTo>
                  <a:lnTo>
                    <a:pt x="439" y="210"/>
                  </a:lnTo>
                  <a:lnTo>
                    <a:pt x="216" y="246"/>
                  </a:lnTo>
                  <a:lnTo>
                    <a:pt x="12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9305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74" name="Freeform 25"/>
            <p:cNvSpPr>
              <a:spLocks noChangeAspect="1"/>
            </p:cNvSpPr>
            <p:nvPr/>
          </p:nvSpPr>
          <p:spPr bwMode="auto">
            <a:xfrm>
              <a:off x="894" y="2136"/>
              <a:ext cx="1105" cy="481"/>
            </a:xfrm>
            <a:custGeom>
              <a:avLst/>
              <a:gdLst>
                <a:gd name="T0" fmla="*/ 480 w 736"/>
                <a:gd name="T1" fmla="*/ 72 h 320"/>
                <a:gd name="T2" fmla="*/ 715 w 736"/>
                <a:gd name="T3" fmla="*/ 198 h 320"/>
                <a:gd name="T4" fmla="*/ 895 w 736"/>
                <a:gd name="T5" fmla="*/ 337 h 320"/>
                <a:gd name="T6" fmla="*/ 967 w 736"/>
                <a:gd name="T7" fmla="*/ 391 h 320"/>
                <a:gd name="T8" fmla="*/ 1105 w 736"/>
                <a:gd name="T9" fmla="*/ 475 h 320"/>
                <a:gd name="T10" fmla="*/ 0 w 736"/>
                <a:gd name="T11" fmla="*/ 481 h 320"/>
                <a:gd name="T12" fmla="*/ 0 w 736"/>
                <a:gd name="T13" fmla="*/ 144 h 320"/>
                <a:gd name="T14" fmla="*/ 249 w 736"/>
                <a:gd name="T15" fmla="*/ 0 h 320"/>
                <a:gd name="T16" fmla="*/ 480 w 736"/>
                <a:gd name="T17" fmla="*/ 72 h 3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6"/>
                <a:gd name="T28" fmla="*/ 0 h 320"/>
                <a:gd name="T29" fmla="*/ 736 w 736"/>
                <a:gd name="T30" fmla="*/ 320 h 3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6" h="320">
                  <a:moveTo>
                    <a:pt x="320" y="48"/>
                  </a:moveTo>
                  <a:lnTo>
                    <a:pt x="476" y="132"/>
                  </a:lnTo>
                  <a:lnTo>
                    <a:pt x="596" y="224"/>
                  </a:lnTo>
                  <a:lnTo>
                    <a:pt x="644" y="260"/>
                  </a:lnTo>
                  <a:lnTo>
                    <a:pt x="736" y="316"/>
                  </a:lnTo>
                  <a:lnTo>
                    <a:pt x="0" y="320"/>
                  </a:lnTo>
                  <a:lnTo>
                    <a:pt x="0" y="96"/>
                  </a:lnTo>
                  <a:lnTo>
                    <a:pt x="166" y="0"/>
                  </a:lnTo>
                  <a:lnTo>
                    <a:pt x="320" y="48"/>
                  </a:lnTo>
                  <a:close/>
                </a:path>
              </a:pathLst>
            </a:custGeom>
            <a:solidFill>
              <a:srgbClr val="0099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75" name="Freeform 26"/>
            <p:cNvSpPr>
              <a:spLocks noChangeAspect="1"/>
            </p:cNvSpPr>
            <p:nvPr/>
          </p:nvSpPr>
          <p:spPr bwMode="auto">
            <a:xfrm>
              <a:off x="894" y="2100"/>
              <a:ext cx="487" cy="324"/>
            </a:xfrm>
            <a:custGeom>
              <a:avLst/>
              <a:gdLst>
                <a:gd name="T0" fmla="*/ 246 w 487"/>
                <a:gd name="T1" fmla="*/ 18 h 324"/>
                <a:gd name="T2" fmla="*/ 487 w 487"/>
                <a:gd name="T3" fmla="*/ 108 h 324"/>
                <a:gd name="T4" fmla="*/ 313 w 487"/>
                <a:gd name="T5" fmla="*/ 114 h 324"/>
                <a:gd name="T6" fmla="*/ 379 w 487"/>
                <a:gd name="T7" fmla="*/ 210 h 324"/>
                <a:gd name="T8" fmla="*/ 174 w 487"/>
                <a:gd name="T9" fmla="*/ 198 h 324"/>
                <a:gd name="T10" fmla="*/ 216 w 487"/>
                <a:gd name="T11" fmla="*/ 300 h 324"/>
                <a:gd name="T12" fmla="*/ 0 w 487"/>
                <a:gd name="T13" fmla="*/ 324 h 324"/>
                <a:gd name="T14" fmla="*/ 0 w 487"/>
                <a:gd name="T15" fmla="*/ 96 h 324"/>
                <a:gd name="T16" fmla="*/ 96 w 487"/>
                <a:gd name="T17" fmla="*/ 0 h 324"/>
                <a:gd name="T18" fmla="*/ 210 w 487"/>
                <a:gd name="T19" fmla="*/ 6 h 324"/>
                <a:gd name="T20" fmla="*/ 295 w 487"/>
                <a:gd name="T21" fmla="*/ 36 h 324"/>
                <a:gd name="T22" fmla="*/ 385 w 487"/>
                <a:gd name="T23" fmla="*/ 60 h 32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7"/>
                <a:gd name="T37" fmla="*/ 0 h 324"/>
                <a:gd name="T38" fmla="*/ 487 w 487"/>
                <a:gd name="T39" fmla="*/ 324 h 32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7" h="324">
                  <a:moveTo>
                    <a:pt x="246" y="18"/>
                  </a:moveTo>
                  <a:lnTo>
                    <a:pt x="487" y="108"/>
                  </a:lnTo>
                  <a:lnTo>
                    <a:pt x="313" y="114"/>
                  </a:lnTo>
                  <a:lnTo>
                    <a:pt x="379" y="210"/>
                  </a:lnTo>
                  <a:lnTo>
                    <a:pt x="174" y="198"/>
                  </a:lnTo>
                  <a:lnTo>
                    <a:pt x="216" y="300"/>
                  </a:lnTo>
                  <a:lnTo>
                    <a:pt x="0" y="324"/>
                  </a:lnTo>
                  <a:lnTo>
                    <a:pt x="0" y="96"/>
                  </a:lnTo>
                  <a:lnTo>
                    <a:pt x="96" y="0"/>
                  </a:lnTo>
                  <a:lnTo>
                    <a:pt x="210" y="6"/>
                  </a:lnTo>
                  <a:lnTo>
                    <a:pt x="295" y="36"/>
                  </a:lnTo>
                  <a:lnTo>
                    <a:pt x="385" y="60"/>
                  </a:lnTo>
                </a:path>
              </a:pathLst>
            </a:custGeom>
            <a:solidFill>
              <a:srgbClr val="FFFF00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1776" name="Freeform 27"/>
            <p:cNvSpPr>
              <a:spLocks noChangeAspect="1"/>
            </p:cNvSpPr>
            <p:nvPr/>
          </p:nvSpPr>
          <p:spPr bwMode="auto">
            <a:xfrm>
              <a:off x="894" y="2100"/>
              <a:ext cx="228" cy="144"/>
            </a:xfrm>
            <a:custGeom>
              <a:avLst/>
              <a:gdLst>
                <a:gd name="T0" fmla="*/ 0 w 228"/>
                <a:gd name="T1" fmla="*/ 0 h 144"/>
                <a:gd name="T2" fmla="*/ 228 w 228"/>
                <a:gd name="T3" fmla="*/ 18 h 144"/>
                <a:gd name="T4" fmla="*/ 78 w 228"/>
                <a:gd name="T5" fmla="*/ 54 h 144"/>
                <a:gd name="T6" fmla="*/ 132 w 228"/>
                <a:gd name="T7" fmla="*/ 102 h 144"/>
                <a:gd name="T8" fmla="*/ 0 w 228"/>
                <a:gd name="T9" fmla="*/ 144 h 144"/>
                <a:gd name="T10" fmla="*/ 0 w 228"/>
                <a:gd name="T11" fmla="*/ 0 h 1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8"/>
                <a:gd name="T19" fmla="*/ 0 h 144"/>
                <a:gd name="T20" fmla="*/ 228 w 228"/>
                <a:gd name="T21" fmla="*/ 144 h 1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8" h="144">
                  <a:moveTo>
                    <a:pt x="0" y="0"/>
                  </a:moveTo>
                  <a:lnTo>
                    <a:pt x="228" y="18"/>
                  </a:lnTo>
                  <a:lnTo>
                    <a:pt x="78" y="54"/>
                  </a:lnTo>
                  <a:lnTo>
                    <a:pt x="132" y="102"/>
                  </a:lnTo>
                  <a:lnTo>
                    <a:pt x="0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59305"/>
            </a:solidFill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31749" name="Line 28"/>
          <p:cNvSpPr>
            <a:spLocks noChangeAspect="1" noChangeShapeType="1"/>
          </p:cNvSpPr>
          <p:nvPr/>
        </p:nvSpPr>
        <p:spPr bwMode="auto">
          <a:xfrm>
            <a:off x="1196975" y="3057075"/>
            <a:ext cx="6921500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750" name="Line 29"/>
          <p:cNvSpPr>
            <a:spLocks noChangeAspect="1" noChangeShapeType="1"/>
          </p:cNvSpPr>
          <p:nvPr/>
        </p:nvSpPr>
        <p:spPr bwMode="auto">
          <a:xfrm>
            <a:off x="1200150" y="3868288"/>
            <a:ext cx="6919913" cy="0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751" name="Text Box 30"/>
          <p:cNvSpPr txBox="1">
            <a:spLocks noChangeAspect="1" noChangeArrowheads="1"/>
          </p:cNvSpPr>
          <p:nvPr/>
        </p:nvSpPr>
        <p:spPr bwMode="auto">
          <a:xfrm>
            <a:off x="7121525" y="3523801"/>
            <a:ext cx="992579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 dirty="0">
                <a:solidFill>
                  <a:schemeClr val="tx1"/>
                </a:solidFill>
                <a:latin typeface="Arial" charset="0"/>
              </a:rPr>
              <a:t>Orange</a:t>
            </a:r>
          </a:p>
        </p:txBody>
      </p:sp>
      <p:sp>
        <p:nvSpPr>
          <p:cNvPr id="31752" name="Text Box 31"/>
          <p:cNvSpPr txBox="1">
            <a:spLocks noChangeAspect="1" noChangeArrowheads="1"/>
          </p:cNvSpPr>
          <p:nvPr/>
        </p:nvSpPr>
        <p:spPr bwMode="auto">
          <a:xfrm>
            <a:off x="6983413" y="2722113"/>
            <a:ext cx="1120820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 dirty="0">
                <a:solidFill>
                  <a:schemeClr val="tx1"/>
                </a:solidFill>
                <a:latin typeface="Arial" charset="0"/>
              </a:rPr>
              <a:t>Magenta</a:t>
            </a:r>
          </a:p>
        </p:txBody>
      </p:sp>
      <p:sp>
        <p:nvSpPr>
          <p:cNvPr id="239649" name="Text Box 33"/>
          <p:cNvSpPr txBox="1">
            <a:spLocks noGrp="1" noChangeArrowheads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>
              <a:defRPr/>
            </a:pPr>
            <a:r>
              <a:rPr lang="en-US" dirty="0" smtClean="0"/>
              <a:t>Conceptual Depositional Model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 bwMode="auto">
          <a:xfrm>
            <a:off x="1261227" y="5249907"/>
            <a:ext cx="331075" cy="331075"/>
          </a:xfrm>
          <a:prstGeom prst="rect">
            <a:avLst/>
          </a:prstGeom>
          <a:solidFill>
            <a:srgbClr val="C5930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 bwMode="auto">
          <a:xfrm>
            <a:off x="3620801" y="5234142"/>
            <a:ext cx="331075" cy="331075"/>
          </a:xfrm>
          <a:prstGeom prst="rect">
            <a:avLst/>
          </a:prstGeom>
          <a:solidFill>
            <a:srgbClr val="FAFD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6390275" y="5234142"/>
            <a:ext cx="331075" cy="331075"/>
          </a:xfrm>
          <a:prstGeom prst="rect">
            <a:avLst/>
          </a:prstGeom>
          <a:solidFill>
            <a:srgbClr val="00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Rectangle 5"/>
          <p:cNvSpPr>
            <a:spLocks noChangeAspect="1" noChangeArrowheads="1"/>
          </p:cNvSpPr>
          <p:nvPr/>
        </p:nvSpPr>
        <p:spPr bwMode="auto">
          <a:xfrm>
            <a:off x="6737079" y="5130351"/>
            <a:ext cx="1585371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Tahoma" pitchFamily="34" charset="0"/>
              </a:rPr>
              <a:t>Marine Shale </a:t>
            </a:r>
            <a:endParaRPr lang="en-US" sz="1600" b="1" dirty="0" smtClean="0">
              <a:solidFill>
                <a:schemeClr val="tx1"/>
              </a:solidFill>
              <a:latin typeface="Tahoma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Tahoma" pitchFamily="34" charset="0"/>
              </a:rPr>
              <a:t>(great seal</a:t>
            </a:r>
            <a:r>
              <a:rPr lang="en-US" sz="1600" dirty="0">
                <a:solidFill>
                  <a:schemeClr val="tx1"/>
                </a:solidFill>
                <a:latin typeface="Tahoma" pitchFamily="34" charset="0"/>
              </a:rPr>
              <a:t>)</a:t>
            </a:r>
          </a:p>
        </p:txBody>
      </p:sp>
      <p:sp>
        <p:nvSpPr>
          <p:cNvPr id="39" name="Rectangle 6"/>
          <p:cNvSpPr>
            <a:spLocks noChangeAspect="1" noChangeArrowheads="1"/>
          </p:cNvSpPr>
          <p:nvPr/>
        </p:nvSpPr>
        <p:spPr bwMode="auto">
          <a:xfrm>
            <a:off x="3959959" y="5130351"/>
            <a:ext cx="1888338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Tahoma" pitchFamily="34" charset="0"/>
              </a:rPr>
              <a:t>Nearshore </a:t>
            </a:r>
            <a:r>
              <a:rPr lang="en-US" sz="1600" b="1" dirty="0">
                <a:solidFill>
                  <a:schemeClr val="tx1"/>
                </a:solidFill>
                <a:latin typeface="Tahoma" pitchFamily="34" charset="0"/>
              </a:rPr>
              <a:t>Sand </a:t>
            </a:r>
            <a:endParaRPr lang="en-US" sz="1600" b="1" dirty="0" smtClean="0">
              <a:solidFill>
                <a:schemeClr val="tx1"/>
              </a:solidFill>
              <a:latin typeface="Tahoma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Tahoma" pitchFamily="34" charset="0"/>
              </a:rPr>
              <a:t>(good reservoir</a:t>
            </a:r>
            <a:r>
              <a:rPr lang="en-US" sz="1600" dirty="0">
                <a:solidFill>
                  <a:schemeClr val="tx1"/>
                </a:solidFill>
                <a:latin typeface="Tahoma" pitchFamily="34" charset="0"/>
              </a:rPr>
              <a:t>)</a:t>
            </a:r>
          </a:p>
        </p:txBody>
      </p:sp>
      <p:sp>
        <p:nvSpPr>
          <p:cNvPr id="40" name="Rectangle 15"/>
          <p:cNvSpPr>
            <a:spLocks noChangeAspect="1" noChangeArrowheads="1"/>
          </p:cNvSpPr>
          <p:nvPr/>
        </p:nvSpPr>
        <p:spPr bwMode="auto">
          <a:xfrm>
            <a:off x="1572368" y="5130351"/>
            <a:ext cx="1498808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Tahoma" pitchFamily="34" charset="0"/>
              </a:rPr>
              <a:t>Fluvial </a:t>
            </a:r>
            <a:r>
              <a:rPr lang="en-US" sz="1600" b="1" dirty="0" smtClean="0">
                <a:solidFill>
                  <a:schemeClr val="tx1"/>
                </a:solidFill>
                <a:latin typeface="Tahoma" pitchFamily="34" charset="0"/>
              </a:rPr>
              <a:t>Sand 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Tahoma" pitchFamily="34" charset="0"/>
              </a:rPr>
              <a:t>(fair reservoir</a:t>
            </a:r>
            <a:r>
              <a:rPr lang="en-US" sz="1600" dirty="0">
                <a:solidFill>
                  <a:schemeClr val="tx1"/>
                </a:solidFill>
                <a:latin typeface="Tahoma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spect="1" noChangeArrowheads="1"/>
          </p:cNvSpPr>
          <p:nvPr/>
        </p:nvSpPr>
        <p:spPr bwMode="auto">
          <a:xfrm>
            <a:off x="4183064" y="2329832"/>
            <a:ext cx="3109827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 dirty="0">
                <a:solidFill>
                  <a:schemeClr val="tx1"/>
                </a:solidFill>
                <a:latin typeface="Tahoma" pitchFamily="34" charset="0"/>
              </a:rPr>
              <a:t>Marine Shale </a:t>
            </a:r>
            <a:r>
              <a:rPr lang="en-US" sz="1800" b="1" dirty="0" smtClean="0">
                <a:solidFill>
                  <a:schemeClr val="tx1"/>
                </a:solidFill>
                <a:latin typeface="Tahoma" pitchFamily="34" charset="0"/>
              </a:rPr>
              <a:t>(great seal</a:t>
            </a:r>
            <a:r>
              <a:rPr lang="en-US" sz="1800" b="1" dirty="0">
                <a:solidFill>
                  <a:schemeClr val="tx1"/>
                </a:solidFill>
                <a:latin typeface="Tahoma" pitchFamily="34" charset="0"/>
              </a:rPr>
              <a:t>)</a:t>
            </a:r>
          </a:p>
        </p:txBody>
      </p:sp>
      <p:sp>
        <p:nvSpPr>
          <p:cNvPr id="32771" name="Rectangle 3"/>
          <p:cNvSpPr>
            <a:spLocks noChangeAspect="1" noChangeArrowheads="1"/>
          </p:cNvSpPr>
          <p:nvPr/>
        </p:nvSpPr>
        <p:spPr bwMode="auto">
          <a:xfrm>
            <a:off x="4183062" y="2987055"/>
            <a:ext cx="3983464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 dirty="0" smtClean="0">
                <a:solidFill>
                  <a:schemeClr val="tx1"/>
                </a:solidFill>
                <a:latin typeface="Tahoma" pitchFamily="34" charset="0"/>
              </a:rPr>
              <a:t>Nearshore Sand (good reservoir</a:t>
            </a:r>
            <a:r>
              <a:rPr lang="en-US" sz="1800" b="1" dirty="0">
                <a:solidFill>
                  <a:schemeClr val="tx1"/>
                </a:solidFill>
                <a:latin typeface="Tahoma" pitchFamily="34" charset="0"/>
              </a:rPr>
              <a:t>)</a:t>
            </a:r>
          </a:p>
        </p:txBody>
      </p:sp>
      <p:sp>
        <p:nvSpPr>
          <p:cNvPr id="32772" name="Rectangle 4"/>
          <p:cNvSpPr>
            <a:spLocks noChangeAspect="1" noChangeArrowheads="1"/>
          </p:cNvSpPr>
          <p:nvPr/>
        </p:nvSpPr>
        <p:spPr bwMode="auto">
          <a:xfrm>
            <a:off x="4183064" y="3898282"/>
            <a:ext cx="3109827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 dirty="0">
                <a:solidFill>
                  <a:schemeClr val="tx1"/>
                </a:solidFill>
                <a:latin typeface="Tahoma" pitchFamily="34" charset="0"/>
              </a:rPr>
              <a:t>Marine Shale </a:t>
            </a:r>
            <a:r>
              <a:rPr lang="en-US" sz="1800" b="1" dirty="0" smtClean="0">
                <a:solidFill>
                  <a:schemeClr val="tx1"/>
                </a:solidFill>
                <a:latin typeface="Tahoma" pitchFamily="34" charset="0"/>
              </a:rPr>
              <a:t>(great seal</a:t>
            </a:r>
            <a:r>
              <a:rPr lang="en-US" sz="1800" b="1" dirty="0">
                <a:solidFill>
                  <a:schemeClr val="tx1"/>
                </a:solidFill>
                <a:latin typeface="Tahoma" pitchFamily="34" charset="0"/>
              </a:rPr>
              <a:t>)</a:t>
            </a:r>
          </a:p>
        </p:txBody>
      </p:sp>
      <p:sp>
        <p:nvSpPr>
          <p:cNvPr id="32773" name="Rectangle 5"/>
          <p:cNvSpPr>
            <a:spLocks noChangeAspect="1" noChangeArrowheads="1"/>
          </p:cNvSpPr>
          <p:nvPr/>
        </p:nvSpPr>
        <p:spPr bwMode="auto">
          <a:xfrm>
            <a:off x="4183064" y="5465143"/>
            <a:ext cx="3109827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 dirty="0">
                <a:solidFill>
                  <a:schemeClr val="tx1"/>
                </a:solidFill>
                <a:latin typeface="Tahoma" pitchFamily="34" charset="0"/>
              </a:rPr>
              <a:t>Marine Shale </a:t>
            </a:r>
            <a:r>
              <a:rPr lang="en-US" sz="1800" b="1" dirty="0" smtClean="0">
                <a:solidFill>
                  <a:schemeClr val="tx1"/>
                </a:solidFill>
                <a:latin typeface="Tahoma" pitchFamily="34" charset="0"/>
              </a:rPr>
              <a:t>(great seal</a:t>
            </a:r>
            <a:r>
              <a:rPr lang="en-US" sz="1800" b="1" dirty="0">
                <a:solidFill>
                  <a:schemeClr val="tx1"/>
                </a:solidFill>
                <a:latin typeface="Tahoma" pitchFamily="34" charset="0"/>
              </a:rPr>
              <a:t>)</a:t>
            </a:r>
          </a:p>
        </p:txBody>
      </p:sp>
      <p:sp>
        <p:nvSpPr>
          <p:cNvPr id="32774" name="Rectangle 6"/>
          <p:cNvSpPr>
            <a:spLocks noChangeAspect="1" noChangeArrowheads="1"/>
          </p:cNvSpPr>
          <p:nvPr/>
        </p:nvSpPr>
        <p:spPr bwMode="auto">
          <a:xfrm>
            <a:off x="4183062" y="4871418"/>
            <a:ext cx="3983464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 dirty="0" smtClean="0">
                <a:latin typeface="Tahoma" pitchFamily="34" charset="0"/>
              </a:rPr>
              <a:t>Nearshore Sand </a:t>
            </a:r>
            <a:r>
              <a:rPr lang="en-US" sz="1800" b="1" dirty="0" smtClean="0">
                <a:solidFill>
                  <a:schemeClr val="tx1"/>
                </a:solidFill>
                <a:latin typeface="Tahoma" pitchFamily="34" charset="0"/>
              </a:rPr>
              <a:t>(good reservoir</a:t>
            </a:r>
            <a:r>
              <a:rPr lang="en-US" sz="1800" b="1" dirty="0">
                <a:solidFill>
                  <a:schemeClr val="tx1"/>
                </a:solidFill>
                <a:latin typeface="Tahoma" pitchFamily="34" charset="0"/>
              </a:rPr>
              <a:t>)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282825" y="2296492"/>
            <a:ext cx="1728788" cy="3621088"/>
            <a:chOff x="1421" y="1339"/>
            <a:chExt cx="1089" cy="2569"/>
          </a:xfrm>
        </p:grpSpPr>
        <p:sp>
          <p:nvSpPr>
            <p:cNvPr id="32786" name="Rectangle 8"/>
            <p:cNvSpPr>
              <a:spLocks noChangeAspect="1" noChangeArrowheads="1"/>
            </p:cNvSpPr>
            <p:nvPr/>
          </p:nvSpPr>
          <p:spPr bwMode="auto">
            <a:xfrm>
              <a:off x="2347" y="2883"/>
              <a:ext cx="163" cy="318"/>
            </a:xfrm>
            <a:prstGeom prst="rect">
              <a:avLst/>
            </a:prstGeom>
            <a:solidFill>
              <a:srgbClr val="C5930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787" name="Freeform 9"/>
            <p:cNvSpPr>
              <a:spLocks noChangeAspect="1"/>
            </p:cNvSpPr>
            <p:nvPr/>
          </p:nvSpPr>
          <p:spPr bwMode="auto">
            <a:xfrm>
              <a:off x="1421" y="1339"/>
              <a:ext cx="807" cy="2559"/>
            </a:xfrm>
            <a:custGeom>
              <a:avLst/>
              <a:gdLst>
                <a:gd name="T0" fmla="*/ 518 w 673"/>
                <a:gd name="T1" fmla="*/ 0 h 2257"/>
                <a:gd name="T2" fmla="*/ 576 w 673"/>
                <a:gd name="T3" fmla="*/ 44 h 2257"/>
                <a:gd name="T4" fmla="*/ 518 w 673"/>
                <a:gd name="T5" fmla="*/ 133 h 2257"/>
                <a:gd name="T6" fmla="*/ 576 w 673"/>
                <a:gd name="T7" fmla="*/ 177 h 2257"/>
                <a:gd name="T8" fmla="*/ 518 w 673"/>
                <a:gd name="T9" fmla="*/ 220 h 2257"/>
                <a:gd name="T10" fmla="*/ 691 w 673"/>
                <a:gd name="T11" fmla="*/ 308 h 2257"/>
                <a:gd name="T12" fmla="*/ 691 w 673"/>
                <a:gd name="T13" fmla="*/ 353 h 2257"/>
                <a:gd name="T14" fmla="*/ 0 w 673"/>
                <a:gd name="T15" fmla="*/ 353 h 2257"/>
                <a:gd name="T16" fmla="*/ 115 w 673"/>
                <a:gd name="T17" fmla="*/ 441 h 2257"/>
                <a:gd name="T18" fmla="*/ 0 w 673"/>
                <a:gd name="T19" fmla="*/ 485 h 2257"/>
                <a:gd name="T20" fmla="*/ 58 w 673"/>
                <a:gd name="T21" fmla="*/ 574 h 2257"/>
                <a:gd name="T22" fmla="*/ 173 w 673"/>
                <a:gd name="T23" fmla="*/ 618 h 2257"/>
                <a:gd name="T24" fmla="*/ 115 w 673"/>
                <a:gd name="T25" fmla="*/ 661 h 2257"/>
                <a:gd name="T26" fmla="*/ 173 w 673"/>
                <a:gd name="T27" fmla="*/ 794 h 2257"/>
                <a:gd name="T28" fmla="*/ 403 w 673"/>
                <a:gd name="T29" fmla="*/ 882 h 2257"/>
                <a:gd name="T30" fmla="*/ 345 w 673"/>
                <a:gd name="T31" fmla="*/ 926 h 2257"/>
                <a:gd name="T32" fmla="*/ 460 w 673"/>
                <a:gd name="T33" fmla="*/ 1015 h 2257"/>
                <a:gd name="T34" fmla="*/ 403 w 673"/>
                <a:gd name="T35" fmla="*/ 1059 h 2257"/>
                <a:gd name="T36" fmla="*/ 691 w 673"/>
                <a:gd name="T37" fmla="*/ 1190 h 2257"/>
                <a:gd name="T38" fmla="*/ 633 w 673"/>
                <a:gd name="T39" fmla="*/ 1279 h 2257"/>
                <a:gd name="T40" fmla="*/ 691 w 673"/>
                <a:gd name="T41" fmla="*/ 1367 h 2257"/>
                <a:gd name="T42" fmla="*/ 691 w 673"/>
                <a:gd name="T43" fmla="*/ 1412 h 2257"/>
                <a:gd name="T44" fmla="*/ 748 w 673"/>
                <a:gd name="T45" fmla="*/ 1543 h 2257"/>
                <a:gd name="T46" fmla="*/ 691 w 673"/>
                <a:gd name="T47" fmla="*/ 1587 h 2257"/>
                <a:gd name="T48" fmla="*/ 173 w 673"/>
                <a:gd name="T49" fmla="*/ 1587 h 2257"/>
                <a:gd name="T50" fmla="*/ 173 w 673"/>
                <a:gd name="T51" fmla="*/ 1676 h 2257"/>
                <a:gd name="T52" fmla="*/ 230 w 673"/>
                <a:gd name="T53" fmla="*/ 1764 h 2257"/>
                <a:gd name="T54" fmla="*/ 173 w 673"/>
                <a:gd name="T55" fmla="*/ 1853 h 2257"/>
                <a:gd name="T56" fmla="*/ 345 w 673"/>
                <a:gd name="T57" fmla="*/ 1897 h 2257"/>
                <a:gd name="T58" fmla="*/ 345 w 673"/>
                <a:gd name="T59" fmla="*/ 1984 h 2257"/>
                <a:gd name="T60" fmla="*/ 518 w 673"/>
                <a:gd name="T61" fmla="*/ 2073 h 2257"/>
                <a:gd name="T62" fmla="*/ 460 w 673"/>
                <a:gd name="T63" fmla="*/ 2161 h 2257"/>
                <a:gd name="T64" fmla="*/ 691 w 673"/>
                <a:gd name="T65" fmla="*/ 2294 h 2257"/>
                <a:gd name="T66" fmla="*/ 748 w 673"/>
                <a:gd name="T67" fmla="*/ 2425 h 2257"/>
                <a:gd name="T68" fmla="*/ 691 w 673"/>
                <a:gd name="T69" fmla="*/ 2469 h 2257"/>
                <a:gd name="T70" fmla="*/ 806 w 673"/>
                <a:gd name="T71" fmla="*/ 2558 h 225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73"/>
                <a:gd name="T109" fmla="*/ 0 h 2257"/>
                <a:gd name="T110" fmla="*/ 673 w 673"/>
                <a:gd name="T111" fmla="*/ 2257 h 225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73" h="2257">
                  <a:moveTo>
                    <a:pt x="432" y="0"/>
                  </a:moveTo>
                  <a:lnTo>
                    <a:pt x="480" y="39"/>
                  </a:lnTo>
                  <a:lnTo>
                    <a:pt x="432" y="117"/>
                  </a:lnTo>
                  <a:lnTo>
                    <a:pt x="480" y="156"/>
                  </a:lnTo>
                  <a:lnTo>
                    <a:pt x="432" y="194"/>
                  </a:lnTo>
                  <a:lnTo>
                    <a:pt x="576" y="272"/>
                  </a:lnTo>
                  <a:lnTo>
                    <a:pt x="576" y="311"/>
                  </a:lnTo>
                  <a:lnTo>
                    <a:pt x="0" y="311"/>
                  </a:lnTo>
                  <a:lnTo>
                    <a:pt x="96" y="389"/>
                  </a:lnTo>
                  <a:lnTo>
                    <a:pt x="0" y="428"/>
                  </a:lnTo>
                  <a:lnTo>
                    <a:pt x="48" y="506"/>
                  </a:lnTo>
                  <a:lnTo>
                    <a:pt x="144" y="545"/>
                  </a:lnTo>
                  <a:lnTo>
                    <a:pt x="96" y="583"/>
                  </a:lnTo>
                  <a:lnTo>
                    <a:pt x="144" y="700"/>
                  </a:lnTo>
                  <a:lnTo>
                    <a:pt x="336" y="778"/>
                  </a:lnTo>
                  <a:lnTo>
                    <a:pt x="288" y="817"/>
                  </a:lnTo>
                  <a:lnTo>
                    <a:pt x="384" y="895"/>
                  </a:lnTo>
                  <a:lnTo>
                    <a:pt x="336" y="934"/>
                  </a:lnTo>
                  <a:lnTo>
                    <a:pt x="576" y="1050"/>
                  </a:lnTo>
                  <a:lnTo>
                    <a:pt x="528" y="1128"/>
                  </a:lnTo>
                  <a:lnTo>
                    <a:pt x="576" y="1206"/>
                  </a:lnTo>
                  <a:lnTo>
                    <a:pt x="576" y="1245"/>
                  </a:lnTo>
                  <a:lnTo>
                    <a:pt x="624" y="1361"/>
                  </a:lnTo>
                  <a:lnTo>
                    <a:pt x="576" y="1400"/>
                  </a:lnTo>
                  <a:lnTo>
                    <a:pt x="144" y="1400"/>
                  </a:lnTo>
                  <a:lnTo>
                    <a:pt x="144" y="1478"/>
                  </a:lnTo>
                  <a:lnTo>
                    <a:pt x="192" y="1556"/>
                  </a:lnTo>
                  <a:lnTo>
                    <a:pt x="144" y="1634"/>
                  </a:lnTo>
                  <a:lnTo>
                    <a:pt x="288" y="1673"/>
                  </a:lnTo>
                  <a:lnTo>
                    <a:pt x="288" y="1750"/>
                  </a:lnTo>
                  <a:lnTo>
                    <a:pt x="432" y="1828"/>
                  </a:lnTo>
                  <a:lnTo>
                    <a:pt x="384" y="1906"/>
                  </a:lnTo>
                  <a:lnTo>
                    <a:pt x="576" y="2023"/>
                  </a:lnTo>
                  <a:lnTo>
                    <a:pt x="624" y="2139"/>
                  </a:lnTo>
                  <a:lnTo>
                    <a:pt x="576" y="2178"/>
                  </a:lnTo>
                  <a:lnTo>
                    <a:pt x="672" y="2256"/>
                  </a:lnTo>
                </a:path>
              </a:pathLst>
            </a:custGeom>
            <a:noFill/>
            <a:ln w="381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788" name="Rectangle 10"/>
            <p:cNvSpPr>
              <a:spLocks noChangeAspect="1" noChangeArrowheads="1"/>
            </p:cNvSpPr>
            <p:nvPr/>
          </p:nvSpPr>
          <p:spPr bwMode="auto">
            <a:xfrm>
              <a:off x="2347" y="1344"/>
              <a:ext cx="163" cy="353"/>
            </a:xfrm>
            <a:prstGeom prst="rect">
              <a:avLst/>
            </a:prstGeom>
            <a:solidFill>
              <a:srgbClr val="0099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789" name="Rectangle 11"/>
            <p:cNvSpPr>
              <a:spLocks noChangeAspect="1" noChangeArrowheads="1"/>
            </p:cNvSpPr>
            <p:nvPr/>
          </p:nvSpPr>
          <p:spPr bwMode="auto">
            <a:xfrm>
              <a:off x="2347" y="3101"/>
              <a:ext cx="163" cy="372"/>
            </a:xfrm>
            <a:prstGeom prst="rect">
              <a:avLst/>
            </a:prstGeom>
            <a:solidFill>
              <a:srgbClr val="FAFD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790" name="Rectangle 12"/>
            <p:cNvSpPr>
              <a:spLocks noChangeAspect="1" noChangeArrowheads="1"/>
            </p:cNvSpPr>
            <p:nvPr/>
          </p:nvSpPr>
          <p:spPr bwMode="auto">
            <a:xfrm>
              <a:off x="2347" y="3482"/>
              <a:ext cx="163" cy="426"/>
            </a:xfrm>
            <a:prstGeom prst="rect">
              <a:avLst/>
            </a:prstGeom>
            <a:solidFill>
              <a:srgbClr val="0099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791" name="Rectangle 13"/>
            <p:cNvSpPr>
              <a:spLocks noChangeAspect="1" noChangeArrowheads="1"/>
            </p:cNvSpPr>
            <p:nvPr/>
          </p:nvSpPr>
          <p:spPr bwMode="auto">
            <a:xfrm>
              <a:off x="2347" y="2208"/>
              <a:ext cx="163" cy="721"/>
            </a:xfrm>
            <a:prstGeom prst="rect">
              <a:avLst/>
            </a:prstGeom>
            <a:solidFill>
              <a:srgbClr val="0099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792" name="Rectangle 14"/>
            <p:cNvSpPr>
              <a:spLocks noChangeAspect="1" noChangeArrowheads="1"/>
            </p:cNvSpPr>
            <p:nvPr/>
          </p:nvSpPr>
          <p:spPr bwMode="auto">
            <a:xfrm>
              <a:off x="2347" y="1694"/>
              <a:ext cx="158" cy="529"/>
            </a:xfrm>
            <a:prstGeom prst="rect">
              <a:avLst/>
            </a:prstGeom>
            <a:solidFill>
              <a:srgbClr val="FAFD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2776" name="Rectangle 15"/>
          <p:cNvSpPr>
            <a:spLocks noChangeAspect="1" noChangeArrowheads="1"/>
          </p:cNvSpPr>
          <p:nvPr/>
        </p:nvSpPr>
        <p:spPr bwMode="auto">
          <a:xfrm>
            <a:off x="4183064" y="4515491"/>
            <a:ext cx="2717091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800" b="1" dirty="0">
                <a:solidFill>
                  <a:schemeClr val="tx1"/>
                </a:solidFill>
                <a:latin typeface="Tahoma" pitchFamily="34" charset="0"/>
              </a:rPr>
              <a:t>Fluvial </a:t>
            </a:r>
            <a:r>
              <a:rPr lang="en-US" sz="1800" b="1" dirty="0" smtClean="0">
                <a:solidFill>
                  <a:schemeClr val="tx1"/>
                </a:solidFill>
                <a:latin typeface="Tahoma" pitchFamily="34" charset="0"/>
              </a:rPr>
              <a:t>(fair reservoir</a:t>
            </a:r>
            <a:r>
              <a:rPr lang="en-US" sz="1800" b="1" dirty="0">
                <a:solidFill>
                  <a:schemeClr val="tx1"/>
                </a:solidFill>
                <a:latin typeface="Tahoma" pitchFamily="34" charset="0"/>
              </a:rPr>
              <a:t>)</a:t>
            </a:r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3433764" y="2774332"/>
            <a:ext cx="3402012" cy="1717675"/>
            <a:chOff x="2163" y="2125"/>
            <a:chExt cx="1884" cy="1082"/>
          </a:xfrm>
        </p:grpSpPr>
        <p:sp>
          <p:nvSpPr>
            <p:cNvPr id="32784" name="Line 16"/>
            <p:cNvSpPr>
              <a:spLocks noChangeAspect="1" noChangeShapeType="1"/>
            </p:cNvSpPr>
            <p:nvPr/>
          </p:nvSpPr>
          <p:spPr bwMode="auto">
            <a:xfrm>
              <a:off x="2166" y="3207"/>
              <a:ext cx="1881" cy="0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2785" name="Line 17"/>
            <p:cNvSpPr>
              <a:spLocks noChangeAspect="1" noChangeShapeType="1"/>
            </p:cNvSpPr>
            <p:nvPr/>
          </p:nvSpPr>
          <p:spPr bwMode="auto">
            <a:xfrm>
              <a:off x="2163" y="2125"/>
              <a:ext cx="1880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2778" name="Text Box 18"/>
          <p:cNvSpPr txBox="1">
            <a:spLocks noChangeAspect="1" noChangeArrowheads="1"/>
          </p:cNvSpPr>
          <p:nvPr/>
        </p:nvSpPr>
        <p:spPr bwMode="auto">
          <a:xfrm>
            <a:off x="6892925" y="4317380"/>
            <a:ext cx="1031051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 dirty="0">
                <a:solidFill>
                  <a:schemeClr val="tx1"/>
                </a:solidFill>
                <a:latin typeface="Tahoma" pitchFamily="34" charset="0"/>
              </a:rPr>
              <a:t>Orange</a:t>
            </a:r>
          </a:p>
        </p:txBody>
      </p:sp>
      <p:sp>
        <p:nvSpPr>
          <p:cNvPr id="32779" name="Text Box 19"/>
          <p:cNvSpPr txBox="1">
            <a:spLocks noChangeAspect="1" noChangeArrowheads="1"/>
          </p:cNvSpPr>
          <p:nvPr/>
        </p:nvSpPr>
        <p:spPr bwMode="auto">
          <a:xfrm>
            <a:off x="6889750" y="2577480"/>
            <a:ext cx="1194558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 dirty="0">
                <a:solidFill>
                  <a:schemeClr val="tx1"/>
                </a:solidFill>
                <a:latin typeface="Tahoma" pitchFamily="34" charset="0"/>
              </a:rPr>
              <a:t>Magenta</a:t>
            </a:r>
          </a:p>
        </p:txBody>
      </p:sp>
      <p:sp>
        <p:nvSpPr>
          <p:cNvPr id="32780" name="Text Box 22"/>
          <p:cNvSpPr txBox="1">
            <a:spLocks noChangeArrowheads="1"/>
          </p:cNvSpPr>
          <p:nvPr/>
        </p:nvSpPr>
        <p:spPr bwMode="auto">
          <a:xfrm>
            <a:off x="544678" y="1089406"/>
            <a:ext cx="829977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34950" indent="-234950">
              <a:spcAft>
                <a:spcPct val="30000"/>
              </a:spcAft>
            </a:pPr>
            <a:r>
              <a:rPr lang="en-US" dirty="0">
                <a:solidFill>
                  <a:schemeClr val="tx1"/>
                </a:solidFill>
                <a:latin typeface="Tahoma" pitchFamily="34" charset="0"/>
              </a:rPr>
              <a:t>Prograding sands increase in porosity upwards before being capped by </a:t>
            </a:r>
            <a:r>
              <a:rPr lang="en-US" dirty="0" smtClean="0">
                <a:solidFill>
                  <a:schemeClr val="tx1"/>
                </a:solidFill>
                <a:latin typeface="Tahoma" pitchFamily="34" charset="0"/>
              </a:rPr>
              <a:t>a marine </a:t>
            </a:r>
            <a:r>
              <a:rPr lang="en-US" dirty="0">
                <a:solidFill>
                  <a:schemeClr val="tx1"/>
                </a:solidFill>
                <a:latin typeface="Tahoma" pitchFamily="34" charset="0"/>
              </a:rPr>
              <a:t>shale.</a:t>
            </a:r>
          </a:p>
        </p:txBody>
      </p:sp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Conceptual Depositional Model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beach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t="2665" b="12599"/>
          <a:stretch>
            <a:fillRect/>
          </a:stretch>
        </p:blipFill>
        <p:spPr bwMode="auto">
          <a:xfrm>
            <a:off x="1924840" y="1418897"/>
            <a:ext cx="5442438" cy="435032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 Analog: Barrier Island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58407" y="1933575"/>
            <a:ext cx="8667751" cy="3570288"/>
            <a:chOff x="195" y="1794"/>
            <a:chExt cx="5460" cy="2249"/>
          </a:xfrm>
        </p:grpSpPr>
        <p:sp>
          <p:nvSpPr>
            <p:cNvPr id="34830" name="Rectangle 13"/>
            <p:cNvSpPr>
              <a:spLocks noChangeArrowheads="1"/>
            </p:cNvSpPr>
            <p:nvPr/>
          </p:nvSpPr>
          <p:spPr bwMode="auto">
            <a:xfrm>
              <a:off x="4388" y="1808"/>
              <a:ext cx="1225" cy="22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3399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27" name="Rectangle 10"/>
            <p:cNvSpPr>
              <a:spLocks noChangeArrowheads="1"/>
            </p:cNvSpPr>
            <p:nvPr/>
          </p:nvSpPr>
          <p:spPr bwMode="auto">
            <a:xfrm>
              <a:off x="205" y="1808"/>
              <a:ext cx="1225" cy="22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3399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28" name="Rectangle 11"/>
            <p:cNvSpPr>
              <a:spLocks noChangeArrowheads="1"/>
            </p:cNvSpPr>
            <p:nvPr/>
          </p:nvSpPr>
          <p:spPr bwMode="auto">
            <a:xfrm>
              <a:off x="1624" y="1808"/>
              <a:ext cx="1225" cy="22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3399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29" name="Rectangle 12"/>
            <p:cNvSpPr>
              <a:spLocks noChangeArrowheads="1"/>
            </p:cNvSpPr>
            <p:nvPr/>
          </p:nvSpPr>
          <p:spPr bwMode="auto">
            <a:xfrm>
              <a:off x="3027" y="1808"/>
              <a:ext cx="1225" cy="22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3399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23" name="Text Box 6"/>
            <p:cNvSpPr txBox="1">
              <a:spLocks noChangeArrowheads="1"/>
            </p:cNvSpPr>
            <p:nvPr/>
          </p:nvSpPr>
          <p:spPr bwMode="auto">
            <a:xfrm>
              <a:off x="195" y="1794"/>
              <a:ext cx="123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800" b="1" dirty="0">
                  <a:solidFill>
                    <a:schemeClr val="tx1"/>
                  </a:solidFill>
                  <a:latin typeface="Tahoma" pitchFamily="34" charset="0"/>
                </a:rPr>
                <a:t>Good Seal</a:t>
              </a:r>
            </a:p>
            <a:p>
              <a:pPr algn="ctr"/>
              <a:r>
                <a:rPr lang="en-US" sz="1800" b="1" dirty="0">
                  <a:solidFill>
                    <a:schemeClr val="tx1"/>
                  </a:solidFill>
                  <a:latin typeface="Tahoma" pitchFamily="34" charset="0"/>
                </a:rPr>
                <a:t>Good Reservoir</a:t>
              </a:r>
            </a:p>
          </p:txBody>
        </p:sp>
        <p:sp>
          <p:nvSpPr>
            <p:cNvPr id="34824" name="Text Box 7"/>
            <p:cNvSpPr txBox="1">
              <a:spLocks noChangeArrowheads="1"/>
            </p:cNvSpPr>
            <p:nvPr/>
          </p:nvSpPr>
          <p:spPr bwMode="auto">
            <a:xfrm>
              <a:off x="3043" y="1794"/>
              <a:ext cx="119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800" b="1" dirty="0">
                  <a:solidFill>
                    <a:schemeClr val="tx1"/>
                  </a:solidFill>
                  <a:latin typeface="Tahoma" pitchFamily="34" charset="0"/>
                </a:rPr>
                <a:t>Good Seal</a:t>
              </a:r>
            </a:p>
            <a:p>
              <a:pPr algn="ctr"/>
              <a:r>
                <a:rPr lang="en-US" sz="1800" b="1" dirty="0">
                  <a:solidFill>
                    <a:schemeClr val="tx1"/>
                  </a:solidFill>
                  <a:latin typeface="Tahoma" pitchFamily="34" charset="0"/>
                </a:rPr>
                <a:t>Poor Reservoir</a:t>
              </a:r>
            </a:p>
          </p:txBody>
        </p:sp>
        <p:sp>
          <p:nvSpPr>
            <p:cNvPr id="34825" name="Text Box 8"/>
            <p:cNvSpPr txBox="1">
              <a:spLocks noChangeArrowheads="1"/>
            </p:cNvSpPr>
            <p:nvPr/>
          </p:nvSpPr>
          <p:spPr bwMode="auto">
            <a:xfrm>
              <a:off x="1614" y="1794"/>
              <a:ext cx="1235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800" b="1" dirty="0">
                  <a:solidFill>
                    <a:schemeClr val="tx1"/>
                  </a:solidFill>
                  <a:latin typeface="Tahoma" pitchFamily="34" charset="0"/>
                </a:rPr>
                <a:t>Poor Seal</a:t>
              </a:r>
            </a:p>
            <a:p>
              <a:pPr algn="ctr"/>
              <a:r>
                <a:rPr lang="en-US" sz="1800" b="1" dirty="0">
                  <a:solidFill>
                    <a:schemeClr val="tx1"/>
                  </a:solidFill>
                  <a:latin typeface="Tahoma" pitchFamily="34" charset="0"/>
                </a:rPr>
                <a:t>Good Reservoir</a:t>
              </a:r>
            </a:p>
          </p:txBody>
        </p:sp>
        <p:sp>
          <p:nvSpPr>
            <p:cNvPr id="34826" name="Text Box 9"/>
            <p:cNvSpPr txBox="1">
              <a:spLocks noChangeArrowheads="1"/>
            </p:cNvSpPr>
            <p:nvPr/>
          </p:nvSpPr>
          <p:spPr bwMode="auto">
            <a:xfrm>
              <a:off x="4409" y="1794"/>
              <a:ext cx="119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800" b="1" dirty="0">
                  <a:solidFill>
                    <a:schemeClr val="tx1"/>
                  </a:solidFill>
                  <a:latin typeface="Tahoma" pitchFamily="34" charset="0"/>
                </a:rPr>
                <a:t>Poor Seal</a:t>
              </a:r>
            </a:p>
            <a:p>
              <a:pPr algn="ctr"/>
              <a:r>
                <a:rPr lang="en-US" sz="1800" b="1" dirty="0">
                  <a:solidFill>
                    <a:schemeClr val="tx1"/>
                  </a:solidFill>
                  <a:latin typeface="Tahoma" pitchFamily="34" charset="0"/>
                </a:rPr>
                <a:t>Poor Reservoir</a:t>
              </a:r>
            </a:p>
          </p:txBody>
        </p:sp>
        <p:sp>
          <p:nvSpPr>
            <p:cNvPr id="34831" name="Rectangle 14"/>
            <p:cNvSpPr>
              <a:spLocks noChangeArrowheads="1"/>
            </p:cNvSpPr>
            <p:nvPr/>
          </p:nvSpPr>
          <p:spPr bwMode="auto">
            <a:xfrm>
              <a:off x="481" y="2305"/>
              <a:ext cx="164" cy="575"/>
            </a:xfrm>
            <a:prstGeom prst="rect">
              <a:avLst/>
            </a:prstGeom>
            <a:solidFill>
              <a:srgbClr val="0099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32" name="Rectangle 15" descr="Light horizontal"/>
            <p:cNvSpPr>
              <a:spLocks noChangeArrowheads="1"/>
            </p:cNvSpPr>
            <p:nvPr/>
          </p:nvSpPr>
          <p:spPr bwMode="auto">
            <a:xfrm>
              <a:off x="1903" y="2305"/>
              <a:ext cx="164" cy="575"/>
            </a:xfrm>
            <a:prstGeom prst="rect">
              <a:avLst/>
            </a:prstGeom>
            <a:pattFill prst="ltHorz">
              <a:fgClr>
                <a:srgbClr val="FFFF00"/>
              </a:fgClr>
              <a:bgClr>
                <a:srgbClr val="009900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33" name="Rectangle 16"/>
            <p:cNvSpPr>
              <a:spLocks noChangeArrowheads="1"/>
            </p:cNvSpPr>
            <p:nvPr/>
          </p:nvSpPr>
          <p:spPr bwMode="auto">
            <a:xfrm>
              <a:off x="3319" y="2305"/>
              <a:ext cx="164" cy="575"/>
            </a:xfrm>
            <a:prstGeom prst="rect">
              <a:avLst/>
            </a:prstGeom>
            <a:solidFill>
              <a:srgbClr val="0099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34" name="Rectangle 17" descr="Light horizontal"/>
            <p:cNvSpPr>
              <a:spLocks noChangeArrowheads="1"/>
            </p:cNvSpPr>
            <p:nvPr/>
          </p:nvSpPr>
          <p:spPr bwMode="auto">
            <a:xfrm>
              <a:off x="4669" y="2305"/>
              <a:ext cx="164" cy="575"/>
            </a:xfrm>
            <a:prstGeom prst="rect">
              <a:avLst/>
            </a:prstGeom>
            <a:pattFill prst="ltHorz">
              <a:fgClr>
                <a:srgbClr val="FFFF00"/>
              </a:fgClr>
              <a:bgClr>
                <a:srgbClr val="009900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35" name="Line 18"/>
            <p:cNvSpPr>
              <a:spLocks noChangeShapeType="1"/>
            </p:cNvSpPr>
            <p:nvPr/>
          </p:nvSpPr>
          <p:spPr bwMode="auto">
            <a:xfrm flipV="1">
              <a:off x="990" y="2298"/>
              <a:ext cx="0" cy="11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36" name="Line 19"/>
            <p:cNvSpPr>
              <a:spLocks noChangeShapeType="1"/>
            </p:cNvSpPr>
            <p:nvPr/>
          </p:nvSpPr>
          <p:spPr bwMode="auto">
            <a:xfrm flipV="1">
              <a:off x="2418" y="2298"/>
              <a:ext cx="0" cy="11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37" name="Line 20"/>
            <p:cNvSpPr>
              <a:spLocks noChangeShapeType="1"/>
            </p:cNvSpPr>
            <p:nvPr/>
          </p:nvSpPr>
          <p:spPr bwMode="auto">
            <a:xfrm flipV="1">
              <a:off x="3834" y="2298"/>
              <a:ext cx="0" cy="11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38" name="Line 21"/>
            <p:cNvSpPr>
              <a:spLocks noChangeShapeType="1"/>
            </p:cNvSpPr>
            <p:nvPr/>
          </p:nvSpPr>
          <p:spPr bwMode="auto">
            <a:xfrm flipV="1">
              <a:off x="5202" y="2298"/>
              <a:ext cx="0" cy="11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39" name="Freeform 22"/>
            <p:cNvSpPr>
              <a:spLocks/>
            </p:cNvSpPr>
            <p:nvPr/>
          </p:nvSpPr>
          <p:spPr bwMode="auto">
            <a:xfrm>
              <a:off x="688" y="2298"/>
              <a:ext cx="544" cy="1122"/>
            </a:xfrm>
            <a:custGeom>
              <a:avLst/>
              <a:gdLst>
                <a:gd name="T0" fmla="*/ 308 w 544"/>
                <a:gd name="T1" fmla="*/ 0 h 1122"/>
                <a:gd name="T2" fmla="*/ 206 w 544"/>
                <a:gd name="T3" fmla="*/ 96 h 1122"/>
                <a:gd name="T4" fmla="*/ 290 w 544"/>
                <a:gd name="T5" fmla="*/ 174 h 1122"/>
                <a:gd name="T6" fmla="*/ 542 w 544"/>
                <a:gd name="T7" fmla="*/ 336 h 1122"/>
                <a:gd name="T8" fmla="*/ 302 w 544"/>
                <a:gd name="T9" fmla="*/ 456 h 1122"/>
                <a:gd name="T10" fmla="*/ 2 w 544"/>
                <a:gd name="T11" fmla="*/ 588 h 1122"/>
                <a:gd name="T12" fmla="*/ 290 w 544"/>
                <a:gd name="T13" fmla="*/ 720 h 1122"/>
                <a:gd name="T14" fmla="*/ 398 w 544"/>
                <a:gd name="T15" fmla="*/ 822 h 1122"/>
                <a:gd name="T16" fmla="*/ 290 w 544"/>
                <a:gd name="T17" fmla="*/ 924 h 1122"/>
                <a:gd name="T18" fmla="*/ 260 w 544"/>
                <a:gd name="T19" fmla="*/ 1038 h 1122"/>
                <a:gd name="T20" fmla="*/ 302 w 544"/>
                <a:gd name="T21" fmla="*/ 1122 h 11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44"/>
                <a:gd name="T34" fmla="*/ 0 h 1122"/>
                <a:gd name="T35" fmla="*/ 544 w 544"/>
                <a:gd name="T36" fmla="*/ 1122 h 11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44" h="1122">
                  <a:moveTo>
                    <a:pt x="308" y="0"/>
                  </a:moveTo>
                  <a:cubicBezTo>
                    <a:pt x="291" y="16"/>
                    <a:pt x="209" y="67"/>
                    <a:pt x="206" y="96"/>
                  </a:cubicBezTo>
                  <a:cubicBezTo>
                    <a:pt x="203" y="125"/>
                    <a:pt x="234" y="134"/>
                    <a:pt x="290" y="174"/>
                  </a:cubicBezTo>
                  <a:cubicBezTo>
                    <a:pt x="346" y="214"/>
                    <a:pt x="540" y="289"/>
                    <a:pt x="542" y="336"/>
                  </a:cubicBezTo>
                  <a:cubicBezTo>
                    <a:pt x="544" y="383"/>
                    <a:pt x="392" y="414"/>
                    <a:pt x="302" y="456"/>
                  </a:cubicBezTo>
                  <a:cubicBezTo>
                    <a:pt x="212" y="498"/>
                    <a:pt x="4" y="544"/>
                    <a:pt x="2" y="588"/>
                  </a:cubicBezTo>
                  <a:cubicBezTo>
                    <a:pt x="0" y="632"/>
                    <a:pt x="224" y="681"/>
                    <a:pt x="290" y="720"/>
                  </a:cubicBezTo>
                  <a:cubicBezTo>
                    <a:pt x="356" y="759"/>
                    <a:pt x="398" y="788"/>
                    <a:pt x="398" y="822"/>
                  </a:cubicBezTo>
                  <a:cubicBezTo>
                    <a:pt x="398" y="856"/>
                    <a:pt x="313" y="888"/>
                    <a:pt x="290" y="924"/>
                  </a:cubicBezTo>
                  <a:cubicBezTo>
                    <a:pt x="267" y="960"/>
                    <a:pt x="258" y="1005"/>
                    <a:pt x="260" y="1038"/>
                  </a:cubicBezTo>
                  <a:cubicBezTo>
                    <a:pt x="262" y="1071"/>
                    <a:pt x="293" y="1105"/>
                    <a:pt x="302" y="112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40" name="Rectangle 23"/>
            <p:cNvSpPr>
              <a:spLocks noChangeArrowheads="1"/>
            </p:cNvSpPr>
            <p:nvPr/>
          </p:nvSpPr>
          <p:spPr bwMode="auto">
            <a:xfrm>
              <a:off x="481" y="2761"/>
              <a:ext cx="164" cy="665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41" name="Line 24"/>
            <p:cNvSpPr>
              <a:spLocks noChangeShapeType="1"/>
            </p:cNvSpPr>
            <p:nvPr/>
          </p:nvSpPr>
          <p:spPr bwMode="auto">
            <a:xfrm>
              <a:off x="216" y="2760"/>
              <a:ext cx="540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42" name="Rectangle 25"/>
            <p:cNvSpPr>
              <a:spLocks noChangeArrowheads="1"/>
            </p:cNvSpPr>
            <p:nvPr/>
          </p:nvSpPr>
          <p:spPr bwMode="auto">
            <a:xfrm>
              <a:off x="1903" y="2761"/>
              <a:ext cx="164" cy="665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43" name="Rectangle 26" descr="Dark horizontal"/>
            <p:cNvSpPr>
              <a:spLocks noChangeArrowheads="1"/>
            </p:cNvSpPr>
            <p:nvPr/>
          </p:nvSpPr>
          <p:spPr bwMode="auto">
            <a:xfrm>
              <a:off x="3319" y="2761"/>
              <a:ext cx="164" cy="665"/>
            </a:xfrm>
            <a:prstGeom prst="rect">
              <a:avLst/>
            </a:prstGeom>
            <a:pattFill prst="dkHorz">
              <a:fgClr>
                <a:srgbClr val="FFFF00"/>
              </a:fgClr>
              <a:bgClr>
                <a:srgbClr val="009900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44" name="Rectangle 27" descr="Dark horizontal"/>
            <p:cNvSpPr>
              <a:spLocks noChangeArrowheads="1"/>
            </p:cNvSpPr>
            <p:nvPr/>
          </p:nvSpPr>
          <p:spPr bwMode="auto">
            <a:xfrm>
              <a:off x="4669" y="2761"/>
              <a:ext cx="164" cy="665"/>
            </a:xfrm>
            <a:prstGeom prst="rect">
              <a:avLst/>
            </a:prstGeom>
            <a:pattFill prst="dkHorz">
              <a:fgClr>
                <a:srgbClr val="FFFF00"/>
              </a:fgClr>
              <a:bgClr>
                <a:srgbClr val="009900"/>
              </a:bgClr>
            </a:patt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45" name="Freeform 28"/>
            <p:cNvSpPr>
              <a:spLocks/>
            </p:cNvSpPr>
            <p:nvPr/>
          </p:nvSpPr>
          <p:spPr bwMode="auto">
            <a:xfrm>
              <a:off x="2116" y="2298"/>
              <a:ext cx="430" cy="1122"/>
            </a:xfrm>
            <a:custGeom>
              <a:avLst/>
              <a:gdLst>
                <a:gd name="T0" fmla="*/ 308 w 430"/>
                <a:gd name="T1" fmla="*/ 0 h 1122"/>
                <a:gd name="T2" fmla="*/ 242 w 430"/>
                <a:gd name="T3" fmla="*/ 96 h 1122"/>
                <a:gd name="T4" fmla="*/ 290 w 430"/>
                <a:gd name="T5" fmla="*/ 174 h 1122"/>
                <a:gd name="T6" fmla="*/ 428 w 430"/>
                <a:gd name="T7" fmla="*/ 330 h 1122"/>
                <a:gd name="T8" fmla="*/ 302 w 430"/>
                <a:gd name="T9" fmla="*/ 456 h 1122"/>
                <a:gd name="T10" fmla="*/ 2 w 430"/>
                <a:gd name="T11" fmla="*/ 588 h 1122"/>
                <a:gd name="T12" fmla="*/ 290 w 430"/>
                <a:gd name="T13" fmla="*/ 720 h 1122"/>
                <a:gd name="T14" fmla="*/ 398 w 430"/>
                <a:gd name="T15" fmla="*/ 822 h 1122"/>
                <a:gd name="T16" fmla="*/ 290 w 430"/>
                <a:gd name="T17" fmla="*/ 924 h 1122"/>
                <a:gd name="T18" fmla="*/ 260 w 430"/>
                <a:gd name="T19" fmla="*/ 1038 h 1122"/>
                <a:gd name="T20" fmla="*/ 302 w 430"/>
                <a:gd name="T21" fmla="*/ 1122 h 11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30"/>
                <a:gd name="T34" fmla="*/ 0 h 1122"/>
                <a:gd name="T35" fmla="*/ 430 w 430"/>
                <a:gd name="T36" fmla="*/ 1122 h 11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30" h="1122">
                  <a:moveTo>
                    <a:pt x="308" y="0"/>
                  </a:moveTo>
                  <a:cubicBezTo>
                    <a:pt x="297" y="16"/>
                    <a:pt x="245" y="67"/>
                    <a:pt x="242" y="96"/>
                  </a:cubicBezTo>
                  <a:cubicBezTo>
                    <a:pt x="239" y="125"/>
                    <a:pt x="259" y="135"/>
                    <a:pt x="290" y="174"/>
                  </a:cubicBezTo>
                  <a:cubicBezTo>
                    <a:pt x="321" y="213"/>
                    <a:pt x="426" y="283"/>
                    <a:pt x="428" y="330"/>
                  </a:cubicBezTo>
                  <a:cubicBezTo>
                    <a:pt x="430" y="377"/>
                    <a:pt x="373" y="413"/>
                    <a:pt x="302" y="456"/>
                  </a:cubicBezTo>
                  <a:cubicBezTo>
                    <a:pt x="231" y="499"/>
                    <a:pt x="4" y="544"/>
                    <a:pt x="2" y="588"/>
                  </a:cubicBezTo>
                  <a:cubicBezTo>
                    <a:pt x="0" y="632"/>
                    <a:pt x="224" y="681"/>
                    <a:pt x="290" y="720"/>
                  </a:cubicBezTo>
                  <a:cubicBezTo>
                    <a:pt x="356" y="759"/>
                    <a:pt x="398" y="788"/>
                    <a:pt x="398" y="822"/>
                  </a:cubicBezTo>
                  <a:cubicBezTo>
                    <a:pt x="398" y="856"/>
                    <a:pt x="313" y="888"/>
                    <a:pt x="290" y="924"/>
                  </a:cubicBezTo>
                  <a:cubicBezTo>
                    <a:pt x="267" y="960"/>
                    <a:pt x="258" y="1005"/>
                    <a:pt x="260" y="1038"/>
                  </a:cubicBezTo>
                  <a:cubicBezTo>
                    <a:pt x="262" y="1071"/>
                    <a:pt x="293" y="1105"/>
                    <a:pt x="302" y="112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46" name="Freeform 29"/>
            <p:cNvSpPr>
              <a:spLocks/>
            </p:cNvSpPr>
            <p:nvPr/>
          </p:nvSpPr>
          <p:spPr bwMode="auto">
            <a:xfrm>
              <a:off x="3688" y="2298"/>
              <a:ext cx="382" cy="1122"/>
            </a:xfrm>
            <a:custGeom>
              <a:avLst/>
              <a:gdLst>
                <a:gd name="T0" fmla="*/ 146 w 382"/>
                <a:gd name="T1" fmla="*/ 0 h 1122"/>
                <a:gd name="T2" fmla="*/ 44 w 382"/>
                <a:gd name="T3" fmla="*/ 96 h 1122"/>
                <a:gd name="T4" fmla="*/ 128 w 382"/>
                <a:gd name="T5" fmla="*/ 174 h 1122"/>
                <a:gd name="T6" fmla="*/ 380 w 382"/>
                <a:gd name="T7" fmla="*/ 336 h 1122"/>
                <a:gd name="T8" fmla="*/ 140 w 382"/>
                <a:gd name="T9" fmla="*/ 456 h 1122"/>
                <a:gd name="T10" fmla="*/ 2 w 382"/>
                <a:gd name="T11" fmla="*/ 588 h 1122"/>
                <a:gd name="T12" fmla="*/ 128 w 382"/>
                <a:gd name="T13" fmla="*/ 720 h 1122"/>
                <a:gd name="T14" fmla="*/ 182 w 382"/>
                <a:gd name="T15" fmla="*/ 816 h 1122"/>
                <a:gd name="T16" fmla="*/ 128 w 382"/>
                <a:gd name="T17" fmla="*/ 924 h 1122"/>
                <a:gd name="T18" fmla="*/ 110 w 382"/>
                <a:gd name="T19" fmla="*/ 1038 h 1122"/>
                <a:gd name="T20" fmla="*/ 140 w 382"/>
                <a:gd name="T21" fmla="*/ 1122 h 11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82"/>
                <a:gd name="T34" fmla="*/ 0 h 1122"/>
                <a:gd name="T35" fmla="*/ 382 w 382"/>
                <a:gd name="T36" fmla="*/ 1122 h 11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82" h="1122">
                  <a:moveTo>
                    <a:pt x="146" y="0"/>
                  </a:moveTo>
                  <a:cubicBezTo>
                    <a:pt x="129" y="16"/>
                    <a:pt x="47" y="67"/>
                    <a:pt x="44" y="96"/>
                  </a:cubicBezTo>
                  <a:cubicBezTo>
                    <a:pt x="41" y="125"/>
                    <a:pt x="72" y="134"/>
                    <a:pt x="128" y="174"/>
                  </a:cubicBezTo>
                  <a:cubicBezTo>
                    <a:pt x="184" y="214"/>
                    <a:pt x="378" y="289"/>
                    <a:pt x="380" y="336"/>
                  </a:cubicBezTo>
                  <a:cubicBezTo>
                    <a:pt x="382" y="383"/>
                    <a:pt x="203" y="414"/>
                    <a:pt x="140" y="456"/>
                  </a:cubicBezTo>
                  <a:cubicBezTo>
                    <a:pt x="77" y="498"/>
                    <a:pt x="4" y="544"/>
                    <a:pt x="2" y="588"/>
                  </a:cubicBezTo>
                  <a:cubicBezTo>
                    <a:pt x="0" y="632"/>
                    <a:pt x="98" y="682"/>
                    <a:pt x="128" y="720"/>
                  </a:cubicBezTo>
                  <a:cubicBezTo>
                    <a:pt x="158" y="758"/>
                    <a:pt x="182" y="782"/>
                    <a:pt x="182" y="816"/>
                  </a:cubicBezTo>
                  <a:cubicBezTo>
                    <a:pt x="182" y="850"/>
                    <a:pt x="140" y="887"/>
                    <a:pt x="128" y="924"/>
                  </a:cubicBezTo>
                  <a:cubicBezTo>
                    <a:pt x="116" y="961"/>
                    <a:pt x="108" y="1005"/>
                    <a:pt x="110" y="1038"/>
                  </a:cubicBezTo>
                  <a:cubicBezTo>
                    <a:pt x="112" y="1071"/>
                    <a:pt x="134" y="1105"/>
                    <a:pt x="140" y="112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847" name="Freeform 30"/>
            <p:cNvSpPr>
              <a:spLocks/>
            </p:cNvSpPr>
            <p:nvPr/>
          </p:nvSpPr>
          <p:spPr bwMode="auto">
            <a:xfrm>
              <a:off x="5056" y="2298"/>
              <a:ext cx="280" cy="1122"/>
            </a:xfrm>
            <a:custGeom>
              <a:avLst/>
              <a:gdLst>
                <a:gd name="T0" fmla="*/ 146 w 280"/>
                <a:gd name="T1" fmla="*/ 0 h 1122"/>
                <a:gd name="T2" fmla="*/ 86 w 280"/>
                <a:gd name="T3" fmla="*/ 96 h 1122"/>
                <a:gd name="T4" fmla="*/ 128 w 280"/>
                <a:gd name="T5" fmla="*/ 174 h 1122"/>
                <a:gd name="T6" fmla="*/ 278 w 280"/>
                <a:gd name="T7" fmla="*/ 330 h 1122"/>
                <a:gd name="T8" fmla="*/ 140 w 280"/>
                <a:gd name="T9" fmla="*/ 456 h 1122"/>
                <a:gd name="T10" fmla="*/ 2 w 280"/>
                <a:gd name="T11" fmla="*/ 594 h 1122"/>
                <a:gd name="T12" fmla="*/ 128 w 280"/>
                <a:gd name="T13" fmla="*/ 720 h 1122"/>
                <a:gd name="T14" fmla="*/ 188 w 280"/>
                <a:gd name="T15" fmla="*/ 816 h 1122"/>
                <a:gd name="T16" fmla="*/ 128 w 280"/>
                <a:gd name="T17" fmla="*/ 924 h 1122"/>
                <a:gd name="T18" fmla="*/ 110 w 280"/>
                <a:gd name="T19" fmla="*/ 1026 h 1122"/>
                <a:gd name="T20" fmla="*/ 140 w 280"/>
                <a:gd name="T21" fmla="*/ 1122 h 112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0"/>
                <a:gd name="T34" fmla="*/ 0 h 1122"/>
                <a:gd name="T35" fmla="*/ 280 w 280"/>
                <a:gd name="T36" fmla="*/ 1122 h 112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0" h="1122">
                  <a:moveTo>
                    <a:pt x="146" y="0"/>
                  </a:moveTo>
                  <a:cubicBezTo>
                    <a:pt x="136" y="16"/>
                    <a:pt x="89" y="67"/>
                    <a:pt x="86" y="96"/>
                  </a:cubicBezTo>
                  <a:cubicBezTo>
                    <a:pt x="83" y="125"/>
                    <a:pt x="96" y="135"/>
                    <a:pt x="128" y="174"/>
                  </a:cubicBezTo>
                  <a:cubicBezTo>
                    <a:pt x="160" y="213"/>
                    <a:pt x="276" y="283"/>
                    <a:pt x="278" y="330"/>
                  </a:cubicBezTo>
                  <a:cubicBezTo>
                    <a:pt x="280" y="377"/>
                    <a:pt x="186" y="412"/>
                    <a:pt x="140" y="456"/>
                  </a:cubicBezTo>
                  <a:cubicBezTo>
                    <a:pt x="94" y="500"/>
                    <a:pt x="4" y="550"/>
                    <a:pt x="2" y="594"/>
                  </a:cubicBezTo>
                  <a:cubicBezTo>
                    <a:pt x="0" y="638"/>
                    <a:pt x="97" y="683"/>
                    <a:pt x="128" y="720"/>
                  </a:cubicBezTo>
                  <a:cubicBezTo>
                    <a:pt x="159" y="757"/>
                    <a:pt x="188" y="782"/>
                    <a:pt x="188" y="816"/>
                  </a:cubicBezTo>
                  <a:cubicBezTo>
                    <a:pt x="188" y="850"/>
                    <a:pt x="141" y="889"/>
                    <a:pt x="128" y="924"/>
                  </a:cubicBezTo>
                  <a:cubicBezTo>
                    <a:pt x="115" y="959"/>
                    <a:pt x="108" y="993"/>
                    <a:pt x="110" y="1026"/>
                  </a:cubicBezTo>
                  <a:cubicBezTo>
                    <a:pt x="112" y="1059"/>
                    <a:pt x="134" y="1102"/>
                    <a:pt x="140" y="112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45791" name="Text Box 31"/>
            <p:cNvSpPr txBox="1">
              <a:spLocks noChangeArrowheads="1"/>
            </p:cNvSpPr>
            <p:nvPr/>
          </p:nvSpPr>
          <p:spPr bwMode="auto">
            <a:xfrm>
              <a:off x="251" y="3543"/>
              <a:ext cx="112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b="1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Strong Peak</a:t>
              </a:r>
            </a:p>
            <a:p>
              <a:pPr algn="ctr">
                <a:defRPr/>
              </a:pPr>
              <a:r>
                <a:rPr lang="en-US" sz="1800" b="1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Strong Trough</a:t>
              </a:r>
            </a:p>
          </p:txBody>
        </p:sp>
        <p:sp>
          <p:nvSpPr>
            <p:cNvPr id="245792" name="Text Box 32"/>
            <p:cNvSpPr txBox="1">
              <a:spLocks noChangeArrowheads="1"/>
            </p:cNvSpPr>
            <p:nvPr/>
          </p:nvSpPr>
          <p:spPr bwMode="auto">
            <a:xfrm>
              <a:off x="2994" y="3543"/>
              <a:ext cx="130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b="1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Strong Peak</a:t>
              </a:r>
            </a:p>
            <a:p>
              <a:pPr algn="ctr">
                <a:defRPr/>
              </a:pPr>
              <a:r>
                <a:rPr lang="en-US" sz="1800" b="1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Moderate Trough</a:t>
              </a:r>
            </a:p>
          </p:txBody>
        </p:sp>
        <p:sp>
          <p:nvSpPr>
            <p:cNvPr id="245793" name="Text Box 33"/>
            <p:cNvSpPr txBox="1">
              <a:spLocks noChangeArrowheads="1"/>
            </p:cNvSpPr>
            <p:nvPr/>
          </p:nvSpPr>
          <p:spPr bwMode="auto">
            <a:xfrm>
              <a:off x="1661" y="3543"/>
              <a:ext cx="114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b="1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Moderate Peak</a:t>
              </a:r>
            </a:p>
            <a:p>
              <a:pPr algn="ctr">
                <a:defRPr/>
              </a:pPr>
              <a:r>
                <a:rPr lang="en-US" sz="1800" b="1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Strong Trough</a:t>
              </a:r>
            </a:p>
          </p:txBody>
        </p:sp>
        <p:sp>
          <p:nvSpPr>
            <p:cNvPr id="245794" name="Text Box 34"/>
            <p:cNvSpPr txBox="1">
              <a:spLocks noChangeArrowheads="1"/>
            </p:cNvSpPr>
            <p:nvPr/>
          </p:nvSpPr>
          <p:spPr bwMode="auto">
            <a:xfrm>
              <a:off x="4354" y="3543"/>
              <a:ext cx="130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1800" b="1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Moderate Peak</a:t>
              </a:r>
            </a:p>
            <a:p>
              <a:pPr algn="ctr">
                <a:defRPr/>
              </a:pPr>
              <a:r>
                <a:rPr lang="en-US" sz="1800" b="1" i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Moderate Trough</a:t>
              </a:r>
            </a:p>
          </p:txBody>
        </p:sp>
      </p:grpSp>
      <p:sp>
        <p:nvSpPr>
          <p:cNvPr id="245796" name="Text Box 36"/>
          <p:cNvSpPr txBox="1">
            <a:spLocks noGrp="1" noChangeArrowheads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>
              <a:defRPr/>
            </a:pPr>
            <a:r>
              <a:rPr lang="en-US" dirty="0" smtClean="0"/>
              <a:t>Modeled Seismic Responses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negative_amplitude_-3200min"/>
          <p:cNvPicPr>
            <a:picLocks noChangeAspect="1" noChangeArrowheads="1"/>
          </p:cNvPicPr>
          <p:nvPr/>
        </p:nvPicPr>
        <p:blipFill>
          <a:blip r:embed="rId3" cstate="print"/>
          <a:srcRect l="6750" t="6689" r="7091" b="6984"/>
          <a:stretch>
            <a:fillRect/>
          </a:stretch>
        </p:blipFill>
        <p:spPr bwMode="auto">
          <a:xfrm>
            <a:off x="806451" y="1254127"/>
            <a:ext cx="7675563" cy="38004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5076825" y="5724525"/>
            <a:ext cx="1074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 dirty="0">
                <a:latin typeface="Arial" charset="0"/>
              </a:rPr>
              <a:t>Strong Amplitude</a:t>
            </a:r>
          </a:p>
        </p:txBody>
      </p:sp>
      <p:sp>
        <p:nvSpPr>
          <p:cNvPr id="3077" name="Text Box 8"/>
          <p:cNvSpPr txBox="1">
            <a:spLocks noChangeArrowheads="1"/>
          </p:cNvSpPr>
          <p:nvPr/>
        </p:nvSpPr>
        <p:spPr bwMode="auto">
          <a:xfrm>
            <a:off x="3209925" y="5724525"/>
            <a:ext cx="998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 dirty="0">
                <a:latin typeface="Arial" charset="0"/>
              </a:rPr>
              <a:t>Weak Amplitude</a:t>
            </a:r>
          </a:p>
        </p:txBody>
      </p:sp>
      <p:sp>
        <p:nvSpPr>
          <p:cNvPr id="3078" name="Rectangle 10"/>
          <p:cNvSpPr>
            <a:spLocks noChangeArrowheads="1"/>
          </p:cNvSpPr>
          <p:nvPr/>
        </p:nvSpPr>
        <p:spPr bwMode="auto">
          <a:xfrm>
            <a:off x="4676775" y="5346700"/>
            <a:ext cx="381000" cy="3810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3079" name="Rectangle 11"/>
          <p:cNvSpPr>
            <a:spLocks noChangeArrowheads="1"/>
          </p:cNvSpPr>
          <p:nvPr/>
        </p:nvSpPr>
        <p:spPr bwMode="auto">
          <a:xfrm>
            <a:off x="4292600" y="5345113"/>
            <a:ext cx="381000" cy="381000"/>
          </a:xfrm>
          <a:prstGeom prst="rect">
            <a:avLst/>
          </a:prstGeom>
          <a:solidFill>
            <a:srgbClr val="FF66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3080" name="Rectangle 12"/>
          <p:cNvSpPr>
            <a:spLocks noChangeArrowheads="1"/>
          </p:cNvSpPr>
          <p:nvPr/>
        </p:nvSpPr>
        <p:spPr bwMode="auto">
          <a:xfrm>
            <a:off x="3533775" y="5345113"/>
            <a:ext cx="381000" cy="381000"/>
          </a:xfrm>
          <a:prstGeom prst="rect">
            <a:avLst/>
          </a:prstGeom>
          <a:solidFill>
            <a:srgbClr val="FF00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3081" name="Rectangle 13"/>
          <p:cNvSpPr>
            <a:spLocks noChangeArrowheads="1"/>
          </p:cNvSpPr>
          <p:nvPr/>
        </p:nvSpPr>
        <p:spPr bwMode="auto">
          <a:xfrm>
            <a:off x="3914775" y="5346700"/>
            <a:ext cx="381000" cy="3810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3082" name="Rectangle 16"/>
          <p:cNvSpPr>
            <a:spLocks noChangeArrowheads="1"/>
          </p:cNvSpPr>
          <p:nvPr/>
        </p:nvSpPr>
        <p:spPr bwMode="auto">
          <a:xfrm>
            <a:off x="5435600" y="5345113"/>
            <a:ext cx="381000" cy="381000"/>
          </a:xfrm>
          <a:prstGeom prst="rect">
            <a:avLst/>
          </a:prstGeom>
          <a:solidFill>
            <a:srgbClr val="0099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3083" name="Rectangle 17"/>
          <p:cNvSpPr>
            <a:spLocks noChangeArrowheads="1"/>
          </p:cNvSpPr>
          <p:nvPr/>
        </p:nvSpPr>
        <p:spPr bwMode="auto">
          <a:xfrm>
            <a:off x="5057775" y="5346700"/>
            <a:ext cx="381000" cy="381000"/>
          </a:xfrm>
          <a:prstGeom prst="rect">
            <a:avLst/>
          </a:prstGeom>
          <a:solidFill>
            <a:srgbClr val="00CC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ahoma" pitchFamily="34" charset="0"/>
                <a:cs typeface="Tahoma" pitchFamily="34" charset="0"/>
              </a:rPr>
              <a:t>Peak Above Orange Amplitude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positive_amplitude_3200min"/>
          <p:cNvPicPr>
            <a:picLocks noChangeAspect="1" noChangeArrowheads="1"/>
          </p:cNvPicPr>
          <p:nvPr/>
        </p:nvPicPr>
        <p:blipFill>
          <a:blip r:embed="rId3" cstate="print"/>
          <a:srcRect l="7155" t="6984" r="7404" b="6984"/>
          <a:stretch>
            <a:fillRect/>
          </a:stretch>
        </p:blipFill>
        <p:spPr bwMode="auto">
          <a:xfrm>
            <a:off x="827088" y="1243015"/>
            <a:ext cx="7681912" cy="38004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5076825" y="5724525"/>
            <a:ext cx="1074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 dirty="0">
                <a:latin typeface="Arial" charset="0"/>
              </a:rPr>
              <a:t>Strong Amplitude</a:t>
            </a: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3209925" y="5724525"/>
            <a:ext cx="998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 dirty="0">
                <a:latin typeface="Arial" charset="0"/>
              </a:rPr>
              <a:t>Weak Amplitude</a:t>
            </a:r>
          </a:p>
        </p:txBody>
      </p:sp>
      <p:sp>
        <p:nvSpPr>
          <p:cNvPr id="5126" name="Rectangle 8"/>
          <p:cNvSpPr>
            <a:spLocks noChangeArrowheads="1"/>
          </p:cNvSpPr>
          <p:nvPr/>
        </p:nvSpPr>
        <p:spPr bwMode="auto">
          <a:xfrm>
            <a:off x="4676775" y="5346700"/>
            <a:ext cx="381000" cy="3810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4292600" y="5345113"/>
            <a:ext cx="381000" cy="381000"/>
          </a:xfrm>
          <a:prstGeom prst="rect">
            <a:avLst/>
          </a:prstGeom>
          <a:solidFill>
            <a:srgbClr val="00CC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5128" name="Rectangle 10"/>
          <p:cNvSpPr>
            <a:spLocks noChangeArrowheads="1"/>
          </p:cNvSpPr>
          <p:nvPr/>
        </p:nvSpPr>
        <p:spPr bwMode="auto">
          <a:xfrm>
            <a:off x="3533775" y="5345113"/>
            <a:ext cx="381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5129" name="Rectangle 11"/>
          <p:cNvSpPr>
            <a:spLocks noChangeArrowheads="1"/>
          </p:cNvSpPr>
          <p:nvPr/>
        </p:nvSpPr>
        <p:spPr bwMode="auto">
          <a:xfrm>
            <a:off x="3914775" y="5346700"/>
            <a:ext cx="381000" cy="381000"/>
          </a:xfrm>
          <a:prstGeom prst="rect">
            <a:avLst/>
          </a:prstGeom>
          <a:solidFill>
            <a:srgbClr val="0099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5130" name="Rectangle 12"/>
          <p:cNvSpPr>
            <a:spLocks noChangeArrowheads="1"/>
          </p:cNvSpPr>
          <p:nvPr/>
        </p:nvSpPr>
        <p:spPr bwMode="auto">
          <a:xfrm>
            <a:off x="5435600" y="5345113"/>
            <a:ext cx="381000" cy="3810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5131" name="Rectangle 13"/>
          <p:cNvSpPr>
            <a:spLocks noChangeArrowheads="1"/>
          </p:cNvSpPr>
          <p:nvPr/>
        </p:nvSpPr>
        <p:spPr bwMode="auto">
          <a:xfrm>
            <a:off x="5057775" y="5346700"/>
            <a:ext cx="381000" cy="381000"/>
          </a:xfrm>
          <a:prstGeom prst="rect">
            <a:avLst/>
          </a:prstGeom>
          <a:solidFill>
            <a:srgbClr val="FF99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ahoma" pitchFamily="34" charset="0"/>
                <a:cs typeface="Tahoma" pitchFamily="34" charset="0"/>
              </a:rPr>
              <a:t>Trough Below Orange Amplitude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orange_time_structure"/>
          <p:cNvPicPr>
            <a:picLocks noChangeAspect="1" noChangeArrowheads="1"/>
          </p:cNvPicPr>
          <p:nvPr/>
        </p:nvPicPr>
        <p:blipFill>
          <a:blip r:embed="rId3" cstate="print"/>
          <a:srcRect l="6628" t="6689" r="7294" b="6984"/>
          <a:stretch>
            <a:fillRect/>
          </a:stretch>
        </p:blipFill>
        <p:spPr bwMode="auto">
          <a:xfrm>
            <a:off x="823914" y="1243015"/>
            <a:ext cx="7680325" cy="381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076825" y="5724525"/>
            <a:ext cx="10747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 dirty="0">
                <a:latin typeface="Arial" charset="0"/>
              </a:rPr>
              <a:t>Shallow</a:t>
            </a:r>
          </a:p>
        </p:txBody>
      </p:sp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3209925" y="5724525"/>
            <a:ext cx="9985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 dirty="0">
                <a:latin typeface="Arial" charset="0"/>
              </a:rPr>
              <a:t>Deep</a:t>
            </a: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4676775" y="5346700"/>
            <a:ext cx="381000" cy="3810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4292600" y="5345113"/>
            <a:ext cx="381000" cy="381000"/>
          </a:xfrm>
          <a:prstGeom prst="rect">
            <a:avLst/>
          </a:prstGeom>
          <a:solidFill>
            <a:srgbClr val="FF66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6152" name="Rectangle 10"/>
          <p:cNvSpPr>
            <a:spLocks noChangeArrowheads="1"/>
          </p:cNvSpPr>
          <p:nvPr/>
        </p:nvSpPr>
        <p:spPr bwMode="auto">
          <a:xfrm>
            <a:off x="3533775" y="5345113"/>
            <a:ext cx="381000" cy="381000"/>
          </a:xfrm>
          <a:prstGeom prst="rect">
            <a:avLst/>
          </a:prstGeom>
          <a:solidFill>
            <a:srgbClr val="FF00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6153" name="Rectangle 11"/>
          <p:cNvSpPr>
            <a:spLocks noChangeArrowheads="1"/>
          </p:cNvSpPr>
          <p:nvPr/>
        </p:nvSpPr>
        <p:spPr bwMode="auto">
          <a:xfrm>
            <a:off x="3914775" y="5346700"/>
            <a:ext cx="381000" cy="3810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6154" name="Rectangle 12"/>
          <p:cNvSpPr>
            <a:spLocks noChangeArrowheads="1"/>
          </p:cNvSpPr>
          <p:nvPr/>
        </p:nvSpPr>
        <p:spPr bwMode="auto">
          <a:xfrm>
            <a:off x="5435600" y="5345113"/>
            <a:ext cx="381000" cy="381000"/>
          </a:xfrm>
          <a:prstGeom prst="rect">
            <a:avLst/>
          </a:prstGeom>
          <a:solidFill>
            <a:srgbClr val="0099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6155" name="Rectangle 13"/>
          <p:cNvSpPr>
            <a:spLocks noChangeArrowheads="1"/>
          </p:cNvSpPr>
          <p:nvPr/>
        </p:nvSpPr>
        <p:spPr bwMode="auto">
          <a:xfrm>
            <a:off x="5057775" y="5346700"/>
            <a:ext cx="381000" cy="381000"/>
          </a:xfrm>
          <a:prstGeom prst="rect">
            <a:avLst/>
          </a:prstGeom>
          <a:solidFill>
            <a:srgbClr val="00CC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ahoma" pitchFamily="34" charset="0"/>
                <a:cs typeface="Tahoma" pitchFamily="34" charset="0"/>
              </a:rPr>
              <a:t>Orange Horizon Time Structure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34037</TotalTime>
  <Words>712</Words>
  <Application>Microsoft Macintosh PowerPoint</Application>
  <PresentationFormat>On-screen Show (4:3)</PresentationFormat>
  <Paragraphs>92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Exercise 24</vt:lpstr>
      <vt:lpstr>A Datumed Seismic Line</vt:lpstr>
      <vt:lpstr>Conceptual Depositional Model</vt:lpstr>
      <vt:lpstr>Conceptual Depositional Model</vt:lpstr>
      <vt:lpstr>Modern Analog: Barrier Island</vt:lpstr>
      <vt:lpstr>Modeled Seismic Responses</vt:lpstr>
      <vt:lpstr>Peak Above Orange Amplitude</vt:lpstr>
      <vt:lpstr>Trough Below Orange Amplitude</vt:lpstr>
      <vt:lpstr>Orange Horizon Time Structure</vt:lpstr>
      <vt:lpstr>Exercise 24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322</cp:revision>
  <cp:lastPrinted>2015-01-27T13:39:19Z</cp:lastPrinted>
  <dcterms:created xsi:type="dcterms:W3CDTF">2001-11-20T13:29:42Z</dcterms:created>
  <dcterms:modified xsi:type="dcterms:W3CDTF">2016-10-17T23:41:31Z</dcterms:modified>
</cp:coreProperties>
</file>