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9" r:id="rId2"/>
    <p:sldId id="350" r:id="rId3"/>
    <p:sldId id="351" r:id="rId4"/>
    <p:sldId id="352" r:id="rId5"/>
    <p:sldId id="353" r:id="rId6"/>
    <p:sldId id="354" r:id="rId7"/>
    <p:sldId id="355" r:id="rId8"/>
    <p:sldId id="356" r:id="rId9"/>
    <p:sldId id="357" r:id="rId10"/>
    <p:sldId id="358" r:id="rId11"/>
    <p:sldId id="359" r:id="rId12"/>
    <p:sldId id="360" r:id="rId13"/>
    <p:sldId id="361" r:id="rId14"/>
    <p:sldId id="362" r:id="rId15"/>
    <p:sldId id="363" r:id="rId16"/>
    <p:sldId id="364" r:id="rId17"/>
    <p:sldId id="349" r:id="rId18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47FFD1"/>
    <a:srgbClr val="FFFF00"/>
    <a:srgbClr val="ECD9C6"/>
    <a:srgbClr val="66FFFF"/>
    <a:srgbClr val="008000"/>
    <a:srgbClr val="CFEFFD"/>
    <a:srgbClr val="66FF33"/>
    <a:srgbClr val="FF00FF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7193" autoAdjust="0"/>
  </p:normalViewPr>
  <p:slideViewPr>
    <p:cSldViewPr snapToGrid="0">
      <p:cViewPr>
        <p:scale>
          <a:sx n="68" d="100"/>
          <a:sy n="68" d="100"/>
        </p:scale>
        <p:origin x="-2192" y="-168"/>
      </p:cViewPr>
      <p:guideLst>
        <p:guide orient="horz" pos="72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724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handoutMaster" Target="handoutMasters/handoutMaster1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738" y="0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7975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738" y="6657975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701EAC7-9897-4586-9E07-FFBD98F5107B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369979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738" y="0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0275" y="3330575"/>
            <a:ext cx="7435850" cy="3154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7975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738" y="6657975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94DD63B-0505-4AEB-91D7-C2524166C2F9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25185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C6F576C-CDCA-4056-B7EC-741CB14AC1A1}" type="slidenum">
              <a:rPr lang="en-US" altLang="en-US"/>
              <a:pPr/>
              <a:t>1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265838" y="6658287"/>
            <a:ext cx="4028972" cy="350520"/>
          </a:xfrm>
          <a:prstGeom prst="rect">
            <a:avLst/>
          </a:prstGeom>
          <a:noFill/>
        </p:spPr>
        <p:txBody>
          <a:bodyPr/>
          <a:lstStyle/>
          <a:p>
            <a:fld id="{5FA77B4D-1F2F-442D-9BFB-443FEA7D791C}" type="slidenum">
              <a:rPr lang="en-US"/>
              <a:pPr/>
              <a:t>10</a:t>
            </a:fld>
            <a:endParaRPr lang="en-US" dirty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97188" y="523875"/>
            <a:ext cx="3508375" cy="2630488"/>
          </a:xfrm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40052" y="3329940"/>
            <a:ext cx="6816299" cy="3156274"/>
          </a:xfrm>
          <a:noFill/>
          <a:ln/>
        </p:spPr>
        <p:txBody>
          <a:bodyPr/>
          <a:lstStyle/>
          <a:p>
            <a:r>
              <a:rPr lang="en-US" sz="1100" dirty="0" smtClean="0">
                <a:latin typeface="Arial" charset="0"/>
              </a:rPr>
              <a:t>We </a:t>
            </a:r>
            <a:r>
              <a:rPr lang="en-US" sz="1100" dirty="0" smtClean="0">
                <a:latin typeface="Arial" charset="0"/>
              </a:rPr>
              <a:t>can also use attributes in a quantitative </a:t>
            </a:r>
            <a:r>
              <a:rPr lang="en-US" sz="1100" dirty="0" smtClean="0">
                <a:latin typeface="Arial" charset="0"/>
              </a:rPr>
              <a:t>manner.</a:t>
            </a:r>
            <a:r>
              <a:rPr lang="en-US" sz="1100" baseline="0" dirty="0" smtClean="0">
                <a:latin typeface="Arial" charset="0"/>
              </a:rPr>
              <a:t> </a:t>
            </a:r>
            <a:r>
              <a:rPr lang="en-US" sz="1100" dirty="0" smtClean="0">
                <a:latin typeface="Arial" charset="0"/>
              </a:rPr>
              <a:t>There </a:t>
            </a:r>
            <a:r>
              <a:rPr lang="en-US" sz="1100" dirty="0" smtClean="0">
                <a:latin typeface="Arial" charset="0"/>
              </a:rPr>
              <a:t>are several requirements to perform a quantitative attribute </a:t>
            </a:r>
            <a:r>
              <a:rPr lang="en-US" sz="1100" dirty="0" smtClean="0">
                <a:latin typeface="Arial" charset="0"/>
              </a:rPr>
              <a:t>analysis.</a:t>
            </a:r>
            <a:r>
              <a:rPr lang="en-US" sz="1100" baseline="0" dirty="0" smtClean="0">
                <a:latin typeface="Arial" charset="0"/>
              </a:rPr>
              <a:t> </a:t>
            </a:r>
            <a:r>
              <a:rPr lang="en-US" sz="1100" dirty="0" smtClean="0">
                <a:latin typeface="Arial" charset="0"/>
              </a:rPr>
              <a:t>Some </a:t>
            </a:r>
            <a:r>
              <a:rPr lang="en-US" sz="1100" dirty="0" smtClean="0">
                <a:latin typeface="Arial" charset="0"/>
              </a:rPr>
              <a:t>are related to the seismic </a:t>
            </a:r>
            <a:r>
              <a:rPr lang="en-US" sz="1100" dirty="0" smtClean="0">
                <a:latin typeface="Arial" charset="0"/>
              </a:rPr>
              <a:t>data,</a:t>
            </a:r>
            <a:r>
              <a:rPr lang="en-US" sz="1100" baseline="0" dirty="0" smtClean="0">
                <a:latin typeface="Arial" charset="0"/>
              </a:rPr>
              <a:t> and o</a:t>
            </a:r>
            <a:r>
              <a:rPr lang="en-US" sz="1100" dirty="0" smtClean="0">
                <a:latin typeface="Arial" charset="0"/>
              </a:rPr>
              <a:t>thers </a:t>
            </a:r>
            <a:r>
              <a:rPr lang="en-US" sz="1100" dirty="0" smtClean="0">
                <a:latin typeface="Arial" charset="0"/>
              </a:rPr>
              <a:t>relate to calibration data from </a:t>
            </a:r>
            <a:r>
              <a:rPr lang="en-US" sz="1100" dirty="0" smtClean="0">
                <a:latin typeface="Arial" charset="0"/>
              </a:rPr>
              <a:t>wells.</a:t>
            </a:r>
            <a:r>
              <a:rPr lang="en-US" sz="1100" baseline="0" dirty="0" smtClean="0">
                <a:latin typeface="Arial" charset="0"/>
              </a:rPr>
              <a:t> </a:t>
            </a:r>
            <a:r>
              <a:rPr lang="en-US" sz="1100" dirty="0" smtClean="0">
                <a:latin typeface="Arial" charset="0"/>
              </a:rPr>
              <a:t>In </a:t>
            </a:r>
            <a:r>
              <a:rPr lang="en-US" sz="1100" dirty="0" smtClean="0">
                <a:latin typeface="Arial" charset="0"/>
              </a:rPr>
              <a:t>terms of the seismic </a:t>
            </a:r>
            <a:r>
              <a:rPr lang="en-US" sz="1100" dirty="0" smtClean="0">
                <a:latin typeface="Arial" charset="0"/>
              </a:rPr>
              <a:t>data,</a:t>
            </a:r>
            <a:r>
              <a:rPr lang="en-US" sz="1100" baseline="0" dirty="0" smtClean="0">
                <a:latin typeface="Arial" charset="0"/>
              </a:rPr>
              <a:t> the </a:t>
            </a: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data </a:t>
            </a: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processing should be Controlled Amplitude and Controlled </a:t>
            </a: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Phase:</a:t>
            </a:r>
          </a:p>
          <a:p>
            <a:pPr marL="171450" indent="-171450">
              <a:buFont typeface="Arial"/>
              <a:buChar char="•"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Data </a:t>
            </a: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quality should be high and checked by doing some </a:t>
            </a: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reconnaissance</a:t>
            </a:r>
          </a:p>
          <a:p>
            <a:pPr marL="171450" indent="-171450">
              <a:buFont typeface="Arial"/>
              <a:buChar char="•"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All </a:t>
            </a: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wells should be tied to the seismic data (via synthetics) and the results should be high-quality well-seismic</a:t>
            </a:r>
            <a:r>
              <a:rPr lang="en-US" sz="1100" baseline="0" dirty="0" smtClean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ties.</a:t>
            </a:r>
            <a:endParaRPr lang="en-US" sz="1100" dirty="0" smtClean="0">
              <a:latin typeface="Arial" charset="0"/>
            </a:endParaRPr>
          </a:p>
          <a:p>
            <a:pPr lvl="0"/>
            <a:endParaRPr lang="en-US" sz="1100" dirty="0" smtClean="0">
              <a:latin typeface="Arial" charset="0"/>
            </a:endParaRPr>
          </a:p>
          <a:p>
            <a:pPr lvl="0"/>
            <a:r>
              <a:rPr lang="en-US" sz="1100" dirty="0" smtClean="0">
                <a:latin typeface="Arial" charset="0"/>
              </a:rPr>
              <a:t>In </a:t>
            </a:r>
            <a:r>
              <a:rPr lang="en-US" sz="1100" dirty="0" smtClean="0">
                <a:latin typeface="Arial" charset="0"/>
              </a:rPr>
              <a:t>terms of well calibration:</a:t>
            </a:r>
          </a:p>
          <a:p>
            <a:pPr lvl="0">
              <a:buFontTx/>
              <a:buChar char="•"/>
            </a:pPr>
            <a:r>
              <a:rPr lang="en-US" sz="1100" dirty="0" smtClean="0">
                <a:latin typeface="Arial" charset="0"/>
              </a:rPr>
              <a:t> There should be sufficient well control so that variations in rock or fluid properties can be related to variations in </a:t>
            </a:r>
            <a:r>
              <a:rPr lang="en-US" sz="1100" dirty="0" smtClean="0">
                <a:latin typeface="Arial" charset="0"/>
              </a:rPr>
              <a:t>one</a:t>
            </a:r>
            <a:r>
              <a:rPr lang="en-US" sz="1100" baseline="0" dirty="0" smtClean="0">
                <a:latin typeface="Arial" charset="0"/>
              </a:rPr>
              <a:t> </a:t>
            </a:r>
            <a:r>
              <a:rPr lang="en-US" sz="1100" dirty="0" smtClean="0">
                <a:latin typeface="Arial" charset="0"/>
              </a:rPr>
              <a:t>or </a:t>
            </a:r>
            <a:r>
              <a:rPr lang="en-US" sz="1100" dirty="0" smtClean="0">
                <a:latin typeface="Arial" charset="0"/>
              </a:rPr>
              <a:t>more seismic attributes</a:t>
            </a:r>
          </a:p>
          <a:p>
            <a:pPr lvl="0">
              <a:buFontTx/>
              <a:buChar char="•"/>
            </a:pPr>
            <a:r>
              <a:rPr lang="en-US" sz="1100" dirty="0" smtClean="0">
                <a:latin typeface="Arial" charset="0"/>
              </a:rPr>
              <a:t> We can use 1-D models to give more calibration points (e.g., if the well has a 50 m gas zone, we could model the </a:t>
            </a:r>
            <a:r>
              <a:rPr lang="en-US" sz="1100" dirty="0" smtClean="0">
                <a:latin typeface="Arial" charset="0"/>
              </a:rPr>
              <a:t>seismic </a:t>
            </a:r>
            <a:r>
              <a:rPr lang="en-US" sz="1100" dirty="0" smtClean="0">
                <a:latin typeface="Arial" charset="0"/>
              </a:rPr>
              <a:t>response and attribute characteristics of a similar gas sand that is 100 m or 25 m thick).</a:t>
            </a:r>
          </a:p>
          <a:p>
            <a:pPr lvl="2">
              <a:buFontTx/>
              <a:buNone/>
            </a:pPr>
            <a:endParaRPr lang="en-US" sz="1100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265838" y="6658287"/>
            <a:ext cx="4028972" cy="350520"/>
          </a:xfrm>
          <a:prstGeom prst="rect">
            <a:avLst/>
          </a:prstGeom>
          <a:noFill/>
        </p:spPr>
        <p:txBody>
          <a:bodyPr/>
          <a:lstStyle/>
          <a:p>
            <a:fld id="{49EC2077-C2E7-4481-B209-1034E3B95A04}" type="slidenum">
              <a:rPr lang="en-US"/>
              <a:pPr/>
              <a:t>11</a:t>
            </a:fld>
            <a:endParaRPr lang="en-US" dirty="0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z="1100" dirty="0" smtClean="0">
                <a:latin typeface="Arial" charset="0"/>
              </a:rPr>
              <a:t>Next, </a:t>
            </a:r>
            <a:r>
              <a:rPr lang="en-US" sz="1100" dirty="0" smtClean="0">
                <a:latin typeface="Arial" charset="0"/>
              </a:rPr>
              <a:t>we will review an example of a quantitative attribute analysis using real </a:t>
            </a:r>
            <a:r>
              <a:rPr lang="en-US" sz="1100" dirty="0" smtClean="0">
                <a:latin typeface="Arial" charset="0"/>
              </a:rPr>
              <a:t>data.</a:t>
            </a:r>
            <a:r>
              <a:rPr lang="en-US" sz="1100" baseline="0" dirty="0" smtClean="0">
                <a:latin typeface="Arial" charset="0"/>
              </a:rPr>
              <a:t> </a:t>
            </a:r>
            <a:r>
              <a:rPr lang="en-US" sz="1100" dirty="0" smtClean="0">
                <a:latin typeface="Arial" charset="0"/>
              </a:rPr>
              <a:t>This </a:t>
            </a:r>
            <a:r>
              <a:rPr lang="en-US" sz="1100" dirty="0" smtClean="0">
                <a:latin typeface="Arial" charset="0"/>
              </a:rPr>
              <a:t>study is for an oil field from onshore </a:t>
            </a:r>
            <a:r>
              <a:rPr lang="en-US" sz="1100" dirty="0" smtClean="0">
                <a:latin typeface="Arial" charset="0"/>
              </a:rPr>
              <a:t>Alabama.</a:t>
            </a:r>
            <a:r>
              <a:rPr lang="en-US" sz="1100" baseline="0" dirty="0" smtClean="0">
                <a:latin typeface="Arial" charset="0"/>
              </a:rPr>
              <a:t> </a:t>
            </a:r>
            <a:r>
              <a:rPr lang="en-US" sz="1100" dirty="0" smtClean="0">
                <a:latin typeface="Arial" charset="0"/>
              </a:rPr>
              <a:t>The </a:t>
            </a:r>
            <a:r>
              <a:rPr lang="en-US" sz="1100" dirty="0" smtClean="0">
                <a:latin typeface="Arial" charset="0"/>
              </a:rPr>
              <a:t>reservoir is a carbonate interval called the Smackover </a:t>
            </a:r>
            <a:r>
              <a:rPr lang="en-US" sz="1100" dirty="0" smtClean="0">
                <a:latin typeface="Arial" charset="0"/>
              </a:rPr>
              <a:t>formation.</a:t>
            </a:r>
            <a:r>
              <a:rPr lang="en-US" sz="1100" baseline="0" dirty="0" smtClean="0">
                <a:latin typeface="Arial" charset="0"/>
              </a:rPr>
              <a:t> </a:t>
            </a:r>
            <a:r>
              <a:rPr lang="en-US" sz="1100" dirty="0" smtClean="0">
                <a:latin typeface="Arial" charset="0"/>
              </a:rPr>
              <a:t>In </a:t>
            </a:r>
            <a:r>
              <a:rPr lang="en-US" sz="1100" dirty="0" smtClean="0">
                <a:latin typeface="Arial" charset="0"/>
              </a:rPr>
              <a:t>some locations, the upper Smackover is porous and contains oil; elsewhere it is tight (no porosity)</a:t>
            </a:r>
            <a:r>
              <a:rPr lang="en-US" sz="1100" dirty="0" smtClean="0">
                <a:latin typeface="Arial" charset="0"/>
              </a:rPr>
              <a:t>.</a:t>
            </a:r>
            <a:r>
              <a:rPr lang="en-US" sz="1100" baseline="0" dirty="0" smtClean="0">
                <a:latin typeface="Arial" charset="0"/>
              </a:rPr>
              <a:t> </a:t>
            </a:r>
            <a:r>
              <a:rPr lang="en-US" sz="1100" dirty="0" smtClean="0">
                <a:latin typeface="Arial" charset="0"/>
              </a:rPr>
              <a:t>We </a:t>
            </a:r>
            <a:r>
              <a:rPr lang="en-US" sz="1100" dirty="0" smtClean="0">
                <a:latin typeface="Arial" charset="0"/>
              </a:rPr>
              <a:t>want to use seismic data to predict where the Smackover is porous.</a:t>
            </a:r>
          </a:p>
          <a:p>
            <a:r>
              <a:rPr lang="en-US" sz="1100" dirty="0" smtClean="0">
                <a:latin typeface="Arial" charset="0"/>
              </a:rPr>
              <a:t> 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265838" y="6658287"/>
            <a:ext cx="4028972" cy="350520"/>
          </a:xfrm>
          <a:prstGeom prst="rect">
            <a:avLst/>
          </a:prstGeom>
          <a:noFill/>
        </p:spPr>
        <p:txBody>
          <a:bodyPr/>
          <a:lstStyle/>
          <a:p>
            <a:fld id="{D942D658-C940-4670-936F-FD784CE29C5E}" type="slidenum">
              <a:rPr lang="en-US"/>
              <a:pPr/>
              <a:t>12</a:t>
            </a:fld>
            <a:endParaRPr lang="en-US" dirty="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z="1100" dirty="0" smtClean="0">
                <a:latin typeface="Arial" charset="0"/>
              </a:rPr>
              <a:t>Here </a:t>
            </a:r>
            <a:r>
              <a:rPr lang="en-US" sz="1100" dirty="0" smtClean="0">
                <a:latin typeface="Arial" charset="0"/>
              </a:rPr>
              <a:t>is a seismic line that connects </a:t>
            </a:r>
            <a:r>
              <a:rPr lang="en-US" sz="1100" dirty="0" smtClean="0">
                <a:latin typeface="Arial" charset="0"/>
              </a:rPr>
              <a:t>two (2) </a:t>
            </a:r>
            <a:r>
              <a:rPr lang="en-US" sz="1100" dirty="0" smtClean="0">
                <a:latin typeface="Arial" charset="0"/>
              </a:rPr>
              <a:t>well </a:t>
            </a:r>
            <a:r>
              <a:rPr lang="en-US" sz="1100" dirty="0" smtClean="0">
                <a:latin typeface="Arial" charset="0"/>
              </a:rPr>
              <a:t>locations.</a:t>
            </a:r>
            <a:r>
              <a:rPr lang="en-US" sz="1100" baseline="0" dirty="0" smtClean="0">
                <a:latin typeface="Arial" charset="0"/>
              </a:rPr>
              <a:t> </a:t>
            </a:r>
            <a:r>
              <a:rPr lang="en-US" sz="1100" dirty="0" smtClean="0">
                <a:latin typeface="Arial" charset="0"/>
              </a:rPr>
              <a:t>The </a:t>
            </a:r>
            <a:r>
              <a:rPr lang="en-US" sz="1100" dirty="0" smtClean="0">
                <a:latin typeface="Arial" charset="0"/>
              </a:rPr>
              <a:t>well on the left has porosity (and oil</a:t>
            </a:r>
            <a:r>
              <a:rPr lang="en-US" sz="1100" dirty="0" smtClean="0">
                <a:latin typeface="Arial" charset="0"/>
              </a:rPr>
              <a:t>),</a:t>
            </a:r>
            <a:r>
              <a:rPr lang="en-US" sz="1100" baseline="0" dirty="0" smtClean="0">
                <a:latin typeface="Arial" charset="0"/>
              </a:rPr>
              <a:t> and t</a:t>
            </a:r>
            <a:r>
              <a:rPr lang="en-US" sz="1100" dirty="0" smtClean="0">
                <a:latin typeface="Arial" charset="0"/>
              </a:rPr>
              <a:t>he </a:t>
            </a:r>
            <a:r>
              <a:rPr lang="en-US" sz="1100" dirty="0" smtClean="0">
                <a:latin typeface="Arial" charset="0"/>
              </a:rPr>
              <a:t>well on the right has no porosity.</a:t>
            </a:r>
          </a:p>
          <a:p>
            <a:endParaRPr lang="en-US" sz="1100" dirty="0" smtClean="0">
              <a:latin typeface="Arial" charset="0"/>
            </a:endParaRPr>
          </a:p>
          <a:p>
            <a:r>
              <a:rPr lang="en-US" sz="1100" dirty="0" smtClean="0">
                <a:latin typeface="Arial" charset="0"/>
              </a:rPr>
              <a:t>NOTE: </a:t>
            </a:r>
            <a:r>
              <a:rPr lang="en-US" sz="1100" dirty="0" smtClean="0">
                <a:latin typeface="Arial" charset="0"/>
              </a:rPr>
              <a:t>the black reflection cycle (a trough) associated with the upper Smackover on the </a:t>
            </a:r>
            <a:r>
              <a:rPr lang="en-US" sz="1100" dirty="0" smtClean="0">
                <a:latin typeface="Arial" charset="0"/>
              </a:rPr>
              <a:t>left.</a:t>
            </a:r>
            <a:r>
              <a:rPr lang="en-US" sz="1100" baseline="0" dirty="0" smtClean="0">
                <a:latin typeface="Arial" charset="0"/>
              </a:rPr>
              <a:t> I</a:t>
            </a:r>
            <a:r>
              <a:rPr lang="en-US" sz="1100" dirty="0" smtClean="0">
                <a:latin typeface="Arial" charset="0"/>
              </a:rPr>
              <a:t>t </a:t>
            </a:r>
            <a:r>
              <a:rPr lang="en-US" sz="1100" dirty="0" smtClean="0">
                <a:latin typeface="Arial" charset="0"/>
              </a:rPr>
              <a:t>is not as black (not as negative) as it is on the </a:t>
            </a:r>
            <a:r>
              <a:rPr lang="en-US" sz="1100" dirty="0" smtClean="0">
                <a:latin typeface="Arial" charset="0"/>
              </a:rPr>
              <a:t>right.</a:t>
            </a:r>
            <a:r>
              <a:rPr lang="en-US" sz="1100" baseline="0" dirty="0" smtClean="0">
                <a:latin typeface="Arial" charset="0"/>
              </a:rPr>
              <a:t> </a:t>
            </a:r>
            <a:r>
              <a:rPr lang="en-US" sz="1100" dirty="0" smtClean="0">
                <a:latin typeface="Arial" charset="0"/>
              </a:rPr>
              <a:t>Also</a:t>
            </a:r>
            <a:r>
              <a:rPr lang="en-US" sz="1100" dirty="0" smtClean="0">
                <a:latin typeface="Arial" charset="0"/>
              </a:rPr>
              <a:t>, on the left there is a thin interval of light grey that dies out to the </a:t>
            </a:r>
            <a:r>
              <a:rPr lang="en-US" sz="1100" dirty="0" smtClean="0">
                <a:latin typeface="Arial" charset="0"/>
              </a:rPr>
              <a:t>right.</a:t>
            </a:r>
            <a:r>
              <a:rPr lang="en-US" sz="1100" baseline="0" dirty="0" smtClean="0">
                <a:latin typeface="Arial" charset="0"/>
              </a:rPr>
              <a:t> </a:t>
            </a:r>
          </a:p>
          <a:p>
            <a:endParaRPr lang="en-US" sz="1100" baseline="0" dirty="0" smtClean="0">
              <a:latin typeface="Arial" charset="0"/>
            </a:endParaRPr>
          </a:p>
          <a:p>
            <a:r>
              <a:rPr lang="en-US" sz="1100" dirty="0" smtClean="0">
                <a:latin typeface="Arial" charset="0"/>
              </a:rPr>
              <a:t>These </a:t>
            </a:r>
            <a:r>
              <a:rPr lang="en-US" sz="1100" dirty="0" smtClean="0">
                <a:latin typeface="Arial" charset="0"/>
              </a:rPr>
              <a:t>are subtle differences that may be related to the presence/absence of </a:t>
            </a:r>
            <a:r>
              <a:rPr lang="en-US" sz="1100" dirty="0" smtClean="0">
                <a:latin typeface="Arial" charset="0"/>
              </a:rPr>
              <a:t>porosity.</a:t>
            </a:r>
            <a:r>
              <a:rPr lang="en-US" sz="1100" baseline="0" dirty="0" smtClean="0">
                <a:latin typeface="Arial" charset="0"/>
              </a:rPr>
              <a:t> </a:t>
            </a:r>
            <a:r>
              <a:rPr lang="en-US" sz="1100" dirty="0" smtClean="0">
                <a:latin typeface="Arial" charset="0"/>
              </a:rPr>
              <a:t>It </a:t>
            </a:r>
            <a:r>
              <a:rPr lang="en-US" sz="1100" dirty="0" smtClean="0">
                <a:latin typeface="Arial" charset="0"/>
              </a:rPr>
              <a:t>would be hard to visually use these </a:t>
            </a:r>
            <a:r>
              <a:rPr lang="en-US" sz="1100" dirty="0" smtClean="0">
                <a:latin typeface="Arial" charset="0"/>
              </a:rPr>
              <a:t>observations, </a:t>
            </a:r>
            <a:r>
              <a:rPr lang="en-US" sz="1100" dirty="0" smtClean="0">
                <a:latin typeface="Arial" charset="0"/>
              </a:rPr>
              <a:t>but seismic attributes make it relatively easy.</a:t>
            </a:r>
          </a:p>
          <a:p>
            <a:endParaRPr lang="en-US" sz="1100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265838" y="6658287"/>
            <a:ext cx="4028972" cy="350520"/>
          </a:xfrm>
          <a:prstGeom prst="rect">
            <a:avLst/>
          </a:prstGeom>
          <a:noFill/>
        </p:spPr>
        <p:txBody>
          <a:bodyPr/>
          <a:lstStyle/>
          <a:p>
            <a:fld id="{0A79019E-4F8B-4E9E-9497-B2B6012CDBEA}" type="slidenum">
              <a:rPr lang="en-US"/>
              <a:pPr/>
              <a:t>13</a:t>
            </a:fld>
            <a:endParaRPr lang="en-US" dirty="0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z="1100" dirty="0" smtClean="0">
                <a:latin typeface="Arial" charset="0"/>
              </a:rPr>
              <a:t>We </a:t>
            </a:r>
            <a:r>
              <a:rPr lang="en-US" sz="1100" dirty="0" smtClean="0">
                <a:latin typeface="Arial" charset="0"/>
              </a:rPr>
              <a:t>can check to see if some attributes are sensitive to the amount of </a:t>
            </a:r>
            <a:r>
              <a:rPr lang="en-US" sz="1100" dirty="0" smtClean="0">
                <a:latin typeface="Arial" charset="0"/>
              </a:rPr>
              <a:t>porosity.</a:t>
            </a:r>
            <a:r>
              <a:rPr lang="en-US" sz="1100" baseline="0" dirty="0" smtClean="0">
                <a:latin typeface="Arial" charset="0"/>
              </a:rPr>
              <a:t> </a:t>
            </a:r>
            <a:r>
              <a:rPr lang="en-US" sz="1100" dirty="0" smtClean="0">
                <a:latin typeface="Arial" charset="0"/>
              </a:rPr>
              <a:t>Here </a:t>
            </a:r>
            <a:r>
              <a:rPr lang="en-US" sz="1100" dirty="0" smtClean="0">
                <a:latin typeface="Arial" charset="0"/>
              </a:rPr>
              <a:t>we have a “real” well and two “pseudo-wells.</a:t>
            </a:r>
            <a:r>
              <a:rPr lang="en-US" sz="1100" dirty="0" smtClean="0">
                <a:latin typeface="Arial" charset="0"/>
              </a:rPr>
              <a:t>”</a:t>
            </a:r>
            <a:r>
              <a:rPr lang="en-US" sz="1100" baseline="0" dirty="0" smtClean="0">
                <a:latin typeface="Arial" charset="0"/>
              </a:rPr>
              <a:t> </a:t>
            </a:r>
            <a:r>
              <a:rPr lang="en-US" sz="1100" dirty="0" smtClean="0">
                <a:latin typeface="Arial" charset="0"/>
              </a:rPr>
              <a:t>The </a:t>
            </a:r>
            <a:r>
              <a:rPr lang="en-US" sz="1100" dirty="0" smtClean="0">
                <a:latin typeface="Arial" charset="0"/>
              </a:rPr>
              <a:t>real well had a 10 foot thick porous zone.</a:t>
            </a:r>
          </a:p>
          <a:p>
            <a:endParaRPr lang="en-US" sz="1100" dirty="0" smtClean="0">
              <a:latin typeface="Arial" charset="0"/>
            </a:endParaRPr>
          </a:p>
          <a:p>
            <a:r>
              <a:rPr lang="en-US" sz="1100" dirty="0" smtClean="0">
                <a:latin typeface="Arial" charset="0"/>
              </a:rPr>
              <a:t>We edited the well data to give us two “pseudo-wells”  (modifications of a real well)</a:t>
            </a:r>
            <a:r>
              <a:rPr lang="en-US" sz="1100" dirty="0" smtClean="0">
                <a:latin typeface="Arial" charset="0"/>
              </a:rPr>
              <a:t>.</a:t>
            </a:r>
            <a:r>
              <a:rPr lang="en-US" sz="1100" baseline="0" dirty="0" smtClean="0">
                <a:latin typeface="Arial" charset="0"/>
              </a:rPr>
              <a:t> </a:t>
            </a:r>
            <a:r>
              <a:rPr lang="en-US" sz="1100" dirty="0" smtClean="0">
                <a:latin typeface="Arial" charset="0"/>
              </a:rPr>
              <a:t>On </a:t>
            </a:r>
            <a:r>
              <a:rPr lang="en-US" sz="1100" dirty="0" smtClean="0">
                <a:latin typeface="Arial" charset="0"/>
              </a:rPr>
              <a:t>the left is a pseudo well with 16 feet of </a:t>
            </a:r>
            <a:r>
              <a:rPr lang="en-US" sz="1100" dirty="0" smtClean="0">
                <a:latin typeface="Arial" charset="0"/>
              </a:rPr>
              <a:t>porosity.</a:t>
            </a:r>
            <a:r>
              <a:rPr lang="en-US" sz="1100" baseline="0" dirty="0" smtClean="0">
                <a:latin typeface="Arial" charset="0"/>
              </a:rPr>
              <a:t> </a:t>
            </a:r>
            <a:r>
              <a:rPr lang="en-US" sz="1100" dirty="0" smtClean="0">
                <a:latin typeface="Arial" charset="0"/>
              </a:rPr>
              <a:t>On </a:t>
            </a:r>
            <a:r>
              <a:rPr lang="en-US" sz="1100" dirty="0" smtClean="0">
                <a:latin typeface="Arial" charset="0"/>
              </a:rPr>
              <a:t>the right is a pseudo well with 3 feet of porosity.</a:t>
            </a:r>
          </a:p>
          <a:p>
            <a:endParaRPr lang="en-US" sz="1100" dirty="0" smtClean="0">
              <a:latin typeface="Arial" charset="0"/>
            </a:endParaRPr>
          </a:p>
          <a:p>
            <a:r>
              <a:rPr lang="en-US" sz="1100" dirty="0" smtClean="0">
                <a:latin typeface="Arial" charset="0"/>
              </a:rPr>
              <a:t>We also show a modeled trace for all </a:t>
            </a:r>
            <a:r>
              <a:rPr lang="en-US" sz="1100" dirty="0" smtClean="0">
                <a:latin typeface="Arial" charset="0"/>
              </a:rPr>
              <a:t>three.</a:t>
            </a:r>
            <a:r>
              <a:rPr lang="en-US" sz="1100" baseline="0" dirty="0" smtClean="0">
                <a:latin typeface="Arial" charset="0"/>
              </a:rPr>
              <a:t> </a:t>
            </a:r>
            <a:r>
              <a:rPr lang="en-US" sz="1100" dirty="0" smtClean="0">
                <a:latin typeface="Arial" charset="0"/>
              </a:rPr>
              <a:t>Notice </a:t>
            </a:r>
            <a:r>
              <a:rPr lang="en-US" sz="1100" dirty="0" smtClean="0">
                <a:latin typeface="Arial" charset="0"/>
              </a:rPr>
              <a:t>how the trough varies in amplitude and shape as the thickness of the porous zone </a:t>
            </a:r>
            <a:r>
              <a:rPr lang="en-US" sz="1100" dirty="0" smtClean="0">
                <a:latin typeface="Arial" charset="0"/>
              </a:rPr>
              <a:t>changes.</a:t>
            </a:r>
            <a:r>
              <a:rPr lang="en-US" sz="1100" baseline="0" dirty="0" smtClean="0">
                <a:latin typeface="Arial" charset="0"/>
              </a:rPr>
              <a:t> </a:t>
            </a:r>
            <a:r>
              <a:rPr lang="en-US" sz="1100" dirty="0" smtClean="0">
                <a:latin typeface="Arial" charset="0"/>
              </a:rPr>
              <a:t>Using </a:t>
            </a:r>
            <a:r>
              <a:rPr lang="en-US" sz="1100" dirty="0" smtClean="0">
                <a:latin typeface="Arial" charset="0"/>
              </a:rPr>
              <a:t>seismic attributes, we can capitalize on these subtle variations.</a:t>
            </a:r>
          </a:p>
          <a:p>
            <a:endParaRPr lang="en-US" sz="1100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265838" y="6658287"/>
            <a:ext cx="4028972" cy="350520"/>
          </a:xfrm>
          <a:prstGeom prst="rect">
            <a:avLst/>
          </a:prstGeom>
          <a:noFill/>
        </p:spPr>
        <p:txBody>
          <a:bodyPr/>
          <a:lstStyle/>
          <a:p>
            <a:fld id="{4D10BD92-972F-4387-96FC-419DCBED86AC}" type="slidenum">
              <a:rPr lang="en-US"/>
              <a:pPr/>
              <a:t>14</a:t>
            </a:fld>
            <a:endParaRPr lang="en-US" dirty="0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z="1100" dirty="0" smtClean="0">
                <a:latin typeface="Arial" charset="0"/>
              </a:rPr>
              <a:t>Here </a:t>
            </a:r>
            <a:r>
              <a:rPr lang="en-US" sz="1100" dirty="0" smtClean="0">
                <a:latin typeface="Arial" charset="0"/>
              </a:rPr>
              <a:t>is a cross-plot in which:	</a:t>
            </a:r>
          </a:p>
          <a:p>
            <a:pPr lvl="1">
              <a:buFont typeface="Arial" pitchFamily="34" charset="0"/>
              <a:buChar char="•"/>
            </a:pPr>
            <a:r>
              <a:rPr lang="en-US" sz="1100" dirty="0" smtClean="0">
                <a:latin typeface="Arial" charset="0"/>
              </a:rPr>
              <a:t> The horizontal axis is porosity thickness (data points are only from actual wells)</a:t>
            </a:r>
          </a:p>
          <a:p>
            <a:pPr lvl="1">
              <a:buFont typeface="Arial" pitchFamily="34" charset="0"/>
              <a:buChar char="•"/>
            </a:pPr>
            <a:r>
              <a:rPr lang="en-US" sz="1100" dirty="0" smtClean="0">
                <a:latin typeface="Arial" charset="0"/>
              </a:rPr>
              <a:t> The vertical axis is our predicted porosity thickness from an equation that uses 4 seismic attributes as terms </a:t>
            </a:r>
          </a:p>
          <a:p>
            <a:pPr lvl="1">
              <a:buFont typeface="Arial" pitchFamily="34" charset="0"/>
              <a:buNone/>
            </a:pPr>
            <a:r>
              <a:rPr lang="en-US" sz="1100" dirty="0" smtClean="0">
                <a:latin typeface="Arial" charset="0"/>
              </a:rPr>
              <a:t>         e.g., A * (attribute 1) + B * (attribute 2) + C * (attribute 3) + D * (attribute 4).</a:t>
            </a:r>
          </a:p>
          <a:p>
            <a:pPr lvl="1">
              <a:buFont typeface="Arial" pitchFamily="34" charset="0"/>
              <a:buNone/>
            </a:pPr>
            <a:endParaRPr lang="en-US" sz="1100" dirty="0" smtClean="0">
              <a:latin typeface="Arial" charset="0"/>
            </a:endParaRPr>
          </a:p>
          <a:p>
            <a:pPr lvl="0">
              <a:buFont typeface="Arial" pitchFamily="34" charset="0"/>
              <a:buNone/>
            </a:pPr>
            <a:r>
              <a:rPr lang="en-US" sz="1100" dirty="0" smtClean="0">
                <a:latin typeface="Arial" charset="0"/>
              </a:rPr>
              <a:t>A best linear fit was derived (mathematically) and 95% confidence intervals are </a:t>
            </a:r>
            <a:r>
              <a:rPr lang="en-US" sz="1100" dirty="0" smtClean="0">
                <a:latin typeface="Arial" charset="0"/>
              </a:rPr>
              <a:t>shown.</a:t>
            </a:r>
            <a:r>
              <a:rPr lang="en-US" sz="1100" baseline="0" dirty="0" smtClean="0">
                <a:latin typeface="Arial" charset="0"/>
              </a:rPr>
              <a:t> </a:t>
            </a:r>
            <a:r>
              <a:rPr lang="en-US" sz="1100" dirty="0" smtClean="0">
                <a:latin typeface="Arial" charset="0"/>
              </a:rPr>
              <a:t>We </a:t>
            </a:r>
            <a:r>
              <a:rPr lang="en-US" sz="1100" dirty="0" smtClean="0">
                <a:latin typeface="Arial" charset="0"/>
              </a:rPr>
              <a:t>could have used several pseudo-wells to add more calibrations points, but that was deemed unnecessary for </a:t>
            </a:r>
            <a:r>
              <a:rPr lang="en-US" sz="1100" dirty="0" smtClean="0">
                <a:latin typeface="Arial" charset="0"/>
              </a:rPr>
              <a:t>this </a:t>
            </a:r>
            <a:r>
              <a:rPr lang="en-US" sz="1100" dirty="0" smtClean="0">
                <a:latin typeface="Arial" charset="0"/>
              </a:rPr>
              <a:t>case since we </a:t>
            </a:r>
            <a:r>
              <a:rPr lang="en-US" sz="1100" dirty="0" smtClean="0">
                <a:latin typeface="Arial" charset="0"/>
              </a:rPr>
              <a:t>have eight</a:t>
            </a:r>
            <a:r>
              <a:rPr lang="en-US" sz="1100" baseline="0" dirty="0" smtClean="0">
                <a:latin typeface="Arial" charset="0"/>
              </a:rPr>
              <a:t> (</a:t>
            </a:r>
            <a:r>
              <a:rPr lang="en-US" sz="1100" dirty="0" smtClean="0">
                <a:latin typeface="Arial" charset="0"/>
              </a:rPr>
              <a:t>8) </a:t>
            </a:r>
            <a:r>
              <a:rPr lang="en-US" sz="1100" dirty="0" smtClean="0">
                <a:latin typeface="Arial" charset="0"/>
              </a:rPr>
              <a:t>wells with a good spread of porosity values.</a:t>
            </a:r>
          </a:p>
          <a:p>
            <a:pPr lvl="1"/>
            <a:endParaRPr lang="en-US" sz="1100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265838" y="6658287"/>
            <a:ext cx="4028972" cy="350520"/>
          </a:xfrm>
          <a:prstGeom prst="rect">
            <a:avLst/>
          </a:prstGeom>
          <a:noFill/>
        </p:spPr>
        <p:txBody>
          <a:bodyPr/>
          <a:lstStyle/>
          <a:p>
            <a:fld id="{2C705B54-9974-4091-AAE4-719DAE416390}" type="slidenum">
              <a:rPr lang="en-US"/>
              <a:pPr/>
              <a:t>15</a:t>
            </a:fld>
            <a:endParaRPr lang="en-US" dirty="0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z="1100" dirty="0" smtClean="0">
                <a:latin typeface="Arial" charset="0"/>
              </a:rPr>
              <a:t>We </a:t>
            </a:r>
            <a:r>
              <a:rPr lang="en-US" sz="1100" dirty="0" smtClean="0">
                <a:latin typeface="Arial" charset="0"/>
              </a:rPr>
              <a:t>use our equation (based on 4 attributes) to derive a map of predicted feet of porosity throughout the </a:t>
            </a:r>
            <a:r>
              <a:rPr lang="en-US" sz="1100" dirty="0" smtClean="0">
                <a:latin typeface="Arial" charset="0"/>
              </a:rPr>
              <a:t>area.</a:t>
            </a:r>
            <a:r>
              <a:rPr lang="en-US" sz="1100" baseline="0" dirty="0" smtClean="0">
                <a:latin typeface="Arial" charset="0"/>
              </a:rPr>
              <a:t> </a:t>
            </a:r>
            <a:r>
              <a:rPr lang="en-US" sz="1100" dirty="0" smtClean="0">
                <a:latin typeface="Arial" charset="0"/>
              </a:rPr>
              <a:t>Hot </a:t>
            </a:r>
            <a:r>
              <a:rPr lang="en-US" sz="1100" dirty="0" smtClean="0">
                <a:latin typeface="Arial" charset="0"/>
              </a:rPr>
              <a:t>colors are where we predict the thickest porous zones exist.</a:t>
            </a:r>
          </a:p>
          <a:p>
            <a:endParaRPr lang="en-US" sz="1100" dirty="0" smtClean="0">
              <a:latin typeface="Arial" charset="0"/>
            </a:endParaRPr>
          </a:p>
          <a:p>
            <a:r>
              <a:rPr lang="en-US" sz="1100" dirty="0" smtClean="0">
                <a:latin typeface="Arial" charset="0"/>
              </a:rPr>
              <a:t>There are some “edge effects” near the boundaries of the survey that have to be </a:t>
            </a:r>
            <a:r>
              <a:rPr lang="en-US" sz="1100" dirty="0" smtClean="0">
                <a:latin typeface="Arial" charset="0"/>
              </a:rPr>
              <a:t>ignored.</a:t>
            </a:r>
            <a:r>
              <a:rPr lang="en-US" sz="1100" baseline="0" dirty="0" smtClean="0">
                <a:latin typeface="Arial" charset="0"/>
              </a:rPr>
              <a:t> </a:t>
            </a:r>
            <a:r>
              <a:rPr lang="en-US" sz="1100" dirty="0" smtClean="0">
                <a:latin typeface="Arial" charset="0"/>
              </a:rPr>
              <a:t>The zoomed-in </a:t>
            </a:r>
            <a:r>
              <a:rPr lang="en-US" sz="1100" dirty="0" smtClean="0">
                <a:latin typeface="Arial" charset="0"/>
              </a:rPr>
              <a:t>area gives a high level of detail for a known producing </a:t>
            </a:r>
            <a:r>
              <a:rPr lang="en-US" sz="1100" dirty="0" smtClean="0">
                <a:latin typeface="Arial" charset="0"/>
              </a:rPr>
              <a:t>zone.</a:t>
            </a:r>
            <a:r>
              <a:rPr lang="en-US" sz="1100" baseline="0" dirty="0" smtClean="0">
                <a:latin typeface="Arial" charset="0"/>
              </a:rPr>
              <a:t> </a:t>
            </a:r>
            <a:r>
              <a:rPr lang="en-US" sz="1100" dirty="0" smtClean="0">
                <a:latin typeface="Arial" charset="0"/>
              </a:rPr>
              <a:t>We </a:t>
            </a:r>
            <a:r>
              <a:rPr lang="en-US" sz="1100" dirty="0" smtClean="0">
                <a:latin typeface="Arial" charset="0"/>
              </a:rPr>
              <a:t>can use this detail to position additional production </a:t>
            </a:r>
            <a:r>
              <a:rPr lang="en-US" sz="1100" dirty="0" smtClean="0">
                <a:latin typeface="Arial" charset="0"/>
              </a:rPr>
              <a:t>wells.</a:t>
            </a:r>
            <a:r>
              <a:rPr lang="en-US" sz="1100" baseline="0" dirty="0" smtClean="0">
                <a:latin typeface="Arial" charset="0"/>
              </a:rPr>
              <a:t> </a:t>
            </a:r>
            <a:r>
              <a:rPr lang="en-US" sz="1100" dirty="0" smtClean="0">
                <a:latin typeface="Arial" charset="0"/>
              </a:rPr>
              <a:t>This </a:t>
            </a:r>
            <a:r>
              <a:rPr lang="en-US" sz="1100" dirty="0" smtClean="0">
                <a:latin typeface="Arial" charset="0"/>
              </a:rPr>
              <a:t>map was also used to identify other drill locations for near-field wildcats.</a:t>
            </a:r>
          </a:p>
          <a:p>
            <a:endParaRPr lang="en-US" sz="1100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265838" y="6658287"/>
            <a:ext cx="4028972" cy="350520"/>
          </a:xfrm>
          <a:prstGeom prst="rect">
            <a:avLst/>
          </a:prstGeom>
          <a:noFill/>
        </p:spPr>
        <p:txBody>
          <a:bodyPr/>
          <a:lstStyle/>
          <a:p>
            <a:fld id="{915B976D-43AA-4CD5-B038-C1FE39EAC1BE}" type="slidenum">
              <a:rPr lang="en-US"/>
              <a:pPr/>
              <a:t>16</a:t>
            </a:fld>
            <a:endParaRPr lang="en-US" dirty="0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97188" y="523875"/>
            <a:ext cx="3508375" cy="2630488"/>
          </a:xfrm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40052" y="3329940"/>
            <a:ext cx="6816299" cy="3156274"/>
          </a:xfrm>
          <a:noFill/>
          <a:ln/>
        </p:spPr>
        <p:txBody>
          <a:bodyPr/>
          <a:lstStyle/>
          <a:p>
            <a:r>
              <a:rPr lang="en-US" sz="1100" dirty="0" smtClean="0">
                <a:latin typeface="Arial" charset="0"/>
              </a:rPr>
              <a:t>In </a:t>
            </a:r>
            <a:r>
              <a:rPr lang="en-US" sz="1100" dirty="0" smtClean="0">
                <a:latin typeface="Arial" charset="0"/>
              </a:rPr>
              <a:t>summary ….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/>
              <a:t>Slide 24.17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17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265838" y="6658287"/>
            <a:ext cx="4028972" cy="350520"/>
          </a:xfrm>
          <a:prstGeom prst="rect">
            <a:avLst/>
          </a:prstGeom>
          <a:noFill/>
        </p:spPr>
        <p:txBody>
          <a:bodyPr/>
          <a:lstStyle/>
          <a:p>
            <a:fld id="{60B76A7B-3870-4E9C-9646-98837D2579A4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97188" y="523875"/>
            <a:ext cx="3508375" cy="2630488"/>
          </a:xfrm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40052" y="3329940"/>
            <a:ext cx="6816299" cy="3156274"/>
          </a:xfrm>
          <a:noFill/>
          <a:ln/>
        </p:spPr>
        <p:txBody>
          <a:bodyPr/>
          <a:lstStyle/>
          <a:p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What </a:t>
            </a: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are seismic attributes</a:t>
            </a: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?</a:t>
            </a:r>
            <a:r>
              <a:rPr lang="en-US" sz="1100" baseline="0" dirty="0" smtClean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Seismic </a:t>
            </a: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attributes are mathematical descriptions of the shape or other </a:t>
            </a: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characteristics…</a:t>
            </a: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265838" y="6658287"/>
            <a:ext cx="4028972" cy="350520"/>
          </a:xfrm>
          <a:prstGeom prst="rect">
            <a:avLst/>
          </a:prstGeom>
          <a:noFill/>
        </p:spPr>
        <p:txBody>
          <a:bodyPr/>
          <a:lstStyle/>
          <a:p>
            <a:fld id="{60B76A7B-3870-4E9C-9646-98837D2579A4}" type="slidenum">
              <a:rPr lang="en-US"/>
              <a:pPr/>
              <a:t>3</a:t>
            </a:fld>
            <a:endParaRPr lang="en-US" dirty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97188" y="523875"/>
            <a:ext cx="3508375" cy="2630488"/>
          </a:xfrm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40052" y="3329940"/>
            <a:ext cx="6816299" cy="3156274"/>
          </a:xfrm>
          <a:noFill/>
          <a:ln/>
        </p:spPr>
        <p:txBody>
          <a:bodyPr/>
          <a:lstStyle/>
          <a:p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Seismic </a:t>
            </a: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attributes</a:t>
            </a:r>
            <a:r>
              <a:rPr lang="en-US" sz="1100" baseline="0" dirty="0" smtClean="0">
                <a:solidFill>
                  <a:schemeClr val="bg1"/>
                </a:solidFill>
                <a:latin typeface="Arial" charset="0"/>
              </a:rPr>
              <a:t> can be used to help in stratigraphic </a:t>
            </a:r>
            <a:r>
              <a:rPr lang="en-US" sz="1100" baseline="0" dirty="0" smtClean="0">
                <a:solidFill>
                  <a:schemeClr val="bg1"/>
                </a:solidFill>
                <a:latin typeface="Arial" charset="0"/>
              </a:rPr>
              <a:t>interpretation. There </a:t>
            </a:r>
            <a:r>
              <a:rPr lang="en-US" sz="1100" baseline="0" dirty="0" smtClean="0">
                <a:solidFill>
                  <a:schemeClr val="bg1"/>
                </a:solidFill>
                <a:latin typeface="Arial" charset="0"/>
              </a:rPr>
              <a:t>are three </a:t>
            </a:r>
            <a:r>
              <a:rPr lang="en-US" sz="1100" baseline="0" dirty="0" smtClean="0">
                <a:solidFill>
                  <a:schemeClr val="bg1"/>
                </a:solidFill>
                <a:latin typeface="Arial" charset="0"/>
              </a:rPr>
              <a:t>(3) types </a:t>
            </a:r>
            <a:r>
              <a:rPr lang="en-US" sz="1100" baseline="0" dirty="0" smtClean="0">
                <a:solidFill>
                  <a:schemeClr val="bg1"/>
                </a:solidFill>
                <a:latin typeface="Arial" charset="0"/>
              </a:rPr>
              <a:t>of attributes we typically use: </a:t>
            </a:r>
            <a:r>
              <a:rPr lang="en-US" sz="1100" baseline="0" dirty="0" smtClean="0">
                <a:solidFill>
                  <a:schemeClr val="bg1"/>
                </a:solidFill>
                <a:latin typeface="Arial" charset="0"/>
              </a:rPr>
              <a:t>horizon</a:t>
            </a:r>
            <a:r>
              <a:rPr lang="en-US" sz="1100" baseline="0" dirty="0" smtClean="0">
                <a:solidFill>
                  <a:schemeClr val="bg1"/>
                </a:solidFill>
                <a:latin typeface="Arial" charset="0"/>
              </a:rPr>
              <a:t>-local, interval, surface (mapped horizon) attributes.</a:t>
            </a:r>
          </a:p>
          <a:p>
            <a:endParaRPr lang="en-US" sz="1100" baseline="0" dirty="0" smtClean="0">
              <a:solidFill>
                <a:schemeClr val="bg1"/>
              </a:solidFill>
              <a:latin typeface="Arial" charset="0"/>
            </a:endParaRPr>
          </a:p>
          <a:p>
            <a:r>
              <a:rPr lang="en-US" sz="1100" baseline="0" dirty="0" smtClean="0">
                <a:solidFill>
                  <a:schemeClr val="bg1"/>
                </a:solidFill>
                <a:latin typeface="Arial" charset="0"/>
              </a:rPr>
              <a:t>Lower, left: </a:t>
            </a:r>
            <a:r>
              <a:rPr lang="en-US" sz="1100" baseline="0" dirty="0" smtClean="0">
                <a:solidFill>
                  <a:schemeClr val="bg1"/>
                </a:solidFill>
                <a:latin typeface="Arial" charset="0"/>
              </a:rPr>
              <a:t>Several </a:t>
            </a:r>
            <a:r>
              <a:rPr lang="en-US" sz="1100" baseline="0" dirty="0" smtClean="0">
                <a:solidFill>
                  <a:schemeClr val="bg1"/>
                </a:solidFill>
                <a:latin typeface="Arial" charset="0"/>
              </a:rPr>
              <a:t>attributes were combined to predict porosity (more on this example later).</a:t>
            </a:r>
          </a:p>
          <a:p>
            <a:r>
              <a:rPr lang="en-US" sz="1100" baseline="0" dirty="0" smtClean="0">
                <a:solidFill>
                  <a:schemeClr val="bg1"/>
                </a:solidFill>
                <a:latin typeface="Arial" charset="0"/>
              </a:rPr>
              <a:t>Lower, right: </a:t>
            </a:r>
            <a:r>
              <a:rPr lang="en-US" sz="1100" baseline="0" dirty="0" smtClean="0">
                <a:solidFill>
                  <a:schemeClr val="bg1"/>
                </a:solidFill>
                <a:latin typeface="Arial" charset="0"/>
              </a:rPr>
              <a:t>A </a:t>
            </a:r>
            <a:r>
              <a:rPr lang="en-US" sz="1100" baseline="0" dirty="0" smtClean="0">
                <a:solidFill>
                  <a:schemeClr val="bg1"/>
                </a:solidFill>
                <a:latin typeface="Arial" charset="0"/>
              </a:rPr>
              <a:t>frequency </a:t>
            </a:r>
            <a:r>
              <a:rPr lang="en-US" sz="1100" baseline="0" dirty="0" smtClean="0">
                <a:solidFill>
                  <a:schemeClr val="bg1"/>
                </a:solidFill>
                <a:latin typeface="Arial" charset="0"/>
              </a:rPr>
              <a:t>slice </a:t>
            </a:r>
            <a:r>
              <a:rPr lang="en-US" sz="1100" baseline="0" dirty="0" smtClean="0">
                <a:solidFill>
                  <a:schemeClr val="bg1"/>
                </a:solidFill>
                <a:latin typeface="Arial" charset="0"/>
              </a:rPr>
              <a:t>that reveals channel geomorphology.</a:t>
            </a:r>
          </a:p>
          <a:p>
            <a:endParaRPr lang="en-US" sz="1100" dirty="0" smtClean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265838" y="6658287"/>
            <a:ext cx="4028972" cy="350520"/>
          </a:xfrm>
          <a:prstGeom prst="rect">
            <a:avLst/>
          </a:prstGeom>
          <a:noFill/>
        </p:spPr>
        <p:txBody>
          <a:bodyPr/>
          <a:lstStyle/>
          <a:p>
            <a:fld id="{771C8F62-8450-4B87-956D-91DD4D1ECBCB}" type="slidenum">
              <a:rPr lang="en-US"/>
              <a:pPr/>
              <a:t>4</a:t>
            </a:fld>
            <a:endParaRPr lang="en-US" dirty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97188" y="523875"/>
            <a:ext cx="3508375" cy="2630488"/>
          </a:xfrm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40052" y="3329940"/>
            <a:ext cx="6816299" cy="3156274"/>
          </a:xfrm>
          <a:noFill/>
          <a:ln/>
        </p:spPr>
        <p:txBody>
          <a:bodyPr/>
          <a:lstStyle/>
          <a:p>
            <a:r>
              <a:rPr lang="en-US" sz="1100" dirty="0" smtClean="0">
                <a:latin typeface="Arial" charset="0"/>
              </a:rPr>
              <a:t>Horizon </a:t>
            </a:r>
            <a:r>
              <a:rPr lang="en-US" sz="1100" dirty="0" smtClean="0">
                <a:latin typeface="Arial" charset="0"/>
              </a:rPr>
              <a:t>attributes are associated with an interpreted </a:t>
            </a:r>
            <a:r>
              <a:rPr lang="en-US" sz="1100" dirty="0" smtClean="0">
                <a:latin typeface="Arial" charset="0"/>
              </a:rPr>
              <a:t>horizon.</a:t>
            </a:r>
            <a:r>
              <a:rPr lang="en-US" sz="1100" baseline="0" dirty="0" smtClean="0">
                <a:latin typeface="Arial" charset="0"/>
              </a:rPr>
              <a:t> </a:t>
            </a:r>
            <a:r>
              <a:rPr lang="en-US" sz="1100" dirty="0" smtClean="0">
                <a:latin typeface="Arial" charset="0"/>
                <a:cs typeface="Arial" charset="0"/>
              </a:rPr>
              <a:t>For </a:t>
            </a:r>
            <a:r>
              <a:rPr lang="en-US" sz="1100" dirty="0" smtClean="0">
                <a:latin typeface="Arial" charset="0"/>
                <a:cs typeface="Arial" charset="0"/>
              </a:rPr>
              <a:t>example, for the green horizon we can measure:</a:t>
            </a:r>
          </a:p>
          <a:p>
            <a:r>
              <a:rPr lang="en-US" sz="1100" dirty="0" smtClean="0">
                <a:latin typeface="Arial" charset="0"/>
                <a:cs typeface="Arial" charset="0"/>
              </a:rPr>
              <a:t>   - Time (or depth)</a:t>
            </a:r>
          </a:p>
          <a:p>
            <a:r>
              <a:rPr lang="en-US" sz="1100" dirty="0" smtClean="0">
                <a:latin typeface="Arial" charset="0"/>
                <a:cs typeface="Arial" charset="0"/>
              </a:rPr>
              <a:t>   - Maximum dip</a:t>
            </a:r>
          </a:p>
          <a:p>
            <a:r>
              <a:rPr lang="en-US" sz="1100" dirty="0" smtClean="0">
                <a:latin typeface="Arial" charset="0"/>
                <a:cs typeface="Arial" charset="0"/>
              </a:rPr>
              <a:t>   - Max dip azimuth</a:t>
            </a:r>
          </a:p>
          <a:p>
            <a:r>
              <a:rPr lang="en-US" sz="1100" dirty="0" smtClean="0">
                <a:latin typeface="Arial" charset="0"/>
                <a:cs typeface="Arial" charset="0"/>
              </a:rPr>
              <a:t>   - Reflection amplitude</a:t>
            </a:r>
          </a:p>
          <a:p>
            <a:r>
              <a:rPr lang="en-US" sz="1100" dirty="0" smtClean="0">
                <a:latin typeface="Arial" charset="0"/>
                <a:cs typeface="Arial" charset="0"/>
              </a:rPr>
              <a:t>   - Curvature</a:t>
            </a:r>
          </a:p>
          <a:p>
            <a:r>
              <a:rPr lang="en-US" sz="1100" dirty="0" smtClean="0">
                <a:latin typeface="Arial" charset="0"/>
                <a:cs typeface="Arial" charset="0"/>
              </a:rPr>
              <a:t>   - and about 12 other attributes.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265838" y="6658287"/>
            <a:ext cx="4028972" cy="350520"/>
          </a:xfrm>
          <a:prstGeom prst="rect">
            <a:avLst/>
          </a:prstGeom>
          <a:noFill/>
        </p:spPr>
        <p:txBody>
          <a:bodyPr/>
          <a:lstStyle/>
          <a:p>
            <a:fld id="{BB38134C-8335-4073-B6B9-7B5BE3A64012}" type="slidenum">
              <a:rPr lang="en-US"/>
              <a:pPr/>
              <a:t>5</a:t>
            </a:fld>
            <a:endParaRPr lang="en-US" dirty="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97188" y="523875"/>
            <a:ext cx="3508375" cy="2630488"/>
          </a:xfrm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40052" y="3329940"/>
            <a:ext cx="6816299" cy="3156274"/>
          </a:xfrm>
          <a:noFill/>
          <a:ln/>
        </p:spPr>
        <p:txBody>
          <a:bodyPr/>
          <a:lstStyle/>
          <a:p>
            <a:r>
              <a:rPr lang="en-US" sz="1100" dirty="0" smtClean="0">
                <a:latin typeface="Arial" charset="0"/>
              </a:rPr>
              <a:t>This </a:t>
            </a:r>
            <a:r>
              <a:rPr lang="en-US" sz="1100" dirty="0" smtClean="0">
                <a:latin typeface="Arial" charset="0"/>
              </a:rPr>
              <a:t>is a display of the DIP attribute calculated along an interpreted horizon</a:t>
            </a:r>
          </a:p>
          <a:p>
            <a:r>
              <a:rPr lang="en-US" sz="1100" baseline="0" dirty="0" smtClean="0">
                <a:latin typeface="Arial" charset="0"/>
              </a:rPr>
              <a:t>   - </a:t>
            </a:r>
            <a:r>
              <a:rPr lang="en-US" sz="1100" dirty="0" smtClean="0">
                <a:latin typeface="Arial" charset="0"/>
              </a:rPr>
              <a:t>Low dips are light</a:t>
            </a:r>
          </a:p>
          <a:p>
            <a:r>
              <a:rPr lang="en-US" sz="1100" dirty="0" smtClean="0">
                <a:latin typeface="Arial" charset="0"/>
              </a:rPr>
              <a:t>   - High dips are dark</a:t>
            </a:r>
            <a:r>
              <a:rPr lang="en-US" sz="1200" dirty="0" smtClean="0">
                <a:latin typeface="Times New Roman" pitchFamily="18" charset="0"/>
              </a:rPr>
              <a:t>.</a:t>
            </a:r>
          </a:p>
          <a:p>
            <a:endParaRPr lang="en-US" sz="1200" dirty="0" smtClean="0">
              <a:latin typeface="Times New Roman" pitchFamily="18" charset="0"/>
            </a:endParaRPr>
          </a:p>
          <a:p>
            <a:r>
              <a:rPr lang="en-US" sz="1100" dirty="0" smtClean="0">
                <a:latin typeface="Arial" charset="0"/>
              </a:rPr>
              <a:t>Two (2) </a:t>
            </a:r>
            <a:r>
              <a:rPr lang="en-US" sz="1100" dirty="0" smtClean="0">
                <a:latin typeface="Arial" charset="0"/>
              </a:rPr>
              <a:t>types of geologic features are revealed:</a:t>
            </a:r>
          </a:p>
          <a:p>
            <a:r>
              <a:rPr lang="en-US" sz="1100" dirty="0" smtClean="0">
                <a:latin typeface="Arial" charset="0"/>
              </a:rPr>
              <a:t>   - linear segments of high dip associated with fault offsets of the horizon</a:t>
            </a:r>
          </a:p>
          <a:p>
            <a:r>
              <a:rPr lang="en-US" sz="1100" dirty="0" smtClean="0">
                <a:latin typeface="Arial" charset="0"/>
              </a:rPr>
              <a:t>   - curvilinear segments of high dip associated with channels and other stratigraphic features.</a:t>
            </a:r>
          </a:p>
          <a:p>
            <a:endParaRPr lang="en-US" sz="1100" dirty="0" smtClean="0">
              <a:latin typeface="Arial" charset="0"/>
            </a:endParaRPr>
          </a:p>
          <a:p>
            <a:r>
              <a:rPr lang="en-US" sz="1100" dirty="0" smtClean="0">
                <a:latin typeface="Arial" charset="0"/>
              </a:rPr>
              <a:t>How do we separate structural and stratigraphic features?</a:t>
            </a:r>
          </a:p>
          <a:p>
            <a:r>
              <a:rPr lang="en-US" sz="1100" dirty="0" smtClean="0">
                <a:latin typeface="Arial" charset="0"/>
              </a:rPr>
              <a:t>   - structural features are consistent over many time slices</a:t>
            </a:r>
          </a:p>
          <a:p>
            <a:r>
              <a:rPr lang="en-US" sz="1100" dirty="0" smtClean="0">
                <a:latin typeface="Arial" charset="0"/>
              </a:rPr>
              <a:t>   - stratigraphic features change rapidly from one time slice to the next (shallower or deeper).</a:t>
            </a:r>
          </a:p>
          <a:p>
            <a:endParaRPr lang="en-US" sz="1100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265838" y="6658287"/>
            <a:ext cx="4028972" cy="350520"/>
          </a:xfrm>
          <a:prstGeom prst="rect">
            <a:avLst/>
          </a:prstGeom>
          <a:noFill/>
        </p:spPr>
        <p:txBody>
          <a:bodyPr/>
          <a:lstStyle/>
          <a:p>
            <a:fld id="{75023A7A-9691-44DC-BCF7-F4AFAC5698F1}" type="slidenum">
              <a:rPr lang="en-US"/>
              <a:pPr/>
              <a:t>6</a:t>
            </a:fld>
            <a:endParaRPr lang="en-US" dirty="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97188" y="523875"/>
            <a:ext cx="3508375" cy="2630488"/>
          </a:xfrm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40052" y="3329940"/>
            <a:ext cx="6816299" cy="3156274"/>
          </a:xfrm>
          <a:noFill/>
          <a:ln/>
        </p:spPr>
        <p:txBody>
          <a:bodyPr/>
          <a:lstStyle/>
          <a:p>
            <a:pPr marL="228600" indent="-228600"/>
            <a:r>
              <a:rPr lang="en-US" sz="1100" dirty="0" smtClean="0">
                <a:latin typeface="Arial" charset="0"/>
              </a:rPr>
              <a:t>Seismic </a:t>
            </a:r>
            <a:r>
              <a:rPr lang="en-US" sz="1100" dirty="0" smtClean="0">
                <a:latin typeface="Arial" charset="0"/>
              </a:rPr>
              <a:t>attributes serve two </a:t>
            </a:r>
            <a:r>
              <a:rPr lang="en-US" sz="1100" dirty="0" smtClean="0">
                <a:latin typeface="Arial" charset="0"/>
              </a:rPr>
              <a:t>(2) basic </a:t>
            </a:r>
            <a:r>
              <a:rPr lang="en-US" sz="1100" dirty="0" smtClean="0">
                <a:latin typeface="Arial" charset="0"/>
              </a:rPr>
              <a:t>purposes:</a:t>
            </a:r>
          </a:p>
          <a:p>
            <a:pPr marL="685800" lvl="1" indent="-228600">
              <a:buFontTx/>
              <a:buAutoNum type="arabicPeriod"/>
            </a:pPr>
            <a:r>
              <a:rPr lang="en-US" sz="1100" dirty="0" smtClean="0">
                <a:latin typeface="Arial" charset="0"/>
              </a:rPr>
              <a:t>Qualitative evaluations</a:t>
            </a:r>
          </a:p>
          <a:p>
            <a:pPr marL="1143000" lvl="2" indent="-228600">
              <a:buFontTx/>
              <a:buChar char="•"/>
            </a:pPr>
            <a:r>
              <a:rPr lang="en-US" sz="1100" dirty="0" smtClean="0">
                <a:latin typeface="Arial" charset="0"/>
              </a:rPr>
              <a:t>checking seismic data quality – identifying artifacts (non-geologic features) in the data</a:t>
            </a:r>
          </a:p>
          <a:p>
            <a:pPr marL="1143000" lvl="2" indent="-228600">
              <a:buFontTx/>
              <a:buChar char="•"/>
            </a:pPr>
            <a:r>
              <a:rPr lang="en-US" sz="1100" dirty="0" smtClean="0">
                <a:latin typeface="Arial" charset="0"/>
              </a:rPr>
              <a:t>performing seismic facies mapping to predict depositional environments</a:t>
            </a:r>
          </a:p>
          <a:p>
            <a:pPr marL="685800" lvl="1" indent="-228600">
              <a:buFontTx/>
              <a:buAutoNum type="arabicPeriod"/>
            </a:pPr>
            <a:r>
              <a:rPr lang="en-US" sz="1100" dirty="0" smtClean="0">
                <a:latin typeface="Arial" charset="0"/>
              </a:rPr>
              <a:t>Quantitative analyses</a:t>
            </a:r>
          </a:p>
          <a:p>
            <a:pPr marL="1143000" lvl="2" indent="-228600">
              <a:buFontTx/>
              <a:buChar char="•"/>
            </a:pPr>
            <a:r>
              <a:rPr lang="en-US" sz="1100" dirty="0" smtClean="0">
                <a:latin typeface="Arial" charset="0"/>
              </a:rPr>
              <a:t>using well data to provide calibration, we find an equation that uses one or more attributes to predict a rock or fluid property, such as:</a:t>
            </a:r>
          </a:p>
          <a:p>
            <a:pPr marL="1600200" lvl="3" indent="-228600">
              <a:buFontTx/>
              <a:buChar char="•"/>
            </a:pPr>
            <a:r>
              <a:rPr lang="en-US" sz="1100" dirty="0" smtClean="0">
                <a:latin typeface="Arial" charset="0"/>
              </a:rPr>
              <a:t>Reservior </a:t>
            </a: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thickness</a:t>
            </a:r>
          </a:p>
          <a:p>
            <a:pPr marL="1600200" lvl="3" indent="-228600">
              <a:buFontTx/>
              <a:buChar char="•"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Lithology</a:t>
            </a:r>
          </a:p>
          <a:p>
            <a:pPr marL="1600200" lvl="3" indent="-228600">
              <a:buFontTx/>
              <a:buChar char="•"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Porosity</a:t>
            </a:r>
          </a:p>
          <a:p>
            <a:pPr marL="1600200" lvl="3" indent="-228600">
              <a:buFontTx/>
              <a:buChar char="•"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Type of fluid fill (water, oil, gas)</a:t>
            </a:r>
          </a:p>
          <a:p>
            <a:pPr marL="2057400" lvl="4" indent="-228600">
              <a:buFontTx/>
              <a:buChar char="•"/>
            </a:pPr>
            <a:endParaRPr lang="en-US" sz="1100" dirty="0" smtClean="0">
              <a:solidFill>
                <a:schemeClr val="bg1"/>
              </a:solidFill>
              <a:latin typeface="Arial" charset="0"/>
            </a:endParaRPr>
          </a:p>
          <a:p>
            <a:pPr marL="228600" lvl="0" indent="-228600">
              <a:buFontTx/>
              <a:buNone/>
            </a:pPr>
            <a:r>
              <a:rPr lang="en-US" sz="1100" dirty="0" smtClean="0">
                <a:solidFill>
                  <a:schemeClr val="bg1"/>
                </a:solidFill>
                <a:latin typeface="Arial" charset="0"/>
              </a:rPr>
              <a:t>The next few slides will show some examples.</a:t>
            </a:r>
          </a:p>
          <a:p>
            <a:pPr marL="685800" lvl="1" indent="-228600">
              <a:spcBef>
                <a:spcPct val="0"/>
              </a:spcBef>
              <a:buFont typeface="Arial" charset="0"/>
              <a:buChar char="▪"/>
            </a:pPr>
            <a:endParaRPr lang="en-US" sz="1100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265838" y="6658287"/>
            <a:ext cx="4028972" cy="350520"/>
          </a:xfrm>
          <a:prstGeom prst="rect">
            <a:avLst/>
          </a:prstGeom>
          <a:noFill/>
        </p:spPr>
        <p:txBody>
          <a:bodyPr/>
          <a:lstStyle/>
          <a:p>
            <a:fld id="{7E11544C-3C04-4FA6-A5FF-926159BF0955}" type="slidenum">
              <a:rPr lang="en-US"/>
              <a:pPr/>
              <a:t>7</a:t>
            </a:fld>
            <a:endParaRPr lang="en-US" dirty="0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97188" y="523875"/>
            <a:ext cx="3508375" cy="2630488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40052" y="3329940"/>
            <a:ext cx="6816299" cy="3156274"/>
          </a:xfrm>
          <a:noFill/>
          <a:ln/>
        </p:spPr>
        <p:txBody>
          <a:bodyPr/>
          <a:lstStyle/>
          <a:p>
            <a:r>
              <a:rPr lang="en-US" sz="1100" dirty="0" smtClean="0">
                <a:latin typeface="Arial" charset="0"/>
              </a:rPr>
              <a:t>Here </a:t>
            </a:r>
            <a:r>
              <a:rPr lang="en-US" sz="1100" dirty="0" smtClean="0">
                <a:latin typeface="Arial" charset="0"/>
              </a:rPr>
              <a:t>is an amplitude-based seismic attribute map at a level about 40 ms (10 data samples) below a shallow water bottom.</a:t>
            </a:r>
          </a:p>
          <a:p>
            <a:endParaRPr lang="en-US" sz="1100" dirty="0" smtClean="0">
              <a:latin typeface="Arial" charset="0"/>
            </a:endParaRPr>
          </a:p>
          <a:p>
            <a:r>
              <a:rPr lang="en-US" sz="1100" dirty="0" smtClean="0">
                <a:latin typeface="Arial" charset="0"/>
              </a:rPr>
              <a:t>Note </a:t>
            </a:r>
            <a:r>
              <a:rPr lang="en-US" sz="1100" dirty="0" smtClean="0">
                <a:latin typeface="Arial" charset="0"/>
              </a:rPr>
              <a:t>the east-west trending “stripes</a:t>
            </a:r>
            <a:r>
              <a:rPr lang="en-US" sz="1100" dirty="0" smtClean="0">
                <a:latin typeface="Arial" charset="0"/>
              </a:rPr>
              <a:t>”.</a:t>
            </a:r>
            <a:r>
              <a:rPr lang="en-US" sz="1100" baseline="0" dirty="0" smtClean="0">
                <a:latin typeface="Arial" charset="0"/>
              </a:rPr>
              <a:t> </a:t>
            </a:r>
            <a:r>
              <a:rPr lang="en-US" sz="1100" dirty="0" smtClean="0">
                <a:latin typeface="Arial" charset="0"/>
              </a:rPr>
              <a:t>This </a:t>
            </a:r>
            <a:r>
              <a:rPr lang="en-US" sz="1100" dirty="0" smtClean="0">
                <a:latin typeface="Arial" charset="0"/>
              </a:rPr>
              <a:t>is an acquisition artifact associated with a multi-streamer boat collecting the data by sailing east-west and west-</a:t>
            </a:r>
            <a:r>
              <a:rPr lang="en-US" sz="1100" dirty="0" smtClean="0">
                <a:latin typeface="Arial" charset="0"/>
              </a:rPr>
              <a:t>east.</a:t>
            </a:r>
            <a:r>
              <a:rPr lang="en-US" sz="1100" baseline="0" dirty="0" smtClean="0">
                <a:latin typeface="Arial" charset="0"/>
              </a:rPr>
              <a:t> </a:t>
            </a:r>
            <a:r>
              <a:rPr lang="en-US" sz="1100" dirty="0" smtClean="0">
                <a:latin typeface="Arial" charset="0"/>
              </a:rPr>
              <a:t>These </a:t>
            </a:r>
            <a:r>
              <a:rPr lang="en-US" sz="1100" dirty="0" smtClean="0">
                <a:latin typeface="Arial" charset="0"/>
              </a:rPr>
              <a:t>”stripes” tend to “heal” with depth; they may not impact our analysis of a deep reservoir interval.</a:t>
            </a:r>
          </a:p>
          <a:p>
            <a:endParaRPr lang="en-US" sz="1100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265838" y="6658287"/>
            <a:ext cx="4028972" cy="350520"/>
          </a:xfrm>
          <a:prstGeom prst="rect">
            <a:avLst/>
          </a:prstGeom>
          <a:noFill/>
        </p:spPr>
        <p:txBody>
          <a:bodyPr/>
          <a:lstStyle/>
          <a:p>
            <a:fld id="{7E11544C-3C04-4FA6-A5FF-926159BF0955}" type="slidenum">
              <a:rPr lang="en-US"/>
              <a:pPr/>
              <a:t>8</a:t>
            </a:fld>
            <a:endParaRPr lang="en-US" dirty="0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97188" y="523875"/>
            <a:ext cx="3508375" cy="2630488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40052" y="3329940"/>
            <a:ext cx="6816299" cy="3156274"/>
          </a:xfrm>
          <a:noFill/>
          <a:ln/>
        </p:spPr>
        <p:txBody>
          <a:bodyPr/>
          <a:lstStyle/>
          <a:p>
            <a:r>
              <a:rPr lang="en-US" sz="1100" dirty="0" smtClean="0">
                <a:latin typeface="Arial" charset="0"/>
              </a:rPr>
              <a:t>Here </a:t>
            </a:r>
            <a:r>
              <a:rPr lang="en-US" sz="1100" dirty="0" smtClean="0">
                <a:latin typeface="Arial" charset="0"/>
              </a:rPr>
              <a:t>is an amplitude-based seismic attribute map at a level at 1000 ms below sea </a:t>
            </a:r>
            <a:r>
              <a:rPr lang="en-US" sz="1100" dirty="0" smtClean="0">
                <a:latin typeface="Arial" charset="0"/>
              </a:rPr>
              <a:t>level.</a:t>
            </a:r>
            <a:r>
              <a:rPr lang="en-US" sz="1100" baseline="0" dirty="0" smtClean="0">
                <a:latin typeface="Arial" charset="0"/>
              </a:rPr>
              <a:t> </a:t>
            </a:r>
            <a:r>
              <a:rPr lang="en-US" sz="1100" dirty="0" smtClean="0">
                <a:latin typeface="Arial" charset="0"/>
              </a:rPr>
              <a:t>Note </a:t>
            </a:r>
            <a:r>
              <a:rPr lang="en-US" sz="1100" dirty="0" smtClean="0">
                <a:latin typeface="Arial" charset="0"/>
              </a:rPr>
              <a:t>the east-west trending “stripes” still</a:t>
            </a:r>
            <a:r>
              <a:rPr lang="en-US" sz="1100" baseline="0" dirty="0" smtClean="0">
                <a:latin typeface="Arial" charset="0"/>
              </a:rPr>
              <a:t> exist, but they are very </a:t>
            </a:r>
            <a:r>
              <a:rPr lang="en-US" sz="1100" baseline="0" dirty="0" smtClean="0">
                <a:latin typeface="Arial" charset="0"/>
              </a:rPr>
              <a:t>subtle. The </a:t>
            </a:r>
            <a:r>
              <a:rPr lang="en-US" sz="1100" dirty="0" smtClean="0">
                <a:latin typeface="Arial" charset="0"/>
              </a:rPr>
              <a:t>”stripes” have “healed” with </a:t>
            </a:r>
            <a:r>
              <a:rPr lang="en-US" sz="1100" dirty="0" smtClean="0">
                <a:latin typeface="Arial" charset="0"/>
              </a:rPr>
              <a:t>depth.</a:t>
            </a:r>
            <a:r>
              <a:rPr lang="en-US" sz="1100" baseline="0" dirty="0" smtClean="0">
                <a:latin typeface="Arial" charset="0"/>
              </a:rPr>
              <a:t> The </a:t>
            </a:r>
            <a:r>
              <a:rPr lang="en-US" sz="1100" dirty="0" smtClean="0">
                <a:latin typeface="Arial" charset="0"/>
              </a:rPr>
              <a:t>”stripes” would not significantly impact our analysis at this depth.</a:t>
            </a:r>
          </a:p>
          <a:p>
            <a:endParaRPr lang="en-US" sz="1100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265838" y="6658287"/>
            <a:ext cx="4028972" cy="350520"/>
          </a:xfrm>
          <a:prstGeom prst="rect">
            <a:avLst/>
          </a:prstGeom>
          <a:noFill/>
        </p:spPr>
        <p:txBody>
          <a:bodyPr/>
          <a:lstStyle/>
          <a:p>
            <a:fld id="{7E11544C-3C04-4FA6-A5FF-926159BF0955}" type="slidenum">
              <a:rPr lang="en-US"/>
              <a:pPr/>
              <a:t>9</a:t>
            </a:fld>
            <a:endParaRPr lang="en-US" dirty="0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97188" y="523875"/>
            <a:ext cx="3508375" cy="2630488"/>
          </a:xfrm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40052" y="3329940"/>
            <a:ext cx="6816299" cy="3156274"/>
          </a:xfrm>
          <a:noFill/>
          <a:ln/>
        </p:spPr>
        <p:txBody>
          <a:bodyPr/>
          <a:lstStyle/>
          <a:p>
            <a:r>
              <a:rPr lang="en-US" sz="1100" dirty="0" smtClean="0">
                <a:latin typeface="Arial" charset="0"/>
              </a:rPr>
              <a:t>Here </a:t>
            </a:r>
            <a:r>
              <a:rPr lang="en-US" sz="1100" dirty="0" smtClean="0">
                <a:latin typeface="Arial" charset="0"/>
              </a:rPr>
              <a:t>is an example of another</a:t>
            </a:r>
            <a:r>
              <a:rPr lang="en-US" sz="1100" baseline="0" dirty="0" smtClean="0">
                <a:latin typeface="Arial" charset="0"/>
              </a:rPr>
              <a:t> qualitative </a:t>
            </a:r>
            <a:r>
              <a:rPr lang="en-US" sz="1100" baseline="0" dirty="0" smtClean="0">
                <a:latin typeface="Arial" charset="0"/>
              </a:rPr>
              <a:t>method. In </a:t>
            </a:r>
            <a:r>
              <a:rPr lang="en-US" sz="1100" baseline="0" dirty="0" smtClean="0">
                <a:latin typeface="Arial" charset="0"/>
              </a:rPr>
              <a:t>this case, the computer was asked to look at the waveform (reflection shape) over a certain interval and derive 8 “classes.</a:t>
            </a:r>
            <a:r>
              <a:rPr lang="en-US" sz="1100" baseline="0" dirty="0" smtClean="0">
                <a:latin typeface="Arial" charset="0"/>
              </a:rPr>
              <a:t>” Then </a:t>
            </a:r>
            <a:r>
              <a:rPr lang="en-US" sz="1100" baseline="0" dirty="0" smtClean="0">
                <a:latin typeface="Arial" charset="0"/>
              </a:rPr>
              <a:t>each trace was compared to </a:t>
            </a:r>
            <a:r>
              <a:rPr lang="en-US" sz="1100" baseline="0" dirty="0" smtClean="0">
                <a:latin typeface="Arial" charset="0"/>
              </a:rPr>
              <a:t>the eight (8) </a:t>
            </a:r>
            <a:r>
              <a:rPr lang="en-US" sz="1100" baseline="0" dirty="0" smtClean="0">
                <a:latin typeface="Arial" charset="0"/>
              </a:rPr>
              <a:t>classes and assigned a color based on the most dominant </a:t>
            </a:r>
            <a:r>
              <a:rPr lang="en-US" sz="1100" baseline="0" dirty="0" smtClean="0">
                <a:latin typeface="Arial" charset="0"/>
              </a:rPr>
              <a:t>class. A </a:t>
            </a:r>
            <a:r>
              <a:rPr lang="en-US" sz="1100" baseline="0" dirty="0" smtClean="0">
                <a:latin typeface="Arial" charset="0"/>
              </a:rPr>
              <a:t>major channel system (about a km wide) is apparent based on the color-coded classes.</a:t>
            </a:r>
          </a:p>
          <a:p>
            <a:endParaRPr lang="en-US" sz="1100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1030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5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588375" y="6516688"/>
            <a:ext cx="792163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/>
            <a:fld id="{9D7D7F8C-BA51-465C-8D3A-FA859ADB1239}" type="slidenum">
              <a:rPr lang="en-US" altLang="en-US" sz="1100">
                <a:latin typeface="Verdana" pitchFamily="34" charset="0"/>
              </a:rPr>
              <a:pPr eaLnBrk="1" hangingPunct="1"/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6688"/>
            <a:ext cx="112712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2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4" Type="http://schemas.openxmlformats.org/officeDocument/2006/relationships/image" Target="../media/image16.wm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microsoft.com/office/2007/relationships/hdphoto" Target="../media/hdphoto1.wdp"/><Relationship Id="rId5" Type="http://schemas.openxmlformats.org/officeDocument/2006/relationships/image" Target="../media/image7.png"/><Relationship Id="rId6" Type="http://schemas.openxmlformats.org/officeDocument/2006/relationships/image" Target="../media/image5.png"/><Relationship Id="rId7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Petroleum Geology &amp; Geophysics</a:t>
            </a:r>
          </a:p>
        </p:txBody>
      </p:sp>
      <p:grpSp>
        <p:nvGrpSpPr>
          <p:cNvPr id="4106" name="Group 14"/>
          <p:cNvGrpSpPr>
            <a:grpSpLocks/>
          </p:cNvGrpSpPr>
          <p:nvPr/>
        </p:nvGrpSpPr>
        <p:grpSpPr bwMode="auto">
          <a:xfrm>
            <a:off x="1104900" y="1222375"/>
            <a:ext cx="6924675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4108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779587" y="1385032"/>
              <a:ext cx="5575300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Seismic 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Attributes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pic>
        <p:nvPicPr>
          <p:cNvPr id="35" name="Picture 5"/>
          <p:cNvPicPr>
            <a:picLocks noChangeAspect="1" noChangeArrowheads="1"/>
          </p:cNvPicPr>
          <p:nvPr/>
        </p:nvPicPr>
        <p:blipFill>
          <a:blip r:embed="rId3" cstate="print"/>
          <a:srcRect l="42825" t="43204" r="39545" b="35010"/>
          <a:stretch>
            <a:fillRect/>
          </a:stretch>
        </p:blipFill>
        <p:spPr bwMode="auto">
          <a:xfrm>
            <a:off x="5581650" y="3074987"/>
            <a:ext cx="2738516" cy="2560320"/>
          </a:xfrm>
          <a:prstGeom prst="rect">
            <a:avLst/>
          </a:prstGeom>
          <a:noFill/>
          <a:ln w="57150">
            <a:solidFill>
              <a:srgbClr val="FF00FF"/>
            </a:solidFill>
            <a:miter lim="800000"/>
            <a:headEnd/>
            <a:tailEnd/>
          </a:ln>
          <a:effectLst>
            <a:outerShdw dist="107763" dir="2700000" algn="ctr" rotWithShape="0">
              <a:schemeClr val="hlink"/>
            </a:outerShdw>
          </a:effectLst>
        </p:spPr>
      </p:pic>
      <p:grpSp>
        <p:nvGrpSpPr>
          <p:cNvPr id="55" name="Group 54"/>
          <p:cNvGrpSpPr>
            <a:grpSpLocks noChangeAspect="1"/>
          </p:cNvGrpSpPr>
          <p:nvPr/>
        </p:nvGrpSpPr>
        <p:grpSpPr>
          <a:xfrm>
            <a:off x="1092200" y="3074987"/>
            <a:ext cx="3304228" cy="2560320"/>
            <a:chOff x="654050" y="1968500"/>
            <a:chExt cx="4597401" cy="3562350"/>
          </a:xfrm>
        </p:grpSpPr>
        <p:grpSp>
          <p:nvGrpSpPr>
            <p:cNvPr id="54" name="Group 53"/>
            <p:cNvGrpSpPr/>
            <p:nvPr/>
          </p:nvGrpSpPr>
          <p:grpSpPr>
            <a:xfrm>
              <a:off x="666750" y="1978027"/>
              <a:ext cx="4584700" cy="3548063"/>
              <a:chOff x="666750" y="1978027"/>
              <a:chExt cx="4584700" cy="3548063"/>
            </a:xfrm>
          </p:grpSpPr>
          <p:pic>
            <p:nvPicPr>
              <p:cNvPr id="34" name="Picture 4"/>
              <p:cNvPicPr>
                <a:picLocks noChangeArrowheads="1"/>
              </p:cNvPicPr>
              <p:nvPr/>
            </p:nvPicPr>
            <p:blipFill>
              <a:blip r:embed="rId3" cstate="print"/>
              <a:srcRect l="15764" t="9047" r="3227" b="8084"/>
              <a:stretch>
                <a:fillRect/>
              </a:stretch>
            </p:blipFill>
            <p:spPr bwMode="auto">
              <a:xfrm>
                <a:off x="666750" y="1978027"/>
                <a:ext cx="4584700" cy="3548063"/>
              </a:xfrm>
              <a:prstGeom prst="rect">
                <a:avLst/>
              </a:prstGeom>
              <a:solidFill>
                <a:srgbClr val="FFFFCC"/>
              </a:solidFill>
              <a:ln w="28575">
                <a:solidFill>
                  <a:srgbClr val="000000"/>
                </a:solidFill>
                <a:miter lim="800000"/>
                <a:headEnd/>
                <a:tailEnd/>
              </a:ln>
            </p:spPr>
          </p:pic>
          <p:sp>
            <p:nvSpPr>
              <p:cNvPr id="36" name="Rectangle 6"/>
              <p:cNvSpPr>
                <a:spLocks noChangeArrowheads="1"/>
              </p:cNvSpPr>
              <p:nvPr/>
            </p:nvSpPr>
            <p:spPr bwMode="auto">
              <a:xfrm>
                <a:off x="2190750" y="3457577"/>
                <a:ext cx="990600" cy="885825"/>
              </a:xfrm>
              <a:prstGeom prst="rect">
                <a:avLst/>
              </a:prstGeom>
              <a:noFill/>
              <a:ln w="57150">
                <a:solidFill>
                  <a:srgbClr val="FF00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n-lt"/>
                </a:endParaRPr>
              </a:p>
            </p:txBody>
          </p:sp>
        </p:grp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654050" y="1968500"/>
              <a:ext cx="4597400" cy="3562350"/>
            </a:xfrm>
            <a:custGeom>
              <a:avLst/>
              <a:gdLst>
                <a:gd name="T0" fmla="*/ 36 w 2896"/>
                <a:gd name="T1" fmla="*/ 1064 h 2244"/>
                <a:gd name="T2" fmla="*/ 104 w 2896"/>
                <a:gd name="T3" fmla="*/ 1208 h 2244"/>
                <a:gd name="T4" fmla="*/ 2372 w 2896"/>
                <a:gd name="T5" fmla="*/ 2224 h 2244"/>
                <a:gd name="T6" fmla="*/ 2460 w 2896"/>
                <a:gd name="T7" fmla="*/ 2188 h 2244"/>
                <a:gd name="T8" fmla="*/ 2868 w 2896"/>
                <a:gd name="T9" fmla="*/ 1112 h 2244"/>
                <a:gd name="T10" fmla="*/ 2896 w 2896"/>
                <a:gd name="T11" fmla="*/ 1112 h 2244"/>
                <a:gd name="T12" fmla="*/ 2896 w 2896"/>
                <a:gd name="T13" fmla="*/ 2244 h 2244"/>
                <a:gd name="T14" fmla="*/ 0 w 2896"/>
                <a:gd name="T15" fmla="*/ 2244 h 2244"/>
                <a:gd name="T16" fmla="*/ 0 w 2896"/>
                <a:gd name="T17" fmla="*/ 0 h 2244"/>
                <a:gd name="T18" fmla="*/ 468 w 2896"/>
                <a:gd name="T19" fmla="*/ 0 h 2244"/>
                <a:gd name="T20" fmla="*/ 432 w 2896"/>
                <a:gd name="T21" fmla="*/ 80 h 2244"/>
                <a:gd name="T22" fmla="*/ 60 w 2896"/>
                <a:gd name="T23" fmla="*/ 1064 h 2244"/>
                <a:gd name="T24" fmla="*/ 36 w 2896"/>
                <a:gd name="T25" fmla="*/ 1064 h 22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896"/>
                <a:gd name="T40" fmla="*/ 0 h 2244"/>
                <a:gd name="T41" fmla="*/ 2896 w 2896"/>
                <a:gd name="T42" fmla="*/ 2244 h 22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896" h="2244">
                  <a:moveTo>
                    <a:pt x="36" y="1064"/>
                  </a:moveTo>
                  <a:lnTo>
                    <a:pt x="104" y="1208"/>
                  </a:lnTo>
                  <a:lnTo>
                    <a:pt x="2372" y="2224"/>
                  </a:lnTo>
                  <a:lnTo>
                    <a:pt x="2460" y="2188"/>
                  </a:lnTo>
                  <a:lnTo>
                    <a:pt x="2868" y="1112"/>
                  </a:lnTo>
                  <a:lnTo>
                    <a:pt x="2896" y="1112"/>
                  </a:lnTo>
                  <a:lnTo>
                    <a:pt x="2896" y="2244"/>
                  </a:lnTo>
                  <a:lnTo>
                    <a:pt x="0" y="2244"/>
                  </a:lnTo>
                  <a:lnTo>
                    <a:pt x="0" y="0"/>
                  </a:lnTo>
                  <a:lnTo>
                    <a:pt x="468" y="0"/>
                  </a:lnTo>
                  <a:lnTo>
                    <a:pt x="432" y="80"/>
                  </a:lnTo>
                  <a:lnTo>
                    <a:pt x="60" y="1064"/>
                  </a:lnTo>
                  <a:lnTo>
                    <a:pt x="36" y="1064"/>
                  </a:lnTo>
                  <a:close/>
                </a:path>
              </a:pathLst>
            </a:custGeom>
            <a:solidFill>
              <a:srgbClr val="DBD6B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1162051" y="1968500"/>
              <a:ext cx="4089400" cy="1847850"/>
            </a:xfrm>
            <a:custGeom>
              <a:avLst/>
              <a:gdLst>
                <a:gd name="T0" fmla="*/ 132 w 2576"/>
                <a:gd name="T1" fmla="*/ 24 h 1164"/>
                <a:gd name="T2" fmla="*/ 348 w 2576"/>
                <a:gd name="T3" fmla="*/ 116 h 1164"/>
                <a:gd name="T4" fmla="*/ 2536 w 2576"/>
                <a:gd name="T5" fmla="*/ 1104 h 1164"/>
                <a:gd name="T6" fmla="*/ 2564 w 2576"/>
                <a:gd name="T7" fmla="*/ 1164 h 1164"/>
                <a:gd name="T8" fmla="*/ 2576 w 2576"/>
                <a:gd name="T9" fmla="*/ 0 h 1164"/>
                <a:gd name="T10" fmla="*/ 0 w 2576"/>
                <a:gd name="T11" fmla="*/ 0 h 11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76"/>
                <a:gd name="T19" fmla="*/ 0 h 1164"/>
                <a:gd name="T20" fmla="*/ 2576 w 2576"/>
                <a:gd name="T21" fmla="*/ 1164 h 116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76" h="1164">
                  <a:moveTo>
                    <a:pt x="132" y="24"/>
                  </a:moveTo>
                  <a:lnTo>
                    <a:pt x="348" y="116"/>
                  </a:lnTo>
                  <a:lnTo>
                    <a:pt x="2536" y="1104"/>
                  </a:lnTo>
                  <a:lnTo>
                    <a:pt x="2564" y="1164"/>
                  </a:lnTo>
                  <a:lnTo>
                    <a:pt x="2576" y="0"/>
                  </a:lnTo>
                  <a:lnTo>
                    <a:pt x="0" y="0"/>
                  </a:lnTo>
                </a:path>
              </a:pathLst>
            </a:custGeom>
            <a:solidFill>
              <a:srgbClr val="DBD6B1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n-lt"/>
              </a:endParaRPr>
            </a:p>
          </p:txBody>
        </p:sp>
        <p:grpSp>
          <p:nvGrpSpPr>
            <p:cNvPr id="39" name="Group 9"/>
            <p:cNvGrpSpPr>
              <a:grpSpLocks/>
            </p:cNvGrpSpPr>
            <p:nvPr/>
          </p:nvGrpSpPr>
          <p:grpSpPr bwMode="auto">
            <a:xfrm>
              <a:off x="755663" y="4129088"/>
              <a:ext cx="609601" cy="1266824"/>
              <a:chOff x="4844" y="921"/>
              <a:chExt cx="384" cy="798"/>
            </a:xfrm>
          </p:grpSpPr>
          <p:pic>
            <p:nvPicPr>
              <p:cNvPr id="40" name="Picture 10"/>
              <p:cNvPicPr>
                <a:picLocks noChangeArrowheads="1"/>
              </p:cNvPicPr>
              <p:nvPr/>
            </p:nvPicPr>
            <p:blipFill>
              <a:blip r:embed="rId4" cstate="print"/>
              <a:srcRect r="5310" b="1735"/>
              <a:stretch>
                <a:fillRect/>
              </a:stretch>
            </p:blipFill>
            <p:spPr bwMode="auto">
              <a:xfrm>
                <a:off x="4844" y="946"/>
                <a:ext cx="107" cy="68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</p:pic>
          <p:sp>
            <p:nvSpPr>
              <p:cNvPr id="41" name="Rectangle 11"/>
              <p:cNvSpPr>
                <a:spLocks noChangeArrowheads="1"/>
              </p:cNvSpPr>
              <p:nvPr/>
            </p:nvSpPr>
            <p:spPr bwMode="auto">
              <a:xfrm>
                <a:off x="4943" y="921"/>
                <a:ext cx="285" cy="13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66675" tIns="33338" rIns="66675" bIns="33338">
                <a:spAutoFit/>
              </a:bodyPr>
              <a:lstStyle/>
              <a:p>
                <a:pPr defTabSz="476250"/>
                <a:r>
                  <a:rPr lang="en-US" sz="1000" b="1" dirty="0">
                    <a:solidFill>
                      <a:srgbClr val="000000"/>
                    </a:solidFill>
                    <a:latin typeface="+mn-lt"/>
                  </a:rPr>
                  <a:t>18%</a:t>
                </a:r>
              </a:p>
            </p:txBody>
          </p:sp>
          <p:sp>
            <p:nvSpPr>
              <p:cNvPr id="42" name="Rectangle 12"/>
              <p:cNvSpPr>
                <a:spLocks noChangeArrowheads="1"/>
              </p:cNvSpPr>
              <p:nvPr/>
            </p:nvSpPr>
            <p:spPr bwMode="auto">
              <a:xfrm>
                <a:off x="4943" y="1580"/>
                <a:ext cx="136" cy="13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66675" tIns="33338" rIns="66675" bIns="33338">
                <a:spAutoFit/>
              </a:bodyPr>
              <a:lstStyle/>
              <a:p>
                <a:pPr defTabSz="476250"/>
                <a:r>
                  <a:rPr lang="en-US" sz="1000" b="1" dirty="0">
                    <a:solidFill>
                      <a:srgbClr val="000000"/>
                    </a:solidFill>
                    <a:latin typeface="+mn-lt"/>
                  </a:rPr>
                  <a:t>0</a:t>
                </a:r>
              </a:p>
            </p:txBody>
          </p:sp>
          <p:sp>
            <p:nvSpPr>
              <p:cNvPr id="43" name="Rectangle 13"/>
              <p:cNvSpPr>
                <a:spLocks noChangeArrowheads="1"/>
              </p:cNvSpPr>
              <p:nvPr/>
            </p:nvSpPr>
            <p:spPr bwMode="auto">
              <a:xfrm rot="16200000">
                <a:off x="4772" y="1203"/>
                <a:ext cx="449" cy="14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66675" tIns="33338" rIns="66675" bIns="33338">
                <a:spAutoFit/>
              </a:bodyPr>
              <a:lstStyle/>
              <a:p>
                <a:pPr defTabSz="476250"/>
                <a:r>
                  <a:rPr lang="en-US" sz="1100" b="1" dirty="0">
                    <a:solidFill>
                      <a:srgbClr val="000000"/>
                    </a:solidFill>
                    <a:latin typeface="+mn-lt"/>
                  </a:rPr>
                  <a:t>porosity</a:t>
                </a:r>
              </a:p>
            </p:txBody>
          </p:sp>
        </p:grpSp>
      </p:grpSp>
      <p:sp>
        <p:nvSpPr>
          <p:cNvPr id="45" name="Line 14"/>
          <p:cNvSpPr>
            <a:spLocks noChangeShapeType="1"/>
          </p:cNvSpPr>
          <p:nvPr/>
        </p:nvSpPr>
        <p:spPr bwMode="auto">
          <a:xfrm flipV="1">
            <a:off x="2190751" y="3067049"/>
            <a:ext cx="3352799" cy="1104899"/>
          </a:xfrm>
          <a:prstGeom prst="line">
            <a:avLst/>
          </a:prstGeom>
          <a:noFill/>
          <a:ln w="76200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46" name="Line 15"/>
          <p:cNvSpPr>
            <a:spLocks noChangeShapeType="1"/>
          </p:cNvSpPr>
          <p:nvPr/>
        </p:nvSpPr>
        <p:spPr bwMode="auto">
          <a:xfrm>
            <a:off x="2266951" y="4781552"/>
            <a:ext cx="3257550" cy="895348"/>
          </a:xfrm>
          <a:prstGeom prst="line">
            <a:avLst/>
          </a:prstGeom>
          <a:noFill/>
          <a:ln w="76200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2627296" y="2512368"/>
            <a:ext cx="4182555" cy="461665"/>
          </a:xfrm>
          <a:prstGeom prst="rect">
            <a:avLst/>
          </a:prstGeom>
          <a:solidFill>
            <a:srgbClr val="FFFFCC"/>
          </a:solidFill>
        </p:spPr>
        <p:txBody>
          <a:bodyPr wrap="none">
            <a:spAutoFit/>
          </a:bodyPr>
          <a:lstStyle/>
          <a:p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Predicted Porosity Map</a:t>
            </a:r>
            <a:endParaRPr lang="en-US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1" name="Text Box 4"/>
          <p:cNvSpPr txBox="1">
            <a:spLocks noChangeArrowheads="1"/>
          </p:cNvSpPr>
          <p:nvPr/>
        </p:nvSpPr>
        <p:spPr bwMode="auto">
          <a:xfrm>
            <a:off x="476239" y="1254127"/>
            <a:ext cx="8271307" cy="312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34950" indent="-234950">
              <a:spcAft>
                <a:spcPct val="30000"/>
              </a:spcAft>
            </a:pPr>
            <a:r>
              <a:rPr lang="en-US" sz="2400" b="1" dirty="0">
                <a:solidFill>
                  <a:schemeClr val="tx1"/>
                </a:solidFill>
                <a:latin typeface="Tahoma" pitchFamily="34" charset="0"/>
              </a:rPr>
              <a:t>Requirements:</a:t>
            </a:r>
          </a:p>
          <a:p>
            <a:pPr marL="692150" lvl="1" indent="-234950">
              <a:spcAft>
                <a:spcPct val="30000"/>
              </a:spcAft>
              <a:buFont typeface="Arial" charset="0"/>
              <a:buChar char="-"/>
              <a:tabLst>
                <a:tab pos="1028700" algn="l"/>
              </a:tabLst>
            </a:pPr>
            <a:r>
              <a:rPr lang="en-US" dirty="0" smtClean="0">
                <a:solidFill>
                  <a:schemeClr val="tx1"/>
                </a:solidFill>
                <a:latin typeface="Tahoma" pitchFamily="34" charset="0"/>
              </a:rPr>
              <a:t>Appropriate data processing (e.g., controlled 	amplitude and controlled phase)</a:t>
            </a:r>
            <a:endParaRPr lang="en-US" dirty="0">
              <a:solidFill>
                <a:schemeClr val="tx1"/>
              </a:solidFill>
              <a:latin typeface="Tahoma" pitchFamily="34" charset="0"/>
            </a:endParaRPr>
          </a:p>
          <a:p>
            <a:pPr marL="692150" lvl="1" indent="-234950">
              <a:spcAft>
                <a:spcPct val="30000"/>
              </a:spcAft>
              <a:buFont typeface="Arial" charset="0"/>
              <a:buChar char="-"/>
              <a:tabLst>
                <a:tab pos="1028700" algn="l"/>
              </a:tabLst>
            </a:pPr>
            <a:r>
              <a:rPr lang="en-US" dirty="0">
                <a:solidFill>
                  <a:schemeClr val="tx1"/>
                </a:solidFill>
                <a:latin typeface="Tahoma" pitchFamily="34" charset="0"/>
              </a:rPr>
              <a:t>Data quality reconnaissance</a:t>
            </a:r>
          </a:p>
          <a:p>
            <a:pPr marL="692150" lvl="1" indent="-234950">
              <a:spcAft>
                <a:spcPct val="30000"/>
              </a:spcAft>
              <a:buFont typeface="Arial" charset="0"/>
              <a:buChar char="-"/>
              <a:tabLst>
                <a:tab pos="1028700" algn="l"/>
              </a:tabLst>
            </a:pPr>
            <a:r>
              <a:rPr lang="en-US" dirty="0">
                <a:solidFill>
                  <a:schemeClr val="tx1"/>
                </a:solidFill>
                <a:latin typeface="Tahoma" pitchFamily="34" charset="0"/>
              </a:rPr>
              <a:t>Good </a:t>
            </a:r>
            <a:r>
              <a:rPr lang="en-US" dirty="0" smtClean="0">
                <a:solidFill>
                  <a:schemeClr val="tx1"/>
                </a:solidFill>
                <a:latin typeface="Tahoma" pitchFamily="34" charset="0"/>
              </a:rPr>
              <a:t>to excellent well-seismic </a:t>
            </a:r>
            <a:r>
              <a:rPr lang="en-US" dirty="0">
                <a:solidFill>
                  <a:schemeClr val="tx1"/>
                </a:solidFill>
                <a:latin typeface="Tahoma" pitchFamily="34" charset="0"/>
              </a:rPr>
              <a:t>ties</a:t>
            </a:r>
          </a:p>
          <a:p>
            <a:pPr marL="692150" lvl="1" indent="-234950">
              <a:spcAft>
                <a:spcPct val="30000"/>
              </a:spcAft>
              <a:buFont typeface="Arial" charset="0"/>
              <a:buChar char="-"/>
              <a:tabLst>
                <a:tab pos="1028700" algn="l"/>
              </a:tabLst>
            </a:pPr>
            <a:r>
              <a:rPr lang="en-US" dirty="0">
                <a:solidFill>
                  <a:schemeClr val="tx1"/>
                </a:solidFill>
                <a:latin typeface="Tahoma" pitchFamily="34" charset="0"/>
              </a:rPr>
              <a:t>Sufficient well control (additional </a:t>
            </a:r>
            <a:r>
              <a:rPr lang="en-US" dirty="0" smtClean="0">
                <a:solidFill>
                  <a:schemeClr val="tx1"/>
                </a:solidFill>
                <a:latin typeface="Tahoma" pitchFamily="34" charset="0"/>
              </a:rPr>
              <a:t>control can be 	obtained through seismic modeling)</a:t>
            </a:r>
            <a:endParaRPr lang="en-US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Quantitative Applications</a:t>
            </a:r>
            <a:endParaRPr lang="en-US" sz="3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Quantitative Applications</a:t>
            </a:r>
            <a:endParaRPr lang="en-US" sz="3200" dirty="0"/>
          </a:p>
        </p:txBody>
      </p:sp>
      <p:sp>
        <p:nvSpPr>
          <p:cNvPr id="3891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6550"/>
            <a:ext cx="3648075" cy="1039813"/>
          </a:xfrm>
          <a:noFill/>
        </p:spPr>
        <p:txBody>
          <a:bodyPr/>
          <a:lstStyle/>
          <a:p>
            <a:pPr algn="ctr">
              <a:buFontTx/>
              <a:buNone/>
            </a:pPr>
            <a:r>
              <a:rPr lang="en-US" sz="2000" b="1" dirty="0" smtClean="0"/>
              <a:t>Porosity in the </a:t>
            </a:r>
          </a:p>
          <a:p>
            <a:pPr algn="ctr">
              <a:buFontTx/>
              <a:buNone/>
            </a:pPr>
            <a:r>
              <a:rPr lang="en-US" sz="2000" b="1" dirty="0" smtClean="0"/>
              <a:t>Upper Smackover</a:t>
            </a:r>
          </a:p>
        </p:txBody>
      </p:sp>
      <p:sp>
        <p:nvSpPr>
          <p:cNvPr id="38930" name="Rectangle 16"/>
          <p:cNvSpPr>
            <a:spLocks noChangeArrowheads="1"/>
          </p:cNvSpPr>
          <p:nvPr/>
        </p:nvSpPr>
        <p:spPr bwMode="auto">
          <a:xfrm>
            <a:off x="4565650" y="1670050"/>
            <a:ext cx="3862388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 algn="ctr">
              <a:spcBef>
                <a:spcPct val="20000"/>
              </a:spcBef>
            </a:pPr>
            <a:r>
              <a:rPr lang="en-US" sz="2000" b="1" dirty="0">
                <a:solidFill>
                  <a:schemeClr val="tx1"/>
                </a:solidFill>
                <a:latin typeface="Tahoma" pitchFamily="34" charset="0"/>
              </a:rPr>
              <a:t>No Porosity in the </a:t>
            </a:r>
          </a:p>
          <a:p>
            <a:pPr marL="342900" indent="-342900" algn="ctr">
              <a:spcBef>
                <a:spcPct val="20000"/>
              </a:spcBef>
            </a:pPr>
            <a:r>
              <a:rPr lang="en-US" sz="2000" b="1" dirty="0">
                <a:solidFill>
                  <a:schemeClr val="tx1"/>
                </a:solidFill>
                <a:latin typeface="Tahoma" pitchFamily="34" charset="0"/>
              </a:rPr>
              <a:t>Upper Smackover</a:t>
            </a:r>
          </a:p>
        </p:txBody>
      </p:sp>
      <p:sp>
        <p:nvSpPr>
          <p:cNvPr id="38949" name="Text Box 35"/>
          <p:cNvSpPr txBox="1">
            <a:spLocks noChangeArrowheads="1"/>
          </p:cNvSpPr>
          <p:nvPr/>
        </p:nvSpPr>
        <p:spPr bwMode="auto">
          <a:xfrm>
            <a:off x="492124" y="1063627"/>
            <a:ext cx="46825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Arial" charset="0"/>
              </a:rPr>
              <a:t>An Oil Field, Onshore Alabama</a:t>
            </a:r>
          </a:p>
        </p:txBody>
      </p:sp>
      <p:grpSp>
        <p:nvGrpSpPr>
          <p:cNvPr id="43" name="Group 42"/>
          <p:cNvGrpSpPr/>
          <p:nvPr/>
        </p:nvGrpSpPr>
        <p:grpSpPr>
          <a:xfrm>
            <a:off x="5791199" y="2572942"/>
            <a:ext cx="2502882" cy="3816351"/>
            <a:chOff x="5886449" y="2572942"/>
            <a:chExt cx="2502882" cy="3816351"/>
          </a:xfrm>
        </p:grpSpPr>
        <p:sp>
          <p:nvSpPr>
            <p:cNvPr id="38919" name="Rectangle 5"/>
            <p:cNvSpPr>
              <a:spLocks noChangeArrowheads="1"/>
            </p:cNvSpPr>
            <p:nvPr/>
          </p:nvSpPr>
          <p:spPr bwMode="auto">
            <a:xfrm>
              <a:off x="5959476" y="2582863"/>
              <a:ext cx="1078945" cy="3779837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pic>
          <p:nvPicPr>
            <p:cNvPr id="38920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 l="62703" r="3004" b="7436"/>
            <a:stretch>
              <a:fillRect/>
            </a:stretch>
          </p:blipFill>
          <p:spPr bwMode="auto">
            <a:xfrm>
              <a:off x="6138386" y="2701528"/>
              <a:ext cx="890905" cy="3623072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</p:pic>
        <p:sp>
          <p:nvSpPr>
            <p:cNvPr id="38921" name="Freeform 7"/>
            <p:cNvSpPr>
              <a:spLocks noChangeAspect="1"/>
            </p:cNvSpPr>
            <p:nvPr/>
          </p:nvSpPr>
          <p:spPr bwMode="auto">
            <a:xfrm>
              <a:off x="6300869" y="4235053"/>
              <a:ext cx="653574" cy="730250"/>
            </a:xfrm>
            <a:custGeom>
              <a:avLst/>
              <a:gdLst>
                <a:gd name="T0" fmla="*/ 0 w 182"/>
                <a:gd name="T1" fmla="*/ 199 h 200"/>
                <a:gd name="T2" fmla="*/ 0 w 182"/>
                <a:gd name="T3" fmla="*/ 0 h 200"/>
                <a:gd name="T4" fmla="*/ 181 w 182"/>
                <a:gd name="T5" fmla="*/ 0 h 200"/>
                <a:gd name="T6" fmla="*/ 181 w 182"/>
                <a:gd name="T7" fmla="*/ 56 h 200"/>
                <a:gd name="T8" fmla="*/ 151 w 182"/>
                <a:gd name="T9" fmla="*/ 56 h 200"/>
                <a:gd name="T10" fmla="*/ 151 w 182"/>
                <a:gd name="T11" fmla="*/ 118 h 200"/>
                <a:gd name="T12" fmla="*/ 181 w 182"/>
                <a:gd name="T13" fmla="*/ 118 h 200"/>
                <a:gd name="T14" fmla="*/ 181 w 182"/>
                <a:gd name="T15" fmla="*/ 196 h 200"/>
                <a:gd name="T16" fmla="*/ 10 w 182"/>
                <a:gd name="T17" fmla="*/ 196 h 200"/>
                <a:gd name="T18" fmla="*/ 0 w 182"/>
                <a:gd name="T19" fmla="*/ 199 h 2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2"/>
                <a:gd name="T31" fmla="*/ 0 h 200"/>
                <a:gd name="T32" fmla="*/ 182 w 182"/>
                <a:gd name="T33" fmla="*/ 200 h 2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2" h="200">
                  <a:moveTo>
                    <a:pt x="0" y="199"/>
                  </a:moveTo>
                  <a:lnTo>
                    <a:pt x="0" y="0"/>
                  </a:lnTo>
                  <a:lnTo>
                    <a:pt x="181" y="0"/>
                  </a:lnTo>
                  <a:lnTo>
                    <a:pt x="181" y="56"/>
                  </a:lnTo>
                  <a:lnTo>
                    <a:pt x="151" y="56"/>
                  </a:lnTo>
                  <a:lnTo>
                    <a:pt x="151" y="118"/>
                  </a:lnTo>
                  <a:lnTo>
                    <a:pt x="181" y="118"/>
                  </a:lnTo>
                  <a:lnTo>
                    <a:pt x="181" y="196"/>
                  </a:lnTo>
                  <a:lnTo>
                    <a:pt x="10" y="196"/>
                  </a:lnTo>
                  <a:lnTo>
                    <a:pt x="0" y="199"/>
                  </a:lnTo>
                </a:path>
              </a:pathLst>
            </a:custGeom>
            <a:solidFill>
              <a:srgbClr val="063DE8"/>
            </a:solidFill>
            <a:ln w="1905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922" name="Freeform 8"/>
            <p:cNvSpPr>
              <a:spLocks noChangeAspect="1"/>
            </p:cNvSpPr>
            <p:nvPr/>
          </p:nvSpPr>
          <p:spPr bwMode="auto">
            <a:xfrm>
              <a:off x="6286264" y="3355104"/>
              <a:ext cx="230029" cy="879951"/>
            </a:xfrm>
            <a:custGeom>
              <a:avLst/>
              <a:gdLst>
                <a:gd name="T0" fmla="*/ 2 w 55"/>
                <a:gd name="T1" fmla="*/ 0 h 241"/>
                <a:gd name="T2" fmla="*/ 44 w 55"/>
                <a:gd name="T3" fmla="*/ 0 h 241"/>
                <a:gd name="T4" fmla="*/ 44 w 55"/>
                <a:gd name="T5" fmla="*/ 121 h 241"/>
                <a:gd name="T6" fmla="*/ 54 w 55"/>
                <a:gd name="T7" fmla="*/ 121 h 241"/>
                <a:gd name="T8" fmla="*/ 54 w 55"/>
                <a:gd name="T9" fmla="*/ 180 h 241"/>
                <a:gd name="T10" fmla="*/ 42 w 55"/>
                <a:gd name="T11" fmla="*/ 180 h 241"/>
                <a:gd name="T12" fmla="*/ 42 w 55"/>
                <a:gd name="T13" fmla="*/ 240 h 241"/>
                <a:gd name="T14" fmla="*/ 0 w 55"/>
                <a:gd name="T15" fmla="*/ 240 h 241"/>
                <a:gd name="T16" fmla="*/ 2 w 55"/>
                <a:gd name="T17" fmla="*/ 0 h 24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5"/>
                <a:gd name="T28" fmla="*/ 0 h 241"/>
                <a:gd name="T29" fmla="*/ 55 w 55"/>
                <a:gd name="T30" fmla="*/ 241 h 24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5" h="241">
                  <a:moveTo>
                    <a:pt x="2" y="0"/>
                  </a:moveTo>
                  <a:lnTo>
                    <a:pt x="44" y="0"/>
                  </a:lnTo>
                  <a:lnTo>
                    <a:pt x="44" y="121"/>
                  </a:lnTo>
                  <a:lnTo>
                    <a:pt x="54" y="121"/>
                  </a:lnTo>
                  <a:lnTo>
                    <a:pt x="54" y="180"/>
                  </a:lnTo>
                  <a:lnTo>
                    <a:pt x="42" y="180"/>
                  </a:lnTo>
                  <a:lnTo>
                    <a:pt x="42" y="240"/>
                  </a:lnTo>
                  <a:lnTo>
                    <a:pt x="0" y="240"/>
                  </a:lnTo>
                  <a:lnTo>
                    <a:pt x="2" y="0"/>
                  </a:lnTo>
                </a:path>
              </a:pathLst>
            </a:custGeom>
            <a:solidFill>
              <a:srgbClr val="7FFF00"/>
            </a:solidFill>
            <a:ln w="1905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923" name="Freeform 9"/>
            <p:cNvSpPr>
              <a:spLocks noChangeAspect="1"/>
            </p:cNvSpPr>
            <p:nvPr/>
          </p:nvSpPr>
          <p:spPr bwMode="auto">
            <a:xfrm>
              <a:off x="6302694" y="2942511"/>
              <a:ext cx="237331" cy="423545"/>
            </a:xfrm>
            <a:custGeom>
              <a:avLst/>
              <a:gdLst>
                <a:gd name="T0" fmla="*/ 0 w 66"/>
                <a:gd name="T1" fmla="*/ 0 h 116"/>
                <a:gd name="T2" fmla="*/ 41 w 66"/>
                <a:gd name="T3" fmla="*/ 0 h 116"/>
                <a:gd name="T4" fmla="*/ 41 w 66"/>
                <a:gd name="T5" fmla="*/ 65 h 116"/>
                <a:gd name="T6" fmla="*/ 65 w 66"/>
                <a:gd name="T7" fmla="*/ 65 h 116"/>
                <a:gd name="T8" fmla="*/ 65 w 66"/>
                <a:gd name="T9" fmla="*/ 115 h 116"/>
                <a:gd name="T10" fmla="*/ 0 w 66"/>
                <a:gd name="T11" fmla="*/ 115 h 116"/>
                <a:gd name="T12" fmla="*/ 0 w 66"/>
                <a:gd name="T13" fmla="*/ 111 h 116"/>
                <a:gd name="T14" fmla="*/ 0 w 66"/>
                <a:gd name="T15" fmla="*/ 10 h 116"/>
                <a:gd name="T16" fmla="*/ 0 w 66"/>
                <a:gd name="T17" fmla="*/ 0 h 1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6"/>
                <a:gd name="T28" fmla="*/ 0 h 116"/>
                <a:gd name="T29" fmla="*/ 66 w 66"/>
                <a:gd name="T30" fmla="*/ 116 h 11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6" h="116">
                  <a:moveTo>
                    <a:pt x="0" y="0"/>
                  </a:moveTo>
                  <a:lnTo>
                    <a:pt x="41" y="0"/>
                  </a:lnTo>
                  <a:lnTo>
                    <a:pt x="41" y="65"/>
                  </a:lnTo>
                  <a:lnTo>
                    <a:pt x="65" y="65"/>
                  </a:lnTo>
                  <a:lnTo>
                    <a:pt x="65" y="115"/>
                  </a:lnTo>
                  <a:lnTo>
                    <a:pt x="0" y="115"/>
                  </a:lnTo>
                  <a:lnTo>
                    <a:pt x="0" y="111"/>
                  </a:lnTo>
                  <a:lnTo>
                    <a:pt x="0" y="10"/>
                  </a:lnTo>
                  <a:lnTo>
                    <a:pt x="0" y="0"/>
                  </a:lnTo>
                </a:path>
              </a:pathLst>
            </a:custGeom>
            <a:solidFill>
              <a:srgbClr val="006B61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924" name="Rectangle 10"/>
            <p:cNvSpPr>
              <a:spLocks noChangeAspect="1" noChangeArrowheads="1"/>
            </p:cNvSpPr>
            <p:nvPr/>
          </p:nvSpPr>
          <p:spPr bwMode="auto">
            <a:xfrm>
              <a:off x="6127434" y="3136029"/>
              <a:ext cx="140574" cy="325326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8925" name="Rectangle 11"/>
            <p:cNvSpPr>
              <a:spLocks noChangeArrowheads="1"/>
            </p:cNvSpPr>
            <p:nvPr/>
          </p:nvSpPr>
          <p:spPr bwMode="auto">
            <a:xfrm>
              <a:off x="5886450" y="2591991"/>
              <a:ext cx="381001" cy="3751659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8926" name="Rectangle 12"/>
            <p:cNvSpPr>
              <a:spLocks noChangeAspect="1" noChangeArrowheads="1"/>
            </p:cNvSpPr>
            <p:nvPr/>
          </p:nvSpPr>
          <p:spPr bwMode="auto">
            <a:xfrm>
              <a:off x="5961540" y="2572942"/>
              <a:ext cx="1064340" cy="279564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65088" tIns="31750" rIns="65088" bIns="31750">
              <a:spAutoFit/>
            </a:bodyPr>
            <a:lstStyle/>
            <a:p>
              <a:pPr defTabSz="447675"/>
              <a:r>
                <a:rPr lang="en-US" sz="1400" b="1" i="1" dirty="0">
                  <a:latin typeface="Arial" charset="0"/>
                </a:rPr>
                <a:t>Impedance</a:t>
              </a:r>
            </a:p>
          </p:txBody>
        </p:sp>
        <p:sp>
          <p:nvSpPr>
            <p:cNvPr id="38927" name="Rectangle 13"/>
            <p:cNvSpPr>
              <a:spLocks noChangeAspect="1" noChangeArrowheads="1"/>
            </p:cNvSpPr>
            <p:nvPr/>
          </p:nvSpPr>
          <p:spPr bwMode="auto">
            <a:xfrm rot="5400000">
              <a:off x="5633245" y="4553605"/>
              <a:ext cx="1017588" cy="26840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65088" tIns="31750" rIns="65088" bIns="31750">
              <a:spAutoFit/>
            </a:bodyPr>
            <a:lstStyle/>
            <a:p>
              <a:pPr defTabSz="447675"/>
              <a:r>
                <a:rPr lang="en-US" sz="1100" b="1" dirty="0">
                  <a:latin typeface="Arial" charset="0"/>
                </a:rPr>
                <a:t>Smackover</a:t>
              </a:r>
            </a:p>
          </p:txBody>
        </p:sp>
        <p:sp>
          <p:nvSpPr>
            <p:cNvPr id="38928" name="Rectangle 14"/>
            <p:cNvSpPr>
              <a:spLocks noChangeAspect="1" noChangeArrowheads="1"/>
            </p:cNvSpPr>
            <p:nvPr/>
          </p:nvSpPr>
          <p:spPr bwMode="auto">
            <a:xfrm rot="5400000">
              <a:off x="5732792" y="5375137"/>
              <a:ext cx="818494" cy="26840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65088" tIns="31750" rIns="65088" bIns="31750">
              <a:spAutoFit/>
            </a:bodyPr>
            <a:lstStyle/>
            <a:p>
              <a:pPr defTabSz="447675"/>
              <a:r>
                <a:rPr lang="en-US" sz="1100" b="1" dirty="0">
                  <a:latin typeface="Arial" charset="0"/>
                </a:rPr>
                <a:t>Norphlet</a:t>
              </a:r>
            </a:p>
          </p:txBody>
        </p:sp>
        <p:sp>
          <p:nvSpPr>
            <p:cNvPr id="38929" name="Rectangle 15"/>
            <p:cNvSpPr>
              <a:spLocks noChangeAspect="1" noChangeArrowheads="1"/>
            </p:cNvSpPr>
            <p:nvPr/>
          </p:nvSpPr>
          <p:spPr bwMode="auto">
            <a:xfrm rot="5400000">
              <a:off x="5620341" y="3587849"/>
              <a:ext cx="1043396" cy="26840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65088" tIns="31750" rIns="65088" bIns="31750">
              <a:spAutoFit/>
            </a:bodyPr>
            <a:lstStyle/>
            <a:p>
              <a:pPr defTabSz="447675"/>
              <a:r>
                <a:rPr lang="en-US" sz="1100" b="1" dirty="0">
                  <a:latin typeface="Arial" charset="0"/>
                </a:rPr>
                <a:t>Haynesville</a:t>
              </a:r>
            </a:p>
          </p:txBody>
        </p:sp>
        <p:sp>
          <p:nvSpPr>
            <p:cNvPr id="40" name="Line 36"/>
            <p:cNvSpPr>
              <a:spLocks noChangeShapeType="1"/>
            </p:cNvSpPr>
            <p:nvPr/>
          </p:nvSpPr>
          <p:spPr bwMode="auto">
            <a:xfrm rot="16200000">
              <a:off x="5195234" y="4478358"/>
              <a:ext cx="3692487" cy="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2" name="Line 36"/>
            <p:cNvSpPr>
              <a:spLocks noChangeShapeType="1"/>
            </p:cNvSpPr>
            <p:nvPr/>
          </p:nvSpPr>
          <p:spPr bwMode="auto">
            <a:xfrm>
              <a:off x="5886449" y="6364308"/>
              <a:ext cx="1181101" cy="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931" name="Text Box 17"/>
            <p:cNvSpPr txBox="1">
              <a:spLocks noChangeArrowheads="1"/>
            </p:cNvSpPr>
            <p:nvPr/>
          </p:nvSpPr>
          <p:spPr bwMode="auto">
            <a:xfrm>
              <a:off x="7582507" y="4127501"/>
              <a:ext cx="806824" cy="40011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i="1" dirty="0">
                  <a:latin typeface="Arial" charset="0"/>
                </a:rPr>
                <a:t>Tight</a:t>
              </a:r>
            </a:p>
          </p:txBody>
        </p:sp>
        <p:sp>
          <p:nvSpPr>
            <p:cNvPr id="38932" name="Line 18"/>
            <p:cNvSpPr>
              <a:spLocks noChangeShapeType="1"/>
            </p:cNvSpPr>
            <p:nvPr/>
          </p:nvSpPr>
          <p:spPr bwMode="auto">
            <a:xfrm>
              <a:off x="6943726" y="4229100"/>
              <a:ext cx="676275" cy="95250"/>
            </a:xfrm>
            <a:prstGeom prst="line">
              <a:avLst/>
            </a:prstGeom>
            <a:noFill/>
            <a:ln w="5715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1173005" y="2550242"/>
            <a:ext cx="2698682" cy="3717210"/>
            <a:chOff x="2087405" y="2550242"/>
            <a:chExt cx="2698682" cy="3717210"/>
          </a:xfrm>
        </p:grpSpPr>
        <p:sp>
          <p:nvSpPr>
            <p:cNvPr id="38933" name="Rectangle 19"/>
            <p:cNvSpPr>
              <a:spLocks noChangeArrowheads="1"/>
            </p:cNvSpPr>
            <p:nvPr/>
          </p:nvSpPr>
          <p:spPr bwMode="auto">
            <a:xfrm>
              <a:off x="2114549" y="2582863"/>
              <a:ext cx="1191341" cy="3627437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pic>
          <p:nvPicPr>
            <p:cNvPr id="38934" name="Picture 20"/>
            <p:cNvPicPr>
              <a:picLocks noChangeAspect="1" noChangeArrowheads="1"/>
            </p:cNvPicPr>
            <p:nvPr/>
          </p:nvPicPr>
          <p:blipFill>
            <a:blip r:embed="rId4" cstate="print"/>
            <a:srcRect r="64569" b="9244"/>
            <a:stretch>
              <a:fillRect/>
            </a:stretch>
          </p:blipFill>
          <p:spPr bwMode="auto">
            <a:xfrm>
              <a:off x="2327355" y="2714310"/>
              <a:ext cx="976709" cy="3534090"/>
            </a:xfrm>
            <a:prstGeom prst="rect">
              <a:avLst/>
            </a:prstGeom>
            <a:noFill/>
            <a:ln w="12700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38935" name="Rectangle 21"/>
            <p:cNvSpPr>
              <a:spLocks noChangeAspect="1" noChangeArrowheads="1"/>
            </p:cNvSpPr>
            <p:nvPr/>
          </p:nvSpPr>
          <p:spPr bwMode="auto">
            <a:xfrm>
              <a:off x="2360216" y="2871312"/>
              <a:ext cx="116840" cy="33226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8936" name="Rectangle 22"/>
            <p:cNvSpPr>
              <a:spLocks noChangeAspect="1" noChangeArrowheads="1"/>
            </p:cNvSpPr>
            <p:nvPr/>
          </p:nvSpPr>
          <p:spPr bwMode="auto">
            <a:xfrm>
              <a:off x="2513570" y="4298951"/>
              <a:ext cx="397986" cy="211773"/>
            </a:xfrm>
            <a:prstGeom prst="rect">
              <a:avLst/>
            </a:prstGeom>
            <a:solidFill>
              <a:srgbClr val="8CF4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8937" name="Rectangle 23"/>
            <p:cNvSpPr>
              <a:spLocks noChangeAspect="1" noChangeArrowheads="1"/>
            </p:cNvSpPr>
            <p:nvPr/>
          </p:nvSpPr>
          <p:spPr bwMode="auto">
            <a:xfrm>
              <a:off x="2528174" y="4800999"/>
              <a:ext cx="620713" cy="273844"/>
            </a:xfrm>
            <a:prstGeom prst="rect">
              <a:avLst/>
            </a:prstGeom>
            <a:solidFill>
              <a:srgbClr val="063DE8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8938" name="Rectangle 24"/>
            <p:cNvSpPr>
              <a:spLocks noChangeAspect="1" noChangeArrowheads="1"/>
            </p:cNvSpPr>
            <p:nvPr/>
          </p:nvSpPr>
          <p:spPr bwMode="auto">
            <a:xfrm>
              <a:off x="2513570" y="4539935"/>
              <a:ext cx="533083" cy="228203"/>
            </a:xfrm>
            <a:prstGeom prst="rect">
              <a:avLst/>
            </a:prstGeom>
            <a:solidFill>
              <a:srgbClr val="618FFD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8939" name="Freeform 25"/>
            <p:cNvSpPr>
              <a:spLocks noChangeAspect="1"/>
            </p:cNvSpPr>
            <p:nvPr/>
          </p:nvSpPr>
          <p:spPr bwMode="auto">
            <a:xfrm>
              <a:off x="2520871" y="3411699"/>
              <a:ext cx="197167" cy="872649"/>
            </a:xfrm>
            <a:custGeom>
              <a:avLst/>
              <a:gdLst>
                <a:gd name="T0" fmla="*/ 0 w 54"/>
                <a:gd name="T1" fmla="*/ 237 h 238"/>
                <a:gd name="T2" fmla="*/ 0 w 54"/>
                <a:gd name="T3" fmla="*/ 0 h 238"/>
                <a:gd name="T4" fmla="*/ 44 w 54"/>
                <a:gd name="T5" fmla="*/ 0 h 238"/>
                <a:gd name="T6" fmla="*/ 44 w 54"/>
                <a:gd name="T7" fmla="*/ 112 h 238"/>
                <a:gd name="T8" fmla="*/ 53 w 54"/>
                <a:gd name="T9" fmla="*/ 112 h 238"/>
                <a:gd name="T10" fmla="*/ 53 w 54"/>
                <a:gd name="T11" fmla="*/ 177 h 238"/>
                <a:gd name="T12" fmla="*/ 41 w 54"/>
                <a:gd name="T13" fmla="*/ 177 h 238"/>
                <a:gd name="T14" fmla="*/ 41 w 54"/>
                <a:gd name="T15" fmla="*/ 234 h 238"/>
                <a:gd name="T16" fmla="*/ 0 w 54"/>
                <a:gd name="T17" fmla="*/ 237 h 23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4"/>
                <a:gd name="T28" fmla="*/ 0 h 238"/>
                <a:gd name="T29" fmla="*/ 54 w 54"/>
                <a:gd name="T30" fmla="*/ 238 h 23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4" h="238">
                  <a:moveTo>
                    <a:pt x="0" y="237"/>
                  </a:moveTo>
                  <a:lnTo>
                    <a:pt x="0" y="0"/>
                  </a:lnTo>
                  <a:lnTo>
                    <a:pt x="44" y="0"/>
                  </a:lnTo>
                  <a:lnTo>
                    <a:pt x="44" y="112"/>
                  </a:lnTo>
                  <a:lnTo>
                    <a:pt x="53" y="112"/>
                  </a:lnTo>
                  <a:lnTo>
                    <a:pt x="53" y="177"/>
                  </a:lnTo>
                  <a:lnTo>
                    <a:pt x="41" y="177"/>
                  </a:lnTo>
                  <a:lnTo>
                    <a:pt x="41" y="234"/>
                  </a:lnTo>
                  <a:lnTo>
                    <a:pt x="0" y="237"/>
                  </a:lnTo>
                </a:path>
              </a:pathLst>
            </a:custGeom>
            <a:solidFill>
              <a:srgbClr val="7FFF00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940" name="Freeform 26"/>
            <p:cNvSpPr>
              <a:spLocks noChangeAspect="1"/>
            </p:cNvSpPr>
            <p:nvPr/>
          </p:nvSpPr>
          <p:spPr bwMode="auto">
            <a:xfrm>
              <a:off x="2502616" y="2960767"/>
              <a:ext cx="281146" cy="461884"/>
            </a:xfrm>
            <a:custGeom>
              <a:avLst/>
              <a:gdLst>
                <a:gd name="T0" fmla="*/ 2 w 77"/>
                <a:gd name="T1" fmla="*/ 0 h 126"/>
                <a:gd name="T2" fmla="*/ 47 w 77"/>
                <a:gd name="T3" fmla="*/ 0 h 126"/>
                <a:gd name="T4" fmla="*/ 47 w 77"/>
                <a:gd name="T5" fmla="*/ 69 h 126"/>
                <a:gd name="T6" fmla="*/ 76 w 77"/>
                <a:gd name="T7" fmla="*/ 69 h 126"/>
                <a:gd name="T8" fmla="*/ 76 w 77"/>
                <a:gd name="T9" fmla="*/ 125 h 126"/>
                <a:gd name="T10" fmla="*/ 0 w 77"/>
                <a:gd name="T11" fmla="*/ 125 h 126"/>
                <a:gd name="T12" fmla="*/ 0 w 77"/>
                <a:gd name="T13" fmla="*/ 10 h 126"/>
                <a:gd name="T14" fmla="*/ 2 w 77"/>
                <a:gd name="T15" fmla="*/ 0 h 12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7"/>
                <a:gd name="T25" fmla="*/ 0 h 126"/>
                <a:gd name="T26" fmla="*/ 77 w 77"/>
                <a:gd name="T27" fmla="*/ 126 h 12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7" h="126">
                  <a:moveTo>
                    <a:pt x="2" y="0"/>
                  </a:moveTo>
                  <a:lnTo>
                    <a:pt x="47" y="0"/>
                  </a:lnTo>
                  <a:lnTo>
                    <a:pt x="47" y="69"/>
                  </a:lnTo>
                  <a:lnTo>
                    <a:pt x="76" y="69"/>
                  </a:lnTo>
                  <a:lnTo>
                    <a:pt x="76" y="125"/>
                  </a:lnTo>
                  <a:lnTo>
                    <a:pt x="0" y="125"/>
                  </a:lnTo>
                  <a:lnTo>
                    <a:pt x="0" y="10"/>
                  </a:lnTo>
                  <a:lnTo>
                    <a:pt x="2" y="0"/>
                  </a:lnTo>
                </a:path>
              </a:pathLst>
            </a:custGeom>
            <a:solidFill>
              <a:srgbClr val="037C03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941" name="Rectangle 27"/>
            <p:cNvSpPr>
              <a:spLocks noChangeAspect="1" noChangeArrowheads="1"/>
            </p:cNvSpPr>
            <p:nvPr/>
          </p:nvSpPr>
          <p:spPr bwMode="auto">
            <a:xfrm>
              <a:off x="2506267" y="4242358"/>
              <a:ext cx="620713" cy="85805"/>
            </a:xfrm>
            <a:prstGeom prst="rect">
              <a:avLst/>
            </a:prstGeom>
            <a:solidFill>
              <a:srgbClr val="063DE8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8942" name="Rectangle 28"/>
            <p:cNvSpPr>
              <a:spLocks noChangeArrowheads="1"/>
            </p:cNvSpPr>
            <p:nvPr/>
          </p:nvSpPr>
          <p:spPr bwMode="auto">
            <a:xfrm>
              <a:off x="2095500" y="2608662"/>
              <a:ext cx="419100" cy="3620688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dirty="0">
                <a:latin typeface="Arial" charset="0"/>
              </a:endParaRPr>
            </a:p>
          </p:txBody>
        </p:sp>
        <p:sp>
          <p:nvSpPr>
            <p:cNvPr id="38943" name="Rectangle 29"/>
            <p:cNvSpPr>
              <a:spLocks noChangeAspect="1" noChangeArrowheads="1"/>
            </p:cNvSpPr>
            <p:nvPr/>
          </p:nvSpPr>
          <p:spPr bwMode="auto">
            <a:xfrm rot="5400000">
              <a:off x="1824039" y="4608374"/>
              <a:ext cx="1017588" cy="26840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65088" tIns="31750" rIns="65088" bIns="31750">
              <a:spAutoFit/>
            </a:bodyPr>
            <a:lstStyle/>
            <a:p>
              <a:pPr defTabSz="447675"/>
              <a:r>
                <a:rPr lang="en-US" sz="1100" b="1" dirty="0">
                  <a:latin typeface="Arial" charset="0"/>
                </a:rPr>
                <a:t>Smackover</a:t>
              </a:r>
            </a:p>
          </p:txBody>
        </p:sp>
        <p:sp>
          <p:nvSpPr>
            <p:cNvPr id="38944" name="Rectangle 30"/>
            <p:cNvSpPr>
              <a:spLocks noChangeAspect="1" noChangeArrowheads="1"/>
            </p:cNvSpPr>
            <p:nvPr/>
          </p:nvSpPr>
          <p:spPr bwMode="auto">
            <a:xfrm rot="5400000">
              <a:off x="1923585" y="5429905"/>
              <a:ext cx="818494" cy="26840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65088" tIns="31750" rIns="65088" bIns="31750">
              <a:spAutoFit/>
            </a:bodyPr>
            <a:lstStyle/>
            <a:p>
              <a:pPr defTabSz="447675"/>
              <a:r>
                <a:rPr lang="en-US" sz="1100" b="1" dirty="0">
                  <a:latin typeface="Arial" charset="0"/>
                </a:rPr>
                <a:t>Norphlet</a:t>
              </a:r>
            </a:p>
          </p:txBody>
        </p:sp>
        <p:sp>
          <p:nvSpPr>
            <p:cNvPr id="38945" name="Rectangle 31"/>
            <p:cNvSpPr>
              <a:spLocks noChangeAspect="1" noChangeArrowheads="1"/>
            </p:cNvSpPr>
            <p:nvPr/>
          </p:nvSpPr>
          <p:spPr bwMode="auto">
            <a:xfrm rot="5400000">
              <a:off x="1811135" y="3642619"/>
              <a:ext cx="1043396" cy="26840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65088" tIns="31750" rIns="65088" bIns="31750">
              <a:spAutoFit/>
            </a:bodyPr>
            <a:lstStyle/>
            <a:p>
              <a:pPr defTabSz="447675"/>
              <a:r>
                <a:rPr lang="en-US" sz="1100" b="1" dirty="0">
                  <a:latin typeface="Arial" charset="0"/>
                </a:rPr>
                <a:t>Haynesville</a:t>
              </a:r>
            </a:p>
          </p:txBody>
        </p:sp>
        <p:sp>
          <p:nvSpPr>
            <p:cNvPr id="38946" name="Rectangle 32"/>
            <p:cNvSpPr>
              <a:spLocks noChangeArrowheads="1"/>
            </p:cNvSpPr>
            <p:nvPr/>
          </p:nvSpPr>
          <p:spPr bwMode="auto">
            <a:xfrm>
              <a:off x="2087405" y="2550242"/>
              <a:ext cx="1210390" cy="4271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8947" name="Rectangle 33"/>
            <p:cNvSpPr>
              <a:spLocks noChangeAspect="1" noChangeArrowheads="1"/>
            </p:cNvSpPr>
            <p:nvPr/>
          </p:nvSpPr>
          <p:spPr bwMode="auto">
            <a:xfrm>
              <a:off x="2133283" y="2589610"/>
              <a:ext cx="1064340" cy="279564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65088" tIns="31750" rIns="65088" bIns="31750">
              <a:spAutoFit/>
            </a:bodyPr>
            <a:lstStyle/>
            <a:p>
              <a:pPr defTabSz="447675"/>
              <a:r>
                <a:rPr lang="en-US" sz="1400" b="1" i="1" dirty="0">
                  <a:latin typeface="Arial" charset="0"/>
                </a:rPr>
                <a:t>Impedance</a:t>
              </a:r>
            </a:p>
          </p:txBody>
        </p:sp>
        <p:sp>
          <p:nvSpPr>
            <p:cNvPr id="38950" name="Line 36"/>
            <p:cNvSpPr>
              <a:spLocks noChangeShapeType="1"/>
            </p:cNvSpPr>
            <p:nvPr/>
          </p:nvSpPr>
          <p:spPr bwMode="auto">
            <a:xfrm rot="16200000">
              <a:off x="1461433" y="4421209"/>
              <a:ext cx="3692487" cy="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918" name="Text Box 4"/>
            <p:cNvSpPr txBox="1">
              <a:spLocks noChangeArrowheads="1"/>
            </p:cNvSpPr>
            <p:nvPr/>
          </p:nvSpPr>
          <p:spPr bwMode="auto">
            <a:xfrm>
              <a:off x="3716562" y="4146551"/>
              <a:ext cx="1069525" cy="707886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i="1" dirty="0">
                  <a:latin typeface="Arial" charset="0"/>
                </a:rPr>
                <a:t>Porous</a:t>
              </a:r>
            </a:p>
            <a:p>
              <a:pPr algn="ctr"/>
              <a:r>
                <a:rPr lang="en-US" sz="2000" b="1" i="1" dirty="0">
                  <a:latin typeface="Arial" charset="0"/>
                </a:rPr>
                <a:t>Zone</a:t>
              </a:r>
            </a:p>
          </p:txBody>
        </p:sp>
        <p:sp>
          <p:nvSpPr>
            <p:cNvPr id="38948" name="Line 34"/>
            <p:cNvSpPr>
              <a:spLocks noChangeShapeType="1"/>
            </p:cNvSpPr>
            <p:nvPr/>
          </p:nvSpPr>
          <p:spPr bwMode="auto">
            <a:xfrm>
              <a:off x="3114200" y="4432221"/>
              <a:ext cx="777716" cy="109538"/>
            </a:xfrm>
            <a:prstGeom prst="line">
              <a:avLst/>
            </a:prstGeom>
            <a:noFill/>
            <a:ln w="57150">
              <a:solidFill>
                <a:srgbClr val="FF00FF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Quantitative Applications</a:t>
            </a:r>
            <a:endParaRPr lang="en-US" sz="1800" dirty="0" smtClean="0"/>
          </a:p>
        </p:txBody>
      </p:sp>
      <p:sp>
        <p:nvSpPr>
          <p:cNvPr id="39941" name="Rectangle 3"/>
          <p:cNvSpPr>
            <a:spLocks noChangeArrowheads="1"/>
          </p:cNvSpPr>
          <p:nvPr/>
        </p:nvSpPr>
        <p:spPr bwMode="auto">
          <a:xfrm>
            <a:off x="3417889" y="1816100"/>
            <a:ext cx="2806860" cy="3411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65088" tIns="31750" rIns="65088" bIns="31750">
            <a:spAutoFit/>
          </a:bodyPr>
          <a:lstStyle/>
          <a:p>
            <a:pPr defTabSz="447675"/>
            <a:r>
              <a:rPr lang="en-US" sz="1800" b="1" dirty="0">
                <a:solidFill>
                  <a:schemeClr val="tx1"/>
                </a:solidFill>
                <a:latin typeface="+mn-lt"/>
              </a:rPr>
              <a:t>Representative In-Line</a:t>
            </a:r>
          </a:p>
        </p:txBody>
      </p:sp>
      <p:sp>
        <p:nvSpPr>
          <p:cNvPr id="39946" name="Rectangle 8"/>
          <p:cNvSpPr>
            <a:spLocks noChangeArrowheads="1"/>
          </p:cNvSpPr>
          <p:nvPr/>
        </p:nvSpPr>
        <p:spPr bwMode="auto">
          <a:xfrm>
            <a:off x="4062055" y="5592764"/>
            <a:ext cx="894478" cy="7053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sz="1400" b="1" dirty="0">
                <a:solidFill>
                  <a:srgbClr val="0000CC"/>
                </a:solidFill>
                <a:latin typeface="+mn-lt"/>
              </a:rPr>
              <a:t>Mapped</a:t>
            </a:r>
          </a:p>
          <a:p>
            <a:pPr algn="ctr"/>
            <a:r>
              <a:rPr lang="en-US" sz="1400" b="1" dirty="0">
                <a:solidFill>
                  <a:srgbClr val="0000CC"/>
                </a:solidFill>
                <a:latin typeface="+mn-lt"/>
              </a:rPr>
              <a:t>Horizon</a:t>
            </a:r>
          </a:p>
          <a:p>
            <a:pPr algn="ctr"/>
            <a:r>
              <a:rPr lang="en-US" sz="1200" b="1" dirty="0" smtClean="0">
                <a:solidFill>
                  <a:srgbClr val="0000CC"/>
                </a:solidFill>
                <a:latin typeface="+mn-lt"/>
              </a:rPr>
              <a:t>(trough)</a:t>
            </a:r>
            <a:endParaRPr lang="en-US" sz="1200" b="1" dirty="0">
              <a:solidFill>
                <a:srgbClr val="0000CC"/>
              </a:solidFill>
              <a:latin typeface="+mn-lt"/>
            </a:endParaRPr>
          </a:p>
        </p:txBody>
      </p:sp>
      <p:pic>
        <p:nvPicPr>
          <p:cNvPr id="39947" name="Picture 9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92413" y="2378077"/>
            <a:ext cx="3833812" cy="2867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39948" name="Line 10"/>
          <p:cNvSpPr>
            <a:spLocks noChangeShapeType="1"/>
          </p:cNvSpPr>
          <p:nvPr/>
        </p:nvSpPr>
        <p:spPr bwMode="auto">
          <a:xfrm>
            <a:off x="4770439" y="3744915"/>
            <a:ext cx="542925" cy="1106487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39949" name="Rectangle 11"/>
          <p:cNvSpPr>
            <a:spLocks noChangeArrowheads="1"/>
          </p:cNvSpPr>
          <p:nvPr/>
        </p:nvSpPr>
        <p:spPr bwMode="auto">
          <a:xfrm>
            <a:off x="2332039" y="2968625"/>
            <a:ext cx="468078" cy="24365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1000" b="1" dirty="0">
                <a:solidFill>
                  <a:schemeClr val="tx1"/>
                </a:solidFill>
                <a:latin typeface="+mn-lt"/>
              </a:rPr>
              <a:t>2.84</a:t>
            </a:r>
          </a:p>
        </p:txBody>
      </p:sp>
      <p:sp>
        <p:nvSpPr>
          <p:cNvPr id="39950" name="Rectangle 12"/>
          <p:cNvSpPr>
            <a:spLocks noChangeArrowheads="1"/>
          </p:cNvSpPr>
          <p:nvPr/>
        </p:nvSpPr>
        <p:spPr bwMode="auto">
          <a:xfrm>
            <a:off x="2332039" y="2478089"/>
            <a:ext cx="468078" cy="24365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1000" b="1" dirty="0">
                <a:solidFill>
                  <a:schemeClr val="tx1"/>
                </a:solidFill>
                <a:latin typeface="+mn-lt"/>
              </a:rPr>
              <a:t>2.82</a:t>
            </a:r>
          </a:p>
        </p:txBody>
      </p:sp>
      <p:sp>
        <p:nvSpPr>
          <p:cNvPr id="39951" name="Rectangle 13"/>
          <p:cNvSpPr>
            <a:spLocks noChangeArrowheads="1"/>
          </p:cNvSpPr>
          <p:nvPr/>
        </p:nvSpPr>
        <p:spPr bwMode="auto">
          <a:xfrm>
            <a:off x="2332039" y="4810125"/>
            <a:ext cx="468078" cy="24365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1000" b="1" dirty="0">
                <a:solidFill>
                  <a:schemeClr val="tx1"/>
                </a:solidFill>
                <a:latin typeface="+mn-lt"/>
              </a:rPr>
              <a:t>2.92</a:t>
            </a:r>
          </a:p>
        </p:txBody>
      </p:sp>
      <p:sp>
        <p:nvSpPr>
          <p:cNvPr id="39952" name="Rectangle 14"/>
          <p:cNvSpPr>
            <a:spLocks noChangeArrowheads="1"/>
          </p:cNvSpPr>
          <p:nvPr/>
        </p:nvSpPr>
        <p:spPr bwMode="auto">
          <a:xfrm>
            <a:off x="6653213" y="2968625"/>
            <a:ext cx="468078" cy="24365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1000" b="1" dirty="0">
                <a:solidFill>
                  <a:schemeClr val="tx1"/>
                </a:solidFill>
                <a:latin typeface="+mn-lt"/>
              </a:rPr>
              <a:t>2.84</a:t>
            </a:r>
          </a:p>
        </p:txBody>
      </p:sp>
      <p:sp>
        <p:nvSpPr>
          <p:cNvPr id="39953" name="Rectangle 15"/>
          <p:cNvSpPr>
            <a:spLocks noChangeArrowheads="1"/>
          </p:cNvSpPr>
          <p:nvPr/>
        </p:nvSpPr>
        <p:spPr bwMode="auto">
          <a:xfrm>
            <a:off x="6653213" y="2478089"/>
            <a:ext cx="468078" cy="24365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1000" b="1" dirty="0">
                <a:solidFill>
                  <a:schemeClr val="tx1"/>
                </a:solidFill>
                <a:latin typeface="+mn-lt"/>
              </a:rPr>
              <a:t>2.82</a:t>
            </a:r>
          </a:p>
        </p:txBody>
      </p:sp>
      <p:sp>
        <p:nvSpPr>
          <p:cNvPr id="39954" name="Rectangle 16"/>
          <p:cNvSpPr>
            <a:spLocks noChangeArrowheads="1"/>
          </p:cNvSpPr>
          <p:nvPr/>
        </p:nvSpPr>
        <p:spPr bwMode="auto">
          <a:xfrm>
            <a:off x="6653213" y="4810125"/>
            <a:ext cx="468078" cy="24365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1000" b="1" dirty="0">
                <a:solidFill>
                  <a:schemeClr val="tx1"/>
                </a:solidFill>
                <a:latin typeface="+mn-lt"/>
              </a:rPr>
              <a:t>2.92</a:t>
            </a:r>
          </a:p>
        </p:txBody>
      </p:sp>
      <p:grpSp>
        <p:nvGrpSpPr>
          <p:cNvPr id="2" name="Group 32"/>
          <p:cNvGrpSpPr/>
          <p:nvPr/>
        </p:nvGrpSpPr>
        <p:grpSpPr>
          <a:xfrm>
            <a:off x="434863" y="3711576"/>
            <a:ext cx="8198425" cy="2708656"/>
            <a:chOff x="471101" y="3711576"/>
            <a:chExt cx="8881627" cy="2708656"/>
          </a:xfrm>
        </p:grpSpPr>
        <p:sp>
          <p:nvSpPr>
            <p:cNvPr id="39944" name="Rectangle 6"/>
            <p:cNvSpPr>
              <a:spLocks noChangeArrowheads="1"/>
            </p:cNvSpPr>
            <p:nvPr/>
          </p:nvSpPr>
          <p:spPr bwMode="auto">
            <a:xfrm>
              <a:off x="471101" y="5475288"/>
              <a:ext cx="1981447" cy="92589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65088" tIns="31750" rIns="65088" bIns="31750">
              <a:spAutoFit/>
            </a:bodyPr>
            <a:lstStyle/>
            <a:p>
              <a:pPr algn="ctr" defTabSz="447675"/>
              <a:r>
                <a:rPr lang="en-US" sz="1400" b="1" dirty="0">
                  <a:solidFill>
                    <a:srgbClr val="0000CC"/>
                  </a:solidFill>
                  <a:latin typeface="+mn-lt"/>
                </a:rPr>
                <a:t>The trough is</a:t>
              </a:r>
            </a:p>
            <a:p>
              <a:pPr algn="ctr" defTabSz="447675"/>
              <a:r>
                <a:rPr lang="en-US" sz="1400" b="1" dirty="0">
                  <a:solidFill>
                    <a:srgbClr val="0000CC"/>
                  </a:solidFill>
                  <a:latin typeface="+mn-lt"/>
                </a:rPr>
                <a:t>lower in amplitude</a:t>
              </a:r>
            </a:p>
            <a:p>
              <a:pPr algn="ctr" defTabSz="447675"/>
              <a:r>
                <a:rPr lang="en-US" sz="1400" b="1" dirty="0">
                  <a:solidFill>
                    <a:srgbClr val="0000CC"/>
                  </a:solidFill>
                  <a:latin typeface="+mn-lt"/>
                </a:rPr>
                <a:t>and loop duration</a:t>
              </a:r>
            </a:p>
            <a:p>
              <a:pPr algn="ctr" defTabSz="447675"/>
              <a:r>
                <a:rPr lang="en-US" sz="1400" b="1" dirty="0">
                  <a:solidFill>
                    <a:srgbClr val="0000CC"/>
                  </a:solidFill>
                  <a:latin typeface="+mn-lt"/>
                </a:rPr>
                <a:t>is longer</a:t>
              </a:r>
            </a:p>
          </p:txBody>
        </p:sp>
        <p:sp>
          <p:nvSpPr>
            <p:cNvPr id="39945" name="Rectangle 7"/>
            <p:cNvSpPr>
              <a:spLocks noChangeArrowheads="1"/>
            </p:cNvSpPr>
            <p:nvPr/>
          </p:nvSpPr>
          <p:spPr bwMode="auto">
            <a:xfrm>
              <a:off x="7293136" y="5494338"/>
              <a:ext cx="2059592" cy="92589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65088" tIns="31750" rIns="65088" bIns="31750">
              <a:spAutoFit/>
            </a:bodyPr>
            <a:lstStyle/>
            <a:p>
              <a:pPr algn="ctr" defTabSz="447675"/>
              <a:r>
                <a:rPr lang="en-US" sz="1400" b="1" dirty="0">
                  <a:solidFill>
                    <a:srgbClr val="0000CC"/>
                  </a:solidFill>
                  <a:latin typeface="+mn-lt"/>
                </a:rPr>
                <a:t>The trough is</a:t>
              </a:r>
            </a:p>
            <a:p>
              <a:pPr algn="ctr" defTabSz="447675"/>
              <a:r>
                <a:rPr lang="en-US" sz="1400" b="1" dirty="0">
                  <a:solidFill>
                    <a:srgbClr val="0000CC"/>
                  </a:solidFill>
                  <a:latin typeface="+mn-lt"/>
                </a:rPr>
                <a:t>higher in amplitude</a:t>
              </a:r>
            </a:p>
            <a:p>
              <a:pPr algn="ctr" defTabSz="447675"/>
              <a:r>
                <a:rPr lang="en-US" sz="1400" b="1" dirty="0">
                  <a:solidFill>
                    <a:srgbClr val="0000CC"/>
                  </a:solidFill>
                  <a:latin typeface="+mn-lt"/>
                </a:rPr>
                <a:t>and loop duration </a:t>
              </a:r>
            </a:p>
            <a:p>
              <a:pPr algn="ctr" defTabSz="447675"/>
              <a:r>
                <a:rPr lang="en-US" sz="1400" b="1" dirty="0">
                  <a:solidFill>
                    <a:srgbClr val="0000CC"/>
                  </a:solidFill>
                  <a:latin typeface="+mn-lt"/>
                </a:rPr>
                <a:t>is shorter</a:t>
              </a:r>
            </a:p>
          </p:txBody>
        </p:sp>
        <p:sp>
          <p:nvSpPr>
            <p:cNvPr id="39955" name="Freeform 17"/>
            <p:cNvSpPr>
              <a:spLocks/>
            </p:cNvSpPr>
            <p:nvPr/>
          </p:nvSpPr>
          <p:spPr bwMode="auto">
            <a:xfrm>
              <a:off x="2426627" y="3905251"/>
              <a:ext cx="1167738" cy="2055813"/>
            </a:xfrm>
            <a:custGeom>
              <a:avLst/>
              <a:gdLst>
                <a:gd name="T0" fmla="*/ 0 w 319"/>
                <a:gd name="T1" fmla="*/ 795 h 796"/>
                <a:gd name="T2" fmla="*/ 318 w 319"/>
                <a:gd name="T3" fmla="*/ 621 h 796"/>
                <a:gd name="T4" fmla="*/ 239 w 319"/>
                <a:gd name="T5" fmla="*/ 0 h 796"/>
                <a:gd name="T6" fmla="*/ 0 60000 65536"/>
                <a:gd name="T7" fmla="*/ 0 60000 65536"/>
                <a:gd name="T8" fmla="*/ 0 60000 65536"/>
                <a:gd name="T9" fmla="*/ 0 w 319"/>
                <a:gd name="T10" fmla="*/ 0 h 796"/>
                <a:gd name="T11" fmla="*/ 319 w 319"/>
                <a:gd name="T12" fmla="*/ 796 h 79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9" h="796">
                  <a:moveTo>
                    <a:pt x="0" y="795"/>
                  </a:moveTo>
                  <a:lnTo>
                    <a:pt x="318" y="621"/>
                  </a:lnTo>
                  <a:lnTo>
                    <a:pt x="239" y="0"/>
                  </a:lnTo>
                </a:path>
              </a:pathLst>
            </a:custGeom>
            <a:noFill/>
            <a:ln w="57150" cap="rnd" cmpd="sng">
              <a:solidFill>
                <a:srgbClr val="FF00FF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  <p:sp>
          <p:nvSpPr>
            <p:cNvPr id="39956" name="Freeform 18"/>
            <p:cNvSpPr>
              <a:spLocks/>
            </p:cNvSpPr>
            <p:nvPr/>
          </p:nvSpPr>
          <p:spPr bwMode="auto">
            <a:xfrm>
              <a:off x="6469857" y="3711576"/>
              <a:ext cx="851297" cy="2206625"/>
            </a:xfrm>
            <a:custGeom>
              <a:avLst/>
              <a:gdLst>
                <a:gd name="T0" fmla="*/ 422 w 423"/>
                <a:gd name="T1" fmla="*/ 751 h 752"/>
                <a:gd name="T2" fmla="*/ 0 w 423"/>
                <a:gd name="T3" fmla="*/ 587 h 752"/>
                <a:gd name="T4" fmla="*/ 106 w 423"/>
                <a:gd name="T5" fmla="*/ 0 h 752"/>
                <a:gd name="T6" fmla="*/ 0 60000 65536"/>
                <a:gd name="T7" fmla="*/ 0 60000 65536"/>
                <a:gd name="T8" fmla="*/ 0 60000 65536"/>
                <a:gd name="T9" fmla="*/ 0 w 423"/>
                <a:gd name="T10" fmla="*/ 0 h 752"/>
                <a:gd name="T11" fmla="*/ 423 w 423"/>
                <a:gd name="T12" fmla="*/ 752 h 75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23" h="752">
                  <a:moveTo>
                    <a:pt x="422" y="751"/>
                  </a:moveTo>
                  <a:lnTo>
                    <a:pt x="0" y="587"/>
                  </a:lnTo>
                  <a:lnTo>
                    <a:pt x="106" y="0"/>
                  </a:lnTo>
                </a:path>
              </a:pathLst>
            </a:custGeom>
            <a:noFill/>
            <a:ln w="57150" cap="rnd" cmpd="sng">
              <a:solidFill>
                <a:srgbClr val="FF00FF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en-US" dirty="0">
                <a:latin typeface="+mn-lt"/>
              </a:endParaRPr>
            </a:p>
          </p:txBody>
        </p:sp>
      </p:grpSp>
      <p:sp>
        <p:nvSpPr>
          <p:cNvPr id="39957" name="Line 19"/>
          <p:cNvSpPr>
            <a:spLocks noChangeShapeType="1"/>
          </p:cNvSpPr>
          <p:nvPr/>
        </p:nvSpPr>
        <p:spPr bwMode="auto">
          <a:xfrm flipH="1">
            <a:off x="4786314" y="4835525"/>
            <a:ext cx="522287" cy="769938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grpSp>
        <p:nvGrpSpPr>
          <p:cNvPr id="3" name="Group 31"/>
          <p:cNvGrpSpPr/>
          <p:nvPr/>
        </p:nvGrpSpPr>
        <p:grpSpPr>
          <a:xfrm>
            <a:off x="524099" y="1612901"/>
            <a:ext cx="2254026" cy="3408363"/>
            <a:chOff x="567774" y="1612900"/>
            <a:chExt cx="2441861" cy="3408363"/>
          </a:xfrm>
        </p:grpSpPr>
        <p:sp>
          <p:nvSpPr>
            <p:cNvPr id="39942" name="Rectangle 4"/>
            <p:cNvSpPr>
              <a:spLocks noChangeArrowheads="1"/>
            </p:cNvSpPr>
            <p:nvPr/>
          </p:nvSpPr>
          <p:spPr bwMode="auto">
            <a:xfrm>
              <a:off x="567774" y="1612900"/>
              <a:ext cx="2083906" cy="55656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65088" tIns="31750" rIns="65088" bIns="31750">
              <a:spAutoFit/>
            </a:bodyPr>
            <a:lstStyle/>
            <a:p>
              <a:pPr algn="ctr" defTabSz="447675"/>
              <a:r>
                <a:rPr lang="en-US" sz="1600" b="1" dirty="0">
                  <a:solidFill>
                    <a:schemeClr val="tx1"/>
                  </a:solidFill>
                  <a:latin typeface="+mn-lt"/>
                </a:rPr>
                <a:t>Porosity</a:t>
              </a:r>
            </a:p>
            <a:p>
              <a:pPr algn="ctr" defTabSz="447675"/>
              <a:r>
                <a:rPr lang="en-US" sz="1600" b="1" dirty="0">
                  <a:solidFill>
                    <a:schemeClr val="tx1"/>
                  </a:solidFill>
                  <a:latin typeface="+mn-lt"/>
                </a:rPr>
                <a:t>in the Smackover</a:t>
              </a:r>
            </a:p>
          </p:txBody>
        </p:sp>
        <p:pic>
          <p:nvPicPr>
            <p:cNvPr id="39958" name="Picture 2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30660" y="2287588"/>
              <a:ext cx="1530615" cy="2733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60" name="Line 22"/>
            <p:cNvSpPr>
              <a:spLocks noChangeShapeType="1"/>
            </p:cNvSpPr>
            <p:nvPr/>
          </p:nvSpPr>
          <p:spPr bwMode="auto">
            <a:xfrm>
              <a:off x="2123943" y="3781425"/>
              <a:ext cx="885692" cy="1905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 dirty="0">
                <a:solidFill>
                  <a:schemeClr val="accent1">
                    <a:lumMod val="75000"/>
                  </a:schemeClr>
                </a:solidFill>
                <a:latin typeface="+mn-lt"/>
              </a:endParaRPr>
            </a:p>
          </p:txBody>
        </p:sp>
      </p:grpSp>
      <p:grpSp>
        <p:nvGrpSpPr>
          <p:cNvPr id="4" name="Group 30"/>
          <p:cNvGrpSpPr/>
          <p:nvPr/>
        </p:nvGrpSpPr>
        <p:grpSpPr>
          <a:xfrm>
            <a:off x="6630989" y="1612901"/>
            <a:ext cx="2173066" cy="3536951"/>
            <a:chOff x="7183570" y="1612900"/>
            <a:chExt cx="2354154" cy="3536951"/>
          </a:xfrm>
        </p:grpSpPr>
        <p:sp>
          <p:nvSpPr>
            <p:cNvPr id="39943" name="Rectangle 5"/>
            <p:cNvSpPr>
              <a:spLocks noChangeArrowheads="1"/>
            </p:cNvSpPr>
            <p:nvPr/>
          </p:nvSpPr>
          <p:spPr bwMode="auto">
            <a:xfrm>
              <a:off x="7453818" y="1612900"/>
              <a:ext cx="2083906" cy="55656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65088" tIns="31750" rIns="65088" bIns="31750">
              <a:spAutoFit/>
            </a:bodyPr>
            <a:lstStyle/>
            <a:p>
              <a:pPr algn="ctr" defTabSz="447675"/>
              <a:r>
                <a:rPr lang="en-US" sz="1600" b="1" dirty="0">
                  <a:solidFill>
                    <a:schemeClr val="tx1"/>
                  </a:solidFill>
                  <a:latin typeface="+mn-lt"/>
                </a:rPr>
                <a:t>No Porosity</a:t>
              </a:r>
            </a:p>
            <a:p>
              <a:pPr algn="ctr" defTabSz="447675"/>
              <a:r>
                <a:rPr lang="en-US" sz="1600" b="1" dirty="0">
                  <a:solidFill>
                    <a:schemeClr val="tx1"/>
                  </a:solidFill>
                  <a:latin typeface="+mn-lt"/>
                </a:rPr>
                <a:t>in the Smackover</a:t>
              </a:r>
            </a:p>
          </p:txBody>
        </p:sp>
        <p:sp>
          <p:nvSpPr>
            <p:cNvPr id="39959" name="Line 21"/>
            <p:cNvSpPr>
              <a:spLocks noChangeShapeType="1"/>
            </p:cNvSpPr>
            <p:nvPr/>
          </p:nvSpPr>
          <p:spPr bwMode="auto">
            <a:xfrm flipH="1" flipV="1">
              <a:off x="7183570" y="3652838"/>
              <a:ext cx="653521" cy="93662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 sz="1600" dirty="0">
                <a:solidFill>
                  <a:schemeClr val="tx1"/>
                </a:solidFill>
                <a:latin typeface="+mn-lt"/>
              </a:endParaRPr>
            </a:p>
          </p:txBody>
        </p:sp>
        <p:grpSp>
          <p:nvGrpSpPr>
            <p:cNvPr id="5" name="Group 23"/>
            <p:cNvGrpSpPr>
              <a:grpSpLocks/>
            </p:cNvGrpSpPr>
            <p:nvPr/>
          </p:nvGrpSpPr>
          <p:grpSpPr bwMode="auto">
            <a:xfrm>
              <a:off x="7718425" y="2297114"/>
              <a:ext cx="1454944" cy="2852737"/>
              <a:chOff x="4488" y="1447"/>
              <a:chExt cx="846" cy="1797"/>
            </a:xfrm>
          </p:grpSpPr>
          <p:pic>
            <p:nvPicPr>
              <p:cNvPr id="39962" name="Picture 24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488" y="1447"/>
                <a:ext cx="846" cy="17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9963" name="Rectangle 25"/>
              <p:cNvSpPr>
                <a:spLocks noChangeArrowheads="1"/>
              </p:cNvSpPr>
              <p:nvPr/>
            </p:nvSpPr>
            <p:spPr bwMode="auto">
              <a:xfrm>
                <a:off x="4495" y="2081"/>
                <a:ext cx="167" cy="17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n-lt"/>
                </a:endParaRPr>
              </a:p>
            </p:txBody>
          </p:sp>
          <p:sp>
            <p:nvSpPr>
              <p:cNvPr id="39964" name="Rectangle 26"/>
              <p:cNvSpPr>
                <a:spLocks noChangeArrowheads="1"/>
              </p:cNvSpPr>
              <p:nvPr/>
            </p:nvSpPr>
            <p:spPr bwMode="auto">
              <a:xfrm>
                <a:off x="4495" y="2683"/>
                <a:ext cx="167" cy="174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n-lt"/>
                </a:endParaRPr>
              </a:p>
            </p:txBody>
          </p:sp>
        </p:grpSp>
      </p:grpSp>
      <p:sp>
        <p:nvSpPr>
          <p:cNvPr id="35" name="TextBox 34"/>
          <p:cNvSpPr txBox="1"/>
          <p:nvPr/>
        </p:nvSpPr>
        <p:spPr>
          <a:xfrm>
            <a:off x="5844488" y="3106882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n-lt"/>
              </a:rPr>
              <a:t>Peak</a:t>
            </a:r>
            <a:endParaRPr lang="en-US" sz="1400" b="1" dirty="0">
              <a:latin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783016" y="3491345"/>
            <a:ext cx="8274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  <a:latin typeface="+mn-lt"/>
              </a:rPr>
              <a:t>Trough</a:t>
            </a:r>
            <a:endParaRPr lang="en-US" sz="1400" b="1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228153" y="4159827"/>
            <a:ext cx="6254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+mn-lt"/>
              </a:rPr>
              <a:t>Peak</a:t>
            </a:r>
            <a:endParaRPr lang="en-US" sz="1400" b="1" dirty="0">
              <a:latin typeface="+mn-lt"/>
            </a:endParaRPr>
          </a:p>
        </p:txBody>
      </p:sp>
      <p:grpSp>
        <p:nvGrpSpPr>
          <p:cNvPr id="6" name="Group 41"/>
          <p:cNvGrpSpPr/>
          <p:nvPr/>
        </p:nvGrpSpPr>
        <p:grpSpPr>
          <a:xfrm>
            <a:off x="3254087" y="3463636"/>
            <a:ext cx="3127530" cy="1020582"/>
            <a:chOff x="3525261" y="3463636"/>
            <a:chExt cx="3388157" cy="1020582"/>
          </a:xfrm>
        </p:grpSpPr>
        <p:cxnSp>
          <p:nvCxnSpPr>
            <p:cNvPr id="39" name="Straight Connector 38"/>
            <p:cNvCxnSpPr/>
            <p:nvPr/>
          </p:nvCxnSpPr>
          <p:spPr>
            <a:xfrm>
              <a:off x="6913418" y="3463636"/>
              <a:ext cx="0" cy="665019"/>
            </a:xfrm>
            <a:prstGeom prst="line">
              <a:avLst/>
            </a:prstGeom>
            <a:ln w="57150">
              <a:solidFill>
                <a:srgbClr val="0000CC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3525261" y="3601405"/>
              <a:ext cx="0" cy="882813"/>
            </a:xfrm>
            <a:prstGeom prst="line">
              <a:avLst/>
            </a:prstGeom>
            <a:ln w="57150">
              <a:solidFill>
                <a:srgbClr val="0000CC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TextBox 37"/>
          <p:cNvSpPr txBox="1"/>
          <p:nvPr/>
        </p:nvSpPr>
        <p:spPr>
          <a:xfrm>
            <a:off x="457200" y="1009650"/>
            <a:ext cx="83439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Change Porosity results in a Change in Seismic Response </a:t>
            </a:r>
            <a:endParaRPr lang="en-US" sz="2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 bwMode="auto">
          <a:xfrm>
            <a:off x="2286000" y="2266950"/>
            <a:ext cx="6134100" cy="4019550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2" name="Group 21"/>
          <p:cNvGrpSpPr/>
          <p:nvPr/>
        </p:nvGrpSpPr>
        <p:grpSpPr>
          <a:xfrm>
            <a:off x="742663" y="1918211"/>
            <a:ext cx="7663598" cy="4219431"/>
            <a:chOff x="1238250" y="2216362"/>
            <a:chExt cx="7393132" cy="3757401"/>
          </a:xfrm>
        </p:grpSpPr>
        <p:pic>
          <p:nvPicPr>
            <p:cNvPr id="40971" name="Picture 10"/>
            <p:cNvPicPr>
              <a:picLocks noChangeAspect="1" noChangeArrowheads="1"/>
            </p:cNvPicPr>
            <p:nvPr/>
          </p:nvPicPr>
          <p:blipFill>
            <a:blip r:embed="rId3" cstate="print">
              <a:lum bright="45000" contrast="53000"/>
            </a:blip>
            <a:srcRect r="2293" b="4470"/>
            <a:stretch>
              <a:fillRect/>
            </a:stretch>
          </p:blipFill>
          <p:spPr bwMode="auto">
            <a:xfrm>
              <a:off x="2830777" y="2595564"/>
              <a:ext cx="5800605" cy="32787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966" name="Text Box 4"/>
            <p:cNvSpPr txBox="1">
              <a:spLocks noChangeArrowheads="1"/>
            </p:cNvSpPr>
            <p:nvPr/>
          </p:nvSpPr>
          <p:spPr bwMode="auto">
            <a:xfrm>
              <a:off x="1351757" y="4729163"/>
              <a:ext cx="1232813" cy="30148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 b="1" i="1" dirty="0">
                  <a:solidFill>
                    <a:schemeClr val="tx1"/>
                  </a:solidFill>
                  <a:latin typeface="Arial" charset="0"/>
                </a:rPr>
                <a:t>Smackover</a:t>
              </a:r>
            </a:p>
          </p:txBody>
        </p:sp>
        <p:sp>
          <p:nvSpPr>
            <p:cNvPr id="40967" name="Text Box 5"/>
            <p:cNvSpPr txBox="1">
              <a:spLocks noChangeArrowheads="1"/>
            </p:cNvSpPr>
            <p:nvPr/>
          </p:nvSpPr>
          <p:spPr bwMode="auto">
            <a:xfrm>
              <a:off x="1332839" y="4043363"/>
              <a:ext cx="1266835" cy="30148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 b="1" i="1" dirty="0">
                  <a:solidFill>
                    <a:schemeClr val="tx1"/>
                  </a:solidFill>
                  <a:latin typeface="Arial" charset="0"/>
                </a:rPr>
                <a:t>Haynesville</a:t>
              </a:r>
            </a:p>
          </p:txBody>
        </p:sp>
        <p:sp>
          <p:nvSpPr>
            <p:cNvPr id="40968" name="Text Box 6"/>
            <p:cNvSpPr txBox="1">
              <a:spLocks noChangeArrowheads="1"/>
            </p:cNvSpPr>
            <p:nvPr/>
          </p:nvSpPr>
          <p:spPr bwMode="auto">
            <a:xfrm>
              <a:off x="1485901" y="5338763"/>
              <a:ext cx="991570" cy="30148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 b="1" i="1" dirty="0">
                  <a:solidFill>
                    <a:schemeClr val="tx1"/>
                  </a:solidFill>
                  <a:latin typeface="Arial" charset="0"/>
                </a:rPr>
                <a:t>Norphlet</a:t>
              </a:r>
            </a:p>
          </p:txBody>
        </p:sp>
        <p:sp>
          <p:nvSpPr>
            <p:cNvPr id="40969" name="Line 7"/>
            <p:cNvSpPr>
              <a:spLocks noChangeShapeType="1"/>
            </p:cNvSpPr>
            <p:nvPr/>
          </p:nvSpPr>
          <p:spPr bwMode="auto">
            <a:xfrm flipH="1">
              <a:off x="1238250" y="5262563"/>
              <a:ext cx="1485900" cy="0"/>
            </a:xfrm>
            <a:prstGeom prst="line">
              <a:avLst/>
            </a:prstGeom>
            <a:noFill/>
            <a:ln w="38100" cmpd="dbl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0970" name="Line 8"/>
            <p:cNvSpPr>
              <a:spLocks noChangeShapeType="1"/>
            </p:cNvSpPr>
            <p:nvPr/>
          </p:nvSpPr>
          <p:spPr bwMode="auto">
            <a:xfrm flipH="1">
              <a:off x="1238250" y="4424363"/>
              <a:ext cx="1485900" cy="0"/>
            </a:xfrm>
            <a:prstGeom prst="line">
              <a:avLst/>
            </a:prstGeom>
            <a:noFill/>
            <a:ln w="38100" cmpd="dbl">
              <a:solidFill>
                <a:srgbClr val="C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0972" name="Text Box 11"/>
            <p:cNvSpPr txBox="1">
              <a:spLocks noChangeArrowheads="1"/>
            </p:cNvSpPr>
            <p:nvPr/>
          </p:nvSpPr>
          <p:spPr bwMode="auto">
            <a:xfrm>
              <a:off x="2894517" y="2946400"/>
              <a:ext cx="832164" cy="657780"/>
            </a:xfrm>
            <a:prstGeom prst="rect">
              <a:avLst/>
            </a:prstGeom>
            <a:solidFill>
              <a:srgbClr val="FFFFCC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>
                  <a:latin typeface="Arial Black" pitchFamily="34" charset="0"/>
                </a:rPr>
                <a:t>16 ft</a:t>
              </a:r>
            </a:p>
            <a:p>
              <a:pPr algn="ctr"/>
              <a:r>
                <a:rPr lang="en-US" sz="1400" dirty="0">
                  <a:latin typeface="Arial Black" pitchFamily="34" charset="0"/>
                </a:rPr>
                <a:t>Porous</a:t>
              </a:r>
            </a:p>
            <a:p>
              <a:pPr algn="ctr"/>
              <a:r>
                <a:rPr lang="en-US" sz="1400" dirty="0">
                  <a:latin typeface="Arial Black" pitchFamily="34" charset="0"/>
                </a:rPr>
                <a:t>Zone</a:t>
              </a:r>
            </a:p>
          </p:txBody>
        </p:sp>
        <p:sp>
          <p:nvSpPr>
            <p:cNvPr id="40973" name="Text Box 12"/>
            <p:cNvSpPr txBox="1">
              <a:spLocks noChangeArrowheads="1"/>
            </p:cNvSpPr>
            <p:nvPr/>
          </p:nvSpPr>
          <p:spPr bwMode="auto">
            <a:xfrm>
              <a:off x="7113167" y="2946400"/>
              <a:ext cx="832164" cy="657780"/>
            </a:xfrm>
            <a:prstGeom prst="rect">
              <a:avLst/>
            </a:prstGeom>
            <a:solidFill>
              <a:srgbClr val="FFFFCC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>
                  <a:latin typeface="Arial Black" pitchFamily="34" charset="0"/>
                </a:rPr>
                <a:t>3 ft</a:t>
              </a:r>
            </a:p>
            <a:p>
              <a:pPr algn="ctr"/>
              <a:r>
                <a:rPr lang="en-US" sz="1400" dirty="0">
                  <a:latin typeface="Arial Black" pitchFamily="34" charset="0"/>
                </a:rPr>
                <a:t>Porous</a:t>
              </a:r>
            </a:p>
            <a:p>
              <a:pPr algn="ctr"/>
              <a:r>
                <a:rPr lang="en-US" sz="1400" dirty="0">
                  <a:latin typeface="Arial Black" pitchFamily="34" charset="0"/>
                </a:rPr>
                <a:t>Zone</a:t>
              </a:r>
            </a:p>
          </p:txBody>
        </p:sp>
        <p:sp>
          <p:nvSpPr>
            <p:cNvPr id="40975" name="Line 14"/>
            <p:cNvSpPr>
              <a:spLocks noChangeShapeType="1"/>
            </p:cNvSpPr>
            <p:nvPr/>
          </p:nvSpPr>
          <p:spPr bwMode="auto">
            <a:xfrm>
              <a:off x="4953000" y="2566497"/>
              <a:ext cx="0" cy="3407266"/>
            </a:xfrm>
            <a:prstGeom prst="line">
              <a:avLst/>
            </a:prstGeom>
            <a:noFill/>
            <a:ln w="28575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0974" name="Text Box 13"/>
            <p:cNvSpPr txBox="1">
              <a:spLocks noChangeArrowheads="1"/>
            </p:cNvSpPr>
            <p:nvPr/>
          </p:nvSpPr>
          <p:spPr bwMode="auto">
            <a:xfrm>
              <a:off x="4910113" y="2946400"/>
              <a:ext cx="832164" cy="657780"/>
            </a:xfrm>
            <a:prstGeom prst="rect">
              <a:avLst/>
            </a:prstGeom>
            <a:solidFill>
              <a:srgbClr val="FFFFCC"/>
            </a:solidFill>
            <a:ln w="190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>
                  <a:latin typeface="Arial Black" pitchFamily="34" charset="0"/>
                </a:rPr>
                <a:t>10 ft</a:t>
              </a:r>
            </a:p>
            <a:p>
              <a:pPr algn="ctr"/>
              <a:r>
                <a:rPr lang="en-US" sz="1400" dirty="0">
                  <a:latin typeface="Arial Black" pitchFamily="34" charset="0"/>
                </a:rPr>
                <a:t>Porous</a:t>
              </a:r>
            </a:p>
            <a:p>
              <a:pPr algn="ctr"/>
              <a:r>
                <a:rPr lang="en-US" sz="1400" dirty="0">
                  <a:latin typeface="Arial Black" pitchFamily="34" charset="0"/>
                </a:rPr>
                <a:t>Zone</a:t>
              </a:r>
            </a:p>
          </p:txBody>
        </p:sp>
        <p:sp>
          <p:nvSpPr>
            <p:cNvPr id="40976" name="TextBox 15"/>
            <p:cNvSpPr txBox="1">
              <a:spLocks noChangeArrowheads="1"/>
            </p:cNvSpPr>
            <p:nvPr/>
          </p:nvSpPr>
          <p:spPr bwMode="auto">
            <a:xfrm>
              <a:off x="4803570" y="2216362"/>
              <a:ext cx="935899" cy="630372"/>
            </a:xfrm>
            <a:prstGeom prst="rect">
              <a:avLst/>
            </a:prstGeom>
            <a:solidFill>
              <a:srgbClr val="FFFFCC"/>
            </a:solidFill>
            <a:ln w="38100">
              <a:solidFill>
                <a:srgbClr val="C000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FF0000"/>
                  </a:solidFill>
                  <a:latin typeface="Comic Sans MS" pitchFamily="66" charset="0"/>
                </a:rPr>
                <a:t>Actual</a:t>
              </a:r>
            </a:p>
            <a:p>
              <a:pPr algn="ctr"/>
              <a:r>
                <a:rPr lang="en-US" sz="2000" b="1" dirty="0" smtClean="0">
                  <a:solidFill>
                    <a:srgbClr val="FF0000"/>
                  </a:solidFill>
                  <a:latin typeface="Comic Sans MS" pitchFamily="66" charset="0"/>
                </a:rPr>
                <a:t>Well</a:t>
              </a:r>
              <a:endParaRPr lang="en-US" sz="2000" b="1" dirty="0">
                <a:solidFill>
                  <a:srgbClr val="FF0000"/>
                </a:solidFill>
                <a:latin typeface="Comic Sans MS" pitchFamily="66" charset="0"/>
              </a:endParaRPr>
            </a:p>
          </p:txBody>
        </p:sp>
      </p:grpSp>
      <p:sp>
        <p:nvSpPr>
          <p:cNvPr id="28" name="Rectangle 27"/>
          <p:cNvSpPr/>
          <p:nvPr/>
        </p:nvSpPr>
        <p:spPr>
          <a:xfrm>
            <a:off x="2378718" y="2286001"/>
            <a:ext cx="1777645" cy="38792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6611814" y="2479965"/>
            <a:ext cx="1777645" cy="37493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en-US" sz="3200" kern="1200" dirty="0" smtClean="0">
                <a:ea typeface="ＭＳ Ｐゴシック" charset="0"/>
                <a:cs typeface="ＭＳ Ｐゴシック" charset="0"/>
              </a:rPr>
              <a:t>1-D Seismic Modeling</a:t>
            </a:r>
            <a:endParaRPr lang="en-US" dirty="0"/>
          </a:p>
        </p:txBody>
      </p:sp>
      <p:sp>
        <p:nvSpPr>
          <p:cNvPr id="4096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42900" y="1028700"/>
            <a:ext cx="8496300" cy="812800"/>
          </a:xfrm>
          <a:noFill/>
        </p:spPr>
        <p:txBody>
          <a:bodyPr/>
          <a:lstStyle/>
          <a:p>
            <a:pPr>
              <a:buFontTx/>
              <a:buNone/>
            </a:pPr>
            <a:r>
              <a:rPr lang="en-US" sz="2200" b="1" dirty="0" smtClean="0"/>
              <a:t>Changing the porosity in the Upper Smackover in 1-D models confirms there is a seismic signature related to porosity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117998" y="2305050"/>
            <a:ext cx="320652" cy="37597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6202574" y="2324100"/>
            <a:ext cx="537126" cy="3706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itle 7"/>
          <p:cNvSpPr txBox="1">
            <a:spLocks/>
          </p:cNvSpPr>
          <p:nvPr/>
        </p:nvSpPr>
        <p:spPr>
          <a:xfrm>
            <a:off x="652758" y="289810"/>
            <a:ext cx="7772400" cy="381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741253" y="4460083"/>
            <a:ext cx="312126" cy="159543"/>
          </a:xfrm>
          <a:prstGeom prst="rect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" name="Group 29"/>
          <p:cNvGrpSpPr/>
          <p:nvPr/>
        </p:nvGrpSpPr>
        <p:grpSpPr>
          <a:xfrm>
            <a:off x="2393451" y="2344042"/>
            <a:ext cx="1711758" cy="3681937"/>
            <a:chOff x="2592904" y="2344041"/>
            <a:chExt cx="1854405" cy="3681937"/>
          </a:xfrm>
        </p:grpSpPr>
        <p:pic>
          <p:nvPicPr>
            <p:cNvPr id="31" name="Picture 10"/>
            <p:cNvPicPr>
              <a:picLocks noChangeAspect="1" noChangeArrowheads="1"/>
            </p:cNvPicPr>
            <p:nvPr/>
          </p:nvPicPr>
          <p:blipFill>
            <a:blip r:embed="rId3" cstate="print">
              <a:lum bright="45000" contrast="53000"/>
            </a:blip>
            <a:srcRect r="72184" b="4470"/>
            <a:stretch>
              <a:fillRect/>
            </a:stretch>
          </p:blipFill>
          <p:spPr bwMode="auto">
            <a:xfrm>
              <a:off x="2592904" y="2344041"/>
              <a:ext cx="1854405" cy="3681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Text Box 11"/>
            <p:cNvSpPr txBox="1">
              <a:spLocks noChangeArrowheads="1"/>
            </p:cNvSpPr>
            <p:nvPr/>
          </p:nvSpPr>
          <p:spPr bwMode="auto">
            <a:xfrm>
              <a:off x="2664482" y="2738017"/>
              <a:ext cx="934491" cy="738664"/>
            </a:xfrm>
            <a:prstGeom prst="rect">
              <a:avLst/>
            </a:prstGeom>
            <a:solidFill>
              <a:srgbClr val="FFFFCC"/>
            </a:solidFill>
            <a:ln w="190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>
                  <a:latin typeface="Arial Black" pitchFamily="34" charset="0"/>
                </a:rPr>
                <a:t>16 ft</a:t>
              </a:r>
            </a:p>
            <a:p>
              <a:pPr algn="ctr"/>
              <a:r>
                <a:rPr lang="en-US" sz="1400" dirty="0">
                  <a:latin typeface="Arial Black" pitchFamily="34" charset="0"/>
                </a:rPr>
                <a:t>Porous</a:t>
              </a:r>
            </a:p>
            <a:p>
              <a:pPr algn="ctr"/>
              <a:r>
                <a:rPr lang="en-US" sz="1400" dirty="0">
                  <a:latin typeface="Arial Black" pitchFamily="34" charset="0"/>
                </a:rPr>
                <a:t>Zone</a:t>
              </a: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2745582" y="4455320"/>
              <a:ext cx="338137" cy="233361"/>
            </a:xfrm>
            <a:prstGeom prst="rect">
              <a:avLst/>
            </a:prstGeom>
            <a:solidFill>
              <a:srgbClr val="66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4" name="Group 33"/>
          <p:cNvGrpSpPr/>
          <p:nvPr/>
        </p:nvGrpSpPr>
        <p:grpSpPr>
          <a:xfrm>
            <a:off x="6752492" y="2344042"/>
            <a:ext cx="1653768" cy="3681937"/>
            <a:chOff x="7315200" y="2344041"/>
            <a:chExt cx="1791582" cy="3681937"/>
          </a:xfrm>
        </p:grpSpPr>
        <p:pic>
          <p:nvPicPr>
            <p:cNvPr id="35" name="Picture 10"/>
            <p:cNvPicPr>
              <a:picLocks noChangeAspect="1" noChangeArrowheads="1"/>
            </p:cNvPicPr>
            <p:nvPr/>
          </p:nvPicPr>
          <p:blipFill>
            <a:blip r:embed="rId3" cstate="print">
              <a:lum bright="45000" contrast="53000"/>
            </a:blip>
            <a:srcRect l="70834" r="2293" b="4470"/>
            <a:stretch>
              <a:fillRect/>
            </a:stretch>
          </p:blipFill>
          <p:spPr bwMode="auto">
            <a:xfrm>
              <a:off x="7315200" y="2344041"/>
              <a:ext cx="1791582" cy="3681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" name="Text Box 12"/>
            <p:cNvSpPr txBox="1">
              <a:spLocks noChangeArrowheads="1"/>
            </p:cNvSpPr>
            <p:nvPr/>
          </p:nvSpPr>
          <p:spPr bwMode="auto">
            <a:xfrm>
              <a:off x="7401878" y="2738017"/>
              <a:ext cx="934491" cy="738664"/>
            </a:xfrm>
            <a:prstGeom prst="rect">
              <a:avLst/>
            </a:prstGeom>
            <a:solidFill>
              <a:srgbClr val="FFFFCC"/>
            </a:solidFill>
            <a:ln w="190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>
                  <a:latin typeface="Arial Black" pitchFamily="34" charset="0"/>
                </a:rPr>
                <a:t>3 ft</a:t>
              </a:r>
            </a:p>
            <a:p>
              <a:pPr algn="ctr"/>
              <a:r>
                <a:rPr lang="en-US" sz="1400" dirty="0">
                  <a:latin typeface="Arial Black" pitchFamily="34" charset="0"/>
                </a:rPr>
                <a:t>Porous</a:t>
              </a:r>
            </a:p>
            <a:p>
              <a:pPr algn="ctr"/>
              <a:r>
                <a:rPr lang="en-US" sz="1400" dirty="0">
                  <a:latin typeface="Arial Black" pitchFamily="34" charset="0"/>
                </a:rPr>
                <a:t>Zone</a:t>
              </a: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7515227" y="4476751"/>
              <a:ext cx="333374" cy="121443"/>
            </a:xfrm>
            <a:prstGeom prst="rect">
              <a:avLst/>
            </a:prstGeom>
            <a:solidFill>
              <a:srgbClr val="66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40" name="Straight Connector 39"/>
          <p:cNvCxnSpPr/>
          <p:nvPr/>
        </p:nvCxnSpPr>
        <p:spPr bwMode="auto">
          <a:xfrm>
            <a:off x="4724400" y="3533775"/>
            <a:ext cx="0" cy="232410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1" name="Straight Connector 40"/>
          <p:cNvCxnSpPr/>
          <p:nvPr/>
        </p:nvCxnSpPr>
        <p:spPr bwMode="auto">
          <a:xfrm>
            <a:off x="6924675" y="3619500"/>
            <a:ext cx="0" cy="232410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2" name="Straight Connector 41"/>
          <p:cNvCxnSpPr/>
          <p:nvPr/>
        </p:nvCxnSpPr>
        <p:spPr bwMode="auto">
          <a:xfrm>
            <a:off x="2524125" y="3629025"/>
            <a:ext cx="0" cy="232410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Title 6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sz="3200" dirty="0" smtClean="0"/>
              <a:t>Check Predictions</a:t>
            </a:r>
            <a:endParaRPr lang="en-US" sz="3200" dirty="0"/>
          </a:p>
        </p:txBody>
      </p:sp>
      <p:sp>
        <p:nvSpPr>
          <p:cNvPr id="4198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47700" y="1004888"/>
            <a:ext cx="7772400" cy="1409700"/>
          </a:xfrm>
          <a:noFill/>
        </p:spPr>
        <p:txBody>
          <a:bodyPr/>
          <a:lstStyle/>
          <a:p>
            <a:pPr>
              <a:buFontTx/>
              <a:buNone/>
            </a:pPr>
            <a:r>
              <a:rPr lang="en-US" sz="2400" b="1" dirty="0" smtClean="0"/>
              <a:t>Porosity for the Smackover</a:t>
            </a:r>
          </a:p>
          <a:p>
            <a:pPr lvl="1"/>
            <a:r>
              <a:rPr lang="en-US" sz="2000" dirty="0" smtClean="0"/>
              <a:t>Predicted based on </a:t>
            </a:r>
            <a:r>
              <a:rPr lang="en-US" sz="2000" dirty="0" smtClean="0"/>
              <a:t>four (4) </a:t>
            </a:r>
            <a:r>
              <a:rPr lang="en-US" sz="2000" dirty="0" smtClean="0"/>
              <a:t>attributes</a:t>
            </a:r>
          </a:p>
          <a:p>
            <a:pPr lvl="1"/>
            <a:r>
              <a:rPr lang="en-US" sz="2000" dirty="0" smtClean="0"/>
              <a:t>Calibration based on </a:t>
            </a:r>
            <a:r>
              <a:rPr lang="en-US" sz="2000" dirty="0" smtClean="0"/>
              <a:t>eight (8) </a:t>
            </a:r>
            <a:r>
              <a:rPr lang="en-US" sz="2000" dirty="0" smtClean="0"/>
              <a:t>wells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943473" y="2253669"/>
            <a:ext cx="7215219" cy="4069195"/>
            <a:chOff x="869" y="1780"/>
            <a:chExt cx="3986" cy="2248"/>
          </a:xfrm>
        </p:grpSpPr>
        <p:sp>
          <p:nvSpPr>
            <p:cNvPr id="41991" name="Rectangle 5"/>
            <p:cNvSpPr>
              <a:spLocks noChangeArrowheads="1"/>
            </p:cNvSpPr>
            <p:nvPr/>
          </p:nvSpPr>
          <p:spPr bwMode="auto">
            <a:xfrm>
              <a:off x="869" y="1780"/>
              <a:ext cx="3986" cy="2248"/>
            </a:xfrm>
            <a:prstGeom prst="rect">
              <a:avLst/>
            </a:prstGeom>
            <a:solidFill>
              <a:srgbClr val="FFFFCC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1992" name="Rectangle 6"/>
            <p:cNvSpPr>
              <a:spLocks noChangeArrowheads="1"/>
            </p:cNvSpPr>
            <p:nvPr/>
          </p:nvSpPr>
          <p:spPr bwMode="auto">
            <a:xfrm>
              <a:off x="2108" y="3793"/>
              <a:ext cx="1920" cy="17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1500" b="1" dirty="0">
                  <a:solidFill>
                    <a:srgbClr val="000000"/>
                  </a:solidFill>
                  <a:latin typeface="Arial" charset="0"/>
                </a:rPr>
                <a:t>Actual Average Smackover Porosity</a:t>
              </a:r>
            </a:p>
          </p:txBody>
        </p:sp>
        <p:sp>
          <p:nvSpPr>
            <p:cNvPr id="41993" name="Rectangle 7"/>
            <p:cNvSpPr>
              <a:spLocks noChangeArrowheads="1"/>
            </p:cNvSpPr>
            <p:nvPr/>
          </p:nvSpPr>
          <p:spPr bwMode="auto">
            <a:xfrm>
              <a:off x="1298" y="3667"/>
              <a:ext cx="140" cy="13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1000" b="1" dirty="0">
                  <a:solidFill>
                    <a:srgbClr val="000000"/>
                  </a:solidFill>
                  <a:latin typeface="Arial" charset="0"/>
                </a:rPr>
                <a:t>0</a:t>
              </a:r>
            </a:p>
          </p:txBody>
        </p:sp>
        <p:sp>
          <p:nvSpPr>
            <p:cNvPr id="41994" name="Rectangle 8"/>
            <p:cNvSpPr>
              <a:spLocks noChangeArrowheads="1"/>
            </p:cNvSpPr>
            <p:nvPr/>
          </p:nvSpPr>
          <p:spPr bwMode="auto">
            <a:xfrm>
              <a:off x="3094" y="3667"/>
              <a:ext cx="140" cy="13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1000" b="1" dirty="0">
                  <a:solidFill>
                    <a:srgbClr val="000000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41995" name="Rectangle 9"/>
            <p:cNvSpPr>
              <a:spLocks noChangeArrowheads="1"/>
            </p:cNvSpPr>
            <p:nvPr/>
          </p:nvSpPr>
          <p:spPr bwMode="auto">
            <a:xfrm>
              <a:off x="2378" y="3667"/>
              <a:ext cx="140" cy="13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1000" b="1" dirty="0">
                  <a:solidFill>
                    <a:srgbClr val="000000"/>
                  </a:solidFill>
                  <a:latin typeface="Arial" charset="0"/>
                </a:rPr>
                <a:t>3</a:t>
              </a:r>
            </a:p>
          </p:txBody>
        </p:sp>
        <p:sp>
          <p:nvSpPr>
            <p:cNvPr id="41996" name="Rectangle 10"/>
            <p:cNvSpPr>
              <a:spLocks noChangeArrowheads="1"/>
            </p:cNvSpPr>
            <p:nvPr/>
          </p:nvSpPr>
          <p:spPr bwMode="auto">
            <a:xfrm>
              <a:off x="2017" y="3667"/>
              <a:ext cx="140" cy="13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1000" b="1" dirty="0">
                  <a:solidFill>
                    <a:srgbClr val="000000"/>
                  </a:solidFill>
                  <a:latin typeface="Arial" charset="0"/>
                </a:rPr>
                <a:t>2</a:t>
              </a:r>
            </a:p>
          </p:txBody>
        </p:sp>
        <p:sp>
          <p:nvSpPr>
            <p:cNvPr id="41997" name="Rectangle 11"/>
            <p:cNvSpPr>
              <a:spLocks noChangeArrowheads="1"/>
            </p:cNvSpPr>
            <p:nvPr/>
          </p:nvSpPr>
          <p:spPr bwMode="auto">
            <a:xfrm>
              <a:off x="1649" y="3667"/>
              <a:ext cx="140" cy="13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1000" b="1" dirty="0">
                  <a:solidFill>
                    <a:srgbClr val="000000"/>
                  </a:solidFill>
                  <a:latin typeface="Arial" charset="0"/>
                </a:rPr>
                <a:t>1</a:t>
              </a:r>
            </a:p>
          </p:txBody>
        </p:sp>
        <p:sp>
          <p:nvSpPr>
            <p:cNvPr id="41998" name="Rectangle 12"/>
            <p:cNvSpPr>
              <a:spLocks noChangeArrowheads="1"/>
            </p:cNvSpPr>
            <p:nvPr/>
          </p:nvSpPr>
          <p:spPr bwMode="auto">
            <a:xfrm>
              <a:off x="4199" y="3667"/>
              <a:ext cx="140" cy="13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1000" b="1" dirty="0">
                  <a:solidFill>
                    <a:srgbClr val="000000"/>
                  </a:solidFill>
                  <a:latin typeface="Arial" charset="0"/>
                </a:rPr>
                <a:t>8</a:t>
              </a:r>
            </a:p>
          </p:txBody>
        </p:sp>
        <p:sp>
          <p:nvSpPr>
            <p:cNvPr id="41999" name="Rectangle 13"/>
            <p:cNvSpPr>
              <a:spLocks noChangeArrowheads="1"/>
            </p:cNvSpPr>
            <p:nvPr/>
          </p:nvSpPr>
          <p:spPr bwMode="auto">
            <a:xfrm>
              <a:off x="4568" y="3667"/>
              <a:ext cx="140" cy="13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1000" b="1" dirty="0">
                  <a:solidFill>
                    <a:srgbClr val="000000"/>
                  </a:solidFill>
                  <a:latin typeface="Arial" charset="0"/>
                </a:rPr>
                <a:t>9</a:t>
              </a:r>
            </a:p>
          </p:txBody>
        </p:sp>
        <p:sp>
          <p:nvSpPr>
            <p:cNvPr id="42000" name="Rectangle 14"/>
            <p:cNvSpPr>
              <a:spLocks noChangeArrowheads="1"/>
            </p:cNvSpPr>
            <p:nvPr/>
          </p:nvSpPr>
          <p:spPr bwMode="auto">
            <a:xfrm>
              <a:off x="3827" y="3667"/>
              <a:ext cx="140" cy="13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1000" b="1" dirty="0">
                  <a:solidFill>
                    <a:srgbClr val="000000"/>
                  </a:solidFill>
                  <a:latin typeface="Arial" charset="0"/>
                </a:rPr>
                <a:t>7</a:t>
              </a:r>
            </a:p>
          </p:txBody>
        </p:sp>
        <p:sp>
          <p:nvSpPr>
            <p:cNvPr id="42001" name="Rectangle 15"/>
            <p:cNvSpPr>
              <a:spLocks noChangeArrowheads="1"/>
            </p:cNvSpPr>
            <p:nvPr/>
          </p:nvSpPr>
          <p:spPr bwMode="auto">
            <a:xfrm>
              <a:off x="3459" y="3667"/>
              <a:ext cx="140" cy="13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1000" b="1" dirty="0">
                  <a:solidFill>
                    <a:srgbClr val="000000"/>
                  </a:solidFill>
                  <a:latin typeface="Arial" charset="0"/>
                </a:rPr>
                <a:t>6</a:t>
              </a:r>
            </a:p>
          </p:txBody>
        </p:sp>
        <p:sp>
          <p:nvSpPr>
            <p:cNvPr id="42002" name="Rectangle 16"/>
            <p:cNvSpPr>
              <a:spLocks noChangeArrowheads="1"/>
            </p:cNvSpPr>
            <p:nvPr/>
          </p:nvSpPr>
          <p:spPr bwMode="auto">
            <a:xfrm>
              <a:off x="2741" y="3667"/>
              <a:ext cx="140" cy="13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1000" b="1" dirty="0">
                  <a:solidFill>
                    <a:srgbClr val="000000"/>
                  </a:solidFill>
                  <a:latin typeface="Arial" charset="0"/>
                </a:rPr>
                <a:t>4</a:t>
              </a:r>
            </a:p>
          </p:txBody>
        </p:sp>
        <p:grpSp>
          <p:nvGrpSpPr>
            <p:cNvPr id="3" name="Group 17"/>
            <p:cNvGrpSpPr>
              <a:grpSpLocks/>
            </p:cNvGrpSpPr>
            <p:nvPr/>
          </p:nvGrpSpPr>
          <p:grpSpPr bwMode="auto">
            <a:xfrm>
              <a:off x="1176" y="1824"/>
              <a:ext cx="140" cy="1893"/>
              <a:chOff x="810" y="1824"/>
              <a:chExt cx="140" cy="1893"/>
            </a:xfrm>
          </p:grpSpPr>
          <p:sp>
            <p:nvSpPr>
              <p:cNvPr id="42041" name="Rectangle 18"/>
              <p:cNvSpPr>
                <a:spLocks noChangeArrowheads="1"/>
              </p:cNvSpPr>
              <p:nvPr/>
            </p:nvSpPr>
            <p:spPr bwMode="auto">
              <a:xfrm>
                <a:off x="810" y="2588"/>
                <a:ext cx="140" cy="13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r>
                  <a:rPr lang="en-US" sz="1000" b="1" dirty="0">
                    <a:solidFill>
                      <a:srgbClr val="000000"/>
                    </a:solidFill>
                    <a:latin typeface="Arial" charset="0"/>
                  </a:rPr>
                  <a:t>5</a:t>
                </a:r>
              </a:p>
            </p:txBody>
          </p:sp>
          <p:sp>
            <p:nvSpPr>
              <p:cNvPr id="42042" name="Rectangle 19"/>
              <p:cNvSpPr>
                <a:spLocks noChangeArrowheads="1"/>
              </p:cNvSpPr>
              <p:nvPr/>
            </p:nvSpPr>
            <p:spPr bwMode="auto">
              <a:xfrm>
                <a:off x="810" y="3582"/>
                <a:ext cx="140" cy="13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r>
                  <a:rPr lang="en-US" sz="1000" b="1" dirty="0">
                    <a:solidFill>
                      <a:srgbClr val="000000"/>
                    </a:solidFill>
                    <a:latin typeface="Arial" charset="0"/>
                  </a:rPr>
                  <a:t>0</a:t>
                </a:r>
              </a:p>
            </p:txBody>
          </p:sp>
          <p:sp>
            <p:nvSpPr>
              <p:cNvPr id="42043" name="Rectangle 20"/>
              <p:cNvSpPr>
                <a:spLocks noChangeArrowheads="1"/>
              </p:cNvSpPr>
              <p:nvPr/>
            </p:nvSpPr>
            <p:spPr bwMode="auto">
              <a:xfrm>
                <a:off x="810" y="2390"/>
                <a:ext cx="140" cy="13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r>
                  <a:rPr lang="en-US" sz="1000" b="1" dirty="0">
                    <a:solidFill>
                      <a:srgbClr val="000000"/>
                    </a:solidFill>
                    <a:latin typeface="Arial" charset="0"/>
                  </a:rPr>
                  <a:t>6</a:t>
                </a:r>
              </a:p>
            </p:txBody>
          </p:sp>
          <p:sp>
            <p:nvSpPr>
              <p:cNvPr id="42044" name="Rectangle 21"/>
              <p:cNvSpPr>
                <a:spLocks noChangeArrowheads="1"/>
              </p:cNvSpPr>
              <p:nvPr/>
            </p:nvSpPr>
            <p:spPr bwMode="auto">
              <a:xfrm>
                <a:off x="810" y="3367"/>
                <a:ext cx="140" cy="13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r>
                  <a:rPr lang="en-US" sz="1000" b="1" dirty="0">
                    <a:solidFill>
                      <a:srgbClr val="000000"/>
                    </a:solidFill>
                    <a:latin typeface="Arial" charset="0"/>
                  </a:rPr>
                  <a:t>1</a:t>
                </a:r>
              </a:p>
            </p:txBody>
          </p:sp>
          <p:sp>
            <p:nvSpPr>
              <p:cNvPr id="42045" name="Rectangle 22"/>
              <p:cNvSpPr>
                <a:spLocks noChangeArrowheads="1"/>
              </p:cNvSpPr>
              <p:nvPr/>
            </p:nvSpPr>
            <p:spPr bwMode="auto">
              <a:xfrm>
                <a:off x="810" y="2776"/>
                <a:ext cx="140" cy="13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r>
                  <a:rPr lang="en-US" sz="1000" b="1" dirty="0">
                    <a:solidFill>
                      <a:srgbClr val="000000"/>
                    </a:solidFill>
                    <a:latin typeface="Arial" charset="0"/>
                  </a:rPr>
                  <a:t>4</a:t>
                </a:r>
              </a:p>
            </p:txBody>
          </p:sp>
          <p:sp>
            <p:nvSpPr>
              <p:cNvPr id="42046" name="Rectangle 23"/>
              <p:cNvSpPr>
                <a:spLocks noChangeArrowheads="1"/>
              </p:cNvSpPr>
              <p:nvPr/>
            </p:nvSpPr>
            <p:spPr bwMode="auto">
              <a:xfrm>
                <a:off x="810" y="2979"/>
                <a:ext cx="140" cy="13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r>
                  <a:rPr lang="en-US" sz="1000" b="1" dirty="0">
                    <a:solidFill>
                      <a:srgbClr val="000000"/>
                    </a:solidFill>
                    <a:latin typeface="Arial" charset="0"/>
                  </a:rPr>
                  <a:t>3</a:t>
                </a:r>
              </a:p>
            </p:txBody>
          </p:sp>
          <p:sp>
            <p:nvSpPr>
              <p:cNvPr id="42047" name="Rectangle 24"/>
              <p:cNvSpPr>
                <a:spLocks noChangeArrowheads="1"/>
              </p:cNvSpPr>
              <p:nvPr/>
            </p:nvSpPr>
            <p:spPr bwMode="auto">
              <a:xfrm>
                <a:off x="810" y="3171"/>
                <a:ext cx="140" cy="13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r>
                  <a:rPr lang="en-US" sz="1000" b="1" dirty="0">
                    <a:solidFill>
                      <a:srgbClr val="000000"/>
                    </a:solidFill>
                    <a:latin typeface="Arial" charset="0"/>
                  </a:rPr>
                  <a:t>2</a:t>
                </a:r>
              </a:p>
            </p:txBody>
          </p:sp>
          <p:sp>
            <p:nvSpPr>
              <p:cNvPr id="42048" name="Rectangle 25"/>
              <p:cNvSpPr>
                <a:spLocks noChangeArrowheads="1"/>
              </p:cNvSpPr>
              <p:nvPr/>
            </p:nvSpPr>
            <p:spPr bwMode="auto">
              <a:xfrm>
                <a:off x="810" y="2018"/>
                <a:ext cx="140" cy="13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r>
                  <a:rPr lang="en-US" sz="1000" b="1" dirty="0">
                    <a:solidFill>
                      <a:srgbClr val="000000"/>
                    </a:solidFill>
                    <a:latin typeface="Arial" charset="0"/>
                  </a:rPr>
                  <a:t>8</a:t>
                </a:r>
              </a:p>
            </p:txBody>
          </p:sp>
          <p:sp>
            <p:nvSpPr>
              <p:cNvPr id="42049" name="Rectangle 26"/>
              <p:cNvSpPr>
                <a:spLocks noChangeArrowheads="1"/>
              </p:cNvSpPr>
              <p:nvPr/>
            </p:nvSpPr>
            <p:spPr bwMode="auto">
              <a:xfrm>
                <a:off x="810" y="2207"/>
                <a:ext cx="140" cy="13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r>
                  <a:rPr lang="en-US" sz="1000" b="1" dirty="0">
                    <a:solidFill>
                      <a:srgbClr val="000000"/>
                    </a:solidFill>
                    <a:latin typeface="Arial" charset="0"/>
                  </a:rPr>
                  <a:t>7</a:t>
                </a:r>
              </a:p>
            </p:txBody>
          </p:sp>
          <p:sp>
            <p:nvSpPr>
              <p:cNvPr id="42050" name="Rectangle 27"/>
              <p:cNvSpPr>
                <a:spLocks noChangeArrowheads="1"/>
              </p:cNvSpPr>
              <p:nvPr/>
            </p:nvSpPr>
            <p:spPr bwMode="auto">
              <a:xfrm>
                <a:off x="810" y="1824"/>
                <a:ext cx="140" cy="13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r>
                  <a:rPr lang="en-US" sz="1000" b="1" dirty="0">
                    <a:solidFill>
                      <a:srgbClr val="000000"/>
                    </a:solidFill>
                    <a:latin typeface="Arial" charset="0"/>
                  </a:rPr>
                  <a:t>9</a:t>
                </a:r>
              </a:p>
            </p:txBody>
          </p:sp>
        </p:grpSp>
        <p:sp>
          <p:nvSpPr>
            <p:cNvPr id="42004" name="Rectangle 28"/>
            <p:cNvSpPr>
              <a:spLocks noChangeArrowheads="1"/>
            </p:cNvSpPr>
            <p:nvPr/>
          </p:nvSpPr>
          <p:spPr bwMode="auto">
            <a:xfrm rot="16200000">
              <a:off x="51" y="2753"/>
              <a:ext cx="2079" cy="17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1500" b="1" dirty="0">
                  <a:solidFill>
                    <a:srgbClr val="000000"/>
                  </a:solidFill>
                  <a:latin typeface="Arial" charset="0"/>
                </a:rPr>
                <a:t>Predicted Average Smackover Porosity</a:t>
              </a:r>
            </a:p>
          </p:txBody>
        </p:sp>
        <p:sp>
          <p:nvSpPr>
            <p:cNvPr id="42005" name="Line 29"/>
            <p:cNvSpPr>
              <a:spLocks noChangeShapeType="1"/>
            </p:cNvSpPr>
            <p:nvPr/>
          </p:nvSpPr>
          <p:spPr bwMode="auto">
            <a:xfrm>
              <a:off x="1358" y="1892"/>
              <a:ext cx="0" cy="174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2006" name="Line 30"/>
            <p:cNvSpPr>
              <a:spLocks noChangeShapeType="1"/>
            </p:cNvSpPr>
            <p:nvPr/>
          </p:nvSpPr>
          <p:spPr bwMode="auto">
            <a:xfrm flipV="1">
              <a:off x="1359" y="3634"/>
              <a:ext cx="3284" cy="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2007" name="Line 31"/>
            <p:cNvSpPr>
              <a:spLocks noChangeShapeType="1"/>
            </p:cNvSpPr>
            <p:nvPr/>
          </p:nvSpPr>
          <p:spPr bwMode="auto">
            <a:xfrm flipV="1">
              <a:off x="1357" y="3634"/>
              <a:ext cx="0" cy="4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2008" name="Line 32"/>
            <p:cNvSpPr>
              <a:spLocks noChangeShapeType="1"/>
            </p:cNvSpPr>
            <p:nvPr/>
          </p:nvSpPr>
          <p:spPr bwMode="auto">
            <a:xfrm flipV="1">
              <a:off x="1723" y="3636"/>
              <a:ext cx="0" cy="4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2009" name="Line 33"/>
            <p:cNvSpPr>
              <a:spLocks noChangeShapeType="1"/>
            </p:cNvSpPr>
            <p:nvPr/>
          </p:nvSpPr>
          <p:spPr bwMode="auto">
            <a:xfrm flipV="1">
              <a:off x="2092" y="3636"/>
              <a:ext cx="0" cy="4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2010" name="Line 34"/>
            <p:cNvSpPr>
              <a:spLocks noChangeShapeType="1"/>
            </p:cNvSpPr>
            <p:nvPr/>
          </p:nvSpPr>
          <p:spPr bwMode="auto">
            <a:xfrm flipV="1">
              <a:off x="2453" y="3634"/>
              <a:ext cx="0" cy="4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2011" name="Line 35"/>
            <p:cNvSpPr>
              <a:spLocks noChangeShapeType="1"/>
            </p:cNvSpPr>
            <p:nvPr/>
          </p:nvSpPr>
          <p:spPr bwMode="auto">
            <a:xfrm flipV="1">
              <a:off x="2816" y="3634"/>
              <a:ext cx="0" cy="4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2012" name="Line 36"/>
            <p:cNvSpPr>
              <a:spLocks noChangeShapeType="1"/>
            </p:cNvSpPr>
            <p:nvPr/>
          </p:nvSpPr>
          <p:spPr bwMode="auto">
            <a:xfrm flipV="1">
              <a:off x="3178" y="3634"/>
              <a:ext cx="0" cy="4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2013" name="Line 37"/>
            <p:cNvSpPr>
              <a:spLocks noChangeShapeType="1"/>
            </p:cNvSpPr>
            <p:nvPr/>
          </p:nvSpPr>
          <p:spPr bwMode="auto">
            <a:xfrm flipV="1">
              <a:off x="3908" y="3634"/>
              <a:ext cx="0" cy="4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2014" name="Line 38"/>
            <p:cNvSpPr>
              <a:spLocks noChangeShapeType="1"/>
            </p:cNvSpPr>
            <p:nvPr/>
          </p:nvSpPr>
          <p:spPr bwMode="auto">
            <a:xfrm>
              <a:off x="1313" y="3439"/>
              <a:ext cx="46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2015" name="Line 39"/>
            <p:cNvSpPr>
              <a:spLocks noChangeShapeType="1"/>
            </p:cNvSpPr>
            <p:nvPr/>
          </p:nvSpPr>
          <p:spPr bwMode="auto">
            <a:xfrm flipV="1">
              <a:off x="3540" y="3634"/>
              <a:ext cx="0" cy="4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2016" name="Line 40"/>
            <p:cNvSpPr>
              <a:spLocks noChangeShapeType="1"/>
            </p:cNvSpPr>
            <p:nvPr/>
          </p:nvSpPr>
          <p:spPr bwMode="auto">
            <a:xfrm flipV="1">
              <a:off x="4643" y="3634"/>
              <a:ext cx="0" cy="4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2017" name="Line 41"/>
            <p:cNvSpPr>
              <a:spLocks noChangeShapeType="1"/>
            </p:cNvSpPr>
            <p:nvPr/>
          </p:nvSpPr>
          <p:spPr bwMode="auto">
            <a:xfrm flipV="1">
              <a:off x="4281" y="3634"/>
              <a:ext cx="0" cy="4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2018" name="Line 42"/>
            <p:cNvSpPr>
              <a:spLocks noChangeShapeType="1"/>
            </p:cNvSpPr>
            <p:nvPr/>
          </p:nvSpPr>
          <p:spPr bwMode="auto">
            <a:xfrm>
              <a:off x="1313" y="2859"/>
              <a:ext cx="46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2019" name="Line 43"/>
            <p:cNvSpPr>
              <a:spLocks noChangeShapeType="1"/>
            </p:cNvSpPr>
            <p:nvPr/>
          </p:nvSpPr>
          <p:spPr bwMode="auto">
            <a:xfrm>
              <a:off x="1313" y="3246"/>
              <a:ext cx="46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2020" name="Line 44"/>
            <p:cNvSpPr>
              <a:spLocks noChangeShapeType="1"/>
            </p:cNvSpPr>
            <p:nvPr/>
          </p:nvSpPr>
          <p:spPr bwMode="auto">
            <a:xfrm>
              <a:off x="1313" y="3633"/>
              <a:ext cx="46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2021" name="Line 45"/>
            <p:cNvSpPr>
              <a:spLocks noChangeShapeType="1"/>
            </p:cNvSpPr>
            <p:nvPr/>
          </p:nvSpPr>
          <p:spPr bwMode="auto">
            <a:xfrm>
              <a:off x="1313" y="3048"/>
              <a:ext cx="46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2022" name="Line 46"/>
            <p:cNvSpPr>
              <a:spLocks noChangeShapeType="1"/>
            </p:cNvSpPr>
            <p:nvPr/>
          </p:nvSpPr>
          <p:spPr bwMode="auto">
            <a:xfrm>
              <a:off x="1313" y="2469"/>
              <a:ext cx="46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2023" name="Line 47"/>
            <p:cNvSpPr>
              <a:spLocks noChangeShapeType="1"/>
            </p:cNvSpPr>
            <p:nvPr/>
          </p:nvSpPr>
          <p:spPr bwMode="auto">
            <a:xfrm>
              <a:off x="1313" y="2663"/>
              <a:ext cx="46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2024" name="Line 48"/>
            <p:cNvSpPr>
              <a:spLocks noChangeShapeType="1"/>
            </p:cNvSpPr>
            <p:nvPr/>
          </p:nvSpPr>
          <p:spPr bwMode="auto">
            <a:xfrm>
              <a:off x="1313" y="1890"/>
              <a:ext cx="46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2025" name="Line 49"/>
            <p:cNvSpPr>
              <a:spLocks noChangeShapeType="1"/>
            </p:cNvSpPr>
            <p:nvPr/>
          </p:nvSpPr>
          <p:spPr bwMode="auto">
            <a:xfrm>
              <a:off x="1313" y="2087"/>
              <a:ext cx="46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2026" name="Line 50"/>
            <p:cNvSpPr>
              <a:spLocks noChangeShapeType="1"/>
            </p:cNvSpPr>
            <p:nvPr/>
          </p:nvSpPr>
          <p:spPr bwMode="auto">
            <a:xfrm>
              <a:off x="1313" y="2276"/>
              <a:ext cx="46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2027" name="Line 51"/>
            <p:cNvSpPr>
              <a:spLocks noChangeShapeType="1"/>
            </p:cNvSpPr>
            <p:nvPr/>
          </p:nvSpPr>
          <p:spPr bwMode="auto">
            <a:xfrm flipV="1">
              <a:off x="1910" y="2220"/>
              <a:ext cx="2300" cy="104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2028" name="Line 52"/>
            <p:cNvSpPr>
              <a:spLocks noChangeShapeType="1"/>
            </p:cNvSpPr>
            <p:nvPr/>
          </p:nvSpPr>
          <p:spPr bwMode="auto">
            <a:xfrm flipV="1">
              <a:off x="1915" y="2115"/>
              <a:ext cx="2284" cy="122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2029" name="Freeform 53"/>
            <p:cNvSpPr>
              <a:spLocks/>
            </p:cNvSpPr>
            <p:nvPr/>
          </p:nvSpPr>
          <p:spPr bwMode="auto">
            <a:xfrm>
              <a:off x="1904" y="2512"/>
              <a:ext cx="2295" cy="995"/>
            </a:xfrm>
            <a:custGeom>
              <a:avLst/>
              <a:gdLst>
                <a:gd name="T0" fmla="*/ 0 w 3328"/>
                <a:gd name="T1" fmla="*/ 1528 h 1528"/>
                <a:gd name="T2" fmla="*/ 904 w 3328"/>
                <a:gd name="T3" fmla="*/ 976 h 1528"/>
                <a:gd name="T4" fmla="*/ 1824 w 3328"/>
                <a:gd name="T5" fmla="*/ 520 h 1528"/>
                <a:gd name="T6" fmla="*/ 2736 w 3328"/>
                <a:gd name="T7" fmla="*/ 184 h 1528"/>
                <a:gd name="T8" fmla="*/ 3328 w 3328"/>
                <a:gd name="T9" fmla="*/ 0 h 15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28"/>
                <a:gd name="T16" fmla="*/ 0 h 1528"/>
                <a:gd name="T17" fmla="*/ 3328 w 3328"/>
                <a:gd name="T18" fmla="*/ 1528 h 15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28" h="1528">
                  <a:moveTo>
                    <a:pt x="0" y="1528"/>
                  </a:moveTo>
                  <a:cubicBezTo>
                    <a:pt x="300" y="1336"/>
                    <a:pt x="600" y="1144"/>
                    <a:pt x="904" y="976"/>
                  </a:cubicBezTo>
                  <a:cubicBezTo>
                    <a:pt x="1208" y="808"/>
                    <a:pt x="1519" y="652"/>
                    <a:pt x="1824" y="520"/>
                  </a:cubicBezTo>
                  <a:cubicBezTo>
                    <a:pt x="2129" y="388"/>
                    <a:pt x="2485" y="271"/>
                    <a:pt x="2736" y="184"/>
                  </a:cubicBezTo>
                  <a:cubicBezTo>
                    <a:pt x="2987" y="97"/>
                    <a:pt x="3157" y="48"/>
                    <a:pt x="3328" y="0"/>
                  </a:cubicBezTo>
                </a:path>
              </a:pathLst>
            </a:custGeom>
            <a:noFill/>
            <a:ln w="38100" cap="flat" cmpd="sng">
              <a:solidFill>
                <a:schemeClr val="accent2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2030" name="Freeform 54"/>
            <p:cNvSpPr>
              <a:spLocks/>
            </p:cNvSpPr>
            <p:nvPr/>
          </p:nvSpPr>
          <p:spPr bwMode="auto">
            <a:xfrm>
              <a:off x="1899" y="1939"/>
              <a:ext cx="2300" cy="1090"/>
            </a:xfrm>
            <a:custGeom>
              <a:avLst/>
              <a:gdLst>
                <a:gd name="T0" fmla="*/ 0 w 3336"/>
                <a:gd name="T1" fmla="*/ 1672 h 1672"/>
                <a:gd name="T2" fmla="*/ 616 w 3336"/>
                <a:gd name="T3" fmla="*/ 1472 h 1672"/>
                <a:gd name="T4" fmla="*/ 1352 w 3336"/>
                <a:gd name="T5" fmla="*/ 1160 h 1672"/>
                <a:gd name="T6" fmla="*/ 2088 w 3336"/>
                <a:gd name="T7" fmla="*/ 760 h 1672"/>
                <a:gd name="T8" fmla="*/ 2848 w 3336"/>
                <a:gd name="T9" fmla="*/ 296 h 1672"/>
                <a:gd name="T10" fmla="*/ 3336 w 3336"/>
                <a:gd name="T11" fmla="*/ 0 h 167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36"/>
                <a:gd name="T19" fmla="*/ 0 h 1672"/>
                <a:gd name="T20" fmla="*/ 3336 w 3336"/>
                <a:gd name="T21" fmla="*/ 1672 h 167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36" h="1672">
                  <a:moveTo>
                    <a:pt x="0" y="1672"/>
                  </a:moveTo>
                  <a:cubicBezTo>
                    <a:pt x="195" y="1614"/>
                    <a:pt x="391" y="1557"/>
                    <a:pt x="616" y="1472"/>
                  </a:cubicBezTo>
                  <a:cubicBezTo>
                    <a:pt x="841" y="1387"/>
                    <a:pt x="1107" y="1279"/>
                    <a:pt x="1352" y="1160"/>
                  </a:cubicBezTo>
                  <a:cubicBezTo>
                    <a:pt x="1597" y="1041"/>
                    <a:pt x="1839" y="904"/>
                    <a:pt x="2088" y="760"/>
                  </a:cubicBezTo>
                  <a:cubicBezTo>
                    <a:pt x="2337" y="616"/>
                    <a:pt x="2640" y="423"/>
                    <a:pt x="2848" y="296"/>
                  </a:cubicBezTo>
                  <a:cubicBezTo>
                    <a:pt x="3056" y="169"/>
                    <a:pt x="3196" y="84"/>
                    <a:pt x="3336" y="0"/>
                  </a:cubicBezTo>
                </a:path>
              </a:pathLst>
            </a:custGeom>
            <a:noFill/>
            <a:ln w="38100" cap="flat" cmpd="sng">
              <a:solidFill>
                <a:schemeClr val="accent2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2031" name="Text Box 55"/>
            <p:cNvSpPr txBox="1">
              <a:spLocks noChangeArrowheads="1"/>
            </p:cNvSpPr>
            <p:nvPr/>
          </p:nvSpPr>
          <p:spPr bwMode="auto">
            <a:xfrm rot="20155266">
              <a:off x="4022" y="2218"/>
              <a:ext cx="361" cy="13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>
                  <a:solidFill>
                    <a:srgbClr val="000000"/>
                  </a:solidFill>
                  <a:latin typeface="Arial" charset="0"/>
                </a:rPr>
                <a:t>Best Fit</a:t>
              </a:r>
            </a:p>
          </p:txBody>
        </p:sp>
        <p:sp>
          <p:nvSpPr>
            <p:cNvPr id="42032" name="Text Box 56"/>
            <p:cNvSpPr txBox="1">
              <a:spLocks noChangeArrowheads="1"/>
            </p:cNvSpPr>
            <p:nvPr/>
          </p:nvSpPr>
          <p:spPr bwMode="auto">
            <a:xfrm rot="20572091">
              <a:off x="3623" y="2692"/>
              <a:ext cx="372" cy="13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000" b="1" dirty="0">
                  <a:solidFill>
                    <a:srgbClr val="000000"/>
                  </a:solidFill>
                  <a:latin typeface="Arial" charset="0"/>
                </a:rPr>
                <a:t>95% C.I.</a:t>
              </a:r>
            </a:p>
          </p:txBody>
        </p:sp>
        <p:sp>
          <p:nvSpPr>
            <p:cNvPr id="42033" name="Oval 57"/>
            <p:cNvSpPr>
              <a:spLocks noChangeAspect="1" noChangeArrowheads="1"/>
            </p:cNvSpPr>
            <p:nvPr/>
          </p:nvSpPr>
          <p:spPr bwMode="auto">
            <a:xfrm>
              <a:off x="2179" y="2952"/>
              <a:ext cx="67" cy="64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2034" name="Oval 58"/>
            <p:cNvSpPr>
              <a:spLocks noChangeAspect="1" noChangeArrowheads="1"/>
            </p:cNvSpPr>
            <p:nvPr/>
          </p:nvSpPr>
          <p:spPr bwMode="auto">
            <a:xfrm>
              <a:off x="1885" y="3335"/>
              <a:ext cx="68" cy="64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2035" name="Oval 59"/>
            <p:cNvSpPr>
              <a:spLocks noChangeAspect="1" noChangeArrowheads="1"/>
            </p:cNvSpPr>
            <p:nvPr/>
          </p:nvSpPr>
          <p:spPr bwMode="auto">
            <a:xfrm>
              <a:off x="2092" y="3312"/>
              <a:ext cx="67" cy="64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2036" name="Oval 60"/>
            <p:cNvSpPr>
              <a:spLocks noChangeAspect="1" noChangeArrowheads="1"/>
            </p:cNvSpPr>
            <p:nvPr/>
          </p:nvSpPr>
          <p:spPr bwMode="auto">
            <a:xfrm>
              <a:off x="2642" y="2940"/>
              <a:ext cx="68" cy="64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2037" name="Oval 61"/>
            <p:cNvSpPr>
              <a:spLocks noChangeAspect="1" noChangeArrowheads="1"/>
            </p:cNvSpPr>
            <p:nvPr/>
          </p:nvSpPr>
          <p:spPr bwMode="auto">
            <a:xfrm>
              <a:off x="2758" y="2760"/>
              <a:ext cx="67" cy="64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2038" name="Oval 62"/>
            <p:cNvSpPr>
              <a:spLocks noChangeAspect="1" noChangeArrowheads="1"/>
            </p:cNvSpPr>
            <p:nvPr/>
          </p:nvSpPr>
          <p:spPr bwMode="auto">
            <a:xfrm>
              <a:off x="3097" y="2444"/>
              <a:ext cx="68" cy="64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2039" name="Oval 63"/>
            <p:cNvSpPr>
              <a:spLocks noChangeAspect="1" noChangeArrowheads="1"/>
            </p:cNvSpPr>
            <p:nvPr/>
          </p:nvSpPr>
          <p:spPr bwMode="auto">
            <a:xfrm>
              <a:off x="4181" y="2416"/>
              <a:ext cx="67" cy="64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42040" name="Oval 64"/>
            <p:cNvSpPr>
              <a:spLocks noChangeAspect="1" noChangeArrowheads="1"/>
            </p:cNvSpPr>
            <p:nvPr/>
          </p:nvSpPr>
          <p:spPr bwMode="auto">
            <a:xfrm>
              <a:off x="4015" y="2158"/>
              <a:ext cx="68" cy="64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68" name="Title 7"/>
          <p:cNvSpPr txBox="1">
            <a:spLocks/>
          </p:cNvSpPr>
          <p:nvPr/>
        </p:nvSpPr>
        <p:spPr>
          <a:xfrm>
            <a:off x="680432" y="289810"/>
            <a:ext cx="7772400" cy="381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sz="3200" dirty="0" smtClean="0"/>
              <a:t>Predicted Porosity Map</a:t>
            </a:r>
            <a:endParaRPr lang="en-US" sz="3200" dirty="0"/>
          </a:p>
        </p:txBody>
      </p:sp>
      <p:sp>
        <p:nvSpPr>
          <p:cNvPr id="4301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3400" y="1012825"/>
            <a:ext cx="8210550" cy="1085850"/>
          </a:xfrm>
          <a:noFill/>
        </p:spPr>
        <p:txBody>
          <a:bodyPr/>
          <a:lstStyle/>
          <a:p>
            <a:pPr>
              <a:buFontTx/>
              <a:buNone/>
            </a:pPr>
            <a:r>
              <a:rPr lang="en-US" sz="2200" b="1" dirty="0" smtClean="0"/>
              <a:t>Applying the derived attribute “equation” to the 3D seismic survey resulted in a Smackover porosity map</a:t>
            </a:r>
          </a:p>
        </p:txBody>
      </p:sp>
      <p:pic>
        <p:nvPicPr>
          <p:cNvPr id="43014" name="Picture 4"/>
          <p:cNvPicPr>
            <a:picLocks noChangeArrowheads="1"/>
          </p:cNvPicPr>
          <p:nvPr/>
        </p:nvPicPr>
        <p:blipFill>
          <a:blip r:embed="rId3" cstate="print"/>
          <a:srcRect l="15764" t="9047" r="3227" b="8084"/>
          <a:stretch>
            <a:fillRect/>
          </a:stretch>
        </p:blipFill>
        <p:spPr bwMode="auto">
          <a:xfrm>
            <a:off x="666750" y="1978027"/>
            <a:ext cx="4584700" cy="3548063"/>
          </a:xfrm>
          <a:prstGeom prst="rect">
            <a:avLst/>
          </a:prstGeom>
          <a:solidFill>
            <a:srgbClr val="FFFFCC"/>
          </a:solidFill>
          <a:ln w="285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339973" name="Picture 5"/>
          <p:cNvPicPr>
            <a:picLocks noChangeAspect="1" noChangeArrowheads="1"/>
          </p:cNvPicPr>
          <p:nvPr/>
        </p:nvPicPr>
        <p:blipFill>
          <a:blip r:embed="rId3" cstate="print"/>
          <a:srcRect l="42825" t="43204" r="39545" b="35010"/>
          <a:stretch>
            <a:fillRect/>
          </a:stretch>
        </p:blipFill>
        <p:spPr bwMode="auto">
          <a:xfrm>
            <a:off x="5581650" y="2828925"/>
            <a:ext cx="3049588" cy="2851150"/>
          </a:xfrm>
          <a:prstGeom prst="rect">
            <a:avLst/>
          </a:prstGeom>
          <a:noFill/>
          <a:ln w="57150">
            <a:solidFill>
              <a:srgbClr val="FF00FF"/>
            </a:solidFill>
            <a:miter lim="800000"/>
            <a:headEnd/>
            <a:tailEnd/>
          </a:ln>
          <a:effectLst>
            <a:outerShdw dist="107763" dir="2700000" algn="ctr" rotWithShape="0">
              <a:schemeClr val="hlink"/>
            </a:outerShdw>
          </a:effectLst>
        </p:spPr>
      </p:pic>
      <p:sp>
        <p:nvSpPr>
          <p:cNvPr id="43016" name="Rectangle 6"/>
          <p:cNvSpPr>
            <a:spLocks noChangeArrowheads="1"/>
          </p:cNvSpPr>
          <p:nvPr/>
        </p:nvSpPr>
        <p:spPr bwMode="auto">
          <a:xfrm>
            <a:off x="2190750" y="3457577"/>
            <a:ext cx="990600" cy="885825"/>
          </a:xfrm>
          <a:prstGeom prst="rect">
            <a:avLst/>
          </a:prstGeom>
          <a:noFill/>
          <a:ln w="57150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43017" name="Freeform 7"/>
          <p:cNvSpPr>
            <a:spLocks/>
          </p:cNvSpPr>
          <p:nvPr/>
        </p:nvSpPr>
        <p:spPr bwMode="auto">
          <a:xfrm>
            <a:off x="654050" y="1968500"/>
            <a:ext cx="4597400" cy="3562350"/>
          </a:xfrm>
          <a:custGeom>
            <a:avLst/>
            <a:gdLst>
              <a:gd name="T0" fmla="*/ 36 w 2896"/>
              <a:gd name="T1" fmla="*/ 1064 h 2244"/>
              <a:gd name="T2" fmla="*/ 104 w 2896"/>
              <a:gd name="T3" fmla="*/ 1208 h 2244"/>
              <a:gd name="T4" fmla="*/ 2372 w 2896"/>
              <a:gd name="T5" fmla="*/ 2224 h 2244"/>
              <a:gd name="T6" fmla="*/ 2460 w 2896"/>
              <a:gd name="T7" fmla="*/ 2188 h 2244"/>
              <a:gd name="T8" fmla="*/ 2868 w 2896"/>
              <a:gd name="T9" fmla="*/ 1112 h 2244"/>
              <a:gd name="T10" fmla="*/ 2896 w 2896"/>
              <a:gd name="T11" fmla="*/ 1112 h 2244"/>
              <a:gd name="T12" fmla="*/ 2896 w 2896"/>
              <a:gd name="T13" fmla="*/ 2244 h 2244"/>
              <a:gd name="T14" fmla="*/ 0 w 2896"/>
              <a:gd name="T15" fmla="*/ 2244 h 2244"/>
              <a:gd name="T16" fmla="*/ 0 w 2896"/>
              <a:gd name="T17" fmla="*/ 0 h 2244"/>
              <a:gd name="T18" fmla="*/ 468 w 2896"/>
              <a:gd name="T19" fmla="*/ 0 h 2244"/>
              <a:gd name="T20" fmla="*/ 432 w 2896"/>
              <a:gd name="T21" fmla="*/ 80 h 2244"/>
              <a:gd name="T22" fmla="*/ 60 w 2896"/>
              <a:gd name="T23" fmla="*/ 1064 h 2244"/>
              <a:gd name="T24" fmla="*/ 36 w 2896"/>
              <a:gd name="T25" fmla="*/ 1064 h 224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896"/>
              <a:gd name="T40" fmla="*/ 0 h 2244"/>
              <a:gd name="T41" fmla="*/ 2896 w 2896"/>
              <a:gd name="T42" fmla="*/ 2244 h 2244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896" h="2244">
                <a:moveTo>
                  <a:pt x="36" y="1064"/>
                </a:moveTo>
                <a:lnTo>
                  <a:pt x="104" y="1208"/>
                </a:lnTo>
                <a:lnTo>
                  <a:pt x="2372" y="2224"/>
                </a:lnTo>
                <a:lnTo>
                  <a:pt x="2460" y="2188"/>
                </a:lnTo>
                <a:lnTo>
                  <a:pt x="2868" y="1112"/>
                </a:lnTo>
                <a:lnTo>
                  <a:pt x="2896" y="1112"/>
                </a:lnTo>
                <a:lnTo>
                  <a:pt x="2896" y="2244"/>
                </a:lnTo>
                <a:lnTo>
                  <a:pt x="0" y="2244"/>
                </a:lnTo>
                <a:lnTo>
                  <a:pt x="0" y="0"/>
                </a:lnTo>
                <a:lnTo>
                  <a:pt x="468" y="0"/>
                </a:lnTo>
                <a:lnTo>
                  <a:pt x="432" y="80"/>
                </a:lnTo>
                <a:lnTo>
                  <a:pt x="60" y="1064"/>
                </a:lnTo>
                <a:lnTo>
                  <a:pt x="36" y="1064"/>
                </a:lnTo>
                <a:close/>
              </a:path>
            </a:pathLst>
          </a:custGeom>
          <a:solidFill>
            <a:srgbClr val="DBD6B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43018" name="Freeform 8"/>
          <p:cNvSpPr>
            <a:spLocks/>
          </p:cNvSpPr>
          <p:nvPr/>
        </p:nvSpPr>
        <p:spPr bwMode="auto">
          <a:xfrm>
            <a:off x="1162051" y="1968500"/>
            <a:ext cx="4089400" cy="1847850"/>
          </a:xfrm>
          <a:custGeom>
            <a:avLst/>
            <a:gdLst>
              <a:gd name="T0" fmla="*/ 132 w 2576"/>
              <a:gd name="T1" fmla="*/ 24 h 1164"/>
              <a:gd name="T2" fmla="*/ 348 w 2576"/>
              <a:gd name="T3" fmla="*/ 116 h 1164"/>
              <a:gd name="T4" fmla="*/ 2536 w 2576"/>
              <a:gd name="T5" fmla="*/ 1104 h 1164"/>
              <a:gd name="T6" fmla="*/ 2564 w 2576"/>
              <a:gd name="T7" fmla="*/ 1164 h 1164"/>
              <a:gd name="T8" fmla="*/ 2576 w 2576"/>
              <a:gd name="T9" fmla="*/ 0 h 1164"/>
              <a:gd name="T10" fmla="*/ 0 w 2576"/>
              <a:gd name="T11" fmla="*/ 0 h 116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576"/>
              <a:gd name="T19" fmla="*/ 0 h 1164"/>
              <a:gd name="T20" fmla="*/ 2576 w 2576"/>
              <a:gd name="T21" fmla="*/ 1164 h 116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576" h="1164">
                <a:moveTo>
                  <a:pt x="132" y="24"/>
                </a:moveTo>
                <a:lnTo>
                  <a:pt x="348" y="116"/>
                </a:lnTo>
                <a:lnTo>
                  <a:pt x="2536" y="1104"/>
                </a:lnTo>
                <a:lnTo>
                  <a:pt x="2564" y="1164"/>
                </a:lnTo>
                <a:lnTo>
                  <a:pt x="2576" y="0"/>
                </a:lnTo>
                <a:lnTo>
                  <a:pt x="0" y="0"/>
                </a:lnTo>
              </a:path>
            </a:pathLst>
          </a:custGeom>
          <a:solidFill>
            <a:srgbClr val="DBD6B1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755663" y="4129088"/>
            <a:ext cx="609601" cy="1266824"/>
            <a:chOff x="4844" y="921"/>
            <a:chExt cx="384" cy="798"/>
          </a:xfrm>
        </p:grpSpPr>
        <p:pic>
          <p:nvPicPr>
            <p:cNvPr id="43024" name="Picture 10"/>
            <p:cNvPicPr>
              <a:picLocks noChangeArrowheads="1"/>
            </p:cNvPicPr>
            <p:nvPr/>
          </p:nvPicPr>
          <p:blipFill>
            <a:blip r:embed="rId4" cstate="print"/>
            <a:srcRect r="5310" b="1735"/>
            <a:stretch>
              <a:fillRect/>
            </a:stretch>
          </p:blipFill>
          <p:spPr bwMode="auto">
            <a:xfrm>
              <a:off x="4844" y="946"/>
              <a:ext cx="107" cy="68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43025" name="Rectangle 11"/>
            <p:cNvSpPr>
              <a:spLocks noChangeArrowheads="1"/>
            </p:cNvSpPr>
            <p:nvPr/>
          </p:nvSpPr>
          <p:spPr bwMode="auto">
            <a:xfrm>
              <a:off x="4943" y="921"/>
              <a:ext cx="285" cy="13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66675" tIns="33338" rIns="66675" bIns="33338">
              <a:spAutoFit/>
            </a:bodyPr>
            <a:lstStyle/>
            <a:p>
              <a:pPr defTabSz="476250"/>
              <a:r>
                <a:rPr lang="en-US" sz="1000" b="1" dirty="0">
                  <a:solidFill>
                    <a:srgbClr val="000000"/>
                  </a:solidFill>
                  <a:latin typeface="+mn-lt"/>
                </a:rPr>
                <a:t>18%</a:t>
              </a:r>
            </a:p>
          </p:txBody>
        </p:sp>
        <p:sp>
          <p:nvSpPr>
            <p:cNvPr id="43026" name="Rectangle 12"/>
            <p:cNvSpPr>
              <a:spLocks noChangeArrowheads="1"/>
            </p:cNvSpPr>
            <p:nvPr/>
          </p:nvSpPr>
          <p:spPr bwMode="auto">
            <a:xfrm>
              <a:off x="4943" y="1580"/>
              <a:ext cx="136" cy="13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66675" tIns="33338" rIns="66675" bIns="33338">
              <a:spAutoFit/>
            </a:bodyPr>
            <a:lstStyle/>
            <a:p>
              <a:pPr defTabSz="476250"/>
              <a:r>
                <a:rPr lang="en-US" sz="1000" b="1" dirty="0">
                  <a:solidFill>
                    <a:srgbClr val="000000"/>
                  </a:solidFill>
                  <a:latin typeface="+mn-lt"/>
                </a:rPr>
                <a:t>0</a:t>
              </a:r>
            </a:p>
          </p:txBody>
        </p:sp>
        <p:sp>
          <p:nvSpPr>
            <p:cNvPr id="43027" name="Rectangle 13"/>
            <p:cNvSpPr>
              <a:spLocks noChangeArrowheads="1"/>
            </p:cNvSpPr>
            <p:nvPr/>
          </p:nvSpPr>
          <p:spPr bwMode="auto">
            <a:xfrm rot="16200000">
              <a:off x="4772" y="1203"/>
              <a:ext cx="449" cy="14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66675" tIns="33338" rIns="66675" bIns="33338">
              <a:spAutoFit/>
            </a:bodyPr>
            <a:lstStyle/>
            <a:p>
              <a:pPr defTabSz="476250"/>
              <a:r>
                <a:rPr lang="en-US" sz="1100" b="1" dirty="0">
                  <a:solidFill>
                    <a:srgbClr val="000000"/>
                  </a:solidFill>
                  <a:latin typeface="+mn-lt"/>
                </a:rPr>
                <a:t>porosity</a:t>
              </a:r>
            </a:p>
          </p:txBody>
        </p:sp>
      </p:grpSp>
      <p:sp>
        <p:nvSpPr>
          <p:cNvPr id="21" name="Title 7"/>
          <p:cNvSpPr txBox="1">
            <a:spLocks/>
          </p:cNvSpPr>
          <p:nvPr/>
        </p:nvSpPr>
        <p:spPr>
          <a:xfrm>
            <a:off x="659677" y="289810"/>
            <a:ext cx="7772400" cy="381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3" name="Rectangle 3"/>
          <p:cNvSpPr txBox="1">
            <a:spLocks noChangeArrowheads="1"/>
          </p:cNvSpPr>
          <p:nvPr/>
        </p:nvSpPr>
        <p:spPr bwMode="auto">
          <a:xfrm>
            <a:off x="5423788" y="5777348"/>
            <a:ext cx="3853562" cy="732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0"/>
                <a:cs typeface="ＭＳ Ｐゴシック" charset="0"/>
              </a:rPr>
              <a:t>Valuable in field development planning</a:t>
            </a:r>
          </a:p>
        </p:txBody>
      </p:sp>
      <p:sp>
        <p:nvSpPr>
          <p:cNvPr id="24" name="Rectangle 3"/>
          <p:cNvSpPr txBox="1">
            <a:spLocks noChangeArrowheads="1"/>
          </p:cNvSpPr>
          <p:nvPr/>
        </p:nvSpPr>
        <p:spPr bwMode="auto">
          <a:xfrm>
            <a:off x="560041" y="5557690"/>
            <a:ext cx="4793010" cy="732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charset="0"/>
                <a:cs typeface="ＭＳ Ｐゴシック" charset="0"/>
              </a:rPr>
              <a:t>Valuable for exploration, near-field wildcats</a:t>
            </a:r>
          </a:p>
        </p:txBody>
      </p:sp>
      <p:sp>
        <p:nvSpPr>
          <p:cNvPr id="43020" name="Line 14"/>
          <p:cNvSpPr>
            <a:spLocks noChangeShapeType="1"/>
          </p:cNvSpPr>
          <p:nvPr/>
        </p:nvSpPr>
        <p:spPr bwMode="auto">
          <a:xfrm flipV="1">
            <a:off x="2228851" y="2800349"/>
            <a:ext cx="3314699" cy="666752"/>
          </a:xfrm>
          <a:prstGeom prst="line">
            <a:avLst/>
          </a:prstGeom>
          <a:noFill/>
          <a:ln w="76200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sp>
        <p:nvSpPr>
          <p:cNvPr id="43021" name="Line 15"/>
          <p:cNvSpPr>
            <a:spLocks noChangeShapeType="1"/>
          </p:cNvSpPr>
          <p:nvPr/>
        </p:nvSpPr>
        <p:spPr bwMode="auto">
          <a:xfrm>
            <a:off x="2171700" y="4362452"/>
            <a:ext cx="3371849" cy="1333498"/>
          </a:xfrm>
          <a:prstGeom prst="line">
            <a:avLst/>
          </a:prstGeom>
          <a:noFill/>
          <a:ln w="76200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n-lt"/>
            </a:endParaRPr>
          </a:p>
        </p:txBody>
      </p:sp>
      <p:grpSp>
        <p:nvGrpSpPr>
          <p:cNvPr id="3" name="Group 27"/>
          <p:cNvGrpSpPr/>
          <p:nvPr/>
        </p:nvGrpSpPr>
        <p:grpSpPr>
          <a:xfrm>
            <a:off x="726831" y="2006600"/>
            <a:ext cx="4478215" cy="3516531"/>
            <a:chOff x="787400" y="2463800"/>
            <a:chExt cx="4851400" cy="3516531"/>
          </a:xfrm>
        </p:grpSpPr>
        <p:sp>
          <p:nvSpPr>
            <p:cNvPr id="22" name="Freeform 21"/>
            <p:cNvSpPr/>
            <p:nvPr/>
          </p:nvSpPr>
          <p:spPr>
            <a:xfrm>
              <a:off x="787400" y="2463800"/>
              <a:ext cx="4851400" cy="3492500"/>
            </a:xfrm>
            <a:custGeom>
              <a:avLst/>
              <a:gdLst>
                <a:gd name="connsiteX0" fmla="*/ 698500 w 4851400"/>
                <a:gd name="connsiteY0" fmla="*/ 0 h 3492500"/>
                <a:gd name="connsiteX1" fmla="*/ 1041400 w 4851400"/>
                <a:gd name="connsiteY1" fmla="*/ 114300 h 3492500"/>
                <a:gd name="connsiteX2" fmla="*/ 241300 w 4851400"/>
                <a:gd name="connsiteY2" fmla="*/ 1739900 h 3492500"/>
                <a:gd name="connsiteX3" fmla="*/ 3911600 w 4851400"/>
                <a:gd name="connsiteY3" fmla="*/ 3302000 h 3492500"/>
                <a:gd name="connsiteX4" fmla="*/ 4584700 w 4851400"/>
                <a:gd name="connsiteY4" fmla="*/ 1854200 h 3492500"/>
                <a:gd name="connsiteX5" fmla="*/ 4673600 w 4851400"/>
                <a:gd name="connsiteY5" fmla="*/ 1701800 h 3492500"/>
                <a:gd name="connsiteX6" fmla="*/ 4851400 w 4851400"/>
                <a:gd name="connsiteY6" fmla="*/ 1765300 h 3492500"/>
                <a:gd name="connsiteX7" fmla="*/ 4127500 w 4851400"/>
                <a:gd name="connsiteY7" fmla="*/ 3467100 h 3492500"/>
                <a:gd name="connsiteX8" fmla="*/ 3987800 w 4851400"/>
                <a:gd name="connsiteY8" fmla="*/ 3492500 h 3492500"/>
                <a:gd name="connsiteX9" fmla="*/ 88900 w 4851400"/>
                <a:gd name="connsiteY9" fmla="*/ 1879600 h 3492500"/>
                <a:gd name="connsiteX10" fmla="*/ 0 w 4851400"/>
                <a:gd name="connsiteY10" fmla="*/ 1638300 h 3492500"/>
                <a:gd name="connsiteX11" fmla="*/ 546100 w 4851400"/>
                <a:gd name="connsiteY11" fmla="*/ 368300 h 349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851400" h="3492500">
                  <a:moveTo>
                    <a:pt x="698500" y="0"/>
                  </a:moveTo>
                  <a:lnTo>
                    <a:pt x="1041400" y="114300"/>
                  </a:lnTo>
                  <a:lnTo>
                    <a:pt x="241300" y="1739900"/>
                  </a:lnTo>
                  <a:lnTo>
                    <a:pt x="3911600" y="3302000"/>
                  </a:lnTo>
                  <a:lnTo>
                    <a:pt x="4584700" y="1854200"/>
                  </a:lnTo>
                  <a:lnTo>
                    <a:pt x="4673600" y="1701800"/>
                  </a:lnTo>
                  <a:lnTo>
                    <a:pt x="4851400" y="1765300"/>
                  </a:lnTo>
                  <a:lnTo>
                    <a:pt x="4127500" y="3467100"/>
                  </a:lnTo>
                  <a:lnTo>
                    <a:pt x="3987800" y="3492500"/>
                  </a:lnTo>
                  <a:lnTo>
                    <a:pt x="88900" y="1879600"/>
                  </a:lnTo>
                  <a:lnTo>
                    <a:pt x="0" y="1638300"/>
                  </a:lnTo>
                  <a:lnTo>
                    <a:pt x="546100" y="368300"/>
                  </a:lnTo>
                </a:path>
              </a:pathLst>
            </a:custGeom>
            <a:solidFill>
              <a:srgbClr val="0000CC">
                <a:alpha val="4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600200" y="2578100"/>
              <a:ext cx="3886200" cy="1752600"/>
            </a:xfrm>
            <a:custGeom>
              <a:avLst/>
              <a:gdLst>
                <a:gd name="connsiteX0" fmla="*/ 152400 w 3759200"/>
                <a:gd name="connsiteY0" fmla="*/ 0 h 1727200"/>
                <a:gd name="connsiteX1" fmla="*/ 3759200 w 3759200"/>
                <a:gd name="connsiteY1" fmla="*/ 1524000 h 1727200"/>
                <a:gd name="connsiteX2" fmla="*/ 3759200 w 3759200"/>
                <a:gd name="connsiteY2" fmla="*/ 1524000 h 1727200"/>
                <a:gd name="connsiteX3" fmla="*/ 3670300 w 3759200"/>
                <a:gd name="connsiteY3" fmla="*/ 1727200 h 1727200"/>
                <a:gd name="connsiteX4" fmla="*/ 0 w 3759200"/>
                <a:gd name="connsiteY4" fmla="*/ 127000 h 172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59200" h="1727200">
                  <a:moveTo>
                    <a:pt x="152400" y="0"/>
                  </a:moveTo>
                  <a:lnTo>
                    <a:pt x="3759200" y="1524000"/>
                  </a:lnTo>
                  <a:lnTo>
                    <a:pt x="3759200" y="1524000"/>
                  </a:lnTo>
                  <a:lnTo>
                    <a:pt x="3670300" y="1727200"/>
                  </a:lnTo>
                  <a:lnTo>
                    <a:pt x="0" y="127000"/>
                  </a:lnTo>
                </a:path>
              </a:pathLst>
            </a:custGeom>
            <a:solidFill>
              <a:srgbClr val="0000CC">
                <a:alpha val="4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352736" y="5334000"/>
              <a:ext cx="156605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800" b="1" dirty="0" smtClean="0">
                  <a:latin typeface="+mn-lt"/>
                </a:rPr>
                <a:t>Unreliable</a:t>
              </a:r>
            </a:p>
            <a:p>
              <a:pPr algn="ctr"/>
              <a:r>
                <a:rPr lang="en-US" sz="1800" dirty="0" smtClean="0">
                  <a:latin typeface="+mn-lt"/>
                </a:rPr>
                <a:t>Edge Effects</a:t>
              </a:r>
              <a:endParaRPr lang="en-US" sz="1800" dirty="0">
                <a:latin typeface="+mn-lt"/>
              </a:endParaRPr>
            </a:p>
          </p:txBody>
        </p:sp>
        <p:sp>
          <p:nvSpPr>
            <p:cNvPr id="27" name="Freeform 26"/>
            <p:cNvSpPr/>
            <p:nvPr/>
          </p:nvSpPr>
          <p:spPr>
            <a:xfrm>
              <a:off x="2789238" y="5168900"/>
              <a:ext cx="679450" cy="482600"/>
            </a:xfrm>
            <a:custGeom>
              <a:avLst/>
              <a:gdLst>
                <a:gd name="connsiteX0" fmla="*/ 342900 w 679450"/>
                <a:gd name="connsiteY0" fmla="*/ 0 h 571500"/>
                <a:gd name="connsiteX1" fmla="*/ 622300 w 679450"/>
                <a:gd name="connsiteY1" fmla="*/ 469900 h 571500"/>
                <a:gd name="connsiteX2" fmla="*/ 0 w 679450"/>
                <a:gd name="connsiteY2" fmla="*/ 571500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9450" h="571500">
                  <a:moveTo>
                    <a:pt x="342900" y="0"/>
                  </a:moveTo>
                  <a:cubicBezTo>
                    <a:pt x="511175" y="187325"/>
                    <a:pt x="679450" y="374650"/>
                    <a:pt x="622300" y="469900"/>
                  </a:cubicBezTo>
                  <a:cubicBezTo>
                    <a:pt x="565150" y="565150"/>
                    <a:pt x="282575" y="568325"/>
                    <a:pt x="0" y="571500"/>
                  </a:cubicBezTo>
                </a:path>
              </a:pathLst>
            </a:custGeom>
            <a:noFill/>
            <a:ln w="57150">
              <a:solidFill>
                <a:srgbClr val="0000CC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3022" name="Freeform 17"/>
          <p:cNvSpPr>
            <a:spLocks/>
          </p:cNvSpPr>
          <p:nvPr/>
        </p:nvSpPr>
        <p:spPr bwMode="auto">
          <a:xfrm>
            <a:off x="863601" y="2438400"/>
            <a:ext cx="1028700" cy="406400"/>
          </a:xfrm>
          <a:custGeom>
            <a:avLst/>
            <a:gdLst>
              <a:gd name="T0" fmla="*/ 808 w 808"/>
              <a:gd name="T1" fmla="*/ 280 h 280"/>
              <a:gd name="T2" fmla="*/ 200 w 808"/>
              <a:gd name="T3" fmla="*/ 224 h 280"/>
              <a:gd name="T4" fmla="*/ 0 w 808"/>
              <a:gd name="T5" fmla="*/ 0 h 280"/>
              <a:gd name="T6" fmla="*/ 0 60000 65536"/>
              <a:gd name="T7" fmla="*/ 0 60000 65536"/>
              <a:gd name="T8" fmla="*/ 0 60000 65536"/>
              <a:gd name="T9" fmla="*/ 0 w 808"/>
              <a:gd name="T10" fmla="*/ 0 h 280"/>
              <a:gd name="T11" fmla="*/ 808 w 808"/>
              <a:gd name="T12" fmla="*/ 280 h 28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8" h="280">
                <a:moveTo>
                  <a:pt x="808" y="280"/>
                </a:moveTo>
                <a:cubicBezTo>
                  <a:pt x="571" y="275"/>
                  <a:pt x="335" y="271"/>
                  <a:pt x="200" y="224"/>
                </a:cubicBezTo>
                <a:cubicBezTo>
                  <a:pt x="65" y="177"/>
                  <a:pt x="32" y="88"/>
                  <a:pt x="0" y="0"/>
                </a:cubicBezTo>
              </a:path>
            </a:pathLst>
          </a:custGeom>
          <a:noFill/>
          <a:ln w="76200" cmpd="sng">
            <a:solidFill>
              <a:srgbClr val="FFFFFF"/>
            </a:solidFill>
            <a:round/>
            <a:headEnd type="triangle" w="med" len="med"/>
            <a:tailEnd type="none" w="med" len="med"/>
          </a:ln>
        </p:spPr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43023" name="Text Box 16"/>
          <p:cNvSpPr txBox="1">
            <a:spLocks noChangeArrowheads="1"/>
          </p:cNvSpPr>
          <p:nvPr/>
        </p:nvSpPr>
        <p:spPr bwMode="auto">
          <a:xfrm>
            <a:off x="238126" y="2039938"/>
            <a:ext cx="1409360" cy="5232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>
                <a:latin typeface="+mn-lt"/>
              </a:rPr>
              <a:t>Possible New</a:t>
            </a:r>
          </a:p>
          <a:p>
            <a:r>
              <a:rPr lang="en-US" sz="1400" b="1" dirty="0">
                <a:latin typeface="+mn-lt"/>
              </a:rPr>
              <a:t>Well Location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sz="3200" dirty="0" smtClean="0"/>
              <a:t>Summary</a:t>
            </a:r>
            <a:endParaRPr lang="en-US" sz="3200" dirty="0"/>
          </a:p>
        </p:txBody>
      </p:sp>
      <p:sp>
        <p:nvSpPr>
          <p:cNvPr id="45060" name="Text Box 3"/>
          <p:cNvSpPr txBox="1">
            <a:spLocks noChangeArrowheads="1"/>
          </p:cNvSpPr>
          <p:nvPr/>
        </p:nvSpPr>
        <p:spPr bwMode="auto">
          <a:xfrm>
            <a:off x="352425" y="1127126"/>
            <a:ext cx="8296275" cy="4578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34950" indent="-234950">
              <a:lnSpc>
                <a:spcPct val="95000"/>
              </a:lnSpc>
              <a:spcBef>
                <a:spcPct val="70000"/>
              </a:spcBef>
              <a:buFontTx/>
              <a:buChar char="•"/>
              <a:tabLst>
                <a:tab pos="512763" algn="l"/>
              </a:tabLst>
            </a:pPr>
            <a:r>
              <a:rPr lang="en-US" sz="2200" dirty="0">
                <a:solidFill>
                  <a:schemeClr val="tx1"/>
                </a:solidFill>
                <a:latin typeface="Tahoma" pitchFamily="34" charset="0"/>
              </a:rPr>
              <a:t>Seismic attributes describe shape or other characteristics of a </a:t>
            </a:r>
            <a:r>
              <a:rPr lang="en-US" sz="2200" dirty="0" smtClean="0">
                <a:solidFill>
                  <a:schemeClr val="tx1"/>
                </a:solidFill>
                <a:latin typeface="Tahoma" pitchFamily="34" charset="0"/>
              </a:rPr>
              <a:t>	seismic </a:t>
            </a:r>
            <a:r>
              <a:rPr lang="en-US" sz="2200" dirty="0">
                <a:solidFill>
                  <a:schemeClr val="tx1"/>
                </a:solidFill>
                <a:latin typeface="Tahoma" pitchFamily="34" charset="0"/>
              </a:rPr>
              <a:t>trace over specific intervals or at specific times</a:t>
            </a:r>
          </a:p>
          <a:p>
            <a:pPr marL="234950" indent="-234950">
              <a:lnSpc>
                <a:spcPct val="95000"/>
              </a:lnSpc>
              <a:spcBef>
                <a:spcPct val="70000"/>
              </a:spcBef>
              <a:buFontTx/>
              <a:buChar char="•"/>
              <a:tabLst>
                <a:tab pos="512763" algn="l"/>
              </a:tabLst>
            </a:pPr>
            <a:r>
              <a:rPr lang="en-US" sz="2200" dirty="0">
                <a:solidFill>
                  <a:schemeClr val="tx1"/>
                </a:solidFill>
                <a:latin typeface="Tahoma" pitchFamily="34" charset="0"/>
              </a:rPr>
              <a:t>Seismic attributes are important because they enable </a:t>
            </a:r>
            <a:r>
              <a:rPr lang="en-US" sz="2200" dirty="0" smtClean="0">
                <a:solidFill>
                  <a:schemeClr val="tx1"/>
                </a:solidFill>
                <a:latin typeface="Tahoma" pitchFamily="34" charset="0"/>
              </a:rPr>
              <a:t>	interpreters to </a:t>
            </a:r>
            <a:r>
              <a:rPr lang="en-US" sz="2200" dirty="0">
                <a:solidFill>
                  <a:schemeClr val="tx1"/>
                </a:solidFill>
                <a:latin typeface="Tahoma" pitchFamily="34" charset="0"/>
              </a:rPr>
              <a:t>extract more information from seismic data</a:t>
            </a:r>
          </a:p>
          <a:p>
            <a:pPr marL="234950" indent="-234950">
              <a:lnSpc>
                <a:spcPct val="95000"/>
              </a:lnSpc>
              <a:spcBef>
                <a:spcPct val="70000"/>
              </a:spcBef>
              <a:buFontTx/>
              <a:buChar char="•"/>
              <a:tabLst>
                <a:tab pos="512763" algn="l"/>
              </a:tabLst>
            </a:pPr>
            <a:r>
              <a:rPr lang="en-US" sz="2200" dirty="0">
                <a:solidFill>
                  <a:schemeClr val="tx1"/>
                </a:solidFill>
                <a:latin typeface="Tahoma" pitchFamily="34" charset="0"/>
              </a:rPr>
              <a:t>Seismic attributes can be derived from a </a:t>
            </a:r>
            <a:r>
              <a:rPr lang="en-US" sz="2200" dirty="0" smtClean="0">
                <a:solidFill>
                  <a:schemeClr val="tx1"/>
                </a:solidFill>
                <a:latin typeface="Tahoma" pitchFamily="34" charset="0"/>
              </a:rPr>
              <a:t>single-trace, </a:t>
            </a:r>
            <a:r>
              <a:rPr lang="en-US" sz="2200" dirty="0">
                <a:solidFill>
                  <a:schemeClr val="tx1"/>
                </a:solidFill>
                <a:latin typeface="Tahoma" pitchFamily="34" charset="0"/>
              </a:rPr>
              <a:t>by </a:t>
            </a:r>
            <a:r>
              <a:rPr lang="en-US" sz="2200" dirty="0" smtClean="0">
                <a:solidFill>
                  <a:schemeClr val="tx1"/>
                </a:solidFill>
                <a:latin typeface="Tahoma" pitchFamily="34" charset="0"/>
              </a:rPr>
              <a:t>	comparison </a:t>
            </a:r>
            <a:r>
              <a:rPr lang="en-US" sz="2200" dirty="0">
                <a:solidFill>
                  <a:schemeClr val="tx1"/>
                </a:solidFill>
                <a:latin typeface="Tahoma" pitchFamily="34" charset="0"/>
              </a:rPr>
              <a:t>of multiple </a:t>
            </a:r>
            <a:r>
              <a:rPr lang="en-US" sz="2200" dirty="0" smtClean="0">
                <a:solidFill>
                  <a:schemeClr val="tx1"/>
                </a:solidFill>
                <a:latin typeface="Tahoma" pitchFamily="34" charset="0"/>
              </a:rPr>
              <a:t>traces, or from interpreted horizons</a:t>
            </a:r>
            <a:endParaRPr lang="en-US" sz="2200" dirty="0">
              <a:solidFill>
                <a:schemeClr val="tx1"/>
              </a:solidFill>
              <a:latin typeface="Tahoma" pitchFamily="34" charset="0"/>
            </a:endParaRPr>
          </a:p>
          <a:p>
            <a:pPr marL="234950" indent="-234950">
              <a:lnSpc>
                <a:spcPct val="95000"/>
              </a:lnSpc>
              <a:spcBef>
                <a:spcPct val="70000"/>
              </a:spcBef>
              <a:buFontTx/>
              <a:buChar char="•"/>
              <a:tabLst>
                <a:tab pos="512763" algn="l"/>
              </a:tabLst>
            </a:pPr>
            <a:r>
              <a:rPr lang="en-US" sz="2200" dirty="0">
                <a:solidFill>
                  <a:schemeClr val="tx1"/>
                </a:solidFill>
                <a:latin typeface="Tahoma" pitchFamily="34" charset="0"/>
              </a:rPr>
              <a:t>Three common types of single-trace attributes are </a:t>
            </a:r>
            <a:r>
              <a:rPr lang="en-US" sz="2200" dirty="0" smtClean="0">
                <a:solidFill>
                  <a:schemeClr val="tx1"/>
                </a:solidFill>
                <a:latin typeface="Tahoma" pitchFamily="34" charset="0"/>
              </a:rPr>
              <a:t>loop, 	interval, </a:t>
            </a:r>
            <a:r>
              <a:rPr lang="en-US" sz="2200" dirty="0">
                <a:solidFill>
                  <a:schemeClr val="tx1"/>
                </a:solidFill>
                <a:latin typeface="Tahoma" pitchFamily="34" charset="0"/>
              </a:rPr>
              <a:t>and sample-based</a:t>
            </a:r>
          </a:p>
          <a:p>
            <a:pPr marL="234950" indent="-234950">
              <a:lnSpc>
                <a:spcPct val="95000"/>
              </a:lnSpc>
              <a:spcBef>
                <a:spcPct val="70000"/>
              </a:spcBef>
              <a:buFontTx/>
              <a:buChar char="•"/>
              <a:tabLst>
                <a:tab pos="512763" algn="l"/>
              </a:tabLst>
            </a:pPr>
            <a:r>
              <a:rPr lang="en-US" sz="2200" dirty="0">
                <a:solidFill>
                  <a:schemeClr val="tx1"/>
                </a:solidFill>
                <a:latin typeface="Tahoma" pitchFamily="34" charset="0"/>
              </a:rPr>
              <a:t>Seismic attributes are used for qualitative analysis (e.g., data </a:t>
            </a:r>
            <a:r>
              <a:rPr lang="en-US" sz="2200" dirty="0" smtClean="0">
                <a:solidFill>
                  <a:schemeClr val="tx1"/>
                </a:solidFill>
                <a:latin typeface="Tahoma" pitchFamily="34" charset="0"/>
              </a:rPr>
              <a:t>	quality</a:t>
            </a:r>
            <a:r>
              <a:rPr lang="en-US" sz="2200" dirty="0">
                <a:solidFill>
                  <a:schemeClr val="tx1"/>
                </a:solidFill>
                <a:latin typeface="Tahoma" pitchFamily="34" charset="0"/>
              </a:rPr>
              <a:t>, seismic facies mapping) and quantitative analysis </a:t>
            </a:r>
            <a:r>
              <a:rPr lang="en-US" sz="2200" dirty="0" smtClean="0">
                <a:solidFill>
                  <a:schemeClr val="tx1"/>
                </a:solidFill>
                <a:latin typeface="Tahoma" pitchFamily="34" charset="0"/>
              </a:rPr>
              <a:t>	(</a:t>
            </a:r>
            <a:r>
              <a:rPr lang="en-US" sz="2200" dirty="0">
                <a:solidFill>
                  <a:schemeClr val="tx1"/>
                </a:solidFill>
                <a:latin typeface="Tahoma" pitchFamily="34" charset="0"/>
              </a:rPr>
              <a:t>e.g., </a:t>
            </a:r>
            <a:r>
              <a:rPr lang="en-US" sz="2200" dirty="0" smtClean="0">
                <a:solidFill>
                  <a:schemeClr val="tx1"/>
                </a:solidFill>
                <a:latin typeface="Tahoma" pitchFamily="34" charset="0"/>
              </a:rPr>
              <a:t>net </a:t>
            </a:r>
            <a:r>
              <a:rPr lang="en-US" sz="2200" dirty="0">
                <a:solidFill>
                  <a:schemeClr val="tx1"/>
                </a:solidFill>
                <a:latin typeface="Tahoma" pitchFamily="34" charset="0"/>
              </a:rPr>
              <a:t>sand, porosity prediction)</a:t>
            </a:r>
          </a:p>
        </p:txBody>
      </p:sp>
      <p:sp>
        <p:nvSpPr>
          <p:cNvPr id="9" name="Title 7"/>
          <p:cNvSpPr txBox="1">
            <a:spLocks/>
          </p:cNvSpPr>
          <p:nvPr/>
        </p:nvSpPr>
        <p:spPr>
          <a:xfrm>
            <a:off x="680432" y="282315"/>
            <a:ext cx="7772400" cy="381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5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50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50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 build="p" bldLvl="2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5"/>
          <p:cNvSpPr>
            <a:spLocks noChangeArrowheads="1"/>
          </p:cNvSpPr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  <p:sp>
        <p:nvSpPr>
          <p:cNvPr id="430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Lecture 24</a:t>
            </a:r>
          </a:p>
        </p:txBody>
      </p:sp>
      <p:sp>
        <p:nvSpPr>
          <p:cNvPr id="43012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 Box 3"/>
          <p:cNvSpPr txBox="1">
            <a:spLocks noChangeArrowheads="1"/>
          </p:cNvSpPr>
          <p:nvPr/>
        </p:nvSpPr>
        <p:spPr bwMode="auto">
          <a:xfrm>
            <a:off x="508001" y="1628776"/>
            <a:ext cx="536396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Tahoma" pitchFamily="34" charset="0"/>
              </a:rPr>
              <a:t>What are seismic attributes?</a:t>
            </a:r>
          </a:p>
        </p:txBody>
      </p:sp>
      <p:sp>
        <p:nvSpPr>
          <p:cNvPr id="11269" name="Text Box 4"/>
          <p:cNvSpPr txBox="1">
            <a:spLocks noChangeArrowheads="1"/>
          </p:cNvSpPr>
          <p:nvPr/>
        </p:nvSpPr>
        <p:spPr bwMode="auto">
          <a:xfrm>
            <a:off x="1057010" y="2419351"/>
            <a:ext cx="6975475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sz="2400" dirty="0">
                <a:solidFill>
                  <a:schemeClr val="tx1"/>
                </a:solidFill>
                <a:latin typeface="Tahoma" pitchFamily="34" charset="0"/>
              </a:rPr>
              <a:t>Seismic attributes are mathematical descriptions of the shape or other </a:t>
            </a:r>
            <a:r>
              <a:rPr lang="en-US" sz="2400" dirty="0" smtClean="0">
                <a:solidFill>
                  <a:schemeClr val="tx1"/>
                </a:solidFill>
                <a:latin typeface="Tahoma" pitchFamily="34" charset="0"/>
              </a:rPr>
              <a:t>characteristics </a:t>
            </a:r>
            <a:r>
              <a:rPr lang="en-US" sz="2400" dirty="0">
                <a:solidFill>
                  <a:schemeClr val="tx1"/>
                </a:solidFill>
                <a:latin typeface="Tahoma" pitchFamily="34" charset="0"/>
              </a:rPr>
              <a:t>of a seismic trace over </a:t>
            </a:r>
            <a:r>
              <a:rPr lang="en-US" sz="2400" dirty="0" smtClean="0">
                <a:solidFill>
                  <a:schemeClr val="tx1"/>
                </a:solidFill>
                <a:latin typeface="Tahoma" pitchFamily="34" charset="0"/>
              </a:rPr>
              <a:t>a specified </a:t>
            </a:r>
            <a:r>
              <a:rPr lang="en-US" sz="2400" dirty="0">
                <a:solidFill>
                  <a:schemeClr val="tx1"/>
                </a:solidFill>
                <a:latin typeface="Tahoma" pitchFamily="34" charset="0"/>
              </a:rPr>
              <a:t>time </a:t>
            </a:r>
            <a:r>
              <a:rPr lang="en-US" sz="2400" dirty="0" smtClean="0">
                <a:solidFill>
                  <a:schemeClr val="tx1"/>
                </a:solidFill>
                <a:latin typeface="Tahoma" pitchFamily="34" charset="0"/>
              </a:rPr>
              <a:t>(depth) interval.</a:t>
            </a:r>
            <a:endParaRPr lang="en-US" sz="2400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1127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Definition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313694" y="1077607"/>
            <a:ext cx="2027131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</a:t>
            </a:r>
            <a:r>
              <a:rPr lang="en-US" sz="2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EVIEW </a:t>
            </a:r>
            <a:endParaRPr lang="en-US" sz="20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Attributes for </a:t>
            </a:r>
            <a:r>
              <a:rPr lang="en-US" sz="3200" dirty="0" smtClean="0"/>
              <a:t>Stratigraphic Analysis</a:t>
            </a:r>
          </a:p>
        </p:txBody>
      </p:sp>
      <p:sp>
        <p:nvSpPr>
          <p:cNvPr id="28" name="Rectangle 29"/>
          <p:cNvSpPr txBox="1">
            <a:spLocks noChangeArrowheads="1"/>
          </p:cNvSpPr>
          <p:nvPr/>
        </p:nvSpPr>
        <p:spPr>
          <a:xfrm>
            <a:off x="274996" y="1088001"/>
            <a:ext cx="8640404" cy="1276350"/>
          </a:xfrm>
          <a:prstGeom prst="rect">
            <a:avLst/>
          </a:prstGeom>
        </p:spPr>
        <p:txBody>
          <a:bodyPr/>
          <a:lstStyle/>
          <a:p>
            <a:pPr marL="227013" marR="0" lvl="0" indent="-227013" algn="l" defTabSz="914400" rtl="0" eaLnBrk="1" fontAlgn="base" latinLnBrk="0" hangingPunct="1">
              <a:lnSpc>
                <a:spcPct val="90000"/>
              </a:lnSpc>
              <a:spcBef>
                <a:spcPts val="700"/>
              </a:spcBef>
              <a:spcAft>
                <a:spcPct val="0"/>
              </a:spcAft>
              <a:buClr>
                <a:schemeClr val="tx1"/>
              </a:buClr>
              <a:buSzPct val="120000"/>
              <a:buFont typeface="Arial" pitchFamily="34" charset="0"/>
              <a:buChar char="•"/>
              <a:tabLst>
                <a:tab pos="398463" algn="l"/>
              </a:tabLst>
              <a:defRPr/>
            </a:pPr>
            <a:r>
              <a:rPr kumimoji="0" 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Seismic attributes can be used to help in mapping 	stratigraphic features.</a:t>
            </a:r>
          </a:p>
          <a:p>
            <a:pPr marL="227013" marR="0" lvl="0" indent="-227013" algn="l" defTabSz="914400" rtl="0" eaLnBrk="1" fontAlgn="base" latinLnBrk="0" hangingPunct="1">
              <a:lnSpc>
                <a:spcPct val="90000"/>
              </a:lnSpc>
              <a:spcBef>
                <a:spcPts val="700"/>
              </a:spcBef>
              <a:spcAft>
                <a:spcPct val="0"/>
              </a:spcAft>
              <a:buClr>
                <a:schemeClr val="tx1"/>
              </a:buClr>
              <a:buSzPct val="120000"/>
              <a:buFont typeface="Arial" pitchFamily="34" charset="0"/>
              <a:buChar char="•"/>
              <a:tabLst>
                <a:tab pos="398463" algn="l"/>
              </a:tabLst>
              <a:defRPr/>
            </a:pPr>
            <a:r>
              <a:rPr kumimoji="0" lang="en-US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Typically we use:</a:t>
            </a:r>
          </a:p>
          <a:p>
            <a:pPr marL="684213" lvl="1" indent="-227013">
              <a:lnSpc>
                <a:spcPct val="90000"/>
              </a:lnSpc>
              <a:spcBef>
                <a:spcPts val="700"/>
              </a:spcBef>
              <a:buClr>
                <a:schemeClr val="tx1"/>
              </a:buClr>
              <a:buSzPct val="120000"/>
              <a:buFont typeface="Arial" pitchFamily="34" charset="0"/>
              <a:buChar char="•"/>
              <a:tabLst>
                <a:tab pos="398463" algn="l"/>
              </a:tabLst>
              <a:defRPr/>
            </a:pPr>
            <a:r>
              <a:rPr lang="en-US" sz="20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Horizon-local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attributes </a:t>
            </a:r>
          </a:p>
          <a:p>
            <a:pPr marL="684213" lvl="1" indent="-227013">
              <a:lnSpc>
                <a:spcPct val="90000"/>
              </a:lnSpc>
              <a:spcBef>
                <a:spcPts val="700"/>
              </a:spcBef>
              <a:buClr>
                <a:schemeClr val="tx1"/>
              </a:buClr>
              <a:buSzPct val="120000"/>
              <a:buFont typeface="Arial" pitchFamily="34" charset="0"/>
              <a:buChar char="•"/>
              <a:tabLst>
                <a:tab pos="398463" algn="l"/>
              </a:tabLst>
              <a:defRPr/>
            </a:pPr>
            <a:r>
              <a:rPr lang="en-US" sz="2000" kern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Interval attributes</a:t>
            </a:r>
          </a:p>
          <a:p>
            <a:pPr marL="684213" lvl="1" indent="-227013">
              <a:lnSpc>
                <a:spcPct val="90000"/>
              </a:lnSpc>
              <a:spcBef>
                <a:spcPts val="700"/>
              </a:spcBef>
              <a:buClr>
                <a:schemeClr val="tx1"/>
              </a:buClr>
              <a:buSzPct val="120000"/>
              <a:buFont typeface="Arial" pitchFamily="34" charset="0"/>
              <a:buChar char="•"/>
              <a:tabLst>
                <a:tab pos="398463" algn="l"/>
              </a:tabLst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Surface attributes</a:t>
            </a:r>
          </a:p>
        </p:txBody>
      </p:sp>
      <p:grpSp>
        <p:nvGrpSpPr>
          <p:cNvPr id="2" name="Group 3"/>
          <p:cNvGrpSpPr/>
          <p:nvPr/>
        </p:nvGrpSpPr>
        <p:grpSpPr>
          <a:xfrm>
            <a:off x="5542005" y="2056574"/>
            <a:ext cx="3414586" cy="4281997"/>
            <a:chOff x="6003839" y="2056574"/>
            <a:chExt cx="3699135" cy="4281997"/>
          </a:xfrm>
        </p:grpSpPr>
        <p:grpSp>
          <p:nvGrpSpPr>
            <p:cNvPr id="3" name="Group 2"/>
            <p:cNvGrpSpPr/>
            <p:nvPr/>
          </p:nvGrpSpPr>
          <p:grpSpPr>
            <a:xfrm>
              <a:off x="6033541" y="2398947"/>
              <a:ext cx="3095469" cy="3387070"/>
              <a:chOff x="4872580" y="3102427"/>
              <a:chExt cx="2180292" cy="2385681"/>
            </a:xfrm>
          </p:grpSpPr>
          <p:pic>
            <p:nvPicPr>
              <p:cNvPr id="30" name="Picture 3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77" t="835" r="43831" b="6675"/>
              <a:stretch/>
            </p:blipFill>
            <p:spPr bwMode="auto">
              <a:xfrm>
                <a:off x="4872580" y="3102427"/>
                <a:ext cx="2180292" cy="238568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1" name="Picture 3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5858" t="94685" r="45564"/>
              <a:stretch/>
            </p:blipFill>
            <p:spPr bwMode="auto">
              <a:xfrm>
                <a:off x="6635845" y="3134672"/>
                <a:ext cx="340722" cy="1370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32" name="TextBox 31"/>
            <p:cNvSpPr txBox="1"/>
            <p:nvPr/>
          </p:nvSpPr>
          <p:spPr>
            <a:xfrm>
              <a:off x="6033541" y="2056574"/>
              <a:ext cx="241767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+mn-lt"/>
                </a:rPr>
                <a:t>Frequency Slice: 16 Hz</a:t>
              </a:r>
              <a:endParaRPr lang="en-US" sz="1400" b="1" dirty="0">
                <a:latin typeface="+mn-lt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003839" y="5907684"/>
              <a:ext cx="340686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31775" indent="-231775"/>
              <a:r>
                <a:rPr lang="en-US" sz="1050" dirty="0" smtClean="0">
                  <a:solidFill>
                    <a:schemeClr val="accent6"/>
                  </a:solidFill>
                  <a:latin typeface="+mn-lt"/>
                </a:rPr>
                <a:t>freeusp.org/RaceCarWebsite/TechTransfer/  OnlineTraining/Spec_Tutorial/SpecDoc.html</a:t>
              </a:r>
              <a:endParaRPr lang="en-US" sz="1050" dirty="0">
                <a:solidFill>
                  <a:schemeClr val="accent6"/>
                </a:solidFill>
                <a:latin typeface="+mn-lt"/>
              </a:endParaRPr>
            </a:p>
          </p:txBody>
        </p:sp>
        <p:pic>
          <p:nvPicPr>
            <p:cNvPr id="35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3326" t="29641" r="-1" b="51803"/>
            <a:stretch/>
          </p:blipFill>
          <p:spPr bwMode="auto">
            <a:xfrm>
              <a:off x="9213312" y="3710768"/>
              <a:ext cx="489662" cy="10938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" name="Group 1"/>
          <p:cNvGrpSpPr/>
          <p:nvPr/>
        </p:nvGrpSpPr>
        <p:grpSpPr>
          <a:xfrm>
            <a:off x="751743" y="3425477"/>
            <a:ext cx="4076431" cy="2650017"/>
            <a:chOff x="814388" y="3425476"/>
            <a:chExt cx="4416134" cy="2650017"/>
          </a:xfrm>
        </p:grpSpPr>
        <p:grpSp>
          <p:nvGrpSpPr>
            <p:cNvPr id="6" name="Group 80"/>
            <p:cNvGrpSpPr>
              <a:grpSpLocks/>
            </p:cNvGrpSpPr>
            <p:nvPr/>
          </p:nvGrpSpPr>
          <p:grpSpPr bwMode="auto">
            <a:xfrm>
              <a:off x="4684421" y="4332447"/>
              <a:ext cx="546101" cy="1200151"/>
              <a:chOff x="3412" y="2814"/>
              <a:chExt cx="344" cy="756"/>
            </a:xfrm>
          </p:grpSpPr>
          <p:pic>
            <p:nvPicPr>
              <p:cNvPr id="56" name="Picture 74"/>
              <p:cNvPicPr>
                <a:picLocks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310" b="1735"/>
              <a:stretch>
                <a:fillRect/>
              </a:stretch>
            </p:blipFill>
            <p:spPr bwMode="auto">
              <a:xfrm>
                <a:off x="3412" y="2839"/>
                <a:ext cx="107" cy="6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7" name="Rectangle 75"/>
              <p:cNvSpPr>
                <a:spLocks noChangeArrowheads="1"/>
              </p:cNvSpPr>
              <p:nvPr/>
            </p:nvSpPr>
            <p:spPr bwMode="auto">
              <a:xfrm>
                <a:off x="3483" y="2814"/>
                <a:ext cx="273" cy="1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66675" tIns="33338" rIns="66675" bIns="33338">
                <a:spAutoFit/>
              </a:bodyPr>
              <a:lstStyle/>
              <a:p>
                <a:pPr algn="l" defTabSz="476250" eaLnBrk="0" hangingPunct="0">
                  <a:buClrTx/>
                  <a:buSzTx/>
                  <a:buFontTx/>
                  <a:buNone/>
                </a:pPr>
                <a:r>
                  <a:rPr lang="en-US" sz="1000" dirty="0">
                    <a:solidFill>
                      <a:srgbClr val="000000"/>
                    </a:solidFill>
                    <a:latin typeface="+mn-lt"/>
                    <a:cs typeface="Arial" pitchFamily="34" charset="0"/>
                  </a:rPr>
                  <a:t>18%</a:t>
                </a:r>
              </a:p>
            </p:txBody>
          </p:sp>
          <p:sp>
            <p:nvSpPr>
              <p:cNvPr id="58" name="Rectangle 76"/>
              <p:cNvSpPr>
                <a:spLocks noChangeArrowheads="1"/>
              </p:cNvSpPr>
              <p:nvPr/>
            </p:nvSpPr>
            <p:spPr bwMode="auto">
              <a:xfrm>
                <a:off x="3483" y="3431"/>
                <a:ext cx="195" cy="13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66675" tIns="33338" rIns="66675" bIns="33338">
                <a:spAutoFit/>
              </a:bodyPr>
              <a:lstStyle/>
              <a:p>
                <a:pPr algn="l" defTabSz="476250" eaLnBrk="0" hangingPunct="0">
                  <a:buClrTx/>
                  <a:buSzTx/>
                  <a:buFontTx/>
                  <a:buNone/>
                </a:pPr>
                <a:r>
                  <a:rPr lang="en-US" sz="1000" dirty="0">
                    <a:solidFill>
                      <a:srgbClr val="000000"/>
                    </a:solidFill>
                    <a:latin typeface="+mn-lt"/>
                    <a:cs typeface="Arial" pitchFamily="34" charset="0"/>
                  </a:rPr>
                  <a:t>  0</a:t>
                </a:r>
              </a:p>
            </p:txBody>
          </p:sp>
          <p:sp>
            <p:nvSpPr>
              <p:cNvPr id="59" name="Rectangle 77"/>
              <p:cNvSpPr>
                <a:spLocks noChangeArrowheads="1"/>
              </p:cNvSpPr>
              <p:nvPr/>
            </p:nvSpPr>
            <p:spPr bwMode="auto">
              <a:xfrm rot="16200000">
                <a:off x="3376" y="3128"/>
                <a:ext cx="367" cy="15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66675" tIns="33338" rIns="66675" bIns="33338">
                <a:spAutoFit/>
              </a:bodyPr>
              <a:lstStyle/>
              <a:p>
                <a:pPr algn="l" defTabSz="476250" eaLnBrk="0" hangingPunct="0">
                  <a:buClrTx/>
                  <a:buSzTx/>
                  <a:buFontTx/>
                  <a:buNone/>
                </a:pPr>
                <a:r>
                  <a:rPr lang="en-US" sz="1000" dirty="0">
                    <a:solidFill>
                      <a:srgbClr val="000000"/>
                    </a:solidFill>
                    <a:latin typeface="+mn-lt"/>
                    <a:cs typeface="Arial" pitchFamily="34" charset="0"/>
                  </a:rPr>
                  <a:t>porosity</a:t>
                </a:r>
              </a:p>
            </p:txBody>
          </p:sp>
        </p:grp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4388" y="3748276"/>
              <a:ext cx="3780097" cy="23272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4" name="TextBox 63"/>
            <p:cNvSpPr txBox="1"/>
            <p:nvPr/>
          </p:nvSpPr>
          <p:spPr>
            <a:xfrm>
              <a:off x="814388" y="3425476"/>
              <a:ext cx="199568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+mn-lt"/>
                </a:rPr>
                <a:t>Predicted Porosity</a:t>
              </a:r>
              <a:endParaRPr lang="en-US" sz="1400" b="1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0808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Text Box 5"/>
          <p:cNvSpPr txBox="1">
            <a:spLocks noChangeArrowheads="1"/>
          </p:cNvSpPr>
          <p:nvPr/>
        </p:nvSpPr>
        <p:spPr bwMode="auto">
          <a:xfrm>
            <a:off x="474386" y="1063248"/>
            <a:ext cx="46624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34950">
              <a:spcAft>
                <a:spcPct val="30000"/>
              </a:spcAft>
            </a:pPr>
            <a:r>
              <a:rPr lang="en-US" sz="2400" dirty="0" smtClean="0">
                <a:solidFill>
                  <a:schemeClr val="tx1"/>
                </a:solidFill>
                <a:latin typeface="Tahoma" pitchFamily="34" charset="0"/>
              </a:rPr>
              <a:t>For an interpreted horizon</a:t>
            </a:r>
            <a:endParaRPr lang="en-US" sz="2400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14344" name="Text Box 7"/>
          <p:cNvSpPr txBox="1">
            <a:spLocks noChangeArrowheads="1"/>
          </p:cNvSpPr>
          <p:nvPr/>
        </p:nvSpPr>
        <p:spPr bwMode="auto">
          <a:xfrm>
            <a:off x="1046164" y="1440296"/>
            <a:ext cx="226408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169863">
              <a:buFont typeface="Arial" charset="0"/>
              <a:buChar char="-"/>
            </a:pPr>
            <a:r>
              <a:rPr lang="en-US" sz="2000" i="1" dirty="0" smtClean="0">
                <a:solidFill>
                  <a:schemeClr val="tx1"/>
                </a:solidFill>
                <a:latin typeface="Tahoma" pitchFamily="34" charset="0"/>
              </a:rPr>
              <a:t>Time/Depth</a:t>
            </a:r>
            <a:endParaRPr lang="en-US" sz="2000" i="1" dirty="0">
              <a:solidFill>
                <a:schemeClr val="tx1"/>
              </a:solidFill>
              <a:latin typeface="Tahoma" pitchFamily="34" charset="0"/>
            </a:endParaRPr>
          </a:p>
          <a:p>
            <a:pPr indent="169863">
              <a:buFont typeface="Arial" charset="0"/>
              <a:buChar char="-"/>
            </a:pPr>
            <a:r>
              <a:rPr lang="en-US" sz="2000" i="1" dirty="0" smtClean="0">
                <a:solidFill>
                  <a:schemeClr val="tx1"/>
                </a:solidFill>
                <a:latin typeface="Tahoma" pitchFamily="34" charset="0"/>
              </a:rPr>
              <a:t>Maximum Dip</a:t>
            </a:r>
          </a:p>
          <a:p>
            <a:pPr indent="169863">
              <a:buFont typeface="Arial" charset="0"/>
              <a:buChar char="-"/>
            </a:pPr>
            <a:r>
              <a:rPr lang="en-US" sz="2000" i="1" dirty="0" smtClean="0">
                <a:solidFill>
                  <a:schemeClr val="tx1"/>
                </a:solidFill>
                <a:latin typeface="Tahoma" pitchFamily="34" charset="0"/>
              </a:rPr>
              <a:t>Max Dip Azimuth</a:t>
            </a:r>
            <a:endParaRPr lang="en-US" sz="2000" i="1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14430" name="Rectangle 9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Horizon Attributes</a:t>
            </a:r>
          </a:p>
        </p:txBody>
      </p:sp>
      <p:pic>
        <p:nvPicPr>
          <p:cNvPr id="98" name="Picture 9"/>
          <p:cNvPicPr>
            <a:picLocks noChangeAspect="1" noChangeArrowheads="1"/>
          </p:cNvPicPr>
          <p:nvPr/>
        </p:nvPicPr>
        <p:blipFill>
          <a:blip r:embed="rId3" cstate="print"/>
          <a:srcRect l="970" t="1692" r="26404" b="6345"/>
          <a:stretch>
            <a:fillRect/>
          </a:stretch>
        </p:blipFill>
        <p:spPr bwMode="auto">
          <a:xfrm>
            <a:off x="1178170" y="2698076"/>
            <a:ext cx="6071089" cy="346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" name="AutoShape 7"/>
          <p:cNvSpPr>
            <a:spLocks noChangeArrowheads="1"/>
          </p:cNvSpPr>
          <p:nvPr/>
        </p:nvSpPr>
        <p:spPr bwMode="auto">
          <a:xfrm rot="19415230">
            <a:off x="4132385" y="3328314"/>
            <a:ext cx="471854" cy="201612"/>
          </a:xfrm>
          <a:prstGeom prst="leftArrow">
            <a:avLst>
              <a:gd name="adj1" fmla="val 50000"/>
              <a:gd name="adj2" fmla="val 63386"/>
            </a:avLst>
          </a:prstGeom>
          <a:solidFill>
            <a:srgbClr val="FFFF1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00" name="Text Box 10"/>
          <p:cNvSpPr txBox="1">
            <a:spLocks noChangeArrowheads="1"/>
          </p:cNvSpPr>
          <p:nvPr/>
        </p:nvSpPr>
        <p:spPr bwMode="auto">
          <a:xfrm>
            <a:off x="1666147" y="5660351"/>
            <a:ext cx="1211340" cy="30777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Xline 2185</a:t>
            </a:r>
          </a:p>
        </p:txBody>
      </p:sp>
      <p:sp>
        <p:nvSpPr>
          <p:cNvPr id="101" name="Text Box 11"/>
          <p:cNvSpPr txBox="1">
            <a:spLocks noChangeArrowheads="1"/>
          </p:cNvSpPr>
          <p:nvPr/>
        </p:nvSpPr>
        <p:spPr bwMode="auto">
          <a:xfrm>
            <a:off x="4586654" y="3050502"/>
            <a:ext cx="1630575" cy="307777"/>
          </a:xfrm>
          <a:prstGeom prst="rect">
            <a:avLst/>
          </a:prstGeom>
          <a:solidFill>
            <a:srgbClr val="FFFFFF">
              <a:alpha val="59999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dirty="0" smtClean="0">
                <a:latin typeface="Verdana" pitchFamily="34" charset="0"/>
              </a:rPr>
              <a:t>Green Horizon</a:t>
            </a:r>
            <a:endParaRPr lang="en-US" sz="1400" b="1" dirty="0">
              <a:latin typeface="Verdana" pitchFamily="34" charset="0"/>
            </a:endParaRPr>
          </a:p>
        </p:txBody>
      </p:sp>
      <p:sp>
        <p:nvSpPr>
          <p:cNvPr id="102" name="Text Box 7"/>
          <p:cNvSpPr txBox="1">
            <a:spLocks noChangeArrowheads="1"/>
          </p:cNvSpPr>
          <p:nvPr/>
        </p:nvSpPr>
        <p:spPr bwMode="auto">
          <a:xfrm>
            <a:off x="3603944" y="1440294"/>
            <a:ext cx="276197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169863">
              <a:buFont typeface="Arial" charset="0"/>
              <a:buChar char="-"/>
            </a:pPr>
            <a:r>
              <a:rPr lang="en-US" sz="2000" i="1" dirty="0" smtClean="0">
                <a:solidFill>
                  <a:schemeClr val="tx1"/>
                </a:solidFill>
                <a:latin typeface="Tahoma" pitchFamily="34" charset="0"/>
              </a:rPr>
              <a:t>Reflection </a:t>
            </a:r>
            <a:r>
              <a:rPr lang="en-US" sz="2000" i="1" dirty="0" smtClean="0">
                <a:solidFill>
                  <a:schemeClr val="tx1"/>
                </a:solidFill>
                <a:latin typeface="Tahoma" pitchFamily="34" charset="0"/>
              </a:rPr>
              <a:t>Amplitude</a:t>
            </a:r>
          </a:p>
          <a:p>
            <a:pPr indent="169863">
              <a:buFont typeface="Arial" charset="0"/>
              <a:buChar char="-"/>
            </a:pPr>
            <a:r>
              <a:rPr lang="en-US" sz="2000" i="1" dirty="0" smtClean="0">
                <a:solidFill>
                  <a:schemeClr val="tx1"/>
                </a:solidFill>
                <a:latin typeface="Tahoma" pitchFamily="34" charset="0"/>
              </a:rPr>
              <a:t>Curvature</a:t>
            </a:r>
          </a:p>
          <a:p>
            <a:pPr indent="169863">
              <a:buFont typeface="Arial" charset="0"/>
              <a:buChar char="-"/>
            </a:pPr>
            <a:r>
              <a:rPr lang="en-US" sz="2000" i="1" dirty="0" smtClean="0">
                <a:solidFill>
                  <a:schemeClr val="tx1"/>
                </a:solidFill>
                <a:latin typeface="Tahoma" pitchFamily="34" charset="0"/>
              </a:rPr>
              <a:t>Etc.</a:t>
            </a:r>
            <a:endParaRPr lang="en-US" sz="2000" i="1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103" name="Freeform 102"/>
          <p:cNvSpPr/>
          <p:nvPr/>
        </p:nvSpPr>
        <p:spPr>
          <a:xfrm>
            <a:off x="1696916" y="3496590"/>
            <a:ext cx="3859823" cy="395287"/>
          </a:xfrm>
          <a:custGeom>
            <a:avLst/>
            <a:gdLst>
              <a:gd name="connsiteX0" fmla="*/ 0 w 4181475"/>
              <a:gd name="connsiteY0" fmla="*/ 0 h 395287"/>
              <a:gd name="connsiteX1" fmla="*/ 652463 w 4181475"/>
              <a:gd name="connsiteY1" fmla="*/ 4762 h 395287"/>
              <a:gd name="connsiteX2" fmla="*/ 1223963 w 4181475"/>
              <a:gd name="connsiteY2" fmla="*/ 33337 h 395287"/>
              <a:gd name="connsiteX3" fmla="*/ 1633538 w 4181475"/>
              <a:gd name="connsiteY3" fmla="*/ 85725 h 395287"/>
              <a:gd name="connsiteX4" fmla="*/ 2005013 w 4181475"/>
              <a:gd name="connsiteY4" fmla="*/ 95250 h 395287"/>
              <a:gd name="connsiteX5" fmla="*/ 2333625 w 4181475"/>
              <a:gd name="connsiteY5" fmla="*/ 104775 h 395287"/>
              <a:gd name="connsiteX6" fmla="*/ 2633663 w 4181475"/>
              <a:gd name="connsiteY6" fmla="*/ 147637 h 395287"/>
              <a:gd name="connsiteX7" fmla="*/ 2881313 w 4181475"/>
              <a:gd name="connsiteY7" fmla="*/ 147637 h 395287"/>
              <a:gd name="connsiteX8" fmla="*/ 3295650 w 4181475"/>
              <a:gd name="connsiteY8" fmla="*/ 204787 h 395287"/>
              <a:gd name="connsiteX9" fmla="*/ 3733800 w 4181475"/>
              <a:gd name="connsiteY9" fmla="*/ 290512 h 395287"/>
              <a:gd name="connsiteX10" fmla="*/ 4181475 w 4181475"/>
              <a:gd name="connsiteY10" fmla="*/ 395287 h 39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81475" h="395287">
                <a:moveTo>
                  <a:pt x="0" y="0"/>
                </a:moveTo>
                <a:lnTo>
                  <a:pt x="652463" y="4762"/>
                </a:lnTo>
                <a:lnTo>
                  <a:pt x="1223963" y="33337"/>
                </a:lnTo>
                <a:lnTo>
                  <a:pt x="1633538" y="85725"/>
                </a:lnTo>
                <a:lnTo>
                  <a:pt x="2005013" y="95250"/>
                </a:lnTo>
                <a:lnTo>
                  <a:pt x="2333625" y="104775"/>
                </a:lnTo>
                <a:lnTo>
                  <a:pt x="2633663" y="147637"/>
                </a:lnTo>
                <a:lnTo>
                  <a:pt x="2881313" y="147637"/>
                </a:lnTo>
                <a:lnTo>
                  <a:pt x="3295650" y="204787"/>
                </a:lnTo>
                <a:lnTo>
                  <a:pt x="3733800" y="290512"/>
                </a:lnTo>
                <a:lnTo>
                  <a:pt x="4181475" y="395287"/>
                </a:lnTo>
              </a:path>
            </a:pathLst>
          </a:custGeom>
          <a:ln w="3810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4" name="Freeform 103"/>
          <p:cNvSpPr/>
          <p:nvPr/>
        </p:nvSpPr>
        <p:spPr>
          <a:xfrm>
            <a:off x="5556738" y="3901402"/>
            <a:ext cx="1674935" cy="490537"/>
          </a:xfrm>
          <a:custGeom>
            <a:avLst/>
            <a:gdLst>
              <a:gd name="connsiteX0" fmla="*/ 0 w 1814513"/>
              <a:gd name="connsiteY0" fmla="*/ 0 h 490537"/>
              <a:gd name="connsiteX1" fmla="*/ 604838 w 1814513"/>
              <a:gd name="connsiteY1" fmla="*/ 157162 h 490537"/>
              <a:gd name="connsiteX2" fmla="*/ 976313 w 1814513"/>
              <a:gd name="connsiteY2" fmla="*/ 276225 h 490537"/>
              <a:gd name="connsiteX3" fmla="*/ 1295400 w 1814513"/>
              <a:gd name="connsiteY3" fmla="*/ 366712 h 490537"/>
              <a:gd name="connsiteX4" fmla="*/ 1814513 w 1814513"/>
              <a:gd name="connsiteY4" fmla="*/ 490537 h 490537"/>
              <a:gd name="connsiteX5" fmla="*/ 1814513 w 1814513"/>
              <a:gd name="connsiteY5" fmla="*/ 490537 h 490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14513" h="490537">
                <a:moveTo>
                  <a:pt x="0" y="0"/>
                </a:moveTo>
                <a:lnTo>
                  <a:pt x="604838" y="157162"/>
                </a:lnTo>
                <a:lnTo>
                  <a:pt x="976313" y="276225"/>
                </a:lnTo>
                <a:lnTo>
                  <a:pt x="1295400" y="366712"/>
                </a:lnTo>
                <a:lnTo>
                  <a:pt x="1814513" y="490537"/>
                </a:lnTo>
                <a:lnTo>
                  <a:pt x="1814513" y="490537"/>
                </a:lnTo>
              </a:path>
            </a:pathLst>
          </a:custGeom>
          <a:ln w="38100">
            <a:solidFill>
              <a:srgbClr val="00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406036" y="1863091"/>
            <a:ext cx="6571038" cy="3904724"/>
            <a:chOff x="454025" y="3017521"/>
            <a:chExt cx="4319588" cy="2589932"/>
          </a:xfrm>
        </p:grpSpPr>
        <p:pic>
          <p:nvPicPr>
            <p:cNvPr id="14" name="Picture 17" descr="a4"/>
            <p:cNvPicPr>
              <a:picLocks noChangeAspect="1" noChangeArrowheads="1"/>
            </p:cNvPicPr>
            <p:nvPr/>
          </p:nvPicPr>
          <p:blipFill>
            <a:blip r:embed="rId3" cstate="print">
              <a:lum bright="-19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4025" y="3127058"/>
              <a:ext cx="3251200" cy="2465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18" descr="a4a"/>
            <p:cNvPicPr>
              <a:picLocks noChangeAspect="1" noChangeArrowheads="1"/>
            </p:cNvPicPr>
            <p:nvPr/>
          </p:nvPicPr>
          <p:blipFill>
            <a:blip r:embed="rId4" cstate="print">
              <a:lum bright="-10000" contrast="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83000" y="3108008"/>
              <a:ext cx="322263" cy="2466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 Box 25"/>
            <p:cNvSpPr txBox="1">
              <a:spLocks noChangeArrowheads="1"/>
            </p:cNvSpPr>
            <p:nvPr/>
          </p:nvSpPr>
          <p:spPr bwMode="auto">
            <a:xfrm>
              <a:off x="3983038" y="3017521"/>
              <a:ext cx="790575" cy="2245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90000"/>
                <a:buFont typeface="Monotype Sorts" pitchFamily="2" charset="2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90000"/>
                <a:buFont typeface="Monotype Sorts" pitchFamily="2" charset="2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90000"/>
                <a:buFont typeface="Monotype Sorts" pitchFamily="2" charset="2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90000"/>
                <a:buFont typeface="Monotype Sorts" pitchFamily="2" charset="2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l" eaLnBrk="1" hangingPunct="1">
                <a:buClrTx/>
                <a:buSzTx/>
                <a:buFontTx/>
                <a:buNone/>
              </a:pPr>
              <a:r>
                <a:rPr lang="en-US" sz="1600" b="1" dirty="0"/>
                <a:t>Gentle</a:t>
              </a:r>
            </a:p>
          </p:txBody>
        </p:sp>
        <p:sp>
          <p:nvSpPr>
            <p:cNvPr id="18" name="Text Box 26"/>
            <p:cNvSpPr txBox="1">
              <a:spLocks noChangeArrowheads="1"/>
            </p:cNvSpPr>
            <p:nvPr/>
          </p:nvSpPr>
          <p:spPr bwMode="auto">
            <a:xfrm>
              <a:off x="3983038" y="5382896"/>
              <a:ext cx="790575" cy="2245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90000"/>
                <a:buFont typeface="Monotype Sorts" pitchFamily="2" charset="2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90000"/>
                <a:buFont typeface="Monotype Sorts" pitchFamily="2" charset="2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90000"/>
                <a:buFont typeface="Monotype Sorts" pitchFamily="2" charset="2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90000"/>
                <a:buFont typeface="Monotype Sorts" pitchFamily="2" charset="2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l" eaLnBrk="1" hangingPunct="1">
                <a:buClrTx/>
                <a:buSzTx/>
                <a:buFontTx/>
                <a:buNone/>
              </a:pPr>
              <a:r>
                <a:rPr lang="en-US" sz="1600" b="1" dirty="0"/>
                <a:t>Steep</a:t>
              </a:r>
            </a:p>
          </p:txBody>
        </p:sp>
      </p:grpSp>
      <p:sp>
        <p:nvSpPr>
          <p:cNvPr id="15365" name="Text Box 4"/>
          <p:cNvSpPr txBox="1">
            <a:spLocks noChangeArrowheads="1"/>
          </p:cNvSpPr>
          <p:nvPr/>
        </p:nvSpPr>
        <p:spPr bwMode="auto">
          <a:xfrm>
            <a:off x="2478089" y="2868613"/>
            <a:ext cx="78899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rgbClr val="0000CC"/>
                </a:solidFill>
                <a:latin typeface="Arial" charset="0"/>
              </a:rPr>
              <a:t>Faults</a:t>
            </a:r>
          </a:p>
        </p:txBody>
      </p:sp>
      <p:sp>
        <p:nvSpPr>
          <p:cNvPr id="15366" name="Text Box 5"/>
          <p:cNvSpPr txBox="1">
            <a:spLocks noChangeArrowheads="1"/>
          </p:cNvSpPr>
          <p:nvPr/>
        </p:nvSpPr>
        <p:spPr bwMode="auto">
          <a:xfrm>
            <a:off x="4545775" y="5238905"/>
            <a:ext cx="145103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Arial" charset="0"/>
              </a:rPr>
              <a:t>Stratigraphic</a:t>
            </a:r>
            <a:endParaRPr lang="en-US" sz="1600" b="1" dirty="0">
              <a:solidFill>
                <a:schemeClr val="tx1"/>
              </a:solidFill>
              <a:latin typeface="Arial" charset="0"/>
            </a:endParaRPr>
          </a:p>
          <a:p>
            <a:pPr algn="ctr"/>
            <a:r>
              <a:rPr lang="en-US" sz="1600" b="1" dirty="0">
                <a:solidFill>
                  <a:schemeClr val="tx1"/>
                </a:solidFill>
                <a:latin typeface="Arial" charset="0"/>
              </a:rPr>
              <a:t>features</a:t>
            </a:r>
          </a:p>
        </p:txBody>
      </p:sp>
      <p:sp>
        <p:nvSpPr>
          <p:cNvPr id="15367" name="Line 6"/>
          <p:cNvSpPr>
            <a:spLocks noChangeShapeType="1"/>
          </p:cNvSpPr>
          <p:nvPr/>
        </p:nvSpPr>
        <p:spPr bwMode="auto">
          <a:xfrm flipH="1">
            <a:off x="2120106" y="3171827"/>
            <a:ext cx="534988" cy="808037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368" name="Line 7"/>
          <p:cNvSpPr>
            <a:spLocks noChangeShapeType="1"/>
          </p:cNvSpPr>
          <p:nvPr/>
        </p:nvSpPr>
        <p:spPr bwMode="auto">
          <a:xfrm>
            <a:off x="3206395" y="3037891"/>
            <a:ext cx="967937" cy="169277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369" name="Line 8"/>
          <p:cNvSpPr>
            <a:spLocks noChangeShapeType="1"/>
          </p:cNvSpPr>
          <p:nvPr/>
        </p:nvSpPr>
        <p:spPr bwMode="auto">
          <a:xfrm flipH="1" flipV="1">
            <a:off x="5019999" y="3535083"/>
            <a:ext cx="175823" cy="1636524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370" name="Line 9"/>
          <p:cNvSpPr>
            <a:spLocks noChangeShapeType="1"/>
          </p:cNvSpPr>
          <p:nvPr/>
        </p:nvSpPr>
        <p:spPr bwMode="auto">
          <a:xfrm flipV="1">
            <a:off x="5410296" y="3650434"/>
            <a:ext cx="175357" cy="158847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371" name="Line 10"/>
          <p:cNvSpPr>
            <a:spLocks noChangeShapeType="1"/>
          </p:cNvSpPr>
          <p:nvPr/>
        </p:nvSpPr>
        <p:spPr bwMode="auto">
          <a:xfrm flipH="1" flipV="1">
            <a:off x="4434782" y="4474369"/>
            <a:ext cx="522981" cy="796131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5372" name="Text Box 11"/>
          <p:cNvSpPr txBox="1">
            <a:spLocks noChangeArrowheads="1"/>
          </p:cNvSpPr>
          <p:nvPr/>
        </p:nvSpPr>
        <p:spPr bwMode="auto">
          <a:xfrm>
            <a:off x="1201738" y="1327151"/>
            <a:ext cx="248016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000000"/>
                </a:solidFill>
                <a:latin typeface="Arial" charset="0"/>
              </a:rPr>
              <a:t>Horizon Dip Map</a:t>
            </a:r>
            <a:endParaRPr lang="en-US" sz="24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5373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Horizon Attributes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Text Box 4"/>
          <p:cNvSpPr txBox="1">
            <a:spLocks noChangeArrowheads="1"/>
          </p:cNvSpPr>
          <p:nvPr/>
        </p:nvSpPr>
        <p:spPr bwMode="auto">
          <a:xfrm>
            <a:off x="515938" y="1238811"/>
            <a:ext cx="81327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34950" indent="-234950">
              <a:spcAft>
                <a:spcPct val="30000"/>
              </a:spcAft>
              <a:buFontTx/>
              <a:buChar char="•"/>
            </a:pPr>
            <a:r>
              <a:rPr lang="en-US" sz="2800" dirty="0" smtClean="0">
                <a:solidFill>
                  <a:schemeClr val="tx1"/>
                </a:solidFill>
                <a:latin typeface="Tahoma" pitchFamily="34" charset="0"/>
              </a:rPr>
              <a:t>Qualitative Applications</a:t>
            </a:r>
            <a:endParaRPr lang="en-US" sz="2800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16391" name="Text Box 6"/>
          <p:cNvSpPr txBox="1">
            <a:spLocks noChangeArrowheads="1"/>
          </p:cNvSpPr>
          <p:nvPr/>
        </p:nvSpPr>
        <p:spPr bwMode="auto">
          <a:xfrm>
            <a:off x="1044576" y="1775096"/>
            <a:ext cx="610782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34950">
              <a:buFont typeface="Arial" charset="0"/>
              <a:buChar char="-"/>
            </a:pPr>
            <a:r>
              <a:rPr lang="en-US" dirty="0">
                <a:solidFill>
                  <a:schemeClr val="tx1"/>
                </a:solidFill>
                <a:latin typeface="Tahoma" pitchFamily="34" charset="0"/>
              </a:rPr>
              <a:t>Data quality; seismic artifact identification</a:t>
            </a:r>
          </a:p>
          <a:p>
            <a:pPr indent="234950">
              <a:buFont typeface="Arial" charset="0"/>
              <a:buChar char="-"/>
            </a:pPr>
            <a:r>
              <a:rPr lang="en-US" dirty="0">
                <a:solidFill>
                  <a:schemeClr val="tx1"/>
                </a:solidFill>
                <a:latin typeface="Tahoma" pitchFamily="34" charset="0"/>
              </a:rPr>
              <a:t>Seismic facies; depositional environment</a:t>
            </a:r>
          </a:p>
        </p:txBody>
      </p:sp>
      <p:grpSp>
        <p:nvGrpSpPr>
          <p:cNvPr id="2" name="Group 11"/>
          <p:cNvGrpSpPr/>
          <p:nvPr/>
        </p:nvGrpSpPr>
        <p:grpSpPr>
          <a:xfrm>
            <a:off x="515938" y="3167623"/>
            <a:ext cx="8132762" cy="2830322"/>
            <a:chOff x="724033" y="3167623"/>
            <a:chExt cx="8810492" cy="2830322"/>
          </a:xfrm>
        </p:grpSpPr>
        <p:sp>
          <p:nvSpPr>
            <p:cNvPr id="16390" name="Text Box 5"/>
            <p:cNvSpPr txBox="1">
              <a:spLocks noChangeArrowheads="1"/>
            </p:cNvSpPr>
            <p:nvPr/>
          </p:nvSpPr>
          <p:spPr bwMode="auto">
            <a:xfrm>
              <a:off x="724033" y="3167623"/>
              <a:ext cx="881049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234950" indent="-234950">
                <a:spcAft>
                  <a:spcPct val="30000"/>
                </a:spcAft>
                <a:buFontTx/>
                <a:buChar char="•"/>
              </a:pPr>
              <a:r>
                <a:rPr lang="en-US" sz="2800" dirty="0" smtClean="0">
                  <a:solidFill>
                    <a:schemeClr val="tx1"/>
                  </a:solidFill>
                  <a:latin typeface="Tahoma" pitchFamily="34" charset="0"/>
                </a:rPr>
                <a:t>Quantitative Applications</a:t>
              </a:r>
              <a:endParaRPr lang="en-US" sz="2800" dirty="0">
                <a:solidFill>
                  <a:schemeClr val="tx1"/>
                </a:solidFill>
                <a:latin typeface="Tahoma" pitchFamily="34" charset="0"/>
              </a:endParaRPr>
            </a:p>
          </p:txBody>
        </p:sp>
        <p:sp>
          <p:nvSpPr>
            <p:cNvPr id="16392" name="Text Box 7"/>
            <p:cNvSpPr txBox="1">
              <a:spLocks noChangeArrowheads="1"/>
            </p:cNvSpPr>
            <p:nvPr/>
          </p:nvSpPr>
          <p:spPr bwMode="auto">
            <a:xfrm>
              <a:off x="1090349" y="3689621"/>
              <a:ext cx="7807854" cy="23083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234950" indent="-234950">
                <a:buFont typeface="Arial" charset="0"/>
                <a:buChar char="-"/>
              </a:pPr>
              <a:r>
                <a:rPr lang="en-US" dirty="0">
                  <a:solidFill>
                    <a:schemeClr val="tx1"/>
                  </a:solidFill>
                  <a:latin typeface="Tahoma" pitchFamily="34" charset="0"/>
                </a:rPr>
                <a:t>Equations relating rock property changes to changes in seismic attributes</a:t>
              </a:r>
            </a:p>
            <a:p>
              <a:pPr marL="692150" lvl="1" indent="-234950">
                <a:buFont typeface="Arial" charset="0"/>
                <a:buChar char="▪"/>
              </a:pPr>
              <a:r>
                <a:rPr lang="en-US" dirty="0">
                  <a:solidFill>
                    <a:schemeClr val="tx1"/>
                  </a:solidFill>
                  <a:latin typeface="Tahoma" pitchFamily="34" charset="0"/>
                </a:rPr>
                <a:t>Reservoir thickness</a:t>
              </a:r>
            </a:p>
            <a:p>
              <a:pPr marL="692150" lvl="1" indent="-234950">
                <a:buFont typeface="Arial" charset="0"/>
                <a:buChar char="▪"/>
              </a:pPr>
              <a:r>
                <a:rPr lang="en-US" dirty="0">
                  <a:solidFill>
                    <a:schemeClr val="tx1"/>
                  </a:solidFill>
                  <a:latin typeface="Tahoma" pitchFamily="34" charset="0"/>
                </a:rPr>
                <a:t>Lithology</a:t>
              </a:r>
            </a:p>
            <a:p>
              <a:pPr marL="692150" lvl="1" indent="-234950">
                <a:buFont typeface="Arial" charset="0"/>
                <a:buChar char="▪"/>
              </a:pPr>
              <a:r>
                <a:rPr lang="en-US" dirty="0">
                  <a:solidFill>
                    <a:schemeClr val="tx1"/>
                  </a:solidFill>
                  <a:latin typeface="Tahoma" pitchFamily="34" charset="0"/>
                </a:rPr>
                <a:t>Porosity</a:t>
              </a:r>
            </a:p>
            <a:p>
              <a:pPr marL="692150" lvl="1" indent="-234950">
                <a:buFont typeface="Arial" charset="0"/>
                <a:buChar char="▪"/>
              </a:pPr>
              <a:r>
                <a:rPr lang="en-US" dirty="0">
                  <a:solidFill>
                    <a:schemeClr val="tx1"/>
                  </a:solidFill>
                  <a:latin typeface="Tahoma" pitchFamily="34" charset="0"/>
                </a:rPr>
                <a:t>Type of fluid fill</a:t>
              </a:r>
            </a:p>
          </p:txBody>
        </p:sp>
      </p:grpSp>
      <p:sp>
        <p:nvSpPr>
          <p:cNvPr id="227337" name="Text Box 9"/>
          <p:cNvSpPr txBox="1">
            <a:spLocks noGrp="1" noChangeArrowheads="1"/>
          </p:cNvSpPr>
          <p:nvPr>
            <p:ph type="title"/>
          </p:nvPr>
        </p:nvSpPr>
        <p:spPr>
          <a:effectLst>
            <a:outerShdw dist="35921" sx="1000" sy="1000" algn="ctr" rotWithShape="0">
              <a:srgbClr val="000000"/>
            </a:outerShdw>
          </a:effectLst>
        </p:spPr>
        <p:txBody>
          <a:bodyPr/>
          <a:lstStyle/>
          <a:p>
            <a:pPr>
              <a:defRPr/>
            </a:pPr>
            <a:r>
              <a:rPr lang="en-US" sz="3200" dirty="0" smtClean="0"/>
              <a:t>Applications of Seismic Attributes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3" descr="wb_smooth_amplitude"/>
          <p:cNvPicPr>
            <a:picLocks noChangeAspect="1" noChangeArrowheads="1"/>
          </p:cNvPicPr>
          <p:nvPr/>
        </p:nvPicPr>
        <p:blipFill>
          <a:blip r:embed="rId3" cstate="print"/>
          <a:srcRect l="6599" t="6688" r="6599" b="7280"/>
          <a:stretch>
            <a:fillRect/>
          </a:stretch>
        </p:blipFill>
        <p:spPr bwMode="auto">
          <a:xfrm>
            <a:off x="2271713" y="2312988"/>
            <a:ext cx="4979543" cy="396831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8437" name="Text Box 4"/>
          <p:cNvSpPr txBox="1">
            <a:spLocks noChangeArrowheads="1"/>
          </p:cNvSpPr>
          <p:nvPr/>
        </p:nvSpPr>
        <p:spPr bwMode="auto">
          <a:xfrm>
            <a:off x="466387" y="1152969"/>
            <a:ext cx="66159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tx1"/>
                </a:solidFill>
                <a:latin typeface="+mn-lt"/>
              </a:rPr>
              <a:t>Example:  Data </a:t>
            </a:r>
            <a:r>
              <a:rPr lang="en-US" sz="2400" b="1" dirty="0">
                <a:solidFill>
                  <a:schemeClr val="tx1"/>
                </a:solidFill>
                <a:latin typeface="+mn-lt"/>
              </a:rPr>
              <a:t>Quality 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</a:rPr>
              <a:t>(Artifact) Analysis</a:t>
            </a:r>
            <a:endParaRPr lang="en-US" sz="24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8438" name="Text Box 5"/>
          <p:cNvSpPr txBox="1">
            <a:spLocks noChangeArrowheads="1"/>
          </p:cNvSpPr>
          <p:nvPr/>
        </p:nvSpPr>
        <p:spPr bwMode="auto">
          <a:xfrm>
            <a:off x="1527174" y="1817836"/>
            <a:ext cx="729297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34950" indent="-234950">
              <a:spcAft>
                <a:spcPct val="30000"/>
              </a:spcAft>
            </a:pPr>
            <a:r>
              <a:rPr lang="en-US" sz="2000" dirty="0">
                <a:solidFill>
                  <a:schemeClr val="tx1"/>
                </a:solidFill>
                <a:latin typeface="Tahoma" pitchFamily="34" charset="0"/>
              </a:rPr>
              <a:t>Inline-parallel acquisition striping </a:t>
            </a:r>
            <a:r>
              <a:rPr lang="en-US" sz="2000" dirty="0" smtClean="0">
                <a:solidFill>
                  <a:schemeClr val="tx1"/>
                </a:solidFill>
                <a:latin typeface="Tahoma" pitchFamily="34" charset="0"/>
              </a:rPr>
              <a:t>~40 ms below </a:t>
            </a:r>
            <a:r>
              <a:rPr lang="en-US" sz="2000" dirty="0">
                <a:solidFill>
                  <a:schemeClr val="tx1"/>
                </a:solidFill>
                <a:latin typeface="Tahoma" pitchFamily="34" charset="0"/>
              </a:rPr>
              <a:t>water </a:t>
            </a:r>
            <a:r>
              <a:rPr lang="en-US" sz="2000" dirty="0" smtClean="0">
                <a:solidFill>
                  <a:schemeClr val="tx1"/>
                </a:solidFill>
                <a:latin typeface="Tahoma" pitchFamily="34" charset="0"/>
              </a:rPr>
              <a:t>bottom</a:t>
            </a:r>
            <a:endParaRPr lang="en-US" sz="2000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471488" y="4037015"/>
            <a:ext cx="144462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 dirty="0">
                <a:solidFill>
                  <a:schemeClr val="tx1"/>
                </a:solidFill>
                <a:latin typeface="+mn-lt"/>
              </a:rPr>
              <a:t>Inline</a:t>
            </a:r>
          </a:p>
          <a:p>
            <a:r>
              <a:rPr lang="en-US" sz="1800" b="1" dirty="0">
                <a:solidFill>
                  <a:schemeClr val="tx1"/>
                </a:solidFill>
                <a:latin typeface="+mn-lt"/>
              </a:rPr>
              <a:t>   Direction</a:t>
            </a:r>
          </a:p>
        </p:txBody>
      </p:sp>
      <p:sp>
        <p:nvSpPr>
          <p:cNvPr id="18441" name="Line 9"/>
          <p:cNvSpPr>
            <a:spLocks noChangeShapeType="1"/>
          </p:cNvSpPr>
          <p:nvPr/>
        </p:nvSpPr>
        <p:spPr bwMode="auto">
          <a:xfrm>
            <a:off x="762001" y="4708525"/>
            <a:ext cx="974725" cy="0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sz="1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3" name="Text Box 9"/>
          <p:cNvSpPr txBox="1">
            <a:spLocks noGrp="1" noChangeArrowheads="1"/>
          </p:cNvSpPr>
          <p:nvPr>
            <p:ph type="title"/>
          </p:nvPr>
        </p:nvSpPr>
        <p:spPr>
          <a:effectLst>
            <a:outerShdw dist="35921" sx="1000" sy="1000" algn="ctr" rotWithShape="0">
              <a:srgbClr val="000000"/>
            </a:outerShdw>
          </a:effectLst>
        </p:spPr>
        <p:txBody>
          <a:bodyPr/>
          <a:lstStyle/>
          <a:p>
            <a:pPr>
              <a:defRPr/>
            </a:pPr>
            <a:r>
              <a:rPr lang="en-US" sz="3200" dirty="0" smtClean="0"/>
              <a:t>Qualitative Applications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89198" y="5948795"/>
            <a:ext cx="809837" cy="338554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  <a:latin typeface="+mn-lt"/>
              </a:rPr>
              <a:t>40 ms</a:t>
            </a:r>
            <a:endParaRPr lang="en-US" sz="16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7661" y="2403071"/>
            <a:ext cx="1636968" cy="12003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+mn-lt"/>
              </a:rPr>
              <a:t>RMS Amplitude</a:t>
            </a:r>
          </a:p>
          <a:p>
            <a:pPr algn="ctr"/>
            <a:r>
              <a:rPr lang="en-US" sz="1600" dirty="0" smtClean="0">
                <a:latin typeface="+mn-lt"/>
              </a:rPr>
              <a:t>Over a 200 ms window</a:t>
            </a:r>
            <a:endParaRPr lang="en-US" sz="1600" dirty="0"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a1000ms_amplitude"/>
          <p:cNvPicPr>
            <a:picLocks noChangeAspect="1" noChangeArrowheads="1"/>
          </p:cNvPicPr>
          <p:nvPr/>
        </p:nvPicPr>
        <p:blipFill>
          <a:blip r:embed="rId3" cstate="print"/>
          <a:srcRect l="6599" t="6689" r="6599" b="6984"/>
          <a:stretch>
            <a:fillRect/>
          </a:stretch>
        </p:blipFill>
        <p:spPr bwMode="auto">
          <a:xfrm>
            <a:off x="2271713" y="2300288"/>
            <a:ext cx="4968875" cy="394291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3" name="Text Box 9"/>
          <p:cNvSpPr txBox="1">
            <a:spLocks noGrp="1" noChangeArrowheads="1"/>
          </p:cNvSpPr>
          <p:nvPr>
            <p:ph type="title"/>
          </p:nvPr>
        </p:nvSpPr>
        <p:spPr>
          <a:effectLst>
            <a:outerShdw dist="35921" sx="1000" sy="1000" algn="ctr" rotWithShape="0">
              <a:srgbClr val="000000"/>
            </a:outerShdw>
          </a:effectLst>
        </p:spPr>
        <p:txBody>
          <a:bodyPr/>
          <a:lstStyle/>
          <a:p>
            <a:pPr>
              <a:defRPr/>
            </a:pPr>
            <a:r>
              <a:rPr lang="en-US" sz="3200" dirty="0" smtClean="0"/>
              <a:t>Qualitative Applications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70148" y="5910695"/>
            <a:ext cx="1072730" cy="338554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bg1"/>
                </a:solidFill>
                <a:latin typeface="+mn-lt"/>
              </a:rPr>
              <a:t>1000 ms</a:t>
            </a:r>
            <a:endParaRPr lang="en-US" sz="16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466387" y="1152969"/>
            <a:ext cx="66159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 smtClean="0">
                <a:solidFill>
                  <a:schemeClr val="tx1"/>
                </a:solidFill>
                <a:latin typeface="+mn-lt"/>
              </a:rPr>
              <a:t>Example: 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</a:rPr>
              <a:t>Data </a:t>
            </a:r>
            <a:r>
              <a:rPr lang="en-US" sz="2400" b="1" dirty="0">
                <a:solidFill>
                  <a:schemeClr val="tx1"/>
                </a:solidFill>
                <a:latin typeface="+mn-lt"/>
              </a:rPr>
              <a:t>Quality 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</a:rPr>
              <a:t>(Artifact) Analysis</a:t>
            </a:r>
            <a:endParaRPr lang="en-US" sz="24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1527174" y="1817836"/>
            <a:ext cx="616902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34950" indent="-234950">
              <a:spcAft>
                <a:spcPct val="30000"/>
              </a:spcAft>
            </a:pPr>
            <a:r>
              <a:rPr lang="en-US" sz="2000" dirty="0" smtClean="0">
                <a:latin typeface="Tahoma" pitchFamily="34" charset="0"/>
              </a:rPr>
              <a:t>Inline-parallel acquisition striping at 1000 ms</a:t>
            </a:r>
            <a:endParaRPr lang="en-US" sz="2000" dirty="0">
              <a:latin typeface="Tahoma" pitchFamily="34" charset="0"/>
            </a:endParaRP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471488" y="4037015"/>
            <a:ext cx="144462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 dirty="0">
                <a:solidFill>
                  <a:schemeClr val="tx1"/>
                </a:solidFill>
                <a:latin typeface="+mn-lt"/>
              </a:rPr>
              <a:t>Inline</a:t>
            </a:r>
          </a:p>
          <a:p>
            <a:r>
              <a:rPr lang="en-US" sz="1800" b="1" dirty="0">
                <a:solidFill>
                  <a:schemeClr val="tx1"/>
                </a:solidFill>
                <a:latin typeface="+mn-lt"/>
              </a:rPr>
              <a:t>   Direction</a:t>
            </a:r>
          </a:p>
        </p:txBody>
      </p:sp>
      <p:sp>
        <p:nvSpPr>
          <p:cNvPr id="16" name="Line 9"/>
          <p:cNvSpPr>
            <a:spLocks noChangeShapeType="1"/>
          </p:cNvSpPr>
          <p:nvPr/>
        </p:nvSpPr>
        <p:spPr bwMode="auto">
          <a:xfrm>
            <a:off x="762001" y="4708525"/>
            <a:ext cx="974725" cy="0"/>
          </a:xfrm>
          <a:prstGeom prst="line">
            <a:avLst/>
          </a:prstGeom>
          <a:noFill/>
          <a:ln w="57150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sz="1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7661" y="2403071"/>
            <a:ext cx="1636968" cy="120032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+mn-lt"/>
              </a:rPr>
              <a:t>RMS Amplitude</a:t>
            </a:r>
          </a:p>
          <a:p>
            <a:pPr algn="ctr"/>
            <a:r>
              <a:rPr lang="en-US" sz="1600" dirty="0" smtClean="0">
                <a:latin typeface="+mn-lt"/>
              </a:rPr>
              <a:t>Over a 200 ms window</a:t>
            </a:r>
            <a:endParaRPr lang="en-US" sz="1600" dirty="0"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Text Box 4"/>
          <p:cNvSpPr txBox="1">
            <a:spLocks noChangeArrowheads="1"/>
          </p:cNvSpPr>
          <p:nvPr/>
        </p:nvSpPr>
        <p:spPr bwMode="auto">
          <a:xfrm>
            <a:off x="466387" y="1038669"/>
            <a:ext cx="81291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tx1"/>
                </a:solidFill>
                <a:latin typeface="Tahoma" pitchFamily="34" charset="0"/>
              </a:rPr>
              <a:t>Example: </a:t>
            </a:r>
            <a:r>
              <a:rPr lang="en-US" sz="2400" b="1" dirty="0" smtClean="0">
                <a:solidFill>
                  <a:schemeClr val="tx1"/>
                </a:solidFill>
                <a:latin typeface="Tahoma" pitchFamily="34" charset="0"/>
              </a:rPr>
              <a:t>Seismic </a:t>
            </a:r>
            <a:r>
              <a:rPr lang="en-US" sz="2400" b="1" dirty="0">
                <a:solidFill>
                  <a:schemeClr val="tx1"/>
                </a:solidFill>
                <a:latin typeface="Tahoma" pitchFamily="34" charset="0"/>
              </a:rPr>
              <a:t>facies; depositional </a:t>
            </a:r>
            <a:r>
              <a:rPr lang="en-US" sz="2400" b="1" dirty="0" smtClean="0">
                <a:solidFill>
                  <a:schemeClr val="tx1"/>
                </a:solidFill>
                <a:latin typeface="Tahoma" pitchFamily="34" charset="0"/>
              </a:rPr>
              <a:t>environment</a:t>
            </a:r>
            <a:endParaRPr lang="en-US" sz="2400" b="1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18438" name="Text Box 5"/>
          <p:cNvSpPr txBox="1">
            <a:spLocks noChangeArrowheads="1"/>
          </p:cNvSpPr>
          <p:nvPr/>
        </p:nvSpPr>
        <p:spPr bwMode="auto">
          <a:xfrm>
            <a:off x="933450" y="1589237"/>
            <a:ext cx="739313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34950" indent="-234950">
              <a:spcAft>
                <a:spcPct val="30000"/>
              </a:spcAft>
            </a:pPr>
            <a:r>
              <a:rPr lang="en-US" sz="2000" dirty="0" smtClean="0">
                <a:solidFill>
                  <a:schemeClr val="tx1"/>
                </a:solidFill>
                <a:latin typeface="Tahoma" pitchFamily="34" charset="0"/>
              </a:rPr>
              <a:t>Classification based on seismic wavelet shapes, Gulf of Mexico</a:t>
            </a:r>
            <a:endParaRPr lang="en-US" sz="2000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13" name="Text Box 9"/>
          <p:cNvSpPr txBox="1">
            <a:spLocks noGrp="1" noChangeArrowheads="1"/>
          </p:cNvSpPr>
          <p:nvPr>
            <p:ph type="title"/>
          </p:nvPr>
        </p:nvSpPr>
        <p:spPr>
          <a:effectLst>
            <a:outerShdw dist="35921" sx="1000" sy="1000" algn="ctr" rotWithShape="0">
              <a:srgbClr val="000000"/>
            </a:outerShdw>
          </a:effectLst>
        </p:spPr>
        <p:txBody>
          <a:bodyPr/>
          <a:lstStyle/>
          <a:p>
            <a:pPr>
              <a:defRPr/>
            </a:pPr>
            <a:r>
              <a:rPr lang="en-US" sz="3200" dirty="0" smtClean="0"/>
              <a:t>Qualitative Applications</a:t>
            </a:r>
          </a:p>
        </p:txBody>
      </p:sp>
      <p:grpSp>
        <p:nvGrpSpPr>
          <p:cNvPr id="2" name="Group 10"/>
          <p:cNvGrpSpPr/>
          <p:nvPr/>
        </p:nvGrpSpPr>
        <p:grpSpPr>
          <a:xfrm>
            <a:off x="2010787" y="2107586"/>
            <a:ext cx="5714481" cy="3721714"/>
            <a:chOff x="2256125" y="1761061"/>
            <a:chExt cx="5474238" cy="3290999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793" b="13030"/>
            <a:stretch/>
          </p:blipFill>
          <p:spPr bwMode="auto">
            <a:xfrm>
              <a:off x="2256125" y="1768681"/>
              <a:ext cx="5150515" cy="32833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45" t="90071" r="81206" b="998"/>
            <a:stretch/>
          </p:blipFill>
          <p:spPr bwMode="auto">
            <a:xfrm>
              <a:off x="2356236" y="4635707"/>
              <a:ext cx="738374" cy="3371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5849517" y="1761061"/>
              <a:ext cx="1400785" cy="462668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Truncated</a:t>
              </a:r>
            </a:p>
            <a:p>
              <a:pPr algn="ctr"/>
              <a:r>
                <a:rPr lang="en-US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Meander Loop</a:t>
              </a:r>
              <a:endParaRPr lang="en-US" sz="14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130419" y="2331720"/>
              <a:ext cx="1400785" cy="462668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Meander Loop</a:t>
              </a:r>
            </a:p>
            <a:p>
              <a:pPr algn="ctr"/>
              <a:r>
                <a:rPr lang="en-US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Expansion</a:t>
              </a:r>
              <a:endParaRPr lang="en-US" sz="14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329578" y="2948705"/>
              <a:ext cx="1400785" cy="462668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Tangential</a:t>
              </a:r>
            </a:p>
            <a:p>
              <a:pPr algn="ctr"/>
              <a:r>
                <a:rPr lang="en-US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Meander Loop</a:t>
              </a:r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 flipH="1">
              <a:off x="5059680" y="2222726"/>
              <a:ext cx="883920" cy="941571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 flipH="1">
              <a:off x="5295900" y="2693511"/>
              <a:ext cx="899160" cy="662284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>
              <a:stCxn id="17" idx="1"/>
            </p:cNvCxnSpPr>
            <p:nvPr/>
          </p:nvCxnSpPr>
          <p:spPr>
            <a:xfrm flipH="1">
              <a:off x="5673611" y="3180039"/>
              <a:ext cx="655967" cy="428215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Content Placeholder 2"/>
          <p:cNvSpPr txBox="1">
            <a:spLocks/>
          </p:cNvSpPr>
          <p:nvPr/>
        </p:nvSpPr>
        <p:spPr>
          <a:xfrm>
            <a:off x="423497" y="6019800"/>
            <a:ext cx="8183113" cy="42922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Verdana" pitchFamily="34" charset="0"/>
                <a:ea typeface="ＭＳ Ｐゴシック" charset="0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  <a:tabLst>
                <a:tab pos="396875" algn="l"/>
              </a:tabLst>
            </a:pPr>
            <a:r>
              <a:rPr lang="en-US" sz="1100" dirty="0" smtClean="0">
                <a:solidFill>
                  <a:schemeClr val="accent6"/>
                </a:solidFill>
                <a:latin typeface="+mn-lt"/>
              </a:rPr>
              <a:t>Posamentier</a:t>
            </a:r>
            <a:r>
              <a:rPr lang="en-US" sz="1100" dirty="0">
                <a:solidFill>
                  <a:schemeClr val="accent6"/>
                </a:solidFill>
                <a:latin typeface="+mn-lt"/>
              </a:rPr>
              <a:t>, H. W. and Kolla, V., 2003, Seismic Geomorphology of Depositional Elements in </a:t>
            </a:r>
            <a:r>
              <a:rPr lang="en-US" sz="1100" dirty="0" smtClean="0">
                <a:solidFill>
                  <a:schemeClr val="accent6"/>
                </a:solidFill>
                <a:latin typeface="+mn-lt"/>
              </a:rPr>
              <a:t>Deep-Water Settings</a:t>
            </a:r>
            <a:r>
              <a:rPr lang="en-US" sz="1100" dirty="0">
                <a:solidFill>
                  <a:schemeClr val="accent6"/>
                </a:solidFill>
                <a:latin typeface="+mn-lt"/>
              </a:rPr>
              <a:t>, Journal of Sedimentary Research, Vol. 73, No. 3, p. 367-388</a:t>
            </a:r>
            <a:r>
              <a:rPr lang="en-US" sz="1100" dirty="0" smtClean="0">
                <a:solidFill>
                  <a:schemeClr val="accent6"/>
                </a:solidFill>
                <a:latin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20304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34105</TotalTime>
  <Words>1749</Words>
  <Application>Microsoft Macintosh PowerPoint</Application>
  <PresentationFormat>On-screen Show (4:3)</PresentationFormat>
  <Paragraphs>281</Paragraphs>
  <Slides>17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Default Design</vt:lpstr>
      <vt:lpstr>Petroleum Geology &amp; Geophysics</vt:lpstr>
      <vt:lpstr>Definition</vt:lpstr>
      <vt:lpstr>Attributes for Stratigraphic Analysis</vt:lpstr>
      <vt:lpstr>Horizon Attributes</vt:lpstr>
      <vt:lpstr>Horizon Attributes</vt:lpstr>
      <vt:lpstr>Applications of Seismic Attributes</vt:lpstr>
      <vt:lpstr>Qualitative Applications</vt:lpstr>
      <vt:lpstr>Qualitative Applications</vt:lpstr>
      <vt:lpstr>Qualitative Applications</vt:lpstr>
      <vt:lpstr>Quantitative Applications</vt:lpstr>
      <vt:lpstr>Quantitative Applications</vt:lpstr>
      <vt:lpstr>Quantitative Applications</vt:lpstr>
      <vt:lpstr>1-D Seismic Modeling</vt:lpstr>
      <vt:lpstr>Check Predictions</vt:lpstr>
      <vt:lpstr>Predicted Porosity Map</vt:lpstr>
      <vt:lpstr>Summary</vt:lpstr>
      <vt:lpstr>Lecture 24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200</cp:revision>
  <cp:lastPrinted>2015-02-26T18:22:03Z</cp:lastPrinted>
  <dcterms:created xsi:type="dcterms:W3CDTF">2001-11-20T13:29:42Z</dcterms:created>
  <dcterms:modified xsi:type="dcterms:W3CDTF">2016-10-17T23:05:54Z</dcterms:modified>
</cp:coreProperties>
</file>