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9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49" r:id="rId2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9C6"/>
    <a:srgbClr val="66FFFF"/>
    <a:srgbClr val="FFFF00"/>
    <a:srgbClr val="008000"/>
    <a:srgbClr val="CFEFFD"/>
    <a:srgbClr val="66FF33"/>
    <a:srgbClr val="FF00FF"/>
    <a:srgbClr val="0033CC"/>
    <a:srgbClr val="FF0066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193" autoAdjust="0"/>
  </p:normalViewPr>
  <p:slideViewPr>
    <p:cSldViewPr snapToGrid="0">
      <p:cViewPr>
        <p:scale>
          <a:sx n="76" d="100"/>
          <a:sy n="76" d="100"/>
        </p:scale>
        <p:origin x="-1968" y="8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2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Relationship Id="rId2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5766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5934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1F5CD0-1D44-4DB9-AAA5-586DD7F63BB6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Simple </a:t>
            </a:r>
            <a:r>
              <a:rPr lang="en-US" sz="1200" dirty="0" smtClean="0">
                <a:latin typeface="Arial" pitchFamily="34" charset="0"/>
              </a:rPr>
              <a:t>stratified means the seismic reflections are parallel, sub-parallel or </a:t>
            </a:r>
            <a:r>
              <a:rPr lang="en-US" sz="1200" dirty="0" smtClean="0">
                <a:latin typeface="Arial" pitchFamily="34" charset="0"/>
              </a:rPr>
              <a:t>divergent.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The </a:t>
            </a:r>
            <a:r>
              <a:rPr lang="en-US" sz="1200" dirty="0" smtClean="0">
                <a:latin typeface="Arial" pitchFamily="34" charset="0"/>
              </a:rPr>
              <a:t>spacing (thickness) between reflections are relatively </a:t>
            </a:r>
            <a:r>
              <a:rPr lang="en-US" sz="1200" dirty="0" smtClean="0">
                <a:latin typeface="Arial" pitchFamily="34" charset="0"/>
              </a:rPr>
              <a:t>uniform.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A </a:t>
            </a:r>
            <a:r>
              <a:rPr lang="en-US" sz="1200" dirty="0" smtClean="0">
                <a:latin typeface="Arial" pitchFamily="34" charset="0"/>
              </a:rPr>
              <a:t>few words on the divergent pattern:</a:t>
            </a:r>
          </a:p>
          <a:p>
            <a:r>
              <a:rPr lang="en-US" sz="1200" dirty="0" smtClean="0">
                <a:latin typeface="Arial" pitchFamily="34" charset="0"/>
              </a:rPr>
              <a:t>   - In the diagram, there are more reflections on the left side than the right.</a:t>
            </a:r>
          </a:p>
          <a:p>
            <a:r>
              <a:rPr lang="en-US" sz="1200" dirty="0" smtClean="0">
                <a:latin typeface="Arial" pitchFamily="34" charset="0"/>
              </a:rPr>
              <a:t>   - The shorter reflections terminate internally, not at the top or base.</a:t>
            </a:r>
          </a:p>
          <a:p>
            <a:r>
              <a:rPr lang="en-US" sz="1200" dirty="0" smtClean="0">
                <a:latin typeface="Arial" pitchFamily="34" charset="0"/>
              </a:rPr>
              <a:t>   - This is probably due to seismic resolution issues.</a:t>
            </a:r>
          </a:p>
          <a:p>
            <a:r>
              <a:rPr lang="en-US" sz="1200" dirty="0" smtClean="0">
                <a:latin typeface="Arial" pitchFamily="34" charset="0"/>
              </a:rPr>
              <a:t>   - The internal layers are thick enough on the right that tops and bases are imaged.</a:t>
            </a:r>
          </a:p>
          <a:p>
            <a:r>
              <a:rPr lang="en-US" sz="1200" dirty="0" smtClean="0">
                <a:latin typeface="Arial" pitchFamily="34" charset="0"/>
              </a:rPr>
              <a:t>   - But moving to the left, units thin and some get too thin for the seismic data to fully resolve.</a:t>
            </a:r>
          </a:p>
          <a:p>
            <a:r>
              <a:rPr lang="en-US" sz="1200" dirty="0" smtClean="0">
                <a:latin typeface="Arial" pitchFamily="34" charset="0"/>
              </a:rPr>
              <a:t>   - </a:t>
            </a:r>
            <a:r>
              <a:rPr lang="en-US" sz="1200" dirty="0" smtClean="0">
                <a:latin typeface="Arial" pitchFamily="34" charset="0"/>
              </a:rPr>
              <a:t>Thus, </a:t>
            </a:r>
            <a:r>
              <a:rPr lang="en-US" sz="1200" dirty="0" smtClean="0">
                <a:latin typeface="Arial" pitchFamily="34" charset="0"/>
              </a:rPr>
              <a:t>the reflections terminate internally as the total sequence thins right to left.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7EEB5-D2C5-47FC-B5A4-0E43ED2B6D3A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This </a:t>
            </a:r>
            <a:r>
              <a:rPr lang="en-US" sz="1200" dirty="0" smtClean="0">
                <a:latin typeface="Arial" pitchFamily="34" charset="0"/>
              </a:rPr>
              <a:t>slide focuses in on progradational internal </a:t>
            </a:r>
            <a:r>
              <a:rPr lang="en-US" sz="1200" dirty="0" smtClean="0">
                <a:latin typeface="Arial" pitchFamily="34" charset="0"/>
              </a:rPr>
              <a:t>patterns.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This </a:t>
            </a:r>
            <a:r>
              <a:rPr lang="en-US" sz="1200" dirty="0" smtClean="0">
                <a:latin typeface="Arial" pitchFamily="34" charset="0"/>
              </a:rPr>
              <a:t>is commonly associated with deltaic-types of deposits that build out a </a:t>
            </a:r>
            <a:r>
              <a:rPr lang="en-US" sz="1200" dirty="0" smtClean="0">
                <a:latin typeface="Arial" pitchFamily="34" charset="0"/>
              </a:rPr>
              <a:t>shelf.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Sigmoid </a:t>
            </a:r>
            <a:r>
              <a:rPr lang="en-US" sz="1200" dirty="0" smtClean="0">
                <a:latin typeface="Arial" pitchFamily="34" charset="0"/>
              </a:rPr>
              <a:t>and oblique are two variations:</a:t>
            </a:r>
          </a:p>
          <a:p>
            <a:r>
              <a:rPr lang="en-US" sz="1200" dirty="0" smtClean="0">
                <a:latin typeface="Arial" pitchFamily="34" charset="0"/>
              </a:rPr>
              <a:t>   - Sigmoid exhibits a combination of upbuilding (or aggradation) and outbuilding (or progradation).</a:t>
            </a:r>
          </a:p>
          <a:p>
            <a:r>
              <a:rPr lang="en-US" sz="1200" dirty="0" smtClean="0">
                <a:latin typeface="Arial" pitchFamily="34" charset="0"/>
              </a:rPr>
              <a:t>   -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Oblique exhibits outbuilding without </a:t>
            </a:r>
            <a:r>
              <a:rPr lang="en-US" sz="1200" dirty="0" err="1" smtClean="0">
                <a:latin typeface="Arial" pitchFamily="34" charset="0"/>
              </a:rPr>
              <a:t>upbuilding</a:t>
            </a:r>
            <a:r>
              <a:rPr lang="en-US" sz="1200" dirty="0" smtClean="0">
                <a:latin typeface="Arial" pitchFamily="34" charset="0"/>
              </a:rPr>
              <a:t>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Oblique </a:t>
            </a:r>
            <a:r>
              <a:rPr lang="en-US" sz="1200" dirty="0" smtClean="0">
                <a:latin typeface="Arial" pitchFamily="34" charset="0"/>
              </a:rPr>
              <a:t>is characterized by toplap terminations at the top of the sequence.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</a:rPr>
              <a:t>Sigmoid and oblique represent outbuilding into relatively deep water; 200 meters of water depth or </a:t>
            </a:r>
            <a:r>
              <a:rPr lang="en-US" sz="1200" dirty="0" smtClean="0">
                <a:latin typeface="Arial" pitchFamily="34" charset="0"/>
              </a:rPr>
              <a:t>more.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Shingled </a:t>
            </a:r>
            <a:r>
              <a:rPr lang="en-US" sz="1200" dirty="0" smtClean="0">
                <a:latin typeface="Arial" pitchFamily="34" charset="0"/>
              </a:rPr>
              <a:t>is a progradational pattern in a shallower basin or on a relic </a:t>
            </a:r>
            <a:r>
              <a:rPr lang="en-US" sz="1200" dirty="0" smtClean="0">
                <a:latin typeface="Arial" pitchFamily="34" charset="0"/>
              </a:rPr>
              <a:t>shelf.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There </a:t>
            </a:r>
            <a:r>
              <a:rPr lang="en-US" sz="1200" dirty="0" smtClean="0">
                <a:latin typeface="Arial" pitchFamily="34" charset="0"/>
              </a:rPr>
              <a:t>is not enough paleotopography for progradation to develop at a scale obvious </a:t>
            </a:r>
            <a:r>
              <a:rPr lang="en-US" sz="1200" dirty="0" smtClean="0">
                <a:latin typeface="Arial" pitchFamily="34" charset="0"/>
              </a:rPr>
              <a:t>on </a:t>
            </a:r>
            <a:r>
              <a:rPr lang="en-US" sz="1200" dirty="0" smtClean="0">
                <a:latin typeface="Arial" pitchFamily="34" charset="0"/>
              </a:rPr>
              <a:t>typical seismic data.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461A1-7145-47BC-8B12-C821F5D136DA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Complex </a:t>
            </a:r>
            <a:r>
              <a:rPr lang="en-US" sz="1200" dirty="0" smtClean="0">
                <a:latin typeface="Arial" pitchFamily="34" charset="0"/>
              </a:rPr>
              <a:t>internal configurations show significant thickening and </a:t>
            </a:r>
            <a:r>
              <a:rPr lang="en-US" sz="1200" dirty="0" smtClean="0">
                <a:latin typeface="Arial" pitchFamily="34" charset="0"/>
              </a:rPr>
              <a:t>thinning.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Mounded </a:t>
            </a:r>
            <a:r>
              <a:rPr lang="en-US" sz="1200" dirty="0" smtClean="0">
                <a:latin typeface="Arial" pitchFamily="34" charset="0"/>
              </a:rPr>
              <a:t>shows thinning in at least two directions from a central </a:t>
            </a:r>
            <a:r>
              <a:rPr lang="en-US" sz="1200" dirty="0" smtClean="0">
                <a:latin typeface="Arial" pitchFamily="34" charset="0"/>
              </a:rPr>
              <a:t>thick.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Mounds </a:t>
            </a:r>
            <a:r>
              <a:rPr lang="en-US" sz="1200" dirty="0" smtClean="0">
                <a:latin typeface="Arial" pitchFamily="34" charset="0"/>
              </a:rPr>
              <a:t>are common in carbonate environments and in association with deep sea </a:t>
            </a:r>
            <a:r>
              <a:rPr lang="en-US" sz="1200" dirty="0" smtClean="0">
                <a:latin typeface="Arial" pitchFamily="34" charset="0"/>
              </a:rPr>
              <a:t>fans.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Hummocky </a:t>
            </a:r>
            <a:r>
              <a:rPr lang="en-US" sz="1200" dirty="0" smtClean="0">
                <a:latin typeface="Arial" pitchFamily="34" charset="0"/>
              </a:rPr>
              <a:t>shows a complex pattern of thickening/</a:t>
            </a:r>
            <a:r>
              <a:rPr lang="en-US" sz="1200" dirty="0" smtClean="0">
                <a:latin typeface="Arial" pitchFamily="34" charset="0"/>
              </a:rPr>
              <a:t>thinning.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Deformed </a:t>
            </a:r>
            <a:r>
              <a:rPr lang="en-US" sz="1200" dirty="0" smtClean="0">
                <a:latin typeface="Arial" pitchFamily="34" charset="0"/>
              </a:rPr>
              <a:t>indicates that there has been some post-depositional forces that have partially </a:t>
            </a:r>
          </a:p>
          <a:p>
            <a:r>
              <a:rPr lang="en-US" sz="1200" dirty="0" smtClean="0">
                <a:latin typeface="Arial" pitchFamily="34" charset="0"/>
              </a:rPr>
              <a:t>disrupted </a:t>
            </a:r>
            <a:r>
              <a:rPr lang="en-US" sz="1200" dirty="0" smtClean="0">
                <a:latin typeface="Arial" pitchFamily="34" charset="0"/>
              </a:rPr>
              <a:t>the </a:t>
            </a:r>
            <a:r>
              <a:rPr lang="en-US" sz="1200" dirty="0" smtClean="0">
                <a:latin typeface="Arial" pitchFamily="34" charset="0"/>
              </a:rPr>
              <a:t>layering.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The </a:t>
            </a:r>
            <a:r>
              <a:rPr lang="en-US" sz="1200" dirty="0" smtClean="0">
                <a:latin typeface="Arial" pitchFamily="34" charset="0"/>
              </a:rPr>
              <a:t>example shown in the lower right is what might exist where some down-slope creep has occurred.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FF7530-07C9-44B0-AC30-18E61497F114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will code this cartoon section (Line B) to illustrate the ABC </a:t>
            </a:r>
            <a:r>
              <a:rPr lang="en-US" sz="1200" dirty="0" smtClean="0">
                <a:latin typeface="Arial" pitchFamily="34" charset="0"/>
              </a:rPr>
              <a:t>method.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Animation </a:t>
            </a:r>
            <a:r>
              <a:rPr lang="en-US" sz="1200" dirty="0" smtClean="0">
                <a:latin typeface="Arial" pitchFamily="34" charset="0"/>
              </a:rPr>
              <a:t>shows the steps.</a:t>
            </a:r>
          </a:p>
          <a:p>
            <a:r>
              <a:rPr lang="en-US" sz="1200" dirty="0" smtClean="0">
                <a:latin typeface="Arial" pitchFamily="34" charset="0"/>
              </a:rPr>
              <a:t>   - Starting on the left, the first code would be – concordant at the top, onlap at the base, </a:t>
            </a:r>
            <a:r>
              <a:rPr lang="en-US" sz="1200" dirty="0" smtClean="0">
                <a:latin typeface="Arial" pitchFamily="34" charset="0"/>
              </a:rPr>
              <a:t>and </a:t>
            </a:r>
            <a:r>
              <a:rPr lang="en-US" sz="1200" dirty="0" smtClean="0">
                <a:latin typeface="Arial" pitchFamily="34" charset="0"/>
              </a:rPr>
              <a:t>parallel internally.</a:t>
            </a:r>
          </a:p>
          <a:p>
            <a:r>
              <a:rPr lang="en-US" sz="1200" dirty="0" smtClean="0">
                <a:latin typeface="Arial" pitchFamily="34" charset="0"/>
              </a:rPr>
              <a:t>   - This code is good until we start to observe toplap.</a:t>
            </a:r>
          </a:p>
          <a:p>
            <a:r>
              <a:rPr lang="en-US" sz="1200" dirty="0" smtClean="0">
                <a:latin typeface="Arial" pitchFamily="34" charset="0"/>
              </a:rPr>
              <a:t>   - What is the code for the second unit?  Toplap, Concordant, Oblique.</a:t>
            </a:r>
          </a:p>
          <a:p>
            <a:r>
              <a:rPr lang="en-US" sz="1200" dirty="0" smtClean="0">
                <a:latin typeface="Arial" pitchFamily="34" charset="0"/>
              </a:rPr>
              <a:t>   - The third zone?  Toplap, Downlap, Oblique.</a:t>
            </a:r>
          </a:p>
          <a:p>
            <a:r>
              <a:rPr lang="en-US" sz="1200" dirty="0" smtClean="0">
                <a:latin typeface="Arial" pitchFamily="34" charset="0"/>
              </a:rPr>
              <a:t>   - The fourth zone?  Concordant, Downlap, Parallel (or oblique).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</a:rPr>
              <a:t>Not everyone would code every segment the same, which is not a </a:t>
            </a:r>
            <a:r>
              <a:rPr lang="en-US" sz="1200" dirty="0" smtClean="0">
                <a:latin typeface="Arial" pitchFamily="34" charset="0"/>
              </a:rPr>
              <a:t>problem.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Once </a:t>
            </a:r>
            <a:r>
              <a:rPr lang="en-US" sz="1200" dirty="0" smtClean="0">
                <a:latin typeface="Arial" pitchFamily="34" charset="0"/>
              </a:rPr>
              <a:t>the codes are posted on a map and interpreted – that is what is </a:t>
            </a:r>
            <a:r>
              <a:rPr lang="en-US" sz="1200" dirty="0" smtClean="0">
                <a:latin typeface="Arial" pitchFamily="34" charset="0"/>
              </a:rPr>
              <a:t>important.</a:t>
            </a:r>
            <a:r>
              <a:rPr lang="en-US" sz="1200" baseline="0" dirty="0" smtClean="0">
                <a:latin typeface="Arial" pitchFamily="34" charset="0"/>
              </a:rPr>
              <a:t> </a:t>
            </a:r>
          </a:p>
          <a:p>
            <a:r>
              <a:rPr lang="en-US" sz="1200" dirty="0" smtClean="0">
                <a:latin typeface="Arial" pitchFamily="34" charset="0"/>
              </a:rPr>
              <a:t>The </a:t>
            </a:r>
            <a:r>
              <a:rPr lang="en-US" sz="1200" dirty="0" smtClean="0">
                <a:latin typeface="Arial" pitchFamily="34" charset="0"/>
              </a:rPr>
              <a:t>last zone? Concordant, Concordant, Parallel.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489EE-3D8C-4A4E-B704-F161E36E9B4E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have placed the codes for Line B on the map – we offset the codes to help the </a:t>
            </a:r>
            <a:r>
              <a:rPr lang="en-US" sz="1200" dirty="0" smtClean="0">
                <a:latin typeface="Arial" pitchFamily="34" charset="0"/>
              </a:rPr>
              <a:t>illustration.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also have the codes for Line C (similar string of codes) and Line A (different codes)</a:t>
            </a:r>
            <a:r>
              <a:rPr lang="en-US" sz="1200" dirty="0" smtClean="0">
                <a:latin typeface="Arial" pitchFamily="34" charset="0"/>
              </a:rPr>
              <a:t>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Note </a:t>
            </a:r>
            <a:r>
              <a:rPr lang="en-US" sz="1200" dirty="0" smtClean="0">
                <a:latin typeface="Arial" pitchFamily="34" charset="0"/>
              </a:rPr>
              <a:t>where Line B and Line A intersect – see a problem?</a:t>
            </a:r>
          </a:p>
          <a:p>
            <a:r>
              <a:rPr lang="en-US" sz="1200" dirty="0" smtClean="0">
                <a:latin typeface="Arial" pitchFamily="34" charset="0"/>
              </a:rPr>
              <a:t>   - Line B has Oblique while Line A has Parallel.</a:t>
            </a:r>
          </a:p>
          <a:p>
            <a:r>
              <a:rPr lang="en-US" sz="1200" dirty="0" smtClean="0">
                <a:latin typeface="Arial" pitchFamily="34" charset="0"/>
              </a:rPr>
              <a:t>   - This is not necessarily a conflict.</a:t>
            </a:r>
          </a:p>
          <a:p>
            <a:r>
              <a:rPr lang="en-US" sz="1200" dirty="0" smtClean="0">
                <a:latin typeface="Arial" pitchFamily="34" charset="0"/>
              </a:rPr>
              <a:t>   - Progradation has a dip and a strike component.</a:t>
            </a:r>
          </a:p>
          <a:p>
            <a:r>
              <a:rPr lang="en-US" sz="1200" dirty="0" smtClean="0">
                <a:latin typeface="Arial" pitchFamily="34" charset="0"/>
              </a:rPr>
              <a:t>   - Line B is more of a dip orientation while Line A is more of a strike orientation.</a:t>
            </a:r>
          </a:p>
          <a:p>
            <a:r>
              <a:rPr lang="en-US" sz="1200" dirty="0" smtClean="0">
                <a:latin typeface="Arial" pitchFamily="34" charset="0"/>
              </a:rPr>
              <a:t>With these two </a:t>
            </a:r>
            <a:r>
              <a:rPr lang="en-US" sz="1200" dirty="0" smtClean="0">
                <a:latin typeface="Arial" pitchFamily="34" charset="0"/>
              </a:rPr>
              <a:t>codes, </a:t>
            </a:r>
            <a:r>
              <a:rPr lang="en-US" sz="1200" dirty="0" smtClean="0">
                <a:latin typeface="Arial" pitchFamily="34" charset="0"/>
              </a:rPr>
              <a:t>we can conclude the progradation is primarily west to east.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03C71F-7200-4ABD-A9F6-0586FB137D75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After </a:t>
            </a:r>
            <a:r>
              <a:rPr lang="en-US" sz="1200" dirty="0" smtClean="0">
                <a:latin typeface="Arial" pitchFamily="34" charset="0"/>
              </a:rPr>
              <a:t>we post the observations for each line, we have to synthesize the geometric </a:t>
            </a:r>
            <a:r>
              <a:rPr lang="en-US" sz="1200" dirty="0" smtClean="0">
                <a:latin typeface="Arial" pitchFamily="34" charset="0"/>
              </a:rPr>
              <a:t>observations.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In </a:t>
            </a:r>
            <a:r>
              <a:rPr lang="en-US" sz="1200" dirty="0" smtClean="0">
                <a:latin typeface="Arial" pitchFamily="34" charset="0"/>
              </a:rPr>
              <a:t>this example, there is a zone of oblique progradation to the ESE near the center of the </a:t>
            </a:r>
            <a:r>
              <a:rPr lang="en-US" sz="1200" dirty="0" smtClean="0">
                <a:latin typeface="Arial" pitchFamily="34" charset="0"/>
              </a:rPr>
              <a:t>area.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Landward </a:t>
            </a:r>
            <a:r>
              <a:rPr lang="en-US" sz="1200" dirty="0" smtClean="0">
                <a:latin typeface="Arial" pitchFamily="34" charset="0"/>
              </a:rPr>
              <a:t>there is an </a:t>
            </a:r>
            <a:r>
              <a:rPr lang="en-US" sz="1200" dirty="0" err="1" smtClean="0">
                <a:latin typeface="Arial" pitchFamily="34" charset="0"/>
              </a:rPr>
              <a:t>onlaping</a:t>
            </a:r>
            <a:r>
              <a:rPr lang="en-US" sz="120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wedge.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</a:rPr>
              <a:t>Basinward</a:t>
            </a:r>
            <a:r>
              <a:rPr lang="en-US" sz="120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where is a sheet (C–C/P).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8E2C45-F152-49AE-96BD-2A9D412ACABE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are now ready to interpret the EODs – Environments of </a:t>
            </a:r>
            <a:r>
              <a:rPr lang="en-US" sz="1200" dirty="0" smtClean="0">
                <a:latin typeface="Arial" pitchFamily="34" charset="0"/>
              </a:rPr>
              <a:t>Deposition.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From </a:t>
            </a:r>
            <a:r>
              <a:rPr lang="en-US" sz="1200" dirty="0" smtClean="0">
                <a:latin typeface="Arial" pitchFamily="34" charset="0"/>
              </a:rPr>
              <a:t>left to right we have:</a:t>
            </a:r>
          </a:p>
          <a:p>
            <a:r>
              <a:rPr lang="en-US" sz="1200" dirty="0" smtClean="0">
                <a:latin typeface="Arial" pitchFamily="34" charset="0"/>
              </a:rPr>
              <a:t>   - A fluvial/non-marine wedge that thins by onlap to the west (tan),</a:t>
            </a:r>
          </a:p>
          <a:p>
            <a:r>
              <a:rPr lang="en-US" sz="1200" dirty="0" smtClean="0">
                <a:latin typeface="Arial" pitchFamily="34" charset="0"/>
              </a:rPr>
              <a:t>   - A nearshore/marginal marine zone (characterized by toplap) (yellow),</a:t>
            </a:r>
          </a:p>
          <a:p>
            <a:r>
              <a:rPr lang="en-US" sz="1200" dirty="0" smtClean="0">
                <a:latin typeface="Arial" pitchFamily="34" charset="0"/>
              </a:rPr>
              <a:t>   - The paleo-slope at the end of this depositional period (concordant at top) (green), and</a:t>
            </a:r>
          </a:p>
          <a:p>
            <a:r>
              <a:rPr lang="en-US" sz="1200" dirty="0" smtClean="0">
                <a:latin typeface="Arial" pitchFamily="34" charset="0"/>
              </a:rPr>
              <a:t>   - The basinal deposits out in deep water (grey).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4EF50-CF1B-43BD-BAAB-3748E05D31ED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Given </a:t>
            </a:r>
            <a:r>
              <a:rPr lang="en-US" sz="1200" dirty="0" smtClean="0">
                <a:latin typeface="Arial" pitchFamily="34" charset="0"/>
              </a:rPr>
              <a:t>these interpreted EODs, we can think about the types of depositional bodies we should </a:t>
            </a:r>
            <a:r>
              <a:rPr lang="en-US" sz="1200" dirty="0" smtClean="0">
                <a:latin typeface="Arial" pitchFamily="34" charset="0"/>
              </a:rPr>
              <a:t>have.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use depositional models based on modern analogues, ancient outcrops and/or laboratory </a:t>
            </a:r>
            <a:r>
              <a:rPr lang="en-US" sz="1200" dirty="0" smtClean="0">
                <a:latin typeface="Arial" pitchFamily="34" charset="0"/>
              </a:rPr>
              <a:t>experiments.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If </a:t>
            </a:r>
            <a:r>
              <a:rPr lang="en-US" sz="1200" dirty="0" smtClean="0">
                <a:latin typeface="Arial" pitchFamily="34" charset="0"/>
              </a:rPr>
              <a:t>we were to drill in the marginal marine (yellow) area of the map on the last slide, we would </a:t>
            </a:r>
            <a:r>
              <a:rPr lang="en-US" sz="1200" dirty="0" smtClean="0">
                <a:latin typeface="Arial" pitchFamily="34" charset="0"/>
              </a:rPr>
              <a:t>expect (from top</a:t>
            </a:r>
            <a:r>
              <a:rPr lang="en-US" sz="1200" dirty="0" smtClean="0">
                <a:latin typeface="Arial" pitchFamily="34" charset="0"/>
              </a:rPr>
              <a:t>-down):</a:t>
            </a:r>
          </a:p>
          <a:p>
            <a:r>
              <a:rPr lang="en-US" sz="1200" dirty="0" smtClean="0">
                <a:latin typeface="Arial" pitchFamily="34" charset="0"/>
              </a:rPr>
              <a:t>   - Delta front sands,</a:t>
            </a:r>
          </a:p>
          <a:p>
            <a:r>
              <a:rPr lang="en-US" sz="1200" dirty="0" smtClean="0">
                <a:latin typeface="Arial" pitchFamily="34" charset="0"/>
              </a:rPr>
              <a:t>   - Delta front silts,</a:t>
            </a:r>
          </a:p>
          <a:p>
            <a:r>
              <a:rPr lang="en-US" sz="1200" dirty="0" smtClean="0">
                <a:latin typeface="Arial" pitchFamily="34" charset="0"/>
              </a:rPr>
              <a:t>   - Prodelta shales, and</a:t>
            </a:r>
          </a:p>
          <a:p>
            <a:r>
              <a:rPr lang="en-US" sz="1200" dirty="0" smtClean="0">
                <a:latin typeface="Arial" pitchFamily="34" charset="0"/>
              </a:rPr>
              <a:t>   - Offshore clays.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</a:rPr>
              <a:t>We can anticipate a vertical (and lateral) facies succession as shown on the </a:t>
            </a:r>
            <a:r>
              <a:rPr lang="en-US" sz="1200" dirty="0" smtClean="0">
                <a:latin typeface="Arial" pitchFamily="34" charset="0"/>
              </a:rPr>
              <a:t>right.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can even use geo-statistics to predict, for example, the thickness and lateral extent of </a:t>
            </a:r>
            <a:r>
              <a:rPr lang="en-US" sz="1200" dirty="0" smtClean="0">
                <a:latin typeface="Arial" pitchFamily="34" charset="0"/>
              </a:rPr>
              <a:t>channel </a:t>
            </a:r>
            <a:r>
              <a:rPr lang="en-US" sz="1200" dirty="0" smtClean="0">
                <a:latin typeface="Arial" pitchFamily="34" charset="0"/>
              </a:rPr>
              <a:t>sands or crevasse splays.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A59A8-5D61-4DEC-8ECC-E8CFCDF0B51F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</a:t>
            </a:r>
            <a:r>
              <a:rPr lang="en-US" dirty="0" smtClean="0"/>
              <a:t>is time for an exercise.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85BF0-DCC3-4588-8FAD-636E429462FE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Assuming </a:t>
            </a:r>
            <a:r>
              <a:rPr lang="en-US" dirty="0" smtClean="0"/>
              <a:t>that we have already mapped the significant sequence boundaries, here are the next objectives:</a:t>
            </a:r>
          </a:p>
          <a:p>
            <a:r>
              <a:rPr lang="en-US" dirty="0" smtClean="0"/>
              <a:t>   1.  Predict lithologies based</a:t>
            </a:r>
            <a:r>
              <a:rPr lang="en-US" baseline="0" dirty="0" smtClean="0"/>
              <a:t> on seismic info</a:t>
            </a:r>
          </a:p>
          <a:p>
            <a:r>
              <a:rPr lang="en-US" baseline="0" dirty="0" smtClean="0"/>
              <a:t>   2.  Consider where we have reservoir (and other play element) rocks that we can drill, </a:t>
            </a:r>
          </a:p>
          <a:p>
            <a:r>
              <a:rPr lang="en-US" baseline="0" dirty="0" smtClean="0"/>
              <a:t>            in E – exploration phase</a:t>
            </a:r>
          </a:p>
          <a:p>
            <a:r>
              <a:rPr lang="en-US" baseline="0" dirty="0" smtClean="0"/>
              <a:t>            in D – development phase</a:t>
            </a:r>
          </a:p>
          <a:p>
            <a:r>
              <a:rPr lang="en-US" baseline="0" dirty="0" smtClean="0"/>
              <a:t>            in P – production phase.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97D3D1-C95B-481D-ADFA-06F5B45F7CD9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start we either 2D or 3D seismic </a:t>
            </a:r>
            <a:r>
              <a:rPr lang="en-US" sz="1200" dirty="0" smtClean="0">
                <a:latin typeface="Arial" pitchFamily="34" charset="0"/>
              </a:rPr>
              <a:t>data.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perform seismic sequence analysis – defining our basic </a:t>
            </a:r>
            <a:r>
              <a:rPr lang="en-US" sz="1200" dirty="0" err="1" smtClean="0">
                <a:latin typeface="Arial" pitchFamily="34" charset="0"/>
              </a:rPr>
              <a:t>stratal</a:t>
            </a:r>
            <a:r>
              <a:rPr lang="en-US" sz="120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packages.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Then </a:t>
            </a:r>
            <a:r>
              <a:rPr lang="en-US" sz="1200" dirty="0" smtClean="0">
                <a:latin typeface="Arial" pitchFamily="34" charset="0"/>
              </a:rPr>
              <a:t>we perform what is referred to as seismic facies analysis.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</a:rPr>
              <a:t>Our goal is to predict where we have potential reservoirs capped by potential </a:t>
            </a:r>
            <a:r>
              <a:rPr lang="en-US" sz="1200" dirty="0" smtClean="0">
                <a:latin typeface="Arial" pitchFamily="34" charset="0"/>
              </a:rPr>
              <a:t>seals.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We </a:t>
            </a:r>
            <a:r>
              <a:rPr lang="en-US" sz="1200" dirty="0" smtClean="0">
                <a:latin typeface="Arial" pitchFamily="34" charset="0"/>
              </a:rPr>
              <a:t>may also want to identify regions that have good source rock potential.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80B1E2-F74D-4983-BE48-F362BD4736DE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Some </a:t>
            </a:r>
            <a:r>
              <a:rPr lang="en-US" dirty="0" smtClean="0"/>
              <a:t>definitions, from AAPG Memoir 26 (1977).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0487AA-7898-4F3A-9F59-97217EA15D43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itchFamily="34" charset="0"/>
              </a:rPr>
              <a:t>This </a:t>
            </a:r>
            <a:r>
              <a:rPr lang="en-US" sz="1200" dirty="0" smtClean="0">
                <a:latin typeface="Arial" pitchFamily="34" charset="0"/>
              </a:rPr>
              <a:t>slide shows the components, a ‘road map,’ for stratigraphic </a:t>
            </a:r>
            <a:r>
              <a:rPr lang="en-US" sz="1200" dirty="0" smtClean="0">
                <a:latin typeface="Arial" pitchFamily="34" charset="0"/>
              </a:rPr>
              <a:t>analysis.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First, </a:t>
            </a:r>
            <a:r>
              <a:rPr lang="en-US" sz="1200" dirty="0" smtClean="0">
                <a:latin typeface="Arial" pitchFamily="34" charset="0"/>
              </a:rPr>
              <a:t>we map sequence boundaries using reflection </a:t>
            </a:r>
            <a:r>
              <a:rPr lang="en-US" sz="1200" dirty="0" smtClean="0">
                <a:latin typeface="Arial" pitchFamily="34" charset="0"/>
              </a:rPr>
              <a:t>terminations.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This </a:t>
            </a:r>
            <a:r>
              <a:rPr lang="en-US" sz="1200" dirty="0" smtClean="0">
                <a:latin typeface="Arial" pitchFamily="34" charset="0"/>
              </a:rPr>
              <a:t>subdivides the sediment fill into genetically related units – depositional </a:t>
            </a:r>
            <a:r>
              <a:rPr lang="en-US" sz="1200" dirty="0" smtClean="0">
                <a:latin typeface="Arial" pitchFamily="34" charset="0"/>
              </a:rPr>
              <a:t>sequences.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Second</a:t>
            </a:r>
            <a:r>
              <a:rPr lang="en-US" sz="1200" dirty="0" smtClean="0">
                <a:latin typeface="Arial" pitchFamily="34" charset="0"/>
              </a:rPr>
              <a:t>, we do seismic facies analysis, which has two elements:</a:t>
            </a:r>
          </a:p>
          <a:p>
            <a:r>
              <a:rPr lang="en-US" sz="1200" dirty="0" smtClean="0">
                <a:latin typeface="Arial" pitchFamily="34" charset="0"/>
              </a:rPr>
              <a:t>     - We use a technique to capture geometric information</a:t>
            </a:r>
          </a:p>
          <a:p>
            <a:r>
              <a:rPr lang="en-US" sz="1200" baseline="0" dirty="0" smtClean="0">
                <a:latin typeface="Arial" pitchFamily="34" charset="0"/>
              </a:rPr>
              <a:t>     - </a:t>
            </a:r>
            <a:r>
              <a:rPr lang="en-US" sz="1200" dirty="0" smtClean="0">
                <a:latin typeface="Arial" pitchFamily="34" charset="0"/>
              </a:rPr>
              <a:t>We can also extract seismic attributes, any of a variety of measures of the seismic reflections.</a:t>
            </a:r>
          </a:p>
          <a:p>
            <a:r>
              <a:rPr lang="en-US" sz="1200" dirty="0" smtClean="0">
                <a:latin typeface="Arial" pitchFamily="34" charset="0"/>
              </a:rPr>
              <a:t>            A commonly used seismic attribute is reflection amplitude, another is reflection continuity.</a:t>
            </a:r>
          </a:p>
          <a:p>
            <a:endParaRPr lang="en-US" sz="1200" dirty="0" smtClean="0">
              <a:latin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</a:rPr>
              <a:t>We combine the geometric information with the seismic attributes to predict the </a:t>
            </a:r>
            <a:r>
              <a:rPr lang="en-US" sz="1200" dirty="0" smtClean="0">
                <a:latin typeface="Arial" pitchFamily="34" charset="0"/>
              </a:rPr>
              <a:t>environments </a:t>
            </a:r>
            <a:r>
              <a:rPr lang="en-US" sz="1200" dirty="0" smtClean="0">
                <a:latin typeface="Arial" pitchFamily="34" charset="0"/>
              </a:rPr>
              <a:t>of deposition (EODs) that </a:t>
            </a:r>
            <a:r>
              <a:rPr lang="en-US" sz="1200" dirty="0" smtClean="0">
                <a:latin typeface="Arial" pitchFamily="34" charset="0"/>
              </a:rPr>
              <a:t>influence </a:t>
            </a:r>
            <a:r>
              <a:rPr lang="en-US" sz="1200" dirty="0" smtClean="0">
                <a:latin typeface="Arial" pitchFamily="34" charset="0"/>
              </a:rPr>
              <a:t>the types of </a:t>
            </a:r>
            <a:r>
              <a:rPr lang="en-US" sz="1200" dirty="0" smtClean="0">
                <a:latin typeface="Arial" pitchFamily="34" charset="0"/>
              </a:rPr>
              <a:t>deposits,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e.g</a:t>
            </a:r>
            <a:r>
              <a:rPr lang="en-US" sz="1200" dirty="0" smtClean="0">
                <a:latin typeface="Arial" pitchFamily="34" charset="0"/>
              </a:rPr>
              <a:t>., a beach where clean sands may have been deposited.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192216-6D34-4381-8DA4-27597994B1DD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sz="1100" dirty="0" smtClean="0">
                <a:latin typeface="Arial" pitchFamily="34" charset="0"/>
              </a:rPr>
              <a:t>This </a:t>
            </a:r>
            <a:r>
              <a:rPr lang="en-US" sz="1100" dirty="0" smtClean="0">
                <a:latin typeface="Arial" pitchFamily="34" charset="0"/>
              </a:rPr>
              <a:t>slide lists </a:t>
            </a:r>
            <a:r>
              <a:rPr lang="en-US" sz="1100" dirty="0" smtClean="0">
                <a:latin typeface="Arial" pitchFamily="34" charset="0"/>
              </a:rPr>
              <a:t>four (4) </a:t>
            </a:r>
            <a:r>
              <a:rPr lang="en-US" sz="1100" dirty="0" smtClean="0">
                <a:latin typeface="Arial" pitchFamily="34" charset="0"/>
              </a:rPr>
              <a:t>types of features that we can use in our mapping</a:t>
            </a:r>
            <a:r>
              <a:rPr lang="en-US" sz="1100" dirty="0" smtClean="0">
                <a:latin typeface="Arial" pitchFamily="34" charset="0"/>
              </a:rPr>
              <a:t>: seismic geometry, reflection amplitude, reflection continuity, and wavelet</a:t>
            </a:r>
            <a:r>
              <a:rPr lang="en-US" sz="1100" baseline="0" dirty="0" smtClean="0">
                <a:latin typeface="Arial" pitchFamily="34" charset="0"/>
              </a:rPr>
              <a:t> frequency. </a:t>
            </a:r>
            <a:r>
              <a:rPr lang="en-US" sz="1100" dirty="0" smtClean="0">
                <a:latin typeface="Arial" pitchFamily="34" charset="0"/>
              </a:rPr>
              <a:t>For </a:t>
            </a:r>
            <a:r>
              <a:rPr lang="en-US" sz="1100" dirty="0" smtClean="0">
                <a:latin typeface="Arial" pitchFamily="34" charset="0"/>
              </a:rPr>
              <a:t>this lecture, we’ll concentrate </a:t>
            </a:r>
            <a:r>
              <a:rPr lang="en-US" sz="1100" dirty="0" smtClean="0">
                <a:latin typeface="Arial" pitchFamily="34" charset="0"/>
              </a:rPr>
              <a:t>on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reflection geometry.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Sometimes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reflection geometry can tell us something about depositional processes and EODs.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818B0A-725C-4A21-9949-BF7650F962E8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</a:t>
            </a:r>
            <a:r>
              <a:rPr lang="en-US" dirty="0" smtClean="0"/>
              <a:t>capture geometric information, we use what is referred to as the ABC </a:t>
            </a:r>
            <a:r>
              <a:rPr lang="en-US" dirty="0" smtClean="0"/>
              <a:t>method.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slide shows what at first glance looks like an </a:t>
            </a:r>
            <a:r>
              <a:rPr lang="en-US" dirty="0" smtClean="0"/>
              <a:t>equation:</a:t>
            </a:r>
            <a:r>
              <a:rPr lang="en-US" baseline="0" dirty="0" smtClean="0"/>
              <a:t> </a:t>
            </a:r>
            <a:r>
              <a:rPr lang="en-US" dirty="0" smtClean="0"/>
              <a:t>subtract </a:t>
            </a:r>
            <a:r>
              <a:rPr lang="en-US" dirty="0" smtClean="0"/>
              <a:t>B from A and divide the remainder by C.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BUT…  </a:t>
            </a:r>
            <a:r>
              <a:rPr lang="en-US" dirty="0" smtClean="0"/>
              <a:t>This is a TEMPLATE that we use to capture observations in a consistent manner.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A is the type of reflection</a:t>
            </a:r>
            <a:r>
              <a:rPr lang="en-US" baseline="0" dirty="0" smtClean="0"/>
              <a:t> termination pattern we see at the top of the sequence of interest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    the three possibilities are erosional truncation, toplap or concordance (no angular discordance).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B is the type of reflection</a:t>
            </a:r>
            <a:r>
              <a:rPr lang="en-US" baseline="0" dirty="0" smtClean="0"/>
              <a:t> termination pattern we see at the base of the sequence of interest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    the three possibilities are onlap, downlap or concordance (no angular discordance).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C is the internal reflection</a:t>
            </a:r>
            <a:r>
              <a:rPr lang="en-US" baseline="0" dirty="0" smtClean="0"/>
              <a:t> geometry we see, such as parallel reflections.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 the next few slides, we’ll look at sketches for some of the key </a:t>
            </a:r>
            <a:r>
              <a:rPr lang="en-US" dirty="0" smtClean="0"/>
              <a:t>internal reflection</a:t>
            </a:r>
            <a:r>
              <a:rPr lang="en-US" baseline="0" dirty="0" smtClean="0"/>
              <a:t> geometries.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NOTE:  A trick to remember the TEMPLATE is the think </a:t>
            </a:r>
            <a:r>
              <a:rPr lang="en-US" u="sng" baseline="0" dirty="0" smtClean="0"/>
              <a:t>A</a:t>
            </a:r>
            <a:r>
              <a:rPr lang="en-US" baseline="0" dirty="0" smtClean="0"/>
              <a:t>bove, </a:t>
            </a:r>
            <a:r>
              <a:rPr lang="en-US" u="sng" baseline="0" dirty="0" smtClean="0"/>
              <a:t>B</a:t>
            </a:r>
            <a:r>
              <a:rPr lang="en-US" baseline="0" dirty="0" smtClean="0"/>
              <a:t>elow, and </a:t>
            </a:r>
            <a:r>
              <a:rPr lang="en-US" u="sng" baseline="0" dirty="0" smtClean="0"/>
              <a:t>C</a:t>
            </a:r>
            <a:r>
              <a:rPr lang="en-US" baseline="0" dirty="0" smtClean="0"/>
              <a:t>enter.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8F5B84-141F-40B5-871D-04E04C82F4BE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slide reviews the types of reflection</a:t>
            </a:r>
            <a:r>
              <a:rPr lang="en-US" baseline="0" dirty="0" smtClean="0"/>
              <a:t> terminations we can observe at the top of a sequence.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These are what we would record for the </a:t>
            </a:r>
            <a:r>
              <a:rPr lang="en-US" u="sng" baseline="0" dirty="0" smtClean="0"/>
              <a:t>A</a:t>
            </a:r>
            <a:r>
              <a:rPr lang="en-US" baseline="0" dirty="0" smtClean="0"/>
              <a:t> term of the template, along with concordance.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also reviews the types of reflection</a:t>
            </a:r>
            <a:r>
              <a:rPr lang="en-US" baseline="0" dirty="0" smtClean="0"/>
              <a:t> terminations we can observe at the base of a sequence.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  These are what we would record for the </a:t>
            </a:r>
            <a:r>
              <a:rPr lang="en-US" u="sng" baseline="0" dirty="0" smtClean="0"/>
              <a:t>B</a:t>
            </a:r>
            <a:r>
              <a:rPr lang="en-US" baseline="0" dirty="0" smtClean="0"/>
              <a:t> term of the template, along with concordance.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106659-62E6-4018-BB42-0108E0D5BDBF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dirty="0" smtClean="0">
                <a:latin typeface="Arial" pitchFamily="34" charset="0"/>
              </a:rPr>
              <a:t>This </a:t>
            </a:r>
            <a:r>
              <a:rPr lang="en-US" sz="1200" dirty="0" smtClean="0">
                <a:latin typeface="Arial" pitchFamily="34" charset="0"/>
              </a:rPr>
              <a:t>slide shows a hierarchical method to classify internal reflection </a:t>
            </a:r>
            <a:r>
              <a:rPr lang="en-US" sz="1200" dirty="0" smtClean="0">
                <a:latin typeface="Arial" pitchFamily="34" charset="0"/>
              </a:rPr>
              <a:t>patterns.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First</a:t>
            </a:r>
            <a:r>
              <a:rPr lang="en-US" sz="1200" dirty="0" smtClean="0">
                <a:latin typeface="Arial" pitchFamily="34" charset="0"/>
              </a:rPr>
              <a:t>, do you think the reflections indicate stratification patterns</a:t>
            </a:r>
            <a:r>
              <a:rPr lang="en-US" sz="1200" dirty="0" smtClean="0">
                <a:latin typeface="Arial" pitchFamily="34" charset="0"/>
              </a:rPr>
              <a:t>? </a:t>
            </a:r>
            <a:r>
              <a:rPr lang="en-US" sz="1200" dirty="0" smtClean="0">
                <a:latin typeface="Arial" pitchFamily="34" charset="0"/>
              </a:rPr>
              <a:t>If they do, is the stratification simple, progradational, or complex in appearance</a:t>
            </a:r>
            <a:r>
              <a:rPr lang="en-US" sz="1200" dirty="0" smtClean="0">
                <a:latin typeface="Arial" pitchFamily="34" charset="0"/>
              </a:rPr>
              <a:t>?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If </a:t>
            </a:r>
            <a:r>
              <a:rPr lang="en-US" sz="1200" dirty="0" smtClean="0">
                <a:latin typeface="Arial" pitchFamily="34" charset="0"/>
              </a:rPr>
              <a:t>not, the internal reflection pattern may be chaotic – due to complex structure/</a:t>
            </a:r>
            <a:r>
              <a:rPr lang="en-US" sz="1200" dirty="0" smtClean="0">
                <a:latin typeface="Arial" pitchFamily="34" charset="0"/>
              </a:rPr>
              <a:t>stratigraphy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or </a:t>
            </a:r>
            <a:r>
              <a:rPr lang="en-US" sz="1200" dirty="0" smtClean="0">
                <a:latin typeface="Arial" pitchFamily="34" charset="0"/>
              </a:rPr>
              <a:t>it may be reflection free –a nearly homogenous interval (massive sand, salt, </a:t>
            </a:r>
            <a:r>
              <a:rPr lang="en-US" sz="1200" dirty="0" smtClean="0">
                <a:latin typeface="Arial" pitchFamily="34" charset="0"/>
              </a:rPr>
              <a:t>etc.)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or </a:t>
            </a:r>
            <a:r>
              <a:rPr lang="en-US" sz="1200" dirty="0" smtClean="0">
                <a:latin typeface="Arial" pitchFamily="34" charset="0"/>
              </a:rPr>
              <a:t>it could be a seismic imaging </a:t>
            </a:r>
            <a:r>
              <a:rPr lang="en-US" sz="1200" dirty="0" smtClean="0">
                <a:latin typeface="Arial" pitchFamily="34" charset="0"/>
              </a:rPr>
              <a:t>problem.</a:t>
            </a:r>
            <a:r>
              <a:rPr lang="en-US" sz="1200" baseline="0" dirty="0" smtClean="0">
                <a:latin typeface="Arial" pitchFamily="34" charset="0"/>
              </a:rPr>
              <a:t> </a:t>
            </a:r>
            <a:r>
              <a:rPr lang="en-US" sz="1200" dirty="0" smtClean="0">
                <a:latin typeface="Arial" pitchFamily="34" charset="0"/>
              </a:rPr>
              <a:t>The </a:t>
            </a:r>
            <a:r>
              <a:rPr lang="en-US" sz="1200" dirty="0" smtClean="0">
                <a:latin typeface="Arial" pitchFamily="34" charset="0"/>
              </a:rPr>
              <a:t>next slides illustrate the terms on the lower half of this diagram.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2" y="463325"/>
            <a:ext cx="6066970" cy="428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9491A-D8F7-46FA-8CF9-A25393671C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5E929-0330-48F3-AEB1-7FAD9A1F82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Facies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102" name="Rectangle 77"/>
          <p:cNvSpPr>
            <a:spLocks noChangeArrowheads="1"/>
          </p:cNvSpPr>
          <p:nvPr/>
        </p:nvSpPr>
        <p:spPr bwMode="auto">
          <a:xfrm>
            <a:off x="3141663" y="3101492"/>
            <a:ext cx="2455863" cy="1462088"/>
          </a:xfrm>
          <a:prstGeom prst="rect">
            <a:avLst/>
          </a:prstGeom>
          <a:solidFill>
            <a:srgbClr val="A2C1FE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5" name="Freeform 78"/>
          <p:cNvSpPr>
            <a:spLocks/>
          </p:cNvSpPr>
          <p:nvPr/>
        </p:nvSpPr>
        <p:spPr bwMode="auto">
          <a:xfrm>
            <a:off x="3140075" y="3799992"/>
            <a:ext cx="2463800" cy="766763"/>
          </a:xfrm>
          <a:custGeom>
            <a:avLst/>
            <a:gdLst/>
            <a:ahLst/>
            <a:cxnLst>
              <a:cxn ang="0">
                <a:pos x="1446" y="366"/>
              </a:cxn>
              <a:cxn ang="0">
                <a:pos x="1518" y="402"/>
              </a:cxn>
              <a:cxn ang="0">
                <a:pos x="1581" y="435"/>
              </a:cxn>
              <a:cxn ang="0">
                <a:pos x="1689" y="477"/>
              </a:cxn>
              <a:cxn ang="0">
                <a:pos x="1812" y="516"/>
              </a:cxn>
              <a:cxn ang="0">
                <a:pos x="1944" y="543"/>
              </a:cxn>
              <a:cxn ang="0">
                <a:pos x="2013" y="555"/>
              </a:cxn>
              <a:cxn ang="0">
                <a:pos x="2094" y="573"/>
              </a:cxn>
              <a:cxn ang="0">
                <a:pos x="2091" y="651"/>
              </a:cxn>
              <a:cxn ang="0">
                <a:pos x="2010" y="651"/>
              </a:cxn>
              <a:cxn ang="0">
                <a:pos x="1938" y="639"/>
              </a:cxn>
              <a:cxn ang="0">
                <a:pos x="1861" y="644"/>
              </a:cxn>
              <a:cxn ang="0">
                <a:pos x="1794" y="633"/>
              </a:cxn>
              <a:cxn ang="0">
                <a:pos x="1731" y="624"/>
              </a:cxn>
              <a:cxn ang="0">
                <a:pos x="1623" y="630"/>
              </a:cxn>
              <a:cxn ang="0">
                <a:pos x="1549" y="614"/>
              </a:cxn>
              <a:cxn ang="0">
                <a:pos x="1443" y="579"/>
              </a:cxn>
              <a:cxn ang="0">
                <a:pos x="1301" y="552"/>
              </a:cxn>
              <a:cxn ang="0">
                <a:pos x="1143" y="514"/>
              </a:cxn>
              <a:cxn ang="0">
                <a:pos x="1041" y="489"/>
              </a:cxn>
              <a:cxn ang="0">
                <a:pos x="951" y="465"/>
              </a:cxn>
              <a:cxn ang="0">
                <a:pos x="852" y="438"/>
              </a:cxn>
              <a:cxn ang="0">
                <a:pos x="711" y="399"/>
              </a:cxn>
              <a:cxn ang="0">
                <a:pos x="527" y="332"/>
              </a:cxn>
              <a:cxn ang="0">
                <a:pos x="301" y="242"/>
              </a:cxn>
              <a:cxn ang="0">
                <a:pos x="189" y="194"/>
              </a:cxn>
              <a:cxn ang="0">
                <a:pos x="31" y="100"/>
              </a:cxn>
              <a:cxn ang="0">
                <a:pos x="0" y="66"/>
              </a:cxn>
              <a:cxn ang="0">
                <a:pos x="0" y="0"/>
              </a:cxn>
              <a:cxn ang="0">
                <a:pos x="873" y="159"/>
              </a:cxn>
              <a:cxn ang="0">
                <a:pos x="1158" y="207"/>
              </a:cxn>
              <a:cxn ang="0">
                <a:pos x="1308" y="300"/>
              </a:cxn>
              <a:cxn ang="0">
                <a:pos x="1371" y="315"/>
              </a:cxn>
              <a:cxn ang="0">
                <a:pos x="1446" y="366"/>
              </a:cxn>
            </a:cxnLst>
            <a:rect l="0" t="0" r="r" b="b"/>
            <a:pathLst>
              <a:path w="2095" h="652">
                <a:moveTo>
                  <a:pt x="1446" y="366"/>
                </a:moveTo>
                <a:lnTo>
                  <a:pt x="1518" y="402"/>
                </a:lnTo>
                <a:lnTo>
                  <a:pt x="1581" y="435"/>
                </a:lnTo>
                <a:lnTo>
                  <a:pt x="1689" y="477"/>
                </a:lnTo>
                <a:lnTo>
                  <a:pt x="1812" y="516"/>
                </a:lnTo>
                <a:lnTo>
                  <a:pt x="1944" y="543"/>
                </a:lnTo>
                <a:lnTo>
                  <a:pt x="2013" y="555"/>
                </a:lnTo>
                <a:lnTo>
                  <a:pt x="2094" y="573"/>
                </a:lnTo>
                <a:lnTo>
                  <a:pt x="2091" y="651"/>
                </a:lnTo>
                <a:lnTo>
                  <a:pt x="2010" y="651"/>
                </a:lnTo>
                <a:lnTo>
                  <a:pt x="1938" y="639"/>
                </a:lnTo>
                <a:lnTo>
                  <a:pt x="1861" y="644"/>
                </a:lnTo>
                <a:lnTo>
                  <a:pt x="1794" y="633"/>
                </a:lnTo>
                <a:lnTo>
                  <a:pt x="1731" y="624"/>
                </a:lnTo>
                <a:lnTo>
                  <a:pt x="1623" y="630"/>
                </a:lnTo>
                <a:lnTo>
                  <a:pt x="1549" y="614"/>
                </a:lnTo>
                <a:lnTo>
                  <a:pt x="1443" y="579"/>
                </a:lnTo>
                <a:lnTo>
                  <a:pt x="1301" y="552"/>
                </a:lnTo>
                <a:lnTo>
                  <a:pt x="1143" y="514"/>
                </a:lnTo>
                <a:lnTo>
                  <a:pt x="1041" y="489"/>
                </a:lnTo>
                <a:lnTo>
                  <a:pt x="951" y="465"/>
                </a:lnTo>
                <a:lnTo>
                  <a:pt x="852" y="438"/>
                </a:lnTo>
                <a:lnTo>
                  <a:pt x="711" y="399"/>
                </a:lnTo>
                <a:lnTo>
                  <a:pt x="527" y="332"/>
                </a:lnTo>
                <a:lnTo>
                  <a:pt x="301" y="242"/>
                </a:lnTo>
                <a:lnTo>
                  <a:pt x="189" y="194"/>
                </a:lnTo>
                <a:lnTo>
                  <a:pt x="31" y="100"/>
                </a:lnTo>
                <a:lnTo>
                  <a:pt x="0" y="66"/>
                </a:lnTo>
                <a:lnTo>
                  <a:pt x="0" y="0"/>
                </a:lnTo>
                <a:lnTo>
                  <a:pt x="873" y="159"/>
                </a:lnTo>
                <a:lnTo>
                  <a:pt x="1158" y="207"/>
                </a:lnTo>
                <a:lnTo>
                  <a:pt x="1308" y="300"/>
                </a:lnTo>
                <a:lnTo>
                  <a:pt x="1371" y="315"/>
                </a:lnTo>
                <a:lnTo>
                  <a:pt x="1446" y="366"/>
                </a:lnTo>
              </a:path>
            </a:pathLst>
          </a:custGeom>
          <a:solidFill>
            <a:srgbClr val="DADADA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8" name="Freeform 79"/>
          <p:cNvSpPr>
            <a:spLocks/>
          </p:cNvSpPr>
          <p:nvPr/>
        </p:nvSpPr>
        <p:spPr bwMode="auto">
          <a:xfrm>
            <a:off x="3146425" y="3361842"/>
            <a:ext cx="1839913" cy="939800"/>
          </a:xfrm>
          <a:custGeom>
            <a:avLst/>
            <a:gdLst/>
            <a:ahLst/>
            <a:cxnLst>
              <a:cxn ang="0">
                <a:pos x="1488" y="786"/>
              </a:cxn>
              <a:cxn ang="0">
                <a:pos x="1263" y="690"/>
              </a:cxn>
              <a:cxn ang="0">
                <a:pos x="1224" y="687"/>
              </a:cxn>
              <a:cxn ang="0">
                <a:pos x="1284" y="735"/>
              </a:cxn>
              <a:cxn ang="0">
                <a:pos x="1173" y="690"/>
              </a:cxn>
              <a:cxn ang="0">
                <a:pos x="1023" y="606"/>
              </a:cxn>
              <a:cxn ang="0">
                <a:pos x="1083" y="666"/>
              </a:cxn>
              <a:cxn ang="0">
                <a:pos x="1170" y="723"/>
              </a:cxn>
              <a:cxn ang="0">
                <a:pos x="1047" y="681"/>
              </a:cxn>
              <a:cxn ang="0">
                <a:pos x="921" y="615"/>
              </a:cxn>
              <a:cxn ang="0">
                <a:pos x="918" y="627"/>
              </a:cxn>
              <a:cxn ang="0">
                <a:pos x="1002" y="690"/>
              </a:cxn>
              <a:cxn ang="0">
                <a:pos x="894" y="651"/>
              </a:cxn>
              <a:cxn ang="0">
                <a:pos x="786" y="594"/>
              </a:cxn>
              <a:cxn ang="0">
                <a:pos x="861" y="654"/>
              </a:cxn>
              <a:cxn ang="0">
                <a:pos x="816" y="651"/>
              </a:cxn>
              <a:cxn ang="0">
                <a:pos x="639" y="573"/>
              </a:cxn>
              <a:cxn ang="0">
                <a:pos x="558" y="537"/>
              </a:cxn>
              <a:cxn ang="0">
                <a:pos x="645" y="624"/>
              </a:cxn>
              <a:cxn ang="0">
                <a:pos x="522" y="564"/>
              </a:cxn>
              <a:cxn ang="0">
                <a:pos x="420" y="486"/>
              </a:cxn>
              <a:cxn ang="0">
                <a:pos x="489" y="558"/>
              </a:cxn>
              <a:cxn ang="0">
                <a:pos x="363" y="507"/>
              </a:cxn>
              <a:cxn ang="0">
                <a:pos x="201" y="450"/>
              </a:cxn>
              <a:cxn ang="0">
                <a:pos x="321" y="516"/>
              </a:cxn>
              <a:cxn ang="0">
                <a:pos x="126" y="447"/>
              </a:cxn>
              <a:cxn ang="0">
                <a:pos x="6" y="402"/>
              </a:cxn>
              <a:cxn ang="0">
                <a:pos x="0" y="39"/>
              </a:cxn>
              <a:cxn ang="0">
                <a:pos x="489" y="0"/>
              </a:cxn>
              <a:cxn ang="0">
                <a:pos x="642" y="42"/>
              </a:cxn>
              <a:cxn ang="0">
                <a:pos x="801" y="156"/>
              </a:cxn>
              <a:cxn ang="0">
                <a:pos x="933" y="294"/>
              </a:cxn>
              <a:cxn ang="0">
                <a:pos x="1077" y="432"/>
              </a:cxn>
              <a:cxn ang="0">
                <a:pos x="1242" y="603"/>
              </a:cxn>
              <a:cxn ang="0">
                <a:pos x="1389" y="705"/>
              </a:cxn>
              <a:cxn ang="0">
                <a:pos x="1524" y="780"/>
              </a:cxn>
            </a:cxnLst>
            <a:rect l="0" t="0" r="r" b="b"/>
            <a:pathLst>
              <a:path w="1564" h="799">
                <a:moveTo>
                  <a:pt x="1563" y="798"/>
                </a:moveTo>
                <a:lnTo>
                  <a:pt x="1488" y="786"/>
                </a:lnTo>
                <a:lnTo>
                  <a:pt x="1392" y="747"/>
                </a:lnTo>
                <a:lnTo>
                  <a:pt x="1263" y="690"/>
                </a:lnTo>
                <a:lnTo>
                  <a:pt x="1191" y="648"/>
                </a:lnTo>
                <a:lnTo>
                  <a:pt x="1224" y="687"/>
                </a:lnTo>
                <a:lnTo>
                  <a:pt x="1260" y="717"/>
                </a:lnTo>
                <a:lnTo>
                  <a:pt x="1284" y="735"/>
                </a:lnTo>
                <a:lnTo>
                  <a:pt x="1236" y="723"/>
                </a:lnTo>
                <a:lnTo>
                  <a:pt x="1173" y="690"/>
                </a:lnTo>
                <a:lnTo>
                  <a:pt x="1119" y="672"/>
                </a:lnTo>
                <a:lnTo>
                  <a:pt x="1023" y="606"/>
                </a:lnTo>
                <a:lnTo>
                  <a:pt x="1050" y="639"/>
                </a:lnTo>
                <a:lnTo>
                  <a:pt x="1083" y="666"/>
                </a:lnTo>
                <a:lnTo>
                  <a:pt x="1128" y="693"/>
                </a:lnTo>
                <a:lnTo>
                  <a:pt x="1170" y="723"/>
                </a:lnTo>
                <a:lnTo>
                  <a:pt x="1113" y="705"/>
                </a:lnTo>
                <a:lnTo>
                  <a:pt x="1047" y="681"/>
                </a:lnTo>
                <a:lnTo>
                  <a:pt x="978" y="648"/>
                </a:lnTo>
                <a:lnTo>
                  <a:pt x="921" y="615"/>
                </a:lnTo>
                <a:lnTo>
                  <a:pt x="900" y="597"/>
                </a:lnTo>
                <a:lnTo>
                  <a:pt x="918" y="627"/>
                </a:lnTo>
                <a:lnTo>
                  <a:pt x="960" y="663"/>
                </a:lnTo>
                <a:lnTo>
                  <a:pt x="1002" y="690"/>
                </a:lnTo>
                <a:lnTo>
                  <a:pt x="948" y="675"/>
                </a:lnTo>
                <a:lnTo>
                  <a:pt x="894" y="651"/>
                </a:lnTo>
                <a:lnTo>
                  <a:pt x="855" y="636"/>
                </a:lnTo>
                <a:lnTo>
                  <a:pt x="786" y="594"/>
                </a:lnTo>
                <a:lnTo>
                  <a:pt x="813" y="627"/>
                </a:lnTo>
                <a:lnTo>
                  <a:pt x="861" y="654"/>
                </a:lnTo>
                <a:lnTo>
                  <a:pt x="891" y="681"/>
                </a:lnTo>
                <a:lnTo>
                  <a:pt x="816" y="651"/>
                </a:lnTo>
                <a:lnTo>
                  <a:pt x="717" y="615"/>
                </a:lnTo>
                <a:lnTo>
                  <a:pt x="639" y="573"/>
                </a:lnTo>
                <a:lnTo>
                  <a:pt x="576" y="531"/>
                </a:lnTo>
                <a:lnTo>
                  <a:pt x="558" y="537"/>
                </a:lnTo>
                <a:lnTo>
                  <a:pt x="606" y="582"/>
                </a:lnTo>
                <a:lnTo>
                  <a:pt x="645" y="624"/>
                </a:lnTo>
                <a:lnTo>
                  <a:pt x="582" y="603"/>
                </a:lnTo>
                <a:lnTo>
                  <a:pt x="522" y="564"/>
                </a:lnTo>
                <a:lnTo>
                  <a:pt x="471" y="525"/>
                </a:lnTo>
                <a:lnTo>
                  <a:pt x="420" y="486"/>
                </a:lnTo>
                <a:lnTo>
                  <a:pt x="450" y="522"/>
                </a:lnTo>
                <a:lnTo>
                  <a:pt x="489" y="558"/>
                </a:lnTo>
                <a:lnTo>
                  <a:pt x="453" y="549"/>
                </a:lnTo>
                <a:lnTo>
                  <a:pt x="363" y="507"/>
                </a:lnTo>
                <a:lnTo>
                  <a:pt x="267" y="462"/>
                </a:lnTo>
                <a:lnTo>
                  <a:pt x="201" y="450"/>
                </a:lnTo>
                <a:lnTo>
                  <a:pt x="258" y="489"/>
                </a:lnTo>
                <a:lnTo>
                  <a:pt x="321" y="516"/>
                </a:lnTo>
                <a:lnTo>
                  <a:pt x="222" y="489"/>
                </a:lnTo>
                <a:lnTo>
                  <a:pt x="126" y="447"/>
                </a:lnTo>
                <a:lnTo>
                  <a:pt x="54" y="423"/>
                </a:lnTo>
                <a:lnTo>
                  <a:pt x="6" y="402"/>
                </a:lnTo>
                <a:lnTo>
                  <a:pt x="0" y="393"/>
                </a:lnTo>
                <a:lnTo>
                  <a:pt x="0" y="39"/>
                </a:lnTo>
                <a:lnTo>
                  <a:pt x="225" y="0"/>
                </a:lnTo>
                <a:lnTo>
                  <a:pt x="489" y="0"/>
                </a:lnTo>
                <a:lnTo>
                  <a:pt x="555" y="9"/>
                </a:lnTo>
                <a:lnTo>
                  <a:pt x="642" y="42"/>
                </a:lnTo>
                <a:lnTo>
                  <a:pt x="726" y="87"/>
                </a:lnTo>
                <a:lnTo>
                  <a:pt x="801" y="156"/>
                </a:lnTo>
                <a:lnTo>
                  <a:pt x="864" y="216"/>
                </a:lnTo>
                <a:lnTo>
                  <a:pt x="933" y="294"/>
                </a:lnTo>
                <a:lnTo>
                  <a:pt x="999" y="351"/>
                </a:lnTo>
                <a:lnTo>
                  <a:pt x="1077" y="432"/>
                </a:lnTo>
                <a:lnTo>
                  <a:pt x="1167" y="531"/>
                </a:lnTo>
                <a:lnTo>
                  <a:pt x="1242" y="603"/>
                </a:lnTo>
                <a:lnTo>
                  <a:pt x="1317" y="651"/>
                </a:lnTo>
                <a:lnTo>
                  <a:pt x="1389" y="705"/>
                </a:lnTo>
                <a:lnTo>
                  <a:pt x="1464" y="750"/>
                </a:lnTo>
                <a:lnTo>
                  <a:pt x="1524" y="780"/>
                </a:lnTo>
                <a:lnTo>
                  <a:pt x="1563" y="798"/>
                </a:lnTo>
              </a:path>
            </a:pathLst>
          </a:custGeom>
          <a:solidFill>
            <a:srgbClr val="A3F25F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09" name="Line 80"/>
          <p:cNvSpPr>
            <a:spLocks noChangeShapeType="1"/>
          </p:cNvSpPr>
          <p:nvPr/>
        </p:nvSpPr>
        <p:spPr bwMode="auto">
          <a:xfrm flipH="1">
            <a:off x="3743325" y="3350729"/>
            <a:ext cx="18684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0" name="Freeform 81"/>
          <p:cNvSpPr>
            <a:spLocks/>
          </p:cNvSpPr>
          <p:nvPr/>
        </p:nvSpPr>
        <p:spPr bwMode="auto">
          <a:xfrm>
            <a:off x="3146425" y="3345967"/>
            <a:ext cx="993775" cy="282575"/>
          </a:xfrm>
          <a:custGeom>
            <a:avLst/>
            <a:gdLst/>
            <a:ahLst/>
            <a:cxnLst>
              <a:cxn ang="0">
                <a:pos x="843" y="209"/>
              </a:cxn>
              <a:cxn ang="0">
                <a:pos x="780" y="188"/>
              </a:cxn>
              <a:cxn ang="0">
                <a:pos x="721" y="148"/>
              </a:cxn>
              <a:cxn ang="0">
                <a:pos x="633" y="116"/>
              </a:cxn>
              <a:cxn ang="0">
                <a:pos x="681" y="143"/>
              </a:cxn>
              <a:cxn ang="0">
                <a:pos x="717" y="185"/>
              </a:cxn>
              <a:cxn ang="0">
                <a:pos x="645" y="152"/>
              </a:cxn>
              <a:cxn ang="0">
                <a:pos x="611" y="126"/>
              </a:cxn>
              <a:cxn ang="0">
                <a:pos x="575" y="118"/>
              </a:cxn>
              <a:cxn ang="0">
                <a:pos x="639" y="179"/>
              </a:cxn>
              <a:cxn ang="0">
                <a:pos x="582" y="143"/>
              </a:cxn>
              <a:cxn ang="0">
                <a:pos x="539" y="124"/>
              </a:cxn>
              <a:cxn ang="0">
                <a:pos x="511" y="116"/>
              </a:cxn>
              <a:cxn ang="0">
                <a:pos x="525" y="132"/>
              </a:cxn>
              <a:cxn ang="0">
                <a:pos x="567" y="161"/>
              </a:cxn>
              <a:cxn ang="0">
                <a:pos x="621" y="212"/>
              </a:cxn>
              <a:cxn ang="0">
                <a:pos x="641" y="228"/>
              </a:cxn>
              <a:cxn ang="0">
                <a:pos x="587" y="210"/>
              </a:cxn>
              <a:cxn ang="0">
                <a:pos x="533" y="184"/>
              </a:cxn>
              <a:cxn ang="0">
                <a:pos x="449" y="148"/>
              </a:cxn>
              <a:cxn ang="0">
                <a:pos x="471" y="172"/>
              </a:cxn>
              <a:cxn ang="0">
                <a:pos x="515" y="212"/>
              </a:cxn>
              <a:cxn ang="0">
                <a:pos x="465" y="196"/>
              </a:cxn>
              <a:cxn ang="0">
                <a:pos x="413" y="160"/>
              </a:cxn>
              <a:cxn ang="0">
                <a:pos x="367" y="138"/>
              </a:cxn>
              <a:cxn ang="0">
                <a:pos x="409" y="190"/>
              </a:cxn>
              <a:cxn ang="0">
                <a:pos x="349" y="160"/>
              </a:cxn>
              <a:cxn ang="0">
                <a:pos x="323" y="150"/>
              </a:cxn>
              <a:cxn ang="0">
                <a:pos x="297" y="144"/>
              </a:cxn>
              <a:cxn ang="0">
                <a:pos x="343" y="186"/>
              </a:cxn>
              <a:cxn ang="0">
                <a:pos x="409" y="240"/>
              </a:cxn>
              <a:cxn ang="0">
                <a:pos x="363" y="227"/>
              </a:cxn>
              <a:cxn ang="0">
                <a:pos x="321" y="203"/>
              </a:cxn>
              <a:cxn ang="0">
                <a:pos x="281" y="186"/>
              </a:cxn>
              <a:cxn ang="0">
                <a:pos x="215" y="158"/>
              </a:cxn>
              <a:cxn ang="0">
                <a:pos x="295" y="224"/>
              </a:cxn>
              <a:cxn ang="0">
                <a:pos x="227" y="204"/>
              </a:cxn>
              <a:cxn ang="0">
                <a:pos x="165" y="176"/>
              </a:cxn>
              <a:cxn ang="0">
                <a:pos x="221" y="222"/>
              </a:cxn>
              <a:cxn ang="0">
                <a:pos x="159" y="204"/>
              </a:cxn>
              <a:cxn ang="0">
                <a:pos x="105" y="184"/>
              </a:cxn>
              <a:cxn ang="0">
                <a:pos x="111" y="209"/>
              </a:cxn>
              <a:cxn ang="0">
                <a:pos x="33" y="194"/>
              </a:cxn>
              <a:cxn ang="0">
                <a:pos x="0" y="185"/>
              </a:cxn>
              <a:cxn ang="0">
                <a:pos x="0" y="44"/>
              </a:cxn>
              <a:cxn ang="0">
                <a:pos x="163" y="14"/>
              </a:cxn>
              <a:cxn ang="0">
                <a:pos x="501" y="0"/>
              </a:cxn>
              <a:cxn ang="0">
                <a:pos x="601" y="40"/>
              </a:cxn>
              <a:cxn ang="0">
                <a:pos x="699" y="90"/>
              </a:cxn>
              <a:cxn ang="0">
                <a:pos x="725" y="106"/>
              </a:cxn>
              <a:cxn ang="0">
                <a:pos x="843" y="209"/>
              </a:cxn>
            </a:cxnLst>
            <a:rect l="0" t="0" r="r" b="b"/>
            <a:pathLst>
              <a:path w="844" h="241">
                <a:moveTo>
                  <a:pt x="843" y="209"/>
                </a:moveTo>
                <a:lnTo>
                  <a:pt x="780" y="188"/>
                </a:lnTo>
                <a:lnTo>
                  <a:pt x="721" y="148"/>
                </a:lnTo>
                <a:lnTo>
                  <a:pt x="633" y="116"/>
                </a:lnTo>
                <a:lnTo>
                  <a:pt x="681" y="143"/>
                </a:lnTo>
                <a:lnTo>
                  <a:pt x="717" y="185"/>
                </a:lnTo>
                <a:lnTo>
                  <a:pt x="645" y="152"/>
                </a:lnTo>
                <a:lnTo>
                  <a:pt x="611" y="126"/>
                </a:lnTo>
                <a:lnTo>
                  <a:pt x="575" y="118"/>
                </a:lnTo>
                <a:lnTo>
                  <a:pt x="639" y="179"/>
                </a:lnTo>
                <a:lnTo>
                  <a:pt x="582" y="143"/>
                </a:lnTo>
                <a:lnTo>
                  <a:pt x="539" y="124"/>
                </a:lnTo>
                <a:lnTo>
                  <a:pt x="511" y="116"/>
                </a:lnTo>
                <a:lnTo>
                  <a:pt x="525" y="132"/>
                </a:lnTo>
                <a:lnTo>
                  <a:pt x="567" y="161"/>
                </a:lnTo>
                <a:lnTo>
                  <a:pt x="621" y="212"/>
                </a:lnTo>
                <a:lnTo>
                  <a:pt x="641" y="228"/>
                </a:lnTo>
                <a:lnTo>
                  <a:pt x="587" y="210"/>
                </a:lnTo>
                <a:lnTo>
                  <a:pt x="533" y="184"/>
                </a:lnTo>
                <a:lnTo>
                  <a:pt x="449" y="148"/>
                </a:lnTo>
                <a:lnTo>
                  <a:pt x="471" y="172"/>
                </a:lnTo>
                <a:lnTo>
                  <a:pt x="515" y="212"/>
                </a:lnTo>
                <a:lnTo>
                  <a:pt x="465" y="196"/>
                </a:lnTo>
                <a:lnTo>
                  <a:pt x="413" y="160"/>
                </a:lnTo>
                <a:lnTo>
                  <a:pt x="367" y="138"/>
                </a:lnTo>
                <a:lnTo>
                  <a:pt x="409" y="190"/>
                </a:lnTo>
                <a:lnTo>
                  <a:pt x="349" y="160"/>
                </a:lnTo>
                <a:lnTo>
                  <a:pt x="323" y="150"/>
                </a:lnTo>
                <a:lnTo>
                  <a:pt x="297" y="144"/>
                </a:lnTo>
                <a:lnTo>
                  <a:pt x="343" y="186"/>
                </a:lnTo>
                <a:lnTo>
                  <a:pt x="409" y="240"/>
                </a:lnTo>
                <a:lnTo>
                  <a:pt x="363" y="227"/>
                </a:lnTo>
                <a:lnTo>
                  <a:pt x="321" y="203"/>
                </a:lnTo>
                <a:lnTo>
                  <a:pt x="281" y="186"/>
                </a:lnTo>
                <a:lnTo>
                  <a:pt x="215" y="158"/>
                </a:lnTo>
                <a:lnTo>
                  <a:pt x="295" y="224"/>
                </a:lnTo>
                <a:lnTo>
                  <a:pt x="227" y="204"/>
                </a:lnTo>
                <a:lnTo>
                  <a:pt x="165" y="176"/>
                </a:lnTo>
                <a:lnTo>
                  <a:pt x="221" y="222"/>
                </a:lnTo>
                <a:lnTo>
                  <a:pt x="159" y="204"/>
                </a:lnTo>
                <a:lnTo>
                  <a:pt x="105" y="184"/>
                </a:lnTo>
                <a:lnTo>
                  <a:pt x="111" y="209"/>
                </a:lnTo>
                <a:lnTo>
                  <a:pt x="33" y="194"/>
                </a:lnTo>
                <a:lnTo>
                  <a:pt x="0" y="185"/>
                </a:lnTo>
                <a:lnTo>
                  <a:pt x="0" y="44"/>
                </a:lnTo>
                <a:lnTo>
                  <a:pt x="163" y="14"/>
                </a:lnTo>
                <a:lnTo>
                  <a:pt x="501" y="0"/>
                </a:lnTo>
                <a:lnTo>
                  <a:pt x="601" y="40"/>
                </a:lnTo>
                <a:lnTo>
                  <a:pt x="699" y="90"/>
                </a:lnTo>
                <a:lnTo>
                  <a:pt x="725" y="106"/>
                </a:lnTo>
                <a:lnTo>
                  <a:pt x="843" y="209"/>
                </a:lnTo>
              </a:path>
            </a:pathLst>
          </a:custGeom>
          <a:solidFill>
            <a:srgbClr val="B3B900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1" name="Freeform 82"/>
          <p:cNvSpPr>
            <a:spLocks/>
          </p:cNvSpPr>
          <p:nvPr/>
        </p:nvSpPr>
        <p:spPr bwMode="auto">
          <a:xfrm>
            <a:off x="3151188" y="3328504"/>
            <a:ext cx="817563" cy="190500"/>
          </a:xfrm>
          <a:custGeom>
            <a:avLst/>
            <a:gdLst/>
            <a:ahLst/>
            <a:cxnLst>
              <a:cxn ang="0">
                <a:pos x="694" y="112"/>
              </a:cxn>
              <a:cxn ang="0">
                <a:pos x="639" y="97"/>
              </a:cxn>
              <a:cxn ang="0">
                <a:pos x="592" y="76"/>
              </a:cxn>
              <a:cxn ang="0">
                <a:pos x="534" y="61"/>
              </a:cxn>
              <a:cxn ang="0">
                <a:pos x="477" y="43"/>
              </a:cxn>
              <a:cxn ang="0">
                <a:pos x="504" y="58"/>
              </a:cxn>
              <a:cxn ang="0">
                <a:pos x="538" y="88"/>
              </a:cxn>
              <a:cxn ang="0">
                <a:pos x="495" y="70"/>
              </a:cxn>
              <a:cxn ang="0">
                <a:pos x="464" y="60"/>
              </a:cxn>
              <a:cxn ang="0">
                <a:pos x="430" y="54"/>
              </a:cxn>
              <a:cxn ang="0">
                <a:pos x="498" y="102"/>
              </a:cxn>
              <a:cxn ang="0">
                <a:pos x="440" y="80"/>
              </a:cxn>
              <a:cxn ang="0">
                <a:pos x="387" y="67"/>
              </a:cxn>
              <a:cxn ang="0">
                <a:pos x="462" y="109"/>
              </a:cxn>
              <a:cxn ang="0">
                <a:pos x="477" y="130"/>
              </a:cxn>
              <a:cxn ang="0">
                <a:pos x="420" y="112"/>
              </a:cxn>
              <a:cxn ang="0">
                <a:pos x="357" y="88"/>
              </a:cxn>
              <a:cxn ang="0">
                <a:pos x="322" y="76"/>
              </a:cxn>
              <a:cxn ang="0">
                <a:pos x="342" y="100"/>
              </a:cxn>
              <a:cxn ang="0">
                <a:pos x="378" y="130"/>
              </a:cxn>
              <a:cxn ang="0">
                <a:pos x="334" y="114"/>
              </a:cxn>
              <a:cxn ang="0">
                <a:pos x="291" y="88"/>
              </a:cxn>
              <a:cxn ang="0">
                <a:pos x="266" y="78"/>
              </a:cxn>
              <a:cxn ang="0">
                <a:pos x="288" y="118"/>
              </a:cxn>
              <a:cxn ang="0">
                <a:pos x="248" y="100"/>
              </a:cxn>
              <a:cxn ang="0">
                <a:pos x="183" y="85"/>
              </a:cxn>
              <a:cxn ang="0">
                <a:pos x="237" y="118"/>
              </a:cxn>
              <a:cxn ang="0">
                <a:pos x="261" y="139"/>
              </a:cxn>
              <a:cxn ang="0">
                <a:pos x="222" y="136"/>
              </a:cxn>
              <a:cxn ang="0">
                <a:pos x="186" y="121"/>
              </a:cxn>
              <a:cxn ang="0">
                <a:pos x="120" y="100"/>
              </a:cxn>
              <a:cxn ang="0">
                <a:pos x="69" y="91"/>
              </a:cxn>
              <a:cxn ang="0">
                <a:pos x="99" y="109"/>
              </a:cxn>
              <a:cxn ang="0">
                <a:pos x="150" y="139"/>
              </a:cxn>
              <a:cxn ang="0">
                <a:pos x="84" y="127"/>
              </a:cxn>
              <a:cxn ang="0">
                <a:pos x="27" y="115"/>
              </a:cxn>
              <a:cxn ang="0">
                <a:pos x="54" y="136"/>
              </a:cxn>
              <a:cxn ang="0">
                <a:pos x="90" y="160"/>
              </a:cxn>
              <a:cxn ang="0">
                <a:pos x="57" y="154"/>
              </a:cxn>
              <a:cxn ang="0">
                <a:pos x="9" y="145"/>
              </a:cxn>
              <a:cxn ang="0">
                <a:pos x="0" y="127"/>
              </a:cxn>
              <a:cxn ang="0">
                <a:pos x="0" y="1"/>
              </a:cxn>
              <a:cxn ang="0">
                <a:pos x="338" y="0"/>
              </a:cxn>
              <a:cxn ang="0">
                <a:pos x="405" y="1"/>
              </a:cxn>
              <a:cxn ang="0">
                <a:pos x="468" y="1"/>
              </a:cxn>
              <a:cxn ang="0">
                <a:pos x="540" y="30"/>
              </a:cxn>
              <a:cxn ang="0">
                <a:pos x="606" y="58"/>
              </a:cxn>
              <a:cxn ang="0">
                <a:pos x="670" y="94"/>
              </a:cxn>
              <a:cxn ang="0">
                <a:pos x="694" y="112"/>
              </a:cxn>
            </a:cxnLst>
            <a:rect l="0" t="0" r="r" b="b"/>
            <a:pathLst>
              <a:path w="695" h="161">
                <a:moveTo>
                  <a:pt x="694" y="112"/>
                </a:moveTo>
                <a:lnTo>
                  <a:pt x="639" y="97"/>
                </a:lnTo>
                <a:lnTo>
                  <a:pt x="592" y="76"/>
                </a:lnTo>
                <a:lnTo>
                  <a:pt x="534" y="61"/>
                </a:lnTo>
                <a:lnTo>
                  <a:pt x="477" y="43"/>
                </a:lnTo>
                <a:lnTo>
                  <a:pt x="504" y="58"/>
                </a:lnTo>
                <a:lnTo>
                  <a:pt x="538" y="88"/>
                </a:lnTo>
                <a:lnTo>
                  <a:pt x="495" y="70"/>
                </a:lnTo>
                <a:lnTo>
                  <a:pt x="464" y="60"/>
                </a:lnTo>
                <a:lnTo>
                  <a:pt x="430" y="54"/>
                </a:lnTo>
                <a:lnTo>
                  <a:pt x="498" y="102"/>
                </a:lnTo>
                <a:lnTo>
                  <a:pt x="440" y="80"/>
                </a:lnTo>
                <a:lnTo>
                  <a:pt x="387" y="67"/>
                </a:lnTo>
                <a:lnTo>
                  <a:pt x="462" y="109"/>
                </a:lnTo>
                <a:lnTo>
                  <a:pt x="477" y="130"/>
                </a:lnTo>
                <a:lnTo>
                  <a:pt x="420" y="112"/>
                </a:lnTo>
                <a:lnTo>
                  <a:pt x="357" y="88"/>
                </a:lnTo>
                <a:lnTo>
                  <a:pt x="322" y="76"/>
                </a:lnTo>
                <a:lnTo>
                  <a:pt x="342" y="100"/>
                </a:lnTo>
                <a:lnTo>
                  <a:pt x="378" y="130"/>
                </a:lnTo>
                <a:lnTo>
                  <a:pt x="334" y="114"/>
                </a:lnTo>
                <a:lnTo>
                  <a:pt x="291" y="88"/>
                </a:lnTo>
                <a:lnTo>
                  <a:pt x="266" y="78"/>
                </a:lnTo>
                <a:lnTo>
                  <a:pt x="288" y="118"/>
                </a:lnTo>
                <a:lnTo>
                  <a:pt x="248" y="100"/>
                </a:lnTo>
                <a:lnTo>
                  <a:pt x="183" y="85"/>
                </a:lnTo>
                <a:lnTo>
                  <a:pt x="237" y="118"/>
                </a:lnTo>
                <a:lnTo>
                  <a:pt x="261" y="139"/>
                </a:lnTo>
                <a:lnTo>
                  <a:pt x="222" y="136"/>
                </a:lnTo>
                <a:lnTo>
                  <a:pt x="186" y="121"/>
                </a:lnTo>
                <a:lnTo>
                  <a:pt x="120" y="100"/>
                </a:lnTo>
                <a:lnTo>
                  <a:pt x="69" y="91"/>
                </a:lnTo>
                <a:lnTo>
                  <a:pt x="99" y="109"/>
                </a:lnTo>
                <a:lnTo>
                  <a:pt x="150" y="139"/>
                </a:lnTo>
                <a:lnTo>
                  <a:pt x="84" y="127"/>
                </a:lnTo>
                <a:lnTo>
                  <a:pt x="27" y="115"/>
                </a:lnTo>
                <a:lnTo>
                  <a:pt x="54" y="136"/>
                </a:lnTo>
                <a:lnTo>
                  <a:pt x="90" y="160"/>
                </a:lnTo>
                <a:lnTo>
                  <a:pt x="57" y="154"/>
                </a:lnTo>
                <a:lnTo>
                  <a:pt x="9" y="145"/>
                </a:lnTo>
                <a:lnTo>
                  <a:pt x="0" y="127"/>
                </a:lnTo>
                <a:lnTo>
                  <a:pt x="0" y="1"/>
                </a:lnTo>
                <a:lnTo>
                  <a:pt x="338" y="0"/>
                </a:lnTo>
                <a:lnTo>
                  <a:pt x="405" y="1"/>
                </a:lnTo>
                <a:lnTo>
                  <a:pt x="468" y="1"/>
                </a:lnTo>
                <a:lnTo>
                  <a:pt x="540" y="30"/>
                </a:lnTo>
                <a:lnTo>
                  <a:pt x="606" y="58"/>
                </a:lnTo>
                <a:lnTo>
                  <a:pt x="670" y="94"/>
                </a:lnTo>
                <a:lnTo>
                  <a:pt x="694" y="112"/>
                </a:lnTo>
              </a:path>
            </a:pathLst>
          </a:custGeom>
          <a:solidFill>
            <a:srgbClr val="FAFD00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2" name="Freeform 83"/>
          <p:cNvSpPr>
            <a:spLocks/>
          </p:cNvSpPr>
          <p:nvPr/>
        </p:nvSpPr>
        <p:spPr bwMode="auto">
          <a:xfrm>
            <a:off x="3146425" y="3341204"/>
            <a:ext cx="1882775" cy="1173163"/>
          </a:xfrm>
          <a:custGeom>
            <a:avLst/>
            <a:gdLst/>
            <a:ahLst/>
            <a:cxnLst>
              <a:cxn ang="0">
                <a:pos x="1599" y="996"/>
              </a:cxn>
              <a:cxn ang="0">
                <a:pos x="1427" y="948"/>
              </a:cxn>
              <a:cxn ang="0">
                <a:pos x="1291" y="892"/>
              </a:cxn>
              <a:cxn ang="0">
                <a:pos x="1143" y="832"/>
              </a:cxn>
              <a:cxn ang="0">
                <a:pos x="1047" y="788"/>
              </a:cxn>
              <a:cxn ang="0">
                <a:pos x="971" y="752"/>
              </a:cxn>
              <a:cxn ang="0">
                <a:pos x="843" y="664"/>
              </a:cxn>
              <a:cxn ang="0">
                <a:pos x="711" y="556"/>
              </a:cxn>
              <a:cxn ang="0">
                <a:pos x="579" y="416"/>
              </a:cxn>
              <a:cxn ang="0">
                <a:pos x="487" y="320"/>
              </a:cxn>
              <a:cxn ang="0">
                <a:pos x="407" y="244"/>
              </a:cxn>
              <a:cxn ang="0">
                <a:pos x="319" y="164"/>
              </a:cxn>
              <a:cxn ang="0">
                <a:pos x="199" y="76"/>
              </a:cxn>
              <a:cxn ang="0">
                <a:pos x="115" y="28"/>
              </a:cxn>
              <a:cxn ang="0">
                <a:pos x="27" y="4"/>
              </a:cxn>
              <a:cxn ang="0">
                <a:pos x="0" y="0"/>
              </a:cxn>
            </a:cxnLst>
            <a:rect l="0" t="0" r="r" b="b"/>
            <a:pathLst>
              <a:path w="1600" h="997">
                <a:moveTo>
                  <a:pt x="1599" y="996"/>
                </a:moveTo>
                <a:lnTo>
                  <a:pt x="1427" y="948"/>
                </a:lnTo>
                <a:lnTo>
                  <a:pt x="1291" y="892"/>
                </a:lnTo>
                <a:lnTo>
                  <a:pt x="1143" y="832"/>
                </a:lnTo>
                <a:lnTo>
                  <a:pt x="1047" y="788"/>
                </a:lnTo>
                <a:lnTo>
                  <a:pt x="971" y="752"/>
                </a:lnTo>
                <a:lnTo>
                  <a:pt x="843" y="664"/>
                </a:lnTo>
                <a:lnTo>
                  <a:pt x="711" y="556"/>
                </a:lnTo>
                <a:lnTo>
                  <a:pt x="579" y="416"/>
                </a:lnTo>
                <a:lnTo>
                  <a:pt x="487" y="320"/>
                </a:lnTo>
                <a:lnTo>
                  <a:pt x="407" y="244"/>
                </a:lnTo>
                <a:lnTo>
                  <a:pt x="319" y="164"/>
                </a:lnTo>
                <a:lnTo>
                  <a:pt x="199" y="76"/>
                </a:lnTo>
                <a:lnTo>
                  <a:pt x="115" y="28"/>
                </a:lnTo>
                <a:lnTo>
                  <a:pt x="27" y="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3" name="Freeform 84"/>
          <p:cNvSpPr>
            <a:spLocks/>
          </p:cNvSpPr>
          <p:nvPr/>
        </p:nvSpPr>
        <p:spPr bwMode="auto">
          <a:xfrm>
            <a:off x="3146425" y="3326917"/>
            <a:ext cx="2454275" cy="1204913"/>
          </a:xfrm>
          <a:custGeom>
            <a:avLst/>
            <a:gdLst/>
            <a:ahLst/>
            <a:cxnLst>
              <a:cxn ang="0">
                <a:pos x="2085" y="1023"/>
              </a:cxn>
              <a:cxn ang="0">
                <a:pos x="1963" y="1016"/>
              </a:cxn>
              <a:cxn ang="0">
                <a:pos x="1839" y="996"/>
              </a:cxn>
              <a:cxn ang="0">
                <a:pos x="1675" y="964"/>
              </a:cxn>
              <a:cxn ang="0">
                <a:pos x="1523" y="920"/>
              </a:cxn>
              <a:cxn ang="0">
                <a:pos x="1339" y="852"/>
              </a:cxn>
              <a:cxn ang="0">
                <a:pos x="1191" y="768"/>
              </a:cxn>
              <a:cxn ang="0">
                <a:pos x="1059" y="672"/>
              </a:cxn>
              <a:cxn ang="0">
                <a:pos x="939" y="556"/>
              </a:cxn>
              <a:cxn ang="0">
                <a:pos x="843" y="444"/>
              </a:cxn>
              <a:cxn ang="0">
                <a:pos x="723" y="320"/>
              </a:cxn>
              <a:cxn ang="0">
                <a:pos x="624" y="225"/>
              </a:cxn>
              <a:cxn ang="0">
                <a:pos x="546" y="162"/>
              </a:cxn>
              <a:cxn ang="0">
                <a:pos x="405" y="75"/>
              </a:cxn>
              <a:cxn ang="0">
                <a:pos x="259" y="20"/>
              </a:cxn>
              <a:cxn ang="0">
                <a:pos x="115" y="4"/>
              </a:cxn>
              <a:cxn ang="0">
                <a:pos x="0" y="0"/>
              </a:cxn>
            </a:cxnLst>
            <a:rect l="0" t="0" r="r" b="b"/>
            <a:pathLst>
              <a:path w="2086" h="1024">
                <a:moveTo>
                  <a:pt x="2085" y="1023"/>
                </a:moveTo>
                <a:lnTo>
                  <a:pt x="1963" y="1016"/>
                </a:lnTo>
                <a:lnTo>
                  <a:pt x="1839" y="996"/>
                </a:lnTo>
                <a:lnTo>
                  <a:pt x="1675" y="964"/>
                </a:lnTo>
                <a:lnTo>
                  <a:pt x="1523" y="920"/>
                </a:lnTo>
                <a:lnTo>
                  <a:pt x="1339" y="852"/>
                </a:lnTo>
                <a:lnTo>
                  <a:pt x="1191" y="768"/>
                </a:lnTo>
                <a:lnTo>
                  <a:pt x="1059" y="672"/>
                </a:lnTo>
                <a:lnTo>
                  <a:pt x="939" y="556"/>
                </a:lnTo>
                <a:lnTo>
                  <a:pt x="843" y="444"/>
                </a:lnTo>
                <a:lnTo>
                  <a:pt x="723" y="320"/>
                </a:lnTo>
                <a:lnTo>
                  <a:pt x="624" y="225"/>
                </a:lnTo>
                <a:lnTo>
                  <a:pt x="546" y="162"/>
                </a:lnTo>
                <a:lnTo>
                  <a:pt x="405" y="75"/>
                </a:lnTo>
                <a:lnTo>
                  <a:pt x="259" y="20"/>
                </a:lnTo>
                <a:lnTo>
                  <a:pt x="115" y="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4" name="Freeform 85"/>
          <p:cNvSpPr>
            <a:spLocks/>
          </p:cNvSpPr>
          <p:nvPr/>
        </p:nvSpPr>
        <p:spPr bwMode="auto">
          <a:xfrm>
            <a:off x="3151188" y="3320567"/>
            <a:ext cx="2449513" cy="1147763"/>
          </a:xfrm>
          <a:custGeom>
            <a:avLst/>
            <a:gdLst/>
            <a:ahLst/>
            <a:cxnLst>
              <a:cxn ang="0">
                <a:pos x="2082" y="975"/>
              </a:cxn>
              <a:cxn ang="0">
                <a:pos x="1964" y="958"/>
              </a:cxn>
              <a:cxn ang="0">
                <a:pos x="1800" y="922"/>
              </a:cxn>
              <a:cxn ang="0">
                <a:pos x="1700" y="890"/>
              </a:cxn>
              <a:cxn ang="0">
                <a:pos x="1584" y="842"/>
              </a:cxn>
              <a:cxn ang="0">
                <a:pos x="1472" y="790"/>
              </a:cxn>
              <a:cxn ang="0">
                <a:pos x="1372" y="722"/>
              </a:cxn>
              <a:cxn ang="0">
                <a:pos x="1264" y="650"/>
              </a:cxn>
              <a:cxn ang="0">
                <a:pos x="1180" y="578"/>
              </a:cxn>
              <a:cxn ang="0">
                <a:pos x="1076" y="474"/>
              </a:cxn>
              <a:cxn ang="0">
                <a:pos x="976" y="366"/>
              </a:cxn>
              <a:cxn ang="0">
                <a:pos x="916" y="310"/>
              </a:cxn>
              <a:cxn ang="0">
                <a:pos x="832" y="226"/>
              </a:cxn>
              <a:cxn ang="0">
                <a:pos x="724" y="130"/>
              </a:cxn>
              <a:cxn ang="0">
                <a:pos x="604" y="66"/>
              </a:cxn>
              <a:cxn ang="0">
                <a:pos x="476" y="14"/>
              </a:cxn>
              <a:cxn ang="0">
                <a:pos x="340" y="2"/>
              </a:cxn>
              <a:cxn ang="0">
                <a:pos x="288" y="2"/>
              </a:cxn>
              <a:cxn ang="0">
                <a:pos x="0" y="0"/>
              </a:cxn>
            </a:cxnLst>
            <a:rect l="0" t="0" r="r" b="b"/>
            <a:pathLst>
              <a:path w="2083" h="976">
                <a:moveTo>
                  <a:pt x="2082" y="975"/>
                </a:moveTo>
                <a:lnTo>
                  <a:pt x="1964" y="958"/>
                </a:lnTo>
                <a:lnTo>
                  <a:pt x="1800" y="922"/>
                </a:lnTo>
                <a:lnTo>
                  <a:pt x="1700" y="890"/>
                </a:lnTo>
                <a:lnTo>
                  <a:pt x="1584" y="842"/>
                </a:lnTo>
                <a:lnTo>
                  <a:pt x="1472" y="790"/>
                </a:lnTo>
                <a:lnTo>
                  <a:pt x="1372" y="722"/>
                </a:lnTo>
                <a:lnTo>
                  <a:pt x="1264" y="650"/>
                </a:lnTo>
                <a:lnTo>
                  <a:pt x="1180" y="578"/>
                </a:lnTo>
                <a:lnTo>
                  <a:pt x="1076" y="474"/>
                </a:lnTo>
                <a:lnTo>
                  <a:pt x="976" y="366"/>
                </a:lnTo>
                <a:lnTo>
                  <a:pt x="916" y="310"/>
                </a:lnTo>
                <a:lnTo>
                  <a:pt x="832" y="226"/>
                </a:lnTo>
                <a:lnTo>
                  <a:pt x="724" y="130"/>
                </a:lnTo>
                <a:lnTo>
                  <a:pt x="604" y="66"/>
                </a:lnTo>
                <a:lnTo>
                  <a:pt x="476" y="14"/>
                </a:lnTo>
                <a:lnTo>
                  <a:pt x="340" y="2"/>
                </a:lnTo>
                <a:lnTo>
                  <a:pt x="288" y="2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5" name="Freeform 86"/>
          <p:cNvSpPr>
            <a:spLocks/>
          </p:cNvSpPr>
          <p:nvPr/>
        </p:nvSpPr>
        <p:spPr bwMode="auto">
          <a:xfrm>
            <a:off x="3146425" y="3534879"/>
            <a:ext cx="1228725" cy="838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7" y="19"/>
              </a:cxn>
              <a:cxn ang="0">
                <a:pos x="135" y="75"/>
              </a:cxn>
              <a:cxn ang="0">
                <a:pos x="215" y="135"/>
              </a:cxn>
              <a:cxn ang="0">
                <a:pos x="319" y="235"/>
              </a:cxn>
              <a:cxn ang="0">
                <a:pos x="419" y="339"/>
              </a:cxn>
              <a:cxn ang="0">
                <a:pos x="507" y="427"/>
              </a:cxn>
              <a:cxn ang="0">
                <a:pos x="571" y="479"/>
              </a:cxn>
              <a:cxn ang="0">
                <a:pos x="627" y="523"/>
              </a:cxn>
              <a:cxn ang="0">
                <a:pos x="707" y="567"/>
              </a:cxn>
              <a:cxn ang="0">
                <a:pos x="775" y="607"/>
              </a:cxn>
              <a:cxn ang="0">
                <a:pos x="883" y="655"/>
              </a:cxn>
              <a:cxn ang="0">
                <a:pos x="971" y="687"/>
              </a:cxn>
              <a:cxn ang="0">
                <a:pos x="1043" y="711"/>
              </a:cxn>
            </a:cxnLst>
            <a:rect l="0" t="0" r="r" b="b"/>
            <a:pathLst>
              <a:path w="1044" h="712">
                <a:moveTo>
                  <a:pt x="0" y="0"/>
                </a:moveTo>
                <a:lnTo>
                  <a:pt x="47" y="19"/>
                </a:lnTo>
                <a:lnTo>
                  <a:pt x="135" y="75"/>
                </a:lnTo>
                <a:lnTo>
                  <a:pt x="215" y="135"/>
                </a:lnTo>
                <a:lnTo>
                  <a:pt x="319" y="235"/>
                </a:lnTo>
                <a:lnTo>
                  <a:pt x="419" y="339"/>
                </a:lnTo>
                <a:lnTo>
                  <a:pt x="507" y="427"/>
                </a:lnTo>
                <a:lnTo>
                  <a:pt x="571" y="479"/>
                </a:lnTo>
                <a:lnTo>
                  <a:pt x="627" y="523"/>
                </a:lnTo>
                <a:lnTo>
                  <a:pt x="707" y="567"/>
                </a:lnTo>
                <a:lnTo>
                  <a:pt x="775" y="607"/>
                </a:lnTo>
                <a:lnTo>
                  <a:pt x="883" y="655"/>
                </a:lnTo>
                <a:lnTo>
                  <a:pt x="971" y="687"/>
                </a:lnTo>
                <a:lnTo>
                  <a:pt x="1043" y="711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6" name="Freeform 87"/>
          <p:cNvSpPr>
            <a:spLocks/>
          </p:cNvSpPr>
          <p:nvPr/>
        </p:nvSpPr>
        <p:spPr bwMode="auto">
          <a:xfrm>
            <a:off x="3143250" y="3880954"/>
            <a:ext cx="2359025" cy="682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6"/>
              </a:cxn>
              <a:cxn ang="0">
                <a:pos x="2004" y="579"/>
              </a:cxn>
              <a:cxn ang="0">
                <a:pos x="1944" y="573"/>
              </a:cxn>
              <a:cxn ang="0">
                <a:pos x="1863" y="567"/>
              </a:cxn>
              <a:cxn ang="0">
                <a:pos x="1756" y="557"/>
              </a:cxn>
              <a:cxn ang="0">
                <a:pos x="1692" y="552"/>
              </a:cxn>
              <a:cxn ang="0">
                <a:pos x="1618" y="545"/>
              </a:cxn>
              <a:cxn ang="0">
                <a:pos x="1392" y="495"/>
              </a:cxn>
              <a:cxn ang="0">
                <a:pos x="1302" y="479"/>
              </a:cxn>
              <a:cxn ang="0">
                <a:pos x="1130" y="443"/>
              </a:cxn>
              <a:cxn ang="0">
                <a:pos x="996" y="411"/>
              </a:cxn>
              <a:cxn ang="0">
                <a:pos x="858" y="369"/>
              </a:cxn>
              <a:cxn ang="0">
                <a:pos x="710" y="327"/>
              </a:cxn>
              <a:cxn ang="0">
                <a:pos x="614" y="293"/>
              </a:cxn>
              <a:cxn ang="0">
                <a:pos x="464" y="237"/>
              </a:cxn>
              <a:cxn ang="0">
                <a:pos x="378" y="207"/>
              </a:cxn>
              <a:cxn ang="0">
                <a:pos x="286" y="167"/>
              </a:cxn>
              <a:cxn ang="0">
                <a:pos x="147" y="84"/>
              </a:cxn>
              <a:cxn ang="0">
                <a:pos x="0" y="0"/>
              </a:cxn>
            </a:cxnLst>
            <a:rect l="0" t="0" r="r" b="b"/>
            <a:pathLst>
              <a:path w="2005" h="580">
                <a:moveTo>
                  <a:pt x="0" y="0"/>
                </a:moveTo>
                <a:lnTo>
                  <a:pt x="3" y="576"/>
                </a:lnTo>
                <a:lnTo>
                  <a:pt x="2004" y="579"/>
                </a:lnTo>
                <a:lnTo>
                  <a:pt x="1944" y="573"/>
                </a:lnTo>
                <a:lnTo>
                  <a:pt x="1863" y="567"/>
                </a:lnTo>
                <a:lnTo>
                  <a:pt x="1756" y="557"/>
                </a:lnTo>
                <a:lnTo>
                  <a:pt x="1692" y="552"/>
                </a:lnTo>
                <a:lnTo>
                  <a:pt x="1618" y="545"/>
                </a:lnTo>
                <a:lnTo>
                  <a:pt x="1392" y="495"/>
                </a:lnTo>
                <a:lnTo>
                  <a:pt x="1302" y="479"/>
                </a:lnTo>
                <a:lnTo>
                  <a:pt x="1130" y="443"/>
                </a:lnTo>
                <a:lnTo>
                  <a:pt x="996" y="411"/>
                </a:lnTo>
                <a:lnTo>
                  <a:pt x="858" y="369"/>
                </a:lnTo>
                <a:lnTo>
                  <a:pt x="710" y="327"/>
                </a:lnTo>
                <a:lnTo>
                  <a:pt x="614" y="293"/>
                </a:lnTo>
                <a:lnTo>
                  <a:pt x="464" y="237"/>
                </a:lnTo>
                <a:lnTo>
                  <a:pt x="378" y="207"/>
                </a:lnTo>
                <a:lnTo>
                  <a:pt x="286" y="167"/>
                </a:lnTo>
                <a:lnTo>
                  <a:pt x="147" y="84"/>
                </a:lnTo>
                <a:lnTo>
                  <a:pt x="0" y="0"/>
                </a:lnTo>
              </a:path>
            </a:pathLst>
          </a:custGeom>
          <a:solidFill>
            <a:srgbClr val="F57B49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7" name="Freeform 88"/>
          <p:cNvSpPr>
            <a:spLocks/>
          </p:cNvSpPr>
          <p:nvPr/>
        </p:nvSpPr>
        <p:spPr bwMode="auto">
          <a:xfrm>
            <a:off x="3140075" y="3880954"/>
            <a:ext cx="2339975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" y="45"/>
              </a:cxn>
              <a:cxn ang="0">
                <a:pos x="207" y="123"/>
              </a:cxn>
              <a:cxn ang="0">
                <a:pos x="321" y="183"/>
              </a:cxn>
              <a:cxn ang="0">
                <a:pos x="433" y="221"/>
              </a:cxn>
              <a:cxn ang="0">
                <a:pos x="565" y="273"/>
              </a:cxn>
              <a:cxn ang="0">
                <a:pos x="720" y="333"/>
              </a:cxn>
              <a:cxn ang="0">
                <a:pos x="953" y="397"/>
              </a:cxn>
              <a:cxn ang="0">
                <a:pos x="1157" y="449"/>
              </a:cxn>
              <a:cxn ang="0">
                <a:pos x="1401" y="501"/>
              </a:cxn>
              <a:cxn ang="0">
                <a:pos x="1645" y="549"/>
              </a:cxn>
              <a:cxn ang="0">
                <a:pos x="1801" y="565"/>
              </a:cxn>
              <a:cxn ang="0">
                <a:pos x="1989" y="577"/>
              </a:cxn>
            </a:cxnLst>
            <a:rect l="0" t="0" r="r" b="b"/>
            <a:pathLst>
              <a:path w="1990" h="578">
                <a:moveTo>
                  <a:pt x="0" y="0"/>
                </a:moveTo>
                <a:lnTo>
                  <a:pt x="75" y="45"/>
                </a:lnTo>
                <a:lnTo>
                  <a:pt x="207" y="123"/>
                </a:lnTo>
                <a:lnTo>
                  <a:pt x="321" y="183"/>
                </a:lnTo>
                <a:lnTo>
                  <a:pt x="433" y="221"/>
                </a:lnTo>
                <a:lnTo>
                  <a:pt x="565" y="273"/>
                </a:lnTo>
                <a:lnTo>
                  <a:pt x="720" y="333"/>
                </a:lnTo>
                <a:lnTo>
                  <a:pt x="953" y="397"/>
                </a:lnTo>
                <a:lnTo>
                  <a:pt x="1157" y="449"/>
                </a:lnTo>
                <a:lnTo>
                  <a:pt x="1401" y="501"/>
                </a:lnTo>
                <a:lnTo>
                  <a:pt x="1645" y="549"/>
                </a:lnTo>
                <a:lnTo>
                  <a:pt x="1801" y="565"/>
                </a:lnTo>
                <a:lnTo>
                  <a:pt x="1989" y="577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18" name="Rectangle 89"/>
          <p:cNvSpPr>
            <a:spLocks noChangeArrowheads="1"/>
          </p:cNvSpPr>
          <p:nvPr/>
        </p:nvSpPr>
        <p:spPr bwMode="auto">
          <a:xfrm>
            <a:off x="3151188" y="3099904"/>
            <a:ext cx="2427288" cy="230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9" name="Rectangle 90"/>
          <p:cNvSpPr>
            <a:spLocks noChangeArrowheads="1"/>
          </p:cNvSpPr>
          <p:nvPr/>
        </p:nvSpPr>
        <p:spPr bwMode="auto">
          <a:xfrm>
            <a:off x="4835525" y="3164992"/>
            <a:ext cx="727075" cy="225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900" b="1" dirty="0">
                <a:latin typeface="Tahoma" pitchFamily="34" charset="0"/>
              </a:rPr>
              <a:t>Sea Level</a:t>
            </a:r>
          </a:p>
        </p:txBody>
      </p:sp>
      <p:sp>
        <p:nvSpPr>
          <p:cNvPr id="120" name="Line 91"/>
          <p:cNvSpPr>
            <a:spLocks noChangeShapeType="1"/>
          </p:cNvSpPr>
          <p:nvPr/>
        </p:nvSpPr>
        <p:spPr bwMode="auto">
          <a:xfrm>
            <a:off x="3451225" y="3263417"/>
            <a:ext cx="0" cy="415925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2" name="Rectangle 95"/>
          <p:cNvSpPr>
            <a:spLocks noChangeArrowheads="1"/>
          </p:cNvSpPr>
          <p:nvPr/>
        </p:nvSpPr>
        <p:spPr bwMode="auto">
          <a:xfrm>
            <a:off x="6672263" y="2114067"/>
            <a:ext cx="1633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i="1" dirty="0">
                <a:latin typeface="Comic Sans MS" pitchFamily="66" charset="0"/>
              </a:rPr>
              <a:t>Lithologic</a:t>
            </a:r>
          </a:p>
          <a:p>
            <a:pPr algn="ctr"/>
            <a:r>
              <a:rPr lang="en-US" b="1" i="1" dirty="0">
                <a:latin typeface="Comic Sans MS" pitchFamily="66" charset="0"/>
              </a:rPr>
              <a:t>Prediction</a:t>
            </a:r>
          </a:p>
        </p:txBody>
      </p:sp>
      <p:sp>
        <p:nvSpPr>
          <p:cNvPr id="123" name="Rectangle 96"/>
          <p:cNvSpPr>
            <a:spLocks noChangeArrowheads="1"/>
          </p:cNvSpPr>
          <p:nvPr/>
        </p:nvSpPr>
        <p:spPr bwMode="auto">
          <a:xfrm>
            <a:off x="3470275" y="2114067"/>
            <a:ext cx="1641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i="1" dirty="0">
                <a:latin typeface="Comic Sans MS" pitchFamily="66" charset="0"/>
              </a:rPr>
              <a:t>Depositional</a:t>
            </a:r>
          </a:p>
          <a:p>
            <a:pPr algn="ctr"/>
            <a:r>
              <a:rPr lang="en-US" b="1" i="1" dirty="0">
                <a:latin typeface="Comic Sans MS" pitchFamily="66" charset="0"/>
              </a:rPr>
              <a:t>Model</a:t>
            </a:r>
          </a:p>
        </p:txBody>
      </p:sp>
      <p:sp>
        <p:nvSpPr>
          <p:cNvPr id="124" name="Rectangle 97"/>
          <p:cNvSpPr>
            <a:spLocks noChangeArrowheads="1"/>
          </p:cNvSpPr>
          <p:nvPr/>
        </p:nvSpPr>
        <p:spPr bwMode="auto">
          <a:xfrm>
            <a:off x="679450" y="2114067"/>
            <a:ext cx="1771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latin typeface="Comic Sans MS" pitchFamily="66" charset="0"/>
              </a:rPr>
              <a:t>Seismic</a:t>
            </a:r>
          </a:p>
          <a:p>
            <a:pPr algn="ctr"/>
            <a:r>
              <a:rPr lang="en-US" sz="2000" b="1" i="1" dirty="0">
                <a:latin typeface="Comic Sans MS" pitchFamily="66" charset="0"/>
              </a:rPr>
              <a:t>Observations</a:t>
            </a:r>
          </a:p>
        </p:txBody>
      </p:sp>
      <p:pic>
        <p:nvPicPr>
          <p:cNvPr id="125" name="Picture 99"/>
          <p:cNvPicPr>
            <a:picLocks noChangeAspect="1" noChangeArrowheads="1"/>
          </p:cNvPicPr>
          <p:nvPr/>
        </p:nvPicPr>
        <p:blipFill>
          <a:blip r:embed="rId3" cstate="print"/>
          <a:srcRect t="6089" b="5904"/>
          <a:stretch>
            <a:fillRect/>
          </a:stretch>
        </p:blipFill>
        <p:spPr bwMode="auto">
          <a:xfrm>
            <a:off x="279400" y="3118954"/>
            <a:ext cx="2517775" cy="15144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6" name="Line 100"/>
          <p:cNvSpPr>
            <a:spLocks noChangeShapeType="1"/>
          </p:cNvSpPr>
          <p:nvPr/>
        </p:nvSpPr>
        <p:spPr bwMode="auto">
          <a:xfrm>
            <a:off x="655638" y="4412767"/>
            <a:ext cx="384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7" name="Line 101"/>
          <p:cNvSpPr>
            <a:spLocks noChangeShapeType="1"/>
          </p:cNvSpPr>
          <p:nvPr/>
        </p:nvSpPr>
        <p:spPr bwMode="auto">
          <a:xfrm>
            <a:off x="2338388" y="4415942"/>
            <a:ext cx="384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8" name="Line 102"/>
          <p:cNvSpPr>
            <a:spLocks noChangeShapeType="1"/>
          </p:cNvSpPr>
          <p:nvPr/>
        </p:nvSpPr>
        <p:spPr bwMode="auto">
          <a:xfrm>
            <a:off x="1477963" y="4415942"/>
            <a:ext cx="384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29" name="AutoShape 103"/>
          <p:cNvSpPr>
            <a:spLocks noChangeArrowheads="1"/>
          </p:cNvSpPr>
          <p:nvPr/>
        </p:nvSpPr>
        <p:spPr bwMode="auto">
          <a:xfrm rot="-5400000">
            <a:off x="2620169" y="4216710"/>
            <a:ext cx="400050" cy="1436688"/>
          </a:xfrm>
          <a:prstGeom prst="curvedRightArrow">
            <a:avLst>
              <a:gd name="adj1" fmla="val 71825"/>
              <a:gd name="adj2" fmla="val 143651"/>
              <a:gd name="adj3" fmla="val 33333"/>
            </a:avLst>
          </a:prstGeom>
          <a:gradFill rotWithShape="1">
            <a:gsLst>
              <a:gs pos="0">
                <a:srgbClr val="FFFF99"/>
              </a:gs>
              <a:gs pos="100000">
                <a:srgbClr val="FFCC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0" name="AutoShape 104"/>
          <p:cNvSpPr>
            <a:spLocks noChangeArrowheads="1"/>
          </p:cNvSpPr>
          <p:nvPr/>
        </p:nvSpPr>
        <p:spPr bwMode="auto">
          <a:xfrm rot="-5400000">
            <a:off x="5425282" y="4216710"/>
            <a:ext cx="400050" cy="1436687"/>
          </a:xfrm>
          <a:prstGeom prst="curvedRightArrow">
            <a:avLst>
              <a:gd name="adj1" fmla="val 71825"/>
              <a:gd name="adj2" fmla="val 143651"/>
              <a:gd name="adj3" fmla="val 33333"/>
            </a:avLst>
          </a:prstGeom>
          <a:gradFill rotWithShape="1">
            <a:gsLst>
              <a:gs pos="0">
                <a:srgbClr val="FFFF99"/>
              </a:gs>
              <a:gs pos="100000">
                <a:srgbClr val="FFCC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1" name="Rectangle 130"/>
          <p:cNvSpPr/>
          <p:nvPr/>
        </p:nvSpPr>
        <p:spPr bwMode="auto">
          <a:xfrm>
            <a:off x="3143250" y="3090378"/>
            <a:ext cx="2476500" cy="1476375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2" name="Line 93"/>
          <p:cNvSpPr>
            <a:spLocks noChangeShapeType="1"/>
          </p:cNvSpPr>
          <p:nvPr/>
        </p:nvSpPr>
        <p:spPr bwMode="auto">
          <a:xfrm flipV="1">
            <a:off x="3467100" y="3017354"/>
            <a:ext cx="2919413" cy="322263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" name="Line 94"/>
          <p:cNvSpPr>
            <a:spLocks noChangeShapeType="1"/>
          </p:cNvSpPr>
          <p:nvPr/>
        </p:nvSpPr>
        <p:spPr bwMode="auto">
          <a:xfrm>
            <a:off x="3498850" y="3755543"/>
            <a:ext cx="2781633" cy="2428689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54928" t="27961" r="23434" b="23355"/>
          <a:stretch>
            <a:fillRect/>
          </a:stretch>
        </p:blipFill>
        <p:spPr bwMode="auto">
          <a:xfrm>
            <a:off x="6352679" y="2743200"/>
            <a:ext cx="2815389" cy="358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Stratified Internal Configurations</a:t>
            </a:r>
          </a:p>
        </p:txBody>
      </p:sp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5208588" y="1657350"/>
            <a:ext cx="3336925" cy="16224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214938" y="1857375"/>
            <a:ext cx="3317875" cy="1309688"/>
            <a:chOff x="826" y="1749"/>
            <a:chExt cx="1663" cy="720"/>
          </a:xfrm>
        </p:grpSpPr>
        <p:sp>
          <p:nvSpPr>
            <p:cNvPr id="197639" name="Line 7"/>
            <p:cNvSpPr>
              <a:spLocks noChangeShapeType="1"/>
            </p:cNvSpPr>
            <p:nvPr/>
          </p:nvSpPr>
          <p:spPr bwMode="auto">
            <a:xfrm>
              <a:off x="826" y="174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0" name="Line 8"/>
            <p:cNvSpPr>
              <a:spLocks noChangeShapeType="1"/>
            </p:cNvSpPr>
            <p:nvPr/>
          </p:nvSpPr>
          <p:spPr bwMode="auto">
            <a:xfrm>
              <a:off x="826" y="186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1" name="Line 9"/>
            <p:cNvSpPr>
              <a:spLocks noChangeShapeType="1"/>
            </p:cNvSpPr>
            <p:nvPr/>
          </p:nvSpPr>
          <p:spPr bwMode="auto">
            <a:xfrm>
              <a:off x="826" y="198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2" name="Line 10"/>
            <p:cNvSpPr>
              <a:spLocks noChangeShapeType="1"/>
            </p:cNvSpPr>
            <p:nvPr/>
          </p:nvSpPr>
          <p:spPr bwMode="auto">
            <a:xfrm>
              <a:off x="826" y="210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3" name="Line 11"/>
            <p:cNvSpPr>
              <a:spLocks noChangeShapeType="1"/>
            </p:cNvSpPr>
            <p:nvPr/>
          </p:nvSpPr>
          <p:spPr bwMode="auto">
            <a:xfrm>
              <a:off x="826" y="222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4" name="Line 12"/>
            <p:cNvSpPr>
              <a:spLocks noChangeShapeType="1"/>
            </p:cNvSpPr>
            <p:nvPr/>
          </p:nvSpPr>
          <p:spPr bwMode="auto">
            <a:xfrm>
              <a:off x="826" y="234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45" name="Line 13"/>
            <p:cNvSpPr>
              <a:spLocks noChangeShapeType="1"/>
            </p:cNvSpPr>
            <p:nvPr/>
          </p:nvSpPr>
          <p:spPr bwMode="auto">
            <a:xfrm>
              <a:off x="826" y="2469"/>
              <a:ext cx="16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777876" y="4204681"/>
            <a:ext cx="3371850" cy="1857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769938" y="4207856"/>
            <a:ext cx="3384550" cy="1701800"/>
            <a:chOff x="3589" y="1656"/>
            <a:chExt cx="1696" cy="817"/>
          </a:xfrm>
        </p:grpSpPr>
        <p:sp>
          <p:nvSpPr>
            <p:cNvPr id="197649" name="Freeform 17"/>
            <p:cNvSpPr>
              <a:spLocks/>
            </p:cNvSpPr>
            <p:nvPr/>
          </p:nvSpPr>
          <p:spPr bwMode="auto">
            <a:xfrm>
              <a:off x="4501" y="1656"/>
              <a:ext cx="769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21"/>
                </a:cxn>
                <a:cxn ang="0">
                  <a:pos x="132" y="42"/>
                </a:cxn>
                <a:cxn ang="0">
                  <a:pos x="273" y="57"/>
                </a:cxn>
                <a:cxn ang="0">
                  <a:pos x="384" y="69"/>
                </a:cxn>
                <a:cxn ang="0">
                  <a:pos x="489" y="66"/>
                </a:cxn>
                <a:cxn ang="0">
                  <a:pos x="636" y="42"/>
                </a:cxn>
                <a:cxn ang="0">
                  <a:pos x="747" y="12"/>
                </a:cxn>
                <a:cxn ang="0">
                  <a:pos x="768" y="0"/>
                </a:cxn>
              </a:cxnLst>
              <a:rect l="0" t="0" r="r" b="b"/>
              <a:pathLst>
                <a:path w="769" h="70">
                  <a:moveTo>
                    <a:pt x="0" y="0"/>
                  </a:moveTo>
                  <a:lnTo>
                    <a:pt x="48" y="21"/>
                  </a:lnTo>
                  <a:lnTo>
                    <a:pt x="132" y="42"/>
                  </a:lnTo>
                  <a:lnTo>
                    <a:pt x="273" y="57"/>
                  </a:lnTo>
                  <a:lnTo>
                    <a:pt x="384" y="69"/>
                  </a:lnTo>
                  <a:lnTo>
                    <a:pt x="489" y="66"/>
                  </a:lnTo>
                  <a:lnTo>
                    <a:pt x="636" y="42"/>
                  </a:lnTo>
                  <a:lnTo>
                    <a:pt x="747" y="12"/>
                  </a:lnTo>
                  <a:lnTo>
                    <a:pt x="768" y="0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0" name="Freeform 18"/>
            <p:cNvSpPr>
              <a:spLocks/>
            </p:cNvSpPr>
            <p:nvPr/>
          </p:nvSpPr>
          <p:spPr bwMode="auto">
            <a:xfrm>
              <a:off x="3595" y="1722"/>
              <a:ext cx="1690" cy="94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78" y="15"/>
                </a:cxn>
                <a:cxn ang="0">
                  <a:pos x="225" y="3"/>
                </a:cxn>
                <a:cxn ang="0">
                  <a:pos x="381" y="0"/>
                </a:cxn>
                <a:cxn ang="0">
                  <a:pos x="513" y="3"/>
                </a:cxn>
                <a:cxn ang="0">
                  <a:pos x="618" y="9"/>
                </a:cxn>
                <a:cxn ang="0">
                  <a:pos x="801" y="33"/>
                </a:cxn>
                <a:cxn ang="0">
                  <a:pos x="933" y="57"/>
                </a:cxn>
                <a:cxn ang="0">
                  <a:pos x="1062" y="84"/>
                </a:cxn>
                <a:cxn ang="0">
                  <a:pos x="1206" y="93"/>
                </a:cxn>
                <a:cxn ang="0">
                  <a:pos x="1362" y="93"/>
                </a:cxn>
                <a:cxn ang="0">
                  <a:pos x="1536" y="78"/>
                </a:cxn>
                <a:cxn ang="0">
                  <a:pos x="1659" y="66"/>
                </a:cxn>
                <a:cxn ang="0">
                  <a:pos x="1689" y="60"/>
                </a:cxn>
              </a:cxnLst>
              <a:rect l="0" t="0" r="r" b="b"/>
              <a:pathLst>
                <a:path w="1690" h="94">
                  <a:moveTo>
                    <a:pt x="0" y="33"/>
                  </a:moveTo>
                  <a:lnTo>
                    <a:pt x="78" y="15"/>
                  </a:lnTo>
                  <a:lnTo>
                    <a:pt x="225" y="3"/>
                  </a:lnTo>
                  <a:lnTo>
                    <a:pt x="381" y="0"/>
                  </a:lnTo>
                  <a:lnTo>
                    <a:pt x="513" y="3"/>
                  </a:lnTo>
                  <a:lnTo>
                    <a:pt x="618" y="9"/>
                  </a:lnTo>
                  <a:lnTo>
                    <a:pt x="801" y="33"/>
                  </a:lnTo>
                  <a:lnTo>
                    <a:pt x="933" y="57"/>
                  </a:lnTo>
                  <a:lnTo>
                    <a:pt x="1062" y="84"/>
                  </a:lnTo>
                  <a:lnTo>
                    <a:pt x="1206" y="93"/>
                  </a:lnTo>
                  <a:lnTo>
                    <a:pt x="1362" y="93"/>
                  </a:lnTo>
                  <a:lnTo>
                    <a:pt x="1536" y="78"/>
                  </a:lnTo>
                  <a:lnTo>
                    <a:pt x="1659" y="66"/>
                  </a:lnTo>
                  <a:lnTo>
                    <a:pt x="1689" y="60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1" name="Freeform 19"/>
            <p:cNvSpPr>
              <a:spLocks/>
            </p:cNvSpPr>
            <p:nvPr/>
          </p:nvSpPr>
          <p:spPr bwMode="auto">
            <a:xfrm>
              <a:off x="3595" y="1818"/>
              <a:ext cx="1687" cy="73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78" y="21"/>
                </a:cxn>
                <a:cxn ang="0">
                  <a:pos x="234" y="0"/>
                </a:cxn>
                <a:cxn ang="0">
                  <a:pos x="375" y="0"/>
                </a:cxn>
                <a:cxn ang="0">
                  <a:pos x="543" y="6"/>
                </a:cxn>
                <a:cxn ang="0">
                  <a:pos x="708" y="36"/>
                </a:cxn>
                <a:cxn ang="0">
                  <a:pos x="855" y="57"/>
                </a:cxn>
                <a:cxn ang="0">
                  <a:pos x="993" y="72"/>
                </a:cxn>
                <a:cxn ang="0">
                  <a:pos x="1095" y="72"/>
                </a:cxn>
                <a:cxn ang="0">
                  <a:pos x="1233" y="57"/>
                </a:cxn>
                <a:cxn ang="0">
                  <a:pos x="1347" y="39"/>
                </a:cxn>
                <a:cxn ang="0">
                  <a:pos x="1485" y="36"/>
                </a:cxn>
                <a:cxn ang="0">
                  <a:pos x="1596" y="39"/>
                </a:cxn>
                <a:cxn ang="0">
                  <a:pos x="1686" y="48"/>
                </a:cxn>
              </a:cxnLst>
              <a:rect l="0" t="0" r="r" b="b"/>
              <a:pathLst>
                <a:path w="1687" h="73">
                  <a:moveTo>
                    <a:pt x="0" y="39"/>
                  </a:moveTo>
                  <a:lnTo>
                    <a:pt x="78" y="21"/>
                  </a:lnTo>
                  <a:lnTo>
                    <a:pt x="234" y="0"/>
                  </a:lnTo>
                  <a:lnTo>
                    <a:pt x="375" y="0"/>
                  </a:lnTo>
                  <a:lnTo>
                    <a:pt x="543" y="6"/>
                  </a:lnTo>
                  <a:lnTo>
                    <a:pt x="708" y="36"/>
                  </a:lnTo>
                  <a:lnTo>
                    <a:pt x="855" y="57"/>
                  </a:lnTo>
                  <a:lnTo>
                    <a:pt x="993" y="72"/>
                  </a:lnTo>
                  <a:lnTo>
                    <a:pt x="1095" y="72"/>
                  </a:lnTo>
                  <a:lnTo>
                    <a:pt x="1233" y="57"/>
                  </a:lnTo>
                  <a:lnTo>
                    <a:pt x="1347" y="39"/>
                  </a:lnTo>
                  <a:lnTo>
                    <a:pt x="1485" y="36"/>
                  </a:lnTo>
                  <a:lnTo>
                    <a:pt x="1596" y="39"/>
                  </a:lnTo>
                  <a:lnTo>
                    <a:pt x="1686" y="48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2" name="Freeform 20"/>
            <p:cNvSpPr>
              <a:spLocks/>
            </p:cNvSpPr>
            <p:nvPr/>
          </p:nvSpPr>
          <p:spPr bwMode="auto">
            <a:xfrm>
              <a:off x="3592" y="1938"/>
              <a:ext cx="1693" cy="5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14" y="21"/>
                </a:cxn>
                <a:cxn ang="0">
                  <a:pos x="276" y="0"/>
                </a:cxn>
                <a:cxn ang="0">
                  <a:pos x="453" y="0"/>
                </a:cxn>
                <a:cxn ang="0">
                  <a:pos x="603" y="15"/>
                </a:cxn>
                <a:cxn ang="0">
                  <a:pos x="741" y="45"/>
                </a:cxn>
                <a:cxn ang="0">
                  <a:pos x="891" y="54"/>
                </a:cxn>
                <a:cxn ang="0">
                  <a:pos x="1017" y="57"/>
                </a:cxn>
                <a:cxn ang="0">
                  <a:pos x="1173" y="42"/>
                </a:cxn>
                <a:cxn ang="0">
                  <a:pos x="1365" y="24"/>
                </a:cxn>
                <a:cxn ang="0">
                  <a:pos x="1506" y="15"/>
                </a:cxn>
                <a:cxn ang="0">
                  <a:pos x="1692" y="15"/>
                </a:cxn>
              </a:cxnLst>
              <a:rect l="0" t="0" r="r" b="b"/>
              <a:pathLst>
                <a:path w="1693" h="58">
                  <a:moveTo>
                    <a:pt x="0" y="48"/>
                  </a:moveTo>
                  <a:lnTo>
                    <a:pt x="114" y="21"/>
                  </a:lnTo>
                  <a:lnTo>
                    <a:pt x="276" y="0"/>
                  </a:lnTo>
                  <a:lnTo>
                    <a:pt x="453" y="0"/>
                  </a:lnTo>
                  <a:lnTo>
                    <a:pt x="603" y="15"/>
                  </a:lnTo>
                  <a:lnTo>
                    <a:pt x="741" y="45"/>
                  </a:lnTo>
                  <a:lnTo>
                    <a:pt x="891" y="54"/>
                  </a:lnTo>
                  <a:lnTo>
                    <a:pt x="1017" y="57"/>
                  </a:lnTo>
                  <a:lnTo>
                    <a:pt x="1173" y="42"/>
                  </a:lnTo>
                  <a:lnTo>
                    <a:pt x="1365" y="24"/>
                  </a:lnTo>
                  <a:lnTo>
                    <a:pt x="1506" y="15"/>
                  </a:lnTo>
                  <a:lnTo>
                    <a:pt x="1692" y="15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3" name="Freeform 21"/>
            <p:cNvSpPr>
              <a:spLocks/>
            </p:cNvSpPr>
            <p:nvPr/>
          </p:nvSpPr>
          <p:spPr bwMode="auto">
            <a:xfrm>
              <a:off x="3589" y="2052"/>
              <a:ext cx="1696" cy="61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9" y="30"/>
                </a:cxn>
                <a:cxn ang="0">
                  <a:pos x="294" y="33"/>
                </a:cxn>
                <a:cxn ang="0">
                  <a:pos x="447" y="51"/>
                </a:cxn>
                <a:cxn ang="0">
                  <a:pos x="594" y="60"/>
                </a:cxn>
                <a:cxn ang="0">
                  <a:pos x="780" y="60"/>
                </a:cxn>
                <a:cxn ang="0">
                  <a:pos x="957" y="48"/>
                </a:cxn>
                <a:cxn ang="0">
                  <a:pos x="1200" y="33"/>
                </a:cxn>
                <a:cxn ang="0">
                  <a:pos x="1425" y="15"/>
                </a:cxn>
                <a:cxn ang="0">
                  <a:pos x="1581" y="3"/>
                </a:cxn>
                <a:cxn ang="0">
                  <a:pos x="1695" y="0"/>
                </a:cxn>
              </a:cxnLst>
              <a:rect l="0" t="0" r="r" b="b"/>
              <a:pathLst>
                <a:path w="1696" h="61">
                  <a:moveTo>
                    <a:pt x="0" y="27"/>
                  </a:moveTo>
                  <a:lnTo>
                    <a:pt x="129" y="30"/>
                  </a:lnTo>
                  <a:lnTo>
                    <a:pt x="294" y="33"/>
                  </a:lnTo>
                  <a:lnTo>
                    <a:pt x="447" y="51"/>
                  </a:lnTo>
                  <a:lnTo>
                    <a:pt x="594" y="60"/>
                  </a:lnTo>
                  <a:lnTo>
                    <a:pt x="780" y="60"/>
                  </a:lnTo>
                  <a:lnTo>
                    <a:pt x="957" y="48"/>
                  </a:lnTo>
                  <a:lnTo>
                    <a:pt x="1200" y="33"/>
                  </a:lnTo>
                  <a:lnTo>
                    <a:pt x="1425" y="15"/>
                  </a:lnTo>
                  <a:lnTo>
                    <a:pt x="1581" y="3"/>
                  </a:lnTo>
                  <a:lnTo>
                    <a:pt x="1695" y="0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4" name="Freeform 22"/>
            <p:cNvSpPr>
              <a:spLocks/>
            </p:cNvSpPr>
            <p:nvPr/>
          </p:nvSpPr>
          <p:spPr bwMode="auto">
            <a:xfrm>
              <a:off x="3592" y="2172"/>
              <a:ext cx="1693" cy="8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141" y="6"/>
                </a:cxn>
                <a:cxn ang="0">
                  <a:pos x="306" y="0"/>
                </a:cxn>
                <a:cxn ang="0">
                  <a:pos x="483" y="3"/>
                </a:cxn>
                <a:cxn ang="0">
                  <a:pos x="735" y="6"/>
                </a:cxn>
                <a:cxn ang="0">
                  <a:pos x="939" y="6"/>
                </a:cxn>
                <a:cxn ang="0">
                  <a:pos x="1074" y="21"/>
                </a:cxn>
                <a:cxn ang="0">
                  <a:pos x="1287" y="57"/>
                </a:cxn>
                <a:cxn ang="0">
                  <a:pos x="1452" y="66"/>
                </a:cxn>
                <a:cxn ang="0">
                  <a:pos x="1602" y="78"/>
                </a:cxn>
                <a:cxn ang="0">
                  <a:pos x="1692" y="84"/>
                </a:cxn>
              </a:cxnLst>
              <a:rect l="0" t="0" r="r" b="b"/>
              <a:pathLst>
                <a:path w="1693" h="85">
                  <a:moveTo>
                    <a:pt x="0" y="15"/>
                  </a:moveTo>
                  <a:lnTo>
                    <a:pt x="141" y="6"/>
                  </a:lnTo>
                  <a:lnTo>
                    <a:pt x="306" y="0"/>
                  </a:lnTo>
                  <a:lnTo>
                    <a:pt x="483" y="3"/>
                  </a:lnTo>
                  <a:lnTo>
                    <a:pt x="735" y="6"/>
                  </a:lnTo>
                  <a:lnTo>
                    <a:pt x="939" y="6"/>
                  </a:lnTo>
                  <a:lnTo>
                    <a:pt x="1074" y="21"/>
                  </a:lnTo>
                  <a:lnTo>
                    <a:pt x="1287" y="57"/>
                  </a:lnTo>
                  <a:lnTo>
                    <a:pt x="1452" y="66"/>
                  </a:lnTo>
                  <a:lnTo>
                    <a:pt x="1602" y="78"/>
                  </a:lnTo>
                  <a:lnTo>
                    <a:pt x="1692" y="84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5" name="Freeform 23"/>
            <p:cNvSpPr>
              <a:spLocks/>
            </p:cNvSpPr>
            <p:nvPr/>
          </p:nvSpPr>
          <p:spPr bwMode="auto">
            <a:xfrm>
              <a:off x="3598" y="2286"/>
              <a:ext cx="1687" cy="67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32" y="42"/>
                </a:cxn>
                <a:cxn ang="0">
                  <a:pos x="390" y="15"/>
                </a:cxn>
                <a:cxn ang="0">
                  <a:pos x="636" y="0"/>
                </a:cxn>
                <a:cxn ang="0">
                  <a:pos x="888" y="6"/>
                </a:cxn>
                <a:cxn ang="0">
                  <a:pos x="1086" y="36"/>
                </a:cxn>
                <a:cxn ang="0">
                  <a:pos x="1302" y="63"/>
                </a:cxn>
                <a:cxn ang="0">
                  <a:pos x="1518" y="66"/>
                </a:cxn>
                <a:cxn ang="0">
                  <a:pos x="1686" y="51"/>
                </a:cxn>
              </a:cxnLst>
              <a:rect l="0" t="0" r="r" b="b"/>
              <a:pathLst>
                <a:path w="1687" h="67">
                  <a:moveTo>
                    <a:pt x="0" y="54"/>
                  </a:moveTo>
                  <a:lnTo>
                    <a:pt x="132" y="42"/>
                  </a:lnTo>
                  <a:lnTo>
                    <a:pt x="390" y="15"/>
                  </a:lnTo>
                  <a:lnTo>
                    <a:pt x="636" y="0"/>
                  </a:lnTo>
                  <a:lnTo>
                    <a:pt x="888" y="6"/>
                  </a:lnTo>
                  <a:lnTo>
                    <a:pt x="1086" y="36"/>
                  </a:lnTo>
                  <a:lnTo>
                    <a:pt x="1302" y="63"/>
                  </a:lnTo>
                  <a:lnTo>
                    <a:pt x="1518" y="66"/>
                  </a:lnTo>
                  <a:lnTo>
                    <a:pt x="1686" y="51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656" name="Freeform 24"/>
            <p:cNvSpPr>
              <a:spLocks/>
            </p:cNvSpPr>
            <p:nvPr/>
          </p:nvSpPr>
          <p:spPr bwMode="auto">
            <a:xfrm>
              <a:off x="3595" y="2415"/>
              <a:ext cx="1690" cy="5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71" y="24"/>
                </a:cxn>
                <a:cxn ang="0">
                  <a:pos x="411" y="3"/>
                </a:cxn>
                <a:cxn ang="0">
                  <a:pos x="660" y="0"/>
                </a:cxn>
                <a:cxn ang="0">
                  <a:pos x="837" y="15"/>
                </a:cxn>
                <a:cxn ang="0">
                  <a:pos x="1032" y="42"/>
                </a:cxn>
                <a:cxn ang="0">
                  <a:pos x="1290" y="54"/>
                </a:cxn>
                <a:cxn ang="0">
                  <a:pos x="1563" y="57"/>
                </a:cxn>
                <a:cxn ang="0">
                  <a:pos x="1689" y="51"/>
                </a:cxn>
              </a:cxnLst>
              <a:rect l="0" t="0" r="r" b="b"/>
              <a:pathLst>
                <a:path w="1690" h="58">
                  <a:moveTo>
                    <a:pt x="0" y="36"/>
                  </a:moveTo>
                  <a:lnTo>
                    <a:pt x="171" y="24"/>
                  </a:lnTo>
                  <a:lnTo>
                    <a:pt x="411" y="3"/>
                  </a:lnTo>
                  <a:lnTo>
                    <a:pt x="660" y="0"/>
                  </a:lnTo>
                  <a:lnTo>
                    <a:pt x="837" y="15"/>
                  </a:lnTo>
                  <a:lnTo>
                    <a:pt x="1032" y="42"/>
                  </a:lnTo>
                  <a:lnTo>
                    <a:pt x="1290" y="54"/>
                  </a:lnTo>
                  <a:lnTo>
                    <a:pt x="1563" y="57"/>
                  </a:lnTo>
                  <a:lnTo>
                    <a:pt x="1689" y="51"/>
                  </a:lnTo>
                </a:path>
              </a:pathLst>
            </a:custGeom>
            <a:solidFill>
              <a:srgbClr val="CCFFFF"/>
            </a:solidFill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97657" name="Rectangle 25"/>
          <p:cNvSpPr>
            <a:spLocks noChangeArrowheads="1"/>
          </p:cNvSpPr>
          <p:nvPr/>
        </p:nvSpPr>
        <p:spPr bwMode="auto">
          <a:xfrm>
            <a:off x="1652588" y="3652231"/>
            <a:ext cx="163346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Subparallel</a:t>
            </a:r>
          </a:p>
        </p:txBody>
      </p:sp>
      <p:sp>
        <p:nvSpPr>
          <p:cNvPr id="197658" name="Rectangle 26"/>
          <p:cNvSpPr>
            <a:spLocks noChangeArrowheads="1"/>
          </p:cNvSpPr>
          <p:nvPr/>
        </p:nvSpPr>
        <p:spPr bwMode="auto">
          <a:xfrm>
            <a:off x="6157913" y="3652231"/>
            <a:ext cx="1449116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Divergent</a:t>
            </a:r>
          </a:p>
        </p:txBody>
      </p:sp>
      <p:sp>
        <p:nvSpPr>
          <p:cNvPr id="197660" name="Rectangle 28"/>
          <p:cNvSpPr>
            <a:spLocks noChangeArrowheads="1"/>
          </p:cNvSpPr>
          <p:nvPr/>
        </p:nvSpPr>
        <p:spPr bwMode="auto">
          <a:xfrm>
            <a:off x="5183188" y="4204681"/>
            <a:ext cx="3384550" cy="18510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5183188" y="4269769"/>
            <a:ext cx="3384550" cy="1785938"/>
            <a:chOff x="3575" y="2969"/>
            <a:chExt cx="1696" cy="982"/>
          </a:xfrm>
        </p:grpSpPr>
        <p:sp>
          <p:nvSpPr>
            <p:cNvPr id="197662" name="Line 30"/>
            <p:cNvSpPr>
              <a:spLocks noChangeShapeType="1"/>
            </p:cNvSpPr>
            <p:nvPr/>
          </p:nvSpPr>
          <p:spPr bwMode="auto">
            <a:xfrm>
              <a:off x="3578" y="3890"/>
              <a:ext cx="64" cy="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3" name="Line 31"/>
            <p:cNvSpPr>
              <a:spLocks noChangeShapeType="1"/>
            </p:cNvSpPr>
            <p:nvPr/>
          </p:nvSpPr>
          <p:spPr bwMode="auto">
            <a:xfrm>
              <a:off x="3575" y="3839"/>
              <a:ext cx="157" cy="1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4" name="Line 32"/>
            <p:cNvSpPr>
              <a:spLocks noChangeShapeType="1"/>
            </p:cNvSpPr>
            <p:nvPr/>
          </p:nvSpPr>
          <p:spPr bwMode="auto">
            <a:xfrm>
              <a:off x="3578" y="3782"/>
              <a:ext cx="274" cy="1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>
              <a:off x="3575" y="3710"/>
              <a:ext cx="406" cy="2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>
              <a:off x="3689" y="3731"/>
              <a:ext cx="415" cy="2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7" name="Line 35"/>
            <p:cNvSpPr>
              <a:spLocks noChangeShapeType="1"/>
            </p:cNvSpPr>
            <p:nvPr/>
          </p:nvSpPr>
          <p:spPr bwMode="auto">
            <a:xfrm>
              <a:off x="3584" y="3626"/>
              <a:ext cx="628" cy="3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>
              <a:off x="3575" y="3563"/>
              <a:ext cx="835" cy="3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69" name="Line 37"/>
            <p:cNvSpPr>
              <a:spLocks noChangeShapeType="1"/>
            </p:cNvSpPr>
            <p:nvPr/>
          </p:nvSpPr>
          <p:spPr bwMode="auto">
            <a:xfrm>
              <a:off x="3575" y="3506"/>
              <a:ext cx="1081" cy="4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0" name="Line 38"/>
            <p:cNvSpPr>
              <a:spLocks noChangeShapeType="1"/>
            </p:cNvSpPr>
            <p:nvPr/>
          </p:nvSpPr>
          <p:spPr bwMode="auto">
            <a:xfrm>
              <a:off x="3575" y="3467"/>
              <a:ext cx="1342" cy="4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1" name="Line 39"/>
            <p:cNvSpPr>
              <a:spLocks noChangeShapeType="1"/>
            </p:cNvSpPr>
            <p:nvPr/>
          </p:nvSpPr>
          <p:spPr bwMode="auto">
            <a:xfrm>
              <a:off x="4001" y="3566"/>
              <a:ext cx="1171" cy="3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2" name="Line 40"/>
            <p:cNvSpPr>
              <a:spLocks noChangeShapeType="1"/>
            </p:cNvSpPr>
            <p:nvPr/>
          </p:nvSpPr>
          <p:spPr bwMode="auto">
            <a:xfrm>
              <a:off x="3578" y="3386"/>
              <a:ext cx="1690" cy="5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3" name="Line 41"/>
            <p:cNvSpPr>
              <a:spLocks noChangeShapeType="1"/>
            </p:cNvSpPr>
            <p:nvPr/>
          </p:nvSpPr>
          <p:spPr bwMode="auto">
            <a:xfrm>
              <a:off x="3575" y="3344"/>
              <a:ext cx="1693" cy="4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4" name="Line 42"/>
            <p:cNvSpPr>
              <a:spLocks noChangeShapeType="1"/>
            </p:cNvSpPr>
            <p:nvPr/>
          </p:nvSpPr>
          <p:spPr bwMode="auto">
            <a:xfrm>
              <a:off x="3578" y="3302"/>
              <a:ext cx="1690" cy="4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5" name="Line 43"/>
            <p:cNvSpPr>
              <a:spLocks noChangeShapeType="1"/>
            </p:cNvSpPr>
            <p:nvPr/>
          </p:nvSpPr>
          <p:spPr bwMode="auto">
            <a:xfrm>
              <a:off x="3575" y="3269"/>
              <a:ext cx="1696" cy="3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6" name="Line 44"/>
            <p:cNvSpPr>
              <a:spLocks noChangeShapeType="1"/>
            </p:cNvSpPr>
            <p:nvPr/>
          </p:nvSpPr>
          <p:spPr bwMode="auto">
            <a:xfrm>
              <a:off x="3575" y="3230"/>
              <a:ext cx="1690" cy="3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7" name="Line 45"/>
            <p:cNvSpPr>
              <a:spLocks noChangeShapeType="1"/>
            </p:cNvSpPr>
            <p:nvPr/>
          </p:nvSpPr>
          <p:spPr bwMode="auto">
            <a:xfrm>
              <a:off x="4223" y="3323"/>
              <a:ext cx="1039" cy="1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8" name="Line 46"/>
            <p:cNvSpPr>
              <a:spLocks noChangeShapeType="1"/>
            </p:cNvSpPr>
            <p:nvPr/>
          </p:nvSpPr>
          <p:spPr bwMode="auto">
            <a:xfrm>
              <a:off x="3575" y="3173"/>
              <a:ext cx="1696" cy="1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79" name="Line 47"/>
            <p:cNvSpPr>
              <a:spLocks noChangeShapeType="1"/>
            </p:cNvSpPr>
            <p:nvPr/>
          </p:nvSpPr>
          <p:spPr bwMode="auto">
            <a:xfrm>
              <a:off x="4058" y="3191"/>
              <a:ext cx="1210" cy="1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80" name="Line 48"/>
            <p:cNvSpPr>
              <a:spLocks noChangeShapeType="1"/>
            </p:cNvSpPr>
            <p:nvPr/>
          </p:nvSpPr>
          <p:spPr bwMode="auto">
            <a:xfrm>
              <a:off x="3575" y="3107"/>
              <a:ext cx="1690" cy="1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81" name="Line 49"/>
            <p:cNvSpPr>
              <a:spLocks noChangeShapeType="1"/>
            </p:cNvSpPr>
            <p:nvPr/>
          </p:nvSpPr>
          <p:spPr bwMode="auto">
            <a:xfrm>
              <a:off x="3575" y="3050"/>
              <a:ext cx="1690" cy="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82" name="Line 50"/>
            <p:cNvSpPr>
              <a:spLocks noChangeShapeType="1"/>
            </p:cNvSpPr>
            <p:nvPr/>
          </p:nvSpPr>
          <p:spPr bwMode="auto">
            <a:xfrm>
              <a:off x="3578" y="2999"/>
              <a:ext cx="1687" cy="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7683" name="Line 51"/>
            <p:cNvSpPr>
              <a:spLocks noChangeShapeType="1"/>
            </p:cNvSpPr>
            <p:nvPr/>
          </p:nvSpPr>
          <p:spPr bwMode="auto">
            <a:xfrm>
              <a:off x="3575" y="2969"/>
              <a:ext cx="1690" cy="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97684" name="Rectangle 52"/>
          <p:cNvSpPr>
            <a:spLocks noChangeArrowheads="1"/>
          </p:cNvSpPr>
          <p:nvPr/>
        </p:nvSpPr>
        <p:spPr bwMode="auto">
          <a:xfrm>
            <a:off x="5868988" y="1117600"/>
            <a:ext cx="203581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Parallel - Even</a:t>
            </a:r>
          </a:p>
        </p:txBody>
      </p:sp>
      <p:sp>
        <p:nvSpPr>
          <p:cNvPr id="197685" name="Text Box 53"/>
          <p:cNvSpPr txBox="1">
            <a:spLocks noChangeArrowheads="1"/>
          </p:cNvSpPr>
          <p:nvPr/>
        </p:nvSpPr>
        <p:spPr bwMode="auto">
          <a:xfrm>
            <a:off x="3389313" y="2560638"/>
            <a:ext cx="1058303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Complex</a:t>
            </a:r>
          </a:p>
        </p:txBody>
      </p:sp>
      <p:sp>
        <p:nvSpPr>
          <p:cNvPr id="197686" name="Text Box 54"/>
          <p:cNvSpPr txBox="1">
            <a:spLocks noChangeArrowheads="1"/>
          </p:cNvSpPr>
          <p:nvPr/>
        </p:nvSpPr>
        <p:spPr bwMode="auto">
          <a:xfrm>
            <a:off x="1881188" y="1517650"/>
            <a:ext cx="1098058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Stratified</a:t>
            </a:r>
          </a:p>
        </p:txBody>
      </p:sp>
      <p:sp>
        <p:nvSpPr>
          <p:cNvPr id="197687" name="Text Box 55"/>
          <p:cNvSpPr txBox="1">
            <a:spLocks noChangeArrowheads="1"/>
          </p:cNvSpPr>
          <p:nvPr/>
        </p:nvSpPr>
        <p:spPr bwMode="auto">
          <a:xfrm>
            <a:off x="1662113" y="2560638"/>
            <a:ext cx="1655903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Progradational</a:t>
            </a:r>
          </a:p>
        </p:txBody>
      </p:sp>
      <p:sp>
        <p:nvSpPr>
          <p:cNvPr id="197688" name="Text Box 56"/>
          <p:cNvSpPr txBox="1">
            <a:spLocks noChangeArrowheads="1"/>
          </p:cNvSpPr>
          <p:nvPr/>
        </p:nvSpPr>
        <p:spPr bwMode="auto">
          <a:xfrm>
            <a:off x="595313" y="2560638"/>
            <a:ext cx="971741" cy="369332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Tahoma" pitchFamily="34" charset="0"/>
              </a:rPr>
              <a:t>Simple</a:t>
            </a:r>
          </a:p>
        </p:txBody>
      </p:sp>
      <p:sp>
        <p:nvSpPr>
          <p:cNvPr id="197689" name="Line 57"/>
          <p:cNvSpPr>
            <a:spLocks noChangeShapeType="1"/>
          </p:cNvSpPr>
          <p:nvPr/>
        </p:nvSpPr>
        <p:spPr bwMode="auto">
          <a:xfrm flipV="1">
            <a:off x="974726" y="1905000"/>
            <a:ext cx="1223963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7690" name="Line 58"/>
          <p:cNvSpPr>
            <a:spLocks noChangeShapeType="1"/>
          </p:cNvSpPr>
          <p:nvPr/>
        </p:nvSpPr>
        <p:spPr bwMode="auto">
          <a:xfrm flipH="1" flipV="1">
            <a:off x="2439988" y="1905000"/>
            <a:ext cx="1223963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7691" name="Line 59"/>
          <p:cNvSpPr>
            <a:spLocks noChangeShapeType="1"/>
          </p:cNvSpPr>
          <p:nvPr/>
        </p:nvSpPr>
        <p:spPr bwMode="auto">
          <a:xfrm flipV="1">
            <a:off x="2312988" y="1939925"/>
            <a:ext cx="0" cy="590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Progradational Internal Configurations</a:t>
            </a:r>
          </a:p>
        </p:txBody>
      </p:sp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6176963" y="3121897"/>
            <a:ext cx="117339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Oblique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37163" y="3548935"/>
            <a:ext cx="3043237" cy="1735137"/>
            <a:chOff x="3307" y="870"/>
            <a:chExt cx="1917" cy="1093"/>
          </a:xfrm>
        </p:grpSpPr>
        <p:sp>
          <p:nvSpPr>
            <p:cNvPr id="176133" name="Rectangle 5"/>
            <p:cNvSpPr>
              <a:spLocks noChangeArrowheads="1"/>
            </p:cNvSpPr>
            <p:nvPr/>
          </p:nvSpPr>
          <p:spPr bwMode="auto">
            <a:xfrm>
              <a:off x="3308" y="870"/>
              <a:ext cx="1914" cy="109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34" name="Line 6"/>
            <p:cNvSpPr>
              <a:spLocks noChangeShapeType="1"/>
            </p:cNvSpPr>
            <p:nvPr/>
          </p:nvSpPr>
          <p:spPr bwMode="auto">
            <a:xfrm>
              <a:off x="4690" y="1297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35" name="Line 7"/>
            <p:cNvSpPr>
              <a:spLocks noChangeShapeType="1"/>
            </p:cNvSpPr>
            <p:nvPr/>
          </p:nvSpPr>
          <p:spPr bwMode="auto">
            <a:xfrm>
              <a:off x="3312" y="1143"/>
              <a:ext cx="19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36" name="Line 8"/>
            <p:cNvSpPr>
              <a:spLocks noChangeShapeType="1"/>
            </p:cNvSpPr>
            <p:nvPr/>
          </p:nvSpPr>
          <p:spPr bwMode="auto">
            <a:xfrm>
              <a:off x="3312" y="1023"/>
              <a:ext cx="19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37" name="Line 9"/>
            <p:cNvSpPr>
              <a:spLocks noChangeShapeType="1"/>
            </p:cNvSpPr>
            <p:nvPr/>
          </p:nvSpPr>
          <p:spPr bwMode="auto">
            <a:xfrm>
              <a:off x="3312" y="910"/>
              <a:ext cx="19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38" name="Freeform 10"/>
            <p:cNvSpPr>
              <a:spLocks/>
            </p:cNvSpPr>
            <p:nvPr/>
          </p:nvSpPr>
          <p:spPr bwMode="auto">
            <a:xfrm>
              <a:off x="3307" y="1602"/>
              <a:ext cx="1917" cy="2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8"/>
                </a:cxn>
                <a:cxn ang="0">
                  <a:pos x="144" y="51"/>
                </a:cxn>
                <a:cxn ang="0">
                  <a:pos x="210" y="84"/>
                </a:cxn>
                <a:cxn ang="0">
                  <a:pos x="279" y="126"/>
                </a:cxn>
                <a:cxn ang="0">
                  <a:pos x="369" y="156"/>
                </a:cxn>
                <a:cxn ang="0">
                  <a:pos x="489" y="186"/>
                </a:cxn>
                <a:cxn ang="0">
                  <a:pos x="609" y="201"/>
                </a:cxn>
                <a:cxn ang="0">
                  <a:pos x="741" y="213"/>
                </a:cxn>
                <a:cxn ang="0">
                  <a:pos x="969" y="225"/>
                </a:cxn>
                <a:cxn ang="0">
                  <a:pos x="1182" y="231"/>
                </a:cxn>
                <a:cxn ang="0">
                  <a:pos x="1428" y="240"/>
                </a:cxn>
                <a:cxn ang="0">
                  <a:pos x="1626" y="243"/>
                </a:cxn>
              </a:cxnLst>
              <a:rect l="0" t="0" r="r" b="b"/>
              <a:pathLst>
                <a:path w="1627" h="244">
                  <a:moveTo>
                    <a:pt x="0" y="0"/>
                  </a:moveTo>
                  <a:lnTo>
                    <a:pt x="69" y="18"/>
                  </a:lnTo>
                  <a:lnTo>
                    <a:pt x="144" y="51"/>
                  </a:lnTo>
                  <a:lnTo>
                    <a:pt x="210" y="84"/>
                  </a:lnTo>
                  <a:lnTo>
                    <a:pt x="279" y="126"/>
                  </a:lnTo>
                  <a:lnTo>
                    <a:pt x="369" y="156"/>
                  </a:lnTo>
                  <a:lnTo>
                    <a:pt x="489" y="186"/>
                  </a:lnTo>
                  <a:lnTo>
                    <a:pt x="609" y="201"/>
                  </a:lnTo>
                  <a:lnTo>
                    <a:pt x="741" y="213"/>
                  </a:lnTo>
                  <a:lnTo>
                    <a:pt x="969" y="225"/>
                  </a:lnTo>
                  <a:lnTo>
                    <a:pt x="1182" y="231"/>
                  </a:lnTo>
                  <a:lnTo>
                    <a:pt x="1428" y="240"/>
                  </a:lnTo>
                  <a:lnTo>
                    <a:pt x="1626" y="243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39" name="Freeform 11"/>
            <p:cNvSpPr>
              <a:spLocks/>
            </p:cNvSpPr>
            <p:nvPr/>
          </p:nvSpPr>
          <p:spPr bwMode="auto">
            <a:xfrm>
              <a:off x="3314" y="1407"/>
              <a:ext cx="1910" cy="3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9"/>
                </a:cxn>
                <a:cxn ang="0">
                  <a:pos x="78" y="18"/>
                </a:cxn>
                <a:cxn ang="0">
                  <a:pos x="129" y="39"/>
                </a:cxn>
                <a:cxn ang="0">
                  <a:pos x="171" y="72"/>
                </a:cxn>
                <a:cxn ang="0">
                  <a:pos x="213" y="117"/>
                </a:cxn>
                <a:cxn ang="0">
                  <a:pos x="270" y="168"/>
                </a:cxn>
                <a:cxn ang="0">
                  <a:pos x="333" y="210"/>
                </a:cxn>
                <a:cxn ang="0">
                  <a:pos x="405" y="249"/>
                </a:cxn>
                <a:cxn ang="0">
                  <a:pos x="477" y="273"/>
                </a:cxn>
                <a:cxn ang="0">
                  <a:pos x="567" y="288"/>
                </a:cxn>
                <a:cxn ang="0">
                  <a:pos x="696" y="303"/>
                </a:cxn>
                <a:cxn ang="0">
                  <a:pos x="858" y="318"/>
                </a:cxn>
                <a:cxn ang="0">
                  <a:pos x="1056" y="333"/>
                </a:cxn>
                <a:cxn ang="0">
                  <a:pos x="1245" y="342"/>
                </a:cxn>
                <a:cxn ang="0">
                  <a:pos x="1437" y="351"/>
                </a:cxn>
                <a:cxn ang="0">
                  <a:pos x="1620" y="354"/>
                </a:cxn>
              </a:cxnLst>
              <a:rect l="0" t="0" r="r" b="b"/>
              <a:pathLst>
                <a:path w="1621" h="355">
                  <a:moveTo>
                    <a:pt x="0" y="0"/>
                  </a:moveTo>
                  <a:lnTo>
                    <a:pt x="48" y="9"/>
                  </a:lnTo>
                  <a:lnTo>
                    <a:pt x="78" y="18"/>
                  </a:lnTo>
                  <a:lnTo>
                    <a:pt x="129" y="39"/>
                  </a:lnTo>
                  <a:lnTo>
                    <a:pt x="171" y="72"/>
                  </a:lnTo>
                  <a:lnTo>
                    <a:pt x="213" y="117"/>
                  </a:lnTo>
                  <a:lnTo>
                    <a:pt x="270" y="168"/>
                  </a:lnTo>
                  <a:lnTo>
                    <a:pt x="333" y="210"/>
                  </a:lnTo>
                  <a:lnTo>
                    <a:pt x="405" y="249"/>
                  </a:lnTo>
                  <a:lnTo>
                    <a:pt x="477" y="273"/>
                  </a:lnTo>
                  <a:lnTo>
                    <a:pt x="567" y="288"/>
                  </a:lnTo>
                  <a:lnTo>
                    <a:pt x="696" y="303"/>
                  </a:lnTo>
                  <a:lnTo>
                    <a:pt x="858" y="318"/>
                  </a:lnTo>
                  <a:lnTo>
                    <a:pt x="1056" y="333"/>
                  </a:lnTo>
                  <a:lnTo>
                    <a:pt x="1245" y="342"/>
                  </a:lnTo>
                  <a:lnTo>
                    <a:pt x="1437" y="351"/>
                  </a:lnTo>
                  <a:lnTo>
                    <a:pt x="1620" y="354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0" name="Freeform 12"/>
            <p:cNvSpPr>
              <a:spLocks/>
            </p:cNvSpPr>
            <p:nvPr/>
          </p:nvSpPr>
          <p:spPr bwMode="auto">
            <a:xfrm>
              <a:off x="3307" y="1291"/>
              <a:ext cx="1917" cy="4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0"/>
                </a:cxn>
                <a:cxn ang="0">
                  <a:pos x="153" y="6"/>
                </a:cxn>
                <a:cxn ang="0">
                  <a:pos x="219" y="18"/>
                </a:cxn>
                <a:cxn ang="0">
                  <a:pos x="288" y="57"/>
                </a:cxn>
                <a:cxn ang="0">
                  <a:pos x="378" y="144"/>
                </a:cxn>
                <a:cxn ang="0">
                  <a:pos x="441" y="204"/>
                </a:cxn>
                <a:cxn ang="0">
                  <a:pos x="528" y="267"/>
                </a:cxn>
                <a:cxn ang="0">
                  <a:pos x="648" y="306"/>
                </a:cxn>
                <a:cxn ang="0">
                  <a:pos x="804" y="330"/>
                </a:cxn>
                <a:cxn ang="0">
                  <a:pos x="990" y="348"/>
                </a:cxn>
                <a:cxn ang="0">
                  <a:pos x="1188" y="366"/>
                </a:cxn>
                <a:cxn ang="0">
                  <a:pos x="1530" y="381"/>
                </a:cxn>
                <a:cxn ang="0">
                  <a:pos x="1626" y="387"/>
                </a:cxn>
              </a:cxnLst>
              <a:rect l="0" t="0" r="r" b="b"/>
              <a:pathLst>
                <a:path w="1627" h="388">
                  <a:moveTo>
                    <a:pt x="0" y="0"/>
                  </a:moveTo>
                  <a:lnTo>
                    <a:pt x="54" y="0"/>
                  </a:lnTo>
                  <a:lnTo>
                    <a:pt x="153" y="6"/>
                  </a:lnTo>
                  <a:lnTo>
                    <a:pt x="219" y="18"/>
                  </a:lnTo>
                  <a:lnTo>
                    <a:pt x="288" y="57"/>
                  </a:lnTo>
                  <a:lnTo>
                    <a:pt x="378" y="144"/>
                  </a:lnTo>
                  <a:lnTo>
                    <a:pt x="441" y="204"/>
                  </a:lnTo>
                  <a:lnTo>
                    <a:pt x="528" y="267"/>
                  </a:lnTo>
                  <a:lnTo>
                    <a:pt x="648" y="306"/>
                  </a:lnTo>
                  <a:lnTo>
                    <a:pt x="804" y="330"/>
                  </a:lnTo>
                  <a:lnTo>
                    <a:pt x="990" y="348"/>
                  </a:lnTo>
                  <a:lnTo>
                    <a:pt x="1188" y="366"/>
                  </a:lnTo>
                  <a:lnTo>
                    <a:pt x="1530" y="381"/>
                  </a:lnTo>
                  <a:lnTo>
                    <a:pt x="1626" y="387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1" name="Freeform 13"/>
            <p:cNvSpPr>
              <a:spLocks/>
            </p:cNvSpPr>
            <p:nvPr/>
          </p:nvSpPr>
          <p:spPr bwMode="auto">
            <a:xfrm>
              <a:off x="3311" y="1247"/>
              <a:ext cx="987" cy="3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3"/>
                </a:cxn>
                <a:cxn ang="0">
                  <a:pos x="210" y="9"/>
                </a:cxn>
                <a:cxn ang="0">
                  <a:pos x="303" y="33"/>
                </a:cxn>
                <a:cxn ang="0">
                  <a:pos x="384" y="78"/>
                </a:cxn>
                <a:cxn ang="0">
                  <a:pos x="480" y="153"/>
                </a:cxn>
                <a:cxn ang="0">
                  <a:pos x="549" y="210"/>
                </a:cxn>
                <a:cxn ang="0">
                  <a:pos x="645" y="276"/>
                </a:cxn>
                <a:cxn ang="0">
                  <a:pos x="726" y="303"/>
                </a:cxn>
                <a:cxn ang="0">
                  <a:pos x="780" y="321"/>
                </a:cxn>
                <a:cxn ang="0">
                  <a:pos x="837" y="339"/>
                </a:cxn>
              </a:cxnLst>
              <a:rect l="0" t="0" r="r" b="b"/>
              <a:pathLst>
                <a:path w="838" h="340">
                  <a:moveTo>
                    <a:pt x="0" y="0"/>
                  </a:moveTo>
                  <a:lnTo>
                    <a:pt x="114" y="3"/>
                  </a:lnTo>
                  <a:lnTo>
                    <a:pt x="210" y="9"/>
                  </a:lnTo>
                  <a:lnTo>
                    <a:pt x="303" y="33"/>
                  </a:lnTo>
                  <a:lnTo>
                    <a:pt x="384" y="78"/>
                  </a:lnTo>
                  <a:lnTo>
                    <a:pt x="480" y="153"/>
                  </a:lnTo>
                  <a:lnTo>
                    <a:pt x="549" y="210"/>
                  </a:lnTo>
                  <a:lnTo>
                    <a:pt x="645" y="276"/>
                  </a:lnTo>
                  <a:lnTo>
                    <a:pt x="726" y="303"/>
                  </a:lnTo>
                  <a:lnTo>
                    <a:pt x="780" y="321"/>
                  </a:lnTo>
                  <a:lnTo>
                    <a:pt x="837" y="339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2" name="Freeform 14"/>
            <p:cNvSpPr>
              <a:spLocks/>
            </p:cNvSpPr>
            <p:nvPr/>
          </p:nvSpPr>
          <p:spPr bwMode="auto">
            <a:xfrm>
              <a:off x="3639" y="1231"/>
              <a:ext cx="945" cy="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" y="6"/>
                </a:cxn>
                <a:cxn ang="0">
                  <a:pos x="195" y="18"/>
                </a:cxn>
                <a:cxn ang="0">
                  <a:pos x="261" y="57"/>
                </a:cxn>
                <a:cxn ang="0">
                  <a:pos x="327" y="99"/>
                </a:cxn>
                <a:cxn ang="0">
                  <a:pos x="411" y="183"/>
                </a:cxn>
                <a:cxn ang="0">
                  <a:pos x="489" y="261"/>
                </a:cxn>
                <a:cxn ang="0">
                  <a:pos x="570" y="300"/>
                </a:cxn>
                <a:cxn ang="0">
                  <a:pos x="690" y="339"/>
                </a:cxn>
                <a:cxn ang="0">
                  <a:pos x="801" y="375"/>
                </a:cxn>
              </a:cxnLst>
              <a:rect l="0" t="0" r="r" b="b"/>
              <a:pathLst>
                <a:path w="802" h="376">
                  <a:moveTo>
                    <a:pt x="0" y="0"/>
                  </a:moveTo>
                  <a:lnTo>
                    <a:pt x="117" y="6"/>
                  </a:lnTo>
                  <a:lnTo>
                    <a:pt x="195" y="18"/>
                  </a:lnTo>
                  <a:lnTo>
                    <a:pt x="261" y="57"/>
                  </a:lnTo>
                  <a:lnTo>
                    <a:pt x="327" y="99"/>
                  </a:lnTo>
                  <a:lnTo>
                    <a:pt x="411" y="183"/>
                  </a:lnTo>
                  <a:lnTo>
                    <a:pt x="489" y="261"/>
                  </a:lnTo>
                  <a:lnTo>
                    <a:pt x="570" y="300"/>
                  </a:lnTo>
                  <a:lnTo>
                    <a:pt x="690" y="339"/>
                  </a:lnTo>
                  <a:lnTo>
                    <a:pt x="801" y="375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3" name="Freeform 15"/>
            <p:cNvSpPr>
              <a:spLocks/>
            </p:cNvSpPr>
            <p:nvPr/>
          </p:nvSpPr>
          <p:spPr bwMode="auto">
            <a:xfrm>
              <a:off x="3993" y="1243"/>
              <a:ext cx="1097" cy="4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21"/>
                </a:cxn>
                <a:cxn ang="0">
                  <a:pos x="216" y="78"/>
                </a:cxn>
                <a:cxn ang="0">
                  <a:pos x="327" y="147"/>
                </a:cxn>
                <a:cxn ang="0">
                  <a:pos x="423" y="231"/>
                </a:cxn>
                <a:cxn ang="0">
                  <a:pos x="519" y="300"/>
                </a:cxn>
                <a:cxn ang="0">
                  <a:pos x="612" y="333"/>
                </a:cxn>
                <a:cxn ang="0">
                  <a:pos x="738" y="372"/>
                </a:cxn>
                <a:cxn ang="0">
                  <a:pos x="888" y="387"/>
                </a:cxn>
                <a:cxn ang="0">
                  <a:pos x="930" y="396"/>
                </a:cxn>
              </a:cxnLst>
              <a:rect l="0" t="0" r="r" b="b"/>
              <a:pathLst>
                <a:path w="931" h="397">
                  <a:moveTo>
                    <a:pt x="0" y="0"/>
                  </a:moveTo>
                  <a:lnTo>
                    <a:pt x="108" y="21"/>
                  </a:lnTo>
                  <a:lnTo>
                    <a:pt x="216" y="78"/>
                  </a:lnTo>
                  <a:lnTo>
                    <a:pt x="327" y="147"/>
                  </a:lnTo>
                  <a:lnTo>
                    <a:pt x="423" y="231"/>
                  </a:lnTo>
                  <a:lnTo>
                    <a:pt x="519" y="300"/>
                  </a:lnTo>
                  <a:lnTo>
                    <a:pt x="612" y="333"/>
                  </a:lnTo>
                  <a:lnTo>
                    <a:pt x="738" y="372"/>
                  </a:lnTo>
                  <a:lnTo>
                    <a:pt x="888" y="387"/>
                  </a:lnTo>
                  <a:lnTo>
                    <a:pt x="930" y="39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4" name="Freeform 16"/>
            <p:cNvSpPr>
              <a:spLocks/>
            </p:cNvSpPr>
            <p:nvPr/>
          </p:nvSpPr>
          <p:spPr bwMode="auto">
            <a:xfrm>
              <a:off x="4254" y="1250"/>
              <a:ext cx="910" cy="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" y="18"/>
                </a:cxn>
                <a:cxn ang="0">
                  <a:pos x="153" y="57"/>
                </a:cxn>
                <a:cxn ang="0">
                  <a:pos x="231" y="123"/>
                </a:cxn>
                <a:cxn ang="0">
                  <a:pos x="327" y="207"/>
                </a:cxn>
                <a:cxn ang="0">
                  <a:pos x="381" y="246"/>
                </a:cxn>
                <a:cxn ang="0">
                  <a:pos x="453" y="285"/>
                </a:cxn>
                <a:cxn ang="0">
                  <a:pos x="552" y="321"/>
                </a:cxn>
                <a:cxn ang="0">
                  <a:pos x="681" y="342"/>
                </a:cxn>
                <a:cxn ang="0">
                  <a:pos x="771" y="357"/>
                </a:cxn>
              </a:cxnLst>
              <a:rect l="0" t="0" r="r" b="b"/>
              <a:pathLst>
                <a:path w="772" h="358">
                  <a:moveTo>
                    <a:pt x="0" y="0"/>
                  </a:moveTo>
                  <a:lnTo>
                    <a:pt x="87" y="18"/>
                  </a:lnTo>
                  <a:lnTo>
                    <a:pt x="153" y="57"/>
                  </a:lnTo>
                  <a:lnTo>
                    <a:pt x="231" y="123"/>
                  </a:lnTo>
                  <a:lnTo>
                    <a:pt x="327" y="207"/>
                  </a:lnTo>
                  <a:lnTo>
                    <a:pt x="381" y="246"/>
                  </a:lnTo>
                  <a:lnTo>
                    <a:pt x="453" y="285"/>
                  </a:lnTo>
                  <a:lnTo>
                    <a:pt x="552" y="321"/>
                  </a:lnTo>
                  <a:lnTo>
                    <a:pt x="681" y="342"/>
                  </a:lnTo>
                  <a:lnTo>
                    <a:pt x="771" y="357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5" name="Freeform 17"/>
            <p:cNvSpPr>
              <a:spLocks/>
            </p:cNvSpPr>
            <p:nvPr/>
          </p:nvSpPr>
          <p:spPr bwMode="auto">
            <a:xfrm>
              <a:off x="3307" y="1196"/>
              <a:ext cx="1913" cy="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3" y="21"/>
                </a:cxn>
                <a:cxn ang="0">
                  <a:pos x="903" y="30"/>
                </a:cxn>
                <a:cxn ang="0">
                  <a:pos x="981" y="48"/>
                </a:cxn>
                <a:cxn ang="0">
                  <a:pos x="1065" y="96"/>
                </a:cxn>
                <a:cxn ang="0">
                  <a:pos x="1152" y="159"/>
                </a:cxn>
                <a:cxn ang="0">
                  <a:pos x="1221" y="225"/>
                </a:cxn>
                <a:cxn ang="0">
                  <a:pos x="1311" y="276"/>
                </a:cxn>
                <a:cxn ang="0">
                  <a:pos x="1413" y="315"/>
                </a:cxn>
                <a:cxn ang="0">
                  <a:pos x="1494" y="342"/>
                </a:cxn>
                <a:cxn ang="0">
                  <a:pos x="1572" y="363"/>
                </a:cxn>
                <a:cxn ang="0">
                  <a:pos x="1623" y="369"/>
                </a:cxn>
              </a:cxnLst>
              <a:rect l="0" t="0" r="r" b="b"/>
              <a:pathLst>
                <a:path w="1624" h="370">
                  <a:moveTo>
                    <a:pt x="0" y="0"/>
                  </a:moveTo>
                  <a:lnTo>
                    <a:pt x="813" y="21"/>
                  </a:lnTo>
                  <a:lnTo>
                    <a:pt x="903" y="30"/>
                  </a:lnTo>
                  <a:lnTo>
                    <a:pt x="981" y="48"/>
                  </a:lnTo>
                  <a:lnTo>
                    <a:pt x="1065" y="96"/>
                  </a:lnTo>
                  <a:lnTo>
                    <a:pt x="1152" y="159"/>
                  </a:lnTo>
                  <a:lnTo>
                    <a:pt x="1221" y="225"/>
                  </a:lnTo>
                  <a:lnTo>
                    <a:pt x="1311" y="276"/>
                  </a:lnTo>
                  <a:lnTo>
                    <a:pt x="1413" y="315"/>
                  </a:lnTo>
                  <a:lnTo>
                    <a:pt x="1494" y="342"/>
                  </a:lnTo>
                  <a:lnTo>
                    <a:pt x="1572" y="363"/>
                  </a:lnTo>
                  <a:lnTo>
                    <a:pt x="1623" y="369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46" name="Line 18"/>
            <p:cNvSpPr>
              <a:spLocks noChangeShapeType="1"/>
            </p:cNvSpPr>
            <p:nvPr/>
          </p:nvSpPr>
          <p:spPr bwMode="auto">
            <a:xfrm>
              <a:off x="4885" y="1432"/>
              <a:ext cx="3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6147" name="Rectangle 19"/>
          <p:cNvSpPr>
            <a:spLocks noChangeArrowheads="1"/>
          </p:cNvSpPr>
          <p:nvPr/>
        </p:nvSpPr>
        <p:spPr bwMode="auto">
          <a:xfrm>
            <a:off x="1501775" y="3121897"/>
            <a:ext cx="122629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Sigmoid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582613" y="3548935"/>
            <a:ext cx="3052762" cy="1735137"/>
            <a:chOff x="375" y="870"/>
            <a:chExt cx="1923" cy="1093"/>
          </a:xfrm>
        </p:grpSpPr>
        <p:sp>
          <p:nvSpPr>
            <p:cNvPr id="176149" name="Rectangle 21"/>
            <p:cNvSpPr>
              <a:spLocks noChangeArrowheads="1"/>
            </p:cNvSpPr>
            <p:nvPr/>
          </p:nvSpPr>
          <p:spPr bwMode="auto">
            <a:xfrm>
              <a:off x="376" y="870"/>
              <a:ext cx="1913" cy="109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50" name="Line 22"/>
            <p:cNvSpPr>
              <a:spLocks noChangeShapeType="1"/>
            </p:cNvSpPr>
            <p:nvPr/>
          </p:nvSpPr>
          <p:spPr bwMode="auto">
            <a:xfrm>
              <a:off x="376" y="970"/>
              <a:ext cx="19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51" name="Line 23"/>
            <p:cNvSpPr>
              <a:spLocks noChangeShapeType="1"/>
            </p:cNvSpPr>
            <p:nvPr/>
          </p:nvSpPr>
          <p:spPr bwMode="auto">
            <a:xfrm>
              <a:off x="376" y="1118"/>
              <a:ext cx="19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52" name="Line 24"/>
            <p:cNvSpPr>
              <a:spLocks noChangeShapeType="1"/>
            </p:cNvSpPr>
            <p:nvPr/>
          </p:nvSpPr>
          <p:spPr bwMode="auto">
            <a:xfrm flipH="1">
              <a:off x="1716" y="1240"/>
              <a:ext cx="5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53" name="Line 25"/>
            <p:cNvSpPr>
              <a:spLocks noChangeShapeType="1"/>
            </p:cNvSpPr>
            <p:nvPr/>
          </p:nvSpPr>
          <p:spPr bwMode="auto">
            <a:xfrm flipH="1">
              <a:off x="1921" y="1372"/>
              <a:ext cx="3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6154" name="Freeform 26"/>
            <p:cNvSpPr>
              <a:spLocks/>
            </p:cNvSpPr>
            <p:nvPr/>
          </p:nvSpPr>
          <p:spPr bwMode="auto">
            <a:xfrm>
              <a:off x="375" y="1187"/>
              <a:ext cx="1909" cy="3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3" y="0"/>
                </a:cxn>
                <a:cxn ang="0">
                  <a:pos x="870" y="12"/>
                </a:cxn>
                <a:cxn ang="0">
                  <a:pos x="918" y="21"/>
                </a:cxn>
                <a:cxn ang="0">
                  <a:pos x="975" y="30"/>
                </a:cxn>
                <a:cxn ang="0">
                  <a:pos x="1026" y="54"/>
                </a:cxn>
                <a:cxn ang="0">
                  <a:pos x="1080" y="84"/>
                </a:cxn>
                <a:cxn ang="0">
                  <a:pos x="1161" y="138"/>
                </a:cxn>
                <a:cxn ang="0">
                  <a:pos x="1233" y="192"/>
                </a:cxn>
                <a:cxn ang="0">
                  <a:pos x="1290" y="225"/>
                </a:cxn>
                <a:cxn ang="0">
                  <a:pos x="1365" y="258"/>
                </a:cxn>
                <a:cxn ang="0">
                  <a:pos x="1473" y="279"/>
                </a:cxn>
                <a:cxn ang="0">
                  <a:pos x="1575" y="288"/>
                </a:cxn>
                <a:cxn ang="0">
                  <a:pos x="1620" y="291"/>
                </a:cxn>
              </a:cxnLst>
              <a:rect l="0" t="0" r="r" b="b"/>
              <a:pathLst>
                <a:path w="1621" h="292">
                  <a:moveTo>
                    <a:pt x="0" y="0"/>
                  </a:moveTo>
                  <a:lnTo>
                    <a:pt x="783" y="0"/>
                  </a:lnTo>
                  <a:lnTo>
                    <a:pt x="870" y="12"/>
                  </a:lnTo>
                  <a:lnTo>
                    <a:pt x="918" y="21"/>
                  </a:lnTo>
                  <a:lnTo>
                    <a:pt x="975" y="30"/>
                  </a:lnTo>
                  <a:lnTo>
                    <a:pt x="1026" y="54"/>
                  </a:lnTo>
                  <a:lnTo>
                    <a:pt x="1080" y="84"/>
                  </a:lnTo>
                  <a:lnTo>
                    <a:pt x="1161" y="138"/>
                  </a:lnTo>
                  <a:lnTo>
                    <a:pt x="1233" y="192"/>
                  </a:lnTo>
                  <a:lnTo>
                    <a:pt x="1290" y="225"/>
                  </a:lnTo>
                  <a:lnTo>
                    <a:pt x="1365" y="258"/>
                  </a:lnTo>
                  <a:lnTo>
                    <a:pt x="1473" y="279"/>
                  </a:lnTo>
                  <a:lnTo>
                    <a:pt x="1575" y="288"/>
                  </a:lnTo>
                  <a:lnTo>
                    <a:pt x="1620" y="29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55" name="Freeform 27"/>
            <p:cNvSpPr>
              <a:spLocks/>
            </p:cNvSpPr>
            <p:nvPr/>
          </p:nvSpPr>
          <p:spPr bwMode="auto">
            <a:xfrm>
              <a:off x="375" y="1231"/>
              <a:ext cx="1912" cy="30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61" y="0"/>
                </a:cxn>
                <a:cxn ang="0">
                  <a:pos x="654" y="9"/>
                </a:cxn>
                <a:cxn ang="0">
                  <a:pos x="729" y="18"/>
                </a:cxn>
                <a:cxn ang="0">
                  <a:pos x="807" y="36"/>
                </a:cxn>
                <a:cxn ang="0">
                  <a:pos x="897" y="69"/>
                </a:cxn>
                <a:cxn ang="0">
                  <a:pos x="981" y="120"/>
                </a:cxn>
                <a:cxn ang="0">
                  <a:pos x="1104" y="177"/>
                </a:cxn>
                <a:cxn ang="0">
                  <a:pos x="1188" y="228"/>
                </a:cxn>
                <a:cxn ang="0">
                  <a:pos x="1245" y="252"/>
                </a:cxn>
                <a:cxn ang="0">
                  <a:pos x="1353" y="276"/>
                </a:cxn>
                <a:cxn ang="0">
                  <a:pos x="1503" y="291"/>
                </a:cxn>
                <a:cxn ang="0">
                  <a:pos x="1623" y="291"/>
                </a:cxn>
              </a:cxnLst>
              <a:rect l="0" t="0" r="r" b="b"/>
              <a:pathLst>
                <a:path w="1624" h="292">
                  <a:moveTo>
                    <a:pt x="0" y="3"/>
                  </a:moveTo>
                  <a:lnTo>
                    <a:pt x="561" y="0"/>
                  </a:lnTo>
                  <a:lnTo>
                    <a:pt x="654" y="9"/>
                  </a:lnTo>
                  <a:lnTo>
                    <a:pt x="729" y="18"/>
                  </a:lnTo>
                  <a:lnTo>
                    <a:pt x="807" y="36"/>
                  </a:lnTo>
                  <a:lnTo>
                    <a:pt x="897" y="69"/>
                  </a:lnTo>
                  <a:lnTo>
                    <a:pt x="981" y="120"/>
                  </a:lnTo>
                  <a:lnTo>
                    <a:pt x="1104" y="177"/>
                  </a:lnTo>
                  <a:lnTo>
                    <a:pt x="1188" y="228"/>
                  </a:lnTo>
                  <a:lnTo>
                    <a:pt x="1245" y="252"/>
                  </a:lnTo>
                  <a:lnTo>
                    <a:pt x="1353" y="276"/>
                  </a:lnTo>
                  <a:lnTo>
                    <a:pt x="1503" y="291"/>
                  </a:lnTo>
                  <a:lnTo>
                    <a:pt x="1623" y="29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56" name="Freeform 28"/>
            <p:cNvSpPr>
              <a:spLocks/>
            </p:cNvSpPr>
            <p:nvPr/>
          </p:nvSpPr>
          <p:spPr bwMode="auto">
            <a:xfrm>
              <a:off x="382" y="1287"/>
              <a:ext cx="1905" cy="3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6" y="0"/>
                </a:cxn>
                <a:cxn ang="0">
                  <a:pos x="522" y="6"/>
                </a:cxn>
                <a:cxn ang="0">
                  <a:pos x="630" y="21"/>
                </a:cxn>
                <a:cxn ang="0">
                  <a:pos x="735" y="48"/>
                </a:cxn>
                <a:cxn ang="0">
                  <a:pos x="816" y="93"/>
                </a:cxn>
                <a:cxn ang="0">
                  <a:pos x="915" y="153"/>
                </a:cxn>
                <a:cxn ang="0">
                  <a:pos x="1011" y="195"/>
                </a:cxn>
                <a:cxn ang="0">
                  <a:pos x="1125" y="246"/>
                </a:cxn>
                <a:cxn ang="0">
                  <a:pos x="1242" y="276"/>
                </a:cxn>
                <a:cxn ang="0">
                  <a:pos x="1392" y="303"/>
                </a:cxn>
                <a:cxn ang="0">
                  <a:pos x="1503" y="312"/>
                </a:cxn>
                <a:cxn ang="0">
                  <a:pos x="1617" y="318"/>
                </a:cxn>
              </a:cxnLst>
              <a:rect l="0" t="0" r="r" b="b"/>
              <a:pathLst>
                <a:path w="1618" h="319">
                  <a:moveTo>
                    <a:pt x="0" y="0"/>
                  </a:moveTo>
                  <a:lnTo>
                    <a:pt x="426" y="0"/>
                  </a:lnTo>
                  <a:lnTo>
                    <a:pt x="522" y="6"/>
                  </a:lnTo>
                  <a:lnTo>
                    <a:pt x="630" y="21"/>
                  </a:lnTo>
                  <a:lnTo>
                    <a:pt x="735" y="48"/>
                  </a:lnTo>
                  <a:lnTo>
                    <a:pt x="816" y="93"/>
                  </a:lnTo>
                  <a:lnTo>
                    <a:pt x="915" y="153"/>
                  </a:lnTo>
                  <a:lnTo>
                    <a:pt x="1011" y="195"/>
                  </a:lnTo>
                  <a:lnTo>
                    <a:pt x="1125" y="246"/>
                  </a:lnTo>
                  <a:lnTo>
                    <a:pt x="1242" y="276"/>
                  </a:lnTo>
                  <a:lnTo>
                    <a:pt x="1392" y="303"/>
                  </a:lnTo>
                  <a:lnTo>
                    <a:pt x="1503" y="312"/>
                  </a:lnTo>
                  <a:lnTo>
                    <a:pt x="1617" y="31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57" name="Freeform 29"/>
            <p:cNvSpPr>
              <a:spLocks/>
            </p:cNvSpPr>
            <p:nvPr/>
          </p:nvSpPr>
          <p:spPr bwMode="auto">
            <a:xfrm>
              <a:off x="375" y="1357"/>
              <a:ext cx="1421" cy="2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3" y="0"/>
                </a:cxn>
                <a:cxn ang="0">
                  <a:pos x="333" y="0"/>
                </a:cxn>
                <a:cxn ang="0">
                  <a:pos x="393" y="12"/>
                </a:cxn>
                <a:cxn ang="0">
                  <a:pos x="453" y="21"/>
                </a:cxn>
                <a:cxn ang="0">
                  <a:pos x="558" y="57"/>
                </a:cxn>
                <a:cxn ang="0">
                  <a:pos x="615" y="96"/>
                </a:cxn>
                <a:cxn ang="0">
                  <a:pos x="687" y="135"/>
                </a:cxn>
                <a:cxn ang="0">
                  <a:pos x="753" y="174"/>
                </a:cxn>
                <a:cxn ang="0">
                  <a:pos x="813" y="195"/>
                </a:cxn>
                <a:cxn ang="0">
                  <a:pos x="879" y="213"/>
                </a:cxn>
                <a:cxn ang="0">
                  <a:pos x="951" y="231"/>
                </a:cxn>
                <a:cxn ang="0">
                  <a:pos x="1032" y="246"/>
                </a:cxn>
                <a:cxn ang="0">
                  <a:pos x="1131" y="258"/>
                </a:cxn>
                <a:cxn ang="0">
                  <a:pos x="1206" y="273"/>
                </a:cxn>
              </a:cxnLst>
              <a:rect l="0" t="0" r="r" b="b"/>
              <a:pathLst>
                <a:path w="1207" h="274">
                  <a:moveTo>
                    <a:pt x="0" y="0"/>
                  </a:moveTo>
                  <a:lnTo>
                    <a:pt x="213" y="0"/>
                  </a:lnTo>
                  <a:lnTo>
                    <a:pt x="333" y="0"/>
                  </a:lnTo>
                  <a:lnTo>
                    <a:pt x="393" y="12"/>
                  </a:lnTo>
                  <a:lnTo>
                    <a:pt x="453" y="21"/>
                  </a:lnTo>
                  <a:lnTo>
                    <a:pt x="558" y="57"/>
                  </a:lnTo>
                  <a:lnTo>
                    <a:pt x="615" y="96"/>
                  </a:lnTo>
                  <a:lnTo>
                    <a:pt x="687" y="135"/>
                  </a:lnTo>
                  <a:lnTo>
                    <a:pt x="753" y="174"/>
                  </a:lnTo>
                  <a:lnTo>
                    <a:pt x="813" y="195"/>
                  </a:lnTo>
                  <a:lnTo>
                    <a:pt x="879" y="213"/>
                  </a:lnTo>
                  <a:lnTo>
                    <a:pt x="951" y="231"/>
                  </a:lnTo>
                  <a:lnTo>
                    <a:pt x="1032" y="246"/>
                  </a:lnTo>
                  <a:lnTo>
                    <a:pt x="1131" y="258"/>
                  </a:lnTo>
                  <a:lnTo>
                    <a:pt x="1206" y="273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58" name="Freeform 30"/>
            <p:cNvSpPr>
              <a:spLocks/>
            </p:cNvSpPr>
            <p:nvPr/>
          </p:nvSpPr>
          <p:spPr bwMode="auto">
            <a:xfrm>
              <a:off x="379" y="1413"/>
              <a:ext cx="1901" cy="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1" y="6"/>
                </a:cxn>
                <a:cxn ang="0">
                  <a:pos x="261" y="33"/>
                </a:cxn>
                <a:cxn ang="0">
                  <a:pos x="369" y="84"/>
                </a:cxn>
                <a:cxn ang="0">
                  <a:pos x="444" y="129"/>
                </a:cxn>
                <a:cxn ang="0">
                  <a:pos x="567" y="174"/>
                </a:cxn>
                <a:cxn ang="0">
                  <a:pos x="684" y="213"/>
                </a:cxn>
                <a:cxn ang="0">
                  <a:pos x="777" y="231"/>
                </a:cxn>
                <a:cxn ang="0">
                  <a:pos x="897" y="246"/>
                </a:cxn>
                <a:cxn ang="0">
                  <a:pos x="1044" y="258"/>
                </a:cxn>
                <a:cxn ang="0">
                  <a:pos x="1260" y="261"/>
                </a:cxn>
                <a:cxn ang="0">
                  <a:pos x="1398" y="252"/>
                </a:cxn>
                <a:cxn ang="0">
                  <a:pos x="1512" y="255"/>
                </a:cxn>
                <a:cxn ang="0">
                  <a:pos x="1587" y="246"/>
                </a:cxn>
                <a:cxn ang="0">
                  <a:pos x="1614" y="246"/>
                </a:cxn>
              </a:cxnLst>
              <a:rect l="0" t="0" r="r" b="b"/>
              <a:pathLst>
                <a:path w="1615" h="262">
                  <a:moveTo>
                    <a:pt x="0" y="0"/>
                  </a:moveTo>
                  <a:lnTo>
                    <a:pt x="141" y="6"/>
                  </a:lnTo>
                  <a:lnTo>
                    <a:pt x="261" y="33"/>
                  </a:lnTo>
                  <a:lnTo>
                    <a:pt x="369" y="84"/>
                  </a:lnTo>
                  <a:lnTo>
                    <a:pt x="444" y="129"/>
                  </a:lnTo>
                  <a:lnTo>
                    <a:pt x="567" y="174"/>
                  </a:lnTo>
                  <a:lnTo>
                    <a:pt x="684" y="213"/>
                  </a:lnTo>
                  <a:lnTo>
                    <a:pt x="777" y="231"/>
                  </a:lnTo>
                  <a:lnTo>
                    <a:pt x="897" y="246"/>
                  </a:lnTo>
                  <a:lnTo>
                    <a:pt x="1044" y="258"/>
                  </a:lnTo>
                  <a:lnTo>
                    <a:pt x="1260" y="261"/>
                  </a:lnTo>
                  <a:lnTo>
                    <a:pt x="1398" y="252"/>
                  </a:lnTo>
                  <a:lnTo>
                    <a:pt x="1512" y="255"/>
                  </a:lnTo>
                  <a:lnTo>
                    <a:pt x="1587" y="246"/>
                  </a:lnTo>
                  <a:lnTo>
                    <a:pt x="1614" y="24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59" name="Freeform 31"/>
            <p:cNvSpPr>
              <a:spLocks/>
            </p:cNvSpPr>
            <p:nvPr/>
          </p:nvSpPr>
          <p:spPr bwMode="auto">
            <a:xfrm>
              <a:off x="379" y="1508"/>
              <a:ext cx="1912" cy="2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2" y="6"/>
                </a:cxn>
                <a:cxn ang="0">
                  <a:pos x="234" y="24"/>
                </a:cxn>
                <a:cxn ang="0">
                  <a:pos x="318" y="66"/>
                </a:cxn>
                <a:cxn ang="0">
                  <a:pos x="384" y="99"/>
                </a:cxn>
                <a:cxn ang="0">
                  <a:pos x="501" y="147"/>
                </a:cxn>
                <a:cxn ang="0">
                  <a:pos x="609" y="183"/>
                </a:cxn>
                <a:cxn ang="0">
                  <a:pos x="714" y="213"/>
                </a:cxn>
                <a:cxn ang="0">
                  <a:pos x="855" y="222"/>
                </a:cxn>
                <a:cxn ang="0">
                  <a:pos x="1179" y="225"/>
                </a:cxn>
                <a:cxn ang="0">
                  <a:pos x="1401" y="234"/>
                </a:cxn>
                <a:cxn ang="0">
                  <a:pos x="1566" y="231"/>
                </a:cxn>
                <a:cxn ang="0">
                  <a:pos x="1623" y="234"/>
                </a:cxn>
              </a:cxnLst>
              <a:rect l="0" t="0" r="r" b="b"/>
              <a:pathLst>
                <a:path w="1624" h="235">
                  <a:moveTo>
                    <a:pt x="0" y="0"/>
                  </a:moveTo>
                  <a:lnTo>
                    <a:pt x="132" y="6"/>
                  </a:lnTo>
                  <a:lnTo>
                    <a:pt x="234" y="24"/>
                  </a:lnTo>
                  <a:lnTo>
                    <a:pt x="318" y="66"/>
                  </a:lnTo>
                  <a:lnTo>
                    <a:pt x="384" y="99"/>
                  </a:lnTo>
                  <a:lnTo>
                    <a:pt x="501" y="147"/>
                  </a:lnTo>
                  <a:lnTo>
                    <a:pt x="609" y="183"/>
                  </a:lnTo>
                  <a:lnTo>
                    <a:pt x="714" y="213"/>
                  </a:lnTo>
                  <a:lnTo>
                    <a:pt x="855" y="222"/>
                  </a:lnTo>
                  <a:lnTo>
                    <a:pt x="1179" y="225"/>
                  </a:lnTo>
                  <a:lnTo>
                    <a:pt x="1401" y="234"/>
                  </a:lnTo>
                  <a:lnTo>
                    <a:pt x="1566" y="231"/>
                  </a:lnTo>
                  <a:lnTo>
                    <a:pt x="1623" y="234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60" name="Freeform 32"/>
            <p:cNvSpPr>
              <a:spLocks/>
            </p:cNvSpPr>
            <p:nvPr/>
          </p:nvSpPr>
          <p:spPr bwMode="auto">
            <a:xfrm>
              <a:off x="379" y="1656"/>
              <a:ext cx="1908" cy="1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6"/>
                </a:cxn>
                <a:cxn ang="0">
                  <a:pos x="186" y="18"/>
                </a:cxn>
                <a:cxn ang="0">
                  <a:pos x="276" y="48"/>
                </a:cxn>
                <a:cxn ang="0">
                  <a:pos x="348" y="84"/>
                </a:cxn>
                <a:cxn ang="0">
                  <a:pos x="477" y="126"/>
                </a:cxn>
                <a:cxn ang="0">
                  <a:pos x="591" y="153"/>
                </a:cxn>
                <a:cxn ang="0">
                  <a:pos x="744" y="171"/>
                </a:cxn>
                <a:cxn ang="0">
                  <a:pos x="969" y="171"/>
                </a:cxn>
                <a:cxn ang="0">
                  <a:pos x="1305" y="171"/>
                </a:cxn>
                <a:cxn ang="0">
                  <a:pos x="1518" y="171"/>
                </a:cxn>
                <a:cxn ang="0">
                  <a:pos x="1620" y="171"/>
                </a:cxn>
              </a:cxnLst>
              <a:rect l="0" t="0" r="r" b="b"/>
              <a:pathLst>
                <a:path w="1621" h="172">
                  <a:moveTo>
                    <a:pt x="0" y="0"/>
                  </a:moveTo>
                  <a:lnTo>
                    <a:pt x="90" y="6"/>
                  </a:lnTo>
                  <a:lnTo>
                    <a:pt x="186" y="18"/>
                  </a:lnTo>
                  <a:lnTo>
                    <a:pt x="276" y="48"/>
                  </a:lnTo>
                  <a:lnTo>
                    <a:pt x="348" y="84"/>
                  </a:lnTo>
                  <a:lnTo>
                    <a:pt x="477" y="126"/>
                  </a:lnTo>
                  <a:lnTo>
                    <a:pt x="591" y="153"/>
                  </a:lnTo>
                  <a:lnTo>
                    <a:pt x="744" y="171"/>
                  </a:lnTo>
                  <a:lnTo>
                    <a:pt x="969" y="171"/>
                  </a:lnTo>
                  <a:lnTo>
                    <a:pt x="1305" y="171"/>
                  </a:lnTo>
                  <a:lnTo>
                    <a:pt x="1518" y="171"/>
                  </a:lnTo>
                  <a:lnTo>
                    <a:pt x="1620" y="17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803275" y="5460285"/>
            <a:ext cx="7581900" cy="725487"/>
            <a:chOff x="621" y="2362"/>
            <a:chExt cx="4776" cy="457"/>
          </a:xfrm>
        </p:grpSpPr>
        <p:sp>
          <p:nvSpPr>
            <p:cNvPr id="176162" name="Freeform 34"/>
            <p:cNvSpPr>
              <a:spLocks/>
            </p:cNvSpPr>
            <p:nvPr/>
          </p:nvSpPr>
          <p:spPr bwMode="auto">
            <a:xfrm>
              <a:off x="621" y="2362"/>
              <a:ext cx="4776" cy="457"/>
            </a:xfrm>
            <a:custGeom>
              <a:avLst/>
              <a:gdLst/>
              <a:ahLst/>
              <a:cxnLst>
                <a:cxn ang="0">
                  <a:pos x="3867" y="0"/>
                </a:cxn>
                <a:cxn ang="0">
                  <a:pos x="3939" y="12"/>
                </a:cxn>
                <a:cxn ang="0">
                  <a:pos x="4023" y="36"/>
                </a:cxn>
                <a:cxn ang="0">
                  <a:pos x="4071" y="60"/>
                </a:cxn>
                <a:cxn ang="0">
                  <a:pos x="4107" y="96"/>
                </a:cxn>
                <a:cxn ang="0">
                  <a:pos x="4131" y="150"/>
                </a:cxn>
                <a:cxn ang="0">
                  <a:pos x="4146" y="186"/>
                </a:cxn>
                <a:cxn ang="0">
                  <a:pos x="4152" y="216"/>
                </a:cxn>
                <a:cxn ang="0">
                  <a:pos x="4158" y="279"/>
                </a:cxn>
                <a:cxn ang="0">
                  <a:pos x="4146" y="315"/>
                </a:cxn>
                <a:cxn ang="0">
                  <a:pos x="4128" y="348"/>
                </a:cxn>
                <a:cxn ang="0">
                  <a:pos x="4089" y="384"/>
                </a:cxn>
                <a:cxn ang="0">
                  <a:pos x="4041" y="426"/>
                </a:cxn>
                <a:cxn ang="0">
                  <a:pos x="4005" y="444"/>
                </a:cxn>
                <a:cxn ang="0">
                  <a:pos x="3963" y="453"/>
                </a:cxn>
                <a:cxn ang="0">
                  <a:pos x="3789" y="456"/>
                </a:cxn>
                <a:cxn ang="0">
                  <a:pos x="225" y="456"/>
                </a:cxn>
                <a:cxn ang="0">
                  <a:pos x="165" y="450"/>
                </a:cxn>
                <a:cxn ang="0">
                  <a:pos x="123" y="432"/>
                </a:cxn>
                <a:cxn ang="0">
                  <a:pos x="87" y="411"/>
                </a:cxn>
                <a:cxn ang="0">
                  <a:pos x="63" y="384"/>
                </a:cxn>
                <a:cxn ang="0">
                  <a:pos x="39" y="342"/>
                </a:cxn>
                <a:cxn ang="0">
                  <a:pos x="18" y="288"/>
                </a:cxn>
                <a:cxn ang="0">
                  <a:pos x="6" y="246"/>
                </a:cxn>
                <a:cxn ang="0">
                  <a:pos x="0" y="210"/>
                </a:cxn>
                <a:cxn ang="0">
                  <a:pos x="9" y="156"/>
                </a:cxn>
                <a:cxn ang="0">
                  <a:pos x="21" y="111"/>
                </a:cxn>
                <a:cxn ang="0">
                  <a:pos x="45" y="78"/>
                </a:cxn>
                <a:cxn ang="0">
                  <a:pos x="78" y="45"/>
                </a:cxn>
                <a:cxn ang="0">
                  <a:pos x="105" y="21"/>
                </a:cxn>
                <a:cxn ang="0">
                  <a:pos x="138" y="3"/>
                </a:cxn>
                <a:cxn ang="0">
                  <a:pos x="3867" y="0"/>
                </a:cxn>
              </a:cxnLst>
              <a:rect l="0" t="0" r="r" b="b"/>
              <a:pathLst>
                <a:path w="4159" h="457">
                  <a:moveTo>
                    <a:pt x="3867" y="0"/>
                  </a:moveTo>
                  <a:lnTo>
                    <a:pt x="3939" y="12"/>
                  </a:lnTo>
                  <a:lnTo>
                    <a:pt x="4023" y="36"/>
                  </a:lnTo>
                  <a:lnTo>
                    <a:pt x="4071" y="60"/>
                  </a:lnTo>
                  <a:lnTo>
                    <a:pt x="4107" y="96"/>
                  </a:lnTo>
                  <a:lnTo>
                    <a:pt x="4131" y="150"/>
                  </a:lnTo>
                  <a:lnTo>
                    <a:pt x="4146" y="186"/>
                  </a:lnTo>
                  <a:lnTo>
                    <a:pt x="4152" y="216"/>
                  </a:lnTo>
                  <a:lnTo>
                    <a:pt x="4158" y="279"/>
                  </a:lnTo>
                  <a:lnTo>
                    <a:pt x="4146" y="315"/>
                  </a:lnTo>
                  <a:lnTo>
                    <a:pt x="4128" y="348"/>
                  </a:lnTo>
                  <a:lnTo>
                    <a:pt x="4089" y="384"/>
                  </a:lnTo>
                  <a:lnTo>
                    <a:pt x="4041" y="426"/>
                  </a:lnTo>
                  <a:lnTo>
                    <a:pt x="4005" y="444"/>
                  </a:lnTo>
                  <a:lnTo>
                    <a:pt x="3963" y="453"/>
                  </a:lnTo>
                  <a:lnTo>
                    <a:pt x="3789" y="456"/>
                  </a:lnTo>
                  <a:lnTo>
                    <a:pt x="225" y="456"/>
                  </a:lnTo>
                  <a:lnTo>
                    <a:pt x="165" y="450"/>
                  </a:lnTo>
                  <a:lnTo>
                    <a:pt x="123" y="432"/>
                  </a:lnTo>
                  <a:lnTo>
                    <a:pt x="87" y="411"/>
                  </a:lnTo>
                  <a:lnTo>
                    <a:pt x="63" y="384"/>
                  </a:lnTo>
                  <a:lnTo>
                    <a:pt x="39" y="342"/>
                  </a:lnTo>
                  <a:lnTo>
                    <a:pt x="18" y="288"/>
                  </a:lnTo>
                  <a:lnTo>
                    <a:pt x="6" y="246"/>
                  </a:lnTo>
                  <a:lnTo>
                    <a:pt x="0" y="210"/>
                  </a:lnTo>
                  <a:lnTo>
                    <a:pt x="9" y="156"/>
                  </a:lnTo>
                  <a:lnTo>
                    <a:pt x="21" y="111"/>
                  </a:lnTo>
                  <a:lnTo>
                    <a:pt x="45" y="78"/>
                  </a:lnTo>
                  <a:lnTo>
                    <a:pt x="78" y="45"/>
                  </a:lnTo>
                  <a:lnTo>
                    <a:pt x="105" y="21"/>
                  </a:lnTo>
                  <a:lnTo>
                    <a:pt x="138" y="3"/>
                  </a:lnTo>
                  <a:lnTo>
                    <a:pt x="3867" y="0"/>
                  </a:lnTo>
                </a:path>
              </a:pathLst>
            </a:custGeom>
            <a:solidFill>
              <a:srgbClr val="F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63" name="Freeform 35"/>
            <p:cNvSpPr>
              <a:spLocks/>
            </p:cNvSpPr>
            <p:nvPr/>
          </p:nvSpPr>
          <p:spPr bwMode="auto">
            <a:xfrm>
              <a:off x="655" y="2398"/>
              <a:ext cx="4739" cy="421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1644" y="282"/>
                </a:cxn>
                <a:cxn ang="0">
                  <a:pos x="3705" y="12"/>
                </a:cxn>
                <a:cxn ang="0">
                  <a:pos x="3777" y="0"/>
                </a:cxn>
                <a:cxn ang="0">
                  <a:pos x="3999" y="6"/>
                </a:cxn>
                <a:cxn ang="0">
                  <a:pos x="4047" y="30"/>
                </a:cxn>
                <a:cxn ang="0">
                  <a:pos x="4092" y="84"/>
                </a:cxn>
                <a:cxn ang="0">
                  <a:pos x="4110" y="135"/>
                </a:cxn>
                <a:cxn ang="0">
                  <a:pos x="4125" y="186"/>
                </a:cxn>
                <a:cxn ang="0">
                  <a:pos x="4125" y="246"/>
                </a:cxn>
                <a:cxn ang="0">
                  <a:pos x="4113" y="285"/>
                </a:cxn>
                <a:cxn ang="0">
                  <a:pos x="4080" y="333"/>
                </a:cxn>
                <a:cxn ang="0">
                  <a:pos x="4041" y="366"/>
                </a:cxn>
                <a:cxn ang="0">
                  <a:pos x="3978" y="408"/>
                </a:cxn>
                <a:cxn ang="0">
                  <a:pos x="3939" y="414"/>
                </a:cxn>
                <a:cxn ang="0">
                  <a:pos x="183" y="414"/>
                </a:cxn>
                <a:cxn ang="0">
                  <a:pos x="147" y="420"/>
                </a:cxn>
                <a:cxn ang="0">
                  <a:pos x="93" y="396"/>
                </a:cxn>
                <a:cxn ang="0">
                  <a:pos x="51" y="366"/>
                </a:cxn>
                <a:cxn ang="0">
                  <a:pos x="24" y="339"/>
                </a:cxn>
                <a:cxn ang="0">
                  <a:pos x="0" y="279"/>
                </a:cxn>
              </a:cxnLst>
              <a:rect l="0" t="0" r="r" b="b"/>
              <a:pathLst>
                <a:path w="4126" h="421">
                  <a:moveTo>
                    <a:pt x="0" y="279"/>
                  </a:moveTo>
                  <a:lnTo>
                    <a:pt x="1644" y="282"/>
                  </a:lnTo>
                  <a:lnTo>
                    <a:pt x="3705" y="12"/>
                  </a:lnTo>
                  <a:lnTo>
                    <a:pt x="3777" y="0"/>
                  </a:lnTo>
                  <a:lnTo>
                    <a:pt x="3999" y="6"/>
                  </a:lnTo>
                  <a:lnTo>
                    <a:pt x="4047" y="30"/>
                  </a:lnTo>
                  <a:lnTo>
                    <a:pt x="4092" y="84"/>
                  </a:lnTo>
                  <a:lnTo>
                    <a:pt x="4110" y="135"/>
                  </a:lnTo>
                  <a:lnTo>
                    <a:pt x="4125" y="186"/>
                  </a:lnTo>
                  <a:lnTo>
                    <a:pt x="4125" y="246"/>
                  </a:lnTo>
                  <a:lnTo>
                    <a:pt x="4113" y="285"/>
                  </a:lnTo>
                  <a:lnTo>
                    <a:pt x="4080" y="333"/>
                  </a:lnTo>
                  <a:lnTo>
                    <a:pt x="4041" y="366"/>
                  </a:lnTo>
                  <a:lnTo>
                    <a:pt x="3978" y="408"/>
                  </a:lnTo>
                  <a:lnTo>
                    <a:pt x="3939" y="414"/>
                  </a:lnTo>
                  <a:lnTo>
                    <a:pt x="183" y="414"/>
                  </a:lnTo>
                  <a:lnTo>
                    <a:pt x="147" y="420"/>
                  </a:lnTo>
                  <a:lnTo>
                    <a:pt x="93" y="396"/>
                  </a:lnTo>
                  <a:lnTo>
                    <a:pt x="51" y="366"/>
                  </a:lnTo>
                  <a:lnTo>
                    <a:pt x="24" y="339"/>
                  </a:lnTo>
                  <a:lnTo>
                    <a:pt x="0" y="279"/>
                  </a:lnTo>
                </a:path>
              </a:pathLst>
            </a:custGeom>
            <a:solidFill>
              <a:srgbClr val="00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164" name="Rectangle 36"/>
            <p:cNvSpPr>
              <a:spLocks noChangeArrowheads="1"/>
            </p:cNvSpPr>
            <p:nvPr/>
          </p:nvSpPr>
          <p:spPr bwMode="auto">
            <a:xfrm>
              <a:off x="784" y="2396"/>
              <a:ext cx="1959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800" b="1" dirty="0">
                  <a:latin typeface="Tahoma" pitchFamily="34" charset="0"/>
                </a:rPr>
                <a:t>Upbuilding (Aggradation)</a:t>
              </a:r>
            </a:p>
          </p:txBody>
        </p:sp>
        <p:sp>
          <p:nvSpPr>
            <p:cNvPr id="176165" name="Rectangle 37"/>
            <p:cNvSpPr>
              <a:spLocks noChangeArrowheads="1"/>
            </p:cNvSpPr>
            <p:nvPr/>
          </p:nvSpPr>
          <p:spPr bwMode="auto">
            <a:xfrm>
              <a:off x="4101" y="2460"/>
              <a:ext cx="1190" cy="3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800" b="1" dirty="0">
                  <a:latin typeface="Tahoma" pitchFamily="34" charset="0"/>
                </a:rPr>
                <a:t>Outbuilding</a:t>
              </a:r>
            </a:p>
            <a:p>
              <a:pPr>
                <a:lnSpc>
                  <a:spcPct val="85000"/>
                </a:lnSpc>
              </a:pPr>
              <a:r>
                <a:rPr lang="en-US" sz="1800" b="1" dirty="0">
                  <a:latin typeface="Tahoma" pitchFamily="34" charset="0"/>
                </a:rPr>
                <a:t>(Progradation)</a:t>
              </a:r>
            </a:p>
          </p:txBody>
        </p:sp>
      </p:grpSp>
      <p:sp>
        <p:nvSpPr>
          <p:cNvPr id="176166" name="Text Box 38"/>
          <p:cNvSpPr txBox="1">
            <a:spLocks noChangeArrowheads="1"/>
          </p:cNvSpPr>
          <p:nvPr/>
        </p:nvSpPr>
        <p:spPr bwMode="auto">
          <a:xfrm>
            <a:off x="3560436" y="2520235"/>
            <a:ext cx="1058303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Complex</a:t>
            </a:r>
          </a:p>
        </p:txBody>
      </p:sp>
      <p:sp>
        <p:nvSpPr>
          <p:cNvPr id="176167" name="Text Box 39"/>
          <p:cNvSpPr txBox="1">
            <a:spLocks noChangeArrowheads="1"/>
          </p:cNvSpPr>
          <p:nvPr/>
        </p:nvSpPr>
        <p:spPr bwMode="auto">
          <a:xfrm>
            <a:off x="1910417" y="1477247"/>
            <a:ext cx="1098058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Stratified</a:t>
            </a:r>
          </a:p>
        </p:txBody>
      </p:sp>
      <p:sp>
        <p:nvSpPr>
          <p:cNvPr id="176168" name="Text Box 40"/>
          <p:cNvSpPr txBox="1">
            <a:spLocks noChangeArrowheads="1"/>
          </p:cNvSpPr>
          <p:nvPr/>
        </p:nvSpPr>
        <p:spPr bwMode="auto">
          <a:xfrm>
            <a:off x="1600854" y="2520235"/>
            <a:ext cx="1907895" cy="369332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Tahoma" pitchFamily="34" charset="0"/>
              </a:rPr>
              <a:t>Progradational</a:t>
            </a:r>
          </a:p>
        </p:txBody>
      </p:sp>
      <p:sp>
        <p:nvSpPr>
          <p:cNvPr id="176169" name="Text Box 41"/>
          <p:cNvSpPr txBox="1">
            <a:spLocks noChangeArrowheads="1"/>
          </p:cNvSpPr>
          <p:nvPr/>
        </p:nvSpPr>
        <p:spPr bwMode="auto">
          <a:xfrm>
            <a:off x="624542" y="2520235"/>
            <a:ext cx="862737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Simple</a:t>
            </a:r>
          </a:p>
        </p:txBody>
      </p:sp>
      <p:sp>
        <p:nvSpPr>
          <p:cNvPr id="176170" name="Line 42"/>
          <p:cNvSpPr>
            <a:spLocks noChangeShapeType="1"/>
          </p:cNvSpPr>
          <p:nvPr/>
        </p:nvSpPr>
        <p:spPr bwMode="auto">
          <a:xfrm flipV="1">
            <a:off x="1098550" y="1864597"/>
            <a:ext cx="1223963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6171" name="Line 43"/>
          <p:cNvSpPr>
            <a:spLocks noChangeShapeType="1"/>
          </p:cNvSpPr>
          <p:nvPr/>
        </p:nvSpPr>
        <p:spPr bwMode="auto">
          <a:xfrm flipH="1" flipV="1">
            <a:off x="2563813" y="1864597"/>
            <a:ext cx="1223962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6172" name="Line 44"/>
          <p:cNvSpPr>
            <a:spLocks noChangeShapeType="1"/>
          </p:cNvSpPr>
          <p:nvPr/>
        </p:nvSpPr>
        <p:spPr bwMode="auto">
          <a:xfrm flipV="1">
            <a:off x="2436813" y="1899522"/>
            <a:ext cx="0" cy="590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5249863" y="1027985"/>
            <a:ext cx="3019425" cy="1878012"/>
            <a:chOff x="3307" y="727"/>
            <a:chExt cx="1902" cy="1183"/>
          </a:xfrm>
        </p:grpSpPr>
        <p:sp>
          <p:nvSpPr>
            <p:cNvPr id="176174" name="Rectangle 46"/>
            <p:cNvSpPr>
              <a:spLocks noChangeArrowheads="1"/>
            </p:cNvSpPr>
            <p:nvPr/>
          </p:nvSpPr>
          <p:spPr bwMode="auto">
            <a:xfrm>
              <a:off x="3852" y="727"/>
              <a:ext cx="820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2000" b="1" dirty="0">
                  <a:latin typeface="Tahoma" pitchFamily="34" charset="0"/>
                </a:rPr>
                <a:t>Shingled</a:t>
              </a:r>
            </a:p>
          </p:txBody>
        </p:sp>
        <p:grpSp>
          <p:nvGrpSpPr>
            <p:cNvPr id="6" name="Group 47"/>
            <p:cNvGrpSpPr>
              <a:grpSpLocks/>
            </p:cNvGrpSpPr>
            <p:nvPr/>
          </p:nvGrpSpPr>
          <p:grpSpPr bwMode="auto">
            <a:xfrm>
              <a:off x="3307" y="1011"/>
              <a:ext cx="1902" cy="899"/>
              <a:chOff x="3315" y="2876"/>
              <a:chExt cx="1902" cy="1062"/>
            </a:xfrm>
          </p:grpSpPr>
          <p:sp>
            <p:nvSpPr>
              <p:cNvPr id="176176" name="Rectangle 48"/>
              <p:cNvSpPr>
                <a:spLocks noChangeArrowheads="1"/>
              </p:cNvSpPr>
              <p:nvPr/>
            </p:nvSpPr>
            <p:spPr bwMode="auto">
              <a:xfrm>
                <a:off x="3316" y="2876"/>
                <a:ext cx="1899" cy="106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77" name="Line 49"/>
              <p:cNvSpPr>
                <a:spLocks noChangeShapeType="1"/>
              </p:cNvSpPr>
              <p:nvPr/>
            </p:nvSpPr>
            <p:spPr bwMode="auto">
              <a:xfrm>
                <a:off x="3316" y="2992"/>
                <a:ext cx="1892" cy="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78" name="Line 50"/>
              <p:cNvSpPr>
                <a:spLocks noChangeShapeType="1"/>
              </p:cNvSpPr>
              <p:nvPr/>
            </p:nvSpPr>
            <p:spPr bwMode="auto">
              <a:xfrm>
                <a:off x="3316" y="3134"/>
                <a:ext cx="1892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79" name="Line 51"/>
              <p:cNvSpPr>
                <a:spLocks noChangeShapeType="1"/>
              </p:cNvSpPr>
              <p:nvPr/>
            </p:nvSpPr>
            <p:spPr bwMode="auto">
              <a:xfrm>
                <a:off x="3316" y="3213"/>
                <a:ext cx="1888" cy="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80" name="Freeform 52"/>
              <p:cNvSpPr>
                <a:spLocks/>
              </p:cNvSpPr>
              <p:nvPr/>
            </p:nvSpPr>
            <p:spPr bwMode="auto">
              <a:xfrm>
                <a:off x="3319" y="3363"/>
                <a:ext cx="1898" cy="3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9" y="3"/>
                  </a:cxn>
                  <a:cxn ang="0">
                    <a:pos x="864" y="15"/>
                  </a:cxn>
                  <a:cxn ang="0">
                    <a:pos x="1071" y="24"/>
                  </a:cxn>
                  <a:cxn ang="0">
                    <a:pos x="1158" y="42"/>
                  </a:cxn>
                  <a:cxn ang="0">
                    <a:pos x="1215" y="63"/>
                  </a:cxn>
                  <a:cxn ang="0">
                    <a:pos x="1314" y="117"/>
                  </a:cxn>
                  <a:cxn ang="0">
                    <a:pos x="1425" y="195"/>
                  </a:cxn>
                  <a:cxn ang="0">
                    <a:pos x="1530" y="270"/>
                  </a:cxn>
                  <a:cxn ang="0">
                    <a:pos x="1611" y="327"/>
                  </a:cxn>
                </a:cxnLst>
                <a:rect l="0" t="0" r="r" b="b"/>
                <a:pathLst>
                  <a:path w="1612" h="328">
                    <a:moveTo>
                      <a:pt x="0" y="0"/>
                    </a:moveTo>
                    <a:lnTo>
                      <a:pt x="459" y="3"/>
                    </a:lnTo>
                    <a:lnTo>
                      <a:pt x="864" y="15"/>
                    </a:lnTo>
                    <a:lnTo>
                      <a:pt x="1071" y="24"/>
                    </a:lnTo>
                    <a:lnTo>
                      <a:pt x="1158" y="42"/>
                    </a:lnTo>
                    <a:lnTo>
                      <a:pt x="1215" y="63"/>
                    </a:lnTo>
                    <a:lnTo>
                      <a:pt x="1314" y="117"/>
                    </a:lnTo>
                    <a:lnTo>
                      <a:pt x="1425" y="195"/>
                    </a:lnTo>
                    <a:lnTo>
                      <a:pt x="1530" y="270"/>
                    </a:lnTo>
                    <a:lnTo>
                      <a:pt x="1611" y="327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6181" name="Freeform 53"/>
              <p:cNvSpPr>
                <a:spLocks/>
              </p:cNvSpPr>
              <p:nvPr/>
            </p:nvSpPr>
            <p:spPr bwMode="auto">
              <a:xfrm>
                <a:off x="3315" y="3451"/>
                <a:ext cx="1902" cy="3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1" y="9"/>
                  </a:cxn>
                  <a:cxn ang="0">
                    <a:pos x="600" y="12"/>
                  </a:cxn>
                  <a:cxn ang="0">
                    <a:pos x="888" y="21"/>
                  </a:cxn>
                  <a:cxn ang="0">
                    <a:pos x="1020" y="30"/>
                  </a:cxn>
                  <a:cxn ang="0">
                    <a:pos x="1110" y="51"/>
                  </a:cxn>
                  <a:cxn ang="0">
                    <a:pos x="1221" y="102"/>
                  </a:cxn>
                  <a:cxn ang="0">
                    <a:pos x="1341" y="174"/>
                  </a:cxn>
                  <a:cxn ang="0">
                    <a:pos x="1458" y="243"/>
                  </a:cxn>
                  <a:cxn ang="0">
                    <a:pos x="1536" y="282"/>
                  </a:cxn>
                  <a:cxn ang="0">
                    <a:pos x="1614" y="324"/>
                  </a:cxn>
                </a:cxnLst>
                <a:rect l="0" t="0" r="r" b="b"/>
                <a:pathLst>
                  <a:path w="1615" h="325">
                    <a:moveTo>
                      <a:pt x="0" y="0"/>
                    </a:moveTo>
                    <a:lnTo>
                      <a:pt x="351" y="9"/>
                    </a:lnTo>
                    <a:lnTo>
                      <a:pt x="600" y="12"/>
                    </a:lnTo>
                    <a:lnTo>
                      <a:pt x="888" y="21"/>
                    </a:lnTo>
                    <a:lnTo>
                      <a:pt x="1020" y="30"/>
                    </a:lnTo>
                    <a:lnTo>
                      <a:pt x="1110" y="51"/>
                    </a:lnTo>
                    <a:lnTo>
                      <a:pt x="1221" y="102"/>
                    </a:lnTo>
                    <a:lnTo>
                      <a:pt x="1341" y="174"/>
                    </a:lnTo>
                    <a:lnTo>
                      <a:pt x="1458" y="243"/>
                    </a:lnTo>
                    <a:lnTo>
                      <a:pt x="1536" y="282"/>
                    </a:lnTo>
                    <a:lnTo>
                      <a:pt x="1614" y="324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6182" name="Freeform 54"/>
              <p:cNvSpPr>
                <a:spLocks/>
              </p:cNvSpPr>
              <p:nvPr/>
            </p:nvSpPr>
            <p:spPr bwMode="auto">
              <a:xfrm>
                <a:off x="3319" y="3593"/>
                <a:ext cx="1827" cy="3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7" y="15"/>
                  </a:cxn>
                  <a:cxn ang="0">
                    <a:pos x="735" y="15"/>
                  </a:cxn>
                  <a:cxn ang="0">
                    <a:pos x="927" y="24"/>
                  </a:cxn>
                  <a:cxn ang="0">
                    <a:pos x="1050" y="45"/>
                  </a:cxn>
                  <a:cxn ang="0">
                    <a:pos x="1164" y="87"/>
                  </a:cxn>
                  <a:cxn ang="0">
                    <a:pos x="1284" y="141"/>
                  </a:cxn>
                  <a:cxn ang="0">
                    <a:pos x="1407" y="216"/>
                  </a:cxn>
                  <a:cxn ang="0">
                    <a:pos x="1497" y="285"/>
                  </a:cxn>
                  <a:cxn ang="0">
                    <a:pos x="1551" y="327"/>
                  </a:cxn>
                </a:cxnLst>
                <a:rect l="0" t="0" r="r" b="b"/>
                <a:pathLst>
                  <a:path w="1552" h="328">
                    <a:moveTo>
                      <a:pt x="0" y="0"/>
                    </a:moveTo>
                    <a:lnTo>
                      <a:pt x="357" y="15"/>
                    </a:lnTo>
                    <a:lnTo>
                      <a:pt x="735" y="15"/>
                    </a:lnTo>
                    <a:lnTo>
                      <a:pt x="927" y="24"/>
                    </a:lnTo>
                    <a:lnTo>
                      <a:pt x="1050" y="45"/>
                    </a:lnTo>
                    <a:lnTo>
                      <a:pt x="1164" y="87"/>
                    </a:lnTo>
                    <a:lnTo>
                      <a:pt x="1284" y="141"/>
                    </a:lnTo>
                    <a:lnTo>
                      <a:pt x="1407" y="216"/>
                    </a:lnTo>
                    <a:lnTo>
                      <a:pt x="1497" y="285"/>
                    </a:lnTo>
                    <a:lnTo>
                      <a:pt x="1551" y="327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6183" name="Line 55"/>
              <p:cNvSpPr>
                <a:spLocks noChangeShapeType="1"/>
              </p:cNvSpPr>
              <p:nvPr/>
            </p:nvSpPr>
            <p:spPr bwMode="auto">
              <a:xfrm>
                <a:off x="3320" y="3216"/>
                <a:ext cx="156" cy="14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84" name="Line 56"/>
              <p:cNvSpPr>
                <a:spLocks noChangeShapeType="1"/>
              </p:cNvSpPr>
              <p:nvPr/>
            </p:nvSpPr>
            <p:spPr bwMode="auto">
              <a:xfrm>
                <a:off x="3567" y="3219"/>
                <a:ext cx="125" cy="14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85" name="Line 57"/>
              <p:cNvSpPr>
                <a:spLocks noChangeShapeType="1"/>
              </p:cNvSpPr>
              <p:nvPr/>
            </p:nvSpPr>
            <p:spPr bwMode="auto">
              <a:xfrm>
                <a:off x="3821" y="3219"/>
                <a:ext cx="157" cy="1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86" name="Line 58"/>
              <p:cNvSpPr>
                <a:spLocks noChangeShapeType="1"/>
              </p:cNvSpPr>
              <p:nvPr/>
            </p:nvSpPr>
            <p:spPr bwMode="auto">
              <a:xfrm>
                <a:off x="4083" y="3229"/>
                <a:ext cx="241" cy="1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6187" name="Freeform 59"/>
              <p:cNvSpPr>
                <a:spLocks/>
              </p:cNvSpPr>
              <p:nvPr/>
            </p:nvSpPr>
            <p:spPr bwMode="auto">
              <a:xfrm>
                <a:off x="4315" y="3228"/>
                <a:ext cx="354" cy="1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4" y="54"/>
                  </a:cxn>
                  <a:cxn ang="0">
                    <a:pos x="192" y="96"/>
                  </a:cxn>
                  <a:cxn ang="0">
                    <a:pos x="261" y="138"/>
                  </a:cxn>
                  <a:cxn ang="0">
                    <a:pos x="300" y="168"/>
                  </a:cxn>
                </a:cxnLst>
                <a:rect l="0" t="0" r="r" b="b"/>
                <a:pathLst>
                  <a:path w="301" h="169">
                    <a:moveTo>
                      <a:pt x="0" y="0"/>
                    </a:moveTo>
                    <a:lnTo>
                      <a:pt x="114" y="54"/>
                    </a:lnTo>
                    <a:lnTo>
                      <a:pt x="192" y="96"/>
                    </a:lnTo>
                    <a:lnTo>
                      <a:pt x="261" y="138"/>
                    </a:lnTo>
                    <a:lnTo>
                      <a:pt x="300" y="168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6188" name="Freeform 60"/>
              <p:cNvSpPr>
                <a:spLocks/>
              </p:cNvSpPr>
              <p:nvPr/>
            </p:nvSpPr>
            <p:spPr bwMode="auto">
              <a:xfrm>
                <a:off x="4665" y="3243"/>
                <a:ext cx="548" cy="3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9" y="33"/>
                  </a:cxn>
                  <a:cxn ang="0">
                    <a:pos x="135" y="72"/>
                  </a:cxn>
                  <a:cxn ang="0">
                    <a:pos x="201" y="123"/>
                  </a:cxn>
                  <a:cxn ang="0">
                    <a:pos x="270" y="180"/>
                  </a:cxn>
                  <a:cxn ang="0">
                    <a:pos x="318" y="231"/>
                  </a:cxn>
                  <a:cxn ang="0">
                    <a:pos x="357" y="264"/>
                  </a:cxn>
                  <a:cxn ang="0">
                    <a:pos x="408" y="300"/>
                  </a:cxn>
                  <a:cxn ang="0">
                    <a:pos x="447" y="324"/>
                  </a:cxn>
                  <a:cxn ang="0">
                    <a:pos x="465" y="336"/>
                  </a:cxn>
                </a:cxnLst>
                <a:rect l="0" t="0" r="r" b="b"/>
                <a:pathLst>
                  <a:path w="466" h="337">
                    <a:moveTo>
                      <a:pt x="0" y="0"/>
                    </a:moveTo>
                    <a:lnTo>
                      <a:pt x="69" y="33"/>
                    </a:lnTo>
                    <a:lnTo>
                      <a:pt x="135" y="72"/>
                    </a:lnTo>
                    <a:lnTo>
                      <a:pt x="201" y="123"/>
                    </a:lnTo>
                    <a:lnTo>
                      <a:pt x="270" y="180"/>
                    </a:lnTo>
                    <a:lnTo>
                      <a:pt x="318" y="231"/>
                    </a:lnTo>
                    <a:lnTo>
                      <a:pt x="357" y="264"/>
                    </a:lnTo>
                    <a:lnTo>
                      <a:pt x="408" y="300"/>
                    </a:lnTo>
                    <a:lnTo>
                      <a:pt x="447" y="324"/>
                    </a:lnTo>
                    <a:lnTo>
                      <a:pt x="465" y="336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6189" name="Freeform 61"/>
              <p:cNvSpPr>
                <a:spLocks/>
              </p:cNvSpPr>
              <p:nvPr/>
            </p:nvSpPr>
            <p:spPr bwMode="auto">
              <a:xfrm>
                <a:off x="4972" y="3250"/>
                <a:ext cx="245" cy="2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6" y="51"/>
                  </a:cxn>
                  <a:cxn ang="0">
                    <a:pos x="117" y="102"/>
                  </a:cxn>
                  <a:cxn ang="0">
                    <a:pos x="156" y="141"/>
                  </a:cxn>
                  <a:cxn ang="0">
                    <a:pos x="186" y="171"/>
                  </a:cxn>
                  <a:cxn ang="0">
                    <a:pos x="207" y="192"/>
                  </a:cxn>
                </a:cxnLst>
                <a:rect l="0" t="0" r="r" b="b"/>
                <a:pathLst>
                  <a:path w="208" h="193">
                    <a:moveTo>
                      <a:pt x="0" y="0"/>
                    </a:moveTo>
                    <a:lnTo>
                      <a:pt x="66" y="51"/>
                    </a:lnTo>
                    <a:lnTo>
                      <a:pt x="117" y="102"/>
                    </a:lnTo>
                    <a:lnTo>
                      <a:pt x="156" y="141"/>
                    </a:lnTo>
                    <a:lnTo>
                      <a:pt x="186" y="171"/>
                    </a:lnTo>
                    <a:lnTo>
                      <a:pt x="207" y="192"/>
                    </a:lnTo>
                  </a:path>
                </a:pathLst>
              </a:custGeom>
              <a:noFill/>
              <a:ln w="28575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6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Internal Configurations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248275" y="1511300"/>
            <a:ext cx="3187700" cy="1722438"/>
            <a:chOff x="570" y="952"/>
            <a:chExt cx="2008" cy="1085"/>
          </a:xfrm>
        </p:grpSpPr>
        <p:sp>
          <p:nvSpPr>
            <p:cNvPr id="177155" name="Rectangle 3"/>
            <p:cNvSpPr>
              <a:spLocks noChangeArrowheads="1"/>
            </p:cNvSpPr>
            <p:nvPr/>
          </p:nvSpPr>
          <p:spPr bwMode="auto">
            <a:xfrm>
              <a:off x="571" y="952"/>
              <a:ext cx="2005" cy="10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56" name="Line 4"/>
            <p:cNvSpPr>
              <a:spLocks noChangeShapeType="1"/>
            </p:cNvSpPr>
            <p:nvPr/>
          </p:nvSpPr>
          <p:spPr bwMode="auto">
            <a:xfrm>
              <a:off x="571" y="1124"/>
              <a:ext cx="200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57" name="Line 5"/>
            <p:cNvSpPr>
              <a:spLocks noChangeShapeType="1"/>
            </p:cNvSpPr>
            <p:nvPr/>
          </p:nvSpPr>
          <p:spPr bwMode="auto">
            <a:xfrm>
              <a:off x="571" y="1680"/>
              <a:ext cx="200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58" name="Line 6"/>
            <p:cNvSpPr>
              <a:spLocks noChangeShapeType="1"/>
            </p:cNvSpPr>
            <p:nvPr/>
          </p:nvSpPr>
          <p:spPr bwMode="auto">
            <a:xfrm>
              <a:off x="571" y="1821"/>
              <a:ext cx="200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59" name="Line 7"/>
            <p:cNvSpPr>
              <a:spLocks noChangeShapeType="1"/>
            </p:cNvSpPr>
            <p:nvPr/>
          </p:nvSpPr>
          <p:spPr bwMode="auto">
            <a:xfrm>
              <a:off x="571" y="1341"/>
              <a:ext cx="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0" name="Line 8"/>
            <p:cNvSpPr>
              <a:spLocks noChangeShapeType="1"/>
            </p:cNvSpPr>
            <p:nvPr/>
          </p:nvSpPr>
          <p:spPr bwMode="auto">
            <a:xfrm>
              <a:off x="2037" y="1341"/>
              <a:ext cx="5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1" name="Line 9"/>
            <p:cNvSpPr>
              <a:spLocks noChangeShapeType="1"/>
            </p:cNvSpPr>
            <p:nvPr/>
          </p:nvSpPr>
          <p:spPr bwMode="auto">
            <a:xfrm>
              <a:off x="2284" y="1495"/>
              <a:ext cx="2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2" name="Line 10"/>
            <p:cNvSpPr>
              <a:spLocks noChangeShapeType="1"/>
            </p:cNvSpPr>
            <p:nvPr/>
          </p:nvSpPr>
          <p:spPr bwMode="auto">
            <a:xfrm>
              <a:off x="571" y="1526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3" name="Freeform 11"/>
            <p:cNvSpPr>
              <a:spLocks/>
            </p:cNvSpPr>
            <p:nvPr/>
          </p:nvSpPr>
          <p:spPr bwMode="auto">
            <a:xfrm>
              <a:off x="570" y="1325"/>
              <a:ext cx="2008" cy="273"/>
            </a:xfrm>
            <a:custGeom>
              <a:avLst/>
              <a:gdLst/>
              <a:ahLst/>
              <a:cxnLst>
                <a:cxn ang="0">
                  <a:pos x="0" y="255"/>
                </a:cxn>
                <a:cxn ang="0">
                  <a:pos x="180" y="255"/>
                </a:cxn>
                <a:cxn ang="0">
                  <a:pos x="297" y="255"/>
                </a:cxn>
                <a:cxn ang="0">
                  <a:pos x="372" y="246"/>
                </a:cxn>
                <a:cxn ang="0">
                  <a:pos x="450" y="231"/>
                </a:cxn>
                <a:cxn ang="0">
                  <a:pos x="564" y="192"/>
                </a:cxn>
                <a:cxn ang="0">
                  <a:pos x="666" y="153"/>
                </a:cxn>
                <a:cxn ang="0">
                  <a:pos x="768" y="99"/>
                </a:cxn>
                <a:cxn ang="0">
                  <a:pos x="861" y="51"/>
                </a:cxn>
                <a:cxn ang="0">
                  <a:pos x="921" y="27"/>
                </a:cxn>
                <a:cxn ang="0">
                  <a:pos x="987" y="6"/>
                </a:cxn>
                <a:cxn ang="0">
                  <a:pos x="1044" y="0"/>
                </a:cxn>
                <a:cxn ang="0">
                  <a:pos x="1104" y="0"/>
                </a:cxn>
                <a:cxn ang="0">
                  <a:pos x="1179" y="9"/>
                </a:cxn>
                <a:cxn ang="0">
                  <a:pos x="1263" y="33"/>
                </a:cxn>
                <a:cxn ang="0">
                  <a:pos x="1350" y="75"/>
                </a:cxn>
                <a:cxn ang="0">
                  <a:pos x="1452" y="138"/>
                </a:cxn>
                <a:cxn ang="0">
                  <a:pos x="1515" y="180"/>
                </a:cxn>
                <a:cxn ang="0">
                  <a:pos x="1575" y="207"/>
                </a:cxn>
                <a:cxn ang="0">
                  <a:pos x="1647" y="231"/>
                </a:cxn>
                <a:cxn ang="0">
                  <a:pos x="1713" y="243"/>
                </a:cxn>
                <a:cxn ang="0">
                  <a:pos x="1782" y="240"/>
                </a:cxn>
              </a:cxnLst>
              <a:rect l="0" t="0" r="r" b="b"/>
              <a:pathLst>
                <a:path w="1783" h="256">
                  <a:moveTo>
                    <a:pt x="0" y="255"/>
                  </a:moveTo>
                  <a:lnTo>
                    <a:pt x="180" y="255"/>
                  </a:lnTo>
                  <a:lnTo>
                    <a:pt x="297" y="255"/>
                  </a:lnTo>
                  <a:lnTo>
                    <a:pt x="372" y="246"/>
                  </a:lnTo>
                  <a:lnTo>
                    <a:pt x="450" y="231"/>
                  </a:lnTo>
                  <a:lnTo>
                    <a:pt x="564" y="192"/>
                  </a:lnTo>
                  <a:lnTo>
                    <a:pt x="666" y="153"/>
                  </a:lnTo>
                  <a:lnTo>
                    <a:pt x="768" y="99"/>
                  </a:lnTo>
                  <a:lnTo>
                    <a:pt x="861" y="51"/>
                  </a:lnTo>
                  <a:lnTo>
                    <a:pt x="921" y="27"/>
                  </a:lnTo>
                  <a:lnTo>
                    <a:pt x="987" y="6"/>
                  </a:lnTo>
                  <a:lnTo>
                    <a:pt x="1044" y="0"/>
                  </a:lnTo>
                  <a:lnTo>
                    <a:pt x="1104" y="0"/>
                  </a:lnTo>
                  <a:lnTo>
                    <a:pt x="1179" y="9"/>
                  </a:lnTo>
                  <a:lnTo>
                    <a:pt x="1263" y="33"/>
                  </a:lnTo>
                  <a:lnTo>
                    <a:pt x="1350" y="75"/>
                  </a:lnTo>
                  <a:lnTo>
                    <a:pt x="1452" y="138"/>
                  </a:lnTo>
                  <a:lnTo>
                    <a:pt x="1515" y="180"/>
                  </a:lnTo>
                  <a:lnTo>
                    <a:pt x="1575" y="207"/>
                  </a:lnTo>
                  <a:lnTo>
                    <a:pt x="1647" y="231"/>
                  </a:lnTo>
                  <a:lnTo>
                    <a:pt x="1713" y="243"/>
                  </a:lnTo>
                  <a:lnTo>
                    <a:pt x="1782" y="24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4" name="Freeform 12"/>
            <p:cNvSpPr>
              <a:spLocks/>
            </p:cNvSpPr>
            <p:nvPr/>
          </p:nvSpPr>
          <p:spPr bwMode="auto">
            <a:xfrm>
              <a:off x="1100" y="1431"/>
              <a:ext cx="1272" cy="250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81" y="189"/>
                </a:cxn>
                <a:cxn ang="0">
                  <a:pos x="231" y="108"/>
                </a:cxn>
                <a:cxn ang="0">
                  <a:pos x="372" y="45"/>
                </a:cxn>
                <a:cxn ang="0">
                  <a:pos x="501" y="9"/>
                </a:cxn>
                <a:cxn ang="0">
                  <a:pos x="579" y="0"/>
                </a:cxn>
                <a:cxn ang="0">
                  <a:pos x="654" y="9"/>
                </a:cxn>
                <a:cxn ang="0">
                  <a:pos x="732" y="30"/>
                </a:cxn>
                <a:cxn ang="0">
                  <a:pos x="822" y="72"/>
                </a:cxn>
                <a:cxn ang="0">
                  <a:pos x="903" y="108"/>
                </a:cxn>
                <a:cxn ang="0">
                  <a:pos x="954" y="141"/>
                </a:cxn>
                <a:cxn ang="0">
                  <a:pos x="1029" y="177"/>
                </a:cxn>
                <a:cxn ang="0">
                  <a:pos x="1128" y="228"/>
                </a:cxn>
              </a:cxnLst>
              <a:rect l="0" t="0" r="r" b="b"/>
              <a:pathLst>
                <a:path w="1129" h="235">
                  <a:moveTo>
                    <a:pt x="0" y="234"/>
                  </a:moveTo>
                  <a:lnTo>
                    <a:pt x="81" y="189"/>
                  </a:lnTo>
                  <a:lnTo>
                    <a:pt x="231" y="108"/>
                  </a:lnTo>
                  <a:lnTo>
                    <a:pt x="372" y="45"/>
                  </a:lnTo>
                  <a:lnTo>
                    <a:pt x="501" y="9"/>
                  </a:lnTo>
                  <a:lnTo>
                    <a:pt x="579" y="0"/>
                  </a:lnTo>
                  <a:lnTo>
                    <a:pt x="654" y="9"/>
                  </a:lnTo>
                  <a:lnTo>
                    <a:pt x="732" y="30"/>
                  </a:lnTo>
                  <a:lnTo>
                    <a:pt x="822" y="72"/>
                  </a:lnTo>
                  <a:lnTo>
                    <a:pt x="903" y="108"/>
                  </a:lnTo>
                  <a:lnTo>
                    <a:pt x="954" y="141"/>
                  </a:lnTo>
                  <a:lnTo>
                    <a:pt x="1029" y="177"/>
                  </a:lnTo>
                  <a:lnTo>
                    <a:pt x="1128" y="22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5" name="Freeform 13"/>
            <p:cNvSpPr>
              <a:spLocks/>
            </p:cNvSpPr>
            <p:nvPr/>
          </p:nvSpPr>
          <p:spPr bwMode="auto">
            <a:xfrm>
              <a:off x="1361" y="1526"/>
              <a:ext cx="785" cy="155"/>
            </a:xfrm>
            <a:custGeom>
              <a:avLst/>
              <a:gdLst/>
              <a:ahLst/>
              <a:cxnLst>
                <a:cxn ang="0">
                  <a:pos x="0" y="141"/>
                </a:cxn>
                <a:cxn ang="0">
                  <a:pos x="63" y="108"/>
                </a:cxn>
                <a:cxn ang="0">
                  <a:pos x="168" y="51"/>
                </a:cxn>
                <a:cxn ang="0">
                  <a:pos x="228" y="24"/>
                </a:cxn>
                <a:cxn ang="0">
                  <a:pos x="288" y="6"/>
                </a:cxn>
                <a:cxn ang="0">
                  <a:pos x="366" y="0"/>
                </a:cxn>
                <a:cxn ang="0">
                  <a:pos x="441" y="15"/>
                </a:cxn>
                <a:cxn ang="0">
                  <a:pos x="519" y="51"/>
                </a:cxn>
                <a:cxn ang="0">
                  <a:pos x="597" y="90"/>
                </a:cxn>
                <a:cxn ang="0">
                  <a:pos x="654" y="120"/>
                </a:cxn>
                <a:cxn ang="0">
                  <a:pos x="696" y="144"/>
                </a:cxn>
              </a:cxnLst>
              <a:rect l="0" t="0" r="r" b="b"/>
              <a:pathLst>
                <a:path w="697" h="145">
                  <a:moveTo>
                    <a:pt x="0" y="141"/>
                  </a:moveTo>
                  <a:lnTo>
                    <a:pt x="63" y="108"/>
                  </a:lnTo>
                  <a:lnTo>
                    <a:pt x="168" y="51"/>
                  </a:lnTo>
                  <a:lnTo>
                    <a:pt x="228" y="24"/>
                  </a:lnTo>
                  <a:lnTo>
                    <a:pt x="288" y="6"/>
                  </a:lnTo>
                  <a:lnTo>
                    <a:pt x="366" y="0"/>
                  </a:lnTo>
                  <a:lnTo>
                    <a:pt x="441" y="15"/>
                  </a:lnTo>
                  <a:lnTo>
                    <a:pt x="519" y="51"/>
                  </a:lnTo>
                  <a:lnTo>
                    <a:pt x="597" y="90"/>
                  </a:lnTo>
                  <a:lnTo>
                    <a:pt x="654" y="120"/>
                  </a:lnTo>
                  <a:lnTo>
                    <a:pt x="696" y="144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6" name="Freeform 14"/>
            <p:cNvSpPr>
              <a:spLocks/>
            </p:cNvSpPr>
            <p:nvPr/>
          </p:nvSpPr>
          <p:spPr bwMode="auto">
            <a:xfrm>
              <a:off x="1523" y="1622"/>
              <a:ext cx="484" cy="56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51" y="33"/>
                </a:cxn>
                <a:cxn ang="0">
                  <a:pos x="135" y="9"/>
                </a:cxn>
                <a:cxn ang="0">
                  <a:pos x="189" y="0"/>
                </a:cxn>
                <a:cxn ang="0">
                  <a:pos x="240" y="3"/>
                </a:cxn>
                <a:cxn ang="0">
                  <a:pos x="309" y="12"/>
                </a:cxn>
                <a:cxn ang="0">
                  <a:pos x="378" y="36"/>
                </a:cxn>
                <a:cxn ang="0">
                  <a:pos x="429" y="51"/>
                </a:cxn>
              </a:cxnLst>
              <a:rect l="0" t="0" r="r" b="b"/>
              <a:pathLst>
                <a:path w="430" h="52">
                  <a:moveTo>
                    <a:pt x="0" y="51"/>
                  </a:moveTo>
                  <a:lnTo>
                    <a:pt x="51" y="33"/>
                  </a:lnTo>
                  <a:lnTo>
                    <a:pt x="135" y="9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309" y="12"/>
                  </a:lnTo>
                  <a:lnTo>
                    <a:pt x="378" y="36"/>
                  </a:lnTo>
                  <a:lnTo>
                    <a:pt x="429" y="5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77167" name="Rectangle 15"/>
          <p:cNvSpPr>
            <a:spLocks noChangeArrowheads="1"/>
          </p:cNvSpPr>
          <p:nvPr/>
        </p:nvSpPr>
        <p:spPr bwMode="auto">
          <a:xfrm>
            <a:off x="6162675" y="1047750"/>
            <a:ext cx="137377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Mounded</a:t>
            </a:r>
          </a:p>
        </p:txBody>
      </p:sp>
      <p:sp>
        <p:nvSpPr>
          <p:cNvPr id="177169" name="Rectangle 17"/>
          <p:cNvSpPr>
            <a:spLocks noChangeArrowheads="1"/>
          </p:cNvSpPr>
          <p:nvPr/>
        </p:nvSpPr>
        <p:spPr bwMode="auto">
          <a:xfrm>
            <a:off x="1692275" y="3617913"/>
            <a:ext cx="162704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Hummocky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912813" y="4057650"/>
            <a:ext cx="3171825" cy="1708150"/>
            <a:chOff x="575" y="2556"/>
            <a:chExt cx="1998" cy="1076"/>
          </a:xfrm>
        </p:grpSpPr>
        <p:sp>
          <p:nvSpPr>
            <p:cNvPr id="177171" name="Rectangle 19"/>
            <p:cNvSpPr>
              <a:spLocks noChangeArrowheads="1"/>
            </p:cNvSpPr>
            <p:nvPr/>
          </p:nvSpPr>
          <p:spPr bwMode="auto">
            <a:xfrm>
              <a:off x="576" y="2556"/>
              <a:ext cx="1995" cy="10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72" name="Freeform 20"/>
            <p:cNvSpPr>
              <a:spLocks/>
            </p:cNvSpPr>
            <p:nvPr/>
          </p:nvSpPr>
          <p:spPr bwMode="auto">
            <a:xfrm>
              <a:off x="575" y="2619"/>
              <a:ext cx="1998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" y="15"/>
                </a:cxn>
                <a:cxn ang="0">
                  <a:pos x="177" y="30"/>
                </a:cxn>
                <a:cxn ang="0">
                  <a:pos x="282" y="39"/>
                </a:cxn>
                <a:cxn ang="0">
                  <a:pos x="453" y="42"/>
                </a:cxn>
                <a:cxn ang="0">
                  <a:pos x="570" y="36"/>
                </a:cxn>
                <a:cxn ang="0">
                  <a:pos x="699" y="24"/>
                </a:cxn>
                <a:cxn ang="0">
                  <a:pos x="849" y="9"/>
                </a:cxn>
                <a:cxn ang="0">
                  <a:pos x="1014" y="0"/>
                </a:cxn>
                <a:cxn ang="0">
                  <a:pos x="1143" y="6"/>
                </a:cxn>
                <a:cxn ang="0">
                  <a:pos x="1284" y="18"/>
                </a:cxn>
                <a:cxn ang="0">
                  <a:pos x="1404" y="21"/>
                </a:cxn>
                <a:cxn ang="0">
                  <a:pos x="1542" y="12"/>
                </a:cxn>
                <a:cxn ang="0">
                  <a:pos x="1683" y="9"/>
                </a:cxn>
                <a:cxn ang="0">
                  <a:pos x="1773" y="6"/>
                </a:cxn>
              </a:cxnLst>
              <a:rect l="0" t="0" r="r" b="b"/>
              <a:pathLst>
                <a:path w="1774" h="43">
                  <a:moveTo>
                    <a:pt x="0" y="0"/>
                  </a:moveTo>
                  <a:lnTo>
                    <a:pt x="45" y="15"/>
                  </a:lnTo>
                  <a:lnTo>
                    <a:pt x="177" y="30"/>
                  </a:lnTo>
                  <a:lnTo>
                    <a:pt x="282" y="39"/>
                  </a:lnTo>
                  <a:lnTo>
                    <a:pt x="453" y="42"/>
                  </a:lnTo>
                  <a:lnTo>
                    <a:pt x="570" y="36"/>
                  </a:lnTo>
                  <a:lnTo>
                    <a:pt x="699" y="24"/>
                  </a:lnTo>
                  <a:lnTo>
                    <a:pt x="849" y="9"/>
                  </a:lnTo>
                  <a:lnTo>
                    <a:pt x="1014" y="0"/>
                  </a:lnTo>
                  <a:lnTo>
                    <a:pt x="1143" y="6"/>
                  </a:lnTo>
                  <a:lnTo>
                    <a:pt x="1284" y="18"/>
                  </a:lnTo>
                  <a:lnTo>
                    <a:pt x="1404" y="21"/>
                  </a:lnTo>
                  <a:lnTo>
                    <a:pt x="1542" y="12"/>
                  </a:lnTo>
                  <a:lnTo>
                    <a:pt x="1683" y="9"/>
                  </a:lnTo>
                  <a:lnTo>
                    <a:pt x="1773" y="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3" name="Freeform 21"/>
            <p:cNvSpPr>
              <a:spLocks/>
            </p:cNvSpPr>
            <p:nvPr/>
          </p:nvSpPr>
          <p:spPr bwMode="auto">
            <a:xfrm>
              <a:off x="578" y="2702"/>
              <a:ext cx="1995" cy="46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02" y="24"/>
                </a:cxn>
                <a:cxn ang="0">
                  <a:pos x="249" y="36"/>
                </a:cxn>
                <a:cxn ang="0">
                  <a:pos x="357" y="42"/>
                </a:cxn>
                <a:cxn ang="0">
                  <a:pos x="465" y="42"/>
                </a:cxn>
                <a:cxn ang="0">
                  <a:pos x="585" y="39"/>
                </a:cxn>
                <a:cxn ang="0">
                  <a:pos x="687" y="30"/>
                </a:cxn>
                <a:cxn ang="0">
                  <a:pos x="768" y="18"/>
                </a:cxn>
                <a:cxn ang="0">
                  <a:pos x="873" y="6"/>
                </a:cxn>
                <a:cxn ang="0">
                  <a:pos x="966" y="0"/>
                </a:cxn>
                <a:cxn ang="0">
                  <a:pos x="1032" y="3"/>
                </a:cxn>
                <a:cxn ang="0">
                  <a:pos x="1119" y="18"/>
                </a:cxn>
                <a:cxn ang="0">
                  <a:pos x="1170" y="27"/>
                </a:cxn>
                <a:cxn ang="0">
                  <a:pos x="1239" y="36"/>
                </a:cxn>
                <a:cxn ang="0">
                  <a:pos x="1299" y="39"/>
                </a:cxn>
                <a:cxn ang="0">
                  <a:pos x="1383" y="30"/>
                </a:cxn>
                <a:cxn ang="0">
                  <a:pos x="1497" y="21"/>
                </a:cxn>
                <a:cxn ang="0">
                  <a:pos x="1572" y="18"/>
                </a:cxn>
                <a:cxn ang="0">
                  <a:pos x="1695" y="24"/>
                </a:cxn>
                <a:cxn ang="0">
                  <a:pos x="1770" y="30"/>
                </a:cxn>
              </a:cxnLst>
              <a:rect l="0" t="0" r="r" b="b"/>
              <a:pathLst>
                <a:path w="1771" h="43">
                  <a:moveTo>
                    <a:pt x="0" y="9"/>
                  </a:moveTo>
                  <a:lnTo>
                    <a:pt x="102" y="24"/>
                  </a:lnTo>
                  <a:lnTo>
                    <a:pt x="249" y="36"/>
                  </a:lnTo>
                  <a:lnTo>
                    <a:pt x="357" y="42"/>
                  </a:lnTo>
                  <a:lnTo>
                    <a:pt x="465" y="42"/>
                  </a:lnTo>
                  <a:lnTo>
                    <a:pt x="585" y="39"/>
                  </a:lnTo>
                  <a:lnTo>
                    <a:pt x="687" y="30"/>
                  </a:lnTo>
                  <a:lnTo>
                    <a:pt x="768" y="18"/>
                  </a:lnTo>
                  <a:lnTo>
                    <a:pt x="873" y="6"/>
                  </a:lnTo>
                  <a:lnTo>
                    <a:pt x="966" y="0"/>
                  </a:lnTo>
                  <a:lnTo>
                    <a:pt x="1032" y="3"/>
                  </a:lnTo>
                  <a:lnTo>
                    <a:pt x="1119" y="18"/>
                  </a:lnTo>
                  <a:lnTo>
                    <a:pt x="1170" y="27"/>
                  </a:lnTo>
                  <a:lnTo>
                    <a:pt x="1239" y="36"/>
                  </a:lnTo>
                  <a:lnTo>
                    <a:pt x="1299" y="39"/>
                  </a:lnTo>
                  <a:lnTo>
                    <a:pt x="1383" y="30"/>
                  </a:lnTo>
                  <a:lnTo>
                    <a:pt x="1497" y="21"/>
                  </a:lnTo>
                  <a:lnTo>
                    <a:pt x="1572" y="18"/>
                  </a:lnTo>
                  <a:lnTo>
                    <a:pt x="1695" y="24"/>
                  </a:lnTo>
                  <a:lnTo>
                    <a:pt x="1770" y="3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4" name="Freeform 22"/>
            <p:cNvSpPr>
              <a:spLocks/>
            </p:cNvSpPr>
            <p:nvPr/>
          </p:nvSpPr>
          <p:spPr bwMode="auto">
            <a:xfrm>
              <a:off x="1335" y="2760"/>
              <a:ext cx="1201" cy="55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117" y="51"/>
                </a:cxn>
                <a:cxn ang="0">
                  <a:pos x="210" y="51"/>
                </a:cxn>
                <a:cxn ang="0">
                  <a:pos x="303" y="48"/>
                </a:cxn>
                <a:cxn ang="0">
                  <a:pos x="423" y="33"/>
                </a:cxn>
                <a:cxn ang="0">
                  <a:pos x="513" y="15"/>
                </a:cxn>
                <a:cxn ang="0">
                  <a:pos x="609" y="0"/>
                </a:cxn>
                <a:cxn ang="0">
                  <a:pos x="693" y="0"/>
                </a:cxn>
                <a:cxn ang="0">
                  <a:pos x="774" y="9"/>
                </a:cxn>
                <a:cxn ang="0">
                  <a:pos x="849" y="18"/>
                </a:cxn>
                <a:cxn ang="0">
                  <a:pos x="951" y="24"/>
                </a:cxn>
                <a:cxn ang="0">
                  <a:pos x="1041" y="15"/>
                </a:cxn>
                <a:cxn ang="0">
                  <a:pos x="1065" y="9"/>
                </a:cxn>
              </a:cxnLst>
              <a:rect l="0" t="0" r="r" b="b"/>
              <a:pathLst>
                <a:path w="1066" h="52">
                  <a:moveTo>
                    <a:pt x="0" y="39"/>
                  </a:moveTo>
                  <a:lnTo>
                    <a:pt x="117" y="51"/>
                  </a:lnTo>
                  <a:lnTo>
                    <a:pt x="210" y="51"/>
                  </a:lnTo>
                  <a:lnTo>
                    <a:pt x="303" y="48"/>
                  </a:lnTo>
                  <a:lnTo>
                    <a:pt x="423" y="33"/>
                  </a:lnTo>
                  <a:lnTo>
                    <a:pt x="513" y="15"/>
                  </a:lnTo>
                  <a:lnTo>
                    <a:pt x="609" y="0"/>
                  </a:lnTo>
                  <a:lnTo>
                    <a:pt x="693" y="0"/>
                  </a:lnTo>
                  <a:lnTo>
                    <a:pt x="774" y="9"/>
                  </a:lnTo>
                  <a:lnTo>
                    <a:pt x="849" y="18"/>
                  </a:lnTo>
                  <a:lnTo>
                    <a:pt x="951" y="24"/>
                  </a:lnTo>
                  <a:lnTo>
                    <a:pt x="1041" y="15"/>
                  </a:lnTo>
                  <a:lnTo>
                    <a:pt x="1065" y="9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5" name="Freeform 23"/>
            <p:cNvSpPr>
              <a:spLocks/>
            </p:cNvSpPr>
            <p:nvPr/>
          </p:nvSpPr>
          <p:spPr bwMode="auto">
            <a:xfrm>
              <a:off x="575" y="2827"/>
              <a:ext cx="1998" cy="7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90" y="6"/>
                </a:cxn>
                <a:cxn ang="0">
                  <a:pos x="273" y="0"/>
                </a:cxn>
                <a:cxn ang="0">
                  <a:pos x="402" y="0"/>
                </a:cxn>
                <a:cxn ang="0">
                  <a:pos x="546" y="0"/>
                </a:cxn>
                <a:cxn ang="0">
                  <a:pos x="636" y="9"/>
                </a:cxn>
                <a:cxn ang="0">
                  <a:pos x="753" y="30"/>
                </a:cxn>
                <a:cxn ang="0">
                  <a:pos x="861" y="54"/>
                </a:cxn>
                <a:cxn ang="0">
                  <a:pos x="966" y="63"/>
                </a:cxn>
                <a:cxn ang="0">
                  <a:pos x="1098" y="51"/>
                </a:cxn>
                <a:cxn ang="0">
                  <a:pos x="1218" y="36"/>
                </a:cxn>
                <a:cxn ang="0">
                  <a:pos x="1296" y="36"/>
                </a:cxn>
                <a:cxn ang="0">
                  <a:pos x="1401" y="54"/>
                </a:cxn>
                <a:cxn ang="0">
                  <a:pos x="1506" y="66"/>
                </a:cxn>
                <a:cxn ang="0">
                  <a:pos x="1599" y="60"/>
                </a:cxn>
                <a:cxn ang="0">
                  <a:pos x="1707" y="42"/>
                </a:cxn>
                <a:cxn ang="0">
                  <a:pos x="1773" y="27"/>
                </a:cxn>
              </a:cxnLst>
              <a:rect l="0" t="0" r="r" b="b"/>
              <a:pathLst>
                <a:path w="1774" h="67">
                  <a:moveTo>
                    <a:pt x="0" y="15"/>
                  </a:moveTo>
                  <a:lnTo>
                    <a:pt x="90" y="6"/>
                  </a:lnTo>
                  <a:lnTo>
                    <a:pt x="273" y="0"/>
                  </a:lnTo>
                  <a:lnTo>
                    <a:pt x="402" y="0"/>
                  </a:lnTo>
                  <a:lnTo>
                    <a:pt x="546" y="0"/>
                  </a:lnTo>
                  <a:lnTo>
                    <a:pt x="636" y="9"/>
                  </a:lnTo>
                  <a:lnTo>
                    <a:pt x="753" y="30"/>
                  </a:lnTo>
                  <a:lnTo>
                    <a:pt x="861" y="54"/>
                  </a:lnTo>
                  <a:lnTo>
                    <a:pt x="966" y="63"/>
                  </a:lnTo>
                  <a:lnTo>
                    <a:pt x="1098" y="51"/>
                  </a:lnTo>
                  <a:lnTo>
                    <a:pt x="1218" y="36"/>
                  </a:lnTo>
                  <a:lnTo>
                    <a:pt x="1296" y="36"/>
                  </a:lnTo>
                  <a:lnTo>
                    <a:pt x="1401" y="54"/>
                  </a:lnTo>
                  <a:lnTo>
                    <a:pt x="1506" y="66"/>
                  </a:lnTo>
                  <a:lnTo>
                    <a:pt x="1599" y="60"/>
                  </a:lnTo>
                  <a:lnTo>
                    <a:pt x="1707" y="42"/>
                  </a:lnTo>
                  <a:lnTo>
                    <a:pt x="1773" y="27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6" name="Freeform 24"/>
            <p:cNvSpPr>
              <a:spLocks/>
            </p:cNvSpPr>
            <p:nvPr/>
          </p:nvSpPr>
          <p:spPr bwMode="auto">
            <a:xfrm>
              <a:off x="687" y="2929"/>
              <a:ext cx="1051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2" y="9"/>
                </a:cxn>
                <a:cxn ang="0">
                  <a:pos x="201" y="15"/>
                </a:cxn>
                <a:cxn ang="0">
                  <a:pos x="270" y="15"/>
                </a:cxn>
                <a:cxn ang="0">
                  <a:pos x="360" y="6"/>
                </a:cxn>
                <a:cxn ang="0">
                  <a:pos x="465" y="0"/>
                </a:cxn>
                <a:cxn ang="0">
                  <a:pos x="570" y="0"/>
                </a:cxn>
                <a:cxn ang="0">
                  <a:pos x="690" y="9"/>
                </a:cxn>
                <a:cxn ang="0">
                  <a:pos x="771" y="27"/>
                </a:cxn>
                <a:cxn ang="0">
                  <a:pos x="876" y="48"/>
                </a:cxn>
                <a:cxn ang="0">
                  <a:pos x="933" y="48"/>
                </a:cxn>
              </a:cxnLst>
              <a:rect l="0" t="0" r="r" b="b"/>
              <a:pathLst>
                <a:path w="934" h="49">
                  <a:moveTo>
                    <a:pt x="0" y="0"/>
                  </a:moveTo>
                  <a:lnTo>
                    <a:pt x="102" y="9"/>
                  </a:lnTo>
                  <a:lnTo>
                    <a:pt x="201" y="15"/>
                  </a:lnTo>
                  <a:lnTo>
                    <a:pt x="270" y="15"/>
                  </a:lnTo>
                  <a:lnTo>
                    <a:pt x="360" y="6"/>
                  </a:lnTo>
                  <a:lnTo>
                    <a:pt x="465" y="0"/>
                  </a:lnTo>
                  <a:lnTo>
                    <a:pt x="570" y="0"/>
                  </a:lnTo>
                  <a:lnTo>
                    <a:pt x="690" y="9"/>
                  </a:lnTo>
                  <a:lnTo>
                    <a:pt x="771" y="27"/>
                  </a:lnTo>
                  <a:lnTo>
                    <a:pt x="876" y="48"/>
                  </a:lnTo>
                  <a:lnTo>
                    <a:pt x="933" y="4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7" name="Freeform 25"/>
            <p:cNvSpPr>
              <a:spLocks/>
            </p:cNvSpPr>
            <p:nvPr/>
          </p:nvSpPr>
          <p:spPr bwMode="auto">
            <a:xfrm>
              <a:off x="578" y="2945"/>
              <a:ext cx="1995" cy="139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42" y="90"/>
                </a:cxn>
                <a:cxn ang="0">
                  <a:pos x="96" y="105"/>
                </a:cxn>
                <a:cxn ang="0">
                  <a:pos x="156" y="120"/>
                </a:cxn>
                <a:cxn ang="0">
                  <a:pos x="216" y="129"/>
                </a:cxn>
                <a:cxn ang="0">
                  <a:pos x="294" y="126"/>
                </a:cxn>
                <a:cxn ang="0">
                  <a:pos x="381" y="111"/>
                </a:cxn>
                <a:cxn ang="0">
                  <a:pos x="477" y="84"/>
                </a:cxn>
                <a:cxn ang="0">
                  <a:pos x="576" y="66"/>
                </a:cxn>
                <a:cxn ang="0">
                  <a:pos x="702" y="60"/>
                </a:cxn>
                <a:cxn ang="0">
                  <a:pos x="786" y="72"/>
                </a:cxn>
                <a:cxn ang="0">
                  <a:pos x="879" y="90"/>
                </a:cxn>
                <a:cxn ang="0">
                  <a:pos x="969" y="105"/>
                </a:cxn>
                <a:cxn ang="0">
                  <a:pos x="1047" y="105"/>
                </a:cxn>
                <a:cxn ang="0">
                  <a:pos x="1119" y="102"/>
                </a:cxn>
                <a:cxn ang="0">
                  <a:pos x="1218" y="72"/>
                </a:cxn>
                <a:cxn ang="0">
                  <a:pos x="1308" y="45"/>
                </a:cxn>
                <a:cxn ang="0">
                  <a:pos x="1374" y="36"/>
                </a:cxn>
                <a:cxn ang="0">
                  <a:pos x="1482" y="39"/>
                </a:cxn>
                <a:cxn ang="0">
                  <a:pos x="1575" y="39"/>
                </a:cxn>
                <a:cxn ang="0">
                  <a:pos x="1656" y="21"/>
                </a:cxn>
                <a:cxn ang="0">
                  <a:pos x="1707" y="9"/>
                </a:cxn>
                <a:cxn ang="0">
                  <a:pos x="1752" y="0"/>
                </a:cxn>
                <a:cxn ang="0">
                  <a:pos x="1770" y="0"/>
                </a:cxn>
              </a:cxnLst>
              <a:rect l="0" t="0" r="r" b="b"/>
              <a:pathLst>
                <a:path w="1771" h="130">
                  <a:moveTo>
                    <a:pt x="0" y="69"/>
                  </a:moveTo>
                  <a:lnTo>
                    <a:pt x="42" y="90"/>
                  </a:lnTo>
                  <a:lnTo>
                    <a:pt x="96" y="105"/>
                  </a:lnTo>
                  <a:lnTo>
                    <a:pt x="156" y="120"/>
                  </a:lnTo>
                  <a:lnTo>
                    <a:pt x="216" y="129"/>
                  </a:lnTo>
                  <a:lnTo>
                    <a:pt x="294" y="126"/>
                  </a:lnTo>
                  <a:lnTo>
                    <a:pt x="381" y="111"/>
                  </a:lnTo>
                  <a:lnTo>
                    <a:pt x="477" y="84"/>
                  </a:lnTo>
                  <a:lnTo>
                    <a:pt x="576" y="66"/>
                  </a:lnTo>
                  <a:lnTo>
                    <a:pt x="702" y="60"/>
                  </a:lnTo>
                  <a:lnTo>
                    <a:pt x="786" y="72"/>
                  </a:lnTo>
                  <a:lnTo>
                    <a:pt x="879" y="90"/>
                  </a:lnTo>
                  <a:lnTo>
                    <a:pt x="969" y="105"/>
                  </a:lnTo>
                  <a:lnTo>
                    <a:pt x="1047" y="105"/>
                  </a:lnTo>
                  <a:lnTo>
                    <a:pt x="1119" y="102"/>
                  </a:lnTo>
                  <a:lnTo>
                    <a:pt x="1218" y="72"/>
                  </a:lnTo>
                  <a:lnTo>
                    <a:pt x="1308" y="45"/>
                  </a:lnTo>
                  <a:lnTo>
                    <a:pt x="1374" y="36"/>
                  </a:lnTo>
                  <a:lnTo>
                    <a:pt x="1482" y="39"/>
                  </a:lnTo>
                  <a:lnTo>
                    <a:pt x="1575" y="39"/>
                  </a:lnTo>
                  <a:lnTo>
                    <a:pt x="1656" y="21"/>
                  </a:lnTo>
                  <a:lnTo>
                    <a:pt x="1707" y="9"/>
                  </a:lnTo>
                  <a:lnTo>
                    <a:pt x="1752" y="0"/>
                  </a:lnTo>
                  <a:lnTo>
                    <a:pt x="1770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8" name="Freeform 26"/>
            <p:cNvSpPr>
              <a:spLocks/>
            </p:cNvSpPr>
            <p:nvPr/>
          </p:nvSpPr>
          <p:spPr bwMode="auto">
            <a:xfrm>
              <a:off x="997" y="3147"/>
              <a:ext cx="471" cy="2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0" y="15"/>
                </a:cxn>
                <a:cxn ang="0">
                  <a:pos x="240" y="18"/>
                </a:cxn>
                <a:cxn ang="0">
                  <a:pos x="318" y="12"/>
                </a:cxn>
                <a:cxn ang="0">
                  <a:pos x="390" y="6"/>
                </a:cxn>
                <a:cxn ang="0">
                  <a:pos x="417" y="0"/>
                </a:cxn>
              </a:cxnLst>
              <a:rect l="0" t="0" r="r" b="b"/>
              <a:pathLst>
                <a:path w="418" h="19">
                  <a:moveTo>
                    <a:pt x="0" y="6"/>
                  </a:moveTo>
                  <a:lnTo>
                    <a:pt x="120" y="15"/>
                  </a:lnTo>
                  <a:lnTo>
                    <a:pt x="240" y="18"/>
                  </a:lnTo>
                  <a:lnTo>
                    <a:pt x="318" y="12"/>
                  </a:lnTo>
                  <a:lnTo>
                    <a:pt x="390" y="6"/>
                  </a:lnTo>
                  <a:lnTo>
                    <a:pt x="417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9" name="Freeform 27"/>
            <p:cNvSpPr>
              <a:spLocks/>
            </p:cNvSpPr>
            <p:nvPr/>
          </p:nvSpPr>
          <p:spPr bwMode="auto">
            <a:xfrm>
              <a:off x="1555" y="3086"/>
              <a:ext cx="1015" cy="129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84" y="120"/>
                </a:cxn>
                <a:cxn ang="0">
                  <a:pos x="168" y="108"/>
                </a:cxn>
                <a:cxn ang="0">
                  <a:pos x="261" y="72"/>
                </a:cxn>
                <a:cxn ang="0">
                  <a:pos x="303" y="57"/>
                </a:cxn>
                <a:cxn ang="0">
                  <a:pos x="384" y="51"/>
                </a:cxn>
                <a:cxn ang="0">
                  <a:pos x="507" y="48"/>
                </a:cxn>
                <a:cxn ang="0">
                  <a:pos x="624" y="51"/>
                </a:cxn>
                <a:cxn ang="0">
                  <a:pos x="702" y="42"/>
                </a:cxn>
                <a:cxn ang="0">
                  <a:pos x="777" y="18"/>
                </a:cxn>
                <a:cxn ang="0">
                  <a:pos x="837" y="3"/>
                </a:cxn>
                <a:cxn ang="0">
                  <a:pos x="900" y="0"/>
                </a:cxn>
              </a:cxnLst>
              <a:rect l="0" t="0" r="r" b="b"/>
              <a:pathLst>
                <a:path w="901" h="121">
                  <a:moveTo>
                    <a:pt x="0" y="117"/>
                  </a:moveTo>
                  <a:lnTo>
                    <a:pt x="84" y="120"/>
                  </a:lnTo>
                  <a:lnTo>
                    <a:pt x="168" y="108"/>
                  </a:lnTo>
                  <a:lnTo>
                    <a:pt x="261" y="72"/>
                  </a:lnTo>
                  <a:lnTo>
                    <a:pt x="303" y="57"/>
                  </a:lnTo>
                  <a:lnTo>
                    <a:pt x="384" y="51"/>
                  </a:lnTo>
                  <a:lnTo>
                    <a:pt x="507" y="48"/>
                  </a:lnTo>
                  <a:lnTo>
                    <a:pt x="624" y="51"/>
                  </a:lnTo>
                  <a:lnTo>
                    <a:pt x="702" y="42"/>
                  </a:lnTo>
                  <a:lnTo>
                    <a:pt x="777" y="18"/>
                  </a:lnTo>
                  <a:lnTo>
                    <a:pt x="837" y="3"/>
                  </a:lnTo>
                  <a:lnTo>
                    <a:pt x="900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0" name="Freeform 28"/>
            <p:cNvSpPr>
              <a:spLocks/>
            </p:cNvSpPr>
            <p:nvPr/>
          </p:nvSpPr>
          <p:spPr bwMode="auto">
            <a:xfrm>
              <a:off x="2041" y="3211"/>
              <a:ext cx="532" cy="2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90" y="3"/>
                </a:cxn>
                <a:cxn ang="0">
                  <a:pos x="165" y="6"/>
                </a:cxn>
                <a:cxn ang="0">
                  <a:pos x="243" y="15"/>
                </a:cxn>
                <a:cxn ang="0">
                  <a:pos x="318" y="18"/>
                </a:cxn>
                <a:cxn ang="0">
                  <a:pos x="384" y="12"/>
                </a:cxn>
                <a:cxn ang="0">
                  <a:pos x="453" y="3"/>
                </a:cxn>
                <a:cxn ang="0">
                  <a:pos x="471" y="0"/>
                </a:cxn>
              </a:cxnLst>
              <a:rect l="0" t="0" r="r" b="b"/>
              <a:pathLst>
                <a:path w="472" h="19">
                  <a:moveTo>
                    <a:pt x="0" y="15"/>
                  </a:moveTo>
                  <a:lnTo>
                    <a:pt x="90" y="3"/>
                  </a:lnTo>
                  <a:lnTo>
                    <a:pt x="165" y="6"/>
                  </a:lnTo>
                  <a:lnTo>
                    <a:pt x="243" y="15"/>
                  </a:lnTo>
                  <a:lnTo>
                    <a:pt x="318" y="18"/>
                  </a:lnTo>
                  <a:lnTo>
                    <a:pt x="384" y="12"/>
                  </a:lnTo>
                  <a:lnTo>
                    <a:pt x="453" y="3"/>
                  </a:lnTo>
                  <a:lnTo>
                    <a:pt x="471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1" name="Freeform 29"/>
            <p:cNvSpPr>
              <a:spLocks/>
            </p:cNvSpPr>
            <p:nvPr/>
          </p:nvSpPr>
          <p:spPr bwMode="auto">
            <a:xfrm>
              <a:off x="582" y="3185"/>
              <a:ext cx="1991" cy="1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27"/>
                </a:cxn>
                <a:cxn ang="0">
                  <a:pos x="177" y="51"/>
                </a:cxn>
                <a:cxn ang="0">
                  <a:pos x="276" y="69"/>
                </a:cxn>
                <a:cxn ang="0">
                  <a:pos x="363" y="81"/>
                </a:cxn>
                <a:cxn ang="0">
                  <a:pos x="486" y="102"/>
                </a:cxn>
                <a:cxn ang="0">
                  <a:pos x="615" y="114"/>
                </a:cxn>
                <a:cxn ang="0">
                  <a:pos x="735" y="120"/>
                </a:cxn>
                <a:cxn ang="0">
                  <a:pos x="870" y="105"/>
                </a:cxn>
                <a:cxn ang="0">
                  <a:pos x="1038" y="84"/>
                </a:cxn>
                <a:cxn ang="0">
                  <a:pos x="1173" y="75"/>
                </a:cxn>
                <a:cxn ang="0">
                  <a:pos x="1308" y="72"/>
                </a:cxn>
                <a:cxn ang="0">
                  <a:pos x="1446" y="96"/>
                </a:cxn>
                <a:cxn ang="0">
                  <a:pos x="1563" y="129"/>
                </a:cxn>
                <a:cxn ang="0">
                  <a:pos x="1668" y="141"/>
                </a:cxn>
                <a:cxn ang="0">
                  <a:pos x="1767" y="141"/>
                </a:cxn>
              </a:cxnLst>
              <a:rect l="0" t="0" r="r" b="b"/>
              <a:pathLst>
                <a:path w="1768" h="142">
                  <a:moveTo>
                    <a:pt x="0" y="0"/>
                  </a:moveTo>
                  <a:lnTo>
                    <a:pt x="75" y="27"/>
                  </a:lnTo>
                  <a:lnTo>
                    <a:pt x="177" y="51"/>
                  </a:lnTo>
                  <a:lnTo>
                    <a:pt x="276" y="69"/>
                  </a:lnTo>
                  <a:lnTo>
                    <a:pt x="363" y="81"/>
                  </a:lnTo>
                  <a:lnTo>
                    <a:pt x="486" y="102"/>
                  </a:lnTo>
                  <a:lnTo>
                    <a:pt x="615" y="114"/>
                  </a:lnTo>
                  <a:lnTo>
                    <a:pt x="735" y="120"/>
                  </a:lnTo>
                  <a:lnTo>
                    <a:pt x="870" y="105"/>
                  </a:lnTo>
                  <a:lnTo>
                    <a:pt x="1038" y="84"/>
                  </a:lnTo>
                  <a:lnTo>
                    <a:pt x="1173" y="75"/>
                  </a:lnTo>
                  <a:lnTo>
                    <a:pt x="1308" y="72"/>
                  </a:lnTo>
                  <a:lnTo>
                    <a:pt x="1446" y="96"/>
                  </a:lnTo>
                  <a:lnTo>
                    <a:pt x="1563" y="129"/>
                  </a:lnTo>
                  <a:lnTo>
                    <a:pt x="1668" y="141"/>
                  </a:lnTo>
                  <a:lnTo>
                    <a:pt x="1767" y="14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2" name="Freeform 30"/>
            <p:cNvSpPr>
              <a:spLocks/>
            </p:cNvSpPr>
            <p:nvPr/>
          </p:nvSpPr>
          <p:spPr bwMode="auto">
            <a:xfrm>
              <a:off x="578" y="3377"/>
              <a:ext cx="1995" cy="8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93" y="36"/>
                </a:cxn>
                <a:cxn ang="0">
                  <a:pos x="234" y="57"/>
                </a:cxn>
                <a:cxn ang="0">
                  <a:pos x="381" y="72"/>
                </a:cxn>
                <a:cxn ang="0">
                  <a:pos x="516" y="78"/>
                </a:cxn>
                <a:cxn ang="0">
                  <a:pos x="684" y="66"/>
                </a:cxn>
                <a:cxn ang="0">
                  <a:pos x="834" y="54"/>
                </a:cxn>
                <a:cxn ang="0">
                  <a:pos x="1050" y="18"/>
                </a:cxn>
                <a:cxn ang="0">
                  <a:pos x="1281" y="0"/>
                </a:cxn>
                <a:cxn ang="0">
                  <a:pos x="1443" y="0"/>
                </a:cxn>
                <a:cxn ang="0">
                  <a:pos x="1587" y="15"/>
                </a:cxn>
                <a:cxn ang="0">
                  <a:pos x="1701" y="39"/>
                </a:cxn>
                <a:cxn ang="0">
                  <a:pos x="1770" y="51"/>
                </a:cxn>
              </a:cxnLst>
              <a:rect l="0" t="0" r="r" b="b"/>
              <a:pathLst>
                <a:path w="1771" h="79">
                  <a:moveTo>
                    <a:pt x="0" y="18"/>
                  </a:moveTo>
                  <a:lnTo>
                    <a:pt x="93" y="36"/>
                  </a:lnTo>
                  <a:lnTo>
                    <a:pt x="234" y="57"/>
                  </a:lnTo>
                  <a:lnTo>
                    <a:pt x="381" y="72"/>
                  </a:lnTo>
                  <a:lnTo>
                    <a:pt x="516" y="78"/>
                  </a:lnTo>
                  <a:lnTo>
                    <a:pt x="684" y="66"/>
                  </a:lnTo>
                  <a:lnTo>
                    <a:pt x="834" y="54"/>
                  </a:lnTo>
                  <a:lnTo>
                    <a:pt x="1050" y="18"/>
                  </a:lnTo>
                  <a:lnTo>
                    <a:pt x="1281" y="0"/>
                  </a:lnTo>
                  <a:lnTo>
                    <a:pt x="1443" y="0"/>
                  </a:lnTo>
                  <a:lnTo>
                    <a:pt x="1587" y="15"/>
                  </a:lnTo>
                  <a:lnTo>
                    <a:pt x="1701" y="39"/>
                  </a:lnTo>
                  <a:lnTo>
                    <a:pt x="1770" y="5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3" name="Freeform 31"/>
            <p:cNvSpPr>
              <a:spLocks/>
            </p:cNvSpPr>
            <p:nvPr/>
          </p:nvSpPr>
          <p:spPr bwMode="auto">
            <a:xfrm>
              <a:off x="575" y="3464"/>
              <a:ext cx="1991" cy="7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29" y="45"/>
                </a:cxn>
                <a:cxn ang="0">
                  <a:pos x="252" y="60"/>
                </a:cxn>
                <a:cxn ang="0">
                  <a:pos x="450" y="72"/>
                </a:cxn>
                <a:cxn ang="0">
                  <a:pos x="651" y="66"/>
                </a:cxn>
                <a:cxn ang="0">
                  <a:pos x="903" y="48"/>
                </a:cxn>
                <a:cxn ang="0">
                  <a:pos x="1002" y="36"/>
                </a:cxn>
                <a:cxn ang="0">
                  <a:pos x="1176" y="12"/>
                </a:cxn>
                <a:cxn ang="0">
                  <a:pos x="1341" y="3"/>
                </a:cxn>
                <a:cxn ang="0">
                  <a:pos x="1512" y="0"/>
                </a:cxn>
                <a:cxn ang="0">
                  <a:pos x="1617" y="12"/>
                </a:cxn>
                <a:cxn ang="0">
                  <a:pos x="1746" y="39"/>
                </a:cxn>
                <a:cxn ang="0">
                  <a:pos x="1767" y="42"/>
                </a:cxn>
              </a:cxnLst>
              <a:rect l="0" t="0" r="r" b="b"/>
              <a:pathLst>
                <a:path w="1768" h="73">
                  <a:moveTo>
                    <a:pt x="0" y="30"/>
                  </a:moveTo>
                  <a:lnTo>
                    <a:pt x="129" y="45"/>
                  </a:lnTo>
                  <a:lnTo>
                    <a:pt x="252" y="60"/>
                  </a:lnTo>
                  <a:lnTo>
                    <a:pt x="450" y="72"/>
                  </a:lnTo>
                  <a:lnTo>
                    <a:pt x="651" y="66"/>
                  </a:lnTo>
                  <a:lnTo>
                    <a:pt x="903" y="48"/>
                  </a:lnTo>
                  <a:lnTo>
                    <a:pt x="1002" y="36"/>
                  </a:lnTo>
                  <a:lnTo>
                    <a:pt x="1176" y="12"/>
                  </a:lnTo>
                  <a:lnTo>
                    <a:pt x="1341" y="3"/>
                  </a:lnTo>
                  <a:lnTo>
                    <a:pt x="1512" y="0"/>
                  </a:lnTo>
                  <a:lnTo>
                    <a:pt x="1617" y="12"/>
                  </a:lnTo>
                  <a:lnTo>
                    <a:pt x="1746" y="39"/>
                  </a:lnTo>
                  <a:lnTo>
                    <a:pt x="1767" y="42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4" name="Freeform 32"/>
            <p:cNvSpPr>
              <a:spLocks/>
            </p:cNvSpPr>
            <p:nvPr/>
          </p:nvSpPr>
          <p:spPr bwMode="auto">
            <a:xfrm>
              <a:off x="741" y="3313"/>
              <a:ext cx="376" cy="7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14" y="42"/>
                </a:cxn>
                <a:cxn ang="0">
                  <a:pos x="207" y="27"/>
                </a:cxn>
                <a:cxn ang="0">
                  <a:pos x="303" y="6"/>
                </a:cxn>
                <a:cxn ang="0">
                  <a:pos x="333" y="0"/>
                </a:cxn>
              </a:cxnLst>
              <a:rect l="0" t="0" r="r" b="b"/>
              <a:pathLst>
                <a:path w="334" h="73">
                  <a:moveTo>
                    <a:pt x="0" y="72"/>
                  </a:moveTo>
                  <a:lnTo>
                    <a:pt x="114" y="42"/>
                  </a:lnTo>
                  <a:lnTo>
                    <a:pt x="207" y="27"/>
                  </a:lnTo>
                  <a:lnTo>
                    <a:pt x="303" y="6"/>
                  </a:lnTo>
                  <a:lnTo>
                    <a:pt x="333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5" name="Freeform 33"/>
            <p:cNvSpPr>
              <a:spLocks/>
            </p:cNvSpPr>
            <p:nvPr/>
          </p:nvSpPr>
          <p:spPr bwMode="auto">
            <a:xfrm>
              <a:off x="1109" y="3345"/>
              <a:ext cx="315" cy="75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66" y="45"/>
                </a:cxn>
                <a:cxn ang="0">
                  <a:pos x="150" y="15"/>
                </a:cxn>
                <a:cxn ang="0">
                  <a:pos x="225" y="6"/>
                </a:cxn>
                <a:cxn ang="0">
                  <a:pos x="279" y="0"/>
                </a:cxn>
              </a:cxnLst>
              <a:rect l="0" t="0" r="r" b="b"/>
              <a:pathLst>
                <a:path w="280" h="70">
                  <a:moveTo>
                    <a:pt x="0" y="69"/>
                  </a:moveTo>
                  <a:lnTo>
                    <a:pt x="66" y="45"/>
                  </a:lnTo>
                  <a:lnTo>
                    <a:pt x="150" y="15"/>
                  </a:lnTo>
                  <a:lnTo>
                    <a:pt x="225" y="6"/>
                  </a:lnTo>
                  <a:lnTo>
                    <a:pt x="279" y="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77186" name="Rectangle 34"/>
          <p:cNvSpPr>
            <a:spLocks noChangeArrowheads="1"/>
          </p:cNvSpPr>
          <p:nvPr/>
        </p:nvSpPr>
        <p:spPr bwMode="auto">
          <a:xfrm>
            <a:off x="6121400" y="3617913"/>
            <a:ext cx="1455528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Tahoma" pitchFamily="34" charset="0"/>
              </a:rPr>
              <a:t>Deformed</a:t>
            </a: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272088" y="4057650"/>
            <a:ext cx="3140075" cy="1728788"/>
            <a:chOff x="3331" y="2556"/>
            <a:chExt cx="1978" cy="1089"/>
          </a:xfrm>
        </p:grpSpPr>
        <p:sp>
          <p:nvSpPr>
            <p:cNvPr id="177188" name="Rectangle 36"/>
            <p:cNvSpPr>
              <a:spLocks noChangeArrowheads="1"/>
            </p:cNvSpPr>
            <p:nvPr/>
          </p:nvSpPr>
          <p:spPr bwMode="auto">
            <a:xfrm>
              <a:off x="3332" y="2557"/>
              <a:ext cx="1975" cy="1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89" name="Freeform 37"/>
            <p:cNvSpPr>
              <a:spLocks/>
            </p:cNvSpPr>
            <p:nvPr/>
          </p:nvSpPr>
          <p:spPr bwMode="auto">
            <a:xfrm>
              <a:off x="4956" y="2556"/>
              <a:ext cx="353" cy="1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27"/>
                </a:cxn>
                <a:cxn ang="0">
                  <a:pos x="153" y="63"/>
                </a:cxn>
                <a:cxn ang="0">
                  <a:pos x="207" y="84"/>
                </a:cxn>
                <a:cxn ang="0">
                  <a:pos x="255" y="114"/>
                </a:cxn>
                <a:cxn ang="0">
                  <a:pos x="285" y="144"/>
                </a:cxn>
                <a:cxn ang="0">
                  <a:pos x="312" y="183"/>
                </a:cxn>
              </a:cxnLst>
              <a:rect l="0" t="0" r="r" b="b"/>
              <a:pathLst>
                <a:path w="313" h="184">
                  <a:moveTo>
                    <a:pt x="0" y="0"/>
                  </a:moveTo>
                  <a:lnTo>
                    <a:pt x="75" y="27"/>
                  </a:lnTo>
                  <a:lnTo>
                    <a:pt x="153" y="63"/>
                  </a:lnTo>
                  <a:lnTo>
                    <a:pt x="207" y="84"/>
                  </a:lnTo>
                  <a:lnTo>
                    <a:pt x="255" y="114"/>
                  </a:lnTo>
                  <a:lnTo>
                    <a:pt x="285" y="144"/>
                  </a:lnTo>
                  <a:lnTo>
                    <a:pt x="312" y="183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0" name="Freeform 38"/>
            <p:cNvSpPr>
              <a:spLocks/>
            </p:cNvSpPr>
            <p:nvPr/>
          </p:nvSpPr>
          <p:spPr bwMode="auto">
            <a:xfrm>
              <a:off x="4470" y="2559"/>
              <a:ext cx="836" cy="3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18"/>
                </a:cxn>
                <a:cxn ang="0">
                  <a:pos x="81" y="45"/>
                </a:cxn>
                <a:cxn ang="0">
                  <a:pos x="135" y="69"/>
                </a:cxn>
                <a:cxn ang="0">
                  <a:pos x="213" y="87"/>
                </a:cxn>
                <a:cxn ang="0">
                  <a:pos x="318" y="102"/>
                </a:cxn>
                <a:cxn ang="0">
                  <a:pos x="393" y="114"/>
                </a:cxn>
                <a:cxn ang="0">
                  <a:pos x="453" y="123"/>
                </a:cxn>
                <a:cxn ang="0">
                  <a:pos x="537" y="144"/>
                </a:cxn>
                <a:cxn ang="0">
                  <a:pos x="621" y="189"/>
                </a:cxn>
                <a:cxn ang="0">
                  <a:pos x="678" y="240"/>
                </a:cxn>
                <a:cxn ang="0">
                  <a:pos x="711" y="285"/>
                </a:cxn>
                <a:cxn ang="0">
                  <a:pos x="741" y="330"/>
                </a:cxn>
              </a:cxnLst>
              <a:rect l="0" t="0" r="r" b="b"/>
              <a:pathLst>
                <a:path w="742" h="331">
                  <a:moveTo>
                    <a:pt x="0" y="0"/>
                  </a:moveTo>
                  <a:lnTo>
                    <a:pt x="30" y="18"/>
                  </a:lnTo>
                  <a:lnTo>
                    <a:pt x="81" y="45"/>
                  </a:lnTo>
                  <a:lnTo>
                    <a:pt x="135" y="69"/>
                  </a:lnTo>
                  <a:lnTo>
                    <a:pt x="213" y="87"/>
                  </a:lnTo>
                  <a:lnTo>
                    <a:pt x="318" y="102"/>
                  </a:lnTo>
                  <a:lnTo>
                    <a:pt x="393" y="114"/>
                  </a:lnTo>
                  <a:lnTo>
                    <a:pt x="453" y="123"/>
                  </a:lnTo>
                  <a:lnTo>
                    <a:pt x="537" y="144"/>
                  </a:lnTo>
                  <a:lnTo>
                    <a:pt x="621" y="189"/>
                  </a:lnTo>
                  <a:lnTo>
                    <a:pt x="678" y="240"/>
                  </a:lnTo>
                  <a:lnTo>
                    <a:pt x="711" y="285"/>
                  </a:lnTo>
                  <a:lnTo>
                    <a:pt x="741" y="330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1" name="Freeform 39"/>
            <p:cNvSpPr>
              <a:spLocks/>
            </p:cNvSpPr>
            <p:nvPr/>
          </p:nvSpPr>
          <p:spPr bwMode="auto">
            <a:xfrm>
              <a:off x="3760" y="2556"/>
              <a:ext cx="1546" cy="6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36"/>
                </a:cxn>
                <a:cxn ang="0">
                  <a:pos x="63" y="66"/>
                </a:cxn>
                <a:cxn ang="0">
                  <a:pos x="126" y="102"/>
                </a:cxn>
                <a:cxn ang="0">
                  <a:pos x="183" y="129"/>
                </a:cxn>
                <a:cxn ang="0">
                  <a:pos x="261" y="153"/>
                </a:cxn>
                <a:cxn ang="0">
                  <a:pos x="345" y="165"/>
                </a:cxn>
                <a:cxn ang="0">
                  <a:pos x="498" y="168"/>
                </a:cxn>
                <a:cxn ang="0">
                  <a:pos x="603" y="174"/>
                </a:cxn>
                <a:cxn ang="0">
                  <a:pos x="663" y="183"/>
                </a:cxn>
                <a:cxn ang="0">
                  <a:pos x="726" y="201"/>
                </a:cxn>
                <a:cxn ang="0">
                  <a:pos x="777" y="201"/>
                </a:cxn>
                <a:cxn ang="0">
                  <a:pos x="825" y="201"/>
                </a:cxn>
                <a:cxn ang="0">
                  <a:pos x="897" y="192"/>
                </a:cxn>
                <a:cxn ang="0">
                  <a:pos x="972" y="189"/>
                </a:cxn>
                <a:cxn ang="0">
                  <a:pos x="1080" y="207"/>
                </a:cxn>
                <a:cxn ang="0">
                  <a:pos x="1149" y="237"/>
                </a:cxn>
                <a:cxn ang="0">
                  <a:pos x="1212" y="282"/>
                </a:cxn>
                <a:cxn ang="0">
                  <a:pos x="1278" y="360"/>
                </a:cxn>
                <a:cxn ang="0">
                  <a:pos x="1323" y="450"/>
                </a:cxn>
                <a:cxn ang="0">
                  <a:pos x="1356" y="543"/>
                </a:cxn>
                <a:cxn ang="0">
                  <a:pos x="1371" y="606"/>
                </a:cxn>
              </a:cxnLst>
              <a:rect l="0" t="0" r="r" b="b"/>
              <a:pathLst>
                <a:path w="1372" h="607">
                  <a:moveTo>
                    <a:pt x="0" y="0"/>
                  </a:moveTo>
                  <a:lnTo>
                    <a:pt x="36" y="36"/>
                  </a:lnTo>
                  <a:lnTo>
                    <a:pt x="63" y="66"/>
                  </a:lnTo>
                  <a:lnTo>
                    <a:pt x="126" y="102"/>
                  </a:lnTo>
                  <a:lnTo>
                    <a:pt x="183" y="129"/>
                  </a:lnTo>
                  <a:lnTo>
                    <a:pt x="261" y="153"/>
                  </a:lnTo>
                  <a:lnTo>
                    <a:pt x="345" y="165"/>
                  </a:lnTo>
                  <a:lnTo>
                    <a:pt x="498" y="168"/>
                  </a:lnTo>
                  <a:lnTo>
                    <a:pt x="603" y="174"/>
                  </a:lnTo>
                  <a:lnTo>
                    <a:pt x="663" y="183"/>
                  </a:lnTo>
                  <a:lnTo>
                    <a:pt x="726" y="201"/>
                  </a:lnTo>
                  <a:lnTo>
                    <a:pt x="777" y="201"/>
                  </a:lnTo>
                  <a:lnTo>
                    <a:pt x="825" y="201"/>
                  </a:lnTo>
                  <a:lnTo>
                    <a:pt x="897" y="192"/>
                  </a:lnTo>
                  <a:lnTo>
                    <a:pt x="972" y="189"/>
                  </a:lnTo>
                  <a:lnTo>
                    <a:pt x="1080" y="207"/>
                  </a:lnTo>
                  <a:lnTo>
                    <a:pt x="1149" y="237"/>
                  </a:lnTo>
                  <a:lnTo>
                    <a:pt x="1212" y="282"/>
                  </a:lnTo>
                  <a:lnTo>
                    <a:pt x="1278" y="360"/>
                  </a:lnTo>
                  <a:lnTo>
                    <a:pt x="1323" y="450"/>
                  </a:lnTo>
                  <a:lnTo>
                    <a:pt x="1356" y="543"/>
                  </a:lnTo>
                  <a:lnTo>
                    <a:pt x="1371" y="60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2" name="Freeform 40"/>
            <p:cNvSpPr>
              <a:spLocks/>
            </p:cNvSpPr>
            <p:nvPr/>
          </p:nvSpPr>
          <p:spPr bwMode="auto">
            <a:xfrm>
              <a:off x="3331" y="2607"/>
              <a:ext cx="1978" cy="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36"/>
                </a:cxn>
                <a:cxn ang="0">
                  <a:pos x="219" y="117"/>
                </a:cxn>
                <a:cxn ang="0">
                  <a:pos x="321" y="162"/>
                </a:cxn>
                <a:cxn ang="0">
                  <a:pos x="408" y="189"/>
                </a:cxn>
                <a:cxn ang="0">
                  <a:pos x="495" y="207"/>
                </a:cxn>
                <a:cxn ang="0">
                  <a:pos x="570" y="207"/>
                </a:cxn>
                <a:cxn ang="0">
                  <a:pos x="717" y="198"/>
                </a:cxn>
                <a:cxn ang="0">
                  <a:pos x="834" y="192"/>
                </a:cxn>
                <a:cxn ang="0">
                  <a:pos x="915" y="192"/>
                </a:cxn>
                <a:cxn ang="0">
                  <a:pos x="966" y="204"/>
                </a:cxn>
                <a:cxn ang="0">
                  <a:pos x="1023" y="225"/>
                </a:cxn>
                <a:cxn ang="0">
                  <a:pos x="1062" y="243"/>
                </a:cxn>
                <a:cxn ang="0">
                  <a:pos x="1122" y="228"/>
                </a:cxn>
                <a:cxn ang="0">
                  <a:pos x="1176" y="216"/>
                </a:cxn>
                <a:cxn ang="0">
                  <a:pos x="1269" y="204"/>
                </a:cxn>
                <a:cxn ang="0">
                  <a:pos x="1347" y="210"/>
                </a:cxn>
                <a:cxn ang="0">
                  <a:pos x="1416" y="237"/>
                </a:cxn>
                <a:cxn ang="0">
                  <a:pos x="1467" y="273"/>
                </a:cxn>
                <a:cxn ang="0">
                  <a:pos x="1524" y="330"/>
                </a:cxn>
                <a:cxn ang="0">
                  <a:pos x="1560" y="408"/>
                </a:cxn>
                <a:cxn ang="0">
                  <a:pos x="1575" y="456"/>
                </a:cxn>
                <a:cxn ang="0">
                  <a:pos x="1581" y="483"/>
                </a:cxn>
                <a:cxn ang="0">
                  <a:pos x="1623" y="510"/>
                </a:cxn>
                <a:cxn ang="0">
                  <a:pos x="1653" y="537"/>
                </a:cxn>
                <a:cxn ang="0">
                  <a:pos x="1671" y="561"/>
                </a:cxn>
                <a:cxn ang="0">
                  <a:pos x="1683" y="624"/>
                </a:cxn>
                <a:cxn ang="0">
                  <a:pos x="1689" y="669"/>
                </a:cxn>
                <a:cxn ang="0">
                  <a:pos x="1719" y="702"/>
                </a:cxn>
                <a:cxn ang="0">
                  <a:pos x="1755" y="738"/>
                </a:cxn>
              </a:cxnLst>
              <a:rect l="0" t="0" r="r" b="b"/>
              <a:pathLst>
                <a:path w="1756" h="739">
                  <a:moveTo>
                    <a:pt x="0" y="0"/>
                  </a:moveTo>
                  <a:lnTo>
                    <a:pt x="69" y="36"/>
                  </a:lnTo>
                  <a:lnTo>
                    <a:pt x="219" y="117"/>
                  </a:lnTo>
                  <a:lnTo>
                    <a:pt x="321" y="162"/>
                  </a:lnTo>
                  <a:lnTo>
                    <a:pt x="408" y="189"/>
                  </a:lnTo>
                  <a:lnTo>
                    <a:pt x="495" y="207"/>
                  </a:lnTo>
                  <a:lnTo>
                    <a:pt x="570" y="207"/>
                  </a:lnTo>
                  <a:lnTo>
                    <a:pt x="717" y="198"/>
                  </a:lnTo>
                  <a:lnTo>
                    <a:pt x="834" y="192"/>
                  </a:lnTo>
                  <a:lnTo>
                    <a:pt x="915" y="192"/>
                  </a:lnTo>
                  <a:lnTo>
                    <a:pt x="966" y="204"/>
                  </a:lnTo>
                  <a:lnTo>
                    <a:pt x="1023" y="225"/>
                  </a:lnTo>
                  <a:lnTo>
                    <a:pt x="1062" y="243"/>
                  </a:lnTo>
                  <a:lnTo>
                    <a:pt x="1122" y="228"/>
                  </a:lnTo>
                  <a:lnTo>
                    <a:pt x="1176" y="216"/>
                  </a:lnTo>
                  <a:lnTo>
                    <a:pt x="1269" y="204"/>
                  </a:lnTo>
                  <a:lnTo>
                    <a:pt x="1347" y="210"/>
                  </a:lnTo>
                  <a:lnTo>
                    <a:pt x="1416" y="237"/>
                  </a:lnTo>
                  <a:lnTo>
                    <a:pt x="1467" y="273"/>
                  </a:lnTo>
                  <a:lnTo>
                    <a:pt x="1524" y="330"/>
                  </a:lnTo>
                  <a:lnTo>
                    <a:pt x="1560" y="408"/>
                  </a:lnTo>
                  <a:lnTo>
                    <a:pt x="1575" y="456"/>
                  </a:lnTo>
                  <a:lnTo>
                    <a:pt x="1581" y="483"/>
                  </a:lnTo>
                  <a:lnTo>
                    <a:pt x="1623" y="510"/>
                  </a:lnTo>
                  <a:lnTo>
                    <a:pt x="1653" y="537"/>
                  </a:lnTo>
                  <a:lnTo>
                    <a:pt x="1671" y="561"/>
                  </a:lnTo>
                  <a:lnTo>
                    <a:pt x="1683" y="624"/>
                  </a:lnTo>
                  <a:lnTo>
                    <a:pt x="1689" y="669"/>
                  </a:lnTo>
                  <a:lnTo>
                    <a:pt x="1719" y="702"/>
                  </a:lnTo>
                  <a:lnTo>
                    <a:pt x="1755" y="73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3" name="Freeform 41"/>
            <p:cNvSpPr>
              <a:spLocks/>
            </p:cNvSpPr>
            <p:nvPr/>
          </p:nvSpPr>
          <p:spPr bwMode="auto">
            <a:xfrm>
              <a:off x="3331" y="2764"/>
              <a:ext cx="1978" cy="7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27"/>
                </a:cxn>
                <a:cxn ang="0">
                  <a:pos x="213" y="72"/>
                </a:cxn>
                <a:cxn ang="0">
                  <a:pos x="330" y="114"/>
                </a:cxn>
                <a:cxn ang="0">
                  <a:pos x="417" y="135"/>
                </a:cxn>
                <a:cxn ang="0">
                  <a:pos x="486" y="150"/>
                </a:cxn>
                <a:cxn ang="0">
                  <a:pos x="540" y="156"/>
                </a:cxn>
                <a:cxn ang="0">
                  <a:pos x="603" y="150"/>
                </a:cxn>
                <a:cxn ang="0">
                  <a:pos x="696" y="126"/>
                </a:cxn>
                <a:cxn ang="0">
                  <a:pos x="789" y="114"/>
                </a:cxn>
                <a:cxn ang="0">
                  <a:pos x="882" y="114"/>
                </a:cxn>
                <a:cxn ang="0">
                  <a:pos x="957" y="126"/>
                </a:cxn>
                <a:cxn ang="0">
                  <a:pos x="1026" y="156"/>
                </a:cxn>
                <a:cxn ang="0">
                  <a:pos x="1044" y="159"/>
                </a:cxn>
                <a:cxn ang="0">
                  <a:pos x="1101" y="138"/>
                </a:cxn>
                <a:cxn ang="0">
                  <a:pos x="1188" y="123"/>
                </a:cxn>
                <a:cxn ang="0">
                  <a:pos x="1275" y="132"/>
                </a:cxn>
                <a:cxn ang="0">
                  <a:pos x="1329" y="150"/>
                </a:cxn>
                <a:cxn ang="0">
                  <a:pos x="1374" y="177"/>
                </a:cxn>
                <a:cxn ang="0">
                  <a:pos x="1416" y="207"/>
                </a:cxn>
                <a:cxn ang="0">
                  <a:pos x="1449" y="240"/>
                </a:cxn>
                <a:cxn ang="0">
                  <a:pos x="1467" y="282"/>
                </a:cxn>
                <a:cxn ang="0">
                  <a:pos x="1479" y="312"/>
                </a:cxn>
                <a:cxn ang="0">
                  <a:pos x="1485" y="366"/>
                </a:cxn>
                <a:cxn ang="0">
                  <a:pos x="1521" y="378"/>
                </a:cxn>
                <a:cxn ang="0">
                  <a:pos x="1554" y="408"/>
                </a:cxn>
                <a:cxn ang="0">
                  <a:pos x="1581" y="465"/>
                </a:cxn>
                <a:cxn ang="0">
                  <a:pos x="1596" y="525"/>
                </a:cxn>
                <a:cxn ang="0">
                  <a:pos x="1626" y="576"/>
                </a:cxn>
                <a:cxn ang="0">
                  <a:pos x="1680" y="627"/>
                </a:cxn>
                <a:cxn ang="0">
                  <a:pos x="1719" y="657"/>
                </a:cxn>
                <a:cxn ang="0">
                  <a:pos x="1755" y="681"/>
                </a:cxn>
              </a:cxnLst>
              <a:rect l="0" t="0" r="r" b="b"/>
              <a:pathLst>
                <a:path w="1756" h="682">
                  <a:moveTo>
                    <a:pt x="0" y="0"/>
                  </a:moveTo>
                  <a:lnTo>
                    <a:pt x="81" y="27"/>
                  </a:lnTo>
                  <a:lnTo>
                    <a:pt x="213" y="72"/>
                  </a:lnTo>
                  <a:lnTo>
                    <a:pt x="330" y="114"/>
                  </a:lnTo>
                  <a:lnTo>
                    <a:pt x="417" y="135"/>
                  </a:lnTo>
                  <a:lnTo>
                    <a:pt x="486" y="150"/>
                  </a:lnTo>
                  <a:lnTo>
                    <a:pt x="540" y="156"/>
                  </a:lnTo>
                  <a:lnTo>
                    <a:pt x="603" y="150"/>
                  </a:lnTo>
                  <a:lnTo>
                    <a:pt x="696" y="126"/>
                  </a:lnTo>
                  <a:lnTo>
                    <a:pt x="789" y="114"/>
                  </a:lnTo>
                  <a:lnTo>
                    <a:pt x="882" y="114"/>
                  </a:lnTo>
                  <a:lnTo>
                    <a:pt x="957" y="126"/>
                  </a:lnTo>
                  <a:lnTo>
                    <a:pt x="1026" y="156"/>
                  </a:lnTo>
                  <a:lnTo>
                    <a:pt x="1044" y="159"/>
                  </a:lnTo>
                  <a:lnTo>
                    <a:pt x="1101" y="138"/>
                  </a:lnTo>
                  <a:lnTo>
                    <a:pt x="1188" y="123"/>
                  </a:lnTo>
                  <a:lnTo>
                    <a:pt x="1275" y="132"/>
                  </a:lnTo>
                  <a:lnTo>
                    <a:pt x="1329" y="150"/>
                  </a:lnTo>
                  <a:lnTo>
                    <a:pt x="1374" y="177"/>
                  </a:lnTo>
                  <a:lnTo>
                    <a:pt x="1416" y="207"/>
                  </a:lnTo>
                  <a:lnTo>
                    <a:pt x="1449" y="240"/>
                  </a:lnTo>
                  <a:lnTo>
                    <a:pt x="1467" y="282"/>
                  </a:lnTo>
                  <a:lnTo>
                    <a:pt x="1479" y="312"/>
                  </a:lnTo>
                  <a:lnTo>
                    <a:pt x="1485" y="366"/>
                  </a:lnTo>
                  <a:lnTo>
                    <a:pt x="1521" y="378"/>
                  </a:lnTo>
                  <a:lnTo>
                    <a:pt x="1554" y="408"/>
                  </a:lnTo>
                  <a:lnTo>
                    <a:pt x="1581" y="465"/>
                  </a:lnTo>
                  <a:lnTo>
                    <a:pt x="1596" y="525"/>
                  </a:lnTo>
                  <a:lnTo>
                    <a:pt x="1626" y="576"/>
                  </a:lnTo>
                  <a:lnTo>
                    <a:pt x="1680" y="627"/>
                  </a:lnTo>
                  <a:lnTo>
                    <a:pt x="1719" y="657"/>
                  </a:lnTo>
                  <a:lnTo>
                    <a:pt x="1755" y="68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4" name="Freeform 42"/>
            <p:cNvSpPr>
              <a:spLocks/>
            </p:cNvSpPr>
            <p:nvPr/>
          </p:nvSpPr>
          <p:spPr bwMode="auto">
            <a:xfrm>
              <a:off x="3409" y="3007"/>
              <a:ext cx="552" cy="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9" y="144"/>
                </a:cxn>
              </a:cxnLst>
              <a:rect l="0" t="0" r="r" b="b"/>
              <a:pathLst>
                <a:path w="490" h="145">
                  <a:moveTo>
                    <a:pt x="0" y="0"/>
                  </a:moveTo>
                  <a:lnTo>
                    <a:pt x="489" y="144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5" name="Freeform 43"/>
            <p:cNvSpPr>
              <a:spLocks/>
            </p:cNvSpPr>
            <p:nvPr/>
          </p:nvSpPr>
          <p:spPr bwMode="auto">
            <a:xfrm>
              <a:off x="3436" y="3112"/>
              <a:ext cx="535" cy="1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4" y="147"/>
                </a:cxn>
              </a:cxnLst>
              <a:rect l="0" t="0" r="r" b="b"/>
              <a:pathLst>
                <a:path w="475" h="148">
                  <a:moveTo>
                    <a:pt x="0" y="0"/>
                  </a:moveTo>
                  <a:lnTo>
                    <a:pt x="474" y="147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6" name="Freeform 44"/>
            <p:cNvSpPr>
              <a:spLocks/>
            </p:cNvSpPr>
            <p:nvPr/>
          </p:nvSpPr>
          <p:spPr bwMode="auto">
            <a:xfrm>
              <a:off x="3446" y="2924"/>
              <a:ext cx="518" cy="1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" y="132"/>
                </a:cxn>
              </a:cxnLst>
              <a:rect l="0" t="0" r="r" b="b"/>
              <a:pathLst>
                <a:path w="460" h="133">
                  <a:moveTo>
                    <a:pt x="0" y="0"/>
                  </a:moveTo>
                  <a:lnTo>
                    <a:pt x="459" y="132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7" name="Freeform 45"/>
            <p:cNvSpPr>
              <a:spLocks/>
            </p:cNvSpPr>
            <p:nvPr/>
          </p:nvSpPr>
          <p:spPr bwMode="auto">
            <a:xfrm>
              <a:off x="4047" y="3013"/>
              <a:ext cx="370" cy="4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7" y="6"/>
                </a:cxn>
                <a:cxn ang="0">
                  <a:pos x="111" y="0"/>
                </a:cxn>
                <a:cxn ang="0">
                  <a:pos x="180" y="0"/>
                </a:cxn>
                <a:cxn ang="0">
                  <a:pos x="255" y="12"/>
                </a:cxn>
                <a:cxn ang="0">
                  <a:pos x="327" y="45"/>
                </a:cxn>
              </a:cxnLst>
              <a:rect l="0" t="0" r="r" b="b"/>
              <a:pathLst>
                <a:path w="328" h="46">
                  <a:moveTo>
                    <a:pt x="0" y="18"/>
                  </a:moveTo>
                  <a:lnTo>
                    <a:pt x="57" y="6"/>
                  </a:lnTo>
                  <a:lnTo>
                    <a:pt x="111" y="0"/>
                  </a:lnTo>
                  <a:lnTo>
                    <a:pt x="180" y="0"/>
                  </a:lnTo>
                  <a:lnTo>
                    <a:pt x="255" y="12"/>
                  </a:lnTo>
                  <a:lnTo>
                    <a:pt x="327" y="45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8" name="Freeform 46"/>
            <p:cNvSpPr>
              <a:spLocks/>
            </p:cNvSpPr>
            <p:nvPr/>
          </p:nvSpPr>
          <p:spPr bwMode="auto">
            <a:xfrm>
              <a:off x="4061" y="3122"/>
              <a:ext cx="315" cy="3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8" y="0"/>
                </a:cxn>
                <a:cxn ang="0">
                  <a:pos x="129" y="0"/>
                </a:cxn>
                <a:cxn ang="0">
                  <a:pos x="174" y="6"/>
                </a:cxn>
                <a:cxn ang="0">
                  <a:pos x="222" y="18"/>
                </a:cxn>
                <a:cxn ang="0">
                  <a:pos x="279" y="36"/>
                </a:cxn>
              </a:cxnLst>
              <a:rect l="0" t="0" r="r" b="b"/>
              <a:pathLst>
                <a:path w="280" h="37">
                  <a:moveTo>
                    <a:pt x="0" y="3"/>
                  </a:moveTo>
                  <a:lnTo>
                    <a:pt x="78" y="0"/>
                  </a:lnTo>
                  <a:lnTo>
                    <a:pt x="129" y="0"/>
                  </a:lnTo>
                  <a:lnTo>
                    <a:pt x="174" y="6"/>
                  </a:lnTo>
                  <a:lnTo>
                    <a:pt x="222" y="18"/>
                  </a:lnTo>
                  <a:lnTo>
                    <a:pt x="279" y="3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9" name="Freeform 47"/>
            <p:cNvSpPr>
              <a:spLocks/>
            </p:cNvSpPr>
            <p:nvPr/>
          </p:nvSpPr>
          <p:spPr bwMode="auto">
            <a:xfrm>
              <a:off x="4085" y="3215"/>
              <a:ext cx="278" cy="3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5" y="0"/>
                </a:cxn>
                <a:cxn ang="0">
                  <a:pos x="135" y="0"/>
                </a:cxn>
                <a:cxn ang="0">
                  <a:pos x="189" y="12"/>
                </a:cxn>
                <a:cxn ang="0">
                  <a:pos x="246" y="33"/>
                </a:cxn>
              </a:cxnLst>
              <a:rect l="0" t="0" r="r" b="b"/>
              <a:pathLst>
                <a:path w="247" h="34">
                  <a:moveTo>
                    <a:pt x="0" y="6"/>
                  </a:moveTo>
                  <a:lnTo>
                    <a:pt x="75" y="0"/>
                  </a:lnTo>
                  <a:lnTo>
                    <a:pt x="135" y="0"/>
                  </a:lnTo>
                  <a:lnTo>
                    <a:pt x="189" y="12"/>
                  </a:lnTo>
                  <a:lnTo>
                    <a:pt x="246" y="33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0" name="Freeform 48"/>
            <p:cNvSpPr>
              <a:spLocks/>
            </p:cNvSpPr>
            <p:nvPr/>
          </p:nvSpPr>
          <p:spPr bwMode="auto">
            <a:xfrm>
              <a:off x="4071" y="3291"/>
              <a:ext cx="275" cy="4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69" y="0"/>
                </a:cxn>
                <a:cxn ang="0">
                  <a:pos x="144" y="6"/>
                </a:cxn>
                <a:cxn ang="0">
                  <a:pos x="201" y="24"/>
                </a:cxn>
                <a:cxn ang="0">
                  <a:pos x="243" y="39"/>
                </a:cxn>
              </a:cxnLst>
              <a:rect l="0" t="0" r="r" b="b"/>
              <a:pathLst>
                <a:path w="244" h="40">
                  <a:moveTo>
                    <a:pt x="0" y="6"/>
                  </a:moveTo>
                  <a:lnTo>
                    <a:pt x="69" y="0"/>
                  </a:lnTo>
                  <a:lnTo>
                    <a:pt x="144" y="6"/>
                  </a:lnTo>
                  <a:lnTo>
                    <a:pt x="201" y="24"/>
                  </a:lnTo>
                  <a:lnTo>
                    <a:pt x="243" y="39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1" name="Freeform 49"/>
            <p:cNvSpPr>
              <a:spLocks/>
            </p:cNvSpPr>
            <p:nvPr/>
          </p:nvSpPr>
          <p:spPr bwMode="auto">
            <a:xfrm>
              <a:off x="4531" y="3020"/>
              <a:ext cx="352" cy="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2" y="0"/>
                </a:cxn>
                <a:cxn ang="0">
                  <a:pos x="204" y="18"/>
                </a:cxn>
                <a:cxn ang="0">
                  <a:pos x="267" y="69"/>
                </a:cxn>
                <a:cxn ang="0">
                  <a:pos x="312" y="117"/>
                </a:cxn>
              </a:cxnLst>
              <a:rect l="0" t="0" r="r" b="b"/>
              <a:pathLst>
                <a:path w="313" h="118">
                  <a:moveTo>
                    <a:pt x="0" y="0"/>
                  </a:moveTo>
                  <a:lnTo>
                    <a:pt x="132" y="0"/>
                  </a:lnTo>
                  <a:lnTo>
                    <a:pt x="204" y="18"/>
                  </a:lnTo>
                  <a:lnTo>
                    <a:pt x="267" y="69"/>
                  </a:lnTo>
                  <a:lnTo>
                    <a:pt x="312" y="117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2" name="Freeform 50"/>
            <p:cNvSpPr>
              <a:spLocks/>
            </p:cNvSpPr>
            <p:nvPr/>
          </p:nvSpPr>
          <p:spPr bwMode="auto">
            <a:xfrm>
              <a:off x="4510" y="3119"/>
              <a:ext cx="323" cy="8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2" y="0"/>
                </a:cxn>
                <a:cxn ang="0">
                  <a:pos x="147" y="0"/>
                </a:cxn>
                <a:cxn ang="0">
                  <a:pos x="189" y="15"/>
                </a:cxn>
                <a:cxn ang="0">
                  <a:pos x="249" y="57"/>
                </a:cxn>
                <a:cxn ang="0">
                  <a:pos x="285" y="78"/>
                </a:cxn>
              </a:cxnLst>
              <a:rect l="0" t="0" r="r" b="b"/>
              <a:pathLst>
                <a:path w="286" h="79">
                  <a:moveTo>
                    <a:pt x="0" y="6"/>
                  </a:moveTo>
                  <a:lnTo>
                    <a:pt x="72" y="0"/>
                  </a:lnTo>
                  <a:lnTo>
                    <a:pt x="147" y="0"/>
                  </a:lnTo>
                  <a:lnTo>
                    <a:pt x="189" y="15"/>
                  </a:lnTo>
                  <a:lnTo>
                    <a:pt x="249" y="57"/>
                  </a:lnTo>
                  <a:lnTo>
                    <a:pt x="285" y="7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3" name="Freeform 51"/>
            <p:cNvSpPr>
              <a:spLocks/>
            </p:cNvSpPr>
            <p:nvPr/>
          </p:nvSpPr>
          <p:spPr bwMode="auto">
            <a:xfrm>
              <a:off x="4497" y="3218"/>
              <a:ext cx="265" cy="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3" y="12"/>
                </a:cxn>
                <a:cxn ang="0">
                  <a:pos x="129" y="36"/>
                </a:cxn>
                <a:cxn ang="0">
                  <a:pos x="192" y="69"/>
                </a:cxn>
                <a:cxn ang="0">
                  <a:pos x="234" y="93"/>
                </a:cxn>
              </a:cxnLst>
              <a:rect l="0" t="0" r="r" b="b"/>
              <a:pathLst>
                <a:path w="235" h="94">
                  <a:moveTo>
                    <a:pt x="0" y="0"/>
                  </a:moveTo>
                  <a:lnTo>
                    <a:pt x="63" y="12"/>
                  </a:lnTo>
                  <a:lnTo>
                    <a:pt x="129" y="36"/>
                  </a:lnTo>
                  <a:lnTo>
                    <a:pt x="192" y="69"/>
                  </a:lnTo>
                  <a:lnTo>
                    <a:pt x="234" y="93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4" name="Freeform 52"/>
            <p:cNvSpPr>
              <a:spLocks/>
            </p:cNvSpPr>
            <p:nvPr/>
          </p:nvSpPr>
          <p:spPr bwMode="auto">
            <a:xfrm>
              <a:off x="4456" y="3339"/>
              <a:ext cx="265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6"/>
                </a:cxn>
                <a:cxn ang="0">
                  <a:pos x="129" y="18"/>
                </a:cxn>
                <a:cxn ang="0">
                  <a:pos x="174" y="36"/>
                </a:cxn>
                <a:cxn ang="0">
                  <a:pos x="210" y="66"/>
                </a:cxn>
                <a:cxn ang="0">
                  <a:pos x="234" y="96"/>
                </a:cxn>
              </a:cxnLst>
              <a:rect l="0" t="0" r="r" b="b"/>
              <a:pathLst>
                <a:path w="235" h="97">
                  <a:moveTo>
                    <a:pt x="0" y="0"/>
                  </a:moveTo>
                  <a:lnTo>
                    <a:pt x="75" y="6"/>
                  </a:lnTo>
                  <a:lnTo>
                    <a:pt x="129" y="18"/>
                  </a:lnTo>
                  <a:lnTo>
                    <a:pt x="174" y="36"/>
                  </a:lnTo>
                  <a:lnTo>
                    <a:pt x="210" y="66"/>
                  </a:lnTo>
                  <a:lnTo>
                    <a:pt x="234" y="96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5" name="Freeform 53"/>
            <p:cNvSpPr>
              <a:spLocks/>
            </p:cNvSpPr>
            <p:nvPr/>
          </p:nvSpPr>
          <p:spPr bwMode="auto">
            <a:xfrm>
              <a:off x="4950" y="3202"/>
              <a:ext cx="99" cy="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30"/>
                </a:cxn>
                <a:cxn ang="0">
                  <a:pos x="57" y="60"/>
                </a:cxn>
                <a:cxn ang="0">
                  <a:pos x="87" y="108"/>
                </a:cxn>
              </a:cxnLst>
              <a:rect l="0" t="0" r="r" b="b"/>
              <a:pathLst>
                <a:path w="88" h="109">
                  <a:moveTo>
                    <a:pt x="0" y="0"/>
                  </a:moveTo>
                  <a:lnTo>
                    <a:pt x="39" y="30"/>
                  </a:lnTo>
                  <a:lnTo>
                    <a:pt x="57" y="60"/>
                  </a:lnTo>
                  <a:lnTo>
                    <a:pt x="87" y="10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6" name="Freeform 54"/>
            <p:cNvSpPr>
              <a:spLocks/>
            </p:cNvSpPr>
            <p:nvPr/>
          </p:nvSpPr>
          <p:spPr bwMode="auto">
            <a:xfrm>
              <a:off x="4889" y="3282"/>
              <a:ext cx="106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33"/>
                </a:cxn>
                <a:cxn ang="0">
                  <a:pos x="66" y="66"/>
                </a:cxn>
                <a:cxn ang="0">
                  <a:pos x="93" y="105"/>
                </a:cxn>
              </a:cxnLst>
              <a:rect l="0" t="0" r="r" b="b"/>
              <a:pathLst>
                <a:path w="94" h="106">
                  <a:moveTo>
                    <a:pt x="0" y="0"/>
                  </a:moveTo>
                  <a:lnTo>
                    <a:pt x="39" y="33"/>
                  </a:lnTo>
                  <a:lnTo>
                    <a:pt x="66" y="66"/>
                  </a:lnTo>
                  <a:lnTo>
                    <a:pt x="93" y="105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7" name="Freeform 55"/>
            <p:cNvSpPr>
              <a:spLocks/>
            </p:cNvSpPr>
            <p:nvPr/>
          </p:nvSpPr>
          <p:spPr bwMode="auto">
            <a:xfrm>
              <a:off x="4808" y="3362"/>
              <a:ext cx="123" cy="1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51"/>
                </a:cxn>
                <a:cxn ang="0">
                  <a:pos x="60" y="87"/>
                </a:cxn>
                <a:cxn ang="0">
                  <a:pos x="108" y="141"/>
                </a:cxn>
              </a:cxnLst>
              <a:rect l="0" t="0" r="r" b="b"/>
              <a:pathLst>
                <a:path w="109" h="142">
                  <a:moveTo>
                    <a:pt x="0" y="0"/>
                  </a:moveTo>
                  <a:lnTo>
                    <a:pt x="33" y="51"/>
                  </a:lnTo>
                  <a:lnTo>
                    <a:pt x="60" y="87"/>
                  </a:lnTo>
                  <a:lnTo>
                    <a:pt x="108" y="141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8" name="Freeform 56"/>
            <p:cNvSpPr>
              <a:spLocks/>
            </p:cNvSpPr>
            <p:nvPr/>
          </p:nvSpPr>
          <p:spPr bwMode="auto">
            <a:xfrm>
              <a:off x="5058" y="3416"/>
              <a:ext cx="231" cy="1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45"/>
                </a:cxn>
                <a:cxn ang="0">
                  <a:pos x="75" y="69"/>
                </a:cxn>
                <a:cxn ang="0">
                  <a:pos x="141" y="105"/>
                </a:cxn>
                <a:cxn ang="0">
                  <a:pos x="204" y="135"/>
                </a:cxn>
              </a:cxnLst>
              <a:rect l="0" t="0" r="r" b="b"/>
              <a:pathLst>
                <a:path w="205" h="136">
                  <a:moveTo>
                    <a:pt x="0" y="0"/>
                  </a:moveTo>
                  <a:lnTo>
                    <a:pt x="42" y="45"/>
                  </a:lnTo>
                  <a:lnTo>
                    <a:pt x="75" y="69"/>
                  </a:lnTo>
                  <a:lnTo>
                    <a:pt x="141" y="105"/>
                  </a:lnTo>
                  <a:lnTo>
                    <a:pt x="204" y="135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9" name="Freeform 57"/>
            <p:cNvSpPr>
              <a:spLocks/>
            </p:cNvSpPr>
            <p:nvPr/>
          </p:nvSpPr>
          <p:spPr bwMode="auto">
            <a:xfrm>
              <a:off x="5017" y="3489"/>
              <a:ext cx="218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6"/>
                </a:cxn>
                <a:cxn ang="0">
                  <a:pos x="123" y="72"/>
                </a:cxn>
                <a:cxn ang="0">
                  <a:pos x="192" y="108"/>
                </a:cxn>
              </a:cxnLst>
              <a:rect l="0" t="0" r="r" b="b"/>
              <a:pathLst>
                <a:path w="193" h="109">
                  <a:moveTo>
                    <a:pt x="0" y="0"/>
                  </a:moveTo>
                  <a:lnTo>
                    <a:pt x="48" y="36"/>
                  </a:lnTo>
                  <a:lnTo>
                    <a:pt x="123" y="72"/>
                  </a:lnTo>
                  <a:lnTo>
                    <a:pt x="192" y="108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0" name="Freeform 58"/>
            <p:cNvSpPr>
              <a:spLocks/>
            </p:cNvSpPr>
            <p:nvPr/>
          </p:nvSpPr>
          <p:spPr bwMode="auto">
            <a:xfrm>
              <a:off x="3331" y="3211"/>
              <a:ext cx="1853" cy="4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75"/>
                </a:cxn>
                <a:cxn ang="0">
                  <a:pos x="771" y="195"/>
                </a:cxn>
                <a:cxn ang="0">
                  <a:pos x="1329" y="333"/>
                </a:cxn>
                <a:cxn ang="0">
                  <a:pos x="1644" y="405"/>
                </a:cxn>
              </a:cxnLst>
              <a:rect l="0" t="0" r="r" b="b"/>
              <a:pathLst>
                <a:path w="1645" h="406">
                  <a:moveTo>
                    <a:pt x="0" y="0"/>
                  </a:moveTo>
                  <a:lnTo>
                    <a:pt x="288" y="75"/>
                  </a:lnTo>
                  <a:lnTo>
                    <a:pt x="771" y="195"/>
                  </a:lnTo>
                  <a:lnTo>
                    <a:pt x="1329" y="333"/>
                  </a:lnTo>
                  <a:lnTo>
                    <a:pt x="1644" y="405"/>
                  </a:lnTo>
                </a:path>
              </a:pathLst>
            </a:custGeom>
            <a:noFill/>
            <a:ln w="285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1" name="Line 59"/>
            <p:cNvSpPr>
              <a:spLocks noChangeShapeType="1"/>
            </p:cNvSpPr>
            <p:nvPr/>
          </p:nvSpPr>
          <p:spPr bwMode="auto">
            <a:xfrm>
              <a:off x="3339" y="3359"/>
              <a:ext cx="1241" cy="2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212" name="Line 60"/>
            <p:cNvSpPr>
              <a:spLocks noChangeShapeType="1"/>
            </p:cNvSpPr>
            <p:nvPr/>
          </p:nvSpPr>
          <p:spPr bwMode="auto">
            <a:xfrm>
              <a:off x="3336" y="3494"/>
              <a:ext cx="649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7213" name="Text Box 61"/>
          <p:cNvSpPr txBox="1">
            <a:spLocks noChangeArrowheads="1"/>
          </p:cNvSpPr>
          <p:nvPr/>
        </p:nvSpPr>
        <p:spPr bwMode="auto">
          <a:xfrm>
            <a:off x="3513138" y="2646363"/>
            <a:ext cx="1192955" cy="369332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Tahoma" pitchFamily="34" charset="0"/>
              </a:rPr>
              <a:t>Complex</a:t>
            </a:r>
          </a:p>
        </p:txBody>
      </p:sp>
      <p:sp>
        <p:nvSpPr>
          <p:cNvPr id="177214" name="Text Box 62"/>
          <p:cNvSpPr txBox="1">
            <a:spLocks noChangeArrowheads="1"/>
          </p:cNvSpPr>
          <p:nvPr/>
        </p:nvSpPr>
        <p:spPr bwMode="auto">
          <a:xfrm>
            <a:off x="2005013" y="1603375"/>
            <a:ext cx="1098058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Stratified</a:t>
            </a:r>
          </a:p>
        </p:txBody>
      </p:sp>
      <p:sp>
        <p:nvSpPr>
          <p:cNvPr id="177215" name="Text Box 63"/>
          <p:cNvSpPr txBox="1">
            <a:spLocks noChangeArrowheads="1"/>
          </p:cNvSpPr>
          <p:nvPr/>
        </p:nvSpPr>
        <p:spPr bwMode="auto">
          <a:xfrm>
            <a:off x="1695450" y="2646363"/>
            <a:ext cx="1655903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Progradational</a:t>
            </a:r>
          </a:p>
        </p:txBody>
      </p:sp>
      <p:sp>
        <p:nvSpPr>
          <p:cNvPr id="177216" name="Text Box 64"/>
          <p:cNvSpPr txBox="1">
            <a:spLocks noChangeArrowheads="1"/>
          </p:cNvSpPr>
          <p:nvPr/>
        </p:nvSpPr>
        <p:spPr bwMode="auto">
          <a:xfrm>
            <a:off x="719138" y="2646363"/>
            <a:ext cx="862737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Tahoma" pitchFamily="34" charset="0"/>
              </a:rPr>
              <a:t>Simple</a:t>
            </a:r>
          </a:p>
        </p:txBody>
      </p:sp>
      <p:sp>
        <p:nvSpPr>
          <p:cNvPr id="177217" name="Line 65"/>
          <p:cNvSpPr>
            <a:spLocks noChangeShapeType="1"/>
          </p:cNvSpPr>
          <p:nvPr/>
        </p:nvSpPr>
        <p:spPr bwMode="auto">
          <a:xfrm flipV="1">
            <a:off x="1098550" y="1990725"/>
            <a:ext cx="1223963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218" name="Line 66"/>
          <p:cNvSpPr>
            <a:spLocks noChangeShapeType="1"/>
          </p:cNvSpPr>
          <p:nvPr/>
        </p:nvSpPr>
        <p:spPr bwMode="auto">
          <a:xfrm flipH="1" flipV="1">
            <a:off x="2563813" y="1990725"/>
            <a:ext cx="1223962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219" name="Line 67"/>
          <p:cNvSpPr>
            <a:spLocks noChangeShapeType="1"/>
          </p:cNvSpPr>
          <p:nvPr/>
        </p:nvSpPr>
        <p:spPr bwMode="auto">
          <a:xfrm flipV="1">
            <a:off x="2436813" y="2025650"/>
            <a:ext cx="0" cy="590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0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Classic Method - An Example</a:t>
            </a:r>
          </a:p>
        </p:txBody>
      </p:sp>
      <p:sp>
        <p:nvSpPr>
          <p:cNvPr id="178179" name="Rectangle 3"/>
          <p:cNvSpPr>
            <a:spLocks noChangeArrowheads="1"/>
          </p:cNvSpPr>
          <p:nvPr/>
        </p:nvSpPr>
        <p:spPr bwMode="auto">
          <a:xfrm>
            <a:off x="1487488" y="2384425"/>
            <a:ext cx="5832475" cy="17478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80" name="Freeform 4"/>
          <p:cNvSpPr>
            <a:spLocks/>
          </p:cNvSpPr>
          <p:nvPr/>
        </p:nvSpPr>
        <p:spPr bwMode="auto">
          <a:xfrm>
            <a:off x="984250" y="2184400"/>
            <a:ext cx="7486650" cy="1562100"/>
          </a:xfrm>
          <a:custGeom>
            <a:avLst/>
            <a:gdLst/>
            <a:ahLst/>
            <a:cxnLst>
              <a:cxn ang="0">
                <a:pos x="4" y="528"/>
              </a:cxn>
              <a:cxn ang="0">
                <a:pos x="4" y="0"/>
              </a:cxn>
              <a:cxn ang="0">
                <a:pos x="3684" y="0"/>
              </a:cxn>
              <a:cxn ang="0">
                <a:pos x="3684" y="772"/>
              </a:cxn>
              <a:cxn ang="0">
                <a:pos x="3684" y="856"/>
              </a:cxn>
              <a:cxn ang="0">
                <a:pos x="3440" y="836"/>
              </a:cxn>
              <a:cxn ang="0">
                <a:pos x="3020" y="812"/>
              </a:cxn>
              <a:cxn ang="0">
                <a:pos x="2764" y="788"/>
              </a:cxn>
              <a:cxn ang="0">
                <a:pos x="2672" y="768"/>
              </a:cxn>
              <a:cxn ang="0">
                <a:pos x="2432" y="648"/>
              </a:cxn>
              <a:cxn ang="0">
                <a:pos x="2312" y="592"/>
              </a:cxn>
              <a:cxn ang="0">
                <a:pos x="2116" y="520"/>
              </a:cxn>
              <a:cxn ang="0">
                <a:pos x="2000" y="516"/>
              </a:cxn>
              <a:cxn ang="0">
                <a:pos x="1564" y="512"/>
              </a:cxn>
              <a:cxn ang="0">
                <a:pos x="520" y="512"/>
              </a:cxn>
              <a:cxn ang="0">
                <a:pos x="0" y="504"/>
              </a:cxn>
              <a:cxn ang="0">
                <a:pos x="8" y="152"/>
              </a:cxn>
            </a:cxnLst>
            <a:rect l="0" t="0" r="r" b="b"/>
            <a:pathLst>
              <a:path w="3684" h="856">
                <a:moveTo>
                  <a:pt x="4" y="528"/>
                </a:moveTo>
                <a:lnTo>
                  <a:pt x="4" y="0"/>
                </a:lnTo>
                <a:lnTo>
                  <a:pt x="3684" y="0"/>
                </a:lnTo>
                <a:lnTo>
                  <a:pt x="3684" y="772"/>
                </a:lnTo>
                <a:lnTo>
                  <a:pt x="3684" y="856"/>
                </a:lnTo>
                <a:lnTo>
                  <a:pt x="3440" y="836"/>
                </a:lnTo>
                <a:lnTo>
                  <a:pt x="3020" y="812"/>
                </a:lnTo>
                <a:lnTo>
                  <a:pt x="2764" y="788"/>
                </a:lnTo>
                <a:lnTo>
                  <a:pt x="2672" y="768"/>
                </a:lnTo>
                <a:lnTo>
                  <a:pt x="2432" y="648"/>
                </a:lnTo>
                <a:lnTo>
                  <a:pt x="2312" y="592"/>
                </a:lnTo>
                <a:lnTo>
                  <a:pt x="2116" y="520"/>
                </a:lnTo>
                <a:lnTo>
                  <a:pt x="2000" y="516"/>
                </a:lnTo>
                <a:lnTo>
                  <a:pt x="1564" y="512"/>
                </a:lnTo>
                <a:lnTo>
                  <a:pt x="520" y="512"/>
                </a:lnTo>
                <a:lnTo>
                  <a:pt x="0" y="504"/>
                </a:lnTo>
                <a:lnTo>
                  <a:pt x="8" y="152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81" name="Freeform 5"/>
          <p:cNvSpPr>
            <a:spLocks/>
          </p:cNvSpPr>
          <p:nvPr/>
        </p:nvSpPr>
        <p:spPr bwMode="auto">
          <a:xfrm>
            <a:off x="1003300" y="2936875"/>
            <a:ext cx="7454900" cy="1184275"/>
          </a:xfrm>
          <a:custGeom>
            <a:avLst/>
            <a:gdLst/>
            <a:ahLst/>
            <a:cxnLst>
              <a:cxn ang="0">
                <a:pos x="4" y="412"/>
              </a:cxn>
              <a:cxn ang="0">
                <a:pos x="3680" y="412"/>
              </a:cxn>
              <a:cxn ang="0">
                <a:pos x="3680" y="220"/>
              </a:cxn>
              <a:cxn ang="0">
                <a:pos x="1584" y="220"/>
              </a:cxn>
              <a:cxn ang="0">
                <a:pos x="1448" y="196"/>
              </a:cxn>
              <a:cxn ang="0">
                <a:pos x="1272" y="136"/>
              </a:cxn>
              <a:cxn ang="0">
                <a:pos x="872" y="24"/>
              </a:cxn>
              <a:cxn ang="0">
                <a:pos x="548" y="0"/>
              </a:cxn>
              <a:cxn ang="0">
                <a:pos x="0" y="8"/>
              </a:cxn>
              <a:cxn ang="0">
                <a:pos x="4" y="412"/>
              </a:cxn>
            </a:cxnLst>
            <a:rect l="0" t="0" r="r" b="b"/>
            <a:pathLst>
              <a:path w="3680" h="412">
                <a:moveTo>
                  <a:pt x="4" y="412"/>
                </a:moveTo>
                <a:lnTo>
                  <a:pt x="3680" y="412"/>
                </a:lnTo>
                <a:lnTo>
                  <a:pt x="3680" y="220"/>
                </a:lnTo>
                <a:lnTo>
                  <a:pt x="1584" y="220"/>
                </a:lnTo>
                <a:lnTo>
                  <a:pt x="1448" y="196"/>
                </a:lnTo>
                <a:lnTo>
                  <a:pt x="1272" y="136"/>
                </a:lnTo>
                <a:lnTo>
                  <a:pt x="872" y="24"/>
                </a:lnTo>
                <a:lnTo>
                  <a:pt x="548" y="0"/>
                </a:lnTo>
                <a:lnTo>
                  <a:pt x="0" y="8"/>
                </a:lnTo>
                <a:lnTo>
                  <a:pt x="4" y="4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82" name="Freeform 6"/>
          <p:cNvSpPr>
            <a:spLocks/>
          </p:cNvSpPr>
          <p:nvPr/>
        </p:nvSpPr>
        <p:spPr bwMode="auto">
          <a:xfrm>
            <a:off x="1133475" y="2724150"/>
            <a:ext cx="3319463" cy="773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30" y="0"/>
              </a:cxn>
              <a:cxn ang="0">
                <a:pos x="1005" y="32"/>
              </a:cxn>
              <a:cxn ang="0">
                <a:pos x="1207" y="83"/>
              </a:cxn>
              <a:cxn ang="0">
                <a:pos x="1442" y="191"/>
              </a:cxn>
              <a:cxn ang="0">
                <a:pos x="1638" y="268"/>
              </a:cxn>
            </a:cxnLst>
            <a:rect l="0" t="0" r="r" b="b"/>
            <a:pathLst>
              <a:path w="1639" h="269">
                <a:moveTo>
                  <a:pt x="0" y="0"/>
                </a:moveTo>
                <a:lnTo>
                  <a:pt x="730" y="0"/>
                </a:lnTo>
                <a:lnTo>
                  <a:pt x="1005" y="32"/>
                </a:lnTo>
                <a:lnTo>
                  <a:pt x="1207" y="83"/>
                </a:lnTo>
                <a:lnTo>
                  <a:pt x="1442" y="191"/>
                </a:lnTo>
                <a:lnTo>
                  <a:pt x="1638" y="268"/>
                </a:lnTo>
              </a:path>
            </a:pathLst>
          </a:custGeom>
          <a:noFill/>
          <a:ln w="28575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83" name="Freeform 7"/>
          <p:cNvSpPr>
            <a:spLocks/>
          </p:cNvSpPr>
          <p:nvPr/>
        </p:nvSpPr>
        <p:spPr bwMode="auto">
          <a:xfrm>
            <a:off x="2854325" y="2557463"/>
            <a:ext cx="2289175" cy="9572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8" y="6"/>
              </a:cxn>
              <a:cxn ang="0">
                <a:pos x="502" y="44"/>
              </a:cxn>
              <a:cxn ang="0">
                <a:pos x="790" y="159"/>
              </a:cxn>
              <a:cxn ang="0">
                <a:pos x="992" y="294"/>
              </a:cxn>
              <a:cxn ang="0">
                <a:pos x="1129" y="332"/>
              </a:cxn>
            </a:cxnLst>
            <a:rect l="0" t="0" r="r" b="b"/>
            <a:pathLst>
              <a:path w="1130" h="333">
                <a:moveTo>
                  <a:pt x="0" y="0"/>
                </a:moveTo>
                <a:lnTo>
                  <a:pt x="268" y="6"/>
                </a:lnTo>
                <a:lnTo>
                  <a:pt x="502" y="44"/>
                </a:lnTo>
                <a:lnTo>
                  <a:pt x="790" y="159"/>
                </a:lnTo>
                <a:lnTo>
                  <a:pt x="992" y="294"/>
                </a:lnTo>
                <a:lnTo>
                  <a:pt x="1129" y="332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84" name="Freeform 8"/>
          <p:cNvSpPr>
            <a:spLocks/>
          </p:cNvSpPr>
          <p:nvPr/>
        </p:nvSpPr>
        <p:spPr bwMode="auto">
          <a:xfrm>
            <a:off x="4073525" y="2520950"/>
            <a:ext cx="1401763" cy="10080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8" y="38"/>
              </a:cxn>
              <a:cxn ang="0">
                <a:pos x="287" y="121"/>
              </a:cxn>
              <a:cxn ang="0">
                <a:pos x="469" y="255"/>
              </a:cxn>
              <a:cxn ang="0">
                <a:pos x="691" y="350"/>
              </a:cxn>
            </a:cxnLst>
            <a:rect l="0" t="0" r="r" b="b"/>
            <a:pathLst>
              <a:path w="692" h="351">
                <a:moveTo>
                  <a:pt x="0" y="0"/>
                </a:moveTo>
                <a:lnTo>
                  <a:pt x="118" y="38"/>
                </a:lnTo>
                <a:lnTo>
                  <a:pt x="287" y="121"/>
                </a:lnTo>
                <a:lnTo>
                  <a:pt x="469" y="255"/>
                </a:lnTo>
                <a:lnTo>
                  <a:pt x="691" y="350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85" name="Freeform 9"/>
          <p:cNvSpPr>
            <a:spLocks/>
          </p:cNvSpPr>
          <p:nvPr/>
        </p:nvSpPr>
        <p:spPr bwMode="auto">
          <a:xfrm>
            <a:off x="4618038" y="2541588"/>
            <a:ext cx="1273175" cy="9731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8" y="57"/>
              </a:cxn>
              <a:cxn ang="0">
                <a:pos x="268" y="146"/>
              </a:cxn>
              <a:cxn ang="0">
                <a:pos x="503" y="293"/>
              </a:cxn>
              <a:cxn ang="0">
                <a:pos x="627" y="338"/>
              </a:cxn>
            </a:cxnLst>
            <a:rect l="0" t="0" r="r" b="b"/>
            <a:pathLst>
              <a:path w="628" h="339">
                <a:moveTo>
                  <a:pt x="0" y="0"/>
                </a:moveTo>
                <a:lnTo>
                  <a:pt x="138" y="57"/>
                </a:lnTo>
                <a:lnTo>
                  <a:pt x="268" y="146"/>
                </a:lnTo>
                <a:lnTo>
                  <a:pt x="503" y="293"/>
                </a:lnTo>
                <a:lnTo>
                  <a:pt x="627" y="338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86" name="Freeform 10"/>
          <p:cNvSpPr>
            <a:spLocks/>
          </p:cNvSpPr>
          <p:nvPr/>
        </p:nvSpPr>
        <p:spPr bwMode="auto">
          <a:xfrm>
            <a:off x="4926013" y="2557463"/>
            <a:ext cx="3267075" cy="939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6" y="63"/>
              </a:cxn>
              <a:cxn ang="0">
                <a:pos x="451" y="224"/>
              </a:cxn>
              <a:cxn ang="0">
                <a:pos x="718" y="300"/>
              </a:cxn>
              <a:cxn ang="0">
                <a:pos x="1612" y="326"/>
              </a:cxn>
            </a:cxnLst>
            <a:rect l="0" t="0" r="r" b="b"/>
            <a:pathLst>
              <a:path w="1613" h="327">
                <a:moveTo>
                  <a:pt x="0" y="0"/>
                </a:moveTo>
                <a:lnTo>
                  <a:pt x="176" y="63"/>
                </a:lnTo>
                <a:lnTo>
                  <a:pt x="451" y="224"/>
                </a:lnTo>
                <a:lnTo>
                  <a:pt x="718" y="300"/>
                </a:lnTo>
                <a:lnTo>
                  <a:pt x="1612" y="326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87" name="Rectangle 11"/>
          <p:cNvSpPr>
            <a:spLocks noChangeArrowheads="1"/>
          </p:cNvSpPr>
          <p:nvPr/>
        </p:nvSpPr>
        <p:spPr bwMode="auto">
          <a:xfrm>
            <a:off x="1033463" y="2333625"/>
            <a:ext cx="598487" cy="2984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88" name="Rectangle 12"/>
          <p:cNvSpPr>
            <a:spLocks noChangeArrowheads="1"/>
          </p:cNvSpPr>
          <p:nvPr/>
        </p:nvSpPr>
        <p:spPr bwMode="auto">
          <a:xfrm>
            <a:off x="1062038" y="2819400"/>
            <a:ext cx="560387" cy="29686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89" name="Rectangle 13"/>
          <p:cNvSpPr>
            <a:spLocks noChangeArrowheads="1"/>
          </p:cNvSpPr>
          <p:nvPr/>
        </p:nvSpPr>
        <p:spPr bwMode="auto">
          <a:xfrm>
            <a:off x="1079500" y="2578100"/>
            <a:ext cx="1498600" cy="774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0" name="Line 14"/>
          <p:cNvSpPr>
            <a:spLocks noChangeShapeType="1"/>
          </p:cNvSpPr>
          <p:nvPr/>
        </p:nvSpPr>
        <p:spPr bwMode="auto">
          <a:xfrm flipH="1">
            <a:off x="990600" y="2463800"/>
            <a:ext cx="711200" cy="158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1" name="Freeform 15"/>
          <p:cNvSpPr>
            <a:spLocks/>
          </p:cNvSpPr>
          <p:nvPr/>
        </p:nvSpPr>
        <p:spPr bwMode="auto">
          <a:xfrm>
            <a:off x="1638300" y="2794000"/>
            <a:ext cx="2336800" cy="660400"/>
          </a:xfrm>
          <a:custGeom>
            <a:avLst/>
            <a:gdLst/>
            <a:ahLst/>
            <a:cxnLst>
              <a:cxn ang="0">
                <a:pos x="1472" y="416"/>
              </a:cxn>
              <a:cxn ang="0">
                <a:pos x="1152" y="224"/>
              </a:cxn>
              <a:cxn ang="0">
                <a:pos x="712" y="72"/>
              </a:cxn>
              <a:cxn ang="0">
                <a:pos x="424" y="24"/>
              </a:cxn>
              <a:cxn ang="0">
                <a:pos x="0" y="0"/>
              </a:cxn>
            </a:cxnLst>
            <a:rect l="0" t="0" r="r" b="b"/>
            <a:pathLst>
              <a:path w="1472" h="416">
                <a:moveTo>
                  <a:pt x="1472" y="416"/>
                </a:moveTo>
                <a:cubicBezTo>
                  <a:pt x="1375" y="348"/>
                  <a:pt x="1279" y="281"/>
                  <a:pt x="1152" y="224"/>
                </a:cubicBezTo>
                <a:cubicBezTo>
                  <a:pt x="1025" y="167"/>
                  <a:pt x="833" y="105"/>
                  <a:pt x="712" y="72"/>
                </a:cubicBezTo>
                <a:cubicBezTo>
                  <a:pt x="591" y="39"/>
                  <a:pt x="543" y="36"/>
                  <a:pt x="424" y="24"/>
                </a:cubicBezTo>
                <a:cubicBezTo>
                  <a:pt x="305" y="12"/>
                  <a:pt x="152" y="6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2" name="Freeform 16"/>
          <p:cNvSpPr>
            <a:spLocks/>
          </p:cNvSpPr>
          <p:nvPr/>
        </p:nvSpPr>
        <p:spPr bwMode="auto">
          <a:xfrm>
            <a:off x="1130300" y="2674938"/>
            <a:ext cx="1435100" cy="30162"/>
          </a:xfrm>
          <a:custGeom>
            <a:avLst/>
            <a:gdLst/>
            <a:ahLst/>
            <a:cxnLst>
              <a:cxn ang="0">
                <a:pos x="904" y="19"/>
              </a:cxn>
              <a:cxn ang="0">
                <a:pos x="496" y="3"/>
              </a:cxn>
              <a:cxn ang="0">
                <a:pos x="0" y="3"/>
              </a:cxn>
            </a:cxnLst>
            <a:rect l="0" t="0" r="r" b="b"/>
            <a:pathLst>
              <a:path w="904" h="19">
                <a:moveTo>
                  <a:pt x="904" y="19"/>
                </a:moveTo>
                <a:cubicBezTo>
                  <a:pt x="775" y="12"/>
                  <a:pt x="647" y="6"/>
                  <a:pt x="496" y="3"/>
                </a:cubicBezTo>
                <a:cubicBezTo>
                  <a:pt x="345" y="0"/>
                  <a:pt x="172" y="1"/>
                  <a:pt x="0" y="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3" name="Freeform 17"/>
          <p:cNvSpPr>
            <a:spLocks/>
          </p:cNvSpPr>
          <p:nvPr/>
        </p:nvSpPr>
        <p:spPr bwMode="auto">
          <a:xfrm>
            <a:off x="977900" y="2540000"/>
            <a:ext cx="3771900" cy="990600"/>
          </a:xfrm>
          <a:custGeom>
            <a:avLst/>
            <a:gdLst/>
            <a:ahLst/>
            <a:cxnLst>
              <a:cxn ang="0">
                <a:pos x="2312" y="624"/>
              </a:cxn>
              <a:cxn ang="0">
                <a:pos x="1984" y="384"/>
              </a:cxn>
              <a:cxn ang="0">
                <a:pos x="1768" y="216"/>
              </a:cxn>
              <a:cxn ang="0">
                <a:pos x="1480" y="120"/>
              </a:cxn>
              <a:cxn ang="0">
                <a:pos x="1096" y="56"/>
              </a:cxn>
              <a:cxn ang="0">
                <a:pos x="752" y="16"/>
              </a:cxn>
              <a:cxn ang="0">
                <a:pos x="0" y="0"/>
              </a:cxn>
            </a:cxnLst>
            <a:rect l="0" t="0" r="r" b="b"/>
            <a:pathLst>
              <a:path w="2312" h="624">
                <a:moveTo>
                  <a:pt x="2312" y="624"/>
                </a:moveTo>
                <a:cubicBezTo>
                  <a:pt x="2193" y="538"/>
                  <a:pt x="2075" y="452"/>
                  <a:pt x="1984" y="384"/>
                </a:cubicBezTo>
                <a:cubicBezTo>
                  <a:pt x="1893" y="316"/>
                  <a:pt x="1852" y="260"/>
                  <a:pt x="1768" y="216"/>
                </a:cubicBezTo>
                <a:cubicBezTo>
                  <a:pt x="1684" y="172"/>
                  <a:pt x="1592" y="147"/>
                  <a:pt x="1480" y="120"/>
                </a:cubicBezTo>
                <a:cubicBezTo>
                  <a:pt x="1368" y="93"/>
                  <a:pt x="1217" y="73"/>
                  <a:pt x="1096" y="56"/>
                </a:cubicBezTo>
                <a:cubicBezTo>
                  <a:pt x="975" y="39"/>
                  <a:pt x="935" y="25"/>
                  <a:pt x="752" y="16"/>
                </a:cubicBezTo>
                <a:cubicBezTo>
                  <a:pt x="569" y="7"/>
                  <a:pt x="284" y="3"/>
                  <a:pt x="0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4" name="Freeform 18"/>
          <p:cNvSpPr>
            <a:spLocks/>
          </p:cNvSpPr>
          <p:nvPr/>
        </p:nvSpPr>
        <p:spPr bwMode="auto">
          <a:xfrm>
            <a:off x="977900" y="2744788"/>
            <a:ext cx="7477125" cy="1395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24" y="72"/>
              </a:cxn>
              <a:cxn ang="0">
                <a:pos x="856" y="104"/>
              </a:cxn>
              <a:cxn ang="0">
                <a:pos x="1320" y="216"/>
              </a:cxn>
              <a:cxn ang="0">
                <a:pos x="1720" y="408"/>
              </a:cxn>
              <a:cxn ang="0">
                <a:pos x="1944" y="496"/>
              </a:cxn>
              <a:cxn ang="0">
                <a:pos x="2096" y="536"/>
              </a:cxn>
              <a:cxn ang="0">
                <a:pos x="2736" y="520"/>
              </a:cxn>
              <a:cxn ang="0">
                <a:pos x="3824" y="512"/>
              </a:cxn>
              <a:cxn ang="0">
                <a:pos x="4728" y="512"/>
              </a:cxn>
              <a:cxn ang="0">
                <a:pos x="4728" y="840"/>
              </a:cxn>
              <a:cxn ang="0">
                <a:pos x="16" y="840"/>
              </a:cxn>
              <a:cxn ang="0">
                <a:pos x="0" y="0"/>
              </a:cxn>
            </a:cxnLst>
            <a:rect l="0" t="0" r="r" b="b"/>
            <a:pathLst>
              <a:path w="4728" h="840">
                <a:moveTo>
                  <a:pt x="0" y="0"/>
                </a:moveTo>
                <a:lnTo>
                  <a:pt x="424" y="72"/>
                </a:lnTo>
                <a:lnTo>
                  <a:pt x="856" y="104"/>
                </a:lnTo>
                <a:lnTo>
                  <a:pt x="1320" y="216"/>
                </a:lnTo>
                <a:lnTo>
                  <a:pt x="1720" y="408"/>
                </a:lnTo>
                <a:lnTo>
                  <a:pt x="1944" y="496"/>
                </a:lnTo>
                <a:lnTo>
                  <a:pt x="2096" y="536"/>
                </a:lnTo>
                <a:lnTo>
                  <a:pt x="2736" y="520"/>
                </a:lnTo>
                <a:lnTo>
                  <a:pt x="3824" y="512"/>
                </a:lnTo>
                <a:lnTo>
                  <a:pt x="4728" y="512"/>
                </a:lnTo>
                <a:lnTo>
                  <a:pt x="4728" y="840"/>
                </a:lnTo>
                <a:lnTo>
                  <a:pt x="16" y="84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5" name="Freeform 19"/>
          <p:cNvSpPr>
            <a:spLocks/>
          </p:cNvSpPr>
          <p:nvPr/>
        </p:nvSpPr>
        <p:spPr bwMode="auto">
          <a:xfrm>
            <a:off x="990600" y="2146300"/>
            <a:ext cx="7467600" cy="124460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0"/>
              </a:cxn>
              <a:cxn ang="0">
                <a:pos x="4704" y="0"/>
              </a:cxn>
              <a:cxn ang="0">
                <a:pos x="4704" y="784"/>
              </a:cxn>
              <a:cxn ang="0">
                <a:pos x="4120" y="760"/>
              </a:cxn>
              <a:cxn ang="0">
                <a:pos x="3880" y="728"/>
              </a:cxn>
              <a:cxn ang="0">
                <a:pos x="3520" y="688"/>
              </a:cxn>
              <a:cxn ang="0">
                <a:pos x="3368" y="616"/>
              </a:cxn>
              <a:cxn ang="0">
                <a:pos x="3104" y="424"/>
              </a:cxn>
              <a:cxn ang="0">
                <a:pos x="2720" y="216"/>
              </a:cxn>
              <a:cxn ang="0">
                <a:pos x="2584" y="208"/>
              </a:cxn>
              <a:cxn ang="0">
                <a:pos x="2040" y="200"/>
              </a:cxn>
              <a:cxn ang="0">
                <a:pos x="616" y="200"/>
              </a:cxn>
              <a:cxn ang="0">
                <a:pos x="0" y="192"/>
              </a:cxn>
            </a:cxnLst>
            <a:rect l="0" t="0" r="r" b="b"/>
            <a:pathLst>
              <a:path w="4704" h="784">
                <a:moveTo>
                  <a:pt x="0" y="192"/>
                </a:moveTo>
                <a:lnTo>
                  <a:pt x="0" y="0"/>
                </a:lnTo>
                <a:lnTo>
                  <a:pt x="4704" y="0"/>
                </a:lnTo>
                <a:lnTo>
                  <a:pt x="4704" y="784"/>
                </a:lnTo>
                <a:lnTo>
                  <a:pt x="4120" y="760"/>
                </a:lnTo>
                <a:lnTo>
                  <a:pt x="3880" y="728"/>
                </a:lnTo>
                <a:lnTo>
                  <a:pt x="3520" y="688"/>
                </a:lnTo>
                <a:lnTo>
                  <a:pt x="3368" y="616"/>
                </a:lnTo>
                <a:lnTo>
                  <a:pt x="3104" y="424"/>
                </a:lnTo>
                <a:lnTo>
                  <a:pt x="2720" y="216"/>
                </a:lnTo>
                <a:lnTo>
                  <a:pt x="2584" y="208"/>
                </a:lnTo>
                <a:lnTo>
                  <a:pt x="2040" y="200"/>
                </a:lnTo>
                <a:lnTo>
                  <a:pt x="616" y="200"/>
                </a:lnTo>
                <a:lnTo>
                  <a:pt x="0" y="192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6" name="Freeform 20"/>
          <p:cNvSpPr>
            <a:spLocks/>
          </p:cNvSpPr>
          <p:nvPr/>
        </p:nvSpPr>
        <p:spPr bwMode="auto">
          <a:xfrm>
            <a:off x="1144588" y="2451100"/>
            <a:ext cx="7234237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5" y="7"/>
              </a:cxn>
              <a:cxn ang="0">
                <a:pos x="2082" y="26"/>
              </a:cxn>
              <a:cxn ang="0">
                <a:pos x="2337" y="127"/>
              </a:cxn>
              <a:cxn ang="0">
                <a:pos x="2525" y="235"/>
              </a:cxn>
              <a:cxn ang="0">
                <a:pos x="2663" y="279"/>
              </a:cxn>
              <a:cxn ang="0">
                <a:pos x="3100" y="317"/>
              </a:cxn>
              <a:cxn ang="0">
                <a:pos x="3570" y="336"/>
              </a:cxn>
            </a:cxnLst>
            <a:rect l="0" t="0" r="r" b="b"/>
            <a:pathLst>
              <a:path w="3571" h="337">
                <a:moveTo>
                  <a:pt x="0" y="0"/>
                </a:moveTo>
                <a:lnTo>
                  <a:pt x="1945" y="7"/>
                </a:lnTo>
                <a:lnTo>
                  <a:pt x="2082" y="26"/>
                </a:lnTo>
                <a:lnTo>
                  <a:pt x="2337" y="127"/>
                </a:lnTo>
                <a:lnTo>
                  <a:pt x="2525" y="235"/>
                </a:lnTo>
                <a:lnTo>
                  <a:pt x="2663" y="279"/>
                </a:lnTo>
                <a:lnTo>
                  <a:pt x="3100" y="317"/>
                </a:lnTo>
                <a:lnTo>
                  <a:pt x="3570" y="336"/>
                </a:lnTo>
              </a:path>
            </a:pathLst>
          </a:custGeom>
          <a:noFill/>
          <a:ln w="38100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197" name="Rectangle 21"/>
          <p:cNvSpPr>
            <a:spLocks noChangeArrowheads="1"/>
          </p:cNvSpPr>
          <p:nvPr/>
        </p:nvSpPr>
        <p:spPr bwMode="auto">
          <a:xfrm>
            <a:off x="1062038" y="3730625"/>
            <a:ext cx="83185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>
                <a:latin typeface="Tahoma" pitchFamily="34" charset="0"/>
              </a:rPr>
              <a:t>Line B</a:t>
            </a:r>
          </a:p>
        </p:txBody>
      </p:sp>
      <p:sp>
        <p:nvSpPr>
          <p:cNvPr id="178198" name="Rectangle 22"/>
          <p:cNvSpPr>
            <a:spLocks noChangeArrowheads="1"/>
          </p:cNvSpPr>
          <p:nvPr/>
        </p:nvSpPr>
        <p:spPr bwMode="auto">
          <a:xfrm>
            <a:off x="974725" y="2152650"/>
            <a:ext cx="7483475" cy="19764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199" name="Freeform 23"/>
          <p:cNvSpPr>
            <a:spLocks/>
          </p:cNvSpPr>
          <p:nvPr/>
        </p:nvSpPr>
        <p:spPr bwMode="auto">
          <a:xfrm>
            <a:off x="1116013" y="2946400"/>
            <a:ext cx="7313612" cy="657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4" y="0"/>
              </a:cxn>
              <a:cxn ang="0">
                <a:pos x="554" y="0"/>
              </a:cxn>
              <a:cxn ang="0">
                <a:pos x="731" y="12"/>
              </a:cxn>
              <a:cxn ang="0">
                <a:pos x="881" y="38"/>
              </a:cxn>
              <a:cxn ang="0">
                <a:pos x="1024" y="76"/>
              </a:cxn>
              <a:cxn ang="0">
                <a:pos x="1266" y="152"/>
              </a:cxn>
              <a:cxn ang="0">
                <a:pos x="1377" y="197"/>
              </a:cxn>
              <a:cxn ang="0">
                <a:pos x="1560" y="228"/>
              </a:cxn>
              <a:cxn ang="0">
                <a:pos x="3609" y="221"/>
              </a:cxn>
            </a:cxnLst>
            <a:rect l="0" t="0" r="r" b="b"/>
            <a:pathLst>
              <a:path w="3610" h="229">
                <a:moveTo>
                  <a:pt x="0" y="0"/>
                </a:moveTo>
                <a:lnTo>
                  <a:pt x="254" y="0"/>
                </a:lnTo>
                <a:lnTo>
                  <a:pt x="554" y="0"/>
                </a:lnTo>
                <a:lnTo>
                  <a:pt x="731" y="12"/>
                </a:lnTo>
                <a:lnTo>
                  <a:pt x="881" y="38"/>
                </a:lnTo>
                <a:lnTo>
                  <a:pt x="1024" y="76"/>
                </a:lnTo>
                <a:lnTo>
                  <a:pt x="1266" y="152"/>
                </a:lnTo>
                <a:lnTo>
                  <a:pt x="1377" y="197"/>
                </a:lnTo>
                <a:lnTo>
                  <a:pt x="1560" y="228"/>
                </a:lnTo>
                <a:lnTo>
                  <a:pt x="3609" y="221"/>
                </a:lnTo>
              </a:path>
            </a:pathLst>
          </a:custGeom>
          <a:noFill/>
          <a:ln w="57150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8200" name="Freeform 24"/>
          <p:cNvSpPr>
            <a:spLocks/>
          </p:cNvSpPr>
          <p:nvPr/>
        </p:nvSpPr>
        <p:spPr bwMode="auto">
          <a:xfrm>
            <a:off x="1003300" y="2755900"/>
            <a:ext cx="1638300" cy="241300"/>
          </a:xfrm>
          <a:custGeom>
            <a:avLst/>
            <a:gdLst/>
            <a:ahLst/>
            <a:cxnLst>
              <a:cxn ang="0">
                <a:pos x="1032" y="152"/>
              </a:cxn>
              <a:cxn ang="0">
                <a:pos x="696" y="96"/>
              </a:cxn>
              <a:cxn ang="0">
                <a:pos x="344" y="64"/>
              </a:cxn>
              <a:cxn ang="0">
                <a:pos x="0" y="0"/>
              </a:cxn>
            </a:cxnLst>
            <a:rect l="0" t="0" r="r" b="b"/>
            <a:pathLst>
              <a:path w="1032" h="152">
                <a:moveTo>
                  <a:pt x="1032" y="152"/>
                </a:moveTo>
                <a:lnTo>
                  <a:pt x="696" y="96"/>
                </a:lnTo>
                <a:lnTo>
                  <a:pt x="344" y="64"/>
                </a:lnTo>
                <a:lnTo>
                  <a:pt x="0" y="0"/>
                </a:ln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201" name="Freeform 25"/>
          <p:cNvSpPr>
            <a:spLocks/>
          </p:cNvSpPr>
          <p:nvPr/>
        </p:nvSpPr>
        <p:spPr bwMode="auto">
          <a:xfrm>
            <a:off x="1016000" y="2781300"/>
            <a:ext cx="1587500" cy="495300"/>
          </a:xfrm>
          <a:custGeom>
            <a:avLst/>
            <a:gdLst/>
            <a:ahLst/>
            <a:cxnLst>
              <a:cxn ang="0">
                <a:pos x="48" y="8"/>
              </a:cxn>
              <a:cxn ang="0">
                <a:pos x="320" y="64"/>
              </a:cxn>
              <a:cxn ang="0">
                <a:pos x="808" y="120"/>
              </a:cxn>
              <a:cxn ang="0">
                <a:pos x="1000" y="160"/>
              </a:cxn>
              <a:cxn ang="0">
                <a:pos x="992" y="312"/>
              </a:cxn>
              <a:cxn ang="0">
                <a:pos x="88" y="312"/>
              </a:cxn>
              <a:cxn ang="0">
                <a:pos x="8" y="216"/>
              </a:cxn>
              <a:cxn ang="0">
                <a:pos x="0" y="0"/>
              </a:cxn>
              <a:cxn ang="0">
                <a:pos x="128" y="32"/>
              </a:cxn>
            </a:cxnLst>
            <a:rect l="0" t="0" r="r" b="b"/>
            <a:pathLst>
              <a:path w="1000" h="312">
                <a:moveTo>
                  <a:pt x="48" y="8"/>
                </a:moveTo>
                <a:lnTo>
                  <a:pt x="320" y="64"/>
                </a:lnTo>
                <a:lnTo>
                  <a:pt x="808" y="120"/>
                </a:lnTo>
                <a:lnTo>
                  <a:pt x="1000" y="160"/>
                </a:lnTo>
                <a:lnTo>
                  <a:pt x="992" y="312"/>
                </a:lnTo>
                <a:lnTo>
                  <a:pt x="88" y="312"/>
                </a:lnTo>
                <a:lnTo>
                  <a:pt x="8" y="216"/>
                </a:lnTo>
                <a:lnTo>
                  <a:pt x="0" y="0"/>
                </a:lnTo>
                <a:lnTo>
                  <a:pt x="128" y="32"/>
                </a:lnTo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8203" name="Rectangle 27"/>
          <p:cNvSpPr>
            <a:spLocks noChangeArrowheads="1"/>
          </p:cNvSpPr>
          <p:nvPr/>
        </p:nvSpPr>
        <p:spPr bwMode="auto">
          <a:xfrm>
            <a:off x="682998" y="4645025"/>
            <a:ext cx="7801817" cy="1271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chemeClr val="accent6"/>
                </a:solidFill>
                <a:latin typeface="Tahoma" pitchFamily="34" charset="0"/>
              </a:rPr>
              <a:t>Each Line is  Subdivided into Seismic Facies Units</a:t>
            </a:r>
          </a:p>
          <a:p>
            <a:pPr algn="ctr">
              <a:lnSpc>
                <a:spcPct val="75000"/>
              </a:lnSpc>
            </a:pPr>
            <a:r>
              <a:rPr lang="en-US" b="1" dirty="0">
                <a:solidFill>
                  <a:schemeClr val="accent6"/>
                </a:solidFill>
                <a:latin typeface="Tahoma" pitchFamily="34" charset="0"/>
              </a:rPr>
              <a:t>where Each Unit Differs from its Neighbors.</a:t>
            </a:r>
          </a:p>
          <a:p>
            <a:pPr algn="ctr">
              <a:lnSpc>
                <a:spcPct val="75000"/>
              </a:lnSpc>
            </a:pPr>
            <a:endParaRPr lang="en-US" sz="2000" b="1" dirty="0">
              <a:solidFill>
                <a:srgbClr val="FFFF99"/>
              </a:solidFill>
              <a:latin typeface="Tahoma" pitchFamily="34" charset="0"/>
            </a:endParaRPr>
          </a:p>
          <a:p>
            <a:pPr algn="ctr">
              <a:lnSpc>
                <a:spcPct val="75000"/>
              </a:lnSpc>
            </a:pPr>
            <a:r>
              <a:rPr lang="en-US" sz="2000" b="1" dirty="0">
                <a:latin typeface="Tahoma" pitchFamily="34" charset="0"/>
              </a:rPr>
              <a:t>Here facies units are based on reflection geometries. 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555751" y="1457327"/>
            <a:ext cx="900113" cy="550863"/>
            <a:chOff x="980" y="1134"/>
            <a:chExt cx="567" cy="347"/>
          </a:xfrm>
        </p:grpSpPr>
        <p:sp>
          <p:nvSpPr>
            <p:cNvPr id="178205" name="Rectangle 29"/>
            <p:cNvSpPr>
              <a:spLocks noChangeArrowheads="1"/>
            </p:cNvSpPr>
            <p:nvPr/>
          </p:nvSpPr>
          <p:spPr bwMode="auto">
            <a:xfrm>
              <a:off x="980" y="1134"/>
              <a:ext cx="567" cy="3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C -On</a:t>
              </a:r>
            </a:p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    P</a:t>
              </a:r>
            </a:p>
          </p:txBody>
        </p:sp>
        <p:sp>
          <p:nvSpPr>
            <p:cNvPr id="178206" name="Line 30"/>
            <p:cNvSpPr>
              <a:spLocks noChangeShapeType="1"/>
            </p:cNvSpPr>
            <p:nvPr/>
          </p:nvSpPr>
          <p:spPr bwMode="auto">
            <a:xfrm>
              <a:off x="1064" y="1290"/>
              <a:ext cx="3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78207" name="Line 31"/>
          <p:cNvSpPr>
            <a:spLocks noChangeShapeType="1"/>
          </p:cNvSpPr>
          <p:nvPr/>
        </p:nvSpPr>
        <p:spPr bwMode="auto">
          <a:xfrm flipH="1">
            <a:off x="2565400" y="1414463"/>
            <a:ext cx="0" cy="15240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2695575" y="1457327"/>
            <a:ext cx="696913" cy="550863"/>
            <a:chOff x="1698" y="1134"/>
            <a:chExt cx="439" cy="347"/>
          </a:xfrm>
        </p:grpSpPr>
        <p:sp>
          <p:nvSpPr>
            <p:cNvPr id="178209" name="Rectangle 33"/>
            <p:cNvSpPr>
              <a:spLocks noChangeArrowheads="1"/>
            </p:cNvSpPr>
            <p:nvPr/>
          </p:nvSpPr>
          <p:spPr bwMode="auto">
            <a:xfrm>
              <a:off x="1698" y="1134"/>
              <a:ext cx="439" cy="3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T -C</a:t>
              </a:r>
            </a:p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  Ob</a:t>
              </a:r>
            </a:p>
          </p:txBody>
        </p:sp>
        <p:sp>
          <p:nvSpPr>
            <p:cNvPr id="178210" name="Line 34"/>
            <p:cNvSpPr>
              <a:spLocks noChangeShapeType="1"/>
            </p:cNvSpPr>
            <p:nvPr/>
          </p:nvSpPr>
          <p:spPr bwMode="auto">
            <a:xfrm>
              <a:off x="1729" y="1290"/>
              <a:ext cx="3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78211" name="Line 35"/>
          <p:cNvSpPr>
            <a:spLocks noChangeShapeType="1"/>
          </p:cNvSpPr>
          <p:nvPr/>
        </p:nvSpPr>
        <p:spPr bwMode="auto">
          <a:xfrm>
            <a:off x="3759200" y="1419225"/>
            <a:ext cx="12700" cy="19812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4019552" y="1408113"/>
            <a:ext cx="882651" cy="612775"/>
            <a:chOff x="2532" y="1108"/>
            <a:chExt cx="556" cy="386"/>
          </a:xfrm>
        </p:grpSpPr>
        <p:sp>
          <p:nvSpPr>
            <p:cNvPr id="178213" name="Rectangle 37"/>
            <p:cNvSpPr>
              <a:spLocks noChangeArrowheads="1"/>
            </p:cNvSpPr>
            <p:nvPr/>
          </p:nvSpPr>
          <p:spPr bwMode="auto">
            <a:xfrm>
              <a:off x="2532" y="1108"/>
              <a:ext cx="556" cy="3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000" b="1" dirty="0">
                  <a:latin typeface="+mn-lt"/>
                </a:rPr>
                <a:t>T -Dn</a:t>
              </a:r>
            </a:p>
            <a:p>
              <a:pPr>
                <a:lnSpc>
                  <a:spcPct val="85000"/>
                </a:lnSpc>
              </a:pPr>
              <a:r>
                <a:rPr lang="en-US" sz="2000" b="1" dirty="0">
                  <a:latin typeface="+mn-lt"/>
                </a:rPr>
                <a:t>  Ob</a:t>
              </a:r>
            </a:p>
          </p:txBody>
        </p:sp>
        <p:sp>
          <p:nvSpPr>
            <p:cNvPr id="178214" name="Line 38"/>
            <p:cNvSpPr>
              <a:spLocks noChangeShapeType="1"/>
            </p:cNvSpPr>
            <p:nvPr/>
          </p:nvSpPr>
          <p:spPr bwMode="auto">
            <a:xfrm>
              <a:off x="2608" y="1290"/>
              <a:ext cx="3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78215" name="Line 39"/>
          <p:cNvSpPr>
            <a:spLocks noChangeShapeType="1"/>
          </p:cNvSpPr>
          <p:nvPr/>
        </p:nvSpPr>
        <p:spPr bwMode="auto">
          <a:xfrm>
            <a:off x="5232400" y="1419225"/>
            <a:ext cx="38100" cy="21336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5227641" y="1449390"/>
            <a:ext cx="896938" cy="550863"/>
            <a:chOff x="3293" y="1134"/>
            <a:chExt cx="565" cy="347"/>
          </a:xfrm>
        </p:grpSpPr>
        <p:sp>
          <p:nvSpPr>
            <p:cNvPr id="178217" name="Rectangle 41"/>
            <p:cNvSpPr>
              <a:spLocks noChangeArrowheads="1"/>
            </p:cNvSpPr>
            <p:nvPr/>
          </p:nvSpPr>
          <p:spPr bwMode="auto">
            <a:xfrm>
              <a:off x="3293" y="1134"/>
              <a:ext cx="565" cy="3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C -Dn</a:t>
              </a:r>
            </a:p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   P</a:t>
              </a:r>
            </a:p>
          </p:txBody>
        </p:sp>
        <p:sp>
          <p:nvSpPr>
            <p:cNvPr id="178218" name="Line 42"/>
            <p:cNvSpPr>
              <a:spLocks noChangeShapeType="1"/>
            </p:cNvSpPr>
            <p:nvPr/>
          </p:nvSpPr>
          <p:spPr bwMode="auto">
            <a:xfrm>
              <a:off x="3373" y="1290"/>
              <a:ext cx="3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78219" name="Line 43"/>
          <p:cNvSpPr>
            <a:spLocks noChangeShapeType="1"/>
          </p:cNvSpPr>
          <p:nvPr/>
        </p:nvSpPr>
        <p:spPr bwMode="auto">
          <a:xfrm>
            <a:off x="6261100" y="1419225"/>
            <a:ext cx="50800" cy="2171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6600825" y="1449390"/>
            <a:ext cx="711200" cy="550863"/>
            <a:chOff x="4158" y="1134"/>
            <a:chExt cx="448" cy="347"/>
          </a:xfrm>
        </p:grpSpPr>
        <p:sp>
          <p:nvSpPr>
            <p:cNvPr id="178221" name="Rectangle 45"/>
            <p:cNvSpPr>
              <a:spLocks noChangeArrowheads="1"/>
            </p:cNvSpPr>
            <p:nvPr/>
          </p:nvSpPr>
          <p:spPr bwMode="auto">
            <a:xfrm>
              <a:off x="4158" y="1134"/>
              <a:ext cx="448" cy="3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C -C</a:t>
              </a:r>
            </a:p>
            <a:p>
              <a:pPr>
                <a:lnSpc>
                  <a:spcPct val="75000"/>
                </a:lnSpc>
              </a:pPr>
              <a:r>
                <a:rPr lang="en-US" sz="2000" b="1" dirty="0">
                  <a:latin typeface="+mn-lt"/>
                </a:rPr>
                <a:t>   P</a:t>
              </a:r>
            </a:p>
          </p:txBody>
        </p:sp>
        <p:sp>
          <p:nvSpPr>
            <p:cNvPr id="178222" name="Line 46"/>
            <p:cNvSpPr>
              <a:spLocks noChangeShapeType="1"/>
            </p:cNvSpPr>
            <p:nvPr/>
          </p:nvSpPr>
          <p:spPr bwMode="auto">
            <a:xfrm>
              <a:off x="4194" y="1290"/>
              <a:ext cx="3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ABC Codes Posted on a Map</a:t>
            </a:r>
          </a:p>
        </p:txBody>
      </p:sp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1514475" y="1309688"/>
            <a:ext cx="6229350" cy="46450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04" name="Line 4"/>
          <p:cNvSpPr>
            <a:spLocks noChangeShapeType="1"/>
          </p:cNvSpPr>
          <p:nvPr/>
        </p:nvSpPr>
        <p:spPr bwMode="auto">
          <a:xfrm>
            <a:off x="4454525" y="1296988"/>
            <a:ext cx="0" cy="4657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05" name="Line 5"/>
          <p:cNvSpPr>
            <a:spLocks noChangeShapeType="1"/>
          </p:cNvSpPr>
          <p:nvPr/>
        </p:nvSpPr>
        <p:spPr bwMode="auto">
          <a:xfrm>
            <a:off x="1514475" y="2593975"/>
            <a:ext cx="6229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06" name="Line 6"/>
          <p:cNvSpPr>
            <a:spLocks noChangeShapeType="1"/>
          </p:cNvSpPr>
          <p:nvPr/>
        </p:nvSpPr>
        <p:spPr bwMode="auto">
          <a:xfrm>
            <a:off x="4487863" y="2382838"/>
            <a:ext cx="1063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541838" y="2139950"/>
            <a:ext cx="428625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400" b="1" dirty="0">
                <a:latin typeface="Tahoma" pitchFamily="34" charset="0"/>
              </a:rPr>
              <a:t>10</a:t>
            </a:r>
          </a:p>
        </p:txBody>
      </p:sp>
      <p:sp>
        <p:nvSpPr>
          <p:cNvPr id="179208" name="Rectangle 8"/>
          <p:cNvSpPr>
            <a:spLocks noChangeArrowheads="1"/>
          </p:cNvSpPr>
          <p:nvPr/>
        </p:nvSpPr>
        <p:spPr bwMode="auto">
          <a:xfrm>
            <a:off x="4541838" y="4170363"/>
            <a:ext cx="428625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400" b="1" dirty="0">
                <a:latin typeface="Tahoma" pitchFamily="34" charset="0"/>
              </a:rPr>
              <a:t>30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368550" y="2692400"/>
            <a:ext cx="4511675" cy="314325"/>
            <a:chOff x="1666" y="2145"/>
            <a:chExt cx="2537" cy="177"/>
          </a:xfrm>
        </p:grpSpPr>
        <p:sp>
          <p:nvSpPr>
            <p:cNvPr id="179210" name="Rectangle 10"/>
            <p:cNvSpPr>
              <a:spLocks noChangeArrowheads="1"/>
            </p:cNvSpPr>
            <p:nvPr/>
          </p:nvSpPr>
          <p:spPr bwMode="auto">
            <a:xfrm>
              <a:off x="1666" y="2145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10</a:t>
              </a:r>
            </a:p>
          </p:txBody>
        </p:sp>
        <p:sp>
          <p:nvSpPr>
            <p:cNvPr id="179211" name="Rectangle 11"/>
            <p:cNvSpPr>
              <a:spLocks noChangeArrowheads="1"/>
            </p:cNvSpPr>
            <p:nvPr/>
          </p:nvSpPr>
          <p:spPr bwMode="auto">
            <a:xfrm>
              <a:off x="2247" y="2145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20</a:t>
              </a:r>
            </a:p>
          </p:txBody>
        </p:sp>
        <p:sp>
          <p:nvSpPr>
            <p:cNvPr id="179212" name="Rectangle 12"/>
            <p:cNvSpPr>
              <a:spLocks noChangeArrowheads="1"/>
            </p:cNvSpPr>
            <p:nvPr/>
          </p:nvSpPr>
          <p:spPr bwMode="auto">
            <a:xfrm>
              <a:off x="2841" y="2145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30</a:t>
              </a:r>
            </a:p>
          </p:txBody>
        </p:sp>
        <p:sp>
          <p:nvSpPr>
            <p:cNvPr id="179213" name="Rectangle 13"/>
            <p:cNvSpPr>
              <a:spLocks noChangeArrowheads="1"/>
            </p:cNvSpPr>
            <p:nvPr/>
          </p:nvSpPr>
          <p:spPr bwMode="auto">
            <a:xfrm>
              <a:off x="3382" y="2145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40</a:t>
              </a:r>
            </a:p>
          </p:txBody>
        </p:sp>
        <p:sp>
          <p:nvSpPr>
            <p:cNvPr id="179214" name="Rectangle 14"/>
            <p:cNvSpPr>
              <a:spLocks noChangeArrowheads="1"/>
            </p:cNvSpPr>
            <p:nvPr/>
          </p:nvSpPr>
          <p:spPr bwMode="auto">
            <a:xfrm>
              <a:off x="3962" y="2145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50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587625" y="2627313"/>
            <a:ext cx="4097338" cy="127000"/>
            <a:chOff x="1789" y="2109"/>
            <a:chExt cx="2304" cy="71"/>
          </a:xfrm>
        </p:grpSpPr>
        <p:sp>
          <p:nvSpPr>
            <p:cNvPr id="179216" name="Line 16"/>
            <p:cNvSpPr>
              <a:spLocks noChangeShapeType="1"/>
            </p:cNvSpPr>
            <p:nvPr/>
          </p:nvSpPr>
          <p:spPr bwMode="auto">
            <a:xfrm>
              <a:off x="1789" y="2109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17" name="Line 17"/>
            <p:cNvSpPr>
              <a:spLocks noChangeShapeType="1"/>
            </p:cNvSpPr>
            <p:nvPr/>
          </p:nvSpPr>
          <p:spPr bwMode="auto">
            <a:xfrm>
              <a:off x="2371" y="2109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18" name="Line 18"/>
            <p:cNvSpPr>
              <a:spLocks noChangeShapeType="1"/>
            </p:cNvSpPr>
            <p:nvPr/>
          </p:nvSpPr>
          <p:spPr bwMode="auto">
            <a:xfrm>
              <a:off x="2959" y="2109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19" name="Line 19"/>
            <p:cNvSpPr>
              <a:spLocks noChangeShapeType="1"/>
            </p:cNvSpPr>
            <p:nvPr/>
          </p:nvSpPr>
          <p:spPr bwMode="auto">
            <a:xfrm>
              <a:off x="3511" y="2109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20" name="Line 20"/>
            <p:cNvSpPr>
              <a:spLocks noChangeShapeType="1"/>
            </p:cNvSpPr>
            <p:nvPr/>
          </p:nvSpPr>
          <p:spPr bwMode="auto">
            <a:xfrm>
              <a:off x="4093" y="2109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9221" name="Rectangle 21"/>
          <p:cNvSpPr>
            <a:spLocks noChangeArrowheads="1"/>
          </p:cNvSpPr>
          <p:nvPr/>
        </p:nvSpPr>
        <p:spPr bwMode="auto">
          <a:xfrm>
            <a:off x="4541838" y="5203825"/>
            <a:ext cx="428625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400" b="1" dirty="0">
                <a:latin typeface="Tahoma" pitchFamily="34" charset="0"/>
              </a:rPr>
              <a:t>40</a:t>
            </a:r>
          </a:p>
        </p:txBody>
      </p:sp>
      <p:sp>
        <p:nvSpPr>
          <p:cNvPr id="179222" name="Line 22"/>
          <p:cNvSpPr>
            <a:spLocks noChangeShapeType="1"/>
          </p:cNvSpPr>
          <p:nvPr/>
        </p:nvSpPr>
        <p:spPr bwMode="auto">
          <a:xfrm>
            <a:off x="4451350" y="5391150"/>
            <a:ext cx="142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23" name="Line 23"/>
          <p:cNvSpPr>
            <a:spLocks noChangeShapeType="1"/>
          </p:cNvSpPr>
          <p:nvPr/>
        </p:nvSpPr>
        <p:spPr bwMode="auto">
          <a:xfrm>
            <a:off x="1514475" y="4530725"/>
            <a:ext cx="6229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368550" y="4602163"/>
            <a:ext cx="4511675" cy="314325"/>
            <a:chOff x="1666" y="3219"/>
            <a:chExt cx="2537" cy="177"/>
          </a:xfrm>
        </p:grpSpPr>
        <p:sp>
          <p:nvSpPr>
            <p:cNvPr id="179225" name="Rectangle 25"/>
            <p:cNvSpPr>
              <a:spLocks noChangeArrowheads="1"/>
            </p:cNvSpPr>
            <p:nvPr/>
          </p:nvSpPr>
          <p:spPr bwMode="auto">
            <a:xfrm>
              <a:off x="1666" y="3219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10</a:t>
              </a:r>
            </a:p>
          </p:txBody>
        </p:sp>
        <p:sp>
          <p:nvSpPr>
            <p:cNvPr id="179226" name="Rectangle 26"/>
            <p:cNvSpPr>
              <a:spLocks noChangeArrowheads="1"/>
            </p:cNvSpPr>
            <p:nvPr/>
          </p:nvSpPr>
          <p:spPr bwMode="auto">
            <a:xfrm>
              <a:off x="2247" y="3219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20</a:t>
              </a:r>
            </a:p>
          </p:txBody>
        </p:sp>
        <p:sp>
          <p:nvSpPr>
            <p:cNvPr id="179227" name="Rectangle 27"/>
            <p:cNvSpPr>
              <a:spLocks noChangeArrowheads="1"/>
            </p:cNvSpPr>
            <p:nvPr/>
          </p:nvSpPr>
          <p:spPr bwMode="auto">
            <a:xfrm>
              <a:off x="2841" y="3219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30</a:t>
              </a:r>
            </a:p>
          </p:txBody>
        </p:sp>
        <p:sp>
          <p:nvSpPr>
            <p:cNvPr id="179228" name="Rectangle 28"/>
            <p:cNvSpPr>
              <a:spLocks noChangeArrowheads="1"/>
            </p:cNvSpPr>
            <p:nvPr/>
          </p:nvSpPr>
          <p:spPr bwMode="auto">
            <a:xfrm>
              <a:off x="3382" y="3219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40</a:t>
              </a:r>
            </a:p>
          </p:txBody>
        </p:sp>
        <p:sp>
          <p:nvSpPr>
            <p:cNvPr id="179229" name="Rectangle 29"/>
            <p:cNvSpPr>
              <a:spLocks noChangeArrowheads="1"/>
            </p:cNvSpPr>
            <p:nvPr/>
          </p:nvSpPr>
          <p:spPr bwMode="auto">
            <a:xfrm>
              <a:off x="3962" y="3219"/>
              <a:ext cx="241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400" b="1" dirty="0">
                  <a:latin typeface="Tahoma" pitchFamily="34" charset="0"/>
                </a:rPr>
                <a:t>50</a:t>
              </a:r>
            </a:p>
          </p:txBody>
        </p:sp>
      </p:grp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2587625" y="4537075"/>
            <a:ext cx="4097338" cy="127000"/>
            <a:chOff x="1789" y="3183"/>
            <a:chExt cx="2304" cy="71"/>
          </a:xfrm>
        </p:grpSpPr>
        <p:sp>
          <p:nvSpPr>
            <p:cNvPr id="179231" name="Line 31"/>
            <p:cNvSpPr>
              <a:spLocks noChangeShapeType="1"/>
            </p:cNvSpPr>
            <p:nvPr/>
          </p:nvSpPr>
          <p:spPr bwMode="auto">
            <a:xfrm>
              <a:off x="1789" y="318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32" name="Line 32"/>
            <p:cNvSpPr>
              <a:spLocks noChangeShapeType="1"/>
            </p:cNvSpPr>
            <p:nvPr/>
          </p:nvSpPr>
          <p:spPr bwMode="auto">
            <a:xfrm>
              <a:off x="2371" y="318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33" name="Line 33"/>
            <p:cNvSpPr>
              <a:spLocks noChangeShapeType="1"/>
            </p:cNvSpPr>
            <p:nvPr/>
          </p:nvSpPr>
          <p:spPr bwMode="auto">
            <a:xfrm>
              <a:off x="2959" y="318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34" name="Line 34"/>
            <p:cNvSpPr>
              <a:spLocks noChangeShapeType="1"/>
            </p:cNvSpPr>
            <p:nvPr/>
          </p:nvSpPr>
          <p:spPr bwMode="auto">
            <a:xfrm>
              <a:off x="3511" y="318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35" name="Line 35"/>
            <p:cNvSpPr>
              <a:spLocks noChangeShapeType="1"/>
            </p:cNvSpPr>
            <p:nvPr/>
          </p:nvSpPr>
          <p:spPr bwMode="auto">
            <a:xfrm>
              <a:off x="4093" y="318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9236" name="Line 36"/>
          <p:cNvSpPr>
            <a:spLocks noChangeShapeType="1"/>
          </p:cNvSpPr>
          <p:nvPr/>
        </p:nvSpPr>
        <p:spPr bwMode="auto">
          <a:xfrm>
            <a:off x="4487863" y="4398963"/>
            <a:ext cx="1063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37" name="Rectangle 37"/>
          <p:cNvSpPr>
            <a:spLocks noChangeArrowheads="1"/>
          </p:cNvSpPr>
          <p:nvPr/>
        </p:nvSpPr>
        <p:spPr bwMode="auto">
          <a:xfrm>
            <a:off x="1430338" y="2543175"/>
            <a:ext cx="908050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B</a:t>
            </a:r>
          </a:p>
        </p:txBody>
      </p:sp>
      <p:sp>
        <p:nvSpPr>
          <p:cNvPr id="179238" name="Rectangle 38"/>
          <p:cNvSpPr>
            <a:spLocks noChangeArrowheads="1"/>
          </p:cNvSpPr>
          <p:nvPr/>
        </p:nvSpPr>
        <p:spPr bwMode="auto">
          <a:xfrm>
            <a:off x="4541838" y="3355975"/>
            <a:ext cx="428625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400" b="1" dirty="0">
                <a:latin typeface="Tahoma" pitchFamily="34" charset="0"/>
              </a:rPr>
              <a:t>20</a:t>
            </a:r>
          </a:p>
        </p:txBody>
      </p:sp>
      <p:sp>
        <p:nvSpPr>
          <p:cNvPr id="179239" name="Line 39"/>
          <p:cNvSpPr>
            <a:spLocks noChangeShapeType="1"/>
          </p:cNvSpPr>
          <p:nvPr/>
        </p:nvSpPr>
        <p:spPr bwMode="auto">
          <a:xfrm>
            <a:off x="4487863" y="3565525"/>
            <a:ext cx="809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9240" name="Rectangle 40"/>
          <p:cNvSpPr>
            <a:spLocks noChangeArrowheads="1"/>
          </p:cNvSpPr>
          <p:nvPr/>
        </p:nvSpPr>
        <p:spPr bwMode="auto">
          <a:xfrm>
            <a:off x="1419225" y="4622800"/>
            <a:ext cx="903288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C</a:t>
            </a:r>
          </a:p>
        </p:txBody>
      </p:sp>
      <p:sp>
        <p:nvSpPr>
          <p:cNvPr id="179241" name="Rectangle 41"/>
          <p:cNvSpPr>
            <a:spLocks noChangeArrowheads="1"/>
          </p:cNvSpPr>
          <p:nvPr/>
        </p:nvSpPr>
        <p:spPr bwMode="auto">
          <a:xfrm rot="5400000">
            <a:off x="4339432" y="1510506"/>
            <a:ext cx="908050" cy="376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A</a:t>
            </a:r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1485900" y="2174875"/>
            <a:ext cx="6361113" cy="696913"/>
            <a:chOff x="961" y="468"/>
            <a:chExt cx="4007" cy="439"/>
          </a:xfrm>
        </p:grpSpPr>
        <p:sp>
          <p:nvSpPr>
            <p:cNvPr id="179243" name="Rectangle 43"/>
            <p:cNvSpPr>
              <a:spLocks noChangeArrowheads="1"/>
            </p:cNvSpPr>
            <p:nvPr/>
          </p:nvSpPr>
          <p:spPr bwMode="auto">
            <a:xfrm>
              <a:off x="3268" y="468"/>
              <a:ext cx="421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79244" name="Rectangle 44"/>
            <p:cNvSpPr>
              <a:spLocks noChangeArrowheads="1"/>
            </p:cNvSpPr>
            <p:nvPr/>
          </p:nvSpPr>
          <p:spPr bwMode="auto">
            <a:xfrm>
              <a:off x="1380" y="486"/>
              <a:ext cx="428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-On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 P</a:t>
              </a:r>
            </a:p>
          </p:txBody>
        </p:sp>
        <p:sp>
          <p:nvSpPr>
            <p:cNvPr id="179245" name="Rectangle 45"/>
            <p:cNvSpPr>
              <a:spLocks noChangeArrowheads="1"/>
            </p:cNvSpPr>
            <p:nvPr/>
          </p:nvSpPr>
          <p:spPr bwMode="auto">
            <a:xfrm>
              <a:off x="2394" y="479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79246" name="Line 46"/>
            <p:cNvSpPr>
              <a:spLocks noChangeShapeType="1"/>
            </p:cNvSpPr>
            <p:nvPr/>
          </p:nvSpPr>
          <p:spPr bwMode="auto">
            <a:xfrm>
              <a:off x="961" y="710"/>
              <a:ext cx="131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47" name="Line 47"/>
            <p:cNvSpPr>
              <a:spLocks noChangeShapeType="1"/>
            </p:cNvSpPr>
            <p:nvPr/>
          </p:nvSpPr>
          <p:spPr bwMode="auto">
            <a:xfrm>
              <a:off x="2281" y="593"/>
              <a:ext cx="0" cy="2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48" name="Line 48"/>
            <p:cNvSpPr>
              <a:spLocks noChangeShapeType="1"/>
            </p:cNvSpPr>
            <p:nvPr/>
          </p:nvSpPr>
          <p:spPr bwMode="auto">
            <a:xfrm>
              <a:off x="3295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49" name="Line 49"/>
            <p:cNvSpPr>
              <a:spLocks noChangeShapeType="1"/>
            </p:cNvSpPr>
            <p:nvPr/>
          </p:nvSpPr>
          <p:spPr bwMode="auto">
            <a:xfrm>
              <a:off x="3746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0" name="Line 50"/>
            <p:cNvSpPr>
              <a:spLocks noChangeShapeType="1"/>
            </p:cNvSpPr>
            <p:nvPr/>
          </p:nvSpPr>
          <p:spPr bwMode="auto">
            <a:xfrm>
              <a:off x="4640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1" name="Rectangle 51"/>
            <p:cNvSpPr>
              <a:spLocks noChangeArrowheads="1"/>
            </p:cNvSpPr>
            <p:nvPr/>
          </p:nvSpPr>
          <p:spPr bwMode="auto">
            <a:xfrm>
              <a:off x="3933" y="479"/>
              <a:ext cx="427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79252" name="Rectangle 52"/>
            <p:cNvSpPr>
              <a:spLocks noChangeArrowheads="1"/>
            </p:cNvSpPr>
            <p:nvPr/>
          </p:nvSpPr>
          <p:spPr bwMode="auto">
            <a:xfrm>
              <a:off x="4623" y="489"/>
              <a:ext cx="345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79253" name="Line 53"/>
            <p:cNvSpPr>
              <a:spLocks noChangeShapeType="1"/>
            </p:cNvSpPr>
            <p:nvPr/>
          </p:nvSpPr>
          <p:spPr bwMode="auto">
            <a:xfrm>
              <a:off x="2292" y="710"/>
              <a:ext cx="9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4" name="Line 54"/>
            <p:cNvSpPr>
              <a:spLocks noChangeShapeType="1"/>
            </p:cNvSpPr>
            <p:nvPr/>
          </p:nvSpPr>
          <p:spPr bwMode="auto">
            <a:xfrm>
              <a:off x="3307" y="710"/>
              <a:ext cx="43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5" name="Line 55"/>
            <p:cNvSpPr>
              <a:spLocks noChangeShapeType="1"/>
            </p:cNvSpPr>
            <p:nvPr/>
          </p:nvSpPr>
          <p:spPr bwMode="auto">
            <a:xfrm>
              <a:off x="3764" y="710"/>
              <a:ext cx="8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6" name="Line 56"/>
            <p:cNvSpPr>
              <a:spLocks noChangeShapeType="1"/>
            </p:cNvSpPr>
            <p:nvPr/>
          </p:nvSpPr>
          <p:spPr bwMode="auto">
            <a:xfrm>
              <a:off x="4671" y="710"/>
              <a:ext cx="23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>
            <a:off x="1525588" y="4086225"/>
            <a:ext cx="6203950" cy="692150"/>
            <a:chOff x="961" y="3006"/>
            <a:chExt cx="3908" cy="436"/>
          </a:xfrm>
        </p:grpSpPr>
        <p:sp>
          <p:nvSpPr>
            <p:cNvPr id="179258" name="Line 58"/>
            <p:cNvSpPr>
              <a:spLocks noChangeShapeType="1"/>
            </p:cNvSpPr>
            <p:nvPr/>
          </p:nvSpPr>
          <p:spPr bwMode="auto">
            <a:xfrm>
              <a:off x="2079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59" name="Line 59"/>
            <p:cNvSpPr>
              <a:spLocks noChangeShapeType="1"/>
            </p:cNvSpPr>
            <p:nvPr/>
          </p:nvSpPr>
          <p:spPr bwMode="auto">
            <a:xfrm>
              <a:off x="2509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60" name="Line 60"/>
            <p:cNvSpPr>
              <a:spLocks noChangeShapeType="1"/>
            </p:cNvSpPr>
            <p:nvPr/>
          </p:nvSpPr>
          <p:spPr bwMode="auto">
            <a:xfrm>
              <a:off x="3410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61" name="Line 61"/>
            <p:cNvSpPr>
              <a:spLocks noChangeShapeType="1"/>
            </p:cNvSpPr>
            <p:nvPr/>
          </p:nvSpPr>
          <p:spPr bwMode="auto">
            <a:xfrm>
              <a:off x="4270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62" name="Rectangle 62"/>
            <p:cNvSpPr>
              <a:spLocks noChangeArrowheads="1"/>
            </p:cNvSpPr>
            <p:nvPr/>
          </p:nvSpPr>
          <p:spPr bwMode="auto">
            <a:xfrm>
              <a:off x="4400" y="3024"/>
              <a:ext cx="345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 </a:t>
              </a:r>
            </a:p>
          </p:txBody>
        </p:sp>
        <p:sp>
          <p:nvSpPr>
            <p:cNvPr id="179263" name="Rectangle 63"/>
            <p:cNvSpPr>
              <a:spLocks noChangeArrowheads="1"/>
            </p:cNvSpPr>
            <p:nvPr/>
          </p:nvSpPr>
          <p:spPr bwMode="auto">
            <a:xfrm>
              <a:off x="3607" y="3024"/>
              <a:ext cx="427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79264" name="Rectangle 64"/>
            <p:cNvSpPr>
              <a:spLocks noChangeArrowheads="1"/>
            </p:cNvSpPr>
            <p:nvPr/>
          </p:nvSpPr>
          <p:spPr bwMode="auto">
            <a:xfrm>
              <a:off x="2894" y="3006"/>
              <a:ext cx="421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79265" name="Rectangle 65"/>
            <p:cNvSpPr>
              <a:spLocks noChangeArrowheads="1"/>
            </p:cNvSpPr>
            <p:nvPr/>
          </p:nvSpPr>
          <p:spPr bwMode="auto">
            <a:xfrm>
              <a:off x="2108" y="3024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79266" name="Rectangle 66"/>
            <p:cNvSpPr>
              <a:spLocks noChangeArrowheads="1"/>
            </p:cNvSpPr>
            <p:nvPr/>
          </p:nvSpPr>
          <p:spPr bwMode="auto">
            <a:xfrm>
              <a:off x="1201" y="3024"/>
              <a:ext cx="428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-On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 P</a:t>
              </a:r>
            </a:p>
          </p:txBody>
        </p:sp>
        <p:sp>
          <p:nvSpPr>
            <p:cNvPr id="179267" name="Line 67"/>
            <p:cNvSpPr>
              <a:spLocks noChangeShapeType="1"/>
            </p:cNvSpPr>
            <p:nvPr/>
          </p:nvSpPr>
          <p:spPr bwMode="auto">
            <a:xfrm>
              <a:off x="961" y="3240"/>
              <a:ext cx="11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68" name="Line 68"/>
            <p:cNvSpPr>
              <a:spLocks noChangeShapeType="1"/>
            </p:cNvSpPr>
            <p:nvPr/>
          </p:nvSpPr>
          <p:spPr bwMode="auto">
            <a:xfrm>
              <a:off x="2090" y="3240"/>
              <a:ext cx="41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69" name="Line 69"/>
            <p:cNvSpPr>
              <a:spLocks noChangeShapeType="1"/>
            </p:cNvSpPr>
            <p:nvPr/>
          </p:nvSpPr>
          <p:spPr bwMode="auto">
            <a:xfrm>
              <a:off x="2520" y="3240"/>
              <a:ext cx="8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70" name="Line 70"/>
            <p:cNvSpPr>
              <a:spLocks noChangeShapeType="1"/>
            </p:cNvSpPr>
            <p:nvPr/>
          </p:nvSpPr>
          <p:spPr bwMode="auto">
            <a:xfrm>
              <a:off x="3421" y="3240"/>
              <a:ext cx="84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71" name="Line 71"/>
            <p:cNvSpPr>
              <a:spLocks noChangeShapeType="1"/>
            </p:cNvSpPr>
            <p:nvPr/>
          </p:nvSpPr>
          <p:spPr bwMode="auto">
            <a:xfrm>
              <a:off x="4273" y="3240"/>
              <a:ext cx="5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4095750" y="1327150"/>
            <a:ext cx="679450" cy="4595813"/>
            <a:chOff x="2448" y="836"/>
            <a:chExt cx="428" cy="2895"/>
          </a:xfrm>
        </p:grpSpPr>
        <p:grpSp>
          <p:nvGrpSpPr>
            <p:cNvPr id="9" name="Group 73"/>
            <p:cNvGrpSpPr>
              <a:grpSpLocks/>
            </p:cNvGrpSpPr>
            <p:nvPr/>
          </p:nvGrpSpPr>
          <p:grpSpPr bwMode="auto">
            <a:xfrm>
              <a:off x="2448" y="1046"/>
              <a:ext cx="418" cy="345"/>
              <a:chOff x="2428" y="1448"/>
              <a:chExt cx="372" cy="309"/>
            </a:xfrm>
          </p:grpSpPr>
          <p:sp>
            <p:nvSpPr>
              <p:cNvPr id="179274" name="Rectangle 74"/>
              <p:cNvSpPr>
                <a:spLocks noChangeArrowheads="1"/>
              </p:cNvSpPr>
              <p:nvPr/>
            </p:nvSpPr>
            <p:spPr bwMode="auto">
              <a:xfrm rot="5400000">
                <a:off x="2459" y="1417"/>
                <a:ext cx="309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lnSpc>
                    <a:spcPct val="135000"/>
                  </a:lnSpc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</a:rPr>
                  <a:t>C -C</a:t>
                </a:r>
              </a:p>
              <a:p>
                <a:pPr>
                  <a:lnSpc>
                    <a:spcPct val="135000"/>
                  </a:lnSpc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</a:rPr>
                  <a:t>   P</a:t>
                </a:r>
              </a:p>
            </p:txBody>
          </p:sp>
          <p:sp>
            <p:nvSpPr>
              <p:cNvPr id="179275" name="Line 75"/>
              <p:cNvSpPr>
                <a:spLocks noChangeShapeType="1"/>
              </p:cNvSpPr>
              <p:nvPr/>
            </p:nvSpPr>
            <p:spPr bwMode="auto">
              <a:xfrm>
                <a:off x="2694" y="1524"/>
                <a:ext cx="0" cy="202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79276" name="Rectangle 76"/>
            <p:cNvSpPr>
              <a:spLocks noChangeArrowheads="1"/>
            </p:cNvSpPr>
            <p:nvPr/>
          </p:nvSpPr>
          <p:spPr bwMode="auto">
            <a:xfrm rot="5400000">
              <a:off x="2497" y="2365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Div</a:t>
              </a:r>
            </a:p>
          </p:txBody>
        </p:sp>
        <p:sp>
          <p:nvSpPr>
            <p:cNvPr id="179277" name="Line 77"/>
            <p:cNvSpPr>
              <a:spLocks noChangeShapeType="1"/>
            </p:cNvSpPr>
            <p:nvPr/>
          </p:nvSpPr>
          <p:spPr bwMode="auto">
            <a:xfrm>
              <a:off x="2636" y="836"/>
              <a:ext cx="0" cy="103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9278" name="Line 78"/>
            <p:cNvSpPr>
              <a:spLocks noChangeShapeType="1"/>
            </p:cNvSpPr>
            <p:nvPr/>
          </p:nvSpPr>
          <p:spPr bwMode="auto">
            <a:xfrm>
              <a:off x="2629" y="2201"/>
              <a:ext cx="0" cy="153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Facies Synthesis</a:t>
            </a:r>
          </a:p>
        </p:txBody>
      </p:sp>
      <p:sp>
        <p:nvSpPr>
          <p:cNvPr id="180423" name="Freeform 199"/>
          <p:cNvSpPr>
            <a:spLocks/>
          </p:cNvSpPr>
          <p:nvPr/>
        </p:nvSpPr>
        <p:spPr bwMode="auto">
          <a:xfrm>
            <a:off x="6480175" y="2008188"/>
            <a:ext cx="1235075" cy="3946525"/>
          </a:xfrm>
          <a:custGeom>
            <a:avLst/>
            <a:gdLst/>
            <a:ahLst/>
            <a:cxnLst>
              <a:cxn ang="0">
                <a:pos x="696" y="0"/>
              </a:cxn>
              <a:cxn ang="0">
                <a:pos x="696" y="2226"/>
              </a:cxn>
              <a:cxn ang="0">
                <a:pos x="0" y="2226"/>
              </a:cxn>
              <a:cxn ang="0">
                <a:pos x="30" y="2208"/>
              </a:cxn>
              <a:cxn ang="0">
                <a:pos x="72" y="2118"/>
              </a:cxn>
              <a:cxn ang="0">
                <a:pos x="126" y="2010"/>
              </a:cxn>
              <a:cxn ang="0">
                <a:pos x="138" y="1890"/>
              </a:cxn>
              <a:cxn ang="0">
                <a:pos x="156" y="1722"/>
              </a:cxn>
              <a:cxn ang="0">
                <a:pos x="162" y="1548"/>
              </a:cxn>
              <a:cxn ang="0">
                <a:pos x="192" y="1362"/>
              </a:cxn>
              <a:cxn ang="0">
                <a:pos x="192" y="1260"/>
              </a:cxn>
              <a:cxn ang="0">
                <a:pos x="270" y="1032"/>
              </a:cxn>
              <a:cxn ang="0">
                <a:pos x="348" y="864"/>
              </a:cxn>
              <a:cxn ang="0">
                <a:pos x="402" y="786"/>
              </a:cxn>
              <a:cxn ang="0">
                <a:pos x="432" y="672"/>
              </a:cxn>
              <a:cxn ang="0">
                <a:pos x="504" y="444"/>
              </a:cxn>
              <a:cxn ang="0">
                <a:pos x="570" y="228"/>
              </a:cxn>
              <a:cxn ang="0">
                <a:pos x="612" y="138"/>
              </a:cxn>
              <a:cxn ang="0">
                <a:pos x="696" y="0"/>
              </a:cxn>
            </a:cxnLst>
            <a:rect l="0" t="0" r="r" b="b"/>
            <a:pathLst>
              <a:path w="697" h="2227">
                <a:moveTo>
                  <a:pt x="696" y="0"/>
                </a:moveTo>
                <a:lnTo>
                  <a:pt x="696" y="2226"/>
                </a:lnTo>
                <a:lnTo>
                  <a:pt x="0" y="2226"/>
                </a:lnTo>
                <a:lnTo>
                  <a:pt x="30" y="2208"/>
                </a:lnTo>
                <a:lnTo>
                  <a:pt x="72" y="2118"/>
                </a:lnTo>
                <a:lnTo>
                  <a:pt x="126" y="2010"/>
                </a:lnTo>
                <a:lnTo>
                  <a:pt x="138" y="1890"/>
                </a:lnTo>
                <a:lnTo>
                  <a:pt x="156" y="1722"/>
                </a:lnTo>
                <a:lnTo>
                  <a:pt x="162" y="1548"/>
                </a:lnTo>
                <a:lnTo>
                  <a:pt x="192" y="1362"/>
                </a:lnTo>
                <a:lnTo>
                  <a:pt x="192" y="1260"/>
                </a:lnTo>
                <a:lnTo>
                  <a:pt x="270" y="1032"/>
                </a:lnTo>
                <a:lnTo>
                  <a:pt x="348" y="864"/>
                </a:lnTo>
                <a:lnTo>
                  <a:pt x="402" y="786"/>
                </a:lnTo>
                <a:lnTo>
                  <a:pt x="432" y="672"/>
                </a:lnTo>
                <a:lnTo>
                  <a:pt x="504" y="444"/>
                </a:lnTo>
                <a:lnTo>
                  <a:pt x="570" y="228"/>
                </a:lnTo>
                <a:lnTo>
                  <a:pt x="612" y="138"/>
                </a:lnTo>
                <a:lnTo>
                  <a:pt x="696" y="0"/>
                </a:lnTo>
              </a:path>
            </a:pathLst>
          </a:custGeom>
          <a:solidFill>
            <a:srgbClr val="CCFFCC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03350" y="1204913"/>
            <a:ext cx="6388100" cy="4746625"/>
            <a:chOff x="922" y="810"/>
            <a:chExt cx="4024" cy="2990"/>
          </a:xfrm>
        </p:grpSpPr>
        <p:sp>
          <p:nvSpPr>
            <p:cNvPr id="180228" name="Rectangle 4"/>
            <p:cNvSpPr>
              <a:spLocks noChangeArrowheads="1"/>
            </p:cNvSpPr>
            <p:nvPr/>
          </p:nvSpPr>
          <p:spPr bwMode="auto">
            <a:xfrm>
              <a:off x="987" y="894"/>
              <a:ext cx="3907" cy="2902"/>
            </a:xfrm>
            <a:prstGeom prst="rect">
              <a:avLst/>
            </a:prstGeom>
            <a:solidFill>
              <a:srgbClr val="CCFFFF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29" name="Line 5"/>
            <p:cNvSpPr>
              <a:spLocks noChangeShapeType="1"/>
            </p:cNvSpPr>
            <p:nvPr/>
          </p:nvSpPr>
          <p:spPr bwMode="auto">
            <a:xfrm>
              <a:off x="2794" y="2356"/>
              <a:ext cx="316" cy="105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30" name="Line 6"/>
            <p:cNvSpPr>
              <a:spLocks noChangeShapeType="1"/>
            </p:cNvSpPr>
            <p:nvPr/>
          </p:nvSpPr>
          <p:spPr bwMode="auto">
            <a:xfrm>
              <a:off x="2827" y="877"/>
              <a:ext cx="0" cy="292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31" name="Line 7"/>
            <p:cNvSpPr>
              <a:spLocks noChangeShapeType="1"/>
            </p:cNvSpPr>
            <p:nvPr/>
          </p:nvSpPr>
          <p:spPr bwMode="auto">
            <a:xfrm>
              <a:off x="982" y="1691"/>
              <a:ext cx="39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32" name="Line 8"/>
            <p:cNvSpPr>
              <a:spLocks noChangeShapeType="1"/>
            </p:cNvSpPr>
            <p:nvPr/>
          </p:nvSpPr>
          <p:spPr bwMode="auto">
            <a:xfrm>
              <a:off x="982" y="2906"/>
              <a:ext cx="39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33" name="Line 9"/>
            <p:cNvSpPr>
              <a:spLocks noChangeShapeType="1"/>
            </p:cNvSpPr>
            <p:nvPr/>
          </p:nvSpPr>
          <p:spPr bwMode="auto">
            <a:xfrm>
              <a:off x="2849" y="1558"/>
              <a:ext cx="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34" name="Rectangle 10"/>
            <p:cNvSpPr>
              <a:spLocks noChangeArrowheads="1"/>
            </p:cNvSpPr>
            <p:nvPr/>
          </p:nvSpPr>
          <p:spPr bwMode="auto">
            <a:xfrm>
              <a:off x="2882" y="1406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10</a:t>
              </a:r>
            </a:p>
          </p:txBody>
        </p:sp>
        <p:sp>
          <p:nvSpPr>
            <p:cNvPr id="180235" name="Rectangle 11"/>
            <p:cNvSpPr>
              <a:spLocks noChangeArrowheads="1"/>
            </p:cNvSpPr>
            <p:nvPr/>
          </p:nvSpPr>
          <p:spPr bwMode="auto">
            <a:xfrm>
              <a:off x="2882" y="206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20</a:t>
              </a:r>
            </a:p>
          </p:txBody>
        </p:sp>
        <p:sp>
          <p:nvSpPr>
            <p:cNvPr id="180236" name="Rectangle 12"/>
            <p:cNvSpPr>
              <a:spLocks noChangeArrowheads="1"/>
            </p:cNvSpPr>
            <p:nvPr/>
          </p:nvSpPr>
          <p:spPr bwMode="auto">
            <a:xfrm>
              <a:off x="2882" y="3329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40</a:t>
              </a:r>
            </a:p>
          </p:txBody>
        </p:sp>
        <p:sp>
          <p:nvSpPr>
            <p:cNvPr id="180237" name="Rectangle 13"/>
            <p:cNvSpPr>
              <a:spLocks noChangeArrowheads="1"/>
            </p:cNvSpPr>
            <p:nvPr/>
          </p:nvSpPr>
          <p:spPr bwMode="auto">
            <a:xfrm>
              <a:off x="2882" y="268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30</a:t>
              </a:r>
            </a:p>
          </p:txBody>
        </p:sp>
        <p:sp>
          <p:nvSpPr>
            <p:cNvPr id="180238" name="Rectangle 14"/>
            <p:cNvSpPr>
              <a:spLocks noChangeArrowheads="1"/>
            </p:cNvSpPr>
            <p:nvPr/>
          </p:nvSpPr>
          <p:spPr bwMode="auto">
            <a:xfrm>
              <a:off x="929" y="1480"/>
              <a:ext cx="540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800" b="1" dirty="0"/>
                <a:t>Line B</a:t>
              </a:r>
            </a:p>
          </p:txBody>
        </p:sp>
        <p:sp>
          <p:nvSpPr>
            <p:cNvPr id="180239" name="Rectangle 15"/>
            <p:cNvSpPr>
              <a:spLocks noChangeArrowheads="1"/>
            </p:cNvSpPr>
            <p:nvPr/>
          </p:nvSpPr>
          <p:spPr bwMode="auto">
            <a:xfrm>
              <a:off x="922" y="2695"/>
              <a:ext cx="54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800" b="1" dirty="0"/>
                <a:t>Line C</a:t>
              </a:r>
            </a:p>
          </p:txBody>
        </p:sp>
        <p:sp>
          <p:nvSpPr>
            <p:cNvPr id="180240" name="Rectangle 16"/>
            <p:cNvSpPr>
              <a:spLocks noChangeArrowheads="1"/>
            </p:cNvSpPr>
            <p:nvPr/>
          </p:nvSpPr>
          <p:spPr bwMode="auto">
            <a:xfrm rot="5400000">
              <a:off x="2687" y="965"/>
              <a:ext cx="54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800" b="1" dirty="0"/>
                <a:t>Line A</a:t>
              </a:r>
            </a:p>
          </p:txBody>
        </p:sp>
        <p:sp>
          <p:nvSpPr>
            <p:cNvPr id="180241" name="Rectangle 17"/>
            <p:cNvSpPr>
              <a:spLocks noChangeArrowheads="1"/>
            </p:cNvSpPr>
            <p:nvPr/>
          </p:nvSpPr>
          <p:spPr bwMode="auto">
            <a:xfrm>
              <a:off x="1518" y="175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10</a:t>
              </a:r>
            </a:p>
          </p:txBody>
        </p:sp>
        <p:sp>
          <p:nvSpPr>
            <p:cNvPr id="180242" name="Rectangle 18"/>
            <p:cNvSpPr>
              <a:spLocks noChangeArrowheads="1"/>
            </p:cNvSpPr>
            <p:nvPr/>
          </p:nvSpPr>
          <p:spPr bwMode="auto">
            <a:xfrm>
              <a:off x="2167" y="175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20</a:t>
              </a:r>
            </a:p>
          </p:txBody>
        </p:sp>
        <p:sp>
          <p:nvSpPr>
            <p:cNvPr id="180243" name="Rectangle 19"/>
            <p:cNvSpPr>
              <a:spLocks noChangeArrowheads="1"/>
            </p:cNvSpPr>
            <p:nvPr/>
          </p:nvSpPr>
          <p:spPr bwMode="auto">
            <a:xfrm>
              <a:off x="2830" y="175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30</a:t>
              </a:r>
            </a:p>
          </p:txBody>
        </p:sp>
        <p:sp>
          <p:nvSpPr>
            <p:cNvPr id="180244" name="Rectangle 20"/>
            <p:cNvSpPr>
              <a:spLocks noChangeArrowheads="1"/>
            </p:cNvSpPr>
            <p:nvPr/>
          </p:nvSpPr>
          <p:spPr bwMode="auto">
            <a:xfrm>
              <a:off x="3432" y="175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40</a:t>
              </a:r>
            </a:p>
          </p:txBody>
        </p:sp>
        <p:sp>
          <p:nvSpPr>
            <p:cNvPr id="180245" name="Rectangle 21"/>
            <p:cNvSpPr>
              <a:spLocks noChangeArrowheads="1"/>
            </p:cNvSpPr>
            <p:nvPr/>
          </p:nvSpPr>
          <p:spPr bwMode="auto">
            <a:xfrm>
              <a:off x="4081" y="1752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50</a:t>
              </a:r>
            </a:p>
          </p:txBody>
        </p:sp>
        <p:sp>
          <p:nvSpPr>
            <p:cNvPr id="180246" name="Line 22"/>
            <p:cNvSpPr>
              <a:spLocks noChangeShapeType="1"/>
            </p:cNvSpPr>
            <p:nvPr/>
          </p:nvSpPr>
          <p:spPr bwMode="auto">
            <a:xfrm>
              <a:off x="1655" y="1712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47" name="Line 23"/>
            <p:cNvSpPr>
              <a:spLocks noChangeShapeType="1"/>
            </p:cNvSpPr>
            <p:nvPr/>
          </p:nvSpPr>
          <p:spPr bwMode="auto">
            <a:xfrm>
              <a:off x="2305" y="1712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48" name="Line 24"/>
            <p:cNvSpPr>
              <a:spLocks noChangeShapeType="1"/>
            </p:cNvSpPr>
            <p:nvPr/>
          </p:nvSpPr>
          <p:spPr bwMode="auto">
            <a:xfrm>
              <a:off x="2961" y="1712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49" name="Line 25"/>
            <p:cNvSpPr>
              <a:spLocks noChangeShapeType="1"/>
            </p:cNvSpPr>
            <p:nvPr/>
          </p:nvSpPr>
          <p:spPr bwMode="auto">
            <a:xfrm>
              <a:off x="3578" y="1712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50" name="Line 26"/>
            <p:cNvSpPr>
              <a:spLocks noChangeShapeType="1"/>
            </p:cNvSpPr>
            <p:nvPr/>
          </p:nvSpPr>
          <p:spPr bwMode="auto">
            <a:xfrm>
              <a:off x="4227" y="1712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51" name="Rectangle 27"/>
            <p:cNvSpPr>
              <a:spLocks noChangeArrowheads="1"/>
            </p:cNvSpPr>
            <p:nvPr/>
          </p:nvSpPr>
          <p:spPr bwMode="auto">
            <a:xfrm>
              <a:off x="1518" y="295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10</a:t>
              </a:r>
            </a:p>
          </p:txBody>
        </p:sp>
        <p:sp>
          <p:nvSpPr>
            <p:cNvPr id="180252" name="Rectangle 28"/>
            <p:cNvSpPr>
              <a:spLocks noChangeArrowheads="1"/>
            </p:cNvSpPr>
            <p:nvPr/>
          </p:nvSpPr>
          <p:spPr bwMode="auto">
            <a:xfrm>
              <a:off x="2167" y="295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20</a:t>
              </a:r>
            </a:p>
          </p:txBody>
        </p:sp>
        <p:sp>
          <p:nvSpPr>
            <p:cNvPr id="180253" name="Rectangle 29"/>
            <p:cNvSpPr>
              <a:spLocks noChangeArrowheads="1"/>
            </p:cNvSpPr>
            <p:nvPr/>
          </p:nvSpPr>
          <p:spPr bwMode="auto">
            <a:xfrm>
              <a:off x="2830" y="295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30</a:t>
              </a:r>
            </a:p>
          </p:txBody>
        </p:sp>
        <p:sp>
          <p:nvSpPr>
            <p:cNvPr id="180254" name="Rectangle 30"/>
            <p:cNvSpPr>
              <a:spLocks noChangeArrowheads="1"/>
            </p:cNvSpPr>
            <p:nvPr/>
          </p:nvSpPr>
          <p:spPr bwMode="auto">
            <a:xfrm>
              <a:off x="3432" y="295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40</a:t>
              </a:r>
            </a:p>
          </p:txBody>
        </p:sp>
        <p:sp>
          <p:nvSpPr>
            <p:cNvPr id="180255" name="Rectangle 31"/>
            <p:cNvSpPr>
              <a:spLocks noChangeArrowheads="1"/>
            </p:cNvSpPr>
            <p:nvPr/>
          </p:nvSpPr>
          <p:spPr bwMode="auto">
            <a:xfrm>
              <a:off x="4081" y="2951"/>
              <a:ext cx="256" cy="2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01600" tIns="50800" rIns="101600" bIns="50800">
              <a:spAutoFit/>
            </a:bodyPr>
            <a:lstStyle/>
            <a:p>
              <a:pPr defTabSz="1106488"/>
              <a:r>
                <a:rPr lang="en-US" sz="1600" b="1" dirty="0"/>
                <a:t>50</a:t>
              </a:r>
            </a:p>
          </p:txBody>
        </p:sp>
        <p:sp>
          <p:nvSpPr>
            <p:cNvPr id="180256" name="Line 32"/>
            <p:cNvSpPr>
              <a:spLocks noChangeShapeType="1"/>
            </p:cNvSpPr>
            <p:nvPr/>
          </p:nvSpPr>
          <p:spPr bwMode="auto">
            <a:xfrm>
              <a:off x="1655" y="2911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57" name="Line 33"/>
            <p:cNvSpPr>
              <a:spLocks noChangeShapeType="1"/>
            </p:cNvSpPr>
            <p:nvPr/>
          </p:nvSpPr>
          <p:spPr bwMode="auto">
            <a:xfrm>
              <a:off x="2305" y="2911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58" name="Line 34"/>
            <p:cNvSpPr>
              <a:spLocks noChangeShapeType="1"/>
            </p:cNvSpPr>
            <p:nvPr/>
          </p:nvSpPr>
          <p:spPr bwMode="auto">
            <a:xfrm>
              <a:off x="2961" y="2911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59" name="Line 35"/>
            <p:cNvSpPr>
              <a:spLocks noChangeShapeType="1"/>
            </p:cNvSpPr>
            <p:nvPr/>
          </p:nvSpPr>
          <p:spPr bwMode="auto">
            <a:xfrm>
              <a:off x="3578" y="2911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0" name="Line 36"/>
            <p:cNvSpPr>
              <a:spLocks noChangeShapeType="1"/>
            </p:cNvSpPr>
            <p:nvPr/>
          </p:nvSpPr>
          <p:spPr bwMode="auto">
            <a:xfrm>
              <a:off x="4227" y="2911"/>
              <a:ext cx="0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1" name="Line 37"/>
            <p:cNvSpPr>
              <a:spLocks noChangeShapeType="1"/>
            </p:cNvSpPr>
            <p:nvPr/>
          </p:nvSpPr>
          <p:spPr bwMode="auto">
            <a:xfrm>
              <a:off x="2849" y="2194"/>
              <a:ext cx="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2" name="Line 38"/>
            <p:cNvSpPr>
              <a:spLocks noChangeShapeType="1"/>
            </p:cNvSpPr>
            <p:nvPr/>
          </p:nvSpPr>
          <p:spPr bwMode="auto">
            <a:xfrm>
              <a:off x="2849" y="2824"/>
              <a:ext cx="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3" name="Line 39"/>
            <p:cNvSpPr>
              <a:spLocks noChangeShapeType="1"/>
            </p:cNvSpPr>
            <p:nvPr/>
          </p:nvSpPr>
          <p:spPr bwMode="auto">
            <a:xfrm>
              <a:off x="2849" y="3447"/>
              <a:ext cx="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4" name="Rectangle 40"/>
            <p:cNvSpPr>
              <a:spLocks noChangeArrowheads="1"/>
            </p:cNvSpPr>
            <p:nvPr/>
          </p:nvSpPr>
          <p:spPr bwMode="auto">
            <a:xfrm>
              <a:off x="1430" y="2008"/>
              <a:ext cx="409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-On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 P</a:t>
              </a:r>
            </a:p>
          </p:txBody>
        </p:sp>
        <p:sp>
          <p:nvSpPr>
            <p:cNvPr id="180265" name="Rectangle 41"/>
            <p:cNvSpPr>
              <a:spLocks noChangeArrowheads="1"/>
            </p:cNvSpPr>
            <p:nvPr/>
          </p:nvSpPr>
          <p:spPr bwMode="auto">
            <a:xfrm>
              <a:off x="2441" y="2001"/>
              <a:ext cx="335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T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Ob</a:t>
              </a:r>
            </a:p>
          </p:txBody>
        </p:sp>
        <p:sp>
          <p:nvSpPr>
            <p:cNvPr id="180266" name="Line 42"/>
            <p:cNvSpPr>
              <a:spLocks noChangeShapeType="1"/>
            </p:cNvSpPr>
            <p:nvPr/>
          </p:nvSpPr>
          <p:spPr bwMode="auto">
            <a:xfrm>
              <a:off x="989" y="2137"/>
              <a:ext cx="13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7" name="Line 43"/>
            <p:cNvSpPr>
              <a:spLocks noChangeShapeType="1"/>
            </p:cNvSpPr>
            <p:nvPr/>
          </p:nvSpPr>
          <p:spPr bwMode="auto">
            <a:xfrm>
              <a:off x="2304" y="2021"/>
              <a:ext cx="0" cy="2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8" name="Line 44"/>
            <p:cNvSpPr>
              <a:spLocks noChangeShapeType="1"/>
            </p:cNvSpPr>
            <p:nvPr/>
          </p:nvSpPr>
          <p:spPr bwMode="auto">
            <a:xfrm>
              <a:off x="3315" y="2021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69" name="Line 45"/>
            <p:cNvSpPr>
              <a:spLocks noChangeShapeType="1"/>
            </p:cNvSpPr>
            <p:nvPr/>
          </p:nvSpPr>
          <p:spPr bwMode="auto">
            <a:xfrm>
              <a:off x="3764" y="2021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0" name="Line 46"/>
            <p:cNvSpPr>
              <a:spLocks noChangeShapeType="1"/>
            </p:cNvSpPr>
            <p:nvPr/>
          </p:nvSpPr>
          <p:spPr bwMode="auto">
            <a:xfrm>
              <a:off x="4655" y="2021"/>
              <a:ext cx="0" cy="2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1" name="Rectangle 47"/>
            <p:cNvSpPr>
              <a:spLocks noChangeArrowheads="1"/>
            </p:cNvSpPr>
            <p:nvPr/>
          </p:nvSpPr>
          <p:spPr bwMode="auto">
            <a:xfrm>
              <a:off x="3975" y="2001"/>
              <a:ext cx="403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-Dn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P</a:t>
              </a:r>
            </a:p>
          </p:txBody>
        </p:sp>
        <p:sp>
          <p:nvSpPr>
            <p:cNvPr id="180272" name="Rectangle 48"/>
            <p:cNvSpPr>
              <a:spLocks noChangeArrowheads="1"/>
            </p:cNvSpPr>
            <p:nvPr/>
          </p:nvSpPr>
          <p:spPr bwMode="auto">
            <a:xfrm>
              <a:off x="4605" y="2021"/>
              <a:ext cx="341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P</a:t>
              </a:r>
            </a:p>
          </p:txBody>
        </p:sp>
        <p:sp>
          <p:nvSpPr>
            <p:cNvPr id="180273" name="Line 49"/>
            <p:cNvSpPr>
              <a:spLocks noChangeShapeType="1"/>
            </p:cNvSpPr>
            <p:nvPr/>
          </p:nvSpPr>
          <p:spPr bwMode="auto">
            <a:xfrm>
              <a:off x="2315" y="2137"/>
              <a:ext cx="9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4" name="Line 50"/>
            <p:cNvSpPr>
              <a:spLocks noChangeShapeType="1"/>
            </p:cNvSpPr>
            <p:nvPr/>
          </p:nvSpPr>
          <p:spPr bwMode="auto">
            <a:xfrm>
              <a:off x="3326" y="2137"/>
              <a:ext cx="43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5" name="Line 51"/>
            <p:cNvSpPr>
              <a:spLocks noChangeShapeType="1"/>
            </p:cNvSpPr>
            <p:nvPr/>
          </p:nvSpPr>
          <p:spPr bwMode="auto">
            <a:xfrm>
              <a:off x="3782" y="2137"/>
              <a:ext cx="8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6" name="Rectangle 52"/>
            <p:cNvSpPr>
              <a:spLocks noChangeArrowheads="1"/>
            </p:cNvSpPr>
            <p:nvPr/>
          </p:nvSpPr>
          <p:spPr bwMode="auto">
            <a:xfrm>
              <a:off x="3312" y="1990"/>
              <a:ext cx="397" cy="2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b="1" dirty="0"/>
                <a:t>T -Dn</a:t>
              </a:r>
            </a:p>
            <a:p>
              <a:pPr>
                <a:lnSpc>
                  <a:spcPct val="85000"/>
                </a:lnSpc>
              </a:pPr>
              <a:r>
                <a:rPr lang="en-US" sz="1400" b="1" dirty="0"/>
                <a:t>  Ob</a:t>
              </a:r>
            </a:p>
          </p:txBody>
        </p:sp>
        <p:sp>
          <p:nvSpPr>
            <p:cNvPr id="180277" name="Line 53"/>
            <p:cNvSpPr>
              <a:spLocks noChangeShapeType="1"/>
            </p:cNvSpPr>
            <p:nvPr/>
          </p:nvSpPr>
          <p:spPr bwMode="auto">
            <a:xfrm>
              <a:off x="2103" y="3173"/>
              <a:ext cx="0" cy="2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8" name="Line 54"/>
            <p:cNvSpPr>
              <a:spLocks noChangeShapeType="1"/>
            </p:cNvSpPr>
            <p:nvPr/>
          </p:nvSpPr>
          <p:spPr bwMode="auto">
            <a:xfrm>
              <a:off x="2532" y="3173"/>
              <a:ext cx="0" cy="2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79" name="Line 55"/>
            <p:cNvSpPr>
              <a:spLocks noChangeShapeType="1"/>
            </p:cNvSpPr>
            <p:nvPr/>
          </p:nvSpPr>
          <p:spPr bwMode="auto">
            <a:xfrm>
              <a:off x="3429" y="3173"/>
              <a:ext cx="0" cy="2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80" name="Line 56"/>
            <p:cNvSpPr>
              <a:spLocks noChangeShapeType="1"/>
            </p:cNvSpPr>
            <p:nvPr/>
          </p:nvSpPr>
          <p:spPr bwMode="auto">
            <a:xfrm>
              <a:off x="4286" y="3173"/>
              <a:ext cx="0" cy="2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81" name="Rectangle 57"/>
            <p:cNvSpPr>
              <a:spLocks noChangeArrowheads="1"/>
            </p:cNvSpPr>
            <p:nvPr/>
          </p:nvSpPr>
          <p:spPr bwMode="auto">
            <a:xfrm>
              <a:off x="4424" y="3166"/>
              <a:ext cx="341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P </a:t>
              </a:r>
            </a:p>
          </p:txBody>
        </p:sp>
        <p:sp>
          <p:nvSpPr>
            <p:cNvPr id="180282" name="Line 58"/>
            <p:cNvSpPr>
              <a:spLocks noChangeShapeType="1"/>
            </p:cNvSpPr>
            <p:nvPr/>
          </p:nvSpPr>
          <p:spPr bwMode="auto">
            <a:xfrm>
              <a:off x="4686" y="2137"/>
              <a:ext cx="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83" name="Rectangle 59"/>
            <p:cNvSpPr>
              <a:spLocks noChangeArrowheads="1"/>
            </p:cNvSpPr>
            <p:nvPr/>
          </p:nvSpPr>
          <p:spPr bwMode="auto">
            <a:xfrm>
              <a:off x="3633" y="3166"/>
              <a:ext cx="403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-Dn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P</a:t>
              </a:r>
            </a:p>
          </p:txBody>
        </p:sp>
        <p:sp>
          <p:nvSpPr>
            <p:cNvPr id="180284" name="Rectangle 60"/>
            <p:cNvSpPr>
              <a:spLocks noChangeArrowheads="1"/>
            </p:cNvSpPr>
            <p:nvPr/>
          </p:nvSpPr>
          <p:spPr bwMode="auto">
            <a:xfrm>
              <a:off x="2923" y="3149"/>
              <a:ext cx="397" cy="2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b="1" dirty="0"/>
                <a:t>T -Dn</a:t>
              </a:r>
            </a:p>
            <a:p>
              <a:pPr>
                <a:lnSpc>
                  <a:spcPct val="85000"/>
                </a:lnSpc>
              </a:pPr>
              <a:r>
                <a:rPr lang="en-US" sz="1400" b="1" dirty="0"/>
                <a:t>  Ob</a:t>
              </a:r>
            </a:p>
          </p:txBody>
        </p:sp>
        <p:sp>
          <p:nvSpPr>
            <p:cNvPr id="180285" name="Rectangle 61"/>
            <p:cNvSpPr>
              <a:spLocks noChangeArrowheads="1"/>
            </p:cNvSpPr>
            <p:nvPr/>
          </p:nvSpPr>
          <p:spPr bwMode="auto">
            <a:xfrm>
              <a:off x="2140" y="3166"/>
              <a:ext cx="335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T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Ob</a:t>
              </a:r>
            </a:p>
          </p:txBody>
        </p:sp>
        <p:sp>
          <p:nvSpPr>
            <p:cNvPr id="180286" name="Rectangle 62"/>
            <p:cNvSpPr>
              <a:spLocks noChangeArrowheads="1"/>
            </p:cNvSpPr>
            <p:nvPr/>
          </p:nvSpPr>
          <p:spPr bwMode="auto">
            <a:xfrm>
              <a:off x="1236" y="3166"/>
              <a:ext cx="409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-On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 P</a:t>
              </a:r>
            </a:p>
          </p:txBody>
        </p:sp>
        <p:sp>
          <p:nvSpPr>
            <p:cNvPr id="180287" name="Line 63"/>
            <p:cNvSpPr>
              <a:spLocks noChangeShapeType="1"/>
            </p:cNvSpPr>
            <p:nvPr/>
          </p:nvSpPr>
          <p:spPr bwMode="auto">
            <a:xfrm>
              <a:off x="989" y="3296"/>
              <a:ext cx="11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88" name="Line 64"/>
            <p:cNvSpPr>
              <a:spLocks noChangeShapeType="1"/>
            </p:cNvSpPr>
            <p:nvPr/>
          </p:nvSpPr>
          <p:spPr bwMode="auto">
            <a:xfrm>
              <a:off x="2114" y="3296"/>
              <a:ext cx="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89" name="Line 65"/>
            <p:cNvSpPr>
              <a:spLocks noChangeShapeType="1"/>
            </p:cNvSpPr>
            <p:nvPr/>
          </p:nvSpPr>
          <p:spPr bwMode="auto">
            <a:xfrm>
              <a:off x="2543" y="3296"/>
              <a:ext cx="8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90" name="Line 66"/>
            <p:cNvSpPr>
              <a:spLocks noChangeShapeType="1"/>
            </p:cNvSpPr>
            <p:nvPr/>
          </p:nvSpPr>
          <p:spPr bwMode="auto">
            <a:xfrm>
              <a:off x="3440" y="3296"/>
              <a:ext cx="8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91" name="Line 67"/>
            <p:cNvSpPr>
              <a:spLocks noChangeShapeType="1"/>
            </p:cNvSpPr>
            <p:nvPr/>
          </p:nvSpPr>
          <p:spPr bwMode="auto">
            <a:xfrm>
              <a:off x="4298" y="3296"/>
              <a:ext cx="5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92" name="Rectangle 68"/>
            <p:cNvSpPr>
              <a:spLocks noChangeArrowheads="1"/>
            </p:cNvSpPr>
            <p:nvPr/>
          </p:nvSpPr>
          <p:spPr bwMode="auto">
            <a:xfrm rot="5400000">
              <a:off x="2494" y="1018"/>
              <a:ext cx="341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C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  P</a:t>
              </a:r>
            </a:p>
          </p:txBody>
        </p:sp>
        <p:sp>
          <p:nvSpPr>
            <p:cNvPr id="180293" name="Line 69"/>
            <p:cNvSpPr>
              <a:spLocks noChangeShapeType="1"/>
            </p:cNvSpPr>
            <p:nvPr/>
          </p:nvSpPr>
          <p:spPr bwMode="auto">
            <a:xfrm>
              <a:off x="2666" y="1059"/>
              <a:ext cx="0" cy="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94" name="Rectangle 70"/>
            <p:cNvSpPr>
              <a:spLocks noChangeArrowheads="1"/>
            </p:cNvSpPr>
            <p:nvPr/>
          </p:nvSpPr>
          <p:spPr bwMode="auto">
            <a:xfrm rot="5400000">
              <a:off x="2507" y="2384"/>
              <a:ext cx="335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1400" b="1" dirty="0"/>
                <a:t>T -C</a:t>
              </a:r>
            </a:p>
            <a:p>
              <a:pPr>
                <a:lnSpc>
                  <a:spcPct val="75000"/>
                </a:lnSpc>
              </a:pPr>
              <a:r>
                <a:rPr lang="en-US" sz="1400" b="1" dirty="0"/>
                <a:t> Div</a:t>
              </a:r>
            </a:p>
          </p:txBody>
        </p:sp>
        <p:sp>
          <p:nvSpPr>
            <p:cNvPr id="180295" name="Line 71"/>
            <p:cNvSpPr>
              <a:spLocks noChangeShapeType="1"/>
            </p:cNvSpPr>
            <p:nvPr/>
          </p:nvSpPr>
          <p:spPr bwMode="auto">
            <a:xfrm>
              <a:off x="2666" y="896"/>
              <a:ext cx="0" cy="11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296" name="Line 72"/>
            <p:cNvSpPr>
              <a:spLocks noChangeShapeType="1"/>
            </p:cNvSpPr>
            <p:nvPr/>
          </p:nvSpPr>
          <p:spPr bwMode="auto">
            <a:xfrm>
              <a:off x="2659" y="2256"/>
              <a:ext cx="0" cy="15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0299" name="Rectangle 75"/>
          <p:cNvSpPr>
            <a:spLocks noChangeArrowheads="1"/>
          </p:cNvSpPr>
          <p:nvPr/>
        </p:nvSpPr>
        <p:spPr bwMode="auto">
          <a:xfrm>
            <a:off x="1520825" y="1346200"/>
            <a:ext cx="6202363" cy="4606925"/>
          </a:xfrm>
          <a:prstGeom prst="rect">
            <a:avLst/>
          </a:prstGeom>
          <a:solidFill>
            <a:srgbClr val="FFFF66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1" name="Freeform 77"/>
          <p:cNvSpPr>
            <a:spLocks/>
          </p:cNvSpPr>
          <p:nvPr/>
        </p:nvSpPr>
        <p:spPr bwMode="auto">
          <a:xfrm>
            <a:off x="1538288" y="1347788"/>
            <a:ext cx="3989387" cy="4589462"/>
          </a:xfrm>
          <a:custGeom>
            <a:avLst/>
            <a:gdLst/>
            <a:ahLst/>
            <a:cxnLst>
              <a:cxn ang="0">
                <a:pos x="2250" y="0"/>
              </a:cxn>
              <a:cxn ang="0">
                <a:pos x="2238" y="27"/>
              </a:cxn>
              <a:cxn ang="0">
                <a:pos x="2172" y="165"/>
              </a:cxn>
              <a:cxn ang="0">
                <a:pos x="2112" y="255"/>
              </a:cxn>
              <a:cxn ang="0">
                <a:pos x="2046" y="321"/>
              </a:cxn>
              <a:cxn ang="0">
                <a:pos x="1956" y="405"/>
              </a:cxn>
              <a:cxn ang="0">
                <a:pos x="1833" y="465"/>
              </a:cxn>
              <a:cxn ang="0">
                <a:pos x="1674" y="519"/>
              </a:cxn>
              <a:cxn ang="0">
                <a:pos x="1464" y="597"/>
              </a:cxn>
              <a:cxn ang="0">
                <a:pos x="1308" y="651"/>
              </a:cxn>
              <a:cxn ang="0">
                <a:pos x="1242" y="711"/>
              </a:cxn>
              <a:cxn ang="0">
                <a:pos x="1176" y="771"/>
              </a:cxn>
              <a:cxn ang="0">
                <a:pos x="1146" y="819"/>
              </a:cxn>
              <a:cxn ang="0">
                <a:pos x="1134" y="867"/>
              </a:cxn>
              <a:cxn ang="0">
                <a:pos x="1116" y="1011"/>
              </a:cxn>
              <a:cxn ang="0">
                <a:pos x="1116" y="1107"/>
              </a:cxn>
              <a:cxn ang="0">
                <a:pos x="1098" y="1257"/>
              </a:cxn>
              <a:cxn ang="0">
                <a:pos x="1068" y="1551"/>
              </a:cxn>
              <a:cxn ang="0">
                <a:pos x="1038" y="1755"/>
              </a:cxn>
              <a:cxn ang="0">
                <a:pos x="1020" y="1971"/>
              </a:cxn>
              <a:cxn ang="0">
                <a:pos x="990" y="2127"/>
              </a:cxn>
              <a:cxn ang="0">
                <a:pos x="942" y="2307"/>
              </a:cxn>
              <a:cxn ang="0">
                <a:pos x="888" y="2415"/>
              </a:cxn>
              <a:cxn ang="0">
                <a:pos x="810" y="2529"/>
              </a:cxn>
              <a:cxn ang="0">
                <a:pos x="750" y="2589"/>
              </a:cxn>
              <a:cxn ang="0">
                <a:pos x="0" y="2583"/>
              </a:cxn>
              <a:cxn ang="0">
                <a:pos x="0" y="9"/>
              </a:cxn>
              <a:cxn ang="0">
                <a:pos x="2250" y="0"/>
              </a:cxn>
            </a:cxnLst>
            <a:rect l="0" t="0" r="r" b="b"/>
            <a:pathLst>
              <a:path w="2251" h="2590">
                <a:moveTo>
                  <a:pt x="2250" y="0"/>
                </a:moveTo>
                <a:lnTo>
                  <a:pt x="2238" y="27"/>
                </a:lnTo>
                <a:lnTo>
                  <a:pt x="2172" y="165"/>
                </a:lnTo>
                <a:lnTo>
                  <a:pt x="2112" y="255"/>
                </a:lnTo>
                <a:lnTo>
                  <a:pt x="2046" y="321"/>
                </a:lnTo>
                <a:lnTo>
                  <a:pt x="1956" y="405"/>
                </a:lnTo>
                <a:lnTo>
                  <a:pt x="1833" y="465"/>
                </a:lnTo>
                <a:lnTo>
                  <a:pt x="1674" y="519"/>
                </a:lnTo>
                <a:lnTo>
                  <a:pt x="1464" y="597"/>
                </a:lnTo>
                <a:lnTo>
                  <a:pt x="1308" y="651"/>
                </a:lnTo>
                <a:lnTo>
                  <a:pt x="1242" y="711"/>
                </a:lnTo>
                <a:lnTo>
                  <a:pt x="1176" y="771"/>
                </a:lnTo>
                <a:lnTo>
                  <a:pt x="1146" y="819"/>
                </a:lnTo>
                <a:lnTo>
                  <a:pt x="1134" y="867"/>
                </a:lnTo>
                <a:lnTo>
                  <a:pt x="1116" y="1011"/>
                </a:lnTo>
                <a:lnTo>
                  <a:pt x="1116" y="1107"/>
                </a:lnTo>
                <a:lnTo>
                  <a:pt x="1098" y="1257"/>
                </a:lnTo>
                <a:lnTo>
                  <a:pt x="1068" y="1551"/>
                </a:lnTo>
                <a:lnTo>
                  <a:pt x="1038" y="1755"/>
                </a:lnTo>
                <a:lnTo>
                  <a:pt x="1020" y="1971"/>
                </a:lnTo>
                <a:lnTo>
                  <a:pt x="990" y="2127"/>
                </a:lnTo>
                <a:lnTo>
                  <a:pt x="942" y="2307"/>
                </a:lnTo>
                <a:lnTo>
                  <a:pt x="888" y="2415"/>
                </a:lnTo>
                <a:lnTo>
                  <a:pt x="810" y="2529"/>
                </a:lnTo>
                <a:lnTo>
                  <a:pt x="750" y="2589"/>
                </a:lnTo>
                <a:lnTo>
                  <a:pt x="0" y="2583"/>
                </a:lnTo>
                <a:lnTo>
                  <a:pt x="0" y="9"/>
                </a:lnTo>
                <a:lnTo>
                  <a:pt x="2250" y="0"/>
                </a:lnTo>
              </a:path>
            </a:pathLst>
          </a:custGeom>
          <a:solidFill>
            <a:srgbClr val="CCFFFF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98" name="Freeform 174"/>
          <p:cNvSpPr>
            <a:spLocks/>
          </p:cNvSpPr>
          <p:nvPr/>
        </p:nvSpPr>
        <p:spPr bwMode="auto">
          <a:xfrm>
            <a:off x="1538288" y="1347788"/>
            <a:ext cx="3989387" cy="4589462"/>
          </a:xfrm>
          <a:custGeom>
            <a:avLst/>
            <a:gdLst/>
            <a:ahLst/>
            <a:cxnLst>
              <a:cxn ang="0">
                <a:pos x="2250" y="0"/>
              </a:cxn>
              <a:cxn ang="0">
                <a:pos x="2238" y="27"/>
              </a:cxn>
              <a:cxn ang="0">
                <a:pos x="2172" y="165"/>
              </a:cxn>
              <a:cxn ang="0">
                <a:pos x="2112" y="255"/>
              </a:cxn>
              <a:cxn ang="0">
                <a:pos x="2046" y="321"/>
              </a:cxn>
              <a:cxn ang="0">
                <a:pos x="1956" y="405"/>
              </a:cxn>
              <a:cxn ang="0">
                <a:pos x="1833" y="465"/>
              </a:cxn>
              <a:cxn ang="0">
                <a:pos x="1674" y="519"/>
              </a:cxn>
              <a:cxn ang="0">
                <a:pos x="1464" y="597"/>
              </a:cxn>
              <a:cxn ang="0">
                <a:pos x="1308" y="651"/>
              </a:cxn>
              <a:cxn ang="0">
                <a:pos x="1242" y="711"/>
              </a:cxn>
              <a:cxn ang="0">
                <a:pos x="1176" y="771"/>
              </a:cxn>
              <a:cxn ang="0">
                <a:pos x="1146" y="819"/>
              </a:cxn>
              <a:cxn ang="0">
                <a:pos x="1134" y="867"/>
              </a:cxn>
              <a:cxn ang="0">
                <a:pos x="1116" y="1011"/>
              </a:cxn>
              <a:cxn ang="0">
                <a:pos x="1116" y="1107"/>
              </a:cxn>
              <a:cxn ang="0">
                <a:pos x="1098" y="1257"/>
              </a:cxn>
              <a:cxn ang="0">
                <a:pos x="1068" y="1551"/>
              </a:cxn>
              <a:cxn ang="0">
                <a:pos x="1038" y="1755"/>
              </a:cxn>
              <a:cxn ang="0">
                <a:pos x="1020" y="1971"/>
              </a:cxn>
              <a:cxn ang="0">
                <a:pos x="990" y="2127"/>
              </a:cxn>
              <a:cxn ang="0">
                <a:pos x="942" y="2307"/>
              </a:cxn>
              <a:cxn ang="0">
                <a:pos x="888" y="2415"/>
              </a:cxn>
              <a:cxn ang="0">
                <a:pos x="810" y="2529"/>
              </a:cxn>
              <a:cxn ang="0">
                <a:pos x="750" y="2589"/>
              </a:cxn>
              <a:cxn ang="0">
                <a:pos x="0" y="2583"/>
              </a:cxn>
              <a:cxn ang="0">
                <a:pos x="0" y="9"/>
              </a:cxn>
              <a:cxn ang="0">
                <a:pos x="2250" y="0"/>
              </a:cxn>
            </a:cxnLst>
            <a:rect l="0" t="0" r="r" b="b"/>
            <a:pathLst>
              <a:path w="2251" h="2590">
                <a:moveTo>
                  <a:pt x="2250" y="0"/>
                </a:moveTo>
                <a:lnTo>
                  <a:pt x="2238" y="27"/>
                </a:lnTo>
                <a:lnTo>
                  <a:pt x="2172" y="165"/>
                </a:lnTo>
                <a:lnTo>
                  <a:pt x="2112" y="255"/>
                </a:lnTo>
                <a:lnTo>
                  <a:pt x="2046" y="321"/>
                </a:lnTo>
                <a:lnTo>
                  <a:pt x="1956" y="405"/>
                </a:lnTo>
                <a:lnTo>
                  <a:pt x="1833" y="465"/>
                </a:lnTo>
                <a:lnTo>
                  <a:pt x="1674" y="519"/>
                </a:lnTo>
                <a:lnTo>
                  <a:pt x="1464" y="597"/>
                </a:lnTo>
                <a:lnTo>
                  <a:pt x="1308" y="651"/>
                </a:lnTo>
                <a:lnTo>
                  <a:pt x="1242" y="711"/>
                </a:lnTo>
                <a:lnTo>
                  <a:pt x="1176" y="771"/>
                </a:lnTo>
                <a:lnTo>
                  <a:pt x="1146" y="819"/>
                </a:lnTo>
                <a:lnTo>
                  <a:pt x="1134" y="867"/>
                </a:lnTo>
                <a:lnTo>
                  <a:pt x="1116" y="1011"/>
                </a:lnTo>
                <a:lnTo>
                  <a:pt x="1116" y="1107"/>
                </a:lnTo>
                <a:lnTo>
                  <a:pt x="1098" y="1257"/>
                </a:lnTo>
                <a:lnTo>
                  <a:pt x="1068" y="1551"/>
                </a:lnTo>
                <a:lnTo>
                  <a:pt x="1038" y="1755"/>
                </a:lnTo>
                <a:lnTo>
                  <a:pt x="1020" y="1971"/>
                </a:lnTo>
                <a:lnTo>
                  <a:pt x="990" y="2127"/>
                </a:lnTo>
                <a:lnTo>
                  <a:pt x="942" y="2307"/>
                </a:lnTo>
                <a:lnTo>
                  <a:pt x="888" y="2415"/>
                </a:lnTo>
                <a:lnTo>
                  <a:pt x="810" y="2529"/>
                </a:lnTo>
                <a:lnTo>
                  <a:pt x="750" y="2589"/>
                </a:lnTo>
                <a:lnTo>
                  <a:pt x="0" y="2583"/>
                </a:lnTo>
                <a:lnTo>
                  <a:pt x="0" y="9"/>
                </a:lnTo>
                <a:lnTo>
                  <a:pt x="2250" y="0"/>
                </a:lnTo>
              </a:path>
            </a:pathLst>
          </a:custGeom>
          <a:solidFill>
            <a:srgbClr val="FDE3BA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298" name="Freeform 74"/>
          <p:cNvSpPr>
            <a:spLocks/>
          </p:cNvSpPr>
          <p:nvPr/>
        </p:nvSpPr>
        <p:spPr bwMode="auto">
          <a:xfrm>
            <a:off x="2863850" y="1336675"/>
            <a:ext cx="4841875" cy="4605338"/>
          </a:xfrm>
          <a:custGeom>
            <a:avLst/>
            <a:gdLst/>
            <a:ahLst/>
            <a:cxnLst>
              <a:cxn ang="0">
                <a:pos x="0" y="2901"/>
              </a:cxn>
              <a:cxn ang="0">
                <a:pos x="2302" y="2901"/>
              </a:cxn>
              <a:cxn ang="0">
                <a:pos x="2425" y="2663"/>
              </a:cxn>
              <a:cxn ang="0">
                <a:pos x="2458" y="2392"/>
              </a:cxn>
              <a:cxn ang="0">
                <a:pos x="2466" y="2129"/>
              </a:cxn>
              <a:cxn ang="0">
                <a:pos x="2499" y="1775"/>
              </a:cxn>
              <a:cxn ang="0">
                <a:pos x="2655" y="1422"/>
              </a:cxn>
              <a:cxn ang="0">
                <a:pos x="2754" y="1200"/>
              </a:cxn>
              <a:cxn ang="0">
                <a:pos x="2885" y="781"/>
              </a:cxn>
              <a:cxn ang="0">
                <a:pos x="2976" y="543"/>
              </a:cxn>
              <a:cxn ang="0">
                <a:pos x="3050" y="411"/>
              </a:cxn>
              <a:cxn ang="0">
                <a:pos x="3050" y="0"/>
              </a:cxn>
              <a:cxn ang="0">
                <a:pos x="1685" y="0"/>
              </a:cxn>
              <a:cxn ang="0">
                <a:pos x="1628" y="115"/>
              </a:cxn>
              <a:cxn ang="0">
                <a:pos x="1496" y="329"/>
              </a:cxn>
              <a:cxn ang="0">
                <a:pos x="1373" y="444"/>
              </a:cxn>
              <a:cxn ang="0">
                <a:pos x="1176" y="551"/>
              </a:cxn>
              <a:cxn ang="0">
                <a:pos x="863" y="633"/>
              </a:cxn>
              <a:cxn ang="0">
                <a:pos x="650" y="732"/>
              </a:cxn>
              <a:cxn ang="0">
                <a:pos x="535" y="814"/>
              </a:cxn>
              <a:cxn ang="0">
                <a:pos x="452" y="904"/>
              </a:cxn>
              <a:cxn ang="0">
                <a:pos x="403" y="1389"/>
              </a:cxn>
              <a:cxn ang="0">
                <a:pos x="346" y="1800"/>
              </a:cxn>
              <a:cxn ang="0">
                <a:pos x="296" y="2252"/>
              </a:cxn>
              <a:cxn ang="0">
                <a:pos x="206" y="2605"/>
              </a:cxn>
              <a:cxn ang="0">
                <a:pos x="116" y="2794"/>
              </a:cxn>
              <a:cxn ang="0">
                <a:pos x="0" y="2901"/>
              </a:cxn>
            </a:cxnLst>
            <a:rect l="0" t="0" r="r" b="b"/>
            <a:pathLst>
              <a:path w="3050" h="2901">
                <a:moveTo>
                  <a:pt x="0" y="2901"/>
                </a:moveTo>
                <a:lnTo>
                  <a:pt x="2302" y="2901"/>
                </a:lnTo>
                <a:lnTo>
                  <a:pt x="2425" y="2663"/>
                </a:lnTo>
                <a:lnTo>
                  <a:pt x="2458" y="2392"/>
                </a:lnTo>
                <a:lnTo>
                  <a:pt x="2466" y="2129"/>
                </a:lnTo>
                <a:lnTo>
                  <a:pt x="2499" y="1775"/>
                </a:lnTo>
                <a:lnTo>
                  <a:pt x="2655" y="1422"/>
                </a:lnTo>
                <a:lnTo>
                  <a:pt x="2754" y="1200"/>
                </a:lnTo>
                <a:lnTo>
                  <a:pt x="2885" y="781"/>
                </a:lnTo>
                <a:lnTo>
                  <a:pt x="2976" y="543"/>
                </a:lnTo>
                <a:lnTo>
                  <a:pt x="3050" y="411"/>
                </a:lnTo>
                <a:lnTo>
                  <a:pt x="3050" y="0"/>
                </a:lnTo>
                <a:lnTo>
                  <a:pt x="1685" y="0"/>
                </a:lnTo>
                <a:lnTo>
                  <a:pt x="1628" y="115"/>
                </a:lnTo>
                <a:lnTo>
                  <a:pt x="1496" y="329"/>
                </a:lnTo>
                <a:lnTo>
                  <a:pt x="1373" y="444"/>
                </a:lnTo>
                <a:lnTo>
                  <a:pt x="1176" y="551"/>
                </a:lnTo>
                <a:lnTo>
                  <a:pt x="863" y="633"/>
                </a:lnTo>
                <a:lnTo>
                  <a:pt x="650" y="732"/>
                </a:lnTo>
                <a:lnTo>
                  <a:pt x="535" y="814"/>
                </a:lnTo>
                <a:lnTo>
                  <a:pt x="452" y="904"/>
                </a:lnTo>
                <a:lnTo>
                  <a:pt x="403" y="1389"/>
                </a:lnTo>
                <a:lnTo>
                  <a:pt x="346" y="1800"/>
                </a:lnTo>
                <a:lnTo>
                  <a:pt x="296" y="2252"/>
                </a:lnTo>
                <a:lnTo>
                  <a:pt x="206" y="2605"/>
                </a:lnTo>
                <a:lnTo>
                  <a:pt x="116" y="2794"/>
                </a:lnTo>
                <a:lnTo>
                  <a:pt x="0" y="2901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0" name="Freeform 76"/>
          <p:cNvSpPr>
            <a:spLocks/>
          </p:cNvSpPr>
          <p:nvPr/>
        </p:nvSpPr>
        <p:spPr bwMode="auto">
          <a:xfrm>
            <a:off x="6481763" y="1990725"/>
            <a:ext cx="1235075" cy="3946525"/>
          </a:xfrm>
          <a:custGeom>
            <a:avLst/>
            <a:gdLst/>
            <a:ahLst/>
            <a:cxnLst>
              <a:cxn ang="0">
                <a:pos x="696" y="0"/>
              </a:cxn>
              <a:cxn ang="0">
                <a:pos x="696" y="2226"/>
              </a:cxn>
              <a:cxn ang="0">
                <a:pos x="0" y="2226"/>
              </a:cxn>
              <a:cxn ang="0">
                <a:pos x="30" y="2208"/>
              </a:cxn>
              <a:cxn ang="0">
                <a:pos x="72" y="2118"/>
              </a:cxn>
              <a:cxn ang="0">
                <a:pos x="126" y="2010"/>
              </a:cxn>
              <a:cxn ang="0">
                <a:pos x="138" y="1890"/>
              </a:cxn>
              <a:cxn ang="0">
                <a:pos x="156" y="1722"/>
              </a:cxn>
              <a:cxn ang="0">
                <a:pos x="162" y="1548"/>
              </a:cxn>
              <a:cxn ang="0">
                <a:pos x="192" y="1362"/>
              </a:cxn>
              <a:cxn ang="0">
                <a:pos x="192" y="1260"/>
              </a:cxn>
              <a:cxn ang="0">
                <a:pos x="270" y="1032"/>
              </a:cxn>
              <a:cxn ang="0">
                <a:pos x="348" y="864"/>
              </a:cxn>
              <a:cxn ang="0">
                <a:pos x="402" y="786"/>
              </a:cxn>
              <a:cxn ang="0">
                <a:pos x="432" y="672"/>
              </a:cxn>
              <a:cxn ang="0">
                <a:pos x="504" y="444"/>
              </a:cxn>
              <a:cxn ang="0">
                <a:pos x="570" y="228"/>
              </a:cxn>
              <a:cxn ang="0">
                <a:pos x="612" y="138"/>
              </a:cxn>
              <a:cxn ang="0">
                <a:pos x="696" y="0"/>
              </a:cxn>
            </a:cxnLst>
            <a:rect l="0" t="0" r="r" b="b"/>
            <a:pathLst>
              <a:path w="697" h="2227">
                <a:moveTo>
                  <a:pt x="696" y="0"/>
                </a:moveTo>
                <a:lnTo>
                  <a:pt x="696" y="2226"/>
                </a:lnTo>
                <a:lnTo>
                  <a:pt x="0" y="2226"/>
                </a:lnTo>
                <a:lnTo>
                  <a:pt x="30" y="2208"/>
                </a:lnTo>
                <a:lnTo>
                  <a:pt x="72" y="2118"/>
                </a:lnTo>
                <a:lnTo>
                  <a:pt x="126" y="2010"/>
                </a:lnTo>
                <a:lnTo>
                  <a:pt x="138" y="1890"/>
                </a:lnTo>
                <a:lnTo>
                  <a:pt x="156" y="1722"/>
                </a:lnTo>
                <a:lnTo>
                  <a:pt x="162" y="1548"/>
                </a:lnTo>
                <a:lnTo>
                  <a:pt x="192" y="1362"/>
                </a:lnTo>
                <a:lnTo>
                  <a:pt x="192" y="1260"/>
                </a:lnTo>
                <a:lnTo>
                  <a:pt x="270" y="1032"/>
                </a:lnTo>
                <a:lnTo>
                  <a:pt x="348" y="864"/>
                </a:lnTo>
                <a:lnTo>
                  <a:pt x="402" y="786"/>
                </a:lnTo>
                <a:lnTo>
                  <a:pt x="432" y="672"/>
                </a:lnTo>
                <a:lnTo>
                  <a:pt x="504" y="444"/>
                </a:lnTo>
                <a:lnTo>
                  <a:pt x="570" y="228"/>
                </a:lnTo>
                <a:lnTo>
                  <a:pt x="612" y="138"/>
                </a:lnTo>
                <a:lnTo>
                  <a:pt x="696" y="0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02" name="Line 78"/>
          <p:cNvSpPr>
            <a:spLocks noChangeShapeType="1"/>
          </p:cNvSpPr>
          <p:nvPr/>
        </p:nvSpPr>
        <p:spPr bwMode="auto">
          <a:xfrm>
            <a:off x="4441825" y="1319213"/>
            <a:ext cx="0" cy="4640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3" name="Line 79"/>
          <p:cNvSpPr>
            <a:spLocks noChangeShapeType="1"/>
          </p:cNvSpPr>
          <p:nvPr/>
        </p:nvSpPr>
        <p:spPr bwMode="auto">
          <a:xfrm>
            <a:off x="1512888" y="2611438"/>
            <a:ext cx="6208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4" name="Line 80"/>
          <p:cNvSpPr>
            <a:spLocks noChangeShapeType="1"/>
          </p:cNvSpPr>
          <p:nvPr/>
        </p:nvSpPr>
        <p:spPr bwMode="auto">
          <a:xfrm>
            <a:off x="1512888" y="4540250"/>
            <a:ext cx="6208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5" name="Line 81"/>
          <p:cNvSpPr>
            <a:spLocks noChangeShapeType="1"/>
          </p:cNvSpPr>
          <p:nvPr/>
        </p:nvSpPr>
        <p:spPr bwMode="auto">
          <a:xfrm>
            <a:off x="4476750" y="2400300"/>
            <a:ext cx="106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06" name="Rectangle 82"/>
          <p:cNvSpPr>
            <a:spLocks noChangeArrowheads="1"/>
          </p:cNvSpPr>
          <p:nvPr/>
        </p:nvSpPr>
        <p:spPr bwMode="auto">
          <a:xfrm>
            <a:off x="4529138" y="2159000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0307" name="Rectangle 83"/>
          <p:cNvSpPr>
            <a:spLocks noChangeArrowheads="1"/>
          </p:cNvSpPr>
          <p:nvPr/>
        </p:nvSpPr>
        <p:spPr bwMode="auto">
          <a:xfrm>
            <a:off x="4529138" y="3200400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0308" name="Rectangle 84"/>
          <p:cNvSpPr>
            <a:spLocks noChangeArrowheads="1"/>
          </p:cNvSpPr>
          <p:nvPr/>
        </p:nvSpPr>
        <p:spPr bwMode="auto">
          <a:xfrm>
            <a:off x="4529138" y="52117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0309" name="Rectangle 85"/>
          <p:cNvSpPr>
            <a:spLocks noChangeArrowheads="1"/>
          </p:cNvSpPr>
          <p:nvPr/>
        </p:nvSpPr>
        <p:spPr bwMode="auto">
          <a:xfrm>
            <a:off x="4529138" y="41830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0313" name="Rectangle 89"/>
          <p:cNvSpPr>
            <a:spLocks noChangeArrowheads="1"/>
          </p:cNvSpPr>
          <p:nvPr/>
        </p:nvSpPr>
        <p:spPr bwMode="auto">
          <a:xfrm>
            <a:off x="2363788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0314" name="Rectangle 90"/>
          <p:cNvSpPr>
            <a:spLocks noChangeArrowheads="1"/>
          </p:cNvSpPr>
          <p:nvPr/>
        </p:nvSpPr>
        <p:spPr bwMode="auto">
          <a:xfrm>
            <a:off x="3394075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0315" name="Rectangle 91"/>
          <p:cNvSpPr>
            <a:spLocks noChangeArrowheads="1"/>
          </p:cNvSpPr>
          <p:nvPr/>
        </p:nvSpPr>
        <p:spPr bwMode="auto">
          <a:xfrm>
            <a:off x="4446588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0316" name="Rectangle 92"/>
          <p:cNvSpPr>
            <a:spLocks noChangeArrowheads="1"/>
          </p:cNvSpPr>
          <p:nvPr/>
        </p:nvSpPr>
        <p:spPr bwMode="auto">
          <a:xfrm>
            <a:off x="5402263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0317" name="Rectangle 93"/>
          <p:cNvSpPr>
            <a:spLocks noChangeArrowheads="1"/>
          </p:cNvSpPr>
          <p:nvPr/>
        </p:nvSpPr>
        <p:spPr bwMode="auto">
          <a:xfrm>
            <a:off x="6432550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50</a:t>
            </a:r>
          </a:p>
        </p:txBody>
      </p:sp>
      <p:sp>
        <p:nvSpPr>
          <p:cNvPr id="180318" name="Line 94"/>
          <p:cNvSpPr>
            <a:spLocks noChangeShapeType="1"/>
          </p:cNvSpPr>
          <p:nvPr/>
        </p:nvSpPr>
        <p:spPr bwMode="auto">
          <a:xfrm>
            <a:off x="2581275" y="2644775"/>
            <a:ext cx="0" cy="125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20" name="Line 96"/>
          <p:cNvSpPr>
            <a:spLocks noChangeShapeType="1"/>
          </p:cNvSpPr>
          <p:nvPr/>
        </p:nvSpPr>
        <p:spPr bwMode="auto">
          <a:xfrm>
            <a:off x="4654550" y="2644775"/>
            <a:ext cx="0" cy="125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21" name="Line 97"/>
          <p:cNvSpPr>
            <a:spLocks noChangeShapeType="1"/>
          </p:cNvSpPr>
          <p:nvPr/>
        </p:nvSpPr>
        <p:spPr bwMode="auto">
          <a:xfrm>
            <a:off x="5634038" y="2644775"/>
            <a:ext cx="0" cy="125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22" name="Line 98"/>
          <p:cNvSpPr>
            <a:spLocks noChangeShapeType="1"/>
          </p:cNvSpPr>
          <p:nvPr/>
        </p:nvSpPr>
        <p:spPr bwMode="auto">
          <a:xfrm>
            <a:off x="6664325" y="2644775"/>
            <a:ext cx="0" cy="125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23" name="Rectangle 99"/>
          <p:cNvSpPr>
            <a:spLocks noChangeArrowheads="1"/>
          </p:cNvSpPr>
          <p:nvPr/>
        </p:nvSpPr>
        <p:spPr bwMode="auto">
          <a:xfrm>
            <a:off x="2363788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0324" name="Rectangle 100"/>
          <p:cNvSpPr>
            <a:spLocks noChangeArrowheads="1"/>
          </p:cNvSpPr>
          <p:nvPr/>
        </p:nvSpPr>
        <p:spPr bwMode="auto">
          <a:xfrm>
            <a:off x="3394075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0325" name="Rectangle 101"/>
          <p:cNvSpPr>
            <a:spLocks noChangeArrowheads="1"/>
          </p:cNvSpPr>
          <p:nvPr/>
        </p:nvSpPr>
        <p:spPr bwMode="auto">
          <a:xfrm>
            <a:off x="4446588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0326" name="Rectangle 102"/>
          <p:cNvSpPr>
            <a:spLocks noChangeArrowheads="1"/>
          </p:cNvSpPr>
          <p:nvPr/>
        </p:nvSpPr>
        <p:spPr bwMode="auto">
          <a:xfrm>
            <a:off x="5402263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0327" name="Rectangle 103"/>
          <p:cNvSpPr>
            <a:spLocks noChangeArrowheads="1"/>
          </p:cNvSpPr>
          <p:nvPr/>
        </p:nvSpPr>
        <p:spPr bwMode="auto">
          <a:xfrm>
            <a:off x="6432550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50</a:t>
            </a:r>
          </a:p>
        </p:txBody>
      </p:sp>
      <p:sp>
        <p:nvSpPr>
          <p:cNvPr id="180328" name="Line 104"/>
          <p:cNvSpPr>
            <a:spLocks noChangeShapeType="1"/>
          </p:cNvSpPr>
          <p:nvPr/>
        </p:nvSpPr>
        <p:spPr bwMode="auto">
          <a:xfrm>
            <a:off x="2581275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29" name="Line 105"/>
          <p:cNvSpPr>
            <a:spLocks noChangeShapeType="1"/>
          </p:cNvSpPr>
          <p:nvPr/>
        </p:nvSpPr>
        <p:spPr bwMode="auto">
          <a:xfrm>
            <a:off x="3613150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0" name="Line 106"/>
          <p:cNvSpPr>
            <a:spLocks noChangeShapeType="1"/>
          </p:cNvSpPr>
          <p:nvPr/>
        </p:nvSpPr>
        <p:spPr bwMode="auto">
          <a:xfrm>
            <a:off x="4654550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1" name="Line 107"/>
          <p:cNvSpPr>
            <a:spLocks noChangeShapeType="1"/>
          </p:cNvSpPr>
          <p:nvPr/>
        </p:nvSpPr>
        <p:spPr bwMode="auto">
          <a:xfrm>
            <a:off x="5634038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2" name="Line 108"/>
          <p:cNvSpPr>
            <a:spLocks noChangeShapeType="1"/>
          </p:cNvSpPr>
          <p:nvPr/>
        </p:nvSpPr>
        <p:spPr bwMode="auto">
          <a:xfrm>
            <a:off x="6664325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3" name="Line 109"/>
          <p:cNvSpPr>
            <a:spLocks noChangeShapeType="1"/>
          </p:cNvSpPr>
          <p:nvPr/>
        </p:nvSpPr>
        <p:spPr bwMode="auto">
          <a:xfrm>
            <a:off x="4476750" y="3409950"/>
            <a:ext cx="106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4" name="Line 110"/>
          <p:cNvSpPr>
            <a:spLocks noChangeShapeType="1"/>
          </p:cNvSpPr>
          <p:nvPr/>
        </p:nvSpPr>
        <p:spPr bwMode="auto">
          <a:xfrm>
            <a:off x="4476750" y="4410075"/>
            <a:ext cx="106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35" name="Line 111"/>
          <p:cNvSpPr>
            <a:spLocks noChangeShapeType="1"/>
          </p:cNvSpPr>
          <p:nvPr/>
        </p:nvSpPr>
        <p:spPr bwMode="auto">
          <a:xfrm>
            <a:off x="4476750" y="5399088"/>
            <a:ext cx="106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69" name="Freeform 145"/>
          <p:cNvSpPr>
            <a:spLocks/>
          </p:cNvSpPr>
          <p:nvPr/>
        </p:nvSpPr>
        <p:spPr bwMode="auto">
          <a:xfrm>
            <a:off x="3697288" y="1341438"/>
            <a:ext cx="2473325" cy="4616450"/>
          </a:xfrm>
          <a:custGeom>
            <a:avLst/>
            <a:gdLst/>
            <a:ahLst/>
            <a:cxnLst>
              <a:cxn ang="0">
                <a:pos x="0" y="2604"/>
              </a:cxn>
              <a:cxn ang="0">
                <a:pos x="42" y="2550"/>
              </a:cxn>
              <a:cxn ang="0">
                <a:pos x="84" y="2460"/>
              </a:cxn>
              <a:cxn ang="0">
                <a:pos x="120" y="2358"/>
              </a:cxn>
              <a:cxn ang="0">
                <a:pos x="150" y="2256"/>
              </a:cxn>
              <a:cxn ang="0">
                <a:pos x="174" y="2088"/>
              </a:cxn>
              <a:cxn ang="0">
                <a:pos x="204" y="1854"/>
              </a:cxn>
              <a:cxn ang="0">
                <a:pos x="228" y="1692"/>
              </a:cxn>
              <a:cxn ang="0">
                <a:pos x="234" y="1536"/>
              </a:cxn>
              <a:cxn ang="0">
                <a:pos x="234" y="1446"/>
              </a:cxn>
              <a:cxn ang="0">
                <a:pos x="234" y="1338"/>
              </a:cxn>
              <a:cxn ang="0">
                <a:pos x="240" y="1242"/>
              </a:cxn>
              <a:cxn ang="0">
                <a:pos x="288" y="1134"/>
              </a:cxn>
              <a:cxn ang="0">
                <a:pos x="348" y="1074"/>
              </a:cxn>
              <a:cxn ang="0">
                <a:pos x="402" y="1038"/>
              </a:cxn>
              <a:cxn ang="0">
                <a:pos x="510" y="996"/>
              </a:cxn>
              <a:cxn ang="0">
                <a:pos x="642" y="930"/>
              </a:cxn>
              <a:cxn ang="0">
                <a:pos x="732" y="882"/>
              </a:cxn>
              <a:cxn ang="0">
                <a:pos x="816" y="822"/>
              </a:cxn>
              <a:cxn ang="0">
                <a:pos x="888" y="762"/>
              </a:cxn>
              <a:cxn ang="0">
                <a:pos x="930" y="726"/>
              </a:cxn>
              <a:cxn ang="0">
                <a:pos x="1038" y="636"/>
              </a:cxn>
              <a:cxn ang="0">
                <a:pos x="1140" y="522"/>
              </a:cxn>
              <a:cxn ang="0">
                <a:pos x="1242" y="372"/>
              </a:cxn>
              <a:cxn ang="0">
                <a:pos x="1290" y="270"/>
              </a:cxn>
              <a:cxn ang="0">
                <a:pos x="1356" y="102"/>
              </a:cxn>
              <a:cxn ang="0">
                <a:pos x="1380" y="30"/>
              </a:cxn>
              <a:cxn ang="0">
                <a:pos x="1395" y="0"/>
              </a:cxn>
            </a:cxnLst>
            <a:rect l="0" t="0" r="r" b="b"/>
            <a:pathLst>
              <a:path w="1396" h="2605">
                <a:moveTo>
                  <a:pt x="0" y="2604"/>
                </a:moveTo>
                <a:lnTo>
                  <a:pt x="42" y="2550"/>
                </a:lnTo>
                <a:lnTo>
                  <a:pt x="84" y="2460"/>
                </a:lnTo>
                <a:lnTo>
                  <a:pt x="120" y="2358"/>
                </a:lnTo>
                <a:lnTo>
                  <a:pt x="150" y="2256"/>
                </a:lnTo>
                <a:lnTo>
                  <a:pt x="174" y="2088"/>
                </a:lnTo>
                <a:lnTo>
                  <a:pt x="204" y="1854"/>
                </a:lnTo>
                <a:lnTo>
                  <a:pt x="228" y="1692"/>
                </a:lnTo>
                <a:lnTo>
                  <a:pt x="234" y="1536"/>
                </a:lnTo>
                <a:lnTo>
                  <a:pt x="234" y="1446"/>
                </a:lnTo>
                <a:lnTo>
                  <a:pt x="234" y="1338"/>
                </a:lnTo>
                <a:lnTo>
                  <a:pt x="240" y="1242"/>
                </a:lnTo>
                <a:lnTo>
                  <a:pt x="288" y="1134"/>
                </a:lnTo>
                <a:lnTo>
                  <a:pt x="348" y="1074"/>
                </a:lnTo>
                <a:lnTo>
                  <a:pt x="402" y="1038"/>
                </a:lnTo>
                <a:lnTo>
                  <a:pt x="510" y="996"/>
                </a:lnTo>
                <a:lnTo>
                  <a:pt x="642" y="930"/>
                </a:lnTo>
                <a:lnTo>
                  <a:pt x="732" y="882"/>
                </a:lnTo>
                <a:lnTo>
                  <a:pt x="816" y="822"/>
                </a:lnTo>
                <a:lnTo>
                  <a:pt x="888" y="762"/>
                </a:lnTo>
                <a:lnTo>
                  <a:pt x="930" y="726"/>
                </a:lnTo>
                <a:lnTo>
                  <a:pt x="1038" y="636"/>
                </a:lnTo>
                <a:lnTo>
                  <a:pt x="1140" y="522"/>
                </a:lnTo>
                <a:lnTo>
                  <a:pt x="1242" y="372"/>
                </a:lnTo>
                <a:lnTo>
                  <a:pt x="1290" y="270"/>
                </a:lnTo>
                <a:lnTo>
                  <a:pt x="1356" y="102"/>
                </a:lnTo>
                <a:lnTo>
                  <a:pt x="1380" y="30"/>
                </a:lnTo>
                <a:lnTo>
                  <a:pt x="1395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70" name="Freeform 146"/>
          <p:cNvSpPr>
            <a:spLocks/>
          </p:cNvSpPr>
          <p:nvPr/>
        </p:nvSpPr>
        <p:spPr bwMode="auto">
          <a:xfrm>
            <a:off x="5067300" y="1341438"/>
            <a:ext cx="2076450" cy="4622800"/>
          </a:xfrm>
          <a:custGeom>
            <a:avLst/>
            <a:gdLst/>
            <a:ahLst/>
            <a:cxnLst>
              <a:cxn ang="0">
                <a:pos x="0" y="2607"/>
              </a:cxn>
              <a:cxn ang="0">
                <a:pos x="60" y="2562"/>
              </a:cxn>
              <a:cxn ang="0">
                <a:pos x="126" y="2418"/>
              </a:cxn>
              <a:cxn ang="0">
                <a:pos x="150" y="2340"/>
              </a:cxn>
              <a:cxn ang="0">
                <a:pos x="174" y="2244"/>
              </a:cxn>
              <a:cxn ang="0">
                <a:pos x="180" y="2148"/>
              </a:cxn>
              <a:cxn ang="0">
                <a:pos x="210" y="2010"/>
              </a:cxn>
              <a:cxn ang="0">
                <a:pos x="228" y="1878"/>
              </a:cxn>
              <a:cxn ang="0">
                <a:pos x="246" y="1758"/>
              </a:cxn>
              <a:cxn ang="0">
                <a:pos x="246" y="1554"/>
              </a:cxn>
              <a:cxn ang="0">
                <a:pos x="288" y="1392"/>
              </a:cxn>
              <a:cxn ang="0">
                <a:pos x="342" y="1272"/>
              </a:cxn>
              <a:cxn ang="0">
                <a:pos x="378" y="1176"/>
              </a:cxn>
              <a:cxn ang="0">
                <a:pos x="468" y="1038"/>
              </a:cxn>
              <a:cxn ang="0">
                <a:pos x="522" y="894"/>
              </a:cxn>
              <a:cxn ang="0">
                <a:pos x="588" y="774"/>
              </a:cxn>
              <a:cxn ang="0">
                <a:pos x="672" y="636"/>
              </a:cxn>
              <a:cxn ang="0">
                <a:pos x="810" y="492"/>
              </a:cxn>
              <a:cxn ang="0">
                <a:pos x="936" y="372"/>
              </a:cxn>
              <a:cxn ang="0">
                <a:pos x="1020" y="264"/>
              </a:cxn>
              <a:cxn ang="0">
                <a:pos x="1098" y="132"/>
              </a:cxn>
              <a:cxn ang="0">
                <a:pos x="1140" y="60"/>
              </a:cxn>
              <a:cxn ang="0">
                <a:pos x="1146" y="42"/>
              </a:cxn>
              <a:cxn ang="0">
                <a:pos x="1170" y="0"/>
              </a:cxn>
            </a:cxnLst>
            <a:rect l="0" t="0" r="r" b="b"/>
            <a:pathLst>
              <a:path w="1171" h="2608">
                <a:moveTo>
                  <a:pt x="0" y="2607"/>
                </a:moveTo>
                <a:lnTo>
                  <a:pt x="60" y="2562"/>
                </a:lnTo>
                <a:lnTo>
                  <a:pt x="126" y="2418"/>
                </a:lnTo>
                <a:lnTo>
                  <a:pt x="150" y="2340"/>
                </a:lnTo>
                <a:lnTo>
                  <a:pt x="174" y="2244"/>
                </a:lnTo>
                <a:lnTo>
                  <a:pt x="180" y="2148"/>
                </a:lnTo>
                <a:lnTo>
                  <a:pt x="210" y="2010"/>
                </a:lnTo>
                <a:lnTo>
                  <a:pt x="228" y="1878"/>
                </a:lnTo>
                <a:lnTo>
                  <a:pt x="246" y="1758"/>
                </a:lnTo>
                <a:lnTo>
                  <a:pt x="246" y="1554"/>
                </a:lnTo>
                <a:lnTo>
                  <a:pt x="288" y="1392"/>
                </a:lnTo>
                <a:lnTo>
                  <a:pt x="342" y="1272"/>
                </a:lnTo>
                <a:lnTo>
                  <a:pt x="378" y="1176"/>
                </a:lnTo>
                <a:lnTo>
                  <a:pt x="468" y="1038"/>
                </a:lnTo>
                <a:lnTo>
                  <a:pt x="522" y="894"/>
                </a:lnTo>
                <a:lnTo>
                  <a:pt x="588" y="774"/>
                </a:lnTo>
                <a:lnTo>
                  <a:pt x="672" y="636"/>
                </a:lnTo>
                <a:lnTo>
                  <a:pt x="810" y="492"/>
                </a:lnTo>
                <a:lnTo>
                  <a:pt x="936" y="372"/>
                </a:lnTo>
                <a:lnTo>
                  <a:pt x="1020" y="264"/>
                </a:lnTo>
                <a:lnTo>
                  <a:pt x="1098" y="132"/>
                </a:lnTo>
                <a:lnTo>
                  <a:pt x="1140" y="60"/>
                </a:lnTo>
                <a:lnTo>
                  <a:pt x="1146" y="42"/>
                </a:lnTo>
                <a:lnTo>
                  <a:pt x="117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71" name="Freeform 147"/>
          <p:cNvSpPr>
            <a:spLocks/>
          </p:cNvSpPr>
          <p:nvPr/>
        </p:nvSpPr>
        <p:spPr bwMode="auto">
          <a:xfrm>
            <a:off x="6413500" y="1938338"/>
            <a:ext cx="1314450" cy="4025900"/>
          </a:xfrm>
          <a:custGeom>
            <a:avLst/>
            <a:gdLst/>
            <a:ahLst/>
            <a:cxnLst>
              <a:cxn ang="0">
                <a:pos x="0" y="2271"/>
              </a:cxn>
              <a:cxn ang="0">
                <a:pos x="57" y="2244"/>
              </a:cxn>
              <a:cxn ang="0">
                <a:pos x="117" y="2148"/>
              </a:cxn>
              <a:cxn ang="0">
                <a:pos x="159" y="2058"/>
              </a:cxn>
              <a:cxn ang="0">
                <a:pos x="183" y="1884"/>
              </a:cxn>
              <a:cxn ang="0">
                <a:pos x="189" y="1800"/>
              </a:cxn>
              <a:cxn ang="0">
                <a:pos x="201" y="1620"/>
              </a:cxn>
              <a:cxn ang="0">
                <a:pos x="219" y="1482"/>
              </a:cxn>
              <a:cxn ang="0">
                <a:pos x="225" y="1320"/>
              </a:cxn>
              <a:cxn ang="0">
                <a:pos x="249" y="1218"/>
              </a:cxn>
              <a:cxn ang="0">
                <a:pos x="345" y="984"/>
              </a:cxn>
              <a:cxn ang="0">
                <a:pos x="435" y="822"/>
              </a:cxn>
              <a:cxn ang="0">
                <a:pos x="525" y="534"/>
              </a:cxn>
              <a:cxn ang="0">
                <a:pos x="567" y="378"/>
              </a:cxn>
              <a:cxn ang="0">
                <a:pos x="645" y="186"/>
              </a:cxn>
              <a:cxn ang="0">
                <a:pos x="705" y="90"/>
              </a:cxn>
              <a:cxn ang="0">
                <a:pos x="741" y="0"/>
              </a:cxn>
            </a:cxnLst>
            <a:rect l="0" t="0" r="r" b="b"/>
            <a:pathLst>
              <a:path w="742" h="2272">
                <a:moveTo>
                  <a:pt x="0" y="2271"/>
                </a:moveTo>
                <a:lnTo>
                  <a:pt x="57" y="2244"/>
                </a:lnTo>
                <a:lnTo>
                  <a:pt x="117" y="2148"/>
                </a:lnTo>
                <a:lnTo>
                  <a:pt x="159" y="2058"/>
                </a:lnTo>
                <a:lnTo>
                  <a:pt x="183" y="1884"/>
                </a:lnTo>
                <a:lnTo>
                  <a:pt x="189" y="1800"/>
                </a:lnTo>
                <a:lnTo>
                  <a:pt x="201" y="1620"/>
                </a:lnTo>
                <a:lnTo>
                  <a:pt x="219" y="1482"/>
                </a:lnTo>
                <a:lnTo>
                  <a:pt x="225" y="1320"/>
                </a:lnTo>
                <a:lnTo>
                  <a:pt x="249" y="1218"/>
                </a:lnTo>
                <a:lnTo>
                  <a:pt x="345" y="984"/>
                </a:lnTo>
                <a:lnTo>
                  <a:pt x="435" y="822"/>
                </a:lnTo>
                <a:lnTo>
                  <a:pt x="525" y="534"/>
                </a:lnTo>
                <a:lnTo>
                  <a:pt x="567" y="378"/>
                </a:lnTo>
                <a:lnTo>
                  <a:pt x="645" y="186"/>
                </a:lnTo>
                <a:lnTo>
                  <a:pt x="705" y="90"/>
                </a:lnTo>
                <a:lnTo>
                  <a:pt x="741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72" name="Freeform 148"/>
          <p:cNvSpPr>
            <a:spLocks/>
          </p:cNvSpPr>
          <p:nvPr/>
        </p:nvSpPr>
        <p:spPr bwMode="auto">
          <a:xfrm>
            <a:off x="2830513" y="1347788"/>
            <a:ext cx="2701925" cy="4621212"/>
          </a:xfrm>
          <a:custGeom>
            <a:avLst/>
            <a:gdLst/>
            <a:ahLst/>
            <a:cxnLst>
              <a:cxn ang="0">
                <a:pos x="0" y="2607"/>
              </a:cxn>
              <a:cxn ang="0">
                <a:pos x="57" y="2553"/>
              </a:cxn>
              <a:cxn ang="0">
                <a:pos x="135" y="2457"/>
              </a:cxn>
              <a:cxn ang="0">
                <a:pos x="213" y="2301"/>
              </a:cxn>
              <a:cxn ang="0">
                <a:pos x="261" y="2115"/>
              </a:cxn>
              <a:cxn ang="0">
                <a:pos x="297" y="1905"/>
              </a:cxn>
              <a:cxn ang="0">
                <a:pos x="321" y="1665"/>
              </a:cxn>
              <a:cxn ang="0">
                <a:pos x="369" y="1287"/>
              </a:cxn>
              <a:cxn ang="0">
                <a:pos x="381" y="1113"/>
              </a:cxn>
              <a:cxn ang="0">
                <a:pos x="399" y="915"/>
              </a:cxn>
              <a:cxn ang="0">
                <a:pos x="411" y="837"/>
              </a:cxn>
              <a:cxn ang="0">
                <a:pos x="459" y="753"/>
              </a:cxn>
              <a:cxn ang="0">
                <a:pos x="579" y="651"/>
              </a:cxn>
              <a:cxn ang="0">
                <a:pos x="717" y="597"/>
              </a:cxn>
              <a:cxn ang="0">
                <a:pos x="933" y="525"/>
              </a:cxn>
              <a:cxn ang="0">
                <a:pos x="1089" y="477"/>
              </a:cxn>
              <a:cxn ang="0">
                <a:pos x="1263" y="375"/>
              </a:cxn>
              <a:cxn ang="0">
                <a:pos x="1389" y="255"/>
              </a:cxn>
              <a:cxn ang="0">
                <a:pos x="1461" y="129"/>
              </a:cxn>
              <a:cxn ang="0">
                <a:pos x="1503" y="51"/>
              </a:cxn>
              <a:cxn ang="0">
                <a:pos x="1524" y="0"/>
              </a:cxn>
            </a:cxnLst>
            <a:rect l="0" t="0" r="r" b="b"/>
            <a:pathLst>
              <a:path w="1525" h="2608">
                <a:moveTo>
                  <a:pt x="0" y="2607"/>
                </a:moveTo>
                <a:lnTo>
                  <a:pt x="57" y="2553"/>
                </a:lnTo>
                <a:lnTo>
                  <a:pt x="135" y="2457"/>
                </a:lnTo>
                <a:lnTo>
                  <a:pt x="213" y="2301"/>
                </a:lnTo>
                <a:lnTo>
                  <a:pt x="261" y="2115"/>
                </a:lnTo>
                <a:lnTo>
                  <a:pt x="297" y="1905"/>
                </a:lnTo>
                <a:lnTo>
                  <a:pt x="321" y="1665"/>
                </a:lnTo>
                <a:lnTo>
                  <a:pt x="369" y="1287"/>
                </a:lnTo>
                <a:lnTo>
                  <a:pt x="381" y="1113"/>
                </a:lnTo>
                <a:lnTo>
                  <a:pt x="399" y="915"/>
                </a:lnTo>
                <a:lnTo>
                  <a:pt x="411" y="837"/>
                </a:lnTo>
                <a:lnTo>
                  <a:pt x="459" y="753"/>
                </a:lnTo>
                <a:lnTo>
                  <a:pt x="579" y="651"/>
                </a:lnTo>
                <a:lnTo>
                  <a:pt x="717" y="597"/>
                </a:lnTo>
                <a:lnTo>
                  <a:pt x="933" y="525"/>
                </a:lnTo>
                <a:lnTo>
                  <a:pt x="1089" y="477"/>
                </a:lnTo>
                <a:lnTo>
                  <a:pt x="1263" y="375"/>
                </a:lnTo>
                <a:lnTo>
                  <a:pt x="1389" y="255"/>
                </a:lnTo>
                <a:lnTo>
                  <a:pt x="1461" y="129"/>
                </a:lnTo>
                <a:lnTo>
                  <a:pt x="1503" y="51"/>
                </a:lnTo>
                <a:lnTo>
                  <a:pt x="1524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373" name="Line 149"/>
          <p:cNvSpPr>
            <a:spLocks noChangeShapeType="1"/>
          </p:cNvSpPr>
          <p:nvPr/>
        </p:nvSpPr>
        <p:spPr bwMode="auto">
          <a:xfrm>
            <a:off x="5580063" y="1927225"/>
            <a:ext cx="501650" cy="1666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4" name="Line 150"/>
          <p:cNvSpPr>
            <a:spLocks noChangeShapeType="1"/>
          </p:cNvSpPr>
          <p:nvPr/>
        </p:nvSpPr>
        <p:spPr bwMode="auto">
          <a:xfrm>
            <a:off x="6718300" y="2152650"/>
            <a:ext cx="501650" cy="309563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5" name="Line 151"/>
          <p:cNvSpPr>
            <a:spLocks noChangeShapeType="1"/>
          </p:cNvSpPr>
          <p:nvPr/>
        </p:nvSpPr>
        <p:spPr bwMode="auto">
          <a:xfrm>
            <a:off x="5634038" y="5581650"/>
            <a:ext cx="500062" cy="1651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6" name="Line 152"/>
          <p:cNvSpPr>
            <a:spLocks noChangeShapeType="1"/>
          </p:cNvSpPr>
          <p:nvPr/>
        </p:nvSpPr>
        <p:spPr bwMode="auto">
          <a:xfrm>
            <a:off x="4310063" y="5564188"/>
            <a:ext cx="501650" cy="16668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7" name="Line 153"/>
          <p:cNvSpPr>
            <a:spLocks noChangeShapeType="1"/>
          </p:cNvSpPr>
          <p:nvPr/>
        </p:nvSpPr>
        <p:spPr bwMode="auto">
          <a:xfrm>
            <a:off x="4506913" y="3589338"/>
            <a:ext cx="501650" cy="16668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8" name="Freeform 154"/>
          <p:cNvSpPr>
            <a:spLocks/>
          </p:cNvSpPr>
          <p:nvPr/>
        </p:nvSpPr>
        <p:spPr bwMode="auto">
          <a:xfrm>
            <a:off x="5135563" y="1300163"/>
            <a:ext cx="2008187" cy="4605337"/>
          </a:xfrm>
          <a:custGeom>
            <a:avLst/>
            <a:gdLst/>
            <a:ahLst/>
            <a:cxnLst>
              <a:cxn ang="0">
                <a:pos x="0" y="2901"/>
              </a:cxn>
              <a:cxn ang="0">
                <a:pos x="106" y="2687"/>
              </a:cxn>
              <a:cxn ang="0">
                <a:pos x="189" y="2342"/>
              </a:cxn>
              <a:cxn ang="0">
                <a:pos x="230" y="1964"/>
              </a:cxn>
              <a:cxn ang="0">
                <a:pos x="337" y="1462"/>
              </a:cxn>
              <a:cxn ang="0">
                <a:pos x="468" y="1125"/>
              </a:cxn>
              <a:cxn ang="0">
                <a:pos x="665" y="780"/>
              </a:cxn>
              <a:cxn ang="0">
                <a:pos x="838" y="591"/>
              </a:cxn>
              <a:cxn ang="0">
                <a:pos x="994" y="419"/>
              </a:cxn>
              <a:cxn ang="0">
                <a:pos x="1200" y="172"/>
              </a:cxn>
              <a:cxn ang="0">
                <a:pos x="1265" y="0"/>
              </a:cxn>
            </a:cxnLst>
            <a:rect l="0" t="0" r="r" b="b"/>
            <a:pathLst>
              <a:path w="1265" h="2901">
                <a:moveTo>
                  <a:pt x="0" y="2901"/>
                </a:moveTo>
                <a:lnTo>
                  <a:pt x="106" y="2687"/>
                </a:lnTo>
                <a:lnTo>
                  <a:pt x="189" y="2342"/>
                </a:lnTo>
                <a:lnTo>
                  <a:pt x="230" y="1964"/>
                </a:lnTo>
                <a:lnTo>
                  <a:pt x="337" y="1462"/>
                </a:lnTo>
                <a:lnTo>
                  <a:pt x="468" y="1125"/>
                </a:lnTo>
                <a:lnTo>
                  <a:pt x="665" y="780"/>
                </a:lnTo>
                <a:lnTo>
                  <a:pt x="838" y="591"/>
                </a:lnTo>
                <a:lnTo>
                  <a:pt x="994" y="419"/>
                </a:lnTo>
                <a:lnTo>
                  <a:pt x="1200" y="172"/>
                </a:lnTo>
                <a:lnTo>
                  <a:pt x="1265" y="0"/>
                </a:lnTo>
              </a:path>
            </a:pathLst>
          </a:custGeom>
          <a:noFill/>
          <a:ln w="57150" cmpd="sng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79" name="Line 155"/>
          <p:cNvSpPr>
            <a:spLocks noChangeShapeType="1"/>
          </p:cNvSpPr>
          <p:nvPr/>
        </p:nvSpPr>
        <p:spPr bwMode="auto">
          <a:xfrm>
            <a:off x="7116763" y="1470025"/>
            <a:ext cx="534987" cy="573088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0" name="Line 156"/>
          <p:cNvSpPr>
            <a:spLocks noChangeShapeType="1"/>
          </p:cNvSpPr>
          <p:nvPr/>
        </p:nvSpPr>
        <p:spPr bwMode="auto">
          <a:xfrm>
            <a:off x="6369050" y="2400300"/>
            <a:ext cx="835025" cy="925513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1" name="Line 157"/>
          <p:cNvSpPr>
            <a:spLocks noChangeShapeType="1"/>
          </p:cNvSpPr>
          <p:nvPr/>
        </p:nvSpPr>
        <p:spPr bwMode="auto">
          <a:xfrm>
            <a:off x="6561138" y="2138363"/>
            <a:ext cx="731837" cy="757237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2" name="Line 158"/>
          <p:cNvSpPr>
            <a:spLocks noChangeShapeType="1"/>
          </p:cNvSpPr>
          <p:nvPr/>
        </p:nvSpPr>
        <p:spPr bwMode="auto">
          <a:xfrm>
            <a:off x="6805613" y="1928813"/>
            <a:ext cx="573087" cy="638175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3" name="Line 159"/>
          <p:cNvSpPr>
            <a:spLocks noChangeShapeType="1"/>
          </p:cNvSpPr>
          <p:nvPr/>
        </p:nvSpPr>
        <p:spPr bwMode="auto">
          <a:xfrm>
            <a:off x="6983413" y="1731963"/>
            <a:ext cx="534987" cy="573087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4" name="Line 160"/>
          <p:cNvSpPr>
            <a:spLocks noChangeShapeType="1"/>
          </p:cNvSpPr>
          <p:nvPr/>
        </p:nvSpPr>
        <p:spPr bwMode="auto">
          <a:xfrm>
            <a:off x="5756275" y="3565525"/>
            <a:ext cx="966788" cy="1028700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5" name="Line 161"/>
          <p:cNvSpPr>
            <a:spLocks noChangeShapeType="1"/>
          </p:cNvSpPr>
          <p:nvPr/>
        </p:nvSpPr>
        <p:spPr bwMode="auto">
          <a:xfrm>
            <a:off x="5881688" y="3303588"/>
            <a:ext cx="900112" cy="925512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6" name="Line 162"/>
          <p:cNvSpPr>
            <a:spLocks noChangeShapeType="1"/>
          </p:cNvSpPr>
          <p:nvPr/>
        </p:nvSpPr>
        <p:spPr bwMode="auto">
          <a:xfrm>
            <a:off x="5981700" y="3054350"/>
            <a:ext cx="860425" cy="912813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7" name="Line 163"/>
          <p:cNvSpPr>
            <a:spLocks noChangeShapeType="1"/>
          </p:cNvSpPr>
          <p:nvPr/>
        </p:nvSpPr>
        <p:spPr bwMode="auto">
          <a:xfrm>
            <a:off x="6121400" y="2592388"/>
            <a:ext cx="912813" cy="995362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8" name="Line 164"/>
          <p:cNvSpPr>
            <a:spLocks noChangeShapeType="1"/>
          </p:cNvSpPr>
          <p:nvPr/>
        </p:nvSpPr>
        <p:spPr bwMode="auto">
          <a:xfrm>
            <a:off x="5713413" y="4430713"/>
            <a:ext cx="1004887" cy="1108075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89" name="Line 165"/>
          <p:cNvSpPr>
            <a:spLocks noChangeShapeType="1"/>
          </p:cNvSpPr>
          <p:nvPr/>
        </p:nvSpPr>
        <p:spPr bwMode="auto">
          <a:xfrm>
            <a:off x="5905500" y="4168775"/>
            <a:ext cx="849313" cy="847725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90" name="Line 166"/>
          <p:cNvSpPr>
            <a:spLocks noChangeShapeType="1"/>
          </p:cNvSpPr>
          <p:nvPr/>
        </p:nvSpPr>
        <p:spPr bwMode="auto">
          <a:xfrm>
            <a:off x="5230813" y="5738813"/>
            <a:ext cx="196850" cy="195262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91" name="Line 167"/>
          <p:cNvSpPr>
            <a:spLocks noChangeShapeType="1"/>
          </p:cNvSpPr>
          <p:nvPr/>
        </p:nvSpPr>
        <p:spPr bwMode="auto">
          <a:xfrm>
            <a:off x="5318125" y="5438775"/>
            <a:ext cx="520700" cy="538163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92" name="Line 168"/>
          <p:cNvSpPr>
            <a:spLocks noChangeShapeType="1"/>
          </p:cNvSpPr>
          <p:nvPr/>
        </p:nvSpPr>
        <p:spPr bwMode="auto">
          <a:xfrm>
            <a:off x="5443538" y="5222875"/>
            <a:ext cx="677862" cy="695325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93" name="Line 169"/>
          <p:cNvSpPr>
            <a:spLocks noChangeShapeType="1"/>
          </p:cNvSpPr>
          <p:nvPr/>
        </p:nvSpPr>
        <p:spPr bwMode="auto">
          <a:xfrm>
            <a:off x="5465763" y="4622800"/>
            <a:ext cx="1069975" cy="1177925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395" name="Rectangle 171"/>
          <p:cNvSpPr>
            <a:spLocks noChangeArrowheads="1"/>
          </p:cNvSpPr>
          <p:nvPr/>
        </p:nvSpPr>
        <p:spPr bwMode="auto">
          <a:xfrm>
            <a:off x="4894263" y="3398838"/>
            <a:ext cx="1762125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000" b="1" dirty="0">
                <a:latin typeface="Arial" pitchFamily="34" charset="0"/>
              </a:rPr>
              <a:t>Zone of </a:t>
            </a:r>
          </a:p>
          <a:p>
            <a:pPr algn="ctr"/>
            <a:r>
              <a:rPr lang="en-US" sz="2000" b="1" dirty="0">
                <a:latin typeface="Arial" pitchFamily="34" charset="0"/>
              </a:rPr>
              <a:t>Progradation</a:t>
            </a:r>
          </a:p>
        </p:txBody>
      </p:sp>
      <p:sp>
        <p:nvSpPr>
          <p:cNvPr id="180396" name="Text Box 172"/>
          <p:cNvSpPr txBox="1">
            <a:spLocks noChangeArrowheads="1"/>
          </p:cNvSpPr>
          <p:nvPr/>
        </p:nvSpPr>
        <p:spPr bwMode="auto">
          <a:xfrm rot="-3053242">
            <a:off x="5630863" y="2001838"/>
            <a:ext cx="1512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Last Shelf Margin</a:t>
            </a:r>
          </a:p>
        </p:txBody>
      </p:sp>
      <p:sp>
        <p:nvSpPr>
          <p:cNvPr id="180399" name="Line 175"/>
          <p:cNvSpPr>
            <a:spLocks noChangeShapeType="1"/>
          </p:cNvSpPr>
          <p:nvPr/>
        </p:nvSpPr>
        <p:spPr bwMode="auto">
          <a:xfrm>
            <a:off x="4441825" y="1319213"/>
            <a:ext cx="0" cy="4640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400" name="Rectangle 176"/>
          <p:cNvSpPr>
            <a:spLocks noChangeArrowheads="1"/>
          </p:cNvSpPr>
          <p:nvPr/>
        </p:nvSpPr>
        <p:spPr bwMode="auto">
          <a:xfrm>
            <a:off x="4529138" y="41830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0404" name="Rectangle 180"/>
          <p:cNvSpPr>
            <a:spLocks noChangeArrowheads="1"/>
          </p:cNvSpPr>
          <p:nvPr/>
        </p:nvSpPr>
        <p:spPr bwMode="auto">
          <a:xfrm>
            <a:off x="2363788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0405" name="Rectangle 181"/>
          <p:cNvSpPr>
            <a:spLocks noChangeArrowheads="1"/>
          </p:cNvSpPr>
          <p:nvPr/>
        </p:nvSpPr>
        <p:spPr bwMode="auto">
          <a:xfrm>
            <a:off x="3394075" y="27082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0406" name="Line 182"/>
          <p:cNvSpPr>
            <a:spLocks noChangeShapeType="1"/>
          </p:cNvSpPr>
          <p:nvPr/>
        </p:nvSpPr>
        <p:spPr bwMode="auto">
          <a:xfrm>
            <a:off x="2581275" y="2644775"/>
            <a:ext cx="0" cy="125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408" name="Rectangle 184"/>
          <p:cNvSpPr>
            <a:spLocks noChangeArrowheads="1"/>
          </p:cNvSpPr>
          <p:nvPr/>
        </p:nvSpPr>
        <p:spPr bwMode="auto">
          <a:xfrm>
            <a:off x="2363788" y="4611688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0409" name="Line 185"/>
          <p:cNvSpPr>
            <a:spLocks noChangeShapeType="1"/>
          </p:cNvSpPr>
          <p:nvPr/>
        </p:nvSpPr>
        <p:spPr bwMode="auto">
          <a:xfrm>
            <a:off x="2581275" y="4548188"/>
            <a:ext cx="0" cy="125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418" name="Freeform 194"/>
          <p:cNvSpPr>
            <a:spLocks/>
          </p:cNvSpPr>
          <p:nvPr/>
        </p:nvSpPr>
        <p:spPr bwMode="auto">
          <a:xfrm>
            <a:off x="2830513" y="1347788"/>
            <a:ext cx="2701925" cy="4621212"/>
          </a:xfrm>
          <a:custGeom>
            <a:avLst/>
            <a:gdLst/>
            <a:ahLst/>
            <a:cxnLst>
              <a:cxn ang="0">
                <a:pos x="0" y="2607"/>
              </a:cxn>
              <a:cxn ang="0">
                <a:pos x="57" y="2553"/>
              </a:cxn>
              <a:cxn ang="0">
                <a:pos x="135" y="2457"/>
              </a:cxn>
              <a:cxn ang="0">
                <a:pos x="213" y="2301"/>
              </a:cxn>
              <a:cxn ang="0">
                <a:pos x="261" y="2115"/>
              </a:cxn>
              <a:cxn ang="0">
                <a:pos x="297" y="1905"/>
              </a:cxn>
              <a:cxn ang="0">
                <a:pos x="321" y="1665"/>
              </a:cxn>
              <a:cxn ang="0">
                <a:pos x="369" y="1287"/>
              </a:cxn>
              <a:cxn ang="0">
                <a:pos x="381" y="1113"/>
              </a:cxn>
              <a:cxn ang="0">
                <a:pos x="399" y="915"/>
              </a:cxn>
              <a:cxn ang="0">
                <a:pos x="411" y="837"/>
              </a:cxn>
              <a:cxn ang="0">
                <a:pos x="459" y="753"/>
              </a:cxn>
              <a:cxn ang="0">
                <a:pos x="579" y="651"/>
              </a:cxn>
              <a:cxn ang="0">
                <a:pos x="717" y="597"/>
              </a:cxn>
              <a:cxn ang="0">
                <a:pos x="933" y="525"/>
              </a:cxn>
              <a:cxn ang="0">
                <a:pos x="1089" y="477"/>
              </a:cxn>
              <a:cxn ang="0">
                <a:pos x="1263" y="375"/>
              </a:cxn>
              <a:cxn ang="0">
                <a:pos x="1389" y="255"/>
              </a:cxn>
              <a:cxn ang="0">
                <a:pos x="1461" y="129"/>
              </a:cxn>
              <a:cxn ang="0">
                <a:pos x="1503" y="51"/>
              </a:cxn>
              <a:cxn ang="0">
                <a:pos x="1524" y="0"/>
              </a:cxn>
            </a:cxnLst>
            <a:rect l="0" t="0" r="r" b="b"/>
            <a:pathLst>
              <a:path w="1525" h="2608">
                <a:moveTo>
                  <a:pt x="0" y="2607"/>
                </a:moveTo>
                <a:lnTo>
                  <a:pt x="57" y="2553"/>
                </a:lnTo>
                <a:lnTo>
                  <a:pt x="135" y="2457"/>
                </a:lnTo>
                <a:lnTo>
                  <a:pt x="213" y="2301"/>
                </a:lnTo>
                <a:lnTo>
                  <a:pt x="261" y="2115"/>
                </a:lnTo>
                <a:lnTo>
                  <a:pt x="297" y="1905"/>
                </a:lnTo>
                <a:lnTo>
                  <a:pt x="321" y="1665"/>
                </a:lnTo>
                <a:lnTo>
                  <a:pt x="369" y="1287"/>
                </a:lnTo>
                <a:lnTo>
                  <a:pt x="381" y="1113"/>
                </a:lnTo>
                <a:lnTo>
                  <a:pt x="399" y="915"/>
                </a:lnTo>
                <a:lnTo>
                  <a:pt x="411" y="837"/>
                </a:lnTo>
                <a:lnTo>
                  <a:pt x="459" y="753"/>
                </a:lnTo>
                <a:lnTo>
                  <a:pt x="579" y="651"/>
                </a:lnTo>
                <a:lnTo>
                  <a:pt x="717" y="597"/>
                </a:lnTo>
                <a:lnTo>
                  <a:pt x="933" y="525"/>
                </a:lnTo>
                <a:lnTo>
                  <a:pt x="1089" y="477"/>
                </a:lnTo>
                <a:lnTo>
                  <a:pt x="1263" y="375"/>
                </a:lnTo>
                <a:lnTo>
                  <a:pt x="1389" y="255"/>
                </a:lnTo>
                <a:lnTo>
                  <a:pt x="1461" y="129"/>
                </a:lnTo>
                <a:lnTo>
                  <a:pt x="1503" y="51"/>
                </a:lnTo>
                <a:lnTo>
                  <a:pt x="1524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419" name="Rectangle 195"/>
          <p:cNvSpPr>
            <a:spLocks noChangeArrowheads="1"/>
          </p:cNvSpPr>
          <p:nvPr/>
        </p:nvSpPr>
        <p:spPr bwMode="auto">
          <a:xfrm>
            <a:off x="2058988" y="3478213"/>
            <a:ext cx="10144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Arial" pitchFamily="34" charset="0"/>
              </a:rPr>
              <a:t>Wedge</a:t>
            </a:r>
          </a:p>
        </p:txBody>
      </p:sp>
      <p:sp>
        <p:nvSpPr>
          <p:cNvPr id="180420" name="Line 196"/>
          <p:cNvSpPr>
            <a:spLocks noChangeShapeType="1"/>
          </p:cNvSpPr>
          <p:nvPr/>
        </p:nvSpPr>
        <p:spPr bwMode="auto">
          <a:xfrm flipH="1" flipV="1">
            <a:off x="2546350" y="2032000"/>
            <a:ext cx="727075" cy="29527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421" name="Line 197"/>
          <p:cNvSpPr>
            <a:spLocks noChangeShapeType="1"/>
          </p:cNvSpPr>
          <p:nvPr/>
        </p:nvSpPr>
        <p:spPr bwMode="auto">
          <a:xfrm flipH="1" flipV="1">
            <a:off x="2290763" y="4073525"/>
            <a:ext cx="679450" cy="279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428" name="Freeform 204"/>
          <p:cNvSpPr>
            <a:spLocks/>
          </p:cNvSpPr>
          <p:nvPr/>
        </p:nvSpPr>
        <p:spPr bwMode="auto">
          <a:xfrm>
            <a:off x="6411913" y="1955800"/>
            <a:ext cx="1314450" cy="4025900"/>
          </a:xfrm>
          <a:custGeom>
            <a:avLst/>
            <a:gdLst/>
            <a:ahLst/>
            <a:cxnLst>
              <a:cxn ang="0">
                <a:pos x="0" y="2271"/>
              </a:cxn>
              <a:cxn ang="0">
                <a:pos x="57" y="2244"/>
              </a:cxn>
              <a:cxn ang="0">
                <a:pos x="117" y="2148"/>
              </a:cxn>
              <a:cxn ang="0">
                <a:pos x="159" y="2058"/>
              </a:cxn>
              <a:cxn ang="0">
                <a:pos x="183" y="1884"/>
              </a:cxn>
              <a:cxn ang="0">
                <a:pos x="189" y="1800"/>
              </a:cxn>
              <a:cxn ang="0">
                <a:pos x="201" y="1620"/>
              </a:cxn>
              <a:cxn ang="0">
                <a:pos x="219" y="1482"/>
              </a:cxn>
              <a:cxn ang="0">
                <a:pos x="225" y="1320"/>
              </a:cxn>
              <a:cxn ang="0">
                <a:pos x="249" y="1218"/>
              </a:cxn>
              <a:cxn ang="0">
                <a:pos x="345" y="984"/>
              </a:cxn>
              <a:cxn ang="0">
                <a:pos x="435" y="822"/>
              </a:cxn>
              <a:cxn ang="0">
                <a:pos x="525" y="534"/>
              </a:cxn>
              <a:cxn ang="0">
                <a:pos x="567" y="378"/>
              </a:cxn>
              <a:cxn ang="0">
                <a:pos x="645" y="186"/>
              </a:cxn>
              <a:cxn ang="0">
                <a:pos x="705" y="90"/>
              </a:cxn>
              <a:cxn ang="0">
                <a:pos x="741" y="0"/>
              </a:cxn>
            </a:cxnLst>
            <a:rect l="0" t="0" r="r" b="b"/>
            <a:pathLst>
              <a:path w="742" h="2272">
                <a:moveTo>
                  <a:pt x="0" y="2271"/>
                </a:moveTo>
                <a:lnTo>
                  <a:pt x="57" y="2244"/>
                </a:lnTo>
                <a:lnTo>
                  <a:pt x="117" y="2148"/>
                </a:lnTo>
                <a:lnTo>
                  <a:pt x="159" y="2058"/>
                </a:lnTo>
                <a:lnTo>
                  <a:pt x="183" y="1884"/>
                </a:lnTo>
                <a:lnTo>
                  <a:pt x="189" y="1800"/>
                </a:lnTo>
                <a:lnTo>
                  <a:pt x="201" y="1620"/>
                </a:lnTo>
                <a:lnTo>
                  <a:pt x="219" y="1482"/>
                </a:lnTo>
                <a:lnTo>
                  <a:pt x="225" y="1320"/>
                </a:lnTo>
                <a:lnTo>
                  <a:pt x="249" y="1218"/>
                </a:lnTo>
                <a:lnTo>
                  <a:pt x="345" y="984"/>
                </a:lnTo>
                <a:lnTo>
                  <a:pt x="435" y="822"/>
                </a:lnTo>
                <a:lnTo>
                  <a:pt x="525" y="534"/>
                </a:lnTo>
                <a:lnTo>
                  <a:pt x="567" y="378"/>
                </a:lnTo>
                <a:lnTo>
                  <a:pt x="645" y="186"/>
                </a:lnTo>
                <a:lnTo>
                  <a:pt x="705" y="90"/>
                </a:lnTo>
                <a:lnTo>
                  <a:pt x="741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0429" name="Rectangle 205"/>
          <p:cNvSpPr>
            <a:spLocks noChangeArrowheads="1"/>
          </p:cNvSpPr>
          <p:nvPr/>
        </p:nvSpPr>
        <p:spPr bwMode="auto">
          <a:xfrm>
            <a:off x="6807200" y="4916488"/>
            <a:ext cx="8731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Arial" pitchFamily="34" charset="0"/>
              </a:rPr>
              <a:t>Sheet</a:t>
            </a:r>
          </a:p>
        </p:txBody>
      </p:sp>
      <p:grpSp>
        <p:nvGrpSpPr>
          <p:cNvPr id="3" name="Group 239"/>
          <p:cNvGrpSpPr>
            <a:grpSpLocks/>
          </p:cNvGrpSpPr>
          <p:nvPr/>
        </p:nvGrpSpPr>
        <p:grpSpPr bwMode="auto">
          <a:xfrm>
            <a:off x="1514475" y="2212975"/>
            <a:ext cx="6361113" cy="696913"/>
            <a:chOff x="961" y="468"/>
            <a:chExt cx="4007" cy="439"/>
          </a:xfrm>
        </p:grpSpPr>
        <p:sp>
          <p:nvSpPr>
            <p:cNvPr id="180464" name="Rectangle 240"/>
            <p:cNvSpPr>
              <a:spLocks noChangeArrowheads="1"/>
            </p:cNvSpPr>
            <p:nvPr/>
          </p:nvSpPr>
          <p:spPr bwMode="auto">
            <a:xfrm>
              <a:off x="3268" y="468"/>
              <a:ext cx="421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80465" name="Rectangle 241"/>
            <p:cNvSpPr>
              <a:spLocks noChangeArrowheads="1"/>
            </p:cNvSpPr>
            <p:nvPr/>
          </p:nvSpPr>
          <p:spPr bwMode="auto">
            <a:xfrm>
              <a:off x="1380" y="486"/>
              <a:ext cx="428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-On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 P</a:t>
              </a:r>
            </a:p>
          </p:txBody>
        </p:sp>
        <p:sp>
          <p:nvSpPr>
            <p:cNvPr id="180466" name="Rectangle 242"/>
            <p:cNvSpPr>
              <a:spLocks noChangeArrowheads="1"/>
            </p:cNvSpPr>
            <p:nvPr/>
          </p:nvSpPr>
          <p:spPr bwMode="auto">
            <a:xfrm>
              <a:off x="2394" y="479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80467" name="Line 243"/>
            <p:cNvSpPr>
              <a:spLocks noChangeShapeType="1"/>
            </p:cNvSpPr>
            <p:nvPr/>
          </p:nvSpPr>
          <p:spPr bwMode="auto">
            <a:xfrm>
              <a:off x="961" y="710"/>
              <a:ext cx="131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68" name="Line 244"/>
            <p:cNvSpPr>
              <a:spLocks noChangeShapeType="1"/>
            </p:cNvSpPr>
            <p:nvPr/>
          </p:nvSpPr>
          <p:spPr bwMode="auto">
            <a:xfrm>
              <a:off x="2281" y="593"/>
              <a:ext cx="0" cy="2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69" name="Line 245"/>
            <p:cNvSpPr>
              <a:spLocks noChangeShapeType="1"/>
            </p:cNvSpPr>
            <p:nvPr/>
          </p:nvSpPr>
          <p:spPr bwMode="auto">
            <a:xfrm>
              <a:off x="3295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0" name="Line 246"/>
            <p:cNvSpPr>
              <a:spLocks noChangeShapeType="1"/>
            </p:cNvSpPr>
            <p:nvPr/>
          </p:nvSpPr>
          <p:spPr bwMode="auto">
            <a:xfrm>
              <a:off x="3746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1" name="Line 247"/>
            <p:cNvSpPr>
              <a:spLocks noChangeShapeType="1"/>
            </p:cNvSpPr>
            <p:nvPr/>
          </p:nvSpPr>
          <p:spPr bwMode="auto">
            <a:xfrm>
              <a:off x="4640" y="593"/>
              <a:ext cx="0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2" name="Rectangle 248"/>
            <p:cNvSpPr>
              <a:spLocks noChangeArrowheads="1"/>
            </p:cNvSpPr>
            <p:nvPr/>
          </p:nvSpPr>
          <p:spPr bwMode="auto">
            <a:xfrm>
              <a:off x="3933" y="479"/>
              <a:ext cx="427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80473" name="Rectangle 249"/>
            <p:cNvSpPr>
              <a:spLocks noChangeArrowheads="1"/>
            </p:cNvSpPr>
            <p:nvPr/>
          </p:nvSpPr>
          <p:spPr bwMode="auto">
            <a:xfrm>
              <a:off x="4623" y="489"/>
              <a:ext cx="345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80474" name="Line 250"/>
            <p:cNvSpPr>
              <a:spLocks noChangeShapeType="1"/>
            </p:cNvSpPr>
            <p:nvPr/>
          </p:nvSpPr>
          <p:spPr bwMode="auto">
            <a:xfrm>
              <a:off x="2292" y="710"/>
              <a:ext cx="9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5" name="Line 251"/>
            <p:cNvSpPr>
              <a:spLocks noChangeShapeType="1"/>
            </p:cNvSpPr>
            <p:nvPr/>
          </p:nvSpPr>
          <p:spPr bwMode="auto">
            <a:xfrm>
              <a:off x="3307" y="710"/>
              <a:ext cx="43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6" name="Line 252"/>
            <p:cNvSpPr>
              <a:spLocks noChangeShapeType="1"/>
            </p:cNvSpPr>
            <p:nvPr/>
          </p:nvSpPr>
          <p:spPr bwMode="auto">
            <a:xfrm>
              <a:off x="3764" y="710"/>
              <a:ext cx="8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77" name="Line 253"/>
            <p:cNvSpPr>
              <a:spLocks noChangeShapeType="1"/>
            </p:cNvSpPr>
            <p:nvPr/>
          </p:nvSpPr>
          <p:spPr bwMode="auto">
            <a:xfrm>
              <a:off x="4671" y="710"/>
              <a:ext cx="23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" name="Group 254"/>
          <p:cNvGrpSpPr>
            <a:grpSpLocks/>
          </p:cNvGrpSpPr>
          <p:nvPr/>
        </p:nvGrpSpPr>
        <p:grpSpPr bwMode="auto">
          <a:xfrm>
            <a:off x="1554163" y="4124325"/>
            <a:ext cx="6203950" cy="692150"/>
            <a:chOff x="961" y="3006"/>
            <a:chExt cx="3908" cy="436"/>
          </a:xfrm>
        </p:grpSpPr>
        <p:sp>
          <p:nvSpPr>
            <p:cNvPr id="180479" name="Line 255"/>
            <p:cNvSpPr>
              <a:spLocks noChangeShapeType="1"/>
            </p:cNvSpPr>
            <p:nvPr/>
          </p:nvSpPr>
          <p:spPr bwMode="auto">
            <a:xfrm>
              <a:off x="2079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80" name="Line 256"/>
            <p:cNvSpPr>
              <a:spLocks noChangeShapeType="1"/>
            </p:cNvSpPr>
            <p:nvPr/>
          </p:nvSpPr>
          <p:spPr bwMode="auto">
            <a:xfrm>
              <a:off x="2509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81" name="Line 257"/>
            <p:cNvSpPr>
              <a:spLocks noChangeShapeType="1"/>
            </p:cNvSpPr>
            <p:nvPr/>
          </p:nvSpPr>
          <p:spPr bwMode="auto">
            <a:xfrm>
              <a:off x="3410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82" name="Line 258"/>
            <p:cNvSpPr>
              <a:spLocks noChangeShapeType="1"/>
            </p:cNvSpPr>
            <p:nvPr/>
          </p:nvSpPr>
          <p:spPr bwMode="auto">
            <a:xfrm>
              <a:off x="4270" y="3121"/>
              <a:ext cx="0" cy="2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83" name="Rectangle 259"/>
            <p:cNvSpPr>
              <a:spLocks noChangeArrowheads="1"/>
            </p:cNvSpPr>
            <p:nvPr/>
          </p:nvSpPr>
          <p:spPr bwMode="auto">
            <a:xfrm>
              <a:off x="4400" y="3024"/>
              <a:ext cx="345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 </a:t>
              </a:r>
            </a:p>
          </p:txBody>
        </p:sp>
        <p:sp>
          <p:nvSpPr>
            <p:cNvPr id="180484" name="Rectangle 260"/>
            <p:cNvSpPr>
              <a:spLocks noChangeArrowheads="1"/>
            </p:cNvSpPr>
            <p:nvPr/>
          </p:nvSpPr>
          <p:spPr bwMode="auto">
            <a:xfrm>
              <a:off x="3607" y="3024"/>
              <a:ext cx="427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P</a:t>
              </a:r>
            </a:p>
          </p:txBody>
        </p:sp>
        <p:sp>
          <p:nvSpPr>
            <p:cNvPr id="180485" name="Rectangle 261"/>
            <p:cNvSpPr>
              <a:spLocks noChangeArrowheads="1"/>
            </p:cNvSpPr>
            <p:nvPr/>
          </p:nvSpPr>
          <p:spPr bwMode="auto">
            <a:xfrm>
              <a:off x="2894" y="3006"/>
              <a:ext cx="421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-Dn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80486" name="Rectangle 262"/>
            <p:cNvSpPr>
              <a:spLocks noChangeArrowheads="1"/>
            </p:cNvSpPr>
            <p:nvPr/>
          </p:nvSpPr>
          <p:spPr bwMode="auto">
            <a:xfrm>
              <a:off x="2108" y="3024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Ob</a:t>
              </a:r>
            </a:p>
          </p:txBody>
        </p:sp>
        <p:sp>
          <p:nvSpPr>
            <p:cNvPr id="180487" name="Rectangle 263"/>
            <p:cNvSpPr>
              <a:spLocks noChangeArrowheads="1"/>
            </p:cNvSpPr>
            <p:nvPr/>
          </p:nvSpPr>
          <p:spPr bwMode="auto">
            <a:xfrm>
              <a:off x="1201" y="3024"/>
              <a:ext cx="428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C -On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   P</a:t>
              </a:r>
            </a:p>
          </p:txBody>
        </p:sp>
        <p:sp>
          <p:nvSpPr>
            <p:cNvPr id="180488" name="Line 264"/>
            <p:cNvSpPr>
              <a:spLocks noChangeShapeType="1"/>
            </p:cNvSpPr>
            <p:nvPr/>
          </p:nvSpPr>
          <p:spPr bwMode="auto">
            <a:xfrm>
              <a:off x="961" y="3240"/>
              <a:ext cx="11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89" name="Line 265"/>
            <p:cNvSpPr>
              <a:spLocks noChangeShapeType="1"/>
            </p:cNvSpPr>
            <p:nvPr/>
          </p:nvSpPr>
          <p:spPr bwMode="auto">
            <a:xfrm>
              <a:off x="2090" y="3240"/>
              <a:ext cx="41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90" name="Line 266"/>
            <p:cNvSpPr>
              <a:spLocks noChangeShapeType="1"/>
            </p:cNvSpPr>
            <p:nvPr/>
          </p:nvSpPr>
          <p:spPr bwMode="auto">
            <a:xfrm>
              <a:off x="2520" y="3240"/>
              <a:ext cx="8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91" name="Line 267"/>
            <p:cNvSpPr>
              <a:spLocks noChangeShapeType="1"/>
            </p:cNvSpPr>
            <p:nvPr/>
          </p:nvSpPr>
          <p:spPr bwMode="auto">
            <a:xfrm>
              <a:off x="3421" y="3240"/>
              <a:ext cx="84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92" name="Line 268"/>
            <p:cNvSpPr>
              <a:spLocks noChangeShapeType="1"/>
            </p:cNvSpPr>
            <p:nvPr/>
          </p:nvSpPr>
          <p:spPr bwMode="auto">
            <a:xfrm>
              <a:off x="4273" y="3240"/>
              <a:ext cx="5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" name="Group 269"/>
          <p:cNvGrpSpPr>
            <a:grpSpLocks/>
          </p:cNvGrpSpPr>
          <p:nvPr/>
        </p:nvGrpSpPr>
        <p:grpSpPr bwMode="auto">
          <a:xfrm>
            <a:off x="4143375" y="1327150"/>
            <a:ext cx="679450" cy="4595813"/>
            <a:chOff x="2448" y="836"/>
            <a:chExt cx="428" cy="2895"/>
          </a:xfrm>
        </p:grpSpPr>
        <p:grpSp>
          <p:nvGrpSpPr>
            <p:cNvPr id="6" name="Group 270"/>
            <p:cNvGrpSpPr>
              <a:grpSpLocks/>
            </p:cNvGrpSpPr>
            <p:nvPr/>
          </p:nvGrpSpPr>
          <p:grpSpPr bwMode="auto">
            <a:xfrm>
              <a:off x="2448" y="1046"/>
              <a:ext cx="418" cy="345"/>
              <a:chOff x="2428" y="1448"/>
              <a:chExt cx="372" cy="309"/>
            </a:xfrm>
          </p:grpSpPr>
          <p:sp>
            <p:nvSpPr>
              <p:cNvPr id="180495" name="Rectangle 271"/>
              <p:cNvSpPr>
                <a:spLocks noChangeArrowheads="1"/>
              </p:cNvSpPr>
              <p:nvPr/>
            </p:nvSpPr>
            <p:spPr bwMode="auto">
              <a:xfrm rot="5400000">
                <a:off x="2459" y="1417"/>
                <a:ext cx="309" cy="3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lnSpc>
                    <a:spcPct val="135000"/>
                  </a:lnSpc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</a:rPr>
                  <a:t>C -C</a:t>
                </a:r>
              </a:p>
              <a:p>
                <a:pPr>
                  <a:lnSpc>
                    <a:spcPct val="135000"/>
                  </a:lnSpc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</a:rPr>
                  <a:t>   P</a:t>
                </a:r>
              </a:p>
            </p:txBody>
          </p:sp>
          <p:sp>
            <p:nvSpPr>
              <p:cNvPr id="180496" name="Line 272"/>
              <p:cNvSpPr>
                <a:spLocks noChangeShapeType="1"/>
              </p:cNvSpPr>
              <p:nvPr/>
            </p:nvSpPr>
            <p:spPr bwMode="auto">
              <a:xfrm>
                <a:off x="2694" y="1524"/>
                <a:ext cx="0" cy="202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80497" name="Rectangle 273"/>
            <p:cNvSpPr>
              <a:spLocks noChangeArrowheads="1"/>
            </p:cNvSpPr>
            <p:nvPr/>
          </p:nvSpPr>
          <p:spPr bwMode="auto">
            <a:xfrm rot="5400000">
              <a:off x="2497" y="2365"/>
              <a:ext cx="339" cy="4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T -C</a:t>
              </a:r>
            </a:p>
            <a:p>
              <a:pPr>
                <a:lnSpc>
                  <a:spcPct val="135000"/>
                </a:lnSpc>
              </a:pPr>
              <a:r>
                <a:rPr lang="en-US" sz="1400" b="1" dirty="0">
                  <a:solidFill>
                    <a:srgbClr val="FF0000"/>
                  </a:solidFill>
                  <a:latin typeface="Tahoma" pitchFamily="34" charset="0"/>
                </a:rPr>
                <a:t> Div</a:t>
              </a:r>
            </a:p>
          </p:txBody>
        </p:sp>
        <p:sp>
          <p:nvSpPr>
            <p:cNvPr id="180498" name="Line 274"/>
            <p:cNvSpPr>
              <a:spLocks noChangeShapeType="1"/>
            </p:cNvSpPr>
            <p:nvPr/>
          </p:nvSpPr>
          <p:spPr bwMode="auto">
            <a:xfrm>
              <a:off x="2636" y="836"/>
              <a:ext cx="0" cy="103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0499" name="Line 275"/>
            <p:cNvSpPr>
              <a:spLocks noChangeShapeType="1"/>
            </p:cNvSpPr>
            <p:nvPr/>
          </p:nvSpPr>
          <p:spPr bwMode="auto">
            <a:xfrm>
              <a:off x="2629" y="2201"/>
              <a:ext cx="0" cy="153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0500" name="Rectangle 276"/>
          <p:cNvSpPr>
            <a:spLocks noChangeArrowheads="1"/>
          </p:cNvSpPr>
          <p:nvPr/>
        </p:nvSpPr>
        <p:spPr bwMode="auto">
          <a:xfrm>
            <a:off x="1477963" y="2571750"/>
            <a:ext cx="908050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B</a:t>
            </a:r>
          </a:p>
        </p:txBody>
      </p:sp>
      <p:sp>
        <p:nvSpPr>
          <p:cNvPr id="180501" name="Rectangle 277"/>
          <p:cNvSpPr>
            <a:spLocks noChangeArrowheads="1"/>
          </p:cNvSpPr>
          <p:nvPr/>
        </p:nvSpPr>
        <p:spPr bwMode="auto">
          <a:xfrm>
            <a:off x="1466850" y="4651375"/>
            <a:ext cx="903288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C</a:t>
            </a:r>
          </a:p>
        </p:txBody>
      </p:sp>
      <p:sp>
        <p:nvSpPr>
          <p:cNvPr id="180502" name="Rectangle 278"/>
          <p:cNvSpPr>
            <a:spLocks noChangeArrowheads="1"/>
          </p:cNvSpPr>
          <p:nvPr/>
        </p:nvSpPr>
        <p:spPr bwMode="auto">
          <a:xfrm rot="5400000">
            <a:off x="4329907" y="1539081"/>
            <a:ext cx="908050" cy="376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303" name="Rectangle 55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Depositional Environments</a:t>
            </a:r>
          </a:p>
        </p:txBody>
      </p:sp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1460500" y="1236663"/>
            <a:ext cx="6172200" cy="4568825"/>
          </a:xfrm>
          <a:prstGeom prst="rect">
            <a:avLst/>
          </a:prstGeom>
          <a:solidFill>
            <a:srgbClr val="CCFF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52" name="Freeform 4"/>
          <p:cNvSpPr>
            <a:spLocks/>
          </p:cNvSpPr>
          <p:nvPr/>
        </p:nvSpPr>
        <p:spPr bwMode="auto">
          <a:xfrm>
            <a:off x="6391275" y="1887538"/>
            <a:ext cx="1241425" cy="3924300"/>
          </a:xfrm>
          <a:custGeom>
            <a:avLst/>
            <a:gdLst/>
            <a:ahLst/>
            <a:cxnLst>
              <a:cxn ang="0">
                <a:pos x="699" y="0"/>
              </a:cxn>
              <a:cxn ang="0">
                <a:pos x="705" y="2226"/>
              </a:cxn>
              <a:cxn ang="0">
                <a:pos x="0" y="2232"/>
              </a:cxn>
              <a:cxn ang="0">
                <a:pos x="33" y="2208"/>
              </a:cxn>
              <a:cxn ang="0">
                <a:pos x="75" y="2118"/>
              </a:cxn>
              <a:cxn ang="0">
                <a:pos x="129" y="2010"/>
              </a:cxn>
              <a:cxn ang="0">
                <a:pos x="141" y="1890"/>
              </a:cxn>
              <a:cxn ang="0">
                <a:pos x="159" y="1722"/>
              </a:cxn>
              <a:cxn ang="0">
                <a:pos x="165" y="1548"/>
              </a:cxn>
              <a:cxn ang="0">
                <a:pos x="195" y="1362"/>
              </a:cxn>
              <a:cxn ang="0">
                <a:pos x="195" y="1260"/>
              </a:cxn>
              <a:cxn ang="0">
                <a:pos x="273" y="1032"/>
              </a:cxn>
              <a:cxn ang="0">
                <a:pos x="351" y="864"/>
              </a:cxn>
              <a:cxn ang="0">
                <a:pos x="405" y="786"/>
              </a:cxn>
              <a:cxn ang="0">
                <a:pos x="435" y="672"/>
              </a:cxn>
              <a:cxn ang="0">
                <a:pos x="507" y="444"/>
              </a:cxn>
              <a:cxn ang="0">
                <a:pos x="573" y="228"/>
              </a:cxn>
              <a:cxn ang="0">
                <a:pos x="615" y="138"/>
              </a:cxn>
              <a:cxn ang="0">
                <a:pos x="699" y="0"/>
              </a:cxn>
            </a:cxnLst>
            <a:rect l="0" t="0" r="r" b="b"/>
            <a:pathLst>
              <a:path w="706" h="2233">
                <a:moveTo>
                  <a:pt x="699" y="0"/>
                </a:moveTo>
                <a:lnTo>
                  <a:pt x="705" y="2226"/>
                </a:lnTo>
                <a:lnTo>
                  <a:pt x="0" y="2232"/>
                </a:lnTo>
                <a:lnTo>
                  <a:pt x="33" y="2208"/>
                </a:lnTo>
                <a:lnTo>
                  <a:pt x="75" y="2118"/>
                </a:lnTo>
                <a:lnTo>
                  <a:pt x="129" y="2010"/>
                </a:lnTo>
                <a:lnTo>
                  <a:pt x="141" y="1890"/>
                </a:lnTo>
                <a:lnTo>
                  <a:pt x="159" y="1722"/>
                </a:lnTo>
                <a:lnTo>
                  <a:pt x="165" y="1548"/>
                </a:lnTo>
                <a:lnTo>
                  <a:pt x="195" y="1362"/>
                </a:lnTo>
                <a:lnTo>
                  <a:pt x="195" y="1260"/>
                </a:lnTo>
                <a:lnTo>
                  <a:pt x="273" y="1032"/>
                </a:lnTo>
                <a:lnTo>
                  <a:pt x="351" y="864"/>
                </a:lnTo>
                <a:lnTo>
                  <a:pt x="405" y="786"/>
                </a:lnTo>
                <a:lnTo>
                  <a:pt x="435" y="672"/>
                </a:lnTo>
                <a:lnTo>
                  <a:pt x="507" y="444"/>
                </a:lnTo>
                <a:lnTo>
                  <a:pt x="573" y="228"/>
                </a:lnTo>
                <a:lnTo>
                  <a:pt x="615" y="138"/>
                </a:lnTo>
                <a:lnTo>
                  <a:pt x="699" y="0"/>
                </a:lnTo>
              </a:path>
            </a:pathLst>
          </a:custGeom>
          <a:solidFill>
            <a:schemeClr val="bg1">
              <a:lumMod val="65000"/>
            </a:schemeClr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253" name="Rectangle 5"/>
          <p:cNvSpPr>
            <a:spLocks noChangeArrowheads="1"/>
          </p:cNvSpPr>
          <p:nvPr/>
        </p:nvSpPr>
        <p:spPr bwMode="auto">
          <a:xfrm>
            <a:off x="6710363" y="4700588"/>
            <a:ext cx="8731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Arial" pitchFamily="34" charset="0"/>
              </a:rPr>
              <a:t>Basin</a:t>
            </a:r>
          </a:p>
        </p:txBody>
      </p:sp>
      <p:sp>
        <p:nvSpPr>
          <p:cNvPr id="181255" name="Freeform 7"/>
          <p:cNvSpPr>
            <a:spLocks/>
          </p:cNvSpPr>
          <p:nvPr/>
        </p:nvSpPr>
        <p:spPr bwMode="auto">
          <a:xfrm>
            <a:off x="5035550" y="1250950"/>
            <a:ext cx="2590800" cy="4546600"/>
          </a:xfrm>
          <a:custGeom>
            <a:avLst/>
            <a:gdLst/>
            <a:ahLst/>
            <a:cxnLst>
              <a:cxn ang="0">
                <a:pos x="1143" y="0"/>
              </a:cxn>
              <a:cxn ang="0">
                <a:pos x="1122" y="33"/>
              </a:cxn>
              <a:cxn ang="0">
                <a:pos x="1089" y="114"/>
              </a:cxn>
              <a:cxn ang="0">
                <a:pos x="996" y="261"/>
              </a:cxn>
              <a:cxn ang="0">
                <a:pos x="906" y="375"/>
              </a:cxn>
              <a:cxn ang="0">
                <a:pos x="813" y="462"/>
              </a:cxn>
              <a:cxn ang="0">
                <a:pos x="747" y="525"/>
              </a:cxn>
              <a:cxn ang="0">
                <a:pos x="648" y="630"/>
              </a:cxn>
              <a:cxn ang="0">
                <a:pos x="573" y="747"/>
              </a:cxn>
              <a:cxn ang="0">
                <a:pos x="498" y="879"/>
              </a:cxn>
              <a:cxn ang="0">
                <a:pos x="447" y="1026"/>
              </a:cxn>
              <a:cxn ang="0">
                <a:pos x="384" y="1125"/>
              </a:cxn>
              <a:cxn ang="0">
                <a:pos x="345" y="1191"/>
              </a:cxn>
              <a:cxn ang="0">
                <a:pos x="315" y="1272"/>
              </a:cxn>
              <a:cxn ang="0">
                <a:pos x="276" y="1353"/>
              </a:cxn>
              <a:cxn ang="0">
                <a:pos x="246" y="1458"/>
              </a:cxn>
              <a:cxn ang="0">
                <a:pos x="222" y="1539"/>
              </a:cxn>
              <a:cxn ang="0">
                <a:pos x="222" y="1725"/>
              </a:cxn>
              <a:cxn ang="0">
                <a:pos x="204" y="1878"/>
              </a:cxn>
              <a:cxn ang="0">
                <a:pos x="156" y="2118"/>
              </a:cxn>
              <a:cxn ang="0">
                <a:pos x="150" y="2244"/>
              </a:cxn>
              <a:cxn ang="0">
                <a:pos x="114" y="2376"/>
              </a:cxn>
              <a:cxn ang="0">
                <a:pos x="81" y="2454"/>
              </a:cxn>
              <a:cxn ang="0">
                <a:pos x="39" y="2550"/>
              </a:cxn>
              <a:cxn ang="0">
                <a:pos x="0" y="2583"/>
              </a:cxn>
              <a:cxn ang="0">
                <a:pos x="756" y="2586"/>
              </a:cxn>
              <a:cxn ang="0">
                <a:pos x="798" y="2565"/>
              </a:cxn>
              <a:cxn ang="0">
                <a:pos x="856" y="2472"/>
              </a:cxn>
              <a:cxn ang="0">
                <a:pos x="894" y="2394"/>
              </a:cxn>
              <a:cxn ang="0">
                <a:pos x="924" y="2154"/>
              </a:cxn>
              <a:cxn ang="0">
                <a:pos x="933" y="1980"/>
              </a:cxn>
              <a:cxn ang="0">
                <a:pos x="948" y="1839"/>
              </a:cxn>
              <a:cxn ang="0">
                <a:pos x="954" y="1704"/>
              </a:cxn>
              <a:cxn ang="0">
                <a:pos x="969" y="1599"/>
              </a:cxn>
              <a:cxn ang="0">
                <a:pos x="982" y="1554"/>
              </a:cxn>
              <a:cxn ang="0">
                <a:pos x="1056" y="1365"/>
              </a:cxn>
              <a:cxn ang="0">
                <a:pos x="1108" y="1257"/>
              </a:cxn>
              <a:cxn ang="0">
                <a:pos x="1164" y="1158"/>
              </a:cxn>
              <a:cxn ang="0">
                <a:pos x="1189" y="1095"/>
              </a:cxn>
              <a:cxn ang="0">
                <a:pos x="1234" y="933"/>
              </a:cxn>
              <a:cxn ang="0">
                <a:pos x="1306" y="699"/>
              </a:cxn>
              <a:cxn ang="0">
                <a:pos x="1369" y="528"/>
              </a:cxn>
              <a:cxn ang="0">
                <a:pos x="1440" y="420"/>
              </a:cxn>
              <a:cxn ang="0">
                <a:pos x="1473" y="333"/>
              </a:cxn>
              <a:cxn ang="0">
                <a:pos x="1470" y="0"/>
              </a:cxn>
              <a:cxn ang="0">
                <a:pos x="1143" y="0"/>
              </a:cxn>
            </a:cxnLst>
            <a:rect l="0" t="0" r="r" b="b"/>
            <a:pathLst>
              <a:path w="1474" h="2587">
                <a:moveTo>
                  <a:pt x="1143" y="0"/>
                </a:moveTo>
                <a:lnTo>
                  <a:pt x="1122" y="33"/>
                </a:lnTo>
                <a:lnTo>
                  <a:pt x="1089" y="114"/>
                </a:lnTo>
                <a:lnTo>
                  <a:pt x="996" y="261"/>
                </a:lnTo>
                <a:lnTo>
                  <a:pt x="906" y="375"/>
                </a:lnTo>
                <a:lnTo>
                  <a:pt x="813" y="462"/>
                </a:lnTo>
                <a:lnTo>
                  <a:pt x="747" y="525"/>
                </a:lnTo>
                <a:lnTo>
                  <a:pt x="648" y="630"/>
                </a:lnTo>
                <a:lnTo>
                  <a:pt x="573" y="747"/>
                </a:lnTo>
                <a:lnTo>
                  <a:pt x="498" y="879"/>
                </a:lnTo>
                <a:lnTo>
                  <a:pt x="447" y="1026"/>
                </a:lnTo>
                <a:lnTo>
                  <a:pt x="384" y="1125"/>
                </a:lnTo>
                <a:lnTo>
                  <a:pt x="345" y="1191"/>
                </a:lnTo>
                <a:lnTo>
                  <a:pt x="315" y="1272"/>
                </a:lnTo>
                <a:lnTo>
                  <a:pt x="276" y="1353"/>
                </a:lnTo>
                <a:lnTo>
                  <a:pt x="246" y="1458"/>
                </a:lnTo>
                <a:lnTo>
                  <a:pt x="222" y="1539"/>
                </a:lnTo>
                <a:lnTo>
                  <a:pt x="222" y="1725"/>
                </a:lnTo>
                <a:lnTo>
                  <a:pt x="204" y="1878"/>
                </a:lnTo>
                <a:lnTo>
                  <a:pt x="156" y="2118"/>
                </a:lnTo>
                <a:lnTo>
                  <a:pt x="150" y="2244"/>
                </a:lnTo>
                <a:lnTo>
                  <a:pt x="114" y="2376"/>
                </a:lnTo>
                <a:lnTo>
                  <a:pt x="81" y="2454"/>
                </a:lnTo>
                <a:lnTo>
                  <a:pt x="39" y="2550"/>
                </a:lnTo>
                <a:lnTo>
                  <a:pt x="0" y="2583"/>
                </a:lnTo>
                <a:lnTo>
                  <a:pt x="756" y="2586"/>
                </a:lnTo>
                <a:lnTo>
                  <a:pt x="798" y="2565"/>
                </a:lnTo>
                <a:lnTo>
                  <a:pt x="856" y="2472"/>
                </a:lnTo>
                <a:lnTo>
                  <a:pt x="894" y="2394"/>
                </a:lnTo>
                <a:lnTo>
                  <a:pt x="924" y="2154"/>
                </a:lnTo>
                <a:lnTo>
                  <a:pt x="933" y="1980"/>
                </a:lnTo>
                <a:lnTo>
                  <a:pt x="948" y="1839"/>
                </a:lnTo>
                <a:lnTo>
                  <a:pt x="954" y="1704"/>
                </a:lnTo>
                <a:lnTo>
                  <a:pt x="969" y="1599"/>
                </a:lnTo>
                <a:lnTo>
                  <a:pt x="982" y="1554"/>
                </a:lnTo>
                <a:lnTo>
                  <a:pt x="1056" y="1365"/>
                </a:lnTo>
                <a:lnTo>
                  <a:pt x="1108" y="1257"/>
                </a:lnTo>
                <a:lnTo>
                  <a:pt x="1164" y="1158"/>
                </a:lnTo>
                <a:lnTo>
                  <a:pt x="1189" y="1095"/>
                </a:lnTo>
                <a:lnTo>
                  <a:pt x="1234" y="933"/>
                </a:lnTo>
                <a:lnTo>
                  <a:pt x="1306" y="699"/>
                </a:lnTo>
                <a:lnTo>
                  <a:pt x="1369" y="528"/>
                </a:lnTo>
                <a:lnTo>
                  <a:pt x="1440" y="420"/>
                </a:lnTo>
                <a:lnTo>
                  <a:pt x="1473" y="333"/>
                </a:lnTo>
                <a:lnTo>
                  <a:pt x="1470" y="0"/>
                </a:lnTo>
                <a:lnTo>
                  <a:pt x="1143" y="0"/>
                </a:lnTo>
              </a:path>
            </a:pathLst>
          </a:custGeom>
          <a:solidFill>
            <a:srgbClr val="A3F25F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256" name="Rectangle 8"/>
          <p:cNvSpPr>
            <a:spLocks noChangeArrowheads="1"/>
          </p:cNvSpPr>
          <p:nvPr/>
        </p:nvSpPr>
        <p:spPr bwMode="auto">
          <a:xfrm>
            <a:off x="5641975" y="3800475"/>
            <a:ext cx="8731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 b="1" dirty="0">
                <a:latin typeface="Arial" pitchFamily="34" charset="0"/>
              </a:rPr>
              <a:t>Slope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803525" y="1257300"/>
            <a:ext cx="4240213" cy="4540250"/>
            <a:chOff x="1750" y="797"/>
            <a:chExt cx="2671" cy="2860"/>
          </a:xfrm>
        </p:grpSpPr>
        <p:sp>
          <p:nvSpPr>
            <p:cNvPr id="181258" name="Freeform 10"/>
            <p:cNvSpPr>
              <a:spLocks/>
            </p:cNvSpPr>
            <p:nvPr/>
          </p:nvSpPr>
          <p:spPr bwMode="auto">
            <a:xfrm>
              <a:off x="1750" y="797"/>
              <a:ext cx="2671" cy="2860"/>
            </a:xfrm>
            <a:custGeom>
              <a:avLst/>
              <a:gdLst/>
              <a:ahLst/>
              <a:cxnLst>
                <a:cxn ang="0">
                  <a:pos x="0" y="2860"/>
                </a:cxn>
                <a:cxn ang="0">
                  <a:pos x="1414" y="2860"/>
                </a:cxn>
                <a:cxn ang="0">
                  <a:pos x="1537" y="2638"/>
                </a:cxn>
                <a:cxn ang="0">
                  <a:pos x="1586" y="2375"/>
                </a:cxn>
                <a:cxn ang="0">
                  <a:pos x="1660" y="1964"/>
                </a:cxn>
                <a:cxn ang="0">
                  <a:pos x="1660" y="1677"/>
                </a:cxn>
                <a:cxn ang="0">
                  <a:pos x="1800" y="1282"/>
                </a:cxn>
                <a:cxn ang="0">
                  <a:pos x="1915" y="1118"/>
                </a:cxn>
                <a:cxn ang="0">
                  <a:pos x="2104" y="707"/>
                </a:cxn>
                <a:cxn ang="0">
                  <a:pos x="2309" y="526"/>
                </a:cxn>
                <a:cxn ang="0">
                  <a:pos x="2449" y="362"/>
                </a:cxn>
                <a:cxn ang="0">
                  <a:pos x="2581" y="189"/>
                </a:cxn>
                <a:cxn ang="0">
                  <a:pos x="2671" y="0"/>
                </a:cxn>
                <a:cxn ang="0">
                  <a:pos x="1668" y="0"/>
                </a:cxn>
                <a:cxn ang="0">
                  <a:pos x="1553" y="238"/>
                </a:cxn>
                <a:cxn ang="0">
                  <a:pos x="1356" y="427"/>
                </a:cxn>
                <a:cxn ang="0">
                  <a:pos x="1167" y="526"/>
                </a:cxn>
                <a:cxn ang="0">
                  <a:pos x="937" y="600"/>
                </a:cxn>
                <a:cxn ang="0">
                  <a:pos x="641" y="723"/>
                </a:cxn>
                <a:cxn ang="0">
                  <a:pos x="501" y="814"/>
                </a:cxn>
                <a:cxn ang="0">
                  <a:pos x="419" y="978"/>
                </a:cxn>
                <a:cxn ang="0">
                  <a:pos x="411" y="1282"/>
                </a:cxn>
                <a:cxn ang="0">
                  <a:pos x="337" y="1882"/>
                </a:cxn>
                <a:cxn ang="0">
                  <a:pos x="312" y="2186"/>
                </a:cxn>
                <a:cxn ang="0">
                  <a:pos x="255" y="2449"/>
                </a:cxn>
                <a:cxn ang="0">
                  <a:pos x="156" y="2696"/>
                </a:cxn>
                <a:cxn ang="0">
                  <a:pos x="0" y="2860"/>
                </a:cxn>
              </a:cxnLst>
              <a:rect l="0" t="0" r="r" b="b"/>
              <a:pathLst>
                <a:path w="2671" h="2860">
                  <a:moveTo>
                    <a:pt x="0" y="2860"/>
                  </a:moveTo>
                  <a:lnTo>
                    <a:pt x="1414" y="2860"/>
                  </a:lnTo>
                  <a:lnTo>
                    <a:pt x="1537" y="2638"/>
                  </a:lnTo>
                  <a:lnTo>
                    <a:pt x="1586" y="2375"/>
                  </a:lnTo>
                  <a:lnTo>
                    <a:pt x="1660" y="1964"/>
                  </a:lnTo>
                  <a:lnTo>
                    <a:pt x="1660" y="1677"/>
                  </a:lnTo>
                  <a:lnTo>
                    <a:pt x="1800" y="1282"/>
                  </a:lnTo>
                  <a:lnTo>
                    <a:pt x="1915" y="1118"/>
                  </a:lnTo>
                  <a:lnTo>
                    <a:pt x="2104" y="707"/>
                  </a:lnTo>
                  <a:lnTo>
                    <a:pt x="2309" y="526"/>
                  </a:lnTo>
                  <a:lnTo>
                    <a:pt x="2449" y="362"/>
                  </a:lnTo>
                  <a:lnTo>
                    <a:pt x="2581" y="189"/>
                  </a:lnTo>
                  <a:lnTo>
                    <a:pt x="2671" y="0"/>
                  </a:lnTo>
                  <a:lnTo>
                    <a:pt x="1668" y="0"/>
                  </a:lnTo>
                  <a:lnTo>
                    <a:pt x="1553" y="238"/>
                  </a:lnTo>
                  <a:lnTo>
                    <a:pt x="1356" y="427"/>
                  </a:lnTo>
                  <a:lnTo>
                    <a:pt x="1167" y="526"/>
                  </a:lnTo>
                  <a:lnTo>
                    <a:pt x="937" y="600"/>
                  </a:lnTo>
                  <a:lnTo>
                    <a:pt x="641" y="723"/>
                  </a:lnTo>
                  <a:lnTo>
                    <a:pt x="501" y="814"/>
                  </a:lnTo>
                  <a:lnTo>
                    <a:pt x="419" y="978"/>
                  </a:lnTo>
                  <a:lnTo>
                    <a:pt x="411" y="1282"/>
                  </a:lnTo>
                  <a:lnTo>
                    <a:pt x="337" y="1882"/>
                  </a:lnTo>
                  <a:lnTo>
                    <a:pt x="312" y="2186"/>
                  </a:lnTo>
                  <a:lnTo>
                    <a:pt x="255" y="2449"/>
                  </a:lnTo>
                  <a:lnTo>
                    <a:pt x="156" y="2696"/>
                  </a:lnTo>
                  <a:lnTo>
                    <a:pt x="0" y="2860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1259" name="Rectangle 11"/>
            <p:cNvSpPr>
              <a:spLocks noChangeArrowheads="1"/>
            </p:cNvSpPr>
            <p:nvPr/>
          </p:nvSpPr>
          <p:spPr bwMode="auto">
            <a:xfrm>
              <a:off x="2403" y="2121"/>
              <a:ext cx="771" cy="4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2000" b="1" dirty="0">
                  <a:latin typeface="Arial" pitchFamily="34" charset="0"/>
                </a:rPr>
                <a:t>Marginal</a:t>
              </a:r>
            </a:p>
            <a:p>
              <a:pPr algn="ctr"/>
              <a:r>
                <a:rPr lang="en-US" sz="2000" b="1" dirty="0">
                  <a:latin typeface="Arial" pitchFamily="34" charset="0"/>
                </a:rPr>
                <a:t>Marine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476375" y="1247775"/>
            <a:ext cx="3957638" cy="4551363"/>
            <a:chOff x="981" y="1053"/>
            <a:chExt cx="2493" cy="2867"/>
          </a:xfrm>
        </p:grpSpPr>
        <p:sp>
          <p:nvSpPr>
            <p:cNvPr id="181261" name="Freeform 13"/>
            <p:cNvSpPr>
              <a:spLocks/>
            </p:cNvSpPr>
            <p:nvPr/>
          </p:nvSpPr>
          <p:spPr bwMode="auto">
            <a:xfrm>
              <a:off x="981" y="1053"/>
              <a:ext cx="2493" cy="2867"/>
            </a:xfrm>
            <a:custGeom>
              <a:avLst/>
              <a:gdLst/>
              <a:ahLst/>
              <a:cxnLst>
                <a:cxn ang="0">
                  <a:pos x="2250" y="0"/>
                </a:cxn>
                <a:cxn ang="0">
                  <a:pos x="2238" y="27"/>
                </a:cxn>
                <a:cxn ang="0">
                  <a:pos x="2172" y="165"/>
                </a:cxn>
                <a:cxn ang="0">
                  <a:pos x="2112" y="255"/>
                </a:cxn>
                <a:cxn ang="0">
                  <a:pos x="2046" y="321"/>
                </a:cxn>
                <a:cxn ang="0">
                  <a:pos x="1956" y="405"/>
                </a:cxn>
                <a:cxn ang="0">
                  <a:pos x="1833" y="465"/>
                </a:cxn>
                <a:cxn ang="0">
                  <a:pos x="1674" y="519"/>
                </a:cxn>
                <a:cxn ang="0">
                  <a:pos x="1464" y="597"/>
                </a:cxn>
                <a:cxn ang="0">
                  <a:pos x="1308" y="651"/>
                </a:cxn>
                <a:cxn ang="0">
                  <a:pos x="1242" y="711"/>
                </a:cxn>
                <a:cxn ang="0">
                  <a:pos x="1176" y="771"/>
                </a:cxn>
                <a:cxn ang="0">
                  <a:pos x="1146" y="819"/>
                </a:cxn>
                <a:cxn ang="0">
                  <a:pos x="1134" y="867"/>
                </a:cxn>
                <a:cxn ang="0">
                  <a:pos x="1116" y="1011"/>
                </a:cxn>
                <a:cxn ang="0">
                  <a:pos x="1116" y="1107"/>
                </a:cxn>
                <a:cxn ang="0">
                  <a:pos x="1098" y="1257"/>
                </a:cxn>
                <a:cxn ang="0">
                  <a:pos x="1068" y="1551"/>
                </a:cxn>
                <a:cxn ang="0">
                  <a:pos x="1038" y="1755"/>
                </a:cxn>
                <a:cxn ang="0">
                  <a:pos x="1020" y="1971"/>
                </a:cxn>
                <a:cxn ang="0">
                  <a:pos x="990" y="2127"/>
                </a:cxn>
                <a:cxn ang="0">
                  <a:pos x="942" y="2307"/>
                </a:cxn>
                <a:cxn ang="0">
                  <a:pos x="888" y="2415"/>
                </a:cxn>
                <a:cxn ang="0">
                  <a:pos x="810" y="2529"/>
                </a:cxn>
                <a:cxn ang="0">
                  <a:pos x="750" y="2589"/>
                </a:cxn>
                <a:cxn ang="0">
                  <a:pos x="0" y="2583"/>
                </a:cxn>
                <a:cxn ang="0">
                  <a:pos x="0" y="9"/>
                </a:cxn>
                <a:cxn ang="0">
                  <a:pos x="2250" y="0"/>
                </a:cxn>
              </a:cxnLst>
              <a:rect l="0" t="0" r="r" b="b"/>
              <a:pathLst>
                <a:path w="2251" h="2590">
                  <a:moveTo>
                    <a:pt x="2250" y="0"/>
                  </a:moveTo>
                  <a:lnTo>
                    <a:pt x="2238" y="27"/>
                  </a:lnTo>
                  <a:lnTo>
                    <a:pt x="2172" y="165"/>
                  </a:lnTo>
                  <a:lnTo>
                    <a:pt x="2112" y="255"/>
                  </a:lnTo>
                  <a:lnTo>
                    <a:pt x="2046" y="321"/>
                  </a:lnTo>
                  <a:lnTo>
                    <a:pt x="1956" y="405"/>
                  </a:lnTo>
                  <a:lnTo>
                    <a:pt x="1833" y="465"/>
                  </a:lnTo>
                  <a:lnTo>
                    <a:pt x="1674" y="519"/>
                  </a:lnTo>
                  <a:lnTo>
                    <a:pt x="1464" y="597"/>
                  </a:lnTo>
                  <a:lnTo>
                    <a:pt x="1308" y="651"/>
                  </a:lnTo>
                  <a:lnTo>
                    <a:pt x="1242" y="711"/>
                  </a:lnTo>
                  <a:lnTo>
                    <a:pt x="1176" y="771"/>
                  </a:lnTo>
                  <a:lnTo>
                    <a:pt x="1146" y="819"/>
                  </a:lnTo>
                  <a:lnTo>
                    <a:pt x="1134" y="867"/>
                  </a:lnTo>
                  <a:lnTo>
                    <a:pt x="1116" y="1011"/>
                  </a:lnTo>
                  <a:lnTo>
                    <a:pt x="1116" y="1107"/>
                  </a:lnTo>
                  <a:lnTo>
                    <a:pt x="1098" y="1257"/>
                  </a:lnTo>
                  <a:lnTo>
                    <a:pt x="1068" y="1551"/>
                  </a:lnTo>
                  <a:lnTo>
                    <a:pt x="1038" y="1755"/>
                  </a:lnTo>
                  <a:lnTo>
                    <a:pt x="1020" y="1971"/>
                  </a:lnTo>
                  <a:lnTo>
                    <a:pt x="990" y="2127"/>
                  </a:lnTo>
                  <a:lnTo>
                    <a:pt x="942" y="2307"/>
                  </a:lnTo>
                  <a:lnTo>
                    <a:pt x="888" y="2415"/>
                  </a:lnTo>
                  <a:lnTo>
                    <a:pt x="810" y="2529"/>
                  </a:lnTo>
                  <a:lnTo>
                    <a:pt x="750" y="2589"/>
                  </a:lnTo>
                  <a:lnTo>
                    <a:pt x="0" y="2583"/>
                  </a:lnTo>
                  <a:lnTo>
                    <a:pt x="0" y="9"/>
                  </a:lnTo>
                  <a:lnTo>
                    <a:pt x="2250" y="0"/>
                  </a:lnTo>
                </a:path>
              </a:pathLst>
            </a:custGeom>
            <a:solidFill>
              <a:srgbClr val="FDE3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262" name="Rectangle 14"/>
            <p:cNvSpPr>
              <a:spLocks noChangeArrowheads="1"/>
            </p:cNvSpPr>
            <p:nvPr/>
          </p:nvSpPr>
          <p:spPr bwMode="auto">
            <a:xfrm>
              <a:off x="998" y="2224"/>
              <a:ext cx="994" cy="24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2000" b="1" dirty="0">
                  <a:latin typeface="Arial" pitchFamily="34" charset="0"/>
                </a:rPr>
                <a:t>Non-Marine</a:t>
              </a:r>
            </a:p>
          </p:txBody>
        </p:sp>
      </p:grpSp>
      <p:sp>
        <p:nvSpPr>
          <p:cNvPr id="181264" name="Freeform 16"/>
          <p:cNvSpPr>
            <a:spLocks/>
          </p:cNvSpPr>
          <p:nvPr/>
        </p:nvSpPr>
        <p:spPr bwMode="auto">
          <a:xfrm>
            <a:off x="2773363" y="1241425"/>
            <a:ext cx="2681287" cy="4595813"/>
          </a:xfrm>
          <a:custGeom>
            <a:avLst/>
            <a:gdLst/>
            <a:ahLst/>
            <a:cxnLst>
              <a:cxn ang="0">
                <a:pos x="0" y="2607"/>
              </a:cxn>
              <a:cxn ang="0">
                <a:pos x="57" y="2553"/>
              </a:cxn>
              <a:cxn ang="0">
                <a:pos x="135" y="2457"/>
              </a:cxn>
              <a:cxn ang="0">
                <a:pos x="213" y="2301"/>
              </a:cxn>
              <a:cxn ang="0">
                <a:pos x="261" y="2115"/>
              </a:cxn>
              <a:cxn ang="0">
                <a:pos x="297" y="1905"/>
              </a:cxn>
              <a:cxn ang="0">
                <a:pos x="321" y="1665"/>
              </a:cxn>
              <a:cxn ang="0">
                <a:pos x="369" y="1287"/>
              </a:cxn>
              <a:cxn ang="0">
                <a:pos x="381" y="1113"/>
              </a:cxn>
              <a:cxn ang="0">
                <a:pos x="399" y="915"/>
              </a:cxn>
              <a:cxn ang="0">
                <a:pos x="411" y="837"/>
              </a:cxn>
              <a:cxn ang="0">
                <a:pos x="459" y="753"/>
              </a:cxn>
              <a:cxn ang="0">
                <a:pos x="579" y="651"/>
              </a:cxn>
              <a:cxn ang="0">
                <a:pos x="717" y="597"/>
              </a:cxn>
              <a:cxn ang="0">
                <a:pos x="933" y="525"/>
              </a:cxn>
              <a:cxn ang="0">
                <a:pos x="1089" y="477"/>
              </a:cxn>
              <a:cxn ang="0">
                <a:pos x="1263" y="375"/>
              </a:cxn>
              <a:cxn ang="0">
                <a:pos x="1389" y="255"/>
              </a:cxn>
              <a:cxn ang="0">
                <a:pos x="1461" y="129"/>
              </a:cxn>
              <a:cxn ang="0">
                <a:pos x="1503" y="51"/>
              </a:cxn>
              <a:cxn ang="0">
                <a:pos x="1524" y="0"/>
              </a:cxn>
            </a:cxnLst>
            <a:rect l="0" t="0" r="r" b="b"/>
            <a:pathLst>
              <a:path w="1525" h="2608">
                <a:moveTo>
                  <a:pt x="0" y="2607"/>
                </a:moveTo>
                <a:lnTo>
                  <a:pt x="57" y="2553"/>
                </a:lnTo>
                <a:lnTo>
                  <a:pt x="135" y="2457"/>
                </a:lnTo>
                <a:lnTo>
                  <a:pt x="213" y="2301"/>
                </a:lnTo>
                <a:lnTo>
                  <a:pt x="261" y="2115"/>
                </a:lnTo>
                <a:lnTo>
                  <a:pt x="297" y="1905"/>
                </a:lnTo>
                <a:lnTo>
                  <a:pt x="321" y="1665"/>
                </a:lnTo>
                <a:lnTo>
                  <a:pt x="369" y="1287"/>
                </a:lnTo>
                <a:lnTo>
                  <a:pt x="381" y="1113"/>
                </a:lnTo>
                <a:lnTo>
                  <a:pt x="399" y="915"/>
                </a:lnTo>
                <a:lnTo>
                  <a:pt x="411" y="837"/>
                </a:lnTo>
                <a:lnTo>
                  <a:pt x="459" y="753"/>
                </a:lnTo>
                <a:lnTo>
                  <a:pt x="579" y="651"/>
                </a:lnTo>
                <a:lnTo>
                  <a:pt x="717" y="597"/>
                </a:lnTo>
                <a:lnTo>
                  <a:pt x="933" y="525"/>
                </a:lnTo>
                <a:lnTo>
                  <a:pt x="1089" y="477"/>
                </a:lnTo>
                <a:lnTo>
                  <a:pt x="1263" y="375"/>
                </a:lnTo>
                <a:lnTo>
                  <a:pt x="1389" y="255"/>
                </a:lnTo>
                <a:lnTo>
                  <a:pt x="1461" y="129"/>
                </a:lnTo>
                <a:lnTo>
                  <a:pt x="1503" y="51"/>
                </a:lnTo>
                <a:lnTo>
                  <a:pt x="1524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265" name="Rectangle 17"/>
          <p:cNvSpPr>
            <a:spLocks noChangeArrowheads="1"/>
          </p:cNvSpPr>
          <p:nvPr/>
        </p:nvSpPr>
        <p:spPr bwMode="auto">
          <a:xfrm>
            <a:off x="1474788" y="1250950"/>
            <a:ext cx="6162675" cy="4570413"/>
          </a:xfrm>
          <a:prstGeom prst="rect">
            <a:avLst/>
          </a:prstGeom>
          <a:noFill/>
          <a:ln w="25400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69" name="Line 21"/>
          <p:cNvSpPr>
            <a:spLocks noChangeShapeType="1"/>
          </p:cNvSpPr>
          <p:nvPr/>
        </p:nvSpPr>
        <p:spPr bwMode="auto">
          <a:xfrm>
            <a:off x="1468438" y="2497138"/>
            <a:ext cx="6156325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70" name="Rectangle 22"/>
          <p:cNvSpPr>
            <a:spLocks noChangeArrowheads="1"/>
          </p:cNvSpPr>
          <p:nvPr/>
        </p:nvSpPr>
        <p:spPr bwMode="auto">
          <a:xfrm>
            <a:off x="2311400" y="25939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1271" name="Rectangle 23"/>
          <p:cNvSpPr>
            <a:spLocks noChangeArrowheads="1"/>
          </p:cNvSpPr>
          <p:nvPr/>
        </p:nvSpPr>
        <p:spPr bwMode="auto">
          <a:xfrm>
            <a:off x="3330575" y="25939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1272" name="Rectangle 24"/>
          <p:cNvSpPr>
            <a:spLocks noChangeArrowheads="1"/>
          </p:cNvSpPr>
          <p:nvPr/>
        </p:nvSpPr>
        <p:spPr bwMode="auto">
          <a:xfrm>
            <a:off x="4376738" y="25939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1273" name="Rectangle 25"/>
          <p:cNvSpPr>
            <a:spLocks noChangeArrowheads="1"/>
          </p:cNvSpPr>
          <p:nvPr/>
        </p:nvSpPr>
        <p:spPr bwMode="auto">
          <a:xfrm>
            <a:off x="5327650" y="25939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1274" name="Rectangle 26"/>
          <p:cNvSpPr>
            <a:spLocks noChangeArrowheads="1"/>
          </p:cNvSpPr>
          <p:nvPr/>
        </p:nvSpPr>
        <p:spPr bwMode="auto">
          <a:xfrm>
            <a:off x="6348413" y="25939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50</a:t>
            </a:r>
          </a:p>
        </p:txBody>
      </p:sp>
      <p:sp>
        <p:nvSpPr>
          <p:cNvPr id="181275" name="Line 27"/>
          <p:cNvSpPr>
            <a:spLocks noChangeShapeType="1"/>
          </p:cNvSpPr>
          <p:nvPr/>
        </p:nvSpPr>
        <p:spPr bwMode="auto">
          <a:xfrm>
            <a:off x="2527300" y="2530475"/>
            <a:ext cx="0" cy="12541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76" name="Line 28"/>
          <p:cNvSpPr>
            <a:spLocks noChangeShapeType="1"/>
          </p:cNvSpPr>
          <p:nvPr/>
        </p:nvSpPr>
        <p:spPr bwMode="auto">
          <a:xfrm>
            <a:off x="3549650" y="2530475"/>
            <a:ext cx="0" cy="12541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77" name="Line 29"/>
          <p:cNvSpPr>
            <a:spLocks noChangeShapeType="1"/>
          </p:cNvSpPr>
          <p:nvPr/>
        </p:nvSpPr>
        <p:spPr bwMode="auto">
          <a:xfrm>
            <a:off x="4583113" y="2530475"/>
            <a:ext cx="0" cy="12541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78" name="Line 30"/>
          <p:cNvSpPr>
            <a:spLocks noChangeShapeType="1"/>
          </p:cNvSpPr>
          <p:nvPr/>
        </p:nvSpPr>
        <p:spPr bwMode="auto">
          <a:xfrm>
            <a:off x="5554663" y="2530475"/>
            <a:ext cx="0" cy="12541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79" name="Line 31"/>
          <p:cNvSpPr>
            <a:spLocks noChangeShapeType="1"/>
          </p:cNvSpPr>
          <p:nvPr/>
        </p:nvSpPr>
        <p:spPr bwMode="auto">
          <a:xfrm>
            <a:off x="6577013" y="2530475"/>
            <a:ext cx="0" cy="12541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80" name="Line 32"/>
          <p:cNvSpPr>
            <a:spLocks noChangeShapeType="1"/>
          </p:cNvSpPr>
          <p:nvPr/>
        </p:nvSpPr>
        <p:spPr bwMode="auto">
          <a:xfrm>
            <a:off x="1468438" y="4418013"/>
            <a:ext cx="6156325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81" name="Rectangle 33"/>
          <p:cNvSpPr>
            <a:spLocks noChangeArrowheads="1"/>
          </p:cNvSpPr>
          <p:nvPr/>
        </p:nvSpPr>
        <p:spPr bwMode="auto">
          <a:xfrm>
            <a:off x="2311400" y="44878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1282" name="Rectangle 34"/>
          <p:cNvSpPr>
            <a:spLocks noChangeArrowheads="1"/>
          </p:cNvSpPr>
          <p:nvPr/>
        </p:nvSpPr>
        <p:spPr bwMode="auto">
          <a:xfrm>
            <a:off x="3330575" y="44878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1283" name="Rectangle 35"/>
          <p:cNvSpPr>
            <a:spLocks noChangeArrowheads="1"/>
          </p:cNvSpPr>
          <p:nvPr/>
        </p:nvSpPr>
        <p:spPr bwMode="auto">
          <a:xfrm>
            <a:off x="4376738" y="44878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1284" name="Rectangle 36"/>
          <p:cNvSpPr>
            <a:spLocks noChangeArrowheads="1"/>
          </p:cNvSpPr>
          <p:nvPr/>
        </p:nvSpPr>
        <p:spPr bwMode="auto">
          <a:xfrm>
            <a:off x="5327650" y="44878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1285" name="Rectangle 37"/>
          <p:cNvSpPr>
            <a:spLocks noChangeArrowheads="1"/>
          </p:cNvSpPr>
          <p:nvPr/>
        </p:nvSpPr>
        <p:spPr bwMode="auto">
          <a:xfrm>
            <a:off x="6348413" y="44878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50</a:t>
            </a:r>
          </a:p>
        </p:txBody>
      </p:sp>
      <p:sp>
        <p:nvSpPr>
          <p:cNvPr id="181286" name="Line 38"/>
          <p:cNvSpPr>
            <a:spLocks noChangeShapeType="1"/>
          </p:cNvSpPr>
          <p:nvPr/>
        </p:nvSpPr>
        <p:spPr bwMode="auto">
          <a:xfrm>
            <a:off x="2527300" y="4424363"/>
            <a:ext cx="0" cy="125412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87" name="Line 39"/>
          <p:cNvSpPr>
            <a:spLocks noChangeShapeType="1"/>
          </p:cNvSpPr>
          <p:nvPr/>
        </p:nvSpPr>
        <p:spPr bwMode="auto">
          <a:xfrm>
            <a:off x="3549650" y="4424363"/>
            <a:ext cx="0" cy="125412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88" name="Line 40"/>
          <p:cNvSpPr>
            <a:spLocks noChangeShapeType="1"/>
          </p:cNvSpPr>
          <p:nvPr/>
        </p:nvSpPr>
        <p:spPr bwMode="auto">
          <a:xfrm>
            <a:off x="4583113" y="4424363"/>
            <a:ext cx="0" cy="125412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89" name="Line 41"/>
          <p:cNvSpPr>
            <a:spLocks noChangeShapeType="1"/>
          </p:cNvSpPr>
          <p:nvPr/>
        </p:nvSpPr>
        <p:spPr bwMode="auto">
          <a:xfrm>
            <a:off x="5554663" y="4424363"/>
            <a:ext cx="0" cy="125412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0" name="Line 42"/>
          <p:cNvSpPr>
            <a:spLocks noChangeShapeType="1"/>
          </p:cNvSpPr>
          <p:nvPr/>
        </p:nvSpPr>
        <p:spPr bwMode="auto">
          <a:xfrm>
            <a:off x="6577013" y="4424363"/>
            <a:ext cx="0" cy="125412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1" name="Line 43"/>
          <p:cNvSpPr>
            <a:spLocks noChangeShapeType="1"/>
          </p:cNvSpPr>
          <p:nvPr/>
        </p:nvSpPr>
        <p:spPr bwMode="auto">
          <a:xfrm>
            <a:off x="4406900" y="2287588"/>
            <a:ext cx="10636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2" name="Line 44"/>
          <p:cNvSpPr>
            <a:spLocks noChangeShapeType="1"/>
          </p:cNvSpPr>
          <p:nvPr/>
        </p:nvSpPr>
        <p:spPr bwMode="auto">
          <a:xfrm>
            <a:off x="4373563" y="1212850"/>
            <a:ext cx="0" cy="4614863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3" name="Rectangle 45"/>
          <p:cNvSpPr>
            <a:spLocks noChangeArrowheads="1"/>
          </p:cNvSpPr>
          <p:nvPr/>
        </p:nvSpPr>
        <p:spPr bwMode="auto">
          <a:xfrm>
            <a:off x="4459288" y="204787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10</a:t>
            </a:r>
          </a:p>
        </p:txBody>
      </p:sp>
      <p:sp>
        <p:nvSpPr>
          <p:cNvPr id="181294" name="Rectangle 46"/>
          <p:cNvSpPr>
            <a:spLocks noChangeArrowheads="1"/>
          </p:cNvSpPr>
          <p:nvPr/>
        </p:nvSpPr>
        <p:spPr bwMode="auto">
          <a:xfrm>
            <a:off x="4459288" y="308451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20</a:t>
            </a:r>
          </a:p>
        </p:txBody>
      </p:sp>
      <p:sp>
        <p:nvSpPr>
          <p:cNvPr id="181295" name="Rectangle 47"/>
          <p:cNvSpPr>
            <a:spLocks noChangeArrowheads="1"/>
          </p:cNvSpPr>
          <p:nvPr/>
        </p:nvSpPr>
        <p:spPr bwMode="auto">
          <a:xfrm>
            <a:off x="4459288" y="5084763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40</a:t>
            </a:r>
          </a:p>
        </p:txBody>
      </p:sp>
      <p:sp>
        <p:nvSpPr>
          <p:cNvPr id="181296" name="Rectangle 48"/>
          <p:cNvSpPr>
            <a:spLocks noChangeArrowheads="1"/>
          </p:cNvSpPr>
          <p:nvPr/>
        </p:nvSpPr>
        <p:spPr bwMode="auto">
          <a:xfrm>
            <a:off x="4459288" y="4060825"/>
            <a:ext cx="406400" cy="34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600" b="1" dirty="0"/>
              <a:t>30</a:t>
            </a:r>
          </a:p>
        </p:txBody>
      </p:sp>
      <p:sp>
        <p:nvSpPr>
          <p:cNvPr id="181297" name="Line 49"/>
          <p:cNvSpPr>
            <a:spLocks noChangeShapeType="1"/>
          </p:cNvSpPr>
          <p:nvPr/>
        </p:nvSpPr>
        <p:spPr bwMode="auto">
          <a:xfrm>
            <a:off x="4406900" y="3292475"/>
            <a:ext cx="10636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8" name="Line 50"/>
          <p:cNvSpPr>
            <a:spLocks noChangeShapeType="1"/>
          </p:cNvSpPr>
          <p:nvPr/>
        </p:nvSpPr>
        <p:spPr bwMode="auto">
          <a:xfrm>
            <a:off x="4406900" y="4284663"/>
            <a:ext cx="10636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299" name="Line 51"/>
          <p:cNvSpPr>
            <a:spLocks noChangeShapeType="1"/>
          </p:cNvSpPr>
          <p:nvPr/>
        </p:nvSpPr>
        <p:spPr bwMode="auto">
          <a:xfrm>
            <a:off x="4406900" y="5268913"/>
            <a:ext cx="106363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300" name="Freeform 52"/>
          <p:cNvSpPr>
            <a:spLocks/>
          </p:cNvSpPr>
          <p:nvPr/>
        </p:nvSpPr>
        <p:spPr bwMode="auto">
          <a:xfrm>
            <a:off x="3713163" y="1236663"/>
            <a:ext cx="2452687" cy="4589462"/>
          </a:xfrm>
          <a:custGeom>
            <a:avLst/>
            <a:gdLst/>
            <a:ahLst/>
            <a:cxnLst>
              <a:cxn ang="0">
                <a:pos x="0" y="2604"/>
              </a:cxn>
              <a:cxn ang="0">
                <a:pos x="42" y="2550"/>
              </a:cxn>
              <a:cxn ang="0">
                <a:pos x="84" y="2460"/>
              </a:cxn>
              <a:cxn ang="0">
                <a:pos x="120" y="2358"/>
              </a:cxn>
              <a:cxn ang="0">
                <a:pos x="150" y="2256"/>
              </a:cxn>
              <a:cxn ang="0">
                <a:pos x="174" y="2088"/>
              </a:cxn>
              <a:cxn ang="0">
                <a:pos x="204" y="1854"/>
              </a:cxn>
              <a:cxn ang="0">
                <a:pos x="228" y="1692"/>
              </a:cxn>
              <a:cxn ang="0">
                <a:pos x="234" y="1536"/>
              </a:cxn>
              <a:cxn ang="0">
                <a:pos x="234" y="1446"/>
              </a:cxn>
              <a:cxn ang="0">
                <a:pos x="234" y="1338"/>
              </a:cxn>
              <a:cxn ang="0">
                <a:pos x="240" y="1242"/>
              </a:cxn>
              <a:cxn ang="0">
                <a:pos x="288" y="1134"/>
              </a:cxn>
              <a:cxn ang="0">
                <a:pos x="348" y="1074"/>
              </a:cxn>
              <a:cxn ang="0">
                <a:pos x="402" y="1038"/>
              </a:cxn>
              <a:cxn ang="0">
                <a:pos x="510" y="996"/>
              </a:cxn>
              <a:cxn ang="0">
                <a:pos x="642" y="930"/>
              </a:cxn>
              <a:cxn ang="0">
                <a:pos x="732" y="882"/>
              </a:cxn>
              <a:cxn ang="0">
                <a:pos x="816" y="822"/>
              </a:cxn>
              <a:cxn ang="0">
                <a:pos x="888" y="762"/>
              </a:cxn>
              <a:cxn ang="0">
                <a:pos x="930" y="726"/>
              </a:cxn>
              <a:cxn ang="0">
                <a:pos x="1038" y="636"/>
              </a:cxn>
              <a:cxn ang="0">
                <a:pos x="1140" y="522"/>
              </a:cxn>
              <a:cxn ang="0">
                <a:pos x="1242" y="372"/>
              </a:cxn>
              <a:cxn ang="0">
                <a:pos x="1290" y="270"/>
              </a:cxn>
              <a:cxn ang="0">
                <a:pos x="1356" y="102"/>
              </a:cxn>
              <a:cxn ang="0">
                <a:pos x="1380" y="30"/>
              </a:cxn>
              <a:cxn ang="0">
                <a:pos x="1395" y="0"/>
              </a:cxn>
            </a:cxnLst>
            <a:rect l="0" t="0" r="r" b="b"/>
            <a:pathLst>
              <a:path w="1396" h="2605">
                <a:moveTo>
                  <a:pt x="0" y="2604"/>
                </a:moveTo>
                <a:lnTo>
                  <a:pt x="42" y="2550"/>
                </a:lnTo>
                <a:lnTo>
                  <a:pt x="84" y="2460"/>
                </a:lnTo>
                <a:lnTo>
                  <a:pt x="120" y="2358"/>
                </a:lnTo>
                <a:lnTo>
                  <a:pt x="150" y="2256"/>
                </a:lnTo>
                <a:lnTo>
                  <a:pt x="174" y="2088"/>
                </a:lnTo>
                <a:lnTo>
                  <a:pt x="204" y="1854"/>
                </a:lnTo>
                <a:lnTo>
                  <a:pt x="228" y="1692"/>
                </a:lnTo>
                <a:lnTo>
                  <a:pt x="234" y="1536"/>
                </a:lnTo>
                <a:lnTo>
                  <a:pt x="234" y="1446"/>
                </a:lnTo>
                <a:lnTo>
                  <a:pt x="234" y="1338"/>
                </a:lnTo>
                <a:lnTo>
                  <a:pt x="240" y="1242"/>
                </a:lnTo>
                <a:lnTo>
                  <a:pt x="288" y="1134"/>
                </a:lnTo>
                <a:lnTo>
                  <a:pt x="348" y="1074"/>
                </a:lnTo>
                <a:lnTo>
                  <a:pt x="402" y="1038"/>
                </a:lnTo>
                <a:lnTo>
                  <a:pt x="510" y="996"/>
                </a:lnTo>
                <a:lnTo>
                  <a:pt x="642" y="930"/>
                </a:lnTo>
                <a:lnTo>
                  <a:pt x="732" y="882"/>
                </a:lnTo>
                <a:lnTo>
                  <a:pt x="816" y="822"/>
                </a:lnTo>
                <a:lnTo>
                  <a:pt x="888" y="762"/>
                </a:lnTo>
                <a:lnTo>
                  <a:pt x="930" y="726"/>
                </a:lnTo>
                <a:lnTo>
                  <a:pt x="1038" y="636"/>
                </a:lnTo>
                <a:lnTo>
                  <a:pt x="1140" y="522"/>
                </a:lnTo>
                <a:lnTo>
                  <a:pt x="1242" y="372"/>
                </a:lnTo>
                <a:lnTo>
                  <a:pt x="1290" y="270"/>
                </a:lnTo>
                <a:lnTo>
                  <a:pt x="1356" y="102"/>
                </a:lnTo>
                <a:lnTo>
                  <a:pt x="1380" y="30"/>
                </a:lnTo>
                <a:lnTo>
                  <a:pt x="1395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301" name="Freeform 53"/>
          <p:cNvSpPr>
            <a:spLocks/>
          </p:cNvSpPr>
          <p:nvPr/>
        </p:nvSpPr>
        <p:spPr bwMode="auto">
          <a:xfrm>
            <a:off x="4994275" y="1236663"/>
            <a:ext cx="2057400" cy="4595812"/>
          </a:xfrm>
          <a:custGeom>
            <a:avLst/>
            <a:gdLst/>
            <a:ahLst/>
            <a:cxnLst>
              <a:cxn ang="0">
                <a:pos x="0" y="2607"/>
              </a:cxn>
              <a:cxn ang="0">
                <a:pos x="60" y="2562"/>
              </a:cxn>
              <a:cxn ang="0">
                <a:pos x="126" y="2418"/>
              </a:cxn>
              <a:cxn ang="0">
                <a:pos x="150" y="2340"/>
              </a:cxn>
              <a:cxn ang="0">
                <a:pos x="174" y="2244"/>
              </a:cxn>
              <a:cxn ang="0">
                <a:pos x="180" y="2148"/>
              </a:cxn>
              <a:cxn ang="0">
                <a:pos x="210" y="2010"/>
              </a:cxn>
              <a:cxn ang="0">
                <a:pos x="228" y="1878"/>
              </a:cxn>
              <a:cxn ang="0">
                <a:pos x="246" y="1758"/>
              </a:cxn>
              <a:cxn ang="0">
                <a:pos x="246" y="1554"/>
              </a:cxn>
              <a:cxn ang="0">
                <a:pos x="288" y="1392"/>
              </a:cxn>
              <a:cxn ang="0">
                <a:pos x="342" y="1272"/>
              </a:cxn>
              <a:cxn ang="0">
                <a:pos x="378" y="1176"/>
              </a:cxn>
              <a:cxn ang="0">
                <a:pos x="468" y="1038"/>
              </a:cxn>
              <a:cxn ang="0">
                <a:pos x="522" y="894"/>
              </a:cxn>
              <a:cxn ang="0">
                <a:pos x="588" y="774"/>
              </a:cxn>
              <a:cxn ang="0">
                <a:pos x="672" y="636"/>
              </a:cxn>
              <a:cxn ang="0">
                <a:pos x="810" y="492"/>
              </a:cxn>
              <a:cxn ang="0">
                <a:pos x="936" y="372"/>
              </a:cxn>
              <a:cxn ang="0">
                <a:pos x="1020" y="264"/>
              </a:cxn>
              <a:cxn ang="0">
                <a:pos x="1098" y="132"/>
              </a:cxn>
              <a:cxn ang="0">
                <a:pos x="1140" y="60"/>
              </a:cxn>
              <a:cxn ang="0">
                <a:pos x="1146" y="42"/>
              </a:cxn>
              <a:cxn ang="0">
                <a:pos x="1170" y="0"/>
              </a:cxn>
            </a:cxnLst>
            <a:rect l="0" t="0" r="r" b="b"/>
            <a:pathLst>
              <a:path w="1171" h="2608">
                <a:moveTo>
                  <a:pt x="0" y="2607"/>
                </a:moveTo>
                <a:lnTo>
                  <a:pt x="60" y="2562"/>
                </a:lnTo>
                <a:lnTo>
                  <a:pt x="126" y="2418"/>
                </a:lnTo>
                <a:lnTo>
                  <a:pt x="150" y="2340"/>
                </a:lnTo>
                <a:lnTo>
                  <a:pt x="174" y="2244"/>
                </a:lnTo>
                <a:lnTo>
                  <a:pt x="180" y="2148"/>
                </a:lnTo>
                <a:lnTo>
                  <a:pt x="210" y="2010"/>
                </a:lnTo>
                <a:lnTo>
                  <a:pt x="228" y="1878"/>
                </a:lnTo>
                <a:lnTo>
                  <a:pt x="246" y="1758"/>
                </a:lnTo>
                <a:lnTo>
                  <a:pt x="246" y="1554"/>
                </a:lnTo>
                <a:lnTo>
                  <a:pt x="288" y="1392"/>
                </a:lnTo>
                <a:lnTo>
                  <a:pt x="342" y="1272"/>
                </a:lnTo>
                <a:lnTo>
                  <a:pt x="378" y="1176"/>
                </a:lnTo>
                <a:lnTo>
                  <a:pt x="468" y="1038"/>
                </a:lnTo>
                <a:lnTo>
                  <a:pt x="522" y="894"/>
                </a:lnTo>
                <a:lnTo>
                  <a:pt x="588" y="774"/>
                </a:lnTo>
                <a:lnTo>
                  <a:pt x="672" y="636"/>
                </a:lnTo>
                <a:lnTo>
                  <a:pt x="810" y="492"/>
                </a:lnTo>
                <a:lnTo>
                  <a:pt x="936" y="372"/>
                </a:lnTo>
                <a:lnTo>
                  <a:pt x="1020" y="264"/>
                </a:lnTo>
                <a:lnTo>
                  <a:pt x="1098" y="132"/>
                </a:lnTo>
                <a:lnTo>
                  <a:pt x="1140" y="60"/>
                </a:lnTo>
                <a:lnTo>
                  <a:pt x="1146" y="42"/>
                </a:lnTo>
                <a:lnTo>
                  <a:pt x="1170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302" name="Freeform 54"/>
          <p:cNvSpPr>
            <a:spLocks/>
          </p:cNvSpPr>
          <p:nvPr/>
        </p:nvSpPr>
        <p:spPr bwMode="auto">
          <a:xfrm>
            <a:off x="6327775" y="1828800"/>
            <a:ext cx="1304925" cy="4003675"/>
          </a:xfrm>
          <a:custGeom>
            <a:avLst/>
            <a:gdLst/>
            <a:ahLst/>
            <a:cxnLst>
              <a:cxn ang="0">
                <a:pos x="0" y="2271"/>
              </a:cxn>
              <a:cxn ang="0">
                <a:pos x="57" y="2244"/>
              </a:cxn>
              <a:cxn ang="0">
                <a:pos x="117" y="2148"/>
              </a:cxn>
              <a:cxn ang="0">
                <a:pos x="159" y="2058"/>
              </a:cxn>
              <a:cxn ang="0">
                <a:pos x="183" y="1884"/>
              </a:cxn>
              <a:cxn ang="0">
                <a:pos x="189" y="1800"/>
              </a:cxn>
              <a:cxn ang="0">
                <a:pos x="201" y="1620"/>
              </a:cxn>
              <a:cxn ang="0">
                <a:pos x="219" y="1482"/>
              </a:cxn>
              <a:cxn ang="0">
                <a:pos x="225" y="1320"/>
              </a:cxn>
              <a:cxn ang="0">
                <a:pos x="249" y="1218"/>
              </a:cxn>
              <a:cxn ang="0">
                <a:pos x="345" y="984"/>
              </a:cxn>
              <a:cxn ang="0">
                <a:pos x="435" y="822"/>
              </a:cxn>
              <a:cxn ang="0">
                <a:pos x="525" y="534"/>
              </a:cxn>
              <a:cxn ang="0">
                <a:pos x="567" y="378"/>
              </a:cxn>
              <a:cxn ang="0">
                <a:pos x="645" y="186"/>
              </a:cxn>
              <a:cxn ang="0">
                <a:pos x="705" y="90"/>
              </a:cxn>
              <a:cxn ang="0">
                <a:pos x="741" y="0"/>
              </a:cxn>
            </a:cxnLst>
            <a:rect l="0" t="0" r="r" b="b"/>
            <a:pathLst>
              <a:path w="742" h="2272">
                <a:moveTo>
                  <a:pt x="0" y="2271"/>
                </a:moveTo>
                <a:lnTo>
                  <a:pt x="57" y="2244"/>
                </a:lnTo>
                <a:lnTo>
                  <a:pt x="117" y="2148"/>
                </a:lnTo>
                <a:lnTo>
                  <a:pt x="159" y="2058"/>
                </a:lnTo>
                <a:lnTo>
                  <a:pt x="183" y="1884"/>
                </a:lnTo>
                <a:lnTo>
                  <a:pt x="189" y="1800"/>
                </a:lnTo>
                <a:lnTo>
                  <a:pt x="201" y="1620"/>
                </a:lnTo>
                <a:lnTo>
                  <a:pt x="219" y="1482"/>
                </a:lnTo>
                <a:lnTo>
                  <a:pt x="225" y="1320"/>
                </a:lnTo>
                <a:lnTo>
                  <a:pt x="249" y="1218"/>
                </a:lnTo>
                <a:lnTo>
                  <a:pt x="345" y="984"/>
                </a:lnTo>
                <a:lnTo>
                  <a:pt x="435" y="822"/>
                </a:lnTo>
                <a:lnTo>
                  <a:pt x="525" y="534"/>
                </a:lnTo>
                <a:lnTo>
                  <a:pt x="567" y="378"/>
                </a:lnTo>
                <a:lnTo>
                  <a:pt x="645" y="186"/>
                </a:lnTo>
                <a:lnTo>
                  <a:pt x="705" y="90"/>
                </a:lnTo>
                <a:lnTo>
                  <a:pt x="741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1304" name="Rectangle 56"/>
          <p:cNvSpPr>
            <a:spLocks noChangeArrowheads="1"/>
          </p:cNvSpPr>
          <p:nvPr/>
        </p:nvSpPr>
        <p:spPr bwMode="auto">
          <a:xfrm>
            <a:off x="1430338" y="2543175"/>
            <a:ext cx="908050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B</a:t>
            </a:r>
          </a:p>
        </p:txBody>
      </p:sp>
      <p:sp>
        <p:nvSpPr>
          <p:cNvPr id="181305" name="Rectangle 57"/>
          <p:cNvSpPr>
            <a:spLocks noChangeArrowheads="1"/>
          </p:cNvSpPr>
          <p:nvPr/>
        </p:nvSpPr>
        <p:spPr bwMode="auto">
          <a:xfrm>
            <a:off x="1419225" y="4622800"/>
            <a:ext cx="903288" cy="37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C</a:t>
            </a:r>
          </a:p>
        </p:txBody>
      </p:sp>
      <p:sp>
        <p:nvSpPr>
          <p:cNvPr id="181306" name="Rectangle 58"/>
          <p:cNvSpPr>
            <a:spLocks noChangeArrowheads="1"/>
          </p:cNvSpPr>
          <p:nvPr/>
        </p:nvSpPr>
        <p:spPr bwMode="auto">
          <a:xfrm rot="5400000">
            <a:off x="4206082" y="1510506"/>
            <a:ext cx="908050" cy="376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01600" tIns="50800" rIns="101600" bIns="50800">
            <a:spAutoFit/>
          </a:bodyPr>
          <a:lstStyle/>
          <a:p>
            <a:pPr defTabSz="1106488"/>
            <a:r>
              <a:rPr lang="en-US" sz="1800" b="1" dirty="0">
                <a:latin typeface="Tahoma" pitchFamily="34" charset="0"/>
              </a:rPr>
              <a:t>Line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Inferred Lithology - Prediction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677863" y="1789113"/>
            <a:ext cx="3313112" cy="1973263"/>
          </a:xfrm>
          <a:prstGeom prst="rect">
            <a:avLst/>
          </a:prstGeom>
          <a:solidFill>
            <a:srgbClr val="A2C1FE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77" name="Freeform 5"/>
          <p:cNvSpPr>
            <a:spLocks/>
          </p:cNvSpPr>
          <p:nvPr/>
        </p:nvSpPr>
        <p:spPr bwMode="auto">
          <a:xfrm>
            <a:off x="674688" y="2732088"/>
            <a:ext cx="3325812" cy="1035050"/>
          </a:xfrm>
          <a:custGeom>
            <a:avLst/>
            <a:gdLst/>
            <a:ahLst/>
            <a:cxnLst>
              <a:cxn ang="0">
                <a:pos x="1446" y="366"/>
              </a:cxn>
              <a:cxn ang="0">
                <a:pos x="1518" y="402"/>
              </a:cxn>
              <a:cxn ang="0">
                <a:pos x="1581" y="435"/>
              </a:cxn>
              <a:cxn ang="0">
                <a:pos x="1689" y="477"/>
              </a:cxn>
              <a:cxn ang="0">
                <a:pos x="1812" y="516"/>
              </a:cxn>
              <a:cxn ang="0">
                <a:pos x="1944" y="543"/>
              </a:cxn>
              <a:cxn ang="0">
                <a:pos x="2013" y="555"/>
              </a:cxn>
              <a:cxn ang="0">
                <a:pos x="2094" y="573"/>
              </a:cxn>
              <a:cxn ang="0">
                <a:pos x="2091" y="651"/>
              </a:cxn>
              <a:cxn ang="0">
                <a:pos x="2010" y="651"/>
              </a:cxn>
              <a:cxn ang="0">
                <a:pos x="1938" y="639"/>
              </a:cxn>
              <a:cxn ang="0">
                <a:pos x="1861" y="644"/>
              </a:cxn>
              <a:cxn ang="0">
                <a:pos x="1794" y="633"/>
              </a:cxn>
              <a:cxn ang="0">
                <a:pos x="1731" y="624"/>
              </a:cxn>
              <a:cxn ang="0">
                <a:pos x="1623" y="630"/>
              </a:cxn>
              <a:cxn ang="0">
                <a:pos x="1549" y="614"/>
              </a:cxn>
              <a:cxn ang="0">
                <a:pos x="1443" y="579"/>
              </a:cxn>
              <a:cxn ang="0">
                <a:pos x="1301" y="552"/>
              </a:cxn>
              <a:cxn ang="0">
                <a:pos x="1143" y="514"/>
              </a:cxn>
              <a:cxn ang="0">
                <a:pos x="1041" y="489"/>
              </a:cxn>
              <a:cxn ang="0">
                <a:pos x="951" y="465"/>
              </a:cxn>
              <a:cxn ang="0">
                <a:pos x="852" y="438"/>
              </a:cxn>
              <a:cxn ang="0">
                <a:pos x="711" y="399"/>
              </a:cxn>
              <a:cxn ang="0">
                <a:pos x="527" y="332"/>
              </a:cxn>
              <a:cxn ang="0">
                <a:pos x="301" y="242"/>
              </a:cxn>
              <a:cxn ang="0">
                <a:pos x="189" y="194"/>
              </a:cxn>
              <a:cxn ang="0">
                <a:pos x="31" y="100"/>
              </a:cxn>
              <a:cxn ang="0">
                <a:pos x="0" y="66"/>
              </a:cxn>
              <a:cxn ang="0">
                <a:pos x="0" y="0"/>
              </a:cxn>
              <a:cxn ang="0">
                <a:pos x="873" y="159"/>
              </a:cxn>
              <a:cxn ang="0">
                <a:pos x="1158" y="207"/>
              </a:cxn>
              <a:cxn ang="0">
                <a:pos x="1308" y="300"/>
              </a:cxn>
              <a:cxn ang="0">
                <a:pos x="1371" y="315"/>
              </a:cxn>
              <a:cxn ang="0">
                <a:pos x="1446" y="366"/>
              </a:cxn>
            </a:cxnLst>
            <a:rect l="0" t="0" r="r" b="b"/>
            <a:pathLst>
              <a:path w="2095" h="652">
                <a:moveTo>
                  <a:pt x="1446" y="366"/>
                </a:moveTo>
                <a:lnTo>
                  <a:pt x="1518" y="402"/>
                </a:lnTo>
                <a:lnTo>
                  <a:pt x="1581" y="435"/>
                </a:lnTo>
                <a:lnTo>
                  <a:pt x="1689" y="477"/>
                </a:lnTo>
                <a:lnTo>
                  <a:pt x="1812" y="516"/>
                </a:lnTo>
                <a:lnTo>
                  <a:pt x="1944" y="543"/>
                </a:lnTo>
                <a:lnTo>
                  <a:pt x="2013" y="555"/>
                </a:lnTo>
                <a:lnTo>
                  <a:pt x="2094" y="573"/>
                </a:lnTo>
                <a:lnTo>
                  <a:pt x="2091" y="651"/>
                </a:lnTo>
                <a:lnTo>
                  <a:pt x="2010" y="651"/>
                </a:lnTo>
                <a:lnTo>
                  <a:pt x="1938" y="639"/>
                </a:lnTo>
                <a:lnTo>
                  <a:pt x="1861" y="644"/>
                </a:lnTo>
                <a:lnTo>
                  <a:pt x="1794" y="633"/>
                </a:lnTo>
                <a:lnTo>
                  <a:pt x="1731" y="624"/>
                </a:lnTo>
                <a:lnTo>
                  <a:pt x="1623" y="630"/>
                </a:lnTo>
                <a:lnTo>
                  <a:pt x="1549" y="614"/>
                </a:lnTo>
                <a:lnTo>
                  <a:pt x="1443" y="579"/>
                </a:lnTo>
                <a:lnTo>
                  <a:pt x="1301" y="552"/>
                </a:lnTo>
                <a:lnTo>
                  <a:pt x="1143" y="514"/>
                </a:lnTo>
                <a:lnTo>
                  <a:pt x="1041" y="489"/>
                </a:lnTo>
                <a:lnTo>
                  <a:pt x="951" y="465"/>
                </a:lnTo>
                <a:lnTo>
                  <a:pt x="852" y="438"/>
                </a:lnTo>
                <a:lnTo>
                  <a:pt x="711" y="399"/>
                </a:lnTo>
                <a:lnTo>
                  <a:pt x="527" y="332"/>
                </a:lnTo>
                <a:lnTo>
                  <a:pt x="301" y="242"/>
                </a:lnTo>
                <a:lnTo>
                  <a:pt x="189" y="194"/>
                </a:lnTo>
                <a:lnTo>
                  <a:pt x="31" y="100"/>
                </a:lnTo>
                <a:lnTo>
                  <a:pt x="0" y="66"/>
                </a:lnTo>
                <a:lnTo>
                  <a:pt x="0" y="0"/>
                </a:lnTo>
                <a:lnTo>
                  <a:pt x="873" y="159"/>
                </a:lnTo>
                <a:lnTo>
                  <a:pt x="1158" y="207"/>
                </a:lnTo>
                <a:lnTo>
                  <a:pt x="1308" y="300"/>
                </a:lnTo>
                <a:lnTo>
                  <a:pt x="1371" y="315"/>
                </a:lnTo>
                <a:lnTo>
                  <a:pt x="1446" y="366"/>
                </a:lnTo>
              </a:path>
            </a:pathLst>
          </a:custGeom>
          <a:solidFill>
            <a:schemeClr val="bg1">
              <a:lumMod val="75000"/>
            </a:schemeClr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78" name="Freeform 6"/>
          <p:cNvSpPr>
            <a:spLocks/>
          </p:cNvSpPr>
          <p:nvPr/>
        </p:nvSpPr>
        <p:spPr bwMode="auto">
          <a:xfrm>
            <a:off x="684213" y="2141538"/>
            <a:ext cx="2482850" cy="1268413"/>
          </a:xfrm>
          <a:custGeom>
            <a:avLst/>
            <a:gdLst/>
            <a:ahLst/>
            <a:cxnLst>
              <a:cxn ang="0">
                <a:pos x="1488" y="786"/>
              </a:cxn>
              <a:cxn ang="0">
                <a:pos x="1263" y="690"/>
              </a:cxn>
              <a:cxn ang="0">
                <a:pos x="1224" y="687"/>
              </a:cxn>
              <a:cxn ang="0">
                <a:pos x="1284" y="735"/>
              </a:cxn>
              <a:cxn ang="0">
                <a:pos x="1173" y="690"/>
              </a:cxn>
              <a:cxn ang="0">
                <a:pos x="1023" y="606"/>
              </a:cxn>
              <a:cxn ang="0">
                <a:pos x="1083" y="666"/>
              </a:cxn>
              <a:cxn ang="0">
                <a:pos x="1170" y="723"/>
              </a:cxn>
              <a:cxn ang="0">
                <a:pos x="1047" y="681"/>
              </a:cxn>
              <a:cxn ang="0">
                <a:pos x="921" y="615"/>
              </a:cxn>
              <a:cxn ang="0">
                <a:pos x="918" y="627"/>
              </a:cxn>
              <a:cxn ang="0">
                <a:pos x="1002" y="690"/>
              </a:cxn>
              <a:cxn ang="0">
                <a:pos x="894" y="651"/>
              </a:cxn>
              <a:cxn ang="0">
                <a:pos x="786" y="594"/>
              </a:cxn>
              <a:cxn ang="0">
                <a:pos x="861" y="654"/>
              </a:cxn>
              <a:cxn ang="0">
                <a:pos x="816" y="651"/>
              </a:cxn>
              <a:cxn ang="0">
                <a:pos x="639" y="573"/>
              </a:cxn>
              <a:cxn ang="0">
                <a:pos x="558" y="537"/>
              </a:cxn>
              <a:cxn ang="0">
                <a:pos x="645" y="624"/>
              </a:cxn>
              <a:cxn ang="0">
                <a:pos x="522" y="564"/>
              </a:cxn>
              <a:cxn ang="0">
                <a:pos x="420" y="486"/>
              </a:cxn>
              <a:cxn ang="0">
                <a:pos x="489" y="558"/>
              </a:cxn>
              <a:cxn ang="0">
                <a:pos x="363" y="507"/>
              </a:cxn>
              <a:cxn ang="0">
                <a:pos x="201" y="450"/>
              </a:cxn>
              <a:cxn ang="0">
                <a:pos x="321" y="516"/>
              </a:cxn>
              <a:cxn ang="0">
                <a:pos x="126" y="447"/>
              </a:cxn>
              <a:cxn ang="0">
                <a:pos x="6" y="402"/>
              </a:cxn>
              <a:cxn ang="0">
                <a:pos x="0" y="39"/>
              </a:cxn>
              <a:cxn ang="0">
                <a:pos x="489" y="0"/>
              </a:cxn>
              <a:cxn ang="0">
                <a:pos x="642" y="42"/>
              </a:cxn>
              <a:cxn ang="0">
                <a:pos x="801" y="156"/>
              </a:cxn>
              <a:cxn ang="0">
                <a:pos x="933" y="294"/>
              </a:cxn>
              <a:cxn ang="0">
                <a:pos x="1077" y="432"/>
              </a:cxn>
              <a:cxn ang="0">
                <a:pos x="1242" y="603"/>
              </a:cxn>
              <a:cxn ang="0">
                <a:pos x="1389" y="705"/>
              </a:cxn>
              <a:cxn ang="0">
                <a:pos x="1524" y="780"/>
              </a:cxn>
            </a:cxnLst>
            <a:rect l="0" t="0" r="r" b="b"/>
            <a:pathLst>
              <a:path w="1564" h="799">
                <a:moveTo>
                  <a:pt x="1563" y="798"/>
                </a:moveTo>
                <a:lnTo>
                  <a:pt x="1488" y="786"/>
                </a:lnTo>
                <a:lnTo>
                  <a:pt x="1392" y="747"/>
                </a:lnTo>
                <a:lnTo>
                  <a:pt x="1263" y="690"/>
                </a:lnTo>
                <a:lnTo>
                  <a:pt x="1191" y="648"/>
                </a:lnTo>
                <a:lnTo>
                  <a:pt x="1224" y="687"/>
                </a:lnTo>
                <a:lnTo>
                  <a:pt x="1260" y="717"/>
                </a:lnTo>
                <a:lnTo>
                  <a:pt x="1284" y="735"/>
                </a:lnTo>
                <a:lnTo>
                  <a:pt x="1236" y="723"/>
                </a:lnTo>
                <a:lnTo>
                  <a:pt x="1173" y="690"/>
                </a:lnTo>
                <a:lnTo>
                  <a:pt x="1119" y="672"/>
                </a:lnTo>
                <a:lnTo>
                  <a:pt x="1023" y="606"/>
                </a:lnTo>
                <a:lnTo>
                  <a:pt x="1050" y="639"/>
                </a:lnTo>
                <a:lnTo>
                  <a:pt x="1083" y="666"/>
                </a:lnTo>
                <a:lnTo>
                  <a:pt x="1128" y="693"/>
                </a:lnTo>
                <a:lnTo>
                  <a:pt x="1170" y="723"/>
                </a:lnTo>
                <a:lnTo>
                  <a:pt x="1113" y="705"/>
                </a:lnTo>
                <a:lnTo>
                  <a:pt x="1047" y="681"/>
                </a:lnTo>
                <a:lnTo>
                  <a:pt x="978" y="648"/>
                </a:lnTo>
                <a:lnTo>
                  <a:pt x="921" y="615"/>
                </a:lnTo>
                <a:lnTo>
                  <a:pt x="900" y="597"/>
                </a:lnTo>
                <a:lnTo>
                  <a:pt x="918" y="627"/>
                </a:lnTo>
                <a:lnTo>
                  <a:pt x="960" y="663"/>
                </a:lnTo>
                <a:lnTo>
                  <a:pt x="1002" y="690"/>
                </a:lnTo>
                <a:lnTo>
                  <a:pt x="948" y="675"/>
                </a:lnTo>
                <a:lnTo>
                  <a:pt x="894" y="651"/>
                </a:lnTo>
                <a:lnTo>
                  <a:pt x="855" y="636"/>
                </a:lnTo>
                <a:lnTo>
                  <a:pt x="786" y="594"/>
                </a:lnTo>
                <a:lnTo>
                  <a:pt x="813" y="627"/>
                </a:lnTo>
                <a:lnTo>
                  <a:pt x="861" y="654"/>
                </a:lnTo>
                <a:lnTo>
                  <a:pt x="891" y="681"/>
                </a:lnTo>
                <a:lnTo>
                  <a:pt x="816" y="651"/>
                </a:lnTo>
                <a:lnTo>
                  <a:pt x="717" y="615"/>
                </a:lnTo>
                <a:lnTo>
                  <a:pt x="639" y="573"/>
                </a:lnTo>
                <a:lnTo>
                  <a:pt x="576" y="531"/>
                </a:lnTo>
                <a:lnTo>
                  <a:pt x="558" y="537"/>
                </a:lnTo>
                <a:lnTo>
                  <a:pt x="606" y="582"/>
                </a:lnTo>
                <a:lnTo>
                  <a:pt x="645" y="624"/>
                </a:lnTo>
                <a:lnTo>
                  <a:pt x="582" y="603"/>
                </a:lnTo>
                <a:lnTo>
                  <a:pt x="522" y="564"/>
                </a:lnTo>
                <a:lnTo>
                  <a:pt x="471" y="525"/>
                </a:lnTo>
                <a:lnTo>
                  <a:pt x="420" y="486"/>
                </a:lnTo>
                <a:lnTo>
                  <a:pt x="450" y="522"/>
                </a:lnTo>
                <a:lnTo>
                  <a:pt x="489" y="558"/>
                </a:lnTo>
                <a:lnTo>
                  <a:pt x="453" y="549"/>
                </a:lnTo>
                <a:lnTo>
                  <a:pt x="363" y="507"/>
                </a:lnTo>
                <a:lnTo>
                  <a:pt x="267" y="462"/>
                </a:lnTo>
                <a:lnTo>
                  <a:pt x="201" y="450"/>
                </a:lnTo>
                <a:lnTo>
                  <a:pt x="258" y="489"/>
                </a:lnTo>
                <a:lnTo>
                  <a:pt x="321" y="516"/>
                </a:lnTo>
                <a:lnTo>
                  <a:pt x="222" y="489"/>
                </a:lnTo>
                <a:lnTo>
                  <a:pt x="126" y="447"/>
                </a:lnTo>
                <a:lnTo>
                  <a:pt x="54" y="423"/>
                </a:lnTo>
                <a:lnTo>
                  <a:pt x="6" y="402"/>
                </a:lnTo>
                <a:lnTo>
                  <a:pt x="0" y="393"/>
                </a:lnTo>
                <a:lnTo>
                  <a:pt x="0" y="39"/>
                </a:lnTo>
                <a:lnTo>
                  <a:pt x="225" y="0"/>
                </a:lnTo>
                <a:lnTo>
                  <a:pt x="489" y="0"/>
                </a:lnTo>
                <a:lnTo>
                  <a:pt x="555" y="9"/>
                </a:lnTo>
                <a:lnTo>
                  <a:pt x="642" y="42"/>
                </a:lnTo>
                <a:lnTo>
                  <a:pt x="726" y="87"/>
                </a:lnTo>
                <a:lnTo>
                  <a:pt x="801" y="156"/>
                </a:lnTo>
                <a:lnTo>
                  <a:pt x="864" y="216"/>
                </a:lnTo>
                <a:lnTo>
                  <a:pt x="933" y="294"/>
                </a:lnTo>
                <a:lnTo>
                  <a:pt x="999" y="351"/>
                </a:lnTo>
                <a:lnTo>
                  <a:pt x="1077" y="432"/>
                </a:lnTo>
                <a:lnTo>
                  <a:pt x="1167" y="531"/>
                </a:lnTo>
                <a:lnTo>
                  <a:pt x="1242" y="603"/>
                </a:lnTo>
                <a:lnTo>
                  <a:pt x="1317" y="651"/>
                </a:lnTo>
                <a:lnTo>
                  <a:pt x="1389" y="705"/>
                </a:lnTo>
                <a:lnTo>
                  <a:pt x="1464" y="750"/>
                </a:lnTo>
                <a:lnTo>
                  <a:pt x="1524" y="780"/>
                </a:lnTo>
                <a:lnTo>
                  <a:pt x="1563" y="798"/>
                </a:lnTo>
              </a:path>
            </a:pathLst>
          </a:custGeom>
          <a:solidFill>
            <a:srgbClr val="A3F25F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093788" y="1082675"/>
            <a:ext cx="2497480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 dirty="0">
                <a:latin typeface="Tahoma" pitchFamily="34" charset="0"/>
              </a:rPr>
              <a:t>Facies Model</a:t>
            </a: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633413" y="4077198"/>
            <a:ext cx="515937" cy="287338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81" name="Rectangle 9"/>
          <p:cNvSpPr>
            <a:spLocks noChangeArrowheads="1"/>
          </p:cNvSpPr>
          <p:nvPr/>
        </p:nvSpPr>
        <p:spPr bwMode="auto">
          <a:xfrm>
            <a:off x="633413" y="4462960"/>
            <a:ext cx="515937" cy="287338"/>
          </a:xfrm>
          <a:prstGeom prst="rect">
            <a:avLst/>
          </a:prstGeom>
          <a:solidFill>
            <a:srgbClr val="B3B9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633413" y="4848723"/>
            <a:ext cx="515937" cy="287338"/>
          </a:xfrm>
          <a:prstGeom prst="rect">
            <a:avLst/>
          </a:prstGeom>
          <a:solidFill>
            <a:srgbClr val="A3F25F"/>
          </a:soli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633413" y="5220198"/>
            <a:ext cx="515937" cy="28733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84" name="Line 12"/>
          <p:cNvSpPr>
            <a:spLocks noChangeShapeType="1"/>
          </p:cNvSpPr>
          <p:nvPr/>
        </p:nvSpPr>
        <p:spPr bwMode="auto">
          <a:xfrm flipH="1">
            <a:off x="1489075" y="2125663"/>
            <a:ext cx="2522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85" name="Freeform 13"/>
          <p:cNvSpPr>
            <a:spLocks/>
          </p:cNvSpPr>
          <p:nvPr/>
        </p:nvSpPr>
        <p:spPr bwMode="auto">
          <a:xfrm>
            <a:off x="684213" y="2119313"/>
            <a:ext cx="1339850" cy="382588"/>
          </a:xfrm>
          <a:custGeom>
            <a:avLst/>
            <a:gdLst/>
            <a:ahLst/>
            <a:cxnLst>
              <a:cxn ang="0">
                <a:pos x="843" y="209"/>
              </a:cxn>
              <a:cxn ang="0">
                <a:pos x="780" y="188"/>
              </a:cxn>
              <a:cxn ang="0">
                <a:pos x="721" y="148"/>
              </a:cxn>
              <a:cxn ang="0">
                <a:pos x="633" y="116"/>
              </a:cxn>
              <a:cxn ang="0">
                <a:pos x="681" y="143"/>
              </a:cxn>
              <a:cxn ang="0">
                <a:pos x="717" y="185"/>
              </a:cxn>
              <a:cxn ang="0">
                <a:pos x="645" y="152"/>
              </a:cxn>
              <a:cxn ang="0">
                <a:pos x="611" y="126"/>
              </a:cxn>
              <a:cxn ang="0">
                <a:pos x="575" y="118"/>
              </a:cxn>
              <a:cxn ang="0">
                <a:pos x="639" y="179"/>
              </a:cxn>
              <a:cxn ang="0">
                <a:pos x="582" y="143"/>
              </a:cxn>
              <a:cxn ang="0">
                <a:pos x="539" y="124"/>
              </a:cxn>
              <a:cxn ang="0">
                <a:pos x="511" y="116"/>
              </a:cxn>
              <a:cxn ang="0">
                <a:pos x="525" y="132"/>
              </a:cxn>
              <a:cxn ang="0">
                <a:pos x="567" y="161"/>
              </a:cxn>
              <a:cxn ang="0">
                <a:pos x="621" y="212"/>
              </a:cxn>
              <a:cxn ang="0">
                <a:pos x="641" y="228"/>
              </a:cxn>
              <a:cxn ang="0">
                <a:pos x="587" y="210"/>
              </a:cxn>
              <a:cxn ang="0">
                <a:pos x="533" y="184"/>
              </a:cxn>
              <a:cxn ang="0">
                <a:pos x="449" y="148"/>
              </a:cxn>
              <a:cxn ang="0">
                <a:pos x="471" y="172"/>
              </a:cxn>
              <a:cxn ang="0">
                <a:pos x="515" y="212"/>
              </a:cxn>
              <a:cxn ang="0">
                <a:pos x="465" y="196"/>
              </a:cxn>
              <a:cxn ang="0">
                <a:pos x="413" y="160"/>
              </a:cxn>
              <a:cxn ang="0">
                <a:pos x="367" y="138"/>
              </a:cxn>
              <a:cxn ang="0">
                <a:pos x="409" y="190"/>
              </a:cxn>
              <a:cxn ang="0">
                <a:pos x="349" y="160"/>
              </a:cxn>
              <a:cxn ang="0">
                <a:pos x="323" y="150"/>
              </a:cxn>
              <a:cxn ang="0">
                <a:pos x="297" y="144"/>
              </a:cxn>
              <a:cxn ang="0">
                <a:pos x="343" y="186"/>
              </a:cxn>
              <a:cxn ang="0">
                <a:pos x="409" y="240"/>
              </a:cxn>
              <a:cxn ang="0">
                <a:pos x="363" y="227"/>
              </a:cxn>
              <a:cxn ang="0">
                <a:pos x="321" y="203"/>
              </a:cxn>
              <a:cxn ang="0">
                <a:pos x="281" y="186"/>
              </a:cxn>
              <a:cxn ang="0">
                <a:pos x="215" y="158"/>
              </a:cxn>
              <a:cxn ang="0">
                <a:pos x="295" y="224"/>
              </a:cxn>
              <a:cxn ang="0">
                <a:pos x="227" y="204"/>
              </a:cxn>
              <a:cxn ang="0">
                <a:pos x="165" y="176"/>
              </a:cxn>
              <a:cxn ang="0">
                <a:pos x="221" y="222"/>
              </a:cxn>
              <a:cxn ang="0">
                <a:pos x="159" y="204"/>
              </a:cxn>
              <a:cxn ang="0">
                <a:pos x="105" y="184"/>
              </a:cxn>
              <a:cxn ang="0">
                <a:pos x="111" y="209"/>
              </a:cxn>
              <a:cxn ang="0">
                <a:pos x="33" y="194"/>
              </a:cxn>
              <a:cxn ang="0">
                <a:pos x="0" y="185"/>
              </a:cxn>
              <a:cxn ang="0">
                <a:pos x="0" y="44"/>
              </a:cxn>
              <a:cxn ang="0">
                <a:pos x="163" y="14"/>
              </a:cxn>
              <a:cxn ang="0">
                <a:pos x="501" y="0"/>
              </a:cxn>
              <a:cxn ang="0">
                <a:pos x="601" y="40"/>
              </a:cxn>
              <a:cxn ang="0">
                <a:pos x="699" y="90"/>
              </a:cxn>
              <a:cxn ang="0">
                <a:pos x="725" y="106"/>
              </a:cxn>
              <a:cxn ang="0">
                <a:pos x="843" y="209"/>
              </a:cxn>
            </a:cxnLst>
            <a:rect l="0" t="0" r="r" b="b"/>
            <a:pathLst>
              <a:path w="844" h="241">
                <a:moveTo>
                  <a:pt x="843" y="209"/>
                </a:moveTo>
                <a:lnTo>
                  <a:pt x="780" y="188"/>
                </a:lnTo>
                <a:lnTo>
                  <a:pt x="721" y="148"/>
                </a:lnTo>
                <a:lnTo>
                  <a:pt x="633" y="116"/>
                </a:lnTo>
                <a:lnTo>
                  <a:pt x="681" y="143"/>
                </a:lnTo>
                <a:lnTo>
                  <a:pt x="717" y="185"/>
                </a:lnTo>
                <a:lnTo>
                  <a:pt x="645" y="152"/>
                </a:lnTo>
                <a:lnTo>
                  <a:pt x="611" y="126"/>
                </a:lnTo>
                <a:lnTo>
                  <a:pt x="575" y="118"/>
                </a:lnTo>
                <a:lnTo>
                  <a:pt x="639" y="179"/>
                </a:lnTo>
                <a:lnTo>
                  <a:pt x="582" y="143"/>
                </a:lnTo>
                <a:lnTo>
                  <a:pt x="539" y="124"/>
                </a:lnTo>
                <a:lnTo>
                  <a:pt x="511" y="116"/>
                </a:lnTo>
                <a:lnTo>
                  <a:pt x="525" y="132"/>
                </a:lnTo>
                <a:lnTo>
                  <a:pt x="567" y="161"/>
                </a:lnTo>
                <a:lnTo>
                  <a:pt x="621" y="212"/>
                </a:lnTo>
                <a:lnTo>
                  <a:pt x="641" y="228"/>
                </a:lnTo>
                <a:lnTo>
                  <a:pt x="587" y="210"/>
                </a:lnTo>
                <a:lnTo>
                  <a:pt x="533" y="184"/>
                </a:lnTo>
                <a:lnTo>
                  <a:pt x="449" y="148"/>
                </a:lnTo>
                <a:lnTo>
                  <a:pt x="471" y="172"/>
                </a:lnTo>
                <a:lnTo>
                  <a:pt x="515" y="212"/>
                </a:lnTo>
                <a:lnTo>
                  <a:pt x="465" y="196"/>
                </a:lnTo>
                <a:lnTo>
                  <a:pt x="413" y="160"/>
                </a:lnTo>
                <a:lnTo>
                  <a:pt x="367" y="138"/>
                </a:lnTo>
                <a:lnTo>
                  <a:pt x="409" y="190"/>
                </a:lnTo>
                <a:lnTo>
                  <a:pt x="349" y="160"/>
                </a:lnTo>
                <a:lnTo>
                  <a:pt x="323" y="150"/>
                </a:lnTo>
                <a:lnTo>
                  <a:pt x="297" y="144"/>
                </a:lnTo>
                <a:lnTo>
                  <a:pt x="343" y="186"/>
                </a:lnTo>
                <a:lnTo>
                  <a:pt x="409" y="240"/>
                </a:lnTo>
                <a:lnTo>
                  <a:pt x="363" y="227"/>
                </a:lnTo>
                <a:lnTo>
                  <a:pt x="321" y="203"/>
                </a:lnTo>
                <a:lnTo>
                  <a:pt x="281" y="186"/>
                </a:lnTo>
                <a:lnTo>
                  <a:pt x="215" y="158"/>
                </a:lnTo>
                <a:lnTo>
                  <a:pt x="295" y="224"/>
                </a:lnTo>
                <a:lnTo>
                  <a:pt x="227" y="204"/>
                </a:lnTo>
                <a:lnTo>
                  <a:pt x="165" y="176"/>
                </a:lnTo>
                <a:lnTo>
                  <a:pt x="221" y="222"/>
                </a:lnTo>
                <a:lnTo>
                  <a:pt x="159" y="204"/>
                </a:lnTo>
                <a:lnTo>
                  <a:pt x="105" y="184"/>
                </a:lnTo>
                <a:lnTo>
                  <a:pt x="111" y="209"/>
                </a:lnTo>
                <a:lnTo>
                  <a:pt x="33" y="194"/>
                </a:lnTo>
                <a:lnTo>
                  <a:pt x="0" y="185"/>
                </a:lnTo>
                <a:lnTo>
                  <a:pt x="0" y="44"/>
                </a:lnTo>
                <a:lnTo>
                  <a:pt x="163" y="14"/>
                </a:lnTo>
                <a:lnTo>
                  <a:pt x="501" y="0"/>
                </a:lnTo>
                <a:lnTo>
                  <a:pt x="601" y="40"/>
                </a:lnTo>
                <a:lnTo>
                  <a:pt x="699" y="90"/>
                </a:lnTo>
                <a:lnTo>
                  <a:pt x="725" y="106"/>
                </a:lnTo>
                <a:lnTo>
                  <a:pt x="843" y="209"/>
                </a:lnTo>
              </a:path>
            </a:pathLst>
          </a:custGeom>
          <a:solidFill>
            <a:srgbClr val="B3B900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86" name="Freeform 14"/>
          <p:cNvSpPr>
            <a:spLocks/>
          </p:cNvSpPr>
          <p:nvPr/>
        </p:nvSpPr>
        <p:spPr bwMode="auto">
          <a:xfrm>
            <a:off x="688975" y="2097088"/>
            <a:ext cx="1103312" cy="255588"/>
          </a:xfrm>
          <a:custGeom>
            <a:avLst/>
            <a:gdLst/>
            <a:ahLst/>
            <a:cxnLst>
              <a:cxn ang="0">
                <a:pos x="694" y="112"/>
              </a:cxn>
              <a:cxn ang="0">
                <a:pos x="639" y="97"/>
              </a:cxn>
              <a:cxn ang="0">
                <a:pos x="592" y="76"/>
              </a:cxn>
              <a:cxn ang="0">
                <a:pos x="534" y="61"/>
              </a:cxn>
              <a:cxn ang="0">
                <a:pos x="477" y="43"/>
              </a:cxn>
              <a:cxn ang="0">
                <a:pos x="504" y="58"/>
              </a:cxn>
              <a:cxn ang="0">
                <a:pos x="538" y="88"/>
              </a:cxn>
              <a:cxn ang="0">
                <a:pos x="495" y="70"/>
              </a:cxn>
              <a:cxn ang="0">
                <a:pos x="464" y="60"/>
              </a:cxn>
              <a:cxn ang="0">
                <a:pos x="430" y="54"/>
              </a:cxn>
              <a:cxn ang="0">
                <a:pos x="498" y="102"/>
              </a:cxn>
              <a:cxn ang="0">
                <a:pos x="440" y="80"/>
              </a:cxn>
              <a:cxn ang="0">
                <a:pos x="387" y="67"/>
              </a:cxn>
              <a:cxn ang="0">
                <a:pos x="462" y="109"/>
              </a:cxn>
              <a:cxn ang="0">
                <a:pos x="477" y="130"/>
              </a:cxn>
              <a:cxn ang="0">
                <a:pos x="420" y="112"/>
              </a:cxn>
              <a:cxn ang="0">
                <a:pos x="357" y="88"/>
              </a:cxn>
              <a:cxn ang="0">
                <a:pos x="322" y="76"/>
              </a:cxn>
              <a:cxn ang="0">
                <a:pos x="342" y="100"/>
              </a:cxn>
              <a:cxn ang="0">
                <a:pos x="378" y="130"/>
              </a:cxn>
              <a:cxn ang="0">
                <a:pos x="334" y="114"/>
              </a:cxn>
              <a:cxn ang="0">
                <a:pos x="291" y="88"/>
              </a:cxn>
              <a:cxn ang="0">
                <a:pos x="266" y="78"/>
              </a:cxn>
              <a:cxn ang="0">
                <a:pos x="288" y="118"/>
              </a:cxn>
              <a:cxn ang="0">
                <a:pos x="248" y="100"/>
              </a:cxn>
              <a:cxn ang="0">
                <a:pos x="183" y="85"/>
              </a:cxn>
              <a:cxn ang="0">
                <a:pos x="237" y="118"/>
              </a:cxn>
              <a:cxn ang="0">
                <a:pos x="261" y="139"/>
              </a:cxn>
              <a:cxn ang="0">
                <a:pos x="222" y="136"/>
              </a:cxn>
              <a:cxn ang="0">
                <a:pos x="186" y="121"/>
              </a:cxn>
              <a:cxn ang="0">
                <a:pos x="120" y="100"/>
              </a:cxn>
              <a:cxn ang="0">
                <a:pos x="69" y="91"/>
              </a:cxn>
              <a:cxn ang="0">
                <a:pos x="99" y="109"/>
              </a:cxn>
              <a:cxn ang="0">
                <a:pos x="150" y="139"/>
              </a:cxn>
              <a:cxn ang="0">
                <a:pos x="84" y="127"/>
              </a:cxn>
              <a:cxn ang="0">
                <a:pos x="27" y="115"/>
              </a:cxn>
              <a:cxn ang="0">
                <a:pos x="54" y="136"/>
              </a:cxn>
              <a:cxn ang="0">
                <a:pos x="90" y="160"/>
              </a:cxn>
              <a:cxn ang="0">
                <a:pos x="57" y="154"/>
              </a:cxn>
              <a:cxn ang="0">
                <a:pos x="9" y="145"/>
              </a:cxn>
              <a:cxn ang="0">
                <a:pos x="0" y="127"/>
              </a:cxn>
              <a:cxn ang="0">
                <a:pos x="0" y="1"/>
              </a:cxn>
              <a:cxn ang="0">
                <a:pos x="338" y="0"/>
              </a:cxn>
              <a:cxn ang="0">
                <a:pos x="405" y="1"/>
              </a:cxn>
              <a:cxn ang="0">
                <a:pos x="468" y="1"/>
              </a:cxn>
              <a:cxn ang="0">
                <a:pos x="540" y="30"/>
              </a:cxn>
              <a:cxn ang="0">
                <a:pos x="606" y="58"/>
              </a:cxn>
              <a:cxn ang="0">
                <a:pos x="670" y="94"/>
              </a:cxn>
              <a:cxn ang="0">
                <a:pos x="694" y="112"/>
              </a:cxn>
            </a:cxnLst>
            <a:rect l="0" t="0" r="r" b="b"/>
            <a:pathLst>
              <a:path w="695" h="161">
                <a:moveTo>
                  <a:pt x="694" y="112"/>
                </a:moveTo>
                <a:lnTo>
                  <a:pt x="639" y="97"/>
                </a:lnTo>
                <a:lnTo>
                  <a:pt x="592" y="76"/>
                </a:lnTo>
                <a:lnTo>
                  <a:pt x="534" y="61"/>
                </a:lnTo>
                <a:lnTo>
                  <a:pt x="477" y="43"/>
                </a:lnTo>
                <a:lnTo>
                  <a:pt x="504" y="58"/>
                </a:lnTo>
                <a:lnTo>
                  <a:pt x="538" y="88"/>
                </a:lnTo>
                <a:lnTo>
                  <a:pt x="495" y="70"/>
                </a:lnTo>
                <a:lnTo>
                  <a:pt x="464" y="60"/>
                </a:lnTo>
                <a:lnTo>
                  <a:pt x="430" y="54"/>
                </a:lnTo>
                <a:lnTo>
                  <a:pt x="498" y="102"/>
                </a:lnTo>
                <a:lnTo>
                  <a:pt x="440" y="80"/>
                </a:lnTo>
                <a:lnTo>
                  <a:pt x="387" y="67"/>
                </a:lnTo>
                <a:lnTo>
                  <a:pt x="462" y="109"/>
                </a:lnTo>
                <a:lnTo>
                  <a:pt x="477" y="130"/>
                </a:lnTo>
                <a:lnTo>
                  <a:pt x="420" y="112"/>
                </a:lnTo>
                <a:lnTo>
                  <a:pt x="357" y="88"/>
                </a:lnTo>
                <a:lnTo>
                  <a:pt x="322" y="76"/>
                </a:lnTo>
                <a:lnTo>
                  <a:pt x="342" y="100"/>
                </a:lnTo>
                <a:lnTo>
                  <a:pt x="378" y="130"/>
                </a:lnTo>
                <a:lnTo>
                  <a:pt x="334" y="114"/>
                </a:lnTo>
                <a:lnTo>
                  <a:pt x="291" y="88"/>
                </a:lnTo>
                <a:lnTo>
                  <a:pt x="266" y="78"/>
                </a:lnTo>
                <a:lnTo>
                  <a:pt x="288" y="118"/>
                </a:lnTo>
                <a:lnTo>
                  <a:pt x="248" y="100"/>
                </a:lnTo>
                <a:lnTo>
                  <a:pt x="183" y="85"/>
                </a:lnTo>
                <a:lnTo>
                  <a:pt x="237" y="118"/>
                </a:lnTo>
                <a:lnTo>
                  <a:pt x="261" y="139"/>
                </a:lnTo>
                <a:lnTo>
                  <a:pt x="222" y="136"/>
                </a:lnTo>
                <a:lnTo>
                  <a:pt x="186" y="121"/>
                </a:lnTo>
                <a:lnTo>
                  <a:pt x="120" y="100"/>
                </a:lnTo>
                <a:lnTo>
                  <a:pt x="69" y="91"/>
                </a:lnTo>
                <a:lnTo>
                  <a:pt x="99" y="109"/>
                </a:lnTo>
                <a:lnTo>
                  <a:pt x="150" y="139"/>
                </a:lnTo>
                <a:lnTo>
                  <a:pt x="84" y="127"/>
                </a:lnTo>
                <a:lnTo>
                  <a:pt x="27" y="115"/>
                </a:lnTo>
                <a:lnTo>
                  <a:pt x="54" y="136"/>
                </a:lnTo>
                <a:lnTo>
                  <a:pt x="90" y="160"/>
                </a:lnTo>
                <a:lnTo>
                  <a:pt x="57" y="154"/>
                </a:lnTo>
                <a:lnTo>
                  <a:pt x="9" y="145"/>
                </a:lnTo>
                <a:lnTo>
                  <a:pt x="0" y="127"/>
                </a:lnTo>
                <a:lnTo>
                  <a:pt x="0" y="1"/>
                </a:lnTo>
                <a:lnTo>
                  <a:pt x="338" y="0"/>
                </a:lnTo>
                <a:lnTo>
                  <a:pt x="405" y="1"/>
                </a:lnTo>
                <a:lnTo>
                  <a:pt x="468" y="1"/>
                </a:lnTo>
                <a:lnTo>
                  <a:pt x="540" y="30"/>
                </a:lnTo>
                <a:lnTo>
                  <a:pt x="606" y="58"/>
                </a:lnTo>
                <a:lnTo>
                  <a:pt x="670" y="94"/>
                </a:lnTo>
                <a:lnTo>
                  <a:pt x="694" y="112"/>
                </a:lnTo>
              </a:path>
            </a:pathLst>
          </a:custGeom>
          <a:solidFill>
            <a:srgbClr val="FAFD00"/>
          </a:solidFill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87" name="Rectangle 15"/>
          <p:cNvSpPr>
            <a:spLocks noChangeArrowheads="1"/>
          </p:cNvSpPr>
          <p:nvPr/>
        </p:nvSpPr>
        <p:spPr bwMode="auto">
          <a:xfrm>
            <a:off x="1179513" y="4008935"/>
            <a:ext cx="364042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1" dirty="0">
                <a:latin typeface="Tahoma" pitchFamily="34" charset="0"/>
              </a:rPr>
              <a:t>Delta Front Sandstone</a:t>
            </a:r>
          </a:p>
        </p:txBody>
      </p:sp>
      <p:sp>
        <p:nvSpPr>
          <p:cNvPr id="182288" name="Rectangle 16"/>
          <p:cNvSpPr>
            <a:spLocks noChangeArrowheads="1"/>
          </p:cNvSpPr>
          <p:nvPr/>
        </p:nvSpPr>
        <p:spPr bwMode="auto">
          <a:xfrm>
            <a:off x="1165225" y="4380410"/>
            <a:ext cx="337913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1" dirty="0">
                <a:latin typeface="Tahoma" pitchFamily="34" charset="0"/>
              </a:rPr>
              <a:t>Delta Front Siltstone</a:t>
            </a:r>
          </a:p>
        </p:txBody>
      </p:sp>
      <p:sp>
        <p:nvSpPr>
          <p:cNvPr id="182289" name="Rectangle 17"/>
          <p:cNvSpPr>
            <a:spLocks noChangeArrowheads="1"/>
          </p:cNvSpPr>
          <p:nvPr/>
        </p:nvSpPr>
        <p:spPr bwMode="auto">
          <a:xfrm>
            <a:off x="1165225" y="4751885"/>
            <a:ext cx="2763578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1" dirty="0">
                <a:latin typeface="Tahoma" pitchFamily="34" charset="0"/>
              </a:rPr>
              <a:t>Pro-Delta Shales</a:t>
            </a:r>
          </a:p>
        </p:txBody>
      </p:sp>
      <p:sp>
        <p:nvSpPr>
          <p:cNvPr id="182290" name="Rectangle 18"/>
          <p:cNvSpPr>
            <a:spLocks noChangeArrowheads="1"/>
          </p:cNvSpPr>
          <p:nvPr/>
        </p:nvSpPr>
        <p:spPr bwMode="auto">
          <a:xfrm>
            <a:off x="1165225" y="5137648"/>
            <a:ext cx="2266647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1" dirty="0">
                <a:latin typeface="Tahoma" pitchFamily="34" charset="0"/>
              </a:rPr>
              <a:t>Offshore Clay</a:t>
            </a:r>
          </a:p>
        </p:txBody>
      </p:sp>
      <p:sp>
        <p:nvSpPr>
          <p:cNvPr id="182291" name="Freeform 19"/>
          <p:cNvSpPr>
            <a:spLocks/>
          </p:cNvSpPr>
          <p:nvPr/>
        </p:nvSpPr>
        <p:spPr bwMode="auto">
          <a:xfrm>
            <a:off x="684213" y="2112963"/>
            <a:ext cx="2540000" cy="1582738"/>
          </a:xfrm>
          <a:custGeom>
            <a:avLst/>
            <a:gdLst/>
            <a:ahLst/>
            <a:cxnLst>
              <a:cxn ang="0">
                <a:pos x="1599" y="996"/>
              </a:cxn>
              <a:cxn ang="0">
                <a:pos x="1427" y="948"/>
              </a:cxn>
              <a:cxn ang="0">
                <a:pos x="1291" y="892"/>
              </a:cxn>
              <a:cxn ang="0">
                <a:pos x="1143" y="832"/>
              </a:cxn>
              <a:cxn ang="0">
                <a:pos x="1047" y="788"/>
              </a:cxn>
              <a:cxn ang="0">
                <a:pos x="971" y="752"/>
              </a:cxn>
              <a:cxn ang="0">
                <a:pos x="843" y="664"/>
              </a:cxn>
              <a:cxn ang="0">
                <a:pos x="711" y="556"/>
              </a:cxn>
              <a:cxn ang="0">
                <a:pos x="579" y="416"/>
              </a:cxn>
              <a:cxn ang="0">
                <a:pos x="487" y="320"/>
              </a:cxn>
              <a:cxn ang="0">
                <a:pos x="407" y="244"/>
              </a:cxn>
              <a:cxn ang="0">
                <a:pos x="319" y="164"/>
              </a:cxn>
              <a:cxn ang="0">
                <a:pos x="199" y="76"/>
              </a:cxn>
              <a:cxn ang="0">
                <a:pos x="115" y="28"/>
              </a:cxn>
              <a:cxn ang="0">
                <a:pos x="27" y="4"/>
              </a:cxn>
              <a:cxn ang="0">
                <a:pos x="0" y="0"/>
              </a:cxn>
            </a:cxnLst>
            <a:rect l="0" t="0" r="r" b="b"/>
            <a:pathLst>
              <a:path w="1600" h="997">
                <a:moveTo>
                  <a:pt x="1599" y="996"/>
                </a:moveTo>
                <a:lnTo>
                  <a:pt x="1427" y="948"/>
                </a:lnTo>
                <a:lnTo>
                  <a:pt x="1291" y="892"/>
                </a:lnTo>
                <a:lnTo>
                  <a:pt x="1143" y="832"/>
                </a:lnTo>
                <a:lnTo>
                  <a:pt x="1047" y="788"/>
                </a:lnTo>
                <a:lnTo>
                  <a:pt x="971" y="752"/>
                </a:lnTo>
                <a:lnTo>
                  <a:pt x="843" y="664"/>
                </a:lnTo>
                <a:lnTo>
                  <a:pt x="711" y="556"/>
                </a:lnTo>
                <a:lnTo>
                  <a:pt x="579" y="416"/>
                </a:lnTo>
                <a:lnTo>
                  <a:pt x="487" y="320"/>
                </a:lnTo>
                <a:lnTo>
                  <a:pt x="407" y="244"/>
                </a:lnTo>
                <a:lnTo>
                  <a:pt x="319" y="164"/>
                </a:lnTo>
                <a:lnTo>
                  <a:pt x="199" y="76"/>
                </a:lnTo>
                <a:lnTo>
                  <a:pt x="115" y="28"/>
                </a:lnTo>
                <a:lnTo>
                  <a:pt x="27" y="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2" name="Freeform 20"/>
          <p:cNvSpPr>
            <a:spLocks/>
          </p:cNvSpPr>
          <p:nvPr/>
        </p:nvSpPr>
        <p:spPr bwMode="auto">
          <a:xfrm>
            <a:off x="684213" y="2093913"/>
            <a:ext cx="3311525" cy="1625600"/>
          </a:xfrm>
          <a:custGeom>
            <a:avLst/>
            <a:gdLst/>
            <a:ahLst/>
            <a:cxnLst>
              <a:cxn ang="0">
                <a:pos x="2085" y="1023"/>
              </a:cxn>
              <a:cxn ang="0">
                <a:pos x="1963" y="1016"/>
              </a:cxn>
              <a:cxn ang="0">
                <a:pos x="1839" y="996"/>
              </a:cxn>
              <a:cxn ang="0">
                <a:pos x="1675" y="964"/>
              </a:cxn>
              <a:cxn ang="0">
                <a:pos x="1523" y="920"/>
              </a:cxn>
              <a:cxn ang="0">
                <a:pos x="1339" y="852"/>
              </a:cxn>
              <a:cxn ang="0">
                <a:pos x="1191" y="768"/>
              </a:cxn>
              <a:cxn ang="0">
                <a:pos x="1059" y="672"/>
              </a:cxn>
              <a:cxn ang="0">
                <a:pos x="939" y="556"/>
              </a:cxn>
              <a:cxn ang="0">
                <a:pos x="843" y="444"/>
              </a:cxn>
              <a:cxn ang="0">
                <a:pos x="723" y="320"/>
              </a:cxn>
              <a:cxn ang="0">
                <a:pos x="624" y="225"/>
              </a:cxn>
              <a:cxn ang="0">
                <a:pos x="546" y="162"/>
              </a:cxn>
              <a:cxn ang="0">
                <a:pos x="405" y="75"/>
              </a:cxn>
              <a:cxn ang="0">
                <a:pos x="259" y="20"/>
              </a:cxn>
              <a:cxn ang="0">
                <a:pos x="115" y="4"/>
              </a:cxn>
              <a:cxn ang="0">
                <a:pos x="0" y="0"/>
              </a:cxn>
            </a:cxnLst>
            <a:rect l="0" t="0" r="r" b="b"/>
            <a:pathLst>
              <a:path w="2086" h="1024">
                <a:moveTo>
                  <a:pt x="2085" y="1023"/>
                </a:moveTo>
                <a:lnTo>
                  <a:pt x="1963" y="1016"/>
                </a:lnTo>
                <a:lnTo>
                  <a:pt x="1839" y="996"/>
                </a:lnTo>
                <a:lnTo>
                  <a:pt x="1675" y="964"/>
                </a:lnTo>
                <a:lnTo>
                  <a:pt x="1523" y="920"/>
                </a:lnTo>
                <a:lnTo>
                  <a:pt x="1339" y="852"/>
                </a:lnTo>
                <a:lnTo>
                  <a:pt x="1191" y="768"/>
                </a:lnTo>
                <a:lnTo>
                  <a:pt x="1059" y="672"/>
                </a:lnTo>
                <a:lnTo>
                  <a:pt x="939" y="556"/>
                </a:lnTo>
                <a:lnTo>
                  <a:pt x="843" y="444"/>
                </a:lnTo>
                <a:lnTo>
                  <a:pt x="723" y="320"/>
                </a:lnTo>
                <a:lnTo>
                  <a:pt x="624" y="225"/>
                </a:lnTo>
                <a:lnTo>
                  <a:pt x="546" y="162"/>
                </a:lnTo>
                <a:lnTo>
                  <a:pt x="405" y="75"/>
                </a:lnTo>
                <a:lnTo>
                  <a:pt x="259" y="20"/>
                </a:lnTo>
                <a:lnTo>
                  <a:pt x="115" y="4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3" name="Freeform 21"/>
          <p:cNvSpPr>
            <a:spLocks/>
          </p:cNvSpPr>
          <p:nvPr/>
        </p:nvSpPr>
        <p:spPr bwMode="auto">
          <a:xfrm>
            <a:off x="688975" y="2084388"/>
            <a:ext cx="3306762" cy="1549400"/>
          </a:xfrm>
          <a:custGeom>
            <a:avLst/>
            <a:gdLst/>
            <a:ahLst/>
            <a:cxnLst>
              <a:cxn ang="0">
                <a:pos x="2082" y="975"/>
              </a:cxn>
              <a:cxn ang="0">
                <a:pos x="1964" y="958"/>
              </a:cxn>
              <a:cxn ang="0">
                <a:pos x="1800" y="922"/>
              </a:cxn>
              <a:cxn ang="0">
                <a:pos x="1700" y="890"/>
              </a:cxn>
              <a:cxn ang="0">
                <a:pos x="1584" y="842"/>
              </a:cxn>
              <a:cxn ang="0">
                <a:pos x="1472" y="790"/>
              </a:cxn>
              <a:cxn ang="0">
                <a:pos x="1372" y="722"/>
              </a:cxn>
              <a:cxn ang="0">
                <a:pos x="1264" y="650"/>
              </a:cxn>
              <a:cxn ang="0">
                <a:pos x="1180" y="578"/>
              </a:cxn>
              <a:cxn ang="0">
                <a:pos x="1076" y="474"/>
              </a:cxn>
              <a:cxn ang="0">
                <a:pos x="976" y="366"/>
              </a:cxn>
              <a:cxn ang="0">
                <a:pos x="916" y="310"/>
              </a:cxn>
              <a:cxn ang="0">
                <a:pos x="832" y="226"/>
              </a:cxn>
              <a:cxn ang="0">
                <a:pos x="724" y="130"/>
              </a:cxn>
              <a:cxn ang="0">
                <a:pos x="604" y="66"/>
              </a:cxn>
              <a:cxn ang="0">
                <a:pos x="476" y="14"/>
              </a:cxn>
              <a:cxn ang="0">
                <a:pos x="340" y="2"/>
              </a:cxn>
              <a:cxn ang="0">
                <a:pos x="288" y="2"/>
              </a:cxn>
              <a:cxn ang="0">
                <a:pos x="0" y="0"/>
              </a:cxn>
            </a:cxnLst>
            <a:rect l="0" t="0" r="r" b="b"/>
            <a:pathLst>
              <a:path w="2083" h="976">
                <a:moveTo>
                  <a:pt x="2082" y="975"/>
                </a:moveTo>
                <a:lnTo>
                  <a:pt x="1964" y="958"/>
                </a:lnTo>
                <a:lnTo>
                  <a:pt x="1800" y="922"/>
                </a:lnTo>
                <a:lnTo>
                  <a:pt x="1700" y="890"/>
                </a:lnTo>
                <a:lnTo>
                  <a:pt x="1584" y="842"/>
                </a:lnTo>
                <a:lnTo>
                  <a:pt x="1472" y="790"/>
                </a:lnTo>
                <a:lnTo>
                  <a:pt x="1372" y="722"/>
                </a:lnTo>
                <a:lnTo>
                  <a:pt x="1264" y="650"/>
                </a:lnTo>
                <a:lnTo>
                  <a:pt x="1180" y="578"/>
                </a:lnTo>
                <a:lnTo>
                  <a:pt x="1076" y="474"/>
                </a:lnTo>
                <a:lnTo>
                  <a:pt x="976" y="366"/>
                </a:lnTo>
                <a:lnTo>
                  <a:pt x="916" y="310"/>
                </a:lnTo>
                <a:lnTo>
                  <a:pt x="832" y="226"/>
                </a:lnTo>
                <a:lnTo>
                  <a:pt x="724" y="130"/>
                </a:lnTo>
                <a:lnTo>
                  <a:pt x="604" y="66"/>
                </a:lnTo>
                <a:lnTo>
                  <a:pt x="476" y="14"/>
                </a:lnTo>
                <a:lnTo>
                  <a:pt x="340" y="2"/>
                </a:lnTo>
                <a:lnTo>
                  <a:pt x="288" y="2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4" name="Freeform 22"/>
          <p:cNvSpPr>
            <a:spLocks/>
          </p:cNvSpPr>
          <p:nvPr/>
        </p:nvSpPr>
        <p:spPr bwMode="auto">
          <a:xfrm>
            <a:off x="684213" y="2374900"/>
            <a:ext cx="1657350" cy="1130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7" y="19"/>
              </a:cxn>
              <a:cxn ang="0">
                <a:pos x="135" y="75"/>
              </a:cxn>
              <a:cxn ang="0">
                <a:pos x="215" y="135"/>
              </a:cxn>
              <a:cxn ang="0">
                <a:pos x="319" y="235"/>
              </a:cxn>
              <a:cxn ang="0">
                <a:pos x="419" y="339"/>
              </a:cxn>
              <a:cxn ang="0">
                <a:pos x="507" y="427"/>
              </a:cxn>
              <a:cxn ang="0">
                <a:pos x="571" y="479"/>
              </a:cxn>
              <a:cxn ang="0">
                <a:pos x="627" y="523"/>
              </a:cxn>
              <a:cxn ang="0">
                <a:pos x="707" y="567"/>
              </a:cxn>
              <a:cxn ang="0">
                <a:pos x="775" y="607"/>
              </a:cxn>
              <a:cxn ang="0">
                <a:pos x="883" y="655"/>
              </a:cxn>
              <a:cxn ang="0">
                <a:pos x="971" y="687"/>
              </a:cxn>
              <a:cxn ang="0">
                <a:pos x="1043" y="711"/>
              </a:cxn>
            </a:cxnLst>
            <a:rect l="0" t="0" r="r" b="b"/>
            <a:pathLst>
              <a:path w="1044" h="712">
                <a:moveTo>
                  <a:pt x="0" y="0"/>
                </a:moveTo>
                <a:lnTo>
                  <a:pt x="47" y="19"/>
                </a:lnTo>
                <a:lnTo>
                  <a:pt x="135" y="75"/>
                </a:lnTo>
                <a:lnTo>
                  <a:pt x="215" y="135"/>
                </a:lnTo>
                <a:lnTo>
                  <a:pt x="319" y="235"/>
                </a:lnTo>
                <a:lnTo>
                  <a:pt x="419" y="339"/>
                </a:lnTo>
                <a:lnTo>
                  <a:pt x="507" y="427"/>
                </a:lnTo>
                <a:lnTo>
                  <a:pt x="571" y="479"/>
                </a:lnTo>
                <a:lnTo>
                  <a:pt x="627" y="523"/>
                </a:lnTo>
                <a:lnTo>
                  <a:pt x="707" y="567"/>
                </a:lnTo>
                <a:lnTo>
                  <a:pt x="775" y="607"/>
                </a:lnTo>
                <a:lnTo>
                  <a:pt x="883" y="655"/>
                </a:lnTo>
                <a:lnTo>
                  <a:pt x="971" y="687"/>
                </a:lnTo>
                <a:lnTo>
                  <a:pt x="1043" y="711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5" name="Freeform 23"/>
          <p:cNvSpPr>
            <a:spLocks/>
          </p:cNvSpPr>
          <p:nvPr/>
        </p:nvSpPr>
        <p:spPr bwMode="auto">
          <a:xfrm>
            <a:off x="679450" y="2841625"/>
            <a:ext cx="3182937" cy="920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6"/>
              </a:cxn>
              <a:cxn ang="0">
                <a:pos x="2004" y="579"/>
              </a:cxn>
              <a:cxn ang="0">
                <a:pos x="1944" y="573"/>
              </a:cxn>
              <a:cxn ang="0">
                <a:pos x="1863" y="567"/>
              </a:cxn>
              <a:cxn ang="0">
                <a:pos x="1756" y="557"/>
              </a:cxn>
              <a:cxn ang="0">
                <a:pos x="1692" y="552"/>
              </a:cxn>
              <a:cxn ang="0">
                <a:pos x="1618" y="545"/>
              </a:cxn>
              <a:cxn ang="0">
                <a:pos x="1392" y="495"/>
              </a:cxn>
              <a:cxn ang="0">
                <a:pos x="1302" y="479"/>
              </a:cxn>
              <a:cxn ang="0">
                <a:pos x="1130" y="443"/>
              </a:cxn>
              <a:cxn ang="0">
                <a:pos x="996" y="411"/>
              </a:cxn>
              <a:cxn ang="0">
                <a:pos x="858" y="369"/>
              </a:cxn>
              <a:cxn ang="0">
                <a:pos x="710" y="327"/>
              </a:cxn>
              <a:cxn ang="0">
                <a:pos x="614" y="293"/>
              </a:cxn>
              <a:cxn ang="0">
                <a:pos x="464" y="237"/>
              </a:cxn>
              <a:cxn ang="0">
                <a:pos x="378" y="207"/>
              </a:cxn>
              <a:cxn ang="0">
                <a:pos x="286" y="167"/>
              </a:cxn>
              <a:cxn ang="0">
                <a:pos x="147" y="84"/>
              </a:cxn>
              <a:cxn ang="0">
                <a:pos x="0" y="0"/>
              </a:cxn>
            </a:cxnLst>
            <a:rect l="0" t="0" r="r" b="b"/>
            <a:pathLst>
              <a:path w="2005" h="580">
                <a:moveTo>
                  <a:pt x="0" y="0"/>
                </a:moveTo>
                <a:lnTo>
                  <a:pt x="3" y="576"/>
                </a:lnTo>
                <a:lnTo>
                  <a:pt x="2004" y="579"/>
                </a:lnTo>
                <a:lnTo>
                  <a:pt x="1944" y="573"/>
                </a:lnTo>
                <a:lnTo>
                  <a:pt x="1863" y="567"/>
                </a:lnTo>
                <a:lnTo>
                  <a:pt x="1756" y="557"/>
                </a:lnTo>
                <a:lnTo>
                  <a:pt x="1692" y="552"/>
                </a:lnTo>
                <a:lnTo>
                  <a:pt x="1618" y="545"/>
                </a:lnTo>
                <a:lnTo>
                  <a:pt x="1392" y="495"/>
                </a:lnTo>
                <a:lnTo>
                  <a:pt x="1302" y="479"/>
                </a:lnTo>
                <a:lnTo>
                  <a:pt x="1130" y="443"/>
                </a:lnTo>
                <a:lnTo>
                  <a:pt x="996" y="411"/>
                </a:lnTo>
                <a:lnTo>
                  <a:pt x="858" y="369"/>
                </a:lnTo>
                <a:lnTo>
                  <a:pt x="710" y="327"/>
                </a:lnTo>
                <a:lnTo>
                  <a:pt x="614" y="293"/>
                </a:lnTo>
                <a:lnTo>
                  <a:pt x="464" y="237"/>
                </a:lnTo>
                <a:lnTo>
                  <a:pt x="378" y="207"/>
                </a:lnTo>
                <a:lnTo>
                  <a:pt x="286" y="167"/>
                </a:lnTo>
                <a:lnTo>
                  <a:pt x="147" y="84"/>
                </a:lnTo>
                <a:lnTo>
                  <a:pt x="0" y="0"/>
                </a:lnTo>
              </a:path>
            </a:pathLst>
          </a:custGeom>
          <a:solidFill>
            <a:srgbClr val="F57B49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6" name="Freeform 24"/>
          <p:cNvSpPr>
            <a:spLocks/>
          </p:cNvSpPr>
          <p:nvPr/>
        </p:nvSpPr>
        <p:spPr bwMode="auto">
          <a:xfrm>
            <a:off x="674688" y="2841625"/>
            <a:ext cx="3159125" cy="91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" y="45"/>
              </a:cxn>
              <a:cxn ang="0">
                <a:pos x="207" y="123"/>
              </a:cxn>
              <a:cxn ang="0">
                <a:pos x="321" y="183"/>
              </a:cxn>
              <a:cxn ang="0">
                <a:pos x="433" y="221"/>
              </a:cxn>
              <a:cxn ang="0">
                <a:pos x="565" y="273"/>
              </a:cxn>
              <a:cxn ang="0">
                <a:pos x="720" y="333"/>
              </a:cxn>
              <a:cxn ang="0">
                <a:pos x="953" y="397"/>
              </a:cxn>
              <a:cxn ang="0">
                <a:pos x="1157" y="449"/>
              </a:cxn>
              <a:cxn ang="0">
                <a:pos x="1401" y="501"/>
              </a:cxn>
              <a:cxn ang="0">
                <a:pos x="1645" y="549"/>
              </a:cxn>
              <a:cxn ang="0">
                <a:pos x="1801" y="565"/>
              </a:cxn>
              <a:cxn ang="0">
                <a:pos x="1989" y="577"/>
              </a:cxn>
            </a:cxnLst>
            <a:rect l="0" t="0" r="r" b="b"/>
            <a:pathLst>
              <a:path w="1990" h="578">
                <a:moveTo>
                  <a:pt x="0" y="0"/>
                </a:moveTo>
                <a:lnTo>
                  <a:pt x="75" y="45"/>
                </a:lnTo>
                <a:lnTo>
                  <a:pt x="207" y="123"/>
                </a:lnTo>
                <a:lnTo>
                  <a:pt x="321" y="183"/>
                </a:lnTo>
                <a:lnTo>
                  <a:pt x="433" y="221"/>
                </a:lnTo>
                <a:lnTo>
                  <a:pt x="565" y="273"/>
                </a:lnTo>
                <a:lnTo>
                  <a:pt x="720" y="333"/>
                </a:lnTo>
                <a:lnTo>
                  <a:pt x="953" y="397"/>
                </a:lnTo>
                <a:lnTo>
                  <a:pt x="1157" y="449"/>
                </a:lnTo>
                <a:lnTo>
                  <a:pt x="1401" y="501"/>
                </a:lnTo>
                <a:lnTo>
                  <a:pt x="1645" y="549"/>
                </a:lnTo>
                <a:lnTo>
                  <a:pt x="1801" y="565"/>
                </a:lnTo>
                <a:lnTo>
                  <a:pt x="1989" y="577"/>
                </a:lnTo>
              </a:path>
            </a:pathLst>
          </a:custGeom>
          <a:noFill/>
          <a:ln w="12700" cap="rnd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82297" name="Rectangle 25"/>
          <p:cNvSpPr>
            <a:spLocks noChangeArrowheads="1"/>
          </p:cNvSpPr>
          <p:nvPr/>
        </p:nvSpPr>
        <p:spPr bwMode="auto">
          <a:xfrm>
            <a:off x="690563" y="1787525"/>
            <a:ext cx="3276600" cy="31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2298" name="Rectangle 26"/>
          <p:cNvSpPr>
            <a:spLocks noChangeArrowheads="1"/>
          </p:cNvSpPr>
          <p:nvPr/>
        </p:nvSpPr>
        <p:spPr bwMode="auto">
          <a:xfrm>
            <a:off x="2791711" y="2063594"/>
            <a:ext cx="1160575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 b="1" dirty="0">
                <a:latin typeface="Tahoma" pitchFamily="34" charset="0"/>
              </a:rPr>
              <a:t>Sea Level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082675" y="1069975"/>
            <a:ext cx="7770813" cy="4852988"/>
            <a:chOff x="682" y="674"/>
            <a:chExt cx="4895" cy="3057"/>
          </a:xfrm>
        </p:grpSpPr>
        <p:grpSp>
          <p:nvGrpSpPr>
            <p:cNvPr id="4" name="Group 28"/>
            <p:cNvGrpSpPr>
              <a:grpSpLocks/>
            </p:cNvGrpSpPr>
            <p:nvPr/>
          </p:nvGrpSpPr>
          <p:grpSpPr bwMode="auto">
            <a:xfrm>
              <a:off x="3507" y="674"/>
              <a:ext cx="2070" cy="3047"/>
              <a:chOff x="3507" y="674"/>
              <a:chExt cx="2070" cy="3047"/>
            </a:xfrm>
          </p:grpSpPr>
          <p:sp>
            <p:nvSpPr>
              <p:cNvPr id="182301" name="Freeform 29"/>
              <p:cNvSpPr>
                <a:spLocks/>
              </p:cNvSpPr>
              <p:nvPr/>
            </p:nvSpPr>
            <p:spPr bwMode="auto">
              <a:xfrm>
                <a:off x="3510" y="2010"/>
                <a:ext cx="379" cy="1711"/>
              </a:xfrm>
              <a:custGeom>
                <a:avLst/>
                <a:gdLst/>
                <a:ahLst/>
                <a:cxnLst>
                  <a:cxn ang="0">
                    <a:pos x="282" y="1710"/>
                  </a:cxn>
                  <a:cxn ang="0">
                    <a:pos x="0" y="1710"/>
                  </a:cxn>
                  <a:cxn ang="0">
                    <a:pos x="0" y="9"/>
                  </a:cxn>
                  <a:cxn ang="0">
                    <a:pos x="333" y="0"/>
                  </a:cxn>
                  <a:cxn ang="0">
                    <a:pos x="336" y="72"/>
                  </a:cxn>
                  <a:cxn ang="0">
                    <a:pos x="318" y="132"/>
                  </a:cxn>
                  <a:cxn ang="0">
                    <a:pos x="312" y="156"/>
                  </a:cxn>
                  <a:cxn ang="0">
                    <a:pos x="330" y="174"/>
                  </a:cxn>
                  <a:cxn ang="0">
                    <a:pos x="372" y="192"/>
                  </a:cxn>
                  <a:cxn ang="0">
                    <a:pos x="360" y="258"/>
                  </a:cxn>
                  <a:cxn ang="0">
                    <a:pos x="366" y="306"/>
                  </a:cxn>
                  <a:cxn ang="0">
                    <a:pos x="360" y="330"/>
                  </a:cxn>
                  <a:cxn ang="0">
                    <a:pos x="324" y="366"/>
                  </a:cxn>
                  <a:cxn ang="0">
                    <a:pos x="330" y="390"/>
                  </a:cxn>
                  <a:cxn ang="0">
                    <a:pos x="342" y="468"/>
                  </a:cxn>
                  <a:cxn ang="0">
                    <a:pos x="348" y="492"/>
                  </a:cxn>
                  <a:cxn ang="0">
                    <a:pos x="348" y="528"/>
                  </a:cxn>
                  <a:cxn ang="0">
                    <a:pos x="354" y="582"/>
                  </a:cxn>
                  <a:cxn ang="0">
                    <a:pos x="354" y="630"/>
                  </a:cxn>
                  <a:cxn ang="0">
                    <a:pos x="336" y="660"/>
                  </a:cxn>
                  <a:cxn ang="0">
                    <a:pos x="330" y="696"/>
                  </a:cxn>
                  <a:cxn ang="0">
                    <a:pos x="348" y="726"/>
                  </a:cxn>
                  <a:cxn ang="0">
                    <a:pos x="354" y="774"/>
                  </a:cxn>
                  <a:cxn ang="0">
                    <a:pos x="354" y="816"/>
                  </a:cxn>
                  <a:cxn ang="0">
                    <a:pos x="354" y="858"/>
                  </a:cxn>
                  <a:cxn ang="0">
                    <a:pos x="342" y="876"/>
                  </a:cxn>
                  <a:cxn ang="0">
                    <a:pos x="378" y="912"/>
                  </a:cxn>
                  <a:cxn ang="0">
                    <a:pos x="348" y="948"/>
                  </a:cxn>
                  <a:cxn ang="0">
                    <a:pos x="342" y="1002"/>
                  </a:cxn>
                  <a:cxn ang="0">
                    <a:pos x="342" y="1062"/>
                  </a:cxn>
                  <a:cxn ang="0">
                    <a:pos x="324" y="1122"/>
                  </a:cxn>
                  <a:cxn ang="0">
                    <a:pos x="378" y="1176"/>
                  </a:cxn>
                  <a:cxn ang="0">
                    <a:pos x="342" y="1230"/>
                  </a:cxn>
                  <a:cxn ang="0">
                    <a:pos x="300" y="1350"/>
                  </a:cxn>
                  <a:cxn ang="0">
                    <a:pos x="288" y="1500"/>
                  </a:cxn>
                  <a:cxn ang="0">
                    <a:pos x="276" y="1614"/>
                  </a:cxn>
                  <a:cxn ang="0">
                    <a:pos x="282" y="1710"/>
                  </a:cxn>
                </a:cxnLst>
                <a:rect l="0" t="0" r="r" b="b"/>
                <a:pathLst>
                  <a:path w="379" h="1711">
                    <a:moveTo>
                      <a:pt x="282" y="1710"/>
                    </a:moveTo>
                    <a:lnTo>
                      <a:pt x="0" y="1710"/>
                    </a:lnTo>
                    <a:lnTo>
                      <a:pt x="0" y="9"/>
                    </a:lnTo>
                    <a:lnTo>
                      <a:pt x="333" y="0"/>
                    </a:lnTo>
                    <a:lnTo>
                      <a:pt x="336" y="72"/>
                    </a:lnTo>
                    <a:lnTo>
                      <a:pt x="318" y="132"/>
                    </a:lnTo>
                    <a:lnTo>
                      <a:pt x="312" y="156"/>
                    </a:lnTo>
                    <a:lnTo>
                      <a:pt x="330" y="174"/>
                    </a:lnTo>
                    <a:lnTo>
                      <a:pt x="372" y="192"/>
                    </a:lnTo>
                    <a:lnTo>
                      <a:pt x="360" y="258"/>
                    </a:lnTo>
                    <a:lnTo>
                      <a:pt x="366" y="306"/>
                    </a:lnTo>
                    <a:lnTo>
                      <a:pt x="360" y="330"/>
                    </a:lnTo>
                    <a:lnTo>
                      <a:pt x="324" y="366"/>
                    </a:lnTo>
                    <a:lnTo>
                      <a:pt x="330" y="390"/>
                    </a:lnTo>
                    <a:lnTo>
                      <a:pt x="342" y="468"/>
                    </a:lnTo>
                    <a:lnTo>
                      <a:pt x="348" y="492"/>
                    </a:lnTo>
                    <a:lnTo>
                      <a:pt x="348" y="528"/>
                    </a:lnTo>
                    <a:lnTo>
                      <a:pt x="354" y="582"/>
                    </a:lnTo>
                    <a:lnTo>
                      <a:pt x="354" y="630"/>
                    </a:lnTo>
                    <a:lnTo>
                      <a:pt x="336" y="660"/>
                    </a:lnTo>
                    <a:lnTo>
                      <a:pt x="330" y="696"/>
                    </a:lnTo>
                    <a:lnTo>
                      <a:pt x="348" y="726"/>
                    </a:lnTo>
                    <a:lnTo>
                      <a:pt x="354" y="774"/>
                    </a:lnTo>
                    <a:lnTo>
                      <a:pt x="354" y="816"/>
                    </a:lnTo>
                    <a:lnTo>
                      <a:pt x="354" y="858"/>
                    </a:lnTo>
                    <a:lnTo>
                      <a:pt x="342" y="876"/>
                    </a:lnTo>
                    <a:lnTo>
                      <a:pt x="378" y="912"/>
                    </a:lnTo>
                    <a:lnTo>
                      <a:pt x="348" y="948"/>
                    </a:lnTo>
                    <a:lnTo>
                      <a:pt x="342" y="1002"/>
                    </a:lnTo>
                    <a:lnTo>
                      <a:pt x="342" y="1062"/>
                    </a:lnTo>
                    <a:lnTo>
                      <a:pt x="324" y="1122"/>
                    </a:lnTo>
                    <a:lnTo>
                      <a:pt x="378" y="1176"/>
                    </a:lnTo>
                    <a:lnTo>
                      <a:pt x="342" y="1230"/>
                    </a:lnTo>
                    <a:lnTo>
                      <a:pt x="300" y="1350"/>
                    </a:lnTo>
                    <a:lnTo>
                      <a:pt x="288" y="1500"/>
                    </a:lnTo>
                    <a:lnTo>
                      <a:pt x="276" y="1614"/>
                    </a:lnTo>
                    <a:lnTo>
                      <a:pt x="282" y="1710"/>
                    </a:lnTo>
                  </a:path>
                </a:pathLst>
              </a:custGeom>
              <a:solidFill>
                <a:srgbClr val="A3F25F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2" name="Freeform 30"/>
              <p:cNvSpPr>
                <a:spLocks/>
              </p:cNvSpPr>
              <p:nvPr/>
            </p:nvSpPr>
            <p:spPr bwMode="auto">
              <a:xfrm>
                <a:off x="3513" y="1890"/>
                <a:ext cx="415" cy="25"/>
              </a:xfrm>
              <a:custGeom>
                <a:avLst/>
                <a:gdLst/>
                <a:ahLst/>
                <a:cxnLst>
                  <a:cxn ang="0">
                    <a:pos x="3" y="24"/>
                  </a:cxn>
                  <a:cxn ang="0">
                    <a:pos x="414" y="24"/>
                  </a:cxn>
                  <a:cxn ang="0">
                    <a:pos x="411" y="0"/>
                  </a:cxn>
                  <a:cxn ang="0">
                    <a:pos x="0" y="0"/>
                  </a:cxn>
                  <a:cxn ang="0">
                    <a:pos x="3" y="24"/>
                  </a:cxn>
                </a:cxnLst>
                <a:rect l="0" t="0" r="r" b="b"/>
                <a:pathLst>
                  <a:path w="415" h="25">
                    <a:moveTo>
                      <a:pt x="3" y="24"/>
                    </a:moveTo>
                    <a:lnTo>
                      <a:pt x="414" y="24"/>
                    </a:lnTo>
                    <a:lnTo>
                      <a:pt x="411" y="0"/>
                    </a:lnTo>
                    <a:lnTo>
                      <a:pt x="0" y="0"/>
                    </a:lnTo>
                    <a:lnTo>
                      <a:pt x="3" y="24"/>
                    </a:lnTo>
                  </a:path>
                </a:pathLst>
              </a:custGeom>
              <a:solidFill>
                <a:srgbClr val="AD6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3" name="Freeform 31"/>
              <p:cNvSpPr>
                <a:spLocks/>
              </p:cNvSpPr>
              <p:nvPr/>
            </p:nvSpPr>
            <p:spPr bwMode="auto">
              <a:xfrm>
                <a:off x="3510" y="2094"/>
                <a:ext cx="445" cy="4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381" y="39"/>
                  </a:cxn>
                  <a:cxn ang="0">
                    <a:pos x="402" y="35"/>
                  </a:cxn>
                  <a:cxn ang="0">
                    <a:pos x="423" y="22"/>
                  </a:cxn>
                  <a:cxn ang="0">
                    <a:pos x="444" y="0"/>
                  </a:cxn>
                  <a:cxn ang="0">
                    <a:pos x="0" y="3"/>
                  </a:cxn>
                  <a:cxn ang="0">
                    <a:pos x="0" y="42"/>
                  </a:cxn>
                </a:cxnLst>
                <a:rect l="0" t="0" r="r" b="b"/>
                <a:pathLst>
                  <a:path w="445" h="43">
                    <a:moveTo>
                      <a:pt x="0" y="42"/>
                    </a:moveTo>
                    <a:lnTo>
                      <a:pt x="381" y="39"/>
                    </a:lnTo>
                    <a:lnTo>
                      <a:pt x="402" y="35"/>
                    </a:lnTo>
                    <a:lnTo>
                      <a:pt x="423" y="22"/>
                    </a:lnTo>
                    <a:lnTo>
                      <a:pt x="444" y="0"/>
                    </a:lnTo>
                    <a:lnTo>
                      <a:pt x="0" y="3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4" name="Freeform 32"/>
              <p:cNvSpPr>
                <a:spLocks/>
              </p:cNvSpPr>
              <p:nvPr/>
            </p:nvSpPr>
            <p:spPr bwMode="auto">
              <a:xfrm>
                <a:off x="3510" y="1911"/>
                <a:ext cx="493" cy="187"/>
              </a:xfrm>
              <a:custGeom>
                <a:avLst/>
                <a:gdLst/>
                <a:ahLst/>
                <a:cxnLst>
                  <a:cxn ang="0">
                    <a:pos x="0" y="186"/>
                  </a:cxn>
                  <a:cxn ang="0">
                    <a:pos x="432" y="186"/>
                  </a:cxn>
                  <a:cxn ang="0">
                    <a:pos x="456" y="168"/>
                  </a:cxn>
                  <a:cxn ang="0">
                    <a:pos x="468" y="129"/>
                  </a:cxn>
                  <a:cxn ang="0">
                    <a:pos x="477" y="90"/>
                  </a:cxn>
                  <a:cxn ang="0">
                    <a:pos x="483" y="60"/>
                  </a:cxn>
                  <a:cxn ang="0">
                    <a:pos x="489" y="33"/>
                  </a:cxn>
                  <a:cxn ang="0">
                    <a:pos x="492" y="6"/>
                  </a:cxn>
                  <a:cxn ang="0">
                    <a:pos x="492" y="0"/>
                  </a:cxn>
                  <a:cxn ang="0">
                    <a:pos x="0" y="0"/>
                  </a:cxn>
                  <a:cxn ang="0">
                    <a:pos x="0" y="186"/>
                  </a:cxn>
                </a:cxnLst>
                <a:rect l="0" t="0" r="r" b="b"/>
                <a:pathLst>
                  <a:path w="493" h="187">
                    <a:moveTo>
                      <a:pt x="0" y="186"/>
                    </a:moveTo>
                    <a:lnTo>
                      <a:pt x="432" y="186"/>
                    </a:lnTo>
                    <a:lnTo>
                      <a:pt x="456" y="168"/>
                    </a:lnTo>
                    <a:lnTo>
                      <a:pt x="468" y="129"/>
                    </a:lnTo>
                    <a:lnTo>
                      <a:pt x="477" y="90"/>
                    </a:lnTo>
                    <a:lnTo>
                      <a:pt x="483" y="60"/>
                    </a:lnTo>
                    <a:lnTo>
                      <a:pt x="489" y="33"/>
                    </a:lnTo>
                    <a:lnTo>
                      <a:pt x="492" y="6"/>
                    </a:lnTo>
                    <a:lnTo>
                      <a:pt x="492" y="0"/>
                    </a:lnTo>
                    <a:lnTo>
                      <a:pt x="0" y="0"/>
                    </a:lnTo>
                    <a:lnTo>
                      <a:pt x="0" y="186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5" name="Freeform 33"/>
              <p:cNvSpPr>
                <a:spLocks/>
              </p:cNvSpPr>
              <p:nvPr/>
            </p:nvSpPr>
            <p:spPr bwMode="auto">
              <a:xfrm>
                <a:off x="3510" y="2214"/>
                <a:ext cx="490" cy="136"/>
              </a:xfrm>
              <a:custGeom>
                <a:avLst/>
                <a:gdLst/>
                <a:ahLst/>
                <a:cxnLst>
                  <a:cxn ang="0">
                    <a:pos x="0" y="135"/>
                  </a:cxn>
                  <a:cxn ang="0">
                    <a:pos x="420" y="135"/>
                  </a:cxn>
                  <a:cxn ang="0">
                    <a:pos x="450" y="117"/>
                  </a:cxn>
                  <a:cxn ang="0">
                    <a:pos x="471" y="78"/>
                  </a:cxn>
                  <a:cxn ang="0">
                    <a:pos x="480" y="42"/>
                  </a:cxn>
                  <a:cxn ang="0">
                    <a:pos x="483" y="21"/>
                  </a:cxn>
                  <a:cxn ang="0">
                    <a:pos x="486" y="6"/>
                  </a:cxn>
                  <a:cxn ang="0">
                    <a:pos x="489" y="0"/>
                  </a:cxn>
                  <a:cxn ang="0">
                    <a:pos x="0" y="3"/>
                  </a:cxn>
                  <a:cxn ang="0">
                    <a:pos x="0" y="135"/>
                  </a:cxn>
                </a:cxnLst>
                <a:rect l="0" t="0" r="r" b="b"/>
                <a:pathLst>
                  <a:path w="490" h="136">
                    <a:moveTo>
                      <a:pt x="0" y="135"/>
                    </a:moveTo>
                    <a:lnTo>
                      <a:pt x="420" y="135"/>
                    </a:lnTo>
                    <a:lnTo>
                      <a:pt x="450" y="117"/>
                    </a:lnTo>
                    <a:lnTo>
                      <a:pt x="471" y="78"/>
                    </a:lnTo>
                    <a:lnTo>
                      <a:pt x="480" y="42"/>
                    </a:lnTo>
                    <a:lnTo>
                      <a:pt x="483" y="21"/>
                    </a:lnTo>
                    <a:lnTo>
                      <a:pt x="486" y="6"/>
                    </a:lnTo>
                    <a:lnTo>
                      <a:pt x="489" y="0"/>
                    </a:lnTo>
                    <a:lnTo>
                      <a:pt x="0" y="3"/>
                    </a:lnTo>
                    <a:lnTo>
                      <a:pt x="0" y="135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6" name="Freeform 34"/>
              <p:cNvSpPr>
                <a:spLocks/>
              </p:cNvSpPr>
              <p:nvPr/>
            </p:nvSpPr>
            <p:spPr bwMode="auto">
              <a:xfrm>
                <a:off x="3510" y="2409"/>
                <a:ext cx="487" cy="91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375" y="90"/>
                  </a:cxn>
                  <a:cxn ang="0">
                    <a:pos x="405" y="73"/>
                  </a:cxn>
                  <a:cxn ang="0">
                    <a:pos x="429" y="63"/>
                  </a:cxn>
                  <a:cxn ang="0">
                    <a:pos x="447" y="53"/>
                  </a:cxn>
                  <a:cxn ang="0">
                    <a:pos x="459" y="43"/>
                  </a:cxn>
                  <a:cxn ang="0">
                    <a:pos x="474" y="28"/>
                  </a:cxn>
                  <a:cxn ang="0">
                    <a:pos x="486" y="0"/>
                  </a:cxn>
                  <a:cxn ang="0">
                    <a:pos x="0" y="0"/>
                  </a:cxn>
                  <a:cxn ang="0">
                    <a:pos x="0" y="90"/>
                  </a:cxn>
                </a:cxnLst>
                <a:rect l="0" t="0" r="r" b="b"/>
                <a:pathLst>
                  <a:path w="487" h="91">
                    <a:moveTo>
                      <a:pt x="0" y="90"/>
                    </a:moveTo>
                    <a:lnTo>
                      <a:pt x="375" y="90"/>
                    </a:lnTo>
                    <a:lnTo>
                      <a:pt x="405" y="73"/>
                    </a:lnTo>
                    <a:lnTo>
                      <a:pt x="429" y="63"/>
                    </a:lnTo>
                    <a:lnTo>
                      <a:pt x="447" y="53"/>
                    </a:lnTo>
                    <a:lnTo>
                      <a:pt x="459" y="43"/>
                    </a:lnTo>
                    <a:lnTo>
                      <a:pt x="474" y="28"/>
                    </a:lnTo>
                    <a:lnTo>
                      <a:pt x="486" y="0"/>
                    </a:lnTo>
                    <a:lnTo>
                      <a:pt x="0" y="0"/>
                    </a:lnTo>
                    <a:lnTo>
                      <a:pt x="0" y="90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7" name="Freeform 35"/>
              <p:cNvSpPr>
                <a:spLocks/>
              </p:cNvSpPr>
              <p:nvPr/>
            </p:nvSpPr>
            <p:spPr bwMode="auto">
              <a:xfrm>
                <a:off x="3507" y="2523"/>
                <a:ext cx="472" cy="160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390" y="159"/>
                  </a:cxn>
                  <a:cxn ang="0">
                    <a:pos x="411" y="147"/>
                  </a:cxn>
                  <a:cxn ang="0">
                    <a:pos x="444" y="126"/>
                  </a:cxn>
                  <a:cxn ang="0">
                    <a:pos x="465" y="96"/>
                  </a:cxn>
                  <a:cxn ang="0">
                    <a:pos x="465" y="78"/>
                  </a:cxn>
                  <a:cxn ang="0">
                    <a:pos x="471" y="60"/>
                  </a:cxn>
                  <a:cxn ang="0">
                    <a:pos x="471" y="36"/>
                  </a:cxn>
                  <a:cxn ang="0">
                    <a:pos x="459" y="18"/>
                  </a:cxn>
                  <a:cxn ang="0">
                    <a:pos x="453" y="0"/>
                  </a:cxn>
                  <a:cxn ang="0">
                    <a:pos x="0" y="0"/>
                  </a:cxn>
                  <a:cxn ang="0">
                    <a:pos x="0" y="159"/>
                  </a:cxn>
                </a:cxnLst>
                <a:rect l="0" t="0" r="r" b="b"/>
                <a:pathLst>
                  <a:path w="472" h="160">
                    <a:moveTo>
                      <a:pt x="0" y="159"/>
                    </a:moveTo>
                    <a:lnTo>
                      <a:pt x="390" y="159"/>
                    </a:lnTo>
                    <a:lnTo>
                      <a:pt x="411" y="147"/>
                    </a:lnTo>
                    <a:lnTo>
                      <a:pt x="444" y="126"/>
                    </a:lnTo>
                    <a:lnTo>
                      <a:pt x="465" y="96"/>
                    </a:lnTo>
                    <a:lnTo>
                      <a:pt x="465" y="78"/>
                    </a:lnTo>
                    <a:lnTo>
                      <a:pt x="471" y="60"/>
                    </a:lnTo>
                    <a:lnTo>
                      <a:pt x="471" y="36"/>
                    </a:lnTo>
                    <a:lnTo>
                      <a:pt x="459" y="18"/>
                    </a:lnTo>
                    <a:lnTo>
                      <a:pt x="453" y="0"/>
                    </a:lnTo>
                    <a:lnTo>
                      <a:pt x="0" y="0"/>
                    </a:lnTo>
                    <a:lnTo>
                      <a:pt x="0" y="159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8" name="Freeform 36"/>
              <p:cNvSpPr>
                <a:spLocks/>
              </p:cNvSpPr>
              <p:nvPr/>
            </p:nvSpPr>
            <p:spPr bwMode="auto">
              <a:xfrm>
                <a:off x="3510" y="2739"/>
                <a:ext cx="457" cy="112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354" y="111"/>
                  </a:cxn>
                  <a:cxn ang="0">
                    <a:pos x="375" y="87"/>
                  </a:cxn>
                  <a:cxn ang="0">
                    <a:pos x="402" y="60"/>
                  </a:cxn>
                  <a:cxn ang="0">
                    <a:pos x="423" y="45"/>
                  </a:cxn>
                  <a:cxn ang="0">
                    <a:pos x="444" y="33"/>
                  </a:cxn>
                  <a:cxn ang="0">
                    <a:pos x="456" y="24"/>
                  </a:cxn>
                  <a:cxn ang="0">
                    <a:pos x="456" y="6"/>
                  </a:cxn>
                  <a:cxn ang="0">
                    <a:pos x="450" y="0"/>
                  </a:cxn>
                  <a:cxn ang="0">
                    <a:pos x="0" y="0"/>
                  </a:cxn>
                  <a:cxn ang="0">
                    <a:pos x="0" y="111"/>
                  </a:cxn>
                </a:cxnLst>
                <a:rect l="0" t="0" r="r" b="b"/>
                <a:pathLst>
                  <a:path w="457" h="112">
                    <a:moveTo>
                      <a:pt x="0" y="111"/>
                    </a:moveTo>
                    <a:lnTo>
                      <a:pt x="354" y="111"/>
                    </a:lnTo>
                    <a:lnTo>
                      <a:pt x="375" y="87"/>
                    </a:lnTo>
                    <a:lnTo>
                      <a:pt x="402" y="60"/>
                    </a:lnTo>
                    <a:lnTo>
                      <a:pt x="423" y="45"/>
                    </a:lnTo>
                    <a:lnTo>
                      <a:pt x="444" y="33"/>
                    </a:lnTo>
                    <a:lnTo>
                      <a:pt x="456" y="24"/>
                    </a:lnTo>
                    <a:lnTo>
                      <a:pt x="456" y="6"/>
                    </a:lnTo>
                    <a:lnTo>
                      <a:pt x="450" y="0"/>
                    </a:lnTo>
                    <a:lnTo>
                      <a:pt x="0" y="0"/>
                    </a:lnTo>
                    <a:lnTo>
                      <a:pt x="0" y="111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09" name="Freeform 37"/>
              <p:cNvSpPr>
                <a:spLocks/>
              </p:cNvSpPr>
              <p:nvPr/>
            </p:nvSpPr>
            <p:spPr bwMode="auto">
              <a:xfrm>
                <a:off x="3510" y="2925"/>
                <a:ext cx="451" cy="97"/>
              </a:xfrm>
              <a:custGeom>
                <a:avLst/>
                <a:gdLst/>
                <a:ahLst/>
                <a:cxnLst>
                  <a:cxn ang="0">
                    <a:pos x="0" y="96"/>
                  </a:cxn>
                  <a:cxn ang="0">
                    <a:pos x="351" y="96"/>
                  </a:cxn>
                  <a:cxn ang="0">
                    <a:pos x="369" y="78"/>
                  </a:cxn>
                  <a:cxn ang="0">
                    <a:pos x="387" y="54"/>
                  </a:cxn>
                  <a:cxn ang="0">
                    <a:pos x="411" y="42"/>
                  </a:cxn>
                  <a:cxn ang="0">
                    <a:pos x="429" y="30"/>
                  </a:cxn>
                  <a:cxn ang="0">
                    <a:pos x="444" y="15"/>
                  </a:cxn>
                  <a:cxn ang="0">
                    <a:pos x="450" y="0"/>
                  </a:cxn>
                  <a:cxn ang="0">
                    <a:pos x="0" y="0"/>
                  </a:cxn>
                  <a:cxn ang="0">
                    <a:pos x="0" y="96"/>
                  </a:cxn>
                </a:cxnLst>
                <a:rect l="0" t="0" r="r" b="b"/>
                <a:pathLst>
                  <a:path w="451" h="97">
                    <a:moveTo>
                      <a:pt x="0" y="96"/>
                    </a:moveTo>
                    <a:lnTo>
                      <a:pt x="351" y="96"/>
                    </a:lnTo>
                    <a:lnTo>
                      <a:pt x="369" y="78"/>
                    </a:lnTo>
                    <a:lnTo>
                      <a:pt x="387" y="54"/>
                    </a:lnTo>
                    <a:lnTo>
                      <a:pt x="411" y="42"/>
                    </a:lnTo>
                    <a:lnTo>
                      <a:pt x="429" y="30"/>
                    </a:lnTo>
                    <a:lnTo>
                      <a:pt x="444" y="15"/>
                    </a:lnTo>
                    <a:lnTo>
                      <a:pt x="450" y="0"/>
                    </a:lnTo>
                    <a:lnTo>
                      <a:pt x="0" y="0"/>
                    </a:lnTo>
                    <a:lnTo>
                      <a:pt x="0" y="96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0" name="Freeform 38"/>
              <p:cNvSpPr>
                <a:spLocks/>
              </p:cNvSpPr>
              <p:nvPr/>
            </p:nvSpPr>
            <p:spPr bwMode="auto">
              <a:xfrm>
                <a:off x="3510" y="3096"/>
                <a:ext cx="421" cy="145"/>
              </a:xfrm>
              <a:custGeom>
                <a:avLst/>
                <a:gdLst/>
                <a:ahLst/>
                <a:cxnLst>
                  <a:cxn ang="0">
                    <a:pos x="6" y="144"/>
                  </a:cxn>
                  <a:cxn ang="0">
                    <a:pos x="348" y="144"/>
                  </a:cxn>
                  <a:cxn ang="0">
                    <a:pos x="378" y="108"/>
                  </a:cxn>
                  <a:cxn ang="0">
                    <a:pos x="402" y="78"/>
                  </a:cxn>
                  <a:cxn ang="0">
                    <a:pos x="414" y="60"/>
                  </a:cxn>
                  <a:cxn ang="0">
                    <a:pos x="420" y="42"/>
                  </a:cxn>
                  <a:cxn ang="0">
                    <a:pos x="408" y="18"/>
                  </a:cxn>
                  <a:cxn ang="0">
                    <a:pos x="396" y="0"/>
                  </a:cxn>
                  <a:cxn ang="0">
                    <a:pos x="0" y="0"/>
                  </a:cxn>
                  <a:cxn ang="0">
                    <a:pos x="6" y="144"/>
                  </a:cxn>
                </a:cxnLst>
                <a:rect l="0" t="0" r="r" b="b"/>
                <a:pathLst>
                  <a:path w="421" h="145">
                    <a:moveTo>
                      <a:pt x="6" y="144"/>
                    </a:moveTo>
                    <a:lnTo>
                      <a:pt x="348" y="144"/>
                    </a:lnTo>
                    <a:lnTo>
                      <a:pt x="378" y="108"/>
                    </a:lnTo>
                    <a:lnTo>
                      <a:pt x="402" y="78"/>
                    </a:lnTo>
                    <a:lnTo>
                      <a:pt x="414" y="60"/>
                    </a:lnTo>
                    <a:lnTo>
                      <a:pt x="420" y="42"/>
                    </a:lnTo>
                    <a:lnTo>
                      <a:pt x="408" y="18"/>
                    </a:lnTo>
                    <a:lnTo>
                      <a:pt x="396" y="0"/>
                    </a:lnTo>
                    <a:lnTo>
                      <a:pt x="0" y="0"/>
                    </a:lnTo>
                    <a:lnTo>
                      <a:pt x="6" y="144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1" name="Rectangle 39"/>
              <p:cNvSpPr>
                <a:spLocks noChangeArrowheads="1"/>
              </p:cNvSpPr>
              <p:nvPr/>
            </p:nvSpPr>
            <p:spPr bwMode="auto">
              <a:xfrm>
                <a:off x="3806" y="674"/>
                <a:ext cx="1272" cy="3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800" b="1" dirty="0">
                    <a:latin typeface="Tahoma" pitchFamily="34" charset="0"/>
                  </a:rPr>
                  <a:t>Prediction</a:t>
                </a:r>
              </a:p>
            </p:txBody>
          </p:sp>
          <p:sp>
            <p:nvSpPr>
              <p:cNvPr id="182312" name="Freeform 40"/>
              <p:cNvSpPr>
                <a:spLocks/>
              </p:cNvSpPr>
              <p:nvPr/>
            </p:nvSpPr>
            <p:spPr bwMode="auto">
              <a:xfrm>
                <a:off x="3510" y="3168"/>
                <a:ext cx="415" cy="76"/>
              </a:xfrm>
              <a:custGeom>
                <a:avLst/>
                <a:gdLst/>
                <a:ahLst/>
                <a:cxnLst>
                  <a:cxn ang="0">
                    <a:pos x="3" y="75"/>
                  </a:cxn>
                  <a:cxn ang="0">
                    <a:pos x="348" y="72"/>
                  </a:cxn>
                  <a:cxn ang="0">
                    <a:pos x="378" y="42"/>
                  </a:cxn>
                  <a:cxn ang="0">
                    <a:pos x="414" y="0"/>
                  </a:cxn>
                  <a:cxn ang="0">
                    <a:pos x="0" y="0"/>
                  </a:cxn>
                  <a:cxn ang="0">
                    <a:pos x="3" y="75"/>
                  </a:cxn>
                </a:cxnLst>
                <a:rect l="0" t="0" r="r" b="b"/>
                <a:pathLst>
                  <a:path w="415" h="76">
                    <a:moveTo>
                      <a:pt x="3" y="75"/>
                    </a:moveTo>
                    <a:lnTo>
                      <a:pt x="348" y="72"/>
                    </a:lnTo>
                    <a:lnTo>
                      <a:pt x="378" y="42"/>
                    </a:lnTo>
                    <a:lnTo>
                      <a:pt x="414" y="0"/>
                    </a:lnTo>
                    <a:lnTo>
                      <a:pt x="0" y="0"/>
                    </a:lnTo>
                    <a:lnTo>
                      <a:pt x="3" y="75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3" name="Freeform 41"/>
              <p:cNvSpPr>
                <a:spLocks/>
              </p:cNvSpPr>
              <p:nvPr/>
            </p:nvSpPr>
            <p:spPr bwMode="auto">
              <a:xfrm>
                <a:off x="3510" y="2979"/>
                <a:ext cx="391" cy="46"/>
              </a:xfrm>
              <a:custGeom>
                <a:avLst/>
                <a:gdLst/>
                <a:ahLst/>
                <a:cxnLst>
                  <a:cxn ang="0">
                    <a:pos x="3" y="45"/>
                  </a:cxn>
                  <a:cxn ang="0">
                    <a:pos x="348" y="42"/>
                  </a:cxn>
                  <a:cxn ang="0">
                    <a:pos x="363" y="33"/>
                  </a:cxn>
                  <a:cxn ang="0">
                    <a:pos x="378" y="12"/>
                  </a:cxn>
                  <a:cxn ang="0">
                    <a:pos x="390" y="0"/>
                  </a:cxn>
                  <a:cxn ang="0">
                    <a:pos x="0" y="3"/>
                  </a:cxn>
                  <a:cxn ang="0">
                    <a:pos x="3" y="45"/>
                  </a:cxn>
                </a:cxnLst>
                <a:rect l="0" t="0" r="r" b="b"/>
                <a:pathLst>
                  <a:path w="391" h="46">
                    <a:moveTo>
                      <a:pt x="3" y="45"/>
                    </a:moveTo>
                    <a:lnTo>
                      <a:pt x="348" y="42"/>
                    </a:lnTo>
                    <a:lnTo>
                      <a:pt x="363" y="33"/>
                    </a:lnTo>
                    <a:lnTo>
                      <a:pt x="378" y="12"/>
                    </a:lnTo>
                    <a:lnTo>
                      <a:pt x="390" y="0"/>
                    </a:lnTo>
                    <a:lnTo>
                      <a:pt x="0" y="3"/>
                    </a:lnTo>
                    <a:lnTo>
                      <a:pt x="3" y="45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4" name="Freeform 42"/>
              <p:cNvSpPr>
                <a:spLocks/>
              </p:cNvSpPr>
              <p:nvPr/>
            </p:nvSpPr>
            <p:spPr bwMode="auto">
              <a:xfrm>
                <a:off x="3510" y="2799"/>
                <a:ext cx="406" cy="49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363" y="48"/>
                  </a:cxn>
                  <a:cxn ang="0">
                    <a:pos x="375" y="30"/>
                  </a:cxn>
                  <a:cxn ang="0">
                    <a:pos x="390" y="21"/>
                  </a:cxn>
                  <a:cxn ang="0">
                    <a:pos x="405" y="0"/>
                  </a:cxn>
                  <a:cxn ang="0">
                    <a:pos x="0" y="0"/>
                  </a:cxn>
                  <a:cxn ang="0">
                    <a:pos x="0" y="48"/>
                  </a:cxn>
                </a:cxnLst>
                <a:rect l="0" t="0" r="r" b="b"/>
                <a:pathLst>
                  <a:path w="406" h="49">
                    <a:moveTo>
                      <a:pt x="0" y="48"/>
                    </a:moveTo>
                    <a:lnTo>
                      <a:pt x="363" y="48"/>
                    </a:lnTo>
                    <a:lnTo>
                      <a:pt x="375" y="30"/>
                    </a:lnTo>
                    <a:lnTo>
                      <a:pt x="390" y="21"/>
                    </a:lnTo>
                    <a:lnTo>
                      <a:pt x="405" y="0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5" name="Freeform 43"/>
              <p:cNvSpPr>
                <a:spLocks/>
              </p:cNvSpPr>
              <p:nvPr/>
            </p:nvSpPr>
            <p:spPr bwMode="auto">
              <a:xfrm>
                <a:off x="3510" y="2631"/>
                <a:ext cx="454" cy="52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393" y="51"/>
                  </a:cxn>
                  <a:cxn ang="0">
                    <a:pos x="414" y="42"/>
                  </a:cxn>
                  <a:cxn ang="0">
                    <a:pos x="435" y="24"/>
                  </a:cxn>
                  <a:cxn ang="0">
                    <a:pos x="453" y="0"/>
                  </a:cxn>
                  <a:cxn ang="0">
                    <a:pos x="0" y="0"/>
                  </a:cxn>
                  <a:cxn ang="0">
                    <a:pos x="0" y="48"/>
                  </a:cxn>
                </a:cxnLst>
                <a:rect l="0" t="0" r="r" b="b"/>
                <a:pathLst>
                  <a:path w="454" h="52">
                    <a:moveTo>
                      <a:pt x="0" y="48"/>
                    </a:moveTo>
                    <a:lnTo>
                      <a:pt x="393" y="51"/>
                    </a:lnTo>
                    <a:lnTo>
                      <a:pt x="414" y="42"/>
                    </a:lnTo>
                    <a:lnTo>
                      <a:pt x="435" y="24"/>
                    </a:lnTo>
                    <a:lnTo>
                      <a:pt x="453" y="0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6" name="Freeform 44"/>
              <p:cNvSpPr>
                <a:spLocks/>
              </p:cNvSpPr>
              <p:nvPr/>
            </p:nvSpPr>
            <p:spPr bwMode="auto">
              <a:xfrm>
                <a:off x="3510" y="2472"/>
                <a:ext cx="433" cy="37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48" y="36"/>
                  </a:cxn>
                  <a:cxn ang="0">
                    <a:pos x="381" y="31"/>
                  </a:cxn>
                  <a:cxn ang="0">
                    <a:pos x="411" y="21"/>
                  </a:cxn>
                  <a:cxn ang="0">
                    <a:pos x="432" y="0"/>
                  </a:cxn>
                  <a:cxn ang="0">
                    <a:pos x="3" y="0"/>
                  </a:cxn>
                  <a:cxn ang="0">
                    <a:pos x="0" y="36"/>
                  </a:cxn>
                </a:cxnLst>
                <a:rect l="0" t="0" r="r" b="b"/>
                <a:pathLst>
                  <a:path w="433" h="37">
                    <a:moveTo>
                      <a:pt x="0" y="36"/>
                    </a:moveTo>
                    <a:lnTo>
                      <a:pt x="348" y="36"/>
                    </a:lnTo>
                    <a:lnTo>
                      <a:pt x="381" y="31"/>
                    </a:lnTo>
                    <a:lnTo>
                      <a:pt x="411" y="21"/>
                    </a:lnTo>
                    <a:lnTo>
                      <a:pt x="432" y="0"/>
                    </a:lnTo>
                    <a:lnTo>
                      <a:pt x="3" y="0"/>
                    </a:lnTo>
                    <a:lnTo>
                      <a:pt x="0" y="36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7" name="Freeform 45"/>
              <p:cNvSpPr>
                <a:spLocks/>
              </p:cNvSpPr>
              <p:nvPr/>
            </p:nvSpPr>
            <p:spPr bwMode="auto">
              <a:xfrm>
                <a:off x="3510" y="2349"/>
                <a:ext cx="430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354" y="33"/>
                  </a:cxn>
                  <a:cxn ang="0">
                    <a:pos x="381" y="21"/>
                  </a:cxn>
                  <a:cxn ang="0">
                    <a:pos x="399" y="12"/>
                  </a:cxn>
                  <a:cxn ang="0">
                    <a:pos x="429" y="0"/>
                  </a:cxn>
                  <a:cxn ang="0">
                    <a:pos x="0" y="0"/>
                  </a:cxn>
                  <a:cxn ang="0">
                    <a:pos x="0" y="33"/>
                  </a:cxn>
                </a:cxnLst>
                <a:rect l="0" t="0" r="r" b="b"/>
                <a:pathLst>
                  <a:path w="430" h="34">
                    <a:moveTo>
                      <a:pt x="0" y="33"/>
                    </a:moveTo>
                    <a:lnTo>
                      <a:pt x="354" y="33"/>
                    </a:lnTo>
                    <a:lnTo>
                      <a:pt x="381" y="21"/>
                    </a:lnTo>
                    <a:lnTo>
                      <a:pt x="399" y="12"/>
                    </a:lnTo>
                    <a:lnTo>
                      <a:pt x="429" y="0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solidFill>
                <a:srgbClr val="B3B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8" name="Freeform 46"/>
              <p:cNvSpPr>
                <a:spLocks/>
              </p:cNvSpPr>
              <p:nvPr/>
            </p:nvSpPr>
            <p:spPr bwMode="auto">
              <a:xfrm>
                <a:off x="3510" y="1539"/>
                <a:ext cx="484" cy="352"/>
              </a:xfrm>
              <a:custGeom>
                <a:avLst/>
                <a:gdLst/>
                <a:ahLst/>
                <a:cxnLst>
                  <a:cxn ang="0">
                    <a:pos x="0" y="351"/>
                  </a:cxn>
                  <a:cxn ang="0">
                    <a:pos x="444" y="351"/>
                  </a:cxn>
                  <a:cxn ang="0">
                    <a:pos x="462" y="330"/>
                  </a:cxn>
                  <a:cxn ang="0">
                    <a:pos x="465" y="309"/>
                  </a:cxn>
                  <a:cxn ang="0">
                    <a:pos x="477" y="258"/>
                  </a:cxn>
                  <a:cxn ang="0">
                    <a:pos x="480" y="138"/>
                  </a:cxn>
                  <a:cxn ang="0">
                    <a:pos x="483" y="54"/>
                  </a:cxn>
                  <a:cxn ang="0">
                    <a:pos x="468" y="27"/>
                  </a:cxn>
                  <a:cxn ang="0">
                    <a:pos x="438" y="12"/>
                  </a:cxn>
                  <a:cxn ang="0">
                    <a:pos x="420" y="0"/>
                  </a:cxn>
                  <a:cxn ang="0">
                    <a:pos x="0" y="0"/>
                  </a:cxn>
                  <a:cxn ang="0">
                    <a:pos x="0" y="351"/>
                  </a:cxn>
                </a:cxnLst>
                <a:rect l="0" t="0" r="r" b="b"/>
                <a:pathLst>
                  <a:path w="484" h="352">
                    <a:moveTo>
                      <a:pt x="0" y="351"/>
                    </a:moveTo>
                    <a:lnTo>
                      <a:pt x="444" y="351"/>
                    </a:lnTo>
                    <a:lnTo>
                      <a:pt x="462" y="330"/>
                    </a:lnTo>
                    <a:lnTo>
                      <a:pt x="465" y="309"/>
                    </a:lnTo>
                    <a:lnTo>
                      <a:pt x="477" y="258"/>
                    </a:lnTo>
                    <a:lnTo>
                      <a:pt x="480" y="138"/>
                    </a:lnTo>
                    <a:lnTo>
                      <a:pt x="483" y="54"/>
                    </a:lnTo>
                    <a:lnTo>
                      <a:pt x="468" y="27"/>
                    </a:lnTo>
                    <a:lnTo>
                      <a:pt x="438" y="12"/>
                    </a:lnTo>
                    <a:lnTo>
                      <a:pt x="420" y="0"/>
                    </a:lnTo>
                    <a:lnTo>
                      <a:pt x="0" y="0"/>
                    </a:lnTo>
                    <a:lnTo>
                      <a:pt x="0" y="351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19" name="Freeform 47"/>
              <p:cNvSpPr>
                <a:spLocks/>
              </p:cNvSpPr>
              <p:nvPr/>
            </p:nvSpPr>
            <p:spPr bwMode="auto">
              <a:xfrm>
                <a:off x="3510" y="1317"/>
                <a:ext cx="400" cy="226"/>
              </a:xfrm>
              <a:custGeom>
                <a:avLst/>
                <a:gdLst/>
                <a:ahLst/>
                <a:cxnLst>
                  <a:cxn ang="0">
                    <a:pos x="0" y="225"/>
                  </a:cxn>
                  <a:cxn ang="0">
                    <a:pos x="399" y="225"/>
                  </a:cxn>
                  <a:cxn ang="0">
                    <a:pos x="366" y="207"/>
                  </a:cxn>
                  <a:cxn ang="0">
                    <a:pos x="339" y="183"/>
                  </a:cxn>
                  <a:cxn ang="0">
                    <a:pos x="327" y="153"/>
                  </a:cxn>
                  <a:cxn ang="0">
                    <a:pos x="321" y="114"/>
                  </a:cxn>
                  <a:cxn ang="0">
                    <a:pos x="324" y="69"/>
                  </a:cxn>
                  <a:cxn ang="0">
                    <a:pos x="324" y="18"/>
                  </a:cxn>
                  <a:cxn ang="0">
                    <a:pos x="324" y="0"/>
                  </a:cxn>
                  <a:cxn ang="0">
                    <a:pos x="0" y="0"/>
                  </a:cxn>
                  <a:cxn ang="0">
                    <a:pos x="0" y="225"/>
                  </a:cxn>
                </a:cxnLst>
                <a:rect l="0" t="0" r="r" b="b"/>
                <a:pathLst>
                  <a:path w="400" h="226">
                    <a:moveTo>
                      <a:pt x="0" y="225"/>
                    </a:moveTo>
                    <a:lnTo>
                      <a:pt x="399" y="225"/>
                    </a:lnTo>
                    <a:lnTo>
                      <a:pt x="366" y="207"/>
                    </a:lnTo>
                    <a:lnTo>
                      <a:pt x="339" y="183"/>
                    </a:lnTo>
                    <a:lnTo>
                      <a:pt x="327" y="153"/>
                    </a:lnTo>
                    <a:lnTo>
                      <a:pt x="321" y="114"/>
                    </a:lnTo>
                    <a:lnTo>
                      <a:pt x="324" y="69"/>
                    </a:lnTo>
                    <a:lnTo>
                      <a:pt x="324" y="18"/>
                    </a:lnTo>
                    <a:lnTo>
                      <a:pt x="324" y="0"/>
                    </a:lnTo>
                    <a:lnTo>
                      <a:pt x="0" y="0"/>
                    </a:lnTo>
                    <a:lnTo>
                      <a:pt x="0" y="225"/>
                    </a:lnTo>
                  </a:path>
                </a:pathLst>
              </a:custGeom>
              <a:solidFill>
                <a:srgbClr val="AD69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20" name="Freeform 48"/>
              <p:cNvSpPr>
                <a:spLocks/>
              </p:cNvSpPr>
              <p:nvPr/>
            </p:nvSpPr>
            <p:spPr bwMode="auto">
              <a:xfrm>
                <a:off x="3510" y="1122"/>
                <a:ext cx="460" cy="202"/>
              </a:xfrm>
              <a:custGeom>
                <a:avLst/>
                <a:gdLst/>
                <a:ahLst/>
                <a:cxnLst>
                  <a:cxn ang="0">
                    <a:pos x="0" y="201"/>
                  </a:cxn>
                  <a:cxn ang="0">
                    <a:pos x="327" y="201"/>
                  </a:cxn>
                  <a:cxn ang="0">
                    <a:pos x="354" y="180"/>
                  </a:cxn>
                  <a:cxn ang="0">
                    <a:pos x="378" y="162"/>
                  </a:cxn>
                  <a:cxn ang="0">
                    <a:pos x="411" y="141"/>
                  </a:cxn>
                  <a:cxn ang="0">
                    <a:pos x="435" y="120"/>
                  </a:cxn>
                  <a:cxn ang="0">
                    <a:pos x="456" y="90"/>
                  </a:cxn>
                  <a:cxn ang="0">
                    <a:pos x="459" y="57"/>
                  </a:cxn>
                  <a:cxn ang="0">
                    <a:pos x="444" y="24"/>
                  </a:cxn>
                  <a:cxn ang="0">
                    <a:pos x="426" y="0"/>
                  </a:cxn>
                  <a:cxn ang="0">
                    <a:pos x="0" y="3"/>
                  </a:cxn>
                  <a:cxn ang="0">
                    <a:pos x="0" y="201"/>
                  </a:cxn>
                </a:cxnLst>
                <a:rect l="0" t="0" r="r" b="b"/>
                <a:pathLst>
                  <a:path w="460" h="202">
                    <a:moveTo>
                      <a:pt x="0" y="201"/>
                    </a:moveTo>
                    <a:lnTo>
                      <a:pt x="327" y="201"/>
                    </a:lnTo>
                    <a:lnTo>
                      <a:pt x="354" y="180"/>
                    </a:lnTo>
                    <a:lnTo>
                      <a:pt x="378" y="162"/>
                    </a:lnTo>
                    <a:lnTo>
                      <a:pt x="411" y="141"/>
                    </a:lnTo>
                    <a:lnTo>
                      <a:pt x="435" y="120"/>
                    </a:lnTo>
                    <a:lnTo>
                      <a:pt x="456" y="90"/>
                    </a:lnTo>
                    <a:lnTo>
                      <a:pt x="459" y="57"/>
                    </a:lnTo>
                    <a:lnTo>
                      <a:pt x="444" y="24"/>
                    </a:lnTo>
                    <a:lnTo>
                      <a:pt x="426" y="0"/>
                    </a:lnTo>
                    <a:lnTo>
                      <a:pt x="0" y="3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FAFD0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2321" name="Rectangle 49"/>
              <p:cNvSpPr>
                <a:spLocks noChangeArrowheads="1"/>
              </p:cNvSpPr>
              <p:nvPr/>
            </p:nvSpPr>
            <p:spPr bwMode="auto">
              <a:xfrm>
                <a:off x="4002" y="1095"/>
                <a:ext cx="1575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b="1" dirty="0">
                    <a:latin typeface="Tahoma" pitchFamily="34" charset="0"/>
                  </a:rPr>
                  <a:t>Crevasse Splay</a:t>
                </a:r>
              </a:p>
            </p:txBody>
          </p:sp>
          <p:sp>
            <p:nvSpPr>
              <p:cNvPr id="182322" name="Rectangle 50"/>
              <p:cNvSpPr>
                <a:spLocks noChangeArrowheads="1"/>
              </p:cNvSpPr>
              <p:nvPr/>
            </p:nvSpPr>
            <p:spPr bwMode="auto">
              <a:xfrm>
                <a:off x="4038" y="1500"/>
                <a:ext cx="1252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b="1" dirty="0">
                    <a:latin typeface="Tahoma" pitchFamily="34" charset="0"/>
                  </a:rPr>
                  <a:t>Channel Fill</a:t>
                </a:r>
              </a:p>
            </p:txBody>
          </p:sp>
          <p:sp>
            <p:nvSpPr>
              <p:cNvPr id="182323" name="Rectangle 51"/>
              <p:cNvSpPr>
                <a:spLocks noChangeArrowheads="1"/>
              </p:cNvSpPr>
              <p:nvPr/>
            </p:nvSpPr>
            <p:spPr bwMode="auto">
              <a:xfrm>
                <a:off x="4101" y="1787"/>
                <a:ext cx="1282" cy="61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Proximal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Distributary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Mouth Bar</a:t>
                </a:r>
              </a:p>
            </p:txBody>
          </p:sp>
          <p:sp>
            <p:nvSpPr>
              <p:cNvPr id="182324" name="Rectangle 52"/>
              <p:cNvSpPr>
                <a:spLocks noChangeArrowheads="1"/>
              </p:cNvSpPr>
              <p:nvPr/>
            </p:nvSpPr>
            <p:spPr bwMode="auto">
              <a:xfrm>
                <a:off x="4065" y="2435"/>
                <a:ext cx="1282" cy="61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Distal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Distributary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b="1" dirty="0">
                    <a:latin typeface="Tahoma" pitchFamily="34" charset="0"/>
                  </a:rPr>
                  <a:t>Mouth Bar</a:t>
                </a:r>
              </a:p>
            </p:txBody>
          </p:sp>
          <p:sp>
            <p:nvSpPr>
              <p:cNvPr id="182325" name="Rectangle 53"/>
              <p:cNvSpPr>
                <a:spLocks noChangeArrowheads="1"/>
              </p:cNvSpPr>
              <p:nvPr/>
            </p:nvSpPr>
            <p:spPr bwMode="auto">
              <a:xfrm>
                <a:off x="3903" y="3363"/>
                <a:ext cx="939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b="1" dirty="0">
                    <a:latin typeface="Tahoma" pitchFamily="34" charset="0"/>
                  </a:rPr>
                  <a:t>Prodelta</a:t>
                </a:r>
              </a:p>
            </p:txBody>
          </p:sp>
          <p:sp>
            <p:nvSpPr>
              <p:cNvPr id="182326" name="Rectangle 54"/>
              <p:cNvSpPr>
                <a:spLocks noChangeArrowheads="1"/>
              </p:cNvSpPr>
              <p:nvPr/>
            </p:nvSpPr>
            <p:spPr bwMode="auto">
              <a:xfrm>
                <a:off x="3984" y="3084"/>
                <a:ext cx="1211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b="1" dirty="0">
                    <a:latin typeface="Tahoma" pitchFamily="34" charset="0"/>
                  </a:rPr>
                  <a:t>Delta Front</a:t>
                </a:r>
              </a:p>
            </p:txBody>
          </p:sp>
          <p:sp>
            <p:nvSpPr>
              <p:cNvPr id="182327" name="Line 55"/>
              <p:cNvSpPr>
                <a:spLocks noChangeShapeType="1"/>
              </p:cNvSpPr>
              <p:nvPr/>
            </p:nvSpPr>
            <p:spPr bwMode="auto">
              <a:xfrm>
                <a:off x="3510" y="1126"/>
                <a:ext cx="0" cy="258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2328" name="Freeform 56"/>
              <p:cNvSpPr>
                <a:spLocks/>
              </p:cNvSpPr>
              <p:nvPr/>
            </p:nvSpPr>
            <p:spPr bwMode="auto">
              <a:xfrm>
                <a:off x="3512" y="3606"/>
                <a:ext cx="277" cy="113"/>
              </a:xfrm>
              <a:custGeom>
                <a:avLst/>
                <a:gdLst/>
                <a:ahLst/>
                <a:cxnLst>
                  <a:cxn ang="0">
                    <a:pos x="0" y="112"/>
                  </a:cxn>
                  <a:cxn ang="0">
                    <a:pos x="276" y="112"/>
                  </a:cxn>
                  <a:cxn ang="0">
                    <a:pos x="276" y="85"/>
                  </a:cxn>
                  <a:cxn ang="0">
                    <a:pos x="272" y="50"/>
                  </a:cxn>
                  <a:cxn ang="0">
                    <a:pos x="272" y="0"/>
                  </a:cxn>
                  <a:cxn ang="0">
                    <a:pos x="0" y="0"/>
                  </a:cxn>
                  <a:cxn ang="0">
                    <a:pos x="0" y="112"/>
                  </a:cxn>
                </a:cxnLst>
                <a:rect l="0" t="0" r="r" b="b"/>
                <a:pathLst>
                  <a:path w="277" h="113">
                    <a:moveTo>
                      <a:pt x="0" y="112"/>
                    </a:moveTo>
                    <a:lnTo>
                      <a:pt x="276" y="112"/>
                    </a:lnTo>
                    <a:lnTo>
                      <a:pt x="276" y="85"/>
                    </a:lnTo>
                    <a:lnTo>
                      <a:pt x="272" y="50"/>
                    </a:lnTo>
                    <a:lnTo>
                      <a:pt x="272" y="0"/>
                    </a:lnTo>
                    <a:lnTo>
                      <a:pt x="0" y="0"/>
                    </a:lnTo>
                    <a:lnTo>
                      <a:pt x="0" y="112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82329" name="Line 57"/>
            <p:cNvSpPr>
              <a:spLocks noChangeShapeType="1"/>
            </p:cNvSpPr>
            <p:nvPr/>
          </p:nvSpPr>
          <p:spPr bwMode="auto">
            <a:xfrm>
              <a:off x="690" y="1265"/>
              <a:ext cx="0" cy="353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2330" name="Line 58"/>
            <p:cNvSpPr>
              <a:spLocks noChangeShapeType="1"/>
            </p:cNvSpPr>
            <p:nvPr/>
          </p:nvSpPr>
          <p:spPr bwMode="auto">
            <a:xfrm>
              <a:off x="682" y="1611"/>
              <a:ext cx="2827" cy="212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2331" name="Line 59"/>
            <p:cNvSpPr>
              <a:spLocks noChangeShapeType="1"/>
            </p:cNvSpPr>
            <p:nvPr/>
          </p:nvSpPr>
          <p:spPr bwMode="auto">
            <a:xfrm flipV="1">
              <a:off x="704" y="1156"/>
              <a:ext cx="2794" cy="21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for an Exercise</a:t>
            </a:r>
          </a:p>
        </p:txBody>
      </p:sp>
      <p:sp>
        <p:nvSpPr>
          <p:cNvPr id="183299" name="AutoShape 3"/>
          <p:cNvSpPr>
            <a:spLocks noChangeArrowheads="1"/>
          </p:cNvSpPr>
          <p:nvPr/>
        </p:nvSpPr>
        <p:spPr bwMode="auto">
          <a:xfrm flipH="1">
            <a:off x="1073150" y="1404938"/>
            <a:ext cx="2189163" cy="152241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000" dirty="0"/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1071563" y="1538288"/>
            <a:ext cx="22113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Where should I 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drill a well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in this area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???</a:t>
            </a:r>
          </a:p>
        </p:txBody>
      </p:sp>
      <p:graphicFrame>
        <p:nvGraphicFramePr>
          <p:cNvPr id="183301" name="Object 5"/>
          <p:cNvGraphicFramePr>
            <a:graphicFrameLocks noChangeAspect="1"/>
          </p:cNvGraphicFramePr>
          <p:nvPr/>
        </p:nvGraphicFramePr>
        <p:xfrm>
          <a:off x="4992688" y="2574925"/>
          <a:ext cx="2836862" cy="272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Clip" r:id="rId4" imgW="2013120" imgH="1929960" progId="">
                  <p:embed/>
                </p:oleObj>
              </mc:Choice>
              <mc:Fallback>
                <p:oleObj name="Clip" r:id="rId4" imgW="2013120" imgH="19299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2688" y="2574925"/>
                        <a:ext cx="2836862" cy="272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02" name="Object 6"/>
          <p:cNvGraphicFramePr>
            <a:graphicFrameLocks noChangeAspect="1"/>
          </p:cNvGraphicFramePr>
          <p:nvPr/>
        </p:nvGraphicFramePr>
        <p:xfrm>
          <a:off x="2474913" y="2181225"/>
          <a:ext cx="3276600" cy="345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Clip" r:id="rId6" imgW="3276000" imgH="3458880" progId="">
                  <p:embed/>
                </p:oleObj>
              </mc:Choice>
              <mc:Fallback>
                <p:oleObj name="Clip" r:id="rId6" imgW="3276000" imgH="34588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4913" y="2181225"/>
                        <a:ext cx="3276600" cy="345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6073775" y="2951163"/>
            <a:ext cx="1258888" cy="1157287"/>
            <a:chOff x="538" y="46"/>
            <a:chExt cx="4347" cy="4328"/>
          </a:xfrm>
        </p:grpSpPr>
        <p:sp>
          <p:nvSpPr>
            <p:cNvPr id="183305" name="Rectangle 9"/>
            <p:cNvSpPr>
              <a:spLocks noChangeAspect="1" noChangeArrowheads="1"/>
            </p:cNvSpPr>
            <p:nvPr/>
          </p:nvSpPr>
          <p:spPr bwMode="auto">
            <a:xfrm>
              <a:off x="604" y="270"/>
              <a:ext cx="4163" cy="3781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" name="Group 10"/>
            <p:cNvGrpSpPr>
              <a:grpSpLocks noChangeAspect="1"/>
            </p:cNvGrpSpPr>
            <p:nvPr/>
          </p:nvGrpSpPr>
          <p:grpSpPr bwMode="auto">
            <a:xfrm>
              <a:off x="538" y="46"/>
              <a:ext cx="4347" cy="4328"/>
              <a:chOff x="538" y="46"/>
              <a:chExt cx="4347" cy="4328"/>
            </a:xfrm>
          </p:grpSpPr>
          <p:sp>
            <p:nvSpPr>
              <p:cNvPr id="183307" name="Text Box 11"/>
              <p:cNvSpPr txBox="1">
                <a:spLocks noChangeAspect="1" noChangeArrowheads="1"/>
              </p:cNvSpPr>
              <p:nvPr/>
            </p:nvSpPr>
            <p:spPr bwMode="auto">
              <a:xfrm rot="2851321">
                <a:off x="585" y="2072"/>
                <a:ext cx="79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H</a:t>
                </a:r>
              </a:p>
            </p:txBody>
          </p:sp>
          <p:sp>
            <p:nvSpPr>
              <p:cNvPr id="183308" name="Line 12"/>
              <p:cNvSpPr>
                <a:spLocks noChangeAspect="1" noChangeShapeType="1"/>
              </p:cNvSpPr>
              <p:nvPr/>
            </p:nvSpPr>
            <p:spPr bwMode="auto">
              <a:xfrm>
                <a:off x="927" y="2311"/>
                <a:ext cx="1945" cy="15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09" name="Text Box 13"/>
              <p:cNvSpPr txBox="1">
                <a:spLocks noChangeAspect="1" noChangeArrowheads="1"/>
              </p:cNvSpPr>
              <p:nvPr/>
            </p:nvSpPr>
            <p:spPr bwMode="auto">
              <a:xfrm rot="3284381">
                <a:off x="4252" y="2595"/>
                <a:ext cx="789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A</a:t>
                </a:r>
              </a:p>
            </p:txBody>
          </p:sp>
          <p:sp>
            <p:nvSpPr>
              <p:cNvPr id="183310" name="Text Box 14"/>
              <p:cNvSpPr txBox="1">
                <a:spLocks noChangeAspect="1" noChangeArrowheads="1"/>
              </p:cNvSpPr>
              <p:nvPr/>
            </p:nvSpPr>
            <p:spPr bwMode="auto">
              <a:xfrm rot="505166">
                <a:off x="1843" y="1726"/>
                <a:ext cx="723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E</a:t>
                </a:r>
              </a:p>
            </p:txBody>
          </p:sp>
          <p:sp>
            <p:nvSpPr>
              <p:cNvPr id="183311" name="Text Box 15"/>
              <p:cNvSpPr txBox="1">
                <a:spLocks noChangeAspect="1" noChangeArrowheads="1"/>
              </p:cNvSpPr>
              <p:nvPr/>
            </p:nvSpPr>
            <p:spPr bwMode="auto">
              <a:xfrm rot="2976700">
                <a:off x="2553" y="861"/>
                <a:ext cx="79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C</a:t>
                </a:r>
              </a:p>
            </p:txBody>
          </p:sp>
          <p:sp>
            <p:nvSpPr>
              <p:cNvPr id="183312" name="Line 16"/>
              <p:cNvSpPr>
                <a:spLocks noChangeAspect="1" noChangeShapeType="1"/>
              </p:cNvSpPr>
              <p:nvPr/>
            </p:nvSpPr>
            <p:spPr bwMode="auto">
              <a:xfrm>
                <a:off x="1239" y="2399"/>
                <a:ext cx="2526" cy="35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3" name="Line 17"/>
              <p:cNvSpPr>
                <a:spLocks noChangeAspect="1" noChangeShapeType="1"/>
              </p:cNvSpPr>
              <p:nvPr/>
            </p:nvSpPr>
            <p:spPr bwMode="auto">
              <a:xfrm>
                <a:off x="3069" y="499"/>
                <a:ext cx="1379" cy="22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4" name="Line 18"/>
              <p:cNvSpPr>
                <a:spLocks noChangeAspect="1" noChangeShapeType="1"/>
              </p:cNvSpPr>
              <p:nvPr/>
            </p:nvSpPr>
            <p:spPr bwMode="auto">
              <a:xfrm>
                <a:off x="2239" y="2023"/>
                <a:ext cx="1797" cy="13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5" name="Line 19"/>
              <p:cNvSpPr>
                <a:spLocks noChangeAspect="1" noChangeShapeType="1"/>
              </p:cNvSpPr>
              <p:nvPr/>
            </p:nvSpPr>
            <p:spPr bwMode="auto">
              <a:xfrm>
                <a:off x="2910" y="1121"/>
                <a:ext cx="1342" cy="14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6" name="Line 20"/>
              <p:cNvSpPr>
                <a:spLocks noChangeAspect="1" noChangeShapeType="1"/>
              </p:cNvSpPr>
              <p:nvPr/>
            </p:nvSpPr>
            <p:spPr bwMode="auto">
              <a:xfrm>
                <a:off x="2269" y="2701"/>
                <a:ext cx="438" cy="9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7" name="Text Box 21"/>
              <p:cNvSpPr txBox="1">
                <a:spLocks noChangeAspect="1" noChangeArrowheads="1"/>
              </p:cNvSpPr>
              <p:nvPr/>
            </p:nvSpPr>
            <p:spPr bwMode="auto">
              <a:xfrm rot="3810581">
                <a:off x="2016" y="2464"/>
                <a:ext cx="778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F</a:t>
                </a:r>
              </a:p>
            </p:txBody>
          </p:sp>
          <p:sp>
            <p:nvSpPr>
              <p:cNvPr id="183318" name="Line 22"/>
              <p:cNvSpPr>
                <a:spLocks noChangeAspect="1" noChangeShapeType="1"/>
              </p:cNvSpPr>
              <p:nvPr/>
            </p:nvSpPr>
            <p:spPr bwMode="auto">
              <a:xfrm>
                <a:off x="2148" y="1590"/>
                <a:ext cx="1006" cy="18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19" name="Text Box 23"/>
              <p:cNvSpPr txBox="1">
                <a:spLocks noChangeAspect="1" noChangeArrowheads="1"/>
              </p:cNvSpPr>
              <p:nvPr/>
            </p:nvSpPr>
            <p:spPr bwMode="auto">
              <a:xfrm rot="3908938">
                <a:off x="1835" y="1360"/>
                <a:ext cx="789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D</a:t>
                </a:r>
              </a:p>
            </p:txBody>
          </p:sp>
          <p:sp>
            <p:nvSpPr>
              <p:cNvPr id="183320" name="Line 24"/>
              <p:cNvSpPr>
                <a:spLocks noChangeAspect="1" noChangeShapeType="1"/>
              </p:cNvSpPr>
              <p:nvPr/>
            </p:nvSpPr>
            <p:spPr bwMode="auto">
              <a:xfrm flipH="1">
                <a:off x="2531" y="1082"/>
                <a:ext cx="461" cy="198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321" name="Text Box 25"/>
              <p:cNvSpPr txBox="1">
                <a:spLocks noChangeAspect="1" noChangeArrowheads="1"/>
              </p:cNvSpPr>
              <p:nvPr/>
            </p:nvSpPr>
            <p:spPr bwMode="auto">
              <a:xfrm rot="-4731426">
                <a:off x="2109" y="2719"/>
                <a:ext cx="79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B</a:t>
                </a:r>
              </a:p>
            </p:txBody>
          </p:sp>
          <p:sp>
            <p:nvSpPr>
              <p:cNvPr id="183322" name="Text Box 26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1316" y="2688"/>
                <a:ext cx="85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323" name="Oval 27"/>
              <p:cNvSpPr>
                <a:spLocks noChangeAspect="1" noChangeArrowheads="1"/>
              </p:cNvSpPr>
              <p:nvPr/>
            </p:nvSpPr>
            <p:spPr bwMode="auto">
              <a:xfrm>
                <a:off x="1702" y="2934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24" name="Oval 28"/>
              <p:cNvSpPr>
                <a:spLocks noChangeAspect="1" noChangeArrowheads="1"/>
              </p:cNvSpPr>
              <p:nvPr/>
            </p:nvSpPr>
            <p:spPr bwMode="auto">
              <a:xfrm>
                <a:off x="1980" y="3157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25" name="Oval 29"/>
              <p:cNvSpPr>
                <a:spLocks noChangeAspect="1" noChangeArrowheads="1"/>
              </p:cNvSpPr>
              <p:nvPr/>
            </p:nvSpPr>
            <p:spPr bwMode="auto">
              <a:xfrm>
                <a:off x="2789" y="3811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26" name="Oval 30"/>
              <p:cNvSpPr>
                <a:spLocks noChangeAspect="1" noChangeArrowheads="1"/>
              </p:cNvSpPr>
              <p:nvPr/>
            </p:nvSpPr>
            <p:spPr bwMode="auto">
              <a:xfrm>
                <a:off x="2246" y="3375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27" name="Oval 31"/>
              <p:cNvSpPr>
                <a:spLocks noChangeAspect="1" noChangeArrowheads="1"/>
              </p:cNvSpPr>
              <p:nvPr/>
            </p:nvSpPr>
            <p:spPr bwMode="auto">
              <a:xfrm>
                <a:off x="2516" y="3596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28" name="Text Box 32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1585" y="2902"/>
                <a:ext cx="85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329" name="Text Box 33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1832" y="3127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330" name="Text Box 34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2106" y="3347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331" name="Text Box 35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2385" y="3555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332" name="Oval 36"/>
              <p:cNvSpPr>
                <a:spLocks noChangeAspect="1" noChangeArrowheads="1"/>
              </p:cNvSpPr>
              <p:nvPr/>
            </p:nvSpPr>
            <p:spPr bwMode="auto">
              <a:xfrm>
                <a:off x="1155" y="2485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33" name="Oval 37"/>
              <p:cNvSpPr>
                <a:spLocks noChangeAspect="1" noChangeArrowheads="1"/>
              </p:cNvSpPr>
              <p:nvPr/>
            </p:nvSpPr>
            <p:spPr bwMode="auto">
              <a:xfrm>
                <a:off x="1429" y="2716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34" name="Text Box 38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763" y="2231"/>
                <a:ext cx="849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335" name="Text Box 39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1037" y="2462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336" name="Oval 40"/>
              <p:cNvSpPr>
                <a:spLocks noChangeAspect="1" noChangeArrowheads="1"/>
              </p:cNvSpPr>
              <p:nvPr/>
            </p:nvSpPr>
            <p:spPr bwMode="auto">
              <a:xfrm>
                <a:off x="885" y="227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37" name="Text Box 41"/>
              <p:cNvSpPr txBox="1">
                <a:spLocks noChangeAspect="1" noChangeArrowheads="1"/>
              </p:cNvSpPr>
              <p:nvPr/>
            </p:nvSpPr>
            <p:spPr bwMode="auto">
              <a:xfrm rot="-2407801">
                <a:off x="538" y="2035"/>
                <a:ext cx="707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183338" name="Oval 42"/>
              <p:cNvSpPr>
                <a:spLocks noChangeAspect="1" noChangeArrowheads="1"/>
              </p:cNvSpPr>
              <p:nvPr/>
            </p:nvSpPr>
            <p:spPr bwMode="auto">
              <a:xfrm>
                <a:off x="1523" y="2417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39" name="Text Box 43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1134" y="1894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340" name="Oval 44"/>
              <p:cNvSpPr>
                <a:spLocks noChangeAspect="1" noChangeArrowheads="1"/>
              </p:cNvSpPr>
              <p:nvPr/>
            </p:nvSpPr>
            <p:spPr bwMode="auto">
              <a:xfrm>
                <a:off x="1179" y="2372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41" name="Text Box 45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777" y="1846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342" name="Oval 46"/>
              <p:cNvSpPr>
                <a:spLocks noChangeAspect="1" noChangeArrowheads="1"/>
              </p:cNvSpPr>
              <p:nvPr/>
            </p:nvSpPr>
            <p:spPr bwMode="auto">
              <a:xfrm>
                <a:off x="1859" y="2467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43" name="Text Box 47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1452" y="1935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344" name="Oval 48"/>
              <p:cNvSpPr>
                <a:spLocks noChangeAspect="1" noChangeArrowheads="1"/>
              </p:cNvSpPr>
              <p:nvPr/>
            </p:nvSpPr>
            <p:spPr bwMode="auto">
              <a:xfrm>
                <a:off x="2203" y="2519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45" name="Text Box 49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1808" y="2001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346" name="Oval 50"/>
              <p:cNvSpPr>
                <a:spLocks noChangeAspect="1" noChangeArrowheads="1"/>
              </p:cNvSpPr>
              <p:nvPr/>
            </p:nvSpPr>
            <p:spPr bwMode="auto">
              <a:xfrm>
                <a:off x="2542" y="2561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47" name="Text Box 51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2043" y="2188"/>
                <a:ext cx="997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348" name="Oval 52"/>
              <p:cNvSpPr>
                <a:spLocks noChangeAspect="1" noChangeArrowheads="1"/>
              </p:cNvSpPr>
              <p:nvPr/>
            </p:nvSpPr>
            <p:spPr bwMode="auto">
              <a:xfrm>
                <a:off x="2905" y="2609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49" name="Text Box 53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2438" y="2253"/>
                <a:ext cx="998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350" name="Oval 54"/>
              <p:cNvSpPr>
                <a:spLocks noChangeAspect="1" noChangeArrowheads="1"/>
              </p:cNvSpPr>
              <p:nvPr/>
            </p:nvSpPr>
            <p:spPr bwMode="auto">
              <a:xfrm>
                <a:off x="3241" y="265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51" name="Text Box 55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2761" y="2301"/>
                <a:ext cx="997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352" name="Oval 56"/>
              <p:cNvSpPr>
                <a:spLocks noChangeAspect="1" noChangeArrowheads="1"/>
              </p:cNvSpPr>
              <p:nvPr/>
            </p:nvSpPr>
            <p:spPr bwMode="auto">
              <a:xfrm>
                <a:off x="3588" y="2718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53" name="Text Box 57"/>
              <p:cNvSpPr txBox="1">
                <a:spLocks noChangeAspect="1" noChangeArrowheads="1"/>
              </p:cNvSpPr>
              <p:nvPr/>
            </p:nvSpPr>
            <p:spPr bwMode="auto">
              <a:xfrm rot="-4703866">
                <a:off x="3117" y="2361"/>
                <a:ext cx="998" cy="4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1601</a:t>
                </a:r>
              </a:p>
            </p:txBody>
          </p:sp>
          <p:sp>
            <p:nvSpPr>
              <p:cNvPr id="183354" name="Oval 58"/>
              <p:cNvSpPr>
                <a:spLocks noChangeAspect="1" noChangeArrowheads="1"/>
              </p:cNvSpPr>
              <p:nvPr/>
            </p:nvSpPr>
            <p:spPr bwMode="auto">
              <a:xfrm>
                <a:off x="2138" y="1585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55" name="Text Box 59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831" y="1227"/>
                <a:ext cx="652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183356" name="Oval 60"/>
              <p:cNvSpPr>
                <a:spLocks noChangeAspect="1" noChangeArrowheads="1"/>
              </p:cNvSpPr>
              <p:nvPr/>
            </p:nvSpPr>
            <p:spPr bwMode="auto">
              <a:xfrm>
                <a:off x="2261" y="1823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57" name="Text Box 61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821" y="1590"/>
                <a:ext cx="849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358" name="Oval 62"/>
              <p:cNvSpPr>
                <a:spLocks noChangeAspect="1" noChangeArrowheads="1"/>
              </p:cNvSpPr>
              <p:nvPr/>
            </p:nvSpPr>
            <p:spPr bwMode="auto">
              <a:xfrm>
                <a:off x="2395" y="206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59" name="Text Box 63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782" y="1922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360" name="Oval 64"/>
              <p:cNvSpPr>
                <a:spLocks noChangeAspect="1" noChangeArrowheads="1"/>
              </p:cNvSpPr>
              <p:nvPr/>
            </p:nvSpPr>
            <p:spPr bwMode="auto">
              <a:xfrm>
                <a:off x="2532" y="2309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61" name="Text Box 65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925" y="2165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362" name="Oval 66"/>
              <p:cNvSpPr>
                <a:spLocks noChangeAspect="1" noChangeArrowheads="1"/>
              </p:cNvSpPr>
              <p:nvPr/>
            </p:nvSpPr>
            <p:spPr bwMode="auto">
              <a:xfrm>
                <a:off x="2795" y="2800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63" name="Text Box 67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2100" y="2670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364" name="Oval 68"/>
              <p:cNvSpPr>
                <a:spLocks noChangeAspect="1" noChangeArrowheads="1"/>
              </p:cNvSpPr>
              <p:nvPr/>
            </p:nvSpPr>
            <p:spPr bwMode="auto">
              <a:xfrm>
                <a:off x="2663" y="2553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65" name="Text Box 69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2221" y="2314"/>
                <a:ext cx="85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366" name="Oval 70"/>
              <p:cNvSpPr>
                <a:spLocks noChangeAspect="1" noChangeArrowheads="1"/>
              </p:cNvSpPr>
              <p:nvPr/>
            </p:nvSpPr>
            <p:spPr bwMode="auto">
              <a:xfrm>
                <a:off x="2921" y="3039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67" name="Text Box 71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2221" y="2908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368" name="Oval 72"/>
              <p:cNvSpPr>
                <a:spLocks noChangeAspect="1" noChangeArrowheads="1"/>
              </p:cNvSpPr>
              <p:nvPr/>
            </p:nvSpPr>
            <p:spPr bwMode="auto">
              <a:xfrm>
                <a:off x="3060" y="3283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69" name="Text Box 73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2352" y="3145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370" name="Oval 74"/>
              <p:cNvSpPr>
                <a:spLocks noChangeAspect="1" noChangeArrowheads="1"/>
              </p:cNvSpPr>
              <p:nvPr/>
            </p:nvSpPr>
            <p:spPr bwMode="auto">
              <a:xfrm>
                <a:off x="2259" y="2707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 eaLnBrk="1" hangingPunct="1"/>
                <a:endParaRPr lang="en-US" sz="300" dirty="0">
                  <a:latin typeface="Arial" pitchFamily="34" charset="0"/>
                </a:endParaRPr>
              </a:p>
            </p:txBody>
          </p:sp>
          <p:sp>
            <p:nvSpPr>
              <p:cNvPr id="183371" name="Text Box 75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810" y="2498"/>
                <a:ext cx="707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183372" name="Oval 76"/>
              <p:cNvSpPr>
                <a:spLocks noChangeAspect="1" noChangeArrowheads="1"/>
              </p:cNvSpPr>
              <p:nvPr/>
            </p:nvSpPr>
            <p:spPr bwMode="auto">
              <a:xfrm>
                <a:off x="2374" y="2959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 eaLnBrk="1" hangingPunct="1"/>
                <a:endParaRPr lang="en-US" sz="300" dirty="0">
                  <a:latin typeface="Arial" pitchFamily="34" charset="0"/>
                </a:endParaRPr>
              </a:p>
            </p:txBody>
          </p:sp>
          <p:sp>
            <p:nvSpPr>
              <p:cNvPr id="183373" name="Text Box 77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755" y="2819"/>
                <a:ext cx="85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374" name="Oval 78"/>
              <p:cNvSpPr>
                <a:spLocks noChangeAspect="1" noChangeArrowheads="1"/>
              </p:cNvSpPr>
              <p:nvPr/>
            </p:nvSpPr>
            <p:spPr bwMode="auto">
              <a:xfrm>
                <a:off x="2626" y="3516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 eaLnBrk="1" hangingPunct="1"/>
                <a:endParaRPr lang="en-US" sz="300" dirty="0">
                  <a:latin typeface="Arial" pitchFamily="34" charset="0"/>
                </a:endParaRPr>
              </a:p>
            </p:txBody>
          </p:sp>
          <p:sp>
            <p:nvSpPr>
              <p:cNvPr id="183375" name="Text Box 79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2177" y="3276"/>
                <a:ext cx="85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376" name="Oval 80"/>
              <p:cNvSpPr>
                <a:spLocks noChangeAspect="1" noChangeArrowheads="1"/>
              </p:cNvSpPr>
              <p:nvPr/>
            </p:nvSpPr>
            <p:spPr bwMode="auto">
              <a:xfrm>
                <a:off x="2485" y="3198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 eaLnBrk="1" hangingPunct="1"/>
                <a:endParaRPr lang="en-US" sz="300" dirty="0">
                  <a:latin typeface="Arial" pitchFamily="34" charset="0"/>
                </a:endParaRPr>
              </a:p>
            </p:txBody>
          </p:sp>
          <p:sp>
            <p:nvSpPr>
              <p:cNvPr id="183377" name="Text Box 81"/>
              <p:cNvSpPr txBox="1">
                <a:spLocks noChangeAspect="1" noChangeArrowheads="1"/>
              </p:cNvSpPr>
              <p:nvPr/>
            </p:nvSpPr>
            <p:spPr bwMode="auto">
              <a:xfrm rot="-1580109">
                <a:off x="1870" y="3044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378" name="Oval 82"/>
              <p:cNvSpPr>
                <a:spLocks noChangeAspect="1" noChangeArrowheads="1"/>
              </p:cNvSpPr>
              <p:nvPr/>
            </p:nvSpPr>
            <p:spPr bwMode="auto">
              <a:xfrm>
                <a:off x="2839" y="160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79" name="Text Box 83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692" y="1429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1801</a:t>
                </a:r>
              </a:p>
            </p:txBody>
          </p:sp>
          <p:sp>
            <p:nvSpPr>
              <p:cNvPr id="183380" name="Oval 84"/>
              <p:cNvSpPr>
                <a:spLocks noChangeAspect="1" noChangeArrowheads="1"/>
              </p:cNvSpPr>
              <p:nvPr/>
            </p:nvSpPr>
            <p:spPr bwMode="auto">
              <a:xfrm>
                <a:off x="2897" y="1335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81" name="Text Box 85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782" y="1032"/>
                <a:ext cx="1304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2001</a:t>
                </a:r>
              </a:p>
            </p:txBody>
          </p:sp>
          <p:sp>
            <p:nvSpPr>
              <p:cNvPr id="183382" name="Oval 86"/>
              <p:cNvSpPr>
                <a:spLocks noChangeAspect="1" noChangeArrowheads="1"/>
              </p:cNvSpPr>
              <p:nvPr/>
            </p:nvSpPr>
            <p:spPr bwMode="auto">
              <a:xfrm>
                <a:off x="2965" y="1065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83" name="Text Box 87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807" y="877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2201</a:t>
                </a:r>
              </a:p>
            </p:txBody>
          </p:sp>
          <p:sp>
            <p:nvSpPr>
              <p:cNvPr id="183384" name="Oval 88"/>
              <p:cNvSpPr>
                <a:spLocks noChangeAspect="1" noChangeArrowheads="1"/>
              </p:cNvSpPr>
              <p:nvPr/>
            </p:nvSpPr>
            <p:spPr bwMode="auto">
              <a:xfrm>
                <a:off x="2774" y="1873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85" name="Text Box 89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616" y="1696"/>
                <a:ext cx="92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1601</a:t>
                </a:r>
              </a:p>
            </p:txBody>
          </p:sp>
          <p:sp>
            <p:nvSpPr>
              <p:cNvPr id="183386" name="Oval 90"/>
              <p:cNvSpPr>
                <a:spLocks noChangeAspect="1" noChangeArrowheads="1"/>
              </p:cNvSpPr>
              <p:nvPr/>
            </p:nvSpPr>
            <p:spPr bwMode="auto">
              <a:xfrm>
                <a:off x="2710" y="2141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87" name="Text Box 91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331" y="1916"/>
                <a:ext cx="92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388" name="Oval 92"/>
              <p:cNvSpPr>
                <a:spLocks noChangeAspect="1" noChangeArrowheads="1"/>
              </p:cNvSpPr>
              <p:nvPr/>
            </p:nvSpPr>
            <p:spPr bwMode="auto">
              <a:xfrm>
                <a:off x="2653" y="2420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89" name="Text Box 93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500" y="2201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390" name="Oval 94"/>
              <p:cNvSpPr>
                <a:spLocks noChangeAspect="1" noChangeArrowheads="1"/>
              </p:cNvSpPr>
              <p:nvPr/>
            </p:nvSpPr>
            <p:spPr bwMode="auto">
              <a:xfrm>
                <a:off x="2590" y="2679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91" name="Text Box 95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418" y="2534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392" name="Oval 96"/>
              <p:cNvSpPr>
                <a:spLocks noChangeAspect="1" noChangeArrowheads="1"/>
              </p:cNvSpPr>
              <p:nvPr/>
            </p:nvSpPr>
            <p:spPr bwMode="auto">
              <a:xfrm>
                <a:off x="2529" y="2937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93" name="Text Box 97"/>
              <p:cNvSpPr txBox="1">
                <a:spLocks noChangeAspect="1" noChangeArrowheads="1"/>
              </p:cNvSpPr>
              <p:nvPr/>
            </p:nvSpPr>
            <p:spPr bwMode="auto">
              <a:xfrm rot="857729">
                <a:off x="2352" y="2735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394" name="Oval 98"/>
              <p:cNvSpPr>
                <a:spLocks noChangeAspect="1" noChangeArrowheads="1"/>
              </p:cNvSpPr>
              <p:nvPr/>
            </p:nvSpPr>
            <p:spPr bwMode="auto">
              <a:xfrm rot="-614321">
                <a:off x="2221" y="1992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95" name="Text Box 99"/>
              <p:cNvSpPr txBox="1">
                <a:spLocks noChangeAspect="1" noChangeArrowheads="1"/>
              </p:cNvSpPr>
              <p:nvPr/>
            </p:nvSpPr>
            <p:spPr bwMode="auto">
              <a:xfrm rot="-4588244">
                <a:off x="1825" y="1870"/>
                <a:ext cx="766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183396" name="Oval 100"/>
              <p:cNvSpPr>
                <a:spLocks noChangeAspect="1" noChangeArrowheads="1"/>
              </p:cNvSpPr>
              <p:nvPr/>
            </p:nvSpPr>
            <p:spPr bwMode="auto">
              <a:xfrm rot="-632404">
                <a:off x="3042" y="2056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97" name="Text Box 101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2570" y="1876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398" name="Oval 102"/>
              <p:cNvSpPr>
                <a:spLocks noChangeAspect="1" noChangeArrowheads="1"/>
              </p:cNvSpPr>
              <p:nvPr/>
            </p:nvSpPr>
            <p:spPr bwMode="auto">
              <a:xfrm rot="-632404">
                <a:off x="2494" y="2015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399" name="Text Box 103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2038" y="1817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400" name="Oval 104"/>
              <p:cNvSpPr>
                <a:spLocks noChangeAspect="1" noChangeArrowheads="1"/>
              </p:cNvSpPr>
              <p:nvPr/>
            </p:nvSpPr>
            <p:spPr bwMode="auto">
              <a:xfrm rot="-632404">
                <a:off x="2768" y="2036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01" name="Text Box 105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2323" y="1876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402" name="Oval 106"/>
              <p:cNvSpPr>
                <a:spLocks noChangeAspect="1" noChangeArrowheads="1"/>
              </p:cNvSpPr>
              <p:nvPr/>
            </p:nvSpPr>
            <p:spPr bwMode="auto">
              <a:xfrm rot="-632404">
                <a:off x="3316" y="207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03" name="Text Box 107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2800" y="2084"/>
                <a:ext cx="92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404" name="Oval 108"/>
              <p:cNvSpPr>
                <a:spLocks noChangeAspect="1" noChangeArrowheads="1"/>
              </p:cNvSpPr>
              <p:nvPr/>
            </p:nvSpPr>
            <p:spPr bwMode="auto">
              <a:xfrm rot="-632404">
                <a:off x="3590" y="2100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05" name="Text Box 109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3035" y="2152"/>
                <a:ext cx="998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406" name="Oval 110"/>
              <p:cNvSpPr>
                <a:spLocks noChangeAspect="1" noChangeArrowheads="1"/>
              </p:cNvSpPr>
              <p:nvPr/>
            </p:nvSpPr>
            <p:spPr bwMode="auto">
              <a:xfrm rot="-632404">
                <a:off x="3864" y="2122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07" name="Text Box 111"/>
              <p:cNvSpPr txBox="1">
                <a:spLocks noChangeAspect="1" noChangeArrowheads="1"/>
              </p:cNvSpPr>
              <p:nvPr/>
            </p:nvSpPr>
            <p:spPr bwMode="auto">
              <a:xfrm rot="-4606328">
                <a:off x="3293" y="2164"/>
                <a:ext cx="998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408" name="Oval 112"/>
              <p:cNvSpPr>
                <a:spLocks noChangeAspect="1" noChangeArrowheads="1"/>
              </p:cNvSpPr>
              <p:nvPr/>
            </p:nvSpPr>
            <p:spPr bwMode="auto">
              <a:xfrm rot="-632404">
                <a:off x="4142" y="2441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09" name="Text Box 113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3471" y="2361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410" name="Oval 114"/>
              <p:cNvSpPr>
                <a:spLocks noChangeAspect="1" noChangeArrowheads="1"/>
              </p:cNvSpPr>
              <p:nvPr/>
            </p:nvSpPr>
            <p:spPr bwMode="auto">
              <a:xfrm rot="-632404">
                <a:off x="3953" y="2241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11" name="Text Box 115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3290" y="2171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412" name="Oval 116"/>
              <p:cNvSpPr>
                <a:spLocks noChangeAspect="1" noChangeArrowheads="1"/>
              </p:cNvSpPr>
              <p:nvPr/>
            </p:nvSpPr>
            <p:spPr bwMode="auto">
              <a:xfrm rot="-632404">
                <a:off x="3572" y="1834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13" name="Text Box 117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2983" y="1732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414" name="Oval 118"/>
              <p:cNvSpPr>
                <a:spLocks noChangeAspect="1" noChangeArrowheads="1"/>
              </p:cNvSpPr>
              <p:nvPr/>
            </p:nvSpPr>
            <p:spPr bwMode="auto">
              <a:xfrm rot="-632404">
                <a:off x="3772" y="2036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15" name="Text Box 119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3224" y="1780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416" name="Oval 120"/>
              <p:cNvSpPr>
                <a:spLocks noChangeAspect="1" noChangeArrowheads="1"/>
              </p:cNvSpPr>
              <p:nvPr/>
            </p:nvSpPr>
            <p:spPr bwMode="auto">
              <a:xfrm rot="-632404">
                <a:off x="3386" y="1637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17" name="Text Box 121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2802" y="1530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418" name="Oval 122"/>
              <p:cNvSpPr>
                <a:spLocks noChangeAspect="1" noChangeArrowheads="1"/>
              </p:cNvSpPr>
              <p:nvPr/>
            </p:nvSpPr>
            <p:spPr bwMode="auto">
              <a:xfrm rot="-632404">
                <a:off x="3196" y="1430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19" name="Text Box 123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2753" y="1192"/>
                <a:ext cx="849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401</a:t>
                </a:r>
              </a:p>
            </p:txBody>
          </p:sp>
          <p:sp>
            <p:nvSpPr>
              <p:cNvPr id="183420" name="Oval 124"/>
              <p:cNvSpPr>
                <a:spLocks noChangeAspect="1" noChangeArrowheads="1"/>
              </p:cNvSpPr>
              <p:nvPr/>
            </p:nvSpPr>
            <p:spPr bwMode="auto">
              <a:xfrm rot="-632404">
                <a:off x="2863" y="107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21" name="Text Box 125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2424" y="907"/>
                <a:ext cx="707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</a:t>
                </a:r>
              </a:p>
            </p:txBody>
          </p:sp>
          <p:sp>
            <p:nvSpPr>
              <p:cNvPr id="183422" name="Oval 126"/>
              <p:cNvSpPr>
                <a:spLocks noChangeAspect="1" noChangeArrowheads="1"/>
              </p:cNvSpPr>
              <p:nvPr/>
            </p:nvSpPr>
            <p:spPr bwMode="auto">
              <a:xfrm rot="-632404">
                <a:off x="3010" y="1233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23" name="Text Box 127"/>
              <p:cNvSpPr txBox="1">
                <a:spLocks noChangeAspect="1" noChangeArrowheads="1"/>
              </p:cNvSpPr>
              <p:nvPr/>
            </p:nvSpPr>
            <p:spPr bwMode="auto">
              <a:xfrm rot="-2519598">
                <a:off x="2572" y="1002"/>
                <a:ext cx="849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201</a:t>
                </a:r>
              </a:p>
            </p:txBody>
          </p:sp>
          <p:sp>
            <p:nvSpPr>
              <p:cNvPr id="183424" name="Oval 128"/>
              <p:cNvSpPr>
                <a:spLocks noChangeAspect="1" noChangeArrowheads="1"/>
              </p:cNvSpPr>
              <p:nvPr/>
            </p:nvSpPr>
            <p:spPr bwMode="auto">
              <a:xfrm rot="-632404">
                <a:off x="3945" y="1910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25" name="Text Box 129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3443" y="1673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1601</a:t>
                </a:r>
              </a:p>
            </p:txBody>
          </p:sp>
          <p:sp>
            <p:nvSpPr>
              <p:cNvPr id="183426" name="Oval 130"/>
              <p:cNvSpPr>
                <a:spLocks noChangeAspect="1" noChangeArrowheads="1"/>
              </p:cNvSpPr>
              <p:nvPr/>
            </p:nvSpPr>
            <p:spPr bwMode="auto">
              <a:xfrm rot="-632404">
                <a:off x="4132" y="2207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27" name="Text Box 131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3624" y="1964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1801</a:t>
                </a:r>
              </a:p>
            </p:txBody>
          </p:sp>
          <p:sp>
            <p:nvSpPr>
              <p:cNvPr id="183428" name="Oval 132"/>
              <p:cNvSpPr>
                <a:spLocks noChangeAspect="1" noChangeArrowheads="1"/>
              </p:cNvSpPr>
              <p:nvPr/>
            </p:nvSpPr>
            <p:spPr bwMode="auto">
              <a:xfrm rot="-632404">
                <a:off x="3393" y="1028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29" name="Text Box 133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2890" y="782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1001</a:t>
                </a:r>
              </a:p>
            </p:txBody>
          </p:sp>
          <p:sp>
            <p:nvSpPr>
              <p:cNvPr id="183430" name="Oval 134"/>
              <p:cNvSpPr>
                <a:spLocks noChangeAspect="1" noChangeArrowheads="1"/>
              </p:cNvSpPr>
              <p:nvPr/>
            </p:nvSpPr>
            <p:spPr bwMode="auto">
              <a:xfrm rot="-632404">
                <a:off x="3580" y="1327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31" name="Text Box 135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3076" y="1079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1201</a:t>
                </a:r>
              </a:p>
            </p:txBody>
          </p:sp>
          <p:sp>
            <p:nvSpPr>
              <p:cNvPr id="183432" name="Oval 136"/>
              <p:cNvSpPr>
                <a:spLocks noChangeAspect="1" noChangeArrowheads="1"/>
              </p:cNvSpPr>
              <p:nvPr/>
            </p:nvSpPr>
            <p:spPr bwMode="auto">
              <a:xfrm rot="-632404">
                <a:off x="3764" y="1619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33" name="Text Box 137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3262" y="1376"/>
                <a:ext cx="921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1401</a:t>
                </a:r>
              </a:p>
            </p:txBody>
          </p:sp>
          <p:sp>
            <p:nvSpPr>
              <p:cNvPr id="183434" name="Oval 138"/>
              <p:cNvSpPr>
                <a:spLocks noChangeAspect="1" noChangeArrowheads="1"/>
              </p:cNvSpPr>
              <p:nvPr/>
            </p:nvSpPr>
            <p:spPr bwMode="auto">
              <a:xfrm rot="-632404">
                <a:off x="3210" y="734"/>
                <a:ext cx="53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35" name="Text Box 139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2775" y="503"/>
                <a:ext cx="849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801</a:t>
                </a:r>
              </a:p>
            </p:txBody>
          </p:sp>
          <p:sp>
            <p:nvSpPr>
              <p:cNvPr id="183436" name="Oval 140"/>
              <p:cNvSpPr>
                <a:spLocks noChangeAspect="1" noChangeArrowheads="1"/>
              </p:cNvSpPr>
              <p:nvPr/>
            </p:nvSpPr>
            <p:spPr bwMode="auto">
              <a:xfrm rot="-632404">
                <a:off x="4315" y="2501"/>
                <a:ext cx="54" cy="54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37" name="Text Box 141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3811" y="2272"/>
                <a:ext cx="921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2001</a:t>
                </a:r>
              </a:p>
            </p:txBody>
          </p:sp>
          <p:sp>
            <p:nvSpPr>
              <p:cNvPr id="183438" name="Oval 142"/>
              <p:cNvSpPr>
                <a:spLocks noChangeAspect="1" noChangeArrowheads="1"/>
              </p:cNvSpPr>
              <p:nvPr/>
            </p:nvSpPr>
            <p:spPr bwMode="auto">
              <a:xfrm rot="-632404">
                <a:off x="3023" y="440"/>
                <a:ext cx="54" cy="53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3439" name="Text Box 143"/>
              <p:cNvSpPr txBox="1">
                <a:spLocks noChangeAspect="1" noChangeArrowheads="1"/>
              </p:cNvSpPr>
              <p:nvPr/>
            </p:nvSpPr>
            <p:spPr bwMode="auto">
              <a:xfrm rot="-1871178">
                <a:off x="2577" y="194"/>
                <a:ext cx="85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r" eaLnBrk="1" hangingPunct="1"/>
                <a:r>
                  <a:rPr lang="en-US" sz="300" b="1" dirty="0">
                    <a:latin typeface="Arial" pitchFamily="34" charset="0"/>
                  </a:rPr>
                  <a:t>601</a:t>
                </a:r>
              </a:p>
            </p:txBody>
          </p:sp>
          <p:sp>
            <p:nvSpPr>
              <p:cNvPr id="183440" name="Text Box 144"/>
              <p:cNvSpPr txBox="1">
                <a:spLocks noChangeAspect="1" noChangeArrowheads="1"/>
              </p:cNvSpPr>
              <p:nvPr/>
            </p:nvSpPr>
            <p:spPr bwMode="auto">
              <a:xfrm rot="3284381">
                <a:off x="2706" y="202"/>
                <a:ext cx="79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A</a:t>
                </a:r>
              </a:p>
            </p:txBody>
          </p:sp>
          <p:sp>
            <p:nvSpPr>
              <p:cNvPr id="183441" name="Text Box 145"/>
              <p:cNvSpPr txBox="1">
                <a:spLocks noChangeAspect="1" noChangeArrowheads="1"/>
              </p:cNvSpPr>
              <p:nvPr/>
            </p:nvSpPr>
            <p:spPr bwMode="auto">
              <a:xfrm rot="321773">
                <a:off x="3547" y="2522"/>
                <a:ext cx="740" cy="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G</a:t>
                </a:r>
              </a:p>
            </p:txBody>
          </p:sp>
          <p:sp>
            <p:nvSpPr>
              <p:cNvPr id="183442" name="Text Box 146"/>
              <p:cNvSpPr txBox="1">
                <a:spLocks noChangeAspect="1" noChangeArrowheads="1"/>
              </p:cNvSpPr>
              <p:nvPr/>
            </p:nvSpPr>
            <p:spPr bwMode="auto">
              <a:xfrm rot="2851321">
                <a:off x="2657" y="3740"/>
                <a:ext cx="79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H</a:t>
                </a:r>
              </a:p>
            </p:txBody>
          </p:sp>
          <p:sp>
            <p:nvSpPr>
              <p:cNvPr id="183443" name="Text Box 147"/>
              <p:cNvSpPr txBox="1">
                <a:spLocks noChangeAspect="1" noChangeArrowheads="1"/>
              </p:cNvSpPr>
              <p:nvPr/>
            </p:nvSpPr>
            <p:spPr bwMode="auto">
              <a:xfrm rot="2976700">
                <a:off x="3843" y="2387"/>
                <a:ext cx="719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C</a:t>
                </a:r>
              </a:p>
            </p:txBody>
          </p:sp>
          <p:sp>
            <p:nvSpPr>
              <p:cNvPr id="183444" name="Text Box 148"/>
              <p:cNvSpPr txBox="1">
                <a:spLocks noChangeAspect="1" noChangeArrowheads="1"/>
              </p:cNvSpPr>
              <p:nvPr/>
            </p:nvSpPr>
            <p:spPr bwMode="auto">
              <a:xfrm rot="-4731426">
                <a:off x="2575" y="594"/>
                <a:ext cx="789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B</a:t>
                </a:r>
              </a:p>
            </p:txBody>
          </p:sp>
          <p:sp>
            <p:nvSpPr>
              <p:cNvPr id="183445" name="Text Box 149"/>
              <p:cNvSpPr txBox="1">
                <a:spLocks noChangeAspect="1" noChangeArrowheads="1"/>
              </p:cNvSpPr>
              <p:nvPr/>
            </p:nvSpPr>
            <p:spPr bwMode="auto">
              <a:xfrm rot="3908938">
                <a:off x="2893" y="3319"/>
                <a:ext cx="789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D</a:t>
                </a:r>
              </a:p>
            </p:txBody>
          </p:sp>
          <p:sp>
            <p:nvSpPr>
              <p:cNvPr id="183446" name="Text Box 150"/>
              <p:cNvSpPr txBox="1">
                <a:spLocks noChangeAspect="1" noChangeArrowheads="1"/>
              </p:cNvSpPr>
              <p:nvPr/>
            </p:nvSpPr>
            <p:spPr bwMode="auto">
              <a:xfrm rot="505166">
                <a:off x="3668" y="1803"/>
                <a:ext cx="724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E</a:t>
                </a:r>
              </a:p>
            </p:txBody>
          </p:sp>
          <p:sp>
            <p:nvSpPr>
              <p:cNvPr id="183447" name="Text Box 151"/>
              <p:cNvSpPr txBox="1">
                <a:spLocks noChangeAspect="1" noChangeArrowheads="1"/>
              </p:cNvSpPr>
              <p:nvPr/>
            </p:nvSpPr>
            <p:spPr bwMode="auto">
              <a:xfrm rot="3810581">
                <a:off x="2498" y="3449"/>
                <a:ext cx="778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F</a:t>
                </a:r>
              </a:p>
            </p:txBody>
          </p:sp>
          <p:sp>
            <p:nvSpPr>
              <p:cNvPr id="183448" name="Text Box 152"/>
              <p:cNvSpPr txBox="1">
                <a:spLocks noChangeAspect="1" noChangeArrowheads="1"/>
              </p:cNvSpPr>
              <p:nvPr/>
            </p:nvSpPr>
            <p:spPr bwMode="auto">
              <a:xfrm rot="321773">
                <a:off x="834" y="2100"/>
                <a:ext cx="740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300" b="1" dirty="0">
                    <a:latin typeface="Arial" pitchFamily="34" charset="0"/>
                  </a:rPr>
                  <a:t>G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23</a:t>
            </a:r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8384" y="1101180"/>
            <a:ext cx="7929563" cy="7381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120000"/>
              </a:spcBef>
              <a:buFontTx/>
              <a:buNone/>
            </a:pPr>
            <a:r>
              <a:rPr lang="en-US" sz="2400" dirty="0"/>
              <a:t>Given a Set of Sequence Boundaries, </a:t>
            </a:r>
            <a:r>
              <a:rPr lang="en-US" sz="2400" dirty="0" smtClean="0"/>
              <a:t>we want to</a:t>
            </a:r>
            <a:r>
              <a:rPr lang="en-US" sz="2400" dirty="0"/>
              <a:t>: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377825" y="1652152"/>
            <a:ext cx="82819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49325" lvl="1" indent="-492125">
              <a:spcBef>
                <a:spcPct val="50000"/>
              </a:spcBef>
              <a:buFontTx/>
              <a:buAutoNum type="arabicPeriod"/>
            </a:pPr>
            <a:r>
              <a:rPr lang="en-US" dirty="0" smtClean="0">
                <a:latin typeface="Tahoma" pitchFamily="34" charset="0"/>
              </a:rPr>
              <a:t>To predict lithologies within each sequence using </a:t>
            </a:r>
            <a:r>
              <a:rPr lang="en-US" dirty="0">
                <a:latin typeface="Tahoma" pitchFamily="34" charset="0"/>
              </a:rPr>
              <a:t>seismically-derived </a:t>
            </a:r>
            <a:r>
              <a:rPr lang="en-US" dirty="0" smtClean="0">
                <a:latin typeface="Tahoma" pitchFamily="34" charset="0"/>
              </a:rPr>
              <a:t>information:</a:t>
            </a:r>
            <a:endParaRPr lang="en-US" dirty="0">
              <a:latin typeface="Tahoma" pitchFamily="34" charset="0"/>
            </a:endParaRPr>
          </a:p>
          <a:p>
            <a:pPr marL="1712913" lvl="2" indent="-301625"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Tahoma" pitchFamily="34" charset="0"/>
              </a:rPr>
              <a:t>Reflection terminations and geometries</a:t>
            </a:r>
          </a:p>
          <a:p>
            <a:pPr marL="1712913" lvl="2" indent="-301625"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Tahoma" pitchFamily="34" charset="0"/>
              </a:rPr>
              <a:t>Seismic attributes (amplitude, continuity, etc.)</a:t>
            </a:r>
          </a:p>
          <a:p>
            <a:pPr marL="1712913" lvl="2" indent="-301625"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Tahoma" pitchFamily="34" charset="0"/>
              </a:rPr>
              <a:t>Interpret EODs (</a:t>
            </a:r>
            <a:r>
              <a:rPr lang="en-US" sz="2200" b="1" u="sng" dirty="0">
                <a:latin typeface="Tahoma" pitchFamily="34" charset="0"/>
              </a:rPr>
              <a:t>e</a:t>
            </a:r>
            <a:r>
              <a:rPr lang="en-US" sz="2200" dirty="0">
                <a:latin typeface="Tahoma" pitchFamily="34" charset="0"/>
              </a:rPr>
              <a:t>nvironments </a:t>
            </a:r>
            <a:r>
              <a:rPr lang="en-US" sz="2200" b="1" u="sng" dirty="0">
                <a:latin typeface="Tahoma" pitchFamily="34" charset="0"/>
              </a:rPr>
              <a:t>o</a:t>
            </a:r>
            <a:r>
              <a:rPr lang="en-US" sz="2200" dirty="0">
                <a:latin typeface="Tahoma" pitchFamily="34" charset="0"/>
              </a:rPr>
              <a:t>f </a:t>
            </a:r>
            <a:r>
              <a:rPr lang="en-US" sz="2200" b="1" u="sng" dirty="0">
                <a:latin typeface="Tahoma" pitchFamily="34" charset="0"/>
              </a:rPr>
              <a:t>d</a:t>
            </a:r>
            <a:r>
              <a:rPr lang="en-US" sz="2200" dirty="0">
                <a:latin typeface="Tahoma" pitchFamily="34" charset="0"/>
              </a:rPr>
              <a:t>eposition)</a:t>
            </a:r>
          </a:p>
          <a:p>
            <a:pPr marL="1712913" lvl="2" indent="-301625"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Tahoma" pitchFamily="34" charset="0"/>
              </a:rPr>
              <a:t>Infer lithologic content</a:t>
            </a:r>
          </a:p>
          <a:p>
            <a:pPr marL="949325" lvl="1" indent="-492125">
              <a:spcBef>
                <a:spcPct val="50000"/>
              </a:spcBef>
              <a:buFontTx/>
              <a:buAutoNum type="arabicPeriod"/>
            </a:pPr>
            <a:r>
              <a:rPr lang="en-US" dirty="0" smtClean="0">
                <a:latin typeface="Tahoma" pitchFamily="34" charset="0"/>
              </a:rPr>
              <a:t>To begin considering </a:t>
            </a:r>
            <a:r>
              <a:rPr lang="en-US" dirty="0">
                <a:latin typeface="Tahoma" pitchFamily="34" charset="0"/>
              </a:rPr>
              <a:t>where potential reservoir rocks offer us a drilling target (E/D/P)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73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What Is Seismic Facies Analysis?</a:t>
            </a:r>
          </a:p>
        </p:txBody>
      </p:sp>
      <p:sp>
        <p:nvSpPr>
          <p:cNvPr id="168966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88300" y="1184711"/>
            <a:ext cx="7772400" cy="695325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u="sng" dirty="0"/>
              <a:t>Input</a:t>
            </a:r>
            <a:r>
              <a:rPr lang="en-US" sz="2400" dirty="0"/>
              <a:t>: </a:t>
            </a:r>
            <a:r>
              <a:rPr lang="en-US" sz="2400" dirty="0" smtClean="0"/>
              <a:t>Seismic </a:t>
            </a:r>
            <a:r>
              <a:rPr lang="en-US" sz="2400" dirty="0"/>
              <a:t>Data (2D or 3D)</a:t>
            </a:r>
          </a:p>
        </p:txBody>
      </p:sp>
      <p:sp>
        <p:nvSpPr>
          <p:cNvPr id="168962" name="AutoShape 2"/>
          <p:cNvSpPr>
            <a:spLocks noChangeArrowheads="1"/>
          </p:cNvSpPr>
          <p:nvPr/>
        </p:nvSpPr>
        <p:spPr bwMode="auto">
          <a:xfrm rot="5400000" flipV="1">
            <a:off x="1292226" y="2376487"/>
            <a:ext cx="3084512" cy="1909763"/>
          </a:xfrm>
          <a:prstGeom prst="notchedRightArrow">
            <a:avLst>
              <a:gd name="adj1" fmla="val 50000"/>
              <a:gd name="adj2" fmla="val 40378"/>
            </a:avLst>
          </a:prstGeom>
          <a:solidFill>
            <a:srgbClr val="C2C2C2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714375" y="4894263"/>
            <a:ext cx="7772400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u="sng" dirty="0">
                <a:latin typeface="Tahoma" pitchFamily="34" charset="0"/>
              </a:rPr>
              <a:t>Product</a:t>
            </a:r>
            <a:r>
              <a:rPr lang="en-US" dirty="0">
                <a:latin typeface="Tahoma" pitchFamily="34" charset="0"/>
              </a:rPr>
              <a:t>: </a:t>
            </a:r>
            <a:r>
              <a:rPr lang="en-US" dirty="0" smtClean="0">
                <a:latin typeface="Tahoma" pitchFamily="34" charset="0"/>
              </a:rPr>
              <a:t>Prediction </a:t>
            </a:r>
            <a:r>
              <a:rPr lang="en-US" dirty="0">
                <a:latin typeface="Tahoma" pitchFamily="34" charset="0"/>
              </a:rPr>
              <a:t>of Rock Types</a:t>
            </a:r>
          </a:p>
          <a:p>
            <a:pPr marL="1600200" lvl="3" indent="-22860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ahoma" pitchFamily="34" charset="0"/>
              </a:rPr>
              <a:t>Sand within reservoir intervals</a:t>
            </a:r>
          </a:p>
          <a:p>
            <a:pPr marL="1600200" lvl="3" indent="-22860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ahoma" pitchFamily="34" charset="0"/>
              </a:rPr>
              <a:t>Shale in overlying seal intervals &amp; source intervals</a:t>
            </a: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4572000" y="2065338"/>
            <a:ext cx="4318000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87338" indent="-287338">
              <a:spcBef>
                <a:spcPct val="20000"/>
              </a:spcBef>
              <a:buFontTx/>
              <a:buChar char="•"/>
            </a:pPr>
            <a:r>
              <a:rPr lang="en-US" sz="2200" b="1" dirty="0">
                <a:latin typeface="Tahoma" pitchFamily="34" charset="0"/>
              </a:rPr>
              <a:t>Seismic Sequence Analysis</a:t>
            </a:r>
          </a:p>
          <a:p>
            <a:pPr marL="742950" lvl="1" indent="-169863">
              <a:spcBef>
                <a:spcPct val="20000"/>
              </a:spcBef>
            </a:pPr>
            <a:r>
              <a:rPr lang="en-US" sz="1600" b="1" dirty="0">
                <a:latin typeface="Tahoma" pitchFamily="34" charset="0"/>
              </a:rPr>
              <a:t>To define our basic stratal packages - our seismic sequences</a:t>
            </a:r>
          </a:p>
          <a:p>
            <a:pPr marL="287338" indent="-287338">
              <a:spcBef>
                <a:spcPct val="20000"/>
              </a:spcBef>
              <a:buFontTx/>
              <a:buChar char="•"/>
            </a:pPr>
            <a:r>
              <a:rPr lang="en-US" sz="2200" b="1" dirty="0">
                <a:latin typeface="Tahoma" pitchFamily="34" charset="0"/>
              </a:rPr>
              <a:t>Seismic Facies Analysis</a:t>
            </a:r>
          </a:p>
          <a:p>
            <a:pPr marL="742950" lvl="1" indent="-169863">
              <a:spcBef>
                <a:spcPct val="20000"/>
              </a:spcBef>
            </a:pPr>
            <a:r>
              <a:rPr lang="en-US" sz="1600" b="1" dirty="0">
                <a:latin typeface="Tahoma" pitchFamily="34" charset="0"/>
              </a:rPr>
              <a:t>To predict the distribution of lithologies within key sequences</a:t>
            </a:r>
          </a:p>
        </p:txBody>
      </p:sp>
      <p:graphicFrame>
        <p:nvGraphicFramePr>
          <p:cNvPr id="168968" name="Object 8"/>
          <p:cNvGraphicFramePr>
            <a:graphicFrameLocks noChangeAspect="1"/>
          </p:cNvGraphicFramePr>
          <p:nvPr/>
        </p:nvGraphicFramePr>
        <p:xfrm>
          <a:off x="4572000" y="3824288"/>
          <a:ext cx="3730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Clip" r:id="rId4" imgW="370800" imgH="315360" progId="">
                  <p:embed/>
                </p:oleObj>
              </mc:Choice>
              <mc:Fallback>
                <p:oleObj name="Clip" r:id="rId4" imgW="370800" imgH="315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contrast="6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824288"/>
                        <a:ext cx="373063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722438" y="2349500"/>
            <a:ext cx="2222500" cy="1260475"/>
            <a:chOff x="1085" y="1414"/>
            <a:chExt cx="1400" cy="794"/>
          </a:xfrm>
        </p:grpSpPr>
        <p:sp>
          <p:nvSpPr>
            <p:cNvPr id="168964" name="Rectangle 4"/>
            <p:cNvSpPr>
              <a:spLocks noChangeArrowheads="1"/>
            </p:cNvSpPr>
            <p:nvPr/>
          </p:nvSpPr>
          <p:spPr bwMode="auto">
            <a:xfrm>
              <a:off x="1085" y="1434"/>
              <a:ext cx="1400" cy="763"/>
            </a:xfrm>
            <a:prstGeom prst="rect">
              <a:avLst/>
            </a:prstGeom>
            <a:solidFill>
              <a:srgbClr val="C2C2C2"/>
            </a:solidFill>
            <a:ln w="2857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b="1" dirty="0">
                  <a:solidFill>
                    <a:srgbClr val="FF0000"/>
                  </a:solidFill>
                  <a:latin typeface="Tahoma" pitchFamily="34" charset="0"/>
                </a:rPr>
                <a:t>Seismic Stratigraphic Analysis</a:t>
              </a:r>
            </a:p>
          </p:txBody>
        </p:sp>
        <p:sp>
          <p:nvSpPr>
            <p:cNvPr id="168969" name="Rectangle 9"/>
            <p:cNvSpPr>
              <a:spLocks noChangeArrowheads="1"/>
            </p:cNvSpPr>
            <p:nvPr/>
          </p:nvSpPr>
          <p:spPr bwMode="auto">
            <a:xfrm>
              <a:off x="1494" y="2175"/>
              <a:ext cx="580" cy="33"/>
            </a:xfrm>
            <a:prstGeom prst="rect">
              <a:avLst/>
            </a:prstGeom>
            <a:solidFill>
              <a:srgbClr val="C2C2C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8970" name="Rectangle 10"/>
            <p:cNvSpPr>
              <a:spLocks noChangeArrowheads="1"/>
            </p:cNvSpPr>
            <p:nvPr/>
          </p:nvSpPr>
          <p:spPr bwMode="auto">
            <a:xfrm>
              <a:off x="1494" y="1414"/>
              <a:ext cx="579" cy="33"/>
            </a:xfrm>
            <a:prstGeom prst="rect">
              <a:avLst/>
            </a:prstGeom>
            <a:solidFill>
              <a:srgbClr val="C2C2C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Definitions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2980" y="1211263"/>
            <a:ext cx="7772400" cy="4114800"/>
          </a:xfrm>
        </p:spPr>
        <p:txBody>
          <a:bodyPr/>
          <a:lstStyle/>
          <a:p>
            <a:r>
              <a:rPr lang="en-US" sz="2600" b="1" dirty="0"/>
              <a:t>Depositional Sequence</a:t>
            </a:r>
          </a:p>
          <a:p>
            <a:pPr lvl="1" algn="just"/>
            <a:r>
              <a:rPr lang="en-US" sz="2000" dirty="0"/>
              <a:t>a stratigraphic unit composed of a relatively conformable succession of genetically related strata and bounded at its top and base by unconformities or their correlative conformities</a:t>
            </a:r>
          </a:p>
          <a:p>
            <a:r>
              <a:rPr lang="en-US" sz="2600" b="1" dirty="0"/>
              <a:t>Seismic Facies Unit</a:t>
            </a:r>
          </a:p>
          <a:p>
            <a:pPr lvl="1" algn="just"/>
            <a:r>
              <a:rPr lang="en-US" sz="2000" dirty="0"/>
              <a:t>a mappable, three dimensional seismic unit composed of groups of reflections whose parameters differ from those of adjacent facies units</a:t>
            </a:r>
            <a:endParaRPr lang="en-US" sz="2000" b="1" dirty="0"/>
          </a:p>
          <a:p>
            <a:r>
              <a:rPr lang="en-US" sz="2600" b="1" dirty="0"/>
              <a:t>Seismic Facies Analysis</a:t>
            </a:r>
          </a:p>
          <a:p>
            <a:pPr lvl="1" algn="just"/>
            <a:r>
              <a:rPr lang="en-US" sz="2000" dirty="0"/>
              <a:t>the description and then geologic interpretation (EOD, lithofacies, etc.) based on seismic reflection parameters</a:t>
            </a:r>
          </a:p>
          <a:p>
            <a:pPr lvl="1"/>
            <a:endParaRPr lang="en-US" sz="800" dirty="0"/>
          </a:p>
          <a:p>
            <a:pPr lvl="1">
              <a:buFontTx/>
              <a:buNone/>
            </a:pPr>
            <a:r>
              <a:rPr lang="en-US" sz="800" dirty="0"/>
              <a:t>   </a:t>
            </a:r>
          </a:p>
          <a:p>
            <a:pPr lvl="1">
              <a:buFontTx/>
              <a:buNone/>
            </a:pPr>
            <a:r>
              <a:rPr lang="en-US" sz="2000" dirty="0"/>
              <a:t>						R. M. Mitchum, 1977</a:t>
            </a:r>
            <a:endParaRPr lang="en-US" sz="1800" dirty="0"/>
          </a:p>
        </p:txBody>
      </p:sp>
      <p:sp>
        <p:nvSpPr>
          <p:cNvPr id="169988" name="WordArt 4"/>
          <p:cNvSpPr>
            <a:spLocks noChangeArrowheads="1" noChangeShapeType="1" noTextEdit="1"/>
          </p:cNvSpPr>
          <p:nvPr/>
        </p:nvSpPr>
        <p:spPr bwMode="auto">
          <a:xfrm>
            <a:off x="5630768" y="1179513"/>
            <a:ext cx="1306512" cy="396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i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Review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Seismic Facies Components</a:t>
            </a:r>
          </a:p>
        </p:txBody>
      </p:sp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2641600" y="1162875"/>
            <a:ext cx="3868738" cy="4286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000" b="1" dirty="0">
                <a:solidFill>
                  <a:schemeClr val="accent6"/>
                </a:solidFill>
                <a:latin typeface="Tahoma" pitchFamily="34" charset="0"/>
              </a:rPr>
              <a:t>Seismic Sequence Analysis</a:t>
            </a: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2847975" y="2533650"/>
            <a:ext cx="3454400" cy="4508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000" b="1" dirty="0">
                <a:solidFill>
                  <a:schemeClr val="accent6"/>
                </a:solidFill>
                <a:latin typeface="Tahoma" pitchFamily="34" charset="0"/>
              </a:rPr>
              <a:t>Seismic Facies Analysis</a:t>
            </a:r>
            <a:endParaRPr lang="en-US" sz="1800" b="1" dirty="0">
              <a:solidFill>
                <a:schemeClr val="accent6"/>
              </a:solidFill>
              <a:latin typeface="Tahoma" pitchFamily="34" charset="0"/>
            </a:endParaRPr>
          </a:p>
        </p:txBody>
      </p:sp>
      <p:sp>
        <p:nvSpPr>
          <p:cNvPr id="203782" name="Text Box 6"/>
          <p:cNvSpPr txBox="1">
            <a:spLocks noChangeArrowheads="1"/>
          </p:cNvSpPr>
          <p:nvPr/>
        </p:nvSpPr>
        <p:spPr bwMode="auto">
          <a:xfrm>
            <a:off x="2830513" y="1561775"/>
            <a:ext cx="34893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</a:rPr>
              <a:t>Break Out Key Stratigraphic Units</a:t>
            </a:r>
          </a:p>
        </p:txBody>
      </p:sp>
      <p:sp>
        <p:nvSpPr>
          <p:cNvPr id="203783" name="AutoShape 7"/>
          <p:cNvSpPr>
            <a:spLocks noChangeArrowheads="1"/>
          </p:cNvSpPr>
          <p:nvPr/>
        </p:nvSpPr>
        <p:spPr bwMode="auto">
          <a:xfrm>
            <a:off x="4371975" y="1976438"/>
            <a:ext cx="406400" cy="508000"/>
          </a:xfrm>
          <a:prstGeom prst="downArrow">
            <a:avLst>
              <a:gd name="adj1" fmla="val 50000"/>
              <a:gd name="adj2" fmla="val 31250"/>
            </a:avLst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3784" name="Rectangle 8"/>
          <p:cNvSpPr>
            <a:spLocks noChangeArrowheads="1"/>
          </p:cNvSpPr>
          <p:nvPr/>
        </p:nvSpPr>
        <p:spPr bwMode="auto">
          <a:xfrm>
            <a:off x="2781300" y="4649788"/>
            <a:ext cx="3589338" cy="4222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000" b="1" dirty="0">
                <a:solidFill>
                  <a:schemeClr val="accent6"/>
                </a:solidFill>
                <a:latin typeface="Tahoma" pitchFamily="34" charset="0"/>
              </a:rPr>
              <a:t>Interpretation/Prediction</a:t>
            </a:r>
            <a:endParaRPr lang="en-US" sz="1800" b="1" dirty="0">
              <a:solidFill>
                <a:schemeClr val="accent6"/>
              </a:solidFill>
              <a:latin typeface="Tahoma" pitchFamily="34" charset="0"/>
            </a:endParaRPr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2538413" y="5116949"/>
            <a:ext cx="4075112" cy="10699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</a:rPr>
              <a:t> Interpret EODs from patterns </a:t>
            </a:r>
          </a:p>
          <a:p>
            <a:pPr algn="ctr"/>
            <a:endParaRPr lang="en-US" sz="1600" b="1" dirty="0">
              <a:latin typeface="Arial" pitchFamily="34" charset="0"/>
            </a:endParaRPr>
          </a:p>
          <a:p>
            <a:pPr algn="ctr"/>
            <a:endParaRPr lang="en-US" sz="1600" b="1" dirty="0">
              <a:latin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</a:rPr>
              <a:t> Predict distribution of lithologies </a:t>
            </a: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2017713" y="3554851"/>
            <a:ext cx="2487612" cy="5810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</a:rPr>
              <a:t>Reflection </a:t>
            </a:r>
          </a:p>
          <a:p>
            <a:pPr algn="ctr"/>
            <a:r>
              <a:rPr lang="en-US" sz="1600" b="1" dirty="0">
                <a:latin typeface="Arial" pitchFamily="34" charset="0"/>
              </a:rPr>
              <a:t>Geometries</a:t>
            </a:r>
          </a:p>
        </p:txBody>
      </p:sp>
      <p:sp>
        <p:nvSpPr>
          <p:cNvPr id="203789" name="Text Box 13"/>
          <p:cNvSpPr txBox="1">
            <a:spLocks noChangeArrowheads="1"/>
          </p:cNvSpPr>
          <p:nvPr/>
        </p:nvSpPr>
        <p:spPr bwMode="auto">
          <a:xfrm>
            <a:off x="4930775" y="3554851"/>
            <a:ext cx="2122488" cy="5810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</a:rPr>
              <a:t>Non-Geometric Seismic Attributes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070225" y="3027363"/>
            <a:ext cx="2990850" cy="508000"/>
            <a:chOff x="1982" y="1907"/>
            <a:chExt cx="1884" cy="320"/>
          </a:xfrm>
          <a:solidFill>
            <a:srgbClr val="FFFF00"/>
          </a:solidFill>
        </p:grpSpPr>
        <p:sp>
          <p:nvSpPr>
            <p:cNvPr id="203790" name="AutoShape 14"/>
            <p:cNvSpPr>
              <a:spLocks noChangeArrowheads="1"/>
            </p:cNvSpPr>
            <p:nvPr/>
          </p:nvSpPr>
          <p:spPr bwMode="auto">
            <a:xfrm>
              <a:off x="1982" y="1907"/>
              <a:ext cx="256" cy="320"/>
            </a:xfrm>
            <a:prstGeom prst="downArrow">
              <a:avLst>
                <a:gd name="adj1" fmla="val 50000"/>
                <a:gd name="adj2" fmla="val 31250"/>
              </a:avLst>
            </a:prstGeom>
            <a:grpFill/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3791" name="AutoShape 15"/>
            <p:cNvSpPr>
              <a:spLocks noChangeArrowheads="1"/>
            </p:cNvSpPr>
            <p:nvPr/>
          </p:nvSpPr>
          <p:spPr bwMode="auto">
            <a:xfrm>
              <a:off x="3610" y="1907"/>
              <a:ext cx="256" cy="320"/>
            </a:xfrm>
            <a:prstGeom prst="downArrow">
              <a:avLst>
                <a:gd name="adj1" fmla="val 50000"/>
                <a:gd name="adj2" fmla="val 31250"/>
              </a:avLst>
            </a:prstGeom>
            <a:grpFill/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03793" name="AutoShape 17"/>
          <p:cNvSpPr>
            <a:spLocks noChangeArrowheads="1"/>
          </p:cNvSpPr>
          <p:nvPr/>
        </p:nvSpPr>
        <p:spPr bwMode="auto">
          <a:xfrm>
            <a:off x="4392613" y="5416986"/>
            <a:ext cx="368300" cy="469900"/>
          </a:xfrm>
          <a:prstGeom prst="downArrow">
            <a:avLst>
              <a:gd name="adj1" fmla="val 50000"/>
              <a:gd name="adj2" fmla="val 31897"/>
            </a:avLst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3801" name="Text Box 25"/>
          <p:cNvSpPr txBox="1">
            <a:spLocks noChangeArrowheads="1"/>
          </p:cNvSpPr>
          <p:nvPr/>
        </p:nvSpPr>
        <p:spPr bwMode="auto">
          <a:xfrm>
            <a:off x="5292725" y="5213786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2000" dirty="0"/>
          </a:p>
        </p:txBody>
      </p:sp>
      <p:sp>
        <p:nvSpPr>
          <p:cNvPr id="203808" name="AutoShape 32"/>
          <p:cNvSpPr>
            <a:spLocks noChangeArrowheads="1"/>
          </p:cNvSpPr>
          <p:nvPr/>
        </p:nvSpPr>
        <p:spPr bwMode="auto">
          <a:xfrm>
            <a:off x="4175125" y="3604497"/>
            <a:ext cx="800100" cy="355600"/>
          </a:xfrm>
          <a:prstGeom prst="leftRightArrow">
            <a:avLst>
              <a:gd name="adj1" fmla="val 50000"/>
              <a:gd name="adj2" fmla="val 45000"/>
            </a:avLst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203810" name="Picture 34" descr="BD21301_"/>
          <p:cNvPicPr>
            <a:picLocks noChangeAspect="1" noChangeArrowheads="1"/>
          </p:cNvPicPr>
          <p:nvPr/>
        </p:nvPicPr>
        <p:blipFill>
          <a:blip r:embed="rId3" cstate="print">
            <a:lum contrast="80000"/>
          </a:blip>
          <a:srcRect/>
          <a:stretch>
            <a:fillRect/>
          </a:stretch>
        </p:blipFill>
        <p:spPr bwMode="auto">
          <a:xfrm>
            <a:off x="1692275" y="3587750"/>
            <a:ext cx="61436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92" name="AutoShape 16"/>
          <p:cNvSpPr>
            <a:spLocks noChangeArrowheads="1"/>
          </p:cNvSpPr>
          <p:nvPr/>
        </p:nvSpPr>
        <p:spPr bwMode="auto">
          <a:xfrm>
            <a:off x="4371975" y="3876566"/>
            <a:ext cx="406400" cy="508000"/>
          </a:xfrm>
          <a:prstGeom prst="downArrow">
            <a:avLst>
              <a:gd name="adj1" fmla="val 50000"/>
              <a:gd name="adj2" fmla="val 31250"/>
            </a:avLst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3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animBg="1" autoUpdateAnimBg="0"/>
      <p:bldP spid="203781" grpId="0" animBg="1" autoUpdateAnimBg="0"/>
      <p:bldP spid="20378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 Features Used in Mapping</a:t>
            </a:r>
          </a:p>
        </p:txBody>
      </p:sp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1406525" y="1033463"/>
            <a:ext cx="5876610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Tahoma" pitchFamily="34" charset="0"/>
              </a:rPr>
              <a:t>Feature            	       Significance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87476" y="1836741"/>
            <a:ext cx="6769101" cy="766763"/>
            <a:chOff x="973" y="3258"/>
            <a:chExt cx="4264" cy="483"/>
          </a:xfrm>
        </p:grpSpPr>
        <p:sp>
          <p:nvSpPr>
            <p:cNvPr id="171013" name="Rectangle 5"/>
            <p:cNvSpPr>
              <a:spLocks noChangeArrowheads="1"/>
            </p:cNvSpPr>
            <p:nvPr/>
          </p:nvSpPr>
          <p:spPr bwMode="auto">
            <a:xfrm>
              <a:off x="973" y="3258"/>
              <a:ext cx="1023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2200" b="1" dirty="0">
                  <a:solidFill>
                    <a:srgbClr val="FF0000"/>
                  </a:solidFill>
                  <a:latin typeface="Tahoma" pitchFamily="34" charset="0"/>
                </a:rPr>
                <a:t>Reflection</a:t>
              </a:r>
            </a:p>
            <a:p>
              <a:pPr algn="ctr"/>
              <a:r>
                <a:rPr lang="en-US" sz="2200" b="1" dirty="0">
                  <a:solidFill>
                    <a:srgbClr val="FF0000"/>
                  </a:solidFill>
                  <a:latin typeface="Tahoma" pitchFamily="34" charset="0"/>
                </a:rPr>
                <a:t>Geometry</a:t>
              </a:r>
            </a:p>
          </p:txBody>
        </p:sp>
        <p:sp>
          <p:nvSpPr>
            <p:cNvPr id="171014" name="Rectangle 6"/>
            <p:cNvSpPr>
              <a:spLocks noChangeArrowheads="1"/>
            </p:cNvSpPr>
            <p:nvPr/>
          </p:nvSpPr>
          <p:spPr bwMode="auto">
            <a:xfrm>
              <a:off x="2879" y="3258"/>
              <a:ext cx="2358" cy="2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buFontTx/>
                <a:buChar char="•"/>
              </a:pPr>
              <a:r>
                <a:rPr lang="en-US" sz="2200" b="1" dirty="0">
                  <a:solidFill>
                    <a:srgbClr val="FF0000"/>
                  </a:solidFill>
                  <a:latin typeface="Tahoma" pitchFamily="34" charset="0"/>
                </a:rPr>
                <a:t>  Depositional Processes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66838" y="5338766"/>
            <a:ext cx="5545139" cy="766763"/>
            <a:chOff x="961" y="2626"/>
            <a:chExt cx="3493" cy="483"/>
          </a:xfrm>
        </p:grpSpPr>
        <p:sp>
          <p:nvSpPr>
            <p:cNvPr id="171016" name="Rectangle 8"/>
            <p:cNvSpPr>
              <a:spLocks noChangeArrowheads="1"/>
            </p:cNvSpPr>
            <p:nvPr/>
          </p:nvSpPr>
          <p:spPr bwMode="auto">
            <a:xfrm>
              <a:off x="2879" y="2626"/>
              <a:ext cx="1575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Bed Thickness</a:t>
              </a:r>
            </a:p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Fluid Content</a:t>
              </a:r>
            </a:p>
          </p:txBody>
        </p:sp>
        <p:sp>
          <p:nvSpPr>
            <p:cNvPr id="171017" name="Rectangle 9"/>
            <p:cNvSpPr>
              <a:spLocks noChangeArrowheads="1"/>
            </p:cNvSpPr>
            <p:nvPr/>
          </p:nvSpPr>
          <p:spPr bwMode="auto">
            <a:xfrm>
              <a:off x="961" y="2626"/>
              <a:ext cx="1043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2200" b="1" dirty="0">
                  <a:latin typeface="Tahoma" pitchFamily="34" charset="0"/>
                </a:rPr>
                <a:t>Wavelet</a:t>
              </a:r>
            </a:p>
            <a:p>
              <a:pPr algn="ctr"/>
              <a:r>
                <a:rPr lang="en-US" sz="2200" b="1" dirty="0">
                  <a:latin typeface="Tahoma" pitchFamily="34" charset="0"/>
                </a:rPr>
                <a:t>Frequency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355726" y="4394202"/>
            <a:ext cx="7102476" cy="766763"/>
            <a:chOff x="963" y="1923"/>
            <a:chExt cx="4474" cy="483"/>
          </a:xfrm>
        </p:grpSpPr>
        <p:sp>
          <p:nvSpPr>
            <p:cNvPr id="171019" name="Rectangle 11"/>
            <p:cNvSpPr>
              <a:spLocks noChangeArrowheads="1"/>
            </p:cNvSpPr>
            <p:nvPr/>
          </p:nvSpPr>
          <p:spPr bwMode="auto">
            <a:xfrm>
              <a:off x="2878" y="1923"/>
              <a:ext cx="2559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Lateral Stratal Continuity</a:t>
              </a:r>
            </a:p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Depositional Processes</a:t>
              </a:r>
            </a:p>
          </p:txBody>
        </p:sp>
        <p:sp>
          <p:nvSpPr>
            <p:cNvPr id="171020" name="Rectangle 12"/>
            <p:cNvSpPr>
              <a:spLocks noChangeArrowheads="1"/>
            </p:cNvSpPr>
            <p:nvPr/>
          </p:nvSpPr>
          <p:spPr bwMode="auto">
            <a:xfrm>
              <a:off x="963" y="1923"/>
              <a:ext cx="1042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2200" b="1" dirty="0">
                  <a:latin typeface="Tahoma" pitchFamily="34" charset="0"/>
                </a:rPr>
                <a:t>Reflection</a:t>
              </a:r>
            </a:p>
            <a:p>
              <a:pPr algn="ctr"/>
              <a:r>
                <a:rPr lang="en-US" sz="2200" b="1" dirty="0">
                  <a:latin typeface="Tahoma" pitchFamily="34" charset="0"/>
                </a:rPr>
                <a:t>Continuity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360488" y="2779713"/>
            <a:ext cx="7483476" cy="1444625"/>
            <a:chOff x="967" y="1030"/>
            <a:chExt cx="4714" cy="910"/>
          </a:xfrm>
        </p:grpSpPr>
        <p:sp>
          <p:nvSpPr>
            <p:cNvPr id="171022" name="Rectangle 14"/>
            <p:cNvSpPr>
              <a:spLocks noChangeArrowheads="1"/>
            </p:cNvSpPr>
            <p:nvPr/>
          </p:nvSpPr>
          <p:spPr bwMode="auto">
            <a:xfrm>
              <a:off x="2878" y="1030"/>
              <a:ext cx="2803" cy="9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Impedance Contrasts</a:t>
              </a:r>
            </a:p>
            <a:p>
              <a:r>
                <a:rPr lang="en-US" sz="2200" b="1" dirty="0">
                  <a:latin typeface="Tahoma" pitchFamily="34" charset="0"/>
                </a:rPr>
                <a:t>   (significant stratal surfaces)</a:t>
              </a:r>
            </a:p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Bed Spacing/Tuning</a:t>
              </a:r>
            </a:p>
            <a:p>
              <a:pPr>
                <a:buFontTx/>
                <a:buChar char="•"/>
              </a:pPr>
              <a:r>
                <a:rPr lang="en-US" sz="2200" b="1" dirty="0">
                  <a:latin typeface="Tahoma" pitchFamily="34" charset="0"/>
                </a:rPr>
                <a:t>  Fluid Content</a:t>
              </a:r>
            </a:p>
          </p:txBody>
        </p:sp>
        <p:sp>
          <p:nvSpPr>
            <p:cNvPr id="171023" name="Rectangle 15"/>
            <p:cNvSpPr>
              <a:spLocks noChangeArrowheads="1"/>
            </p:cNvSpPr>
            <p:nvPr/>
          </p:nvSpPr>
          <p:spPr bwMode="auto">
            <a:xfrm>
              <a:off x="967" y="1030"/>
              <a:ext cx="1031" cy="4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2200" b="1" dirty="0">
                  <a:latin typeface="Tahoma" pitchFamily="34" charset="0"/>
                </a:rPr>
                <a:t>Seismic</a:t>
              </a:r>
            </a:p>
            <a:p>
              <a:pPr algn="ctr"/>
              <a:r>
                <a:rPr lang="en-US" sz="2200" b="1" dirty="0">
                  <a:latin typeface="Tahoma" pitchFamily="34" charset="0"/>
                </a:rPr>
                <a:t>Amplitude</a:t>
              </a:r>
            </a:p>
          </p:txBody>
        </p:sp>
      </p:grpSp>
      <p:sp>
        <p:nvSpPr>
          <p:cNvPr id="171024" name="Line 16"/>
          <p:cNvSpPr>
            <a:spLocks noChangeShapeType="1"/>
          </p:cNvSpPr>
          <p:nvPr/>
        </p:nvSpPr>
        <p:spPr bwMode="auto">
          <a:xfrm>
            <a:off x="1340505" y="1644650"/>
            <a:ext cx="6103938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412750" y="1871663"/>
            <a:ext cx="923925" cy="457200"/>
            <a:chOff x="206" y="1299"/>
            <a:chExt cx="582" cy="288"/>
          </a:xfrm>
        </p:grpSpPr>
        <p:sp>
          <p:nvSpPr>
            <p:cNvPr id="171025" name="AutoShape 17"/>
            <p:cNvSpPr>
              <a:spLocks noChangeArrowheads="1"/>
            </p:cNvSpPr>
            <p:nvPr/>
          </p:nvSpPr>
          <p:spPr bwMode="auto">
            <a:xfrm>
              <a:off x="206" y="1321"/>
              <a:ext cx="582" cy="225"/>
            </a:xfrm>
            <a:prstGeom prst="rightArrowCallout">
              <a:avLst>
                <a:gd name="adj1" fmla="val 25000"/>
                <a:gd name="adj2" fmla="val 25000"/>
                <a:gd name="adj3" fmla="val 43111"/>
                <a:gd name="adj4" fmla="val 6666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1026" name="Text Box 18"/>
            <p:cNvSpPr txBox="1">
              <a:spLocks noChangeArrowheads="1"/>
            </p:cNvSpPr>
            <p:nvPr/>
          </p:nvSpPr>
          <p:spPr bwMode="auto">
            <a:xfrm>
              <a:off x="293" y="1299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Comic Sans MS" pitchFamily="66" charset="0"/>
                </a:rPr>
                <a:t>1</a:t>
              </a:r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5324475" y="2181770"/>
            <a:ext cx="3503613" cy="460375"/>
            <a:chOff x="3354" y="1424"/>
            <a:chExt cx="2207" cy="290"/>
          </a:xfrm>
        </p:grpSpPr>
        <p:sp>
          <p:nvSpPr>
            <p:cNvPr id="171029" name="AutoShape 21"/>
            <p:cNvSpPr>
              <a:spLocks noChangeArrowheads="1"/>
            </p:cNvSpPr>
            <p:nvPr/>
          </p:nvSpPr>
          <p:spPr bwMode="auto">
            <a:xfrm flipV="1">
              <a:off x="3354" y="1424"/>
              <a:ext cx="224" cy="23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3615" y="1483"/>
              <a:ext cx="1946" cy="231"/>
              <a:chOff x="3519" y="1483"/>
              <a:chExt cx="1946" cy="231"/>
            </a:xfrm>
          </p:grpSpPr>
          <p:sp>
            <p:nvSpPr>
              <p:cNvPr id="171030" name="Rectangle 22"/>
              <p:cNvSpPr>
                <a:spLocks noChangeArrowheads="1"/>
              </p:cNvSpPr>
              <p:nvPr/>
            </p:nvSpPr>
            <p:spPr bwMode="auto">
              <a:xfrm>
                <a:off x="3519" y="1507"/>
                <a:ext cx="1946" cy="18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1033" name="Text Box 25"/>
              <p:cNvSpPr txBox="1">
                <a:spLocks noChangeArrowheads="1"/>
              </p:cNvSpPr>
              <p:nvPr/>
            </p:nvSpPr>
            <p:spPr bwMode="auto">
              <a:xfrm>
                <a:off x="3528" y="1483"/>
                <a:ext cx="19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800" b="1" i="1" dirty="0">
                    <a:solidFill>
                      <a:srgbClr val="000000"/>
                    </a:solidFill>
                    <a:latin typeface="Comic Sans MS" pitchFamily="66" charset="0"/>
                  </a:rPr>
                  <a:t>Environment of Deposition</a:t>
                </a:r>
              </a:p>
            </p:txBody>
          </p:sp>
        </p:grpSp>
      </p:grpSp>
      <p:sp>
        <p:nvSpPr>
          <p:cNvPr id="28" name="Line 16"/>
          <p:cNvSpPr>
            <a:spLocks noChangeShapeType="1"/>
          </p:cNvSpPr>
          <p:nvPr/>
        </p:nvSpPr>
        <p:spPr bwMode="auto">
          <a:xfrm>
            <a:off x="1340505" y="2695685"/>
            <a:ext cx="6103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>
            <a:off x="1340505" y="4203920"/>
            <a:ext cx="6103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Line 16"/>
          <p:cNvSpPr>
            <a:spLocks noChangeShapeType="1"/>
          </p:cNvSpPr>
          <p:nvPr/>
        </p:nvSpPr>
        <p:spPr bwMode="auto">
          <a:xfrm>
            <a:off x="1340505" y="5302251"/>
            <a:ext cx="6103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Posting Geometric Observation </a:t>
            </a: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3125788" y="1028700"/>
            <a:ext cx="30190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dirty="0">
                <a:latin typeface="Tahoma" pitchFamily="34" charset="0"/>
              </a:rPr>
              <a:t>The ABC Method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3777443" y="1952625"/>
            <a:ext cx="161133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3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  -  B</a:t>
            </a:r>
          </a:p>
          <a:p>
            <a:pPr algn="ctr"/>
            <a:r>
              <a:rPr lang="en-US" sz="3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</a:t>
            </a:r>
          </a:p>
        </p:txBody>
      </p:sp>
      <p:sp>
        <p:nvSpPr>
          <p:cNvPr id="172037" name="Line 5"/>
          <p:cNvSpPr>
            <a:spLocks noChangeShapeType="1"/>
          </p:cNvSpPr>
          <p:nvPr/>
        </p:nvSpPr>
        <p:spPr bwMode="auto">
          <a:xfrm>
            <a:off x="3940175" y="2540000"/>
            <a:ext cx="13414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2038" name="Text Box 6"/>
          <p:cNvSpPr txBox="1">
            <a:spLocks noChangeArrowheads="1"/>
          </p:cNvSpPr>
          <p:nvPr/>
        </p:nvSpPr>
        <p:spPr bwMode="auto">
          <a:xfrm>
            <a:off x="449263" y="4643438"/>
            <a:ext cx="800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6"/>
                </a:solidFill>
                <a:latin typeface="Tahoma" pitchFamily="34" charset="0"/>
              </a:rPr>
              <a:t>A = Termination Pattern at the Upper Sequence Boundary</a:t>
            </a:r>
          </a:p>
        </p:txBody>
      </p:sp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449263" y="5248275"/>
            <a:ext cx="801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6"/>
                </a:solidFill>
                <a:latin typeface="Tahoma" pitchFamily="34" charset="0"/>
              </a:rPr>
              <a:t>B = Termination Pattern at the Lower Sequence Boundary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449263" y="5853113"/>
            <a:ext cx="4416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6"/>
                </a:solidFill>
                <a:latin typeface="Tahoma" pitchFamily="34" charset="0"/>
              </a:rPr>
              <a:t>C = Internal Reflection Pattern 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22313" y="1714500"/>
            <a:ext cx="3217862" cy="835025"/>
            <a:chOff x="455" y="1080"/>
            <a:chExt cx="2027" cy="526"/>
          </a:xfrm>
        </p:grpSpPr>
        <p:sp>
          <p:nvSpPr>
            <p:cNvPr id="172042" name="Text Box 10"/>
            <p:cNvSpPr txBox="1">
              <a:spLocks noChangeArrowheads="1"/>
            </p:cNvSpPr>
            <p:nvPr/>
          </p:nvSpPr>
          <p:spPr bwMode="auto">
            <a:xfrm>
              <a:off x="455" y="1080"/>
              <a:ext cx="1137" cy="52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latin typeface="Tahoma" pitchFamily="34" charset="0"/>
                </a:rPr>
                <a:t>Tr = Truncation</a:t>
              </a:r>
            </a:p>
            <a:p>
              <a:r>
                <a:rPr lang="en-US" sz="1600" dirty="0">
                  <a:latin typeface="Tahoma" pitchFamily="34" charset="0"/>
                </a:rPr>
                <a:t>Tp = Toplap</a:t>
              </a:r>
            </a:p>
            <a:p>
              <a:r>
                <a:rPr lang="en-US" sz="1600" dirty="0">
                  <a:latin typeface="Tahoma" pitchFamily="34" charset="0"/>
                </a:rPr>
                <a:t> C  = Concordant </a:t>
              </a:r>
            </a:p>
          </p:txBody>
        </p:sp>
        <p:sp>
          <p:nvSpPr>
            <p:cNvPr id="172043" name="Freeform 11"/>
            <p:cNvSpPr>
              <a:spLocks/>
            </p:cNvSpPr>
            <p:nvPr/>
          </p:nvSpPr>
          <p:spPr bwMode="auto">
            <a:xfrm>
              <a:off x="1670" y="1189"/>
              <a:ext cx="812" cy="252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690" y="26"/>
                </a:cxn>
                <a:cxn ang="0">
                  <a:pos x="454" y="272"/>
                </a:cxn>
                <a:cxn ang="0">
                  <a:pos x="681" y="335"/>
                </a:cxn>
              </a:cxnLst>
              <a:rect l="0" t="0" r="r" b="b"/>
              <a:pathLst>
                <a:path w="766" h="335">
                  <a:moveTo>
                    <a:pt x="0" y="117"/>
                  </a:moveTo>
                  <a:cubicBezTo>
                    <a:pt x="307" y="58"/>
                    <a:pt x="614" y="0"/>
                    <a:pt x="690" y="26"/>
                  </a:cubicBezTo>
                  <a:cubicBezTo>
                    <a:pt x="766" y="52"/>
                    <a:pt x="455" y="221"/>
                    <a:pt x="454" y="272"/>
                  </a:cubicBezTo>
                  <a:cubicBezTo>
                    <a:pt x="453" y="323"/>
                    <a:pt x="567" y="329"/>
                    <a:pt x="681" y="33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338763" y="1714500"/>
            <a:ext cx="3338512" cy="835025"/>
            <a:chOff x="3363" y="1080"/>
            <a:chExt cx="2103" cy="526"/>
          </a:xfrm>
        </p:grpSpPr>
        <p:sp>
          <p:nvSpPr>
            <p:cNvPr id="172045" name="Text Box 13"/>
            <p:cNvSpPr txBox="1">
              <a:spLocks noChangeArrowheads="1"/>
            </p:cNvSpPr>
            <p:nvPr/>
          </p:nvSpPr>
          <p:spPr bwMode="auto">
            <a:xfrm>
              <a:off x="4329" y="1080"/>
              <a:ext cx="1137" cy="52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latin typeface="Tahoma" pitchFamily="34" charset="0"/>
                </a:rPr>
                <a:t>On = Onlap</a:t>
              </a:r>
            </a:p>
            <a:p>
              <a:r>
                <a:rPr lang="en-US" sz="1600" dirty="0">
                  <a:latin typeface="Tahoma" pitchFamily="34" charset="0"/>
                </a:rPr>
                <a:t>Dn = Downlap</a:t>
              </a:r>
            </a:p>
            <a:p>
              <a:r>
                <a:rPr lang="en-US" sz="1600" dirty="0">
                  <a:latin typeface="Tahoma" pitchFamily="34" charset="0"/>
                </a:rPr>
                <a:t> C  = Concordant </a:t>
              </a:r>
            </a:p>
          </p:txBody>
        </p:sp>
        <p:sp>
          <p:nvSpPr>
            <p:cNvPr id="172046" name="Freeform 14"/>
            <p:cNvSpPr>
              <a:spLocks/>
            </p:cNvSpPr>
            <p:nvPr/>
          </p:nvSpPr>
          <p:spPr bwMode="auto">
            <a:xfrm>
              <a:off x="3363" y="1183"/>
              <a:ext cx="955" cy="260"/>
            </a:xfrm>
            <a:custGeom>
              <a:avLst/>
              <a:gdLst/>
              <a:ahLst/>
              <a:cxnLst>
                <a:cxn ang="0">
                  <a:pos x="815" y="146"/>
                </a:cxn>
                <a:cxn ang="0">
                  <a:pos x="79" y="18"/>
                </a:cxn>
                <a:cxn ang="0">
                  <a:pos x="342" y="255"/>
                </a:cxn>
                <a:cxn ang="0">
                  <a:pos x="106" y="309"/>
                </a:cxn>
              </a:cxnLst>
              <a:rect l="0" t="0" r="r" b="b"/>
              <a:pathLst>
                <a:path w="815" h="309">
                  <a:moveTo>
                    <a:pt x="815" y="146"/>
                  </a:moveTo>
                  <a:cubicBezTo>
                    <a:pt x="486" y="73"/>
                    <a:pt x="158" y="0"/>
                    <a:pt x="79" y="18"/>
                  </a:cubicBezTo>
                  <a:cubicBezTo>
                    <a:pt x="0" y="36"/>
                    <a:pt x="338" y="207"/>
                    <a:pt x="342" y="255"/>
                  </a:cubicBezTo>
                  <a:cubicBezTo>
                    <a:pt x="346" y="303"/>
                    <a:pt x="226" y="306"/>
                    <a:pt x="106" y="309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1604963" y="2794000"/>
            <a:ext cx="7121525" cy="1536700"/>
            <a:chOff x="1011" y="1760"/>
            <a:chExt cx="4486" cy="968"/>
          </a:xfrm>
        </p:grpSpPr>
        <p:sp>
          <p:nvSpPr>
            <p:cNvPr id="172048" name="Text Box 16"/>
            <p:cNvSpPr txBox="1">
              <a:spLocks noChangeArrowheads="1"/>
            </p:cNvSpPr>
            <p:nvPr/>
          </p:nvSpPr>
          <p:spPr bwMode="auto">
            <a:xfrm>
              <a:off x="1011" y="2202"/>
              <a:ext cx="4033" cy="52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latin typeface="Tahoma" pitchFamily="34" charset="0"/>
                </a:rPr>
                <a:t> p   = parallel	m = mounded	  ob  = oblique progradation</a:t>
              </a:r>
            </a:p>
            <a:p>
              <a:r>
                <a:rPr lang="en-US" sz="1600" dirty="0">
                  <a:latin typeface="Tahoma" pitchFamily="34" charset="0"/>
                </a:rPr>
                <a:t>sub = subparallel	w = wavy		  sig = sigmoid progradation</a:t>
              </a:r>
            </a:p>
            <a:p>
              <a:r>
                <a:rPr lang="en-US" sz="1600" dirty="0">
                  <a:latin typeface="Tahoma" pitchFamily="34" charset="0"/>
                </a:rPr>
                <a:t>div  = divergent	rf = reflection free	  sh  = shingled</a:t>
              </a:r>
            </a:p>
          </p:txBody>
        </p:sp>
        <p:sp>
          <p:nvSpPr>
            <p:cNvPr id="172049" name="Freeform 17"/>
            <p:cNvSpPr>
              <a:spLocks/>
            </p:cNvSpPr>
            <p:nvPr/>
          </p:nvSpPr>
          <p:spPr bwMode="auto">
            <a:xfrm>
              <a:off x="3177" y="1760"/>
              <a:ext cx="2320" cy="731"/>
            </a:xfrm>
            <a:custGeom>
              <a:avLst/>
              <a:gdLst/>
              <a:ahLst/>
              <a:cxnLst>
                <a:cxn ang="0">
                  <a:pos x="1918" y="600"/>
                </a:cxn>
                <a:cxn ang="0">
                  <a:pos x="2154" y="228"/>
                </a:cxn>
                <a:cxn ang="0">
                  <a:pos x="627" y="164"/>
                </a:cxn>
                <a:cxn ang="0">
                  <a:pos x="782" y="18"/>
                </a:cxn>
                <a:cxn ang="0">
                  <a:pos x="0" y="55"/>
                </a:cxn>
              </a:cxnLst>
              <a:rect l="0" t="0" r="r" b="b"/>
              <a:pathLst>
                <a:path w="2369" h="600">
                  <a:moveTo>
                    <a:pt x="1918" y="600"/>
                  </a:moveTo>
                  <a:cubicBezTo>
                    <a:pt x="2143" y="450"/>
                    <a:pt x="2369" y="301"/>
                    <a:pt x="2154" y="228"/>
                  </a:cubicBezTo>
                  <a:cubicBezTo>
                    <a:pt x="1939" y="155"/>
                    <a:pt x="856" y="199"/>
                    <a:pt x="627" y="164"/>
                  </a:cubicBezTo>
                  <a:cubicBezTo>
                    <a:pt x="398" y="129"/>
                    <a:pt x="886" y="36"/>
                    <a:pt x="782" y="18"/>
                  </a:cubicBezTo>
                  <a:cubicBezTo>
                    <a:pt x="678" y="0"/>
                    <a:pt x="339" y="27"/>
                    <a:pt x="0" y="5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Termination Patterns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68275" y="929342"/>
            <a:ext cx="7753350" cy="2566987"/>
            <a:chOff x="106" y="2589"/>
            <a:chExt cx="4884" cy="1617"/>
          </a:xfrm>
        </p:grpSpPr>
        <p:grpSp>
          <p:nvGrpSpPr>
            <p:cNvPr id="5" name="Group 33"/>
            <p:cNvGrpSpPr>
              <a:grpSpLocks noChangeAspect="1"/>
            </p:cNvGrpSpPr>
            <p:nvPr/>
          </p:nvGrpSpPr>
          <p:grpSpPr bwMode="auto">
            <a:xfrm>
              <a:off x="656" y="3075"/>
              <a:ext cx="1704" cy="1131"/>
              <a:chOff x="558" y="1292"/>
              <a:chExt cx="2005" cy="1331"/>
            </a:xfrm>
          </p:grpSpPr>
          <p:sp>
            <p:nvSpPr>
              <p:cNvPr id="173090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559" y="1292"/>
                <a:ext cx="1962" cy="1331"/>
              </a:xfrm>
              <a:prstGeom prst="rect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1" name="Freeform 35"/>
              <p:cNvSpPr>
                <a:spLocks noChangeAspect="1"/>
              </p:cNvSpPr>
              <p:nvPr/>
            </p:nvSpPr>
            <p:spPr bwMode="auto">
              <a:xfrm>
                <a:off x="558" y="2067"/>
                <a:ext cx="1967" cy="333"/>
              </a:xfrm>
              <a:custGeom>
                <a:avLst/>
                <a:gdLst/>
                <a:ahLst/>
                <a:cxnLst>
                  <a:cxn ang="0">
                    <a:pos x="9" y="225"/>
                  </a:cxn>
                  <a:cxn ang="0">
                    <a:pos x="700" y="258"/>
                  </a:cxn>
                  <a:cxn ang="0">
                    <a:pos x="1967" y="283"/>
                  </a:cxn>
                  <a:cxn ang="0">
                    <a:pos x="1967" y="133"/>
                  </a:cxn>
                  <a:cxn ang="0">
                    <a:pos x="1384" y="117"/>
                  </a:cxn>
                  <a:cxn ang="0">
                    <a:pos x="992" y="108"/>
                  </a:cxn>
                  <a:cxn ang="0">
                    <a:pos x="567" y="50"/>
                  </a:cxn>
                  <a:cxn ang="0">
                    <a:pos x="0" y="0"/>
                  </a:cxn>
                  <a:cxn ang="0">
                    <a:pos x="9" y="225"/>
                  </a:cxn>
                </a:cxnLst>
                <a:rect l="0" t="0" r="r" b="b"/>
                <a:pathLst>
                  <a:path w="1967" h="283">
                    <a:moveTo>
                      <a:pt x="9" y="225"/>
                    </a:moveTo>
                    <a:lnTo>
                      <a:pt x="700" y="258"/>
                    </a:lnTo>
                    <a:lnTo>
                      <a:pt x="1967" y="283"/>
                    </a:lnTo>
                    <a:lnTo>
                      <a:pt x="1967" y="133"/>
                    </a:lnTo>
                    <a:lnTo>
                      <a:pt x="1384" y="117"/>
                    </a:lnTo>
                    <a:lnTo>
                      <a:pt x="992" y="108"/>
                    </a:lnTo>
                    <a:lnTo>
                      <a:pt x="567" y="50"/>
                    </a:lnTo>
                    <a:lnTo>
                      <a:pt x="0" y="0"/>
                    </a:lnTo>
                    <a:lnTo>
                      <a:pt x="9" y="225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2" name="Freeform 36"/>
              <p:cNvSpPr>
                <a:spLocks noChangeAspect="1"/>
              </p:cNvSpPr>
              <p:nvPr/>
            </p:nvSpPr>
            <p:spPr bwMode="auto">
              <a:xfrm>
                <a:off x="558" y="1750"/>
                <a:ext cx="1959" cy="284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609" y="217"/>
                  </a:cxn>
                  <a:cxn ang="0">
                    <a:pos x="1534" y="275"/>
                  </a:cxn>
                  <a:cxn ang="0">
                    <a:pos x="1959" y="284"/>
                  </a:cxn>
                  <a:cxn ang="0">
                    <a:pos x="1959" y="100"/>
                  </a:cxn>
                  <a:cxn ang="0">
                    <a:pos x="1375" y="92"/>
                  </a:cxn>
                  <a:cxn ang="0">
                    <a:pos x="1042" y="67"/>
                  </a:cxn>
                  <a:cxn ang="0">
                    <a:pos x="425" y="50"/>
                  </a:cxn>
                  <a:cxn ang="0">
                    <a:pos x="0" y="0"/>
                  </a:cxn>
                  <a:cxn ang="0">
                    <a:pos x="0" y="142"/>
                  </a:cxn>
                </a:cxnLst>
                <a:rect l="0" t="0" r="r" b="b"/>
                <a:pathLst>
                  <a:path w="1959" h="284">
                    <a:moveTo>
                      <a:pt x="0" y="142"/>
                    </a:moveTo>
                    <a:lnTo>
                      <a:pt x="609" y="217"/>
                    </a:lnTo>
                    <a:lnTo>
                      <a:pt x="1534" y="275"/>
                    </a:lnTo>
                    <a:lnTo>
                      <a:pt x="1959" y="284"/>
                    </a:lnTo>
                    <a:lnTo>
                      <a:pt x="1959" y="100"/>
                    </a:lnTo>
                    <a:lnTo>
                      <a:pt x="1375" y="92"/>
                    </a:lnTo>
                    <a:lnTo>
                      <a:pt x="1042" y="67"/>
                    </a:lnTo>
                    <a:lnTo>
                      <a:pt x="425" y="50"/>
                    </a:lnTo>
                    <a:lnTo>
                      <a:pt x="0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3" name="Freeform 37" descr="Dashed horizontal"/>
              <p:cNvSpPr>
                <a:spLocks noChangeAspect="1"/>
              </p:cNvSpPr>
              <p:nvPr/>
            </p:nvSpPr>
            <p:spPr bwMode="auto">
              <a:xfrm>
                <a:off x="558" y="1292"/>
                <a:ext cx="1967" cy="942"/>
              </a:xfrm>
              <a:custGeom>
                <a:avLst/>
                <a:gdLst/>
                <a:ahLst/>
                <a:cxnLst>
                  <a:cxn ang="0">
                    <a:pos x="0" y="250"/>
                  </a:cxn>
                  <a:cxn ang="0">
                    <a:pos x="0" y="0"/>
                  </a:cxn>
                  <a:cxn ang="0">
                    <a:pos x="1967" y="0"/>
                  </a:cxn>
                  <a:cxn ang="0">
                    <a:pos x="1967" y="292"/>
                  </a:cxn>
                  <a:cxn ang="0">
                    <a:pos x="1967" y="375"/>
                  </a:cxn>
                  <a:cxn ang="0">
                    <a:pos x="1634" y="367"/>
                  </a:cxn>
                  <a:cxn ang="0">
                    <a:pos x="1350" y="358"/>
                  </a:cxn>
                  <a:cxn ang="0">
                    <a:pos x="1259" y="458"/>
                  </a:cxn>
                  <a:cxn ang="0">
                    <a:pos x="1184" y="692"/>
                  </a:cxn>
                  <a:cxn ang="0">
                    <a:pos x="1075" y="825"/>
                  </a:cxn>
                  <a:cxn ang="0">
                    <a:pos x="909" y="942"/>
                  </a:cxn>
                  <a:cxn ang="0">
                    <a:pos x="709" y="850"/>
                  </a:cxn>
                  <a:cxn ang="0">
                    <a:pos x="600" y="675"/>
                  </a:cxn>
                  <a:cxn ang="0">
                    <a:pos x="425" y="467"/>
                  </a:cxn>
                  <a:cxn ang="0">
                    <a:pos x="300" y="367"/>
                  </a:cxn>
                  <a:cxn ang="0">
                    <a:pos x="0" y="250"/>
                  </a:cxn>
                </a:cxnLst>
                <a:rect l="0" t="0" r="r" b="b"/>
                <a:pathLst>
                  <a:path w="1967" h="942">
                    <a:moveTo>
                      <a:pt x="0" y="250"/>
                    </a:moveTo>
                    <a:lnTo>
                      <a:pt x="0" y="0"/>
                    </a:lnTo>
                    <a:lnTo>
                      <a:pt x="1967" y="0"/>
                    </a:lnTo>
                    <a:lnTo>
                      <a:pt x="1967" y="292"/>
                    </a:lnTo>
                    <a:lnTo>
                      <a:pt x="1967" y="375"/>
                    </a:lnTo>
                    <a:lnTo>
                      <a:pt x="1634" y="367"/>
                    </a:lnTo>
                    <a:lnTo>
                      <a:pt x="1350" y="358"/>
                    </a:lnTo>
                    <a:lnTo>
                      <a:pt x="1259" y="458"/>
                    </a:lnTo>
                    <a:lnTo>
                      <a:pt x="1184" y="692"/>
                    </a:lnTo>
                    <a:lnTo>
                      <a:pt x="1075" y="825"/>
                    </a:lnTo>
                    <a:lnTo>
                      <a:pt x="909" y="942"/>
                    </a:lnTo>
                    <a:lnTo>
                      <a:pt x="709" y="850"/>
                    </a:lnTo>
                    <a:lnTo>
                      <a:pt x="600" y="675"/>
                    </a:lnTo>
                    <a:lnTo>
                      <a:pt x="425" y="467"/>
                    </a:lnTo>
                    <a:lnTo>
                      <a:pt x="300" y="367"/>
                    </a:lnTo>
                    <a:lnTo>
                      <a:pt x="0" y="250"/>
                    </a:lnTo>
                    <a:close/>
                  </a:path>
                </a:pathLst>
              </a:custGeom>
              <a:pattFill prst="dashHorz">
                <a:fgClr>
                  <a:schemeClr val="tx2"/>
                </a:fgClr>
                <a:bgClr>
                  <a:schemeClr val="folHlink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4" name="Freeform 38"/>
              <p:cNvSpPr>
                <a:spLocks noChangeAspect="1"/>
              </p:cNvSpPr>
              <p:nvPr/>
            </p:nvSpPr>
            <p:spPr bwMode="auto">
              <a:xfrm>
                <a:off x="558" y="1750"/>
                <a:ext cx="459" cy="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9" y="67"/>
                  </a:cxn>
                </a:cxnLst>
                <a:rect l="0" t="0" r="r" b="b"/>
                <a:pathLst>
                  <a:path w="459" h="67">
                    <a:moveTo>
                      <a:pt x="0" y="0"/>
                    </a:moveTo>
                    <a:cubicBezTo>
                      <a:pt x="0" y="0"/>
                      <a:pt x="229" y="33"/>
                      <a:pt x="459" y="67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5" name="Freeform 39"/>
              <p:cNvSpPr>
                <a:spLocks noChangeAspect="1"/>
              </p:cNvSpPr>
              <p:nvPr/>
            </p:nvSpPr>
            <p:spPr bwMode="auto">
              <a:xfrm>
                <a:off x="558" y="1884"/>
                <a:ext cx="600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9" y="58"/>
                  </a:cxn>
                  <a:cxn ang="0">
                    <a:pos x="600" y="91"/>
                  </a:cxn>
                </a:cxnLst>
                <a:rect l="0" t="0" r="r" b="b"/>
                <a:pathLst>
                  <a:path w="600" h="91">
                    <a:moveTo>
                      <a:pt x="0" y="0"/>
                    </a:moveTo>
                    <a:cubicBezTo>
                      <a:pt x="79" y="21"/>
                      <a:pt x="159" y="43"/>
                      <a:pt x="259" y="58"/>
                    </a:cubicBezTo>
                    <a:cubicBezTo>
                      <a:pt x="359" y="73"/>
                      <a:pt x="479" y="82"/>
                      <a:pt x="600" y="91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6" name="Freeform 40"/>
              <p:cNvSpPr>
                <a:spLocks noChangeAspect="1"/>
              </p:cNvSpPr>
              <p:nvPr/>
            </p:nvSpPr>
            <p:spPr bwMode="auto">
              <a:xfrm>
                <a:off x="558" y="2075"/>
                <a:ext cx="709" cy="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4" y="42"/>
                  </a:cxn>
                  <a:cxn ang="0">
                    <a:pos x="709" y="67"/>
                  </a:cxn>
                </a:cxnLst>
                <a:rect l="0" t="0" r="r" b="b"/>
                <a:pathLst>
                  <a:path w="709" h="67">
                    <a:moveTo>
                      <a:pt x="0" y="0"/>
                    </a:moveTo>
                    <a:cubicBezTo>
                      <a:pt x="108" y="15"/>
                      <a:pt x="216" y="31"/>
                      <a:pt x="334" y="42"/>
                    </a:cubicBezTo>
                    <a:cubicBezTo>
                      <a:pt x="452" y="53"/>
                      <a:pt x="580" y="60"/>
                      <a:pt x="709" y="67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7" name="Freeform 41"/>
              <p:cNvSpPr>
                <a:spLocks noChangeAspect="1"/>
              </p:cNvSpPr>
              <p:nvPr/>
            </p:nvSpPr>
            <p:spPr bwMode="auto">
              <a:xfrm>
                <a:off x="567" y="2334"/>
                <a:ext cx="1958" cy="8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33" y="33"/>
                  </a:cxn>
                  <a:cxn ang="0">
                    <a:pos x="1475" y="50"/>
                  </a:cxn>
                  <a:cxn ang="0">
                    <a:pos x="1958" y="83"/>
                  </a:cxn>
                </a:cxnLst>
                <a:rect l="0" t="0" r="r" b="b"/>
                <a:pathLst>
                  <a:path w="1958" h="83">
                    <a:moveTo>
                      <a:pt x="0" y="0"/>
                    </a:moveTo>
                    <a:cubicBezTo>
                      <a:pt x="93" y="12"/>
                      <a:pt x="187" y="25"/>
                      <a:pt x="433" y="33"/>
                    </a:cubicBezTo>
                    <a:cubicBezTo>
                      <a:pt x="679" y="41"/>
                      <a:pt x="1221" y="42"/>
                      <a:pt x="1475" y="50"/>
                    </a:cubicBezTo>
                    <a:cubicBezTo>
                      <a:pt x="1729" y="58"/>
                      <a:pt x="1843" y="70"/>
                      <a:pt x="1958" y="83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8" name="Freeform 42"/>
              <p:cNvSpPr>
                <a:spLocks noChangeAspect="1"/>
              </p:cNvSpPr>
              <p:nvPr/>
            </p:nvSpPr>
            <p:spPr bwMode="auto">
              <a:xfrm>
                <a:off x="1558" y="2192"/>
                <a:ext cx="967" cy="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9" y="25"/>
                  </a:cxn>
                  <a:cxn ang="0">
                    <a:pos x="967" y="42"/>
                  </a:cxn>
                </a:cxnLst>
                <a:rect l="0" t="0" r="r" b="b"/>
                <a:pathLst>
                  <a:path w="967" h="42">
                    <a:moveTo>
                      <a:pt x="0" y="0"/>
                    </a:moveTo>
                    <a:cubicBezTo>
                      <a:pt x="99" y="9"/>
                      <a:pt x="198" y="18"/>
                      <a:pt x="359" y="25"/>
                    </a:cubicBezTo>
                    <a:cubicBezTo>
                      <a:pt x="520" y="32"/>
                      <a:pt x="743" y="37"/>
                      <a:pt x="967" y="42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099" name="Freeform 43"/>
              <p:cNvSpPr>
                <a:spLocks noChangeAspect="1"/>
              </p:cNvSpPr>
              <p:nvPr/>
            </p:nvSpPr>
            <p:spPr bwMode="auto">
              <a:xfrm>
                <a:off x="1742" y="2017"/>
                <a:ext cx="766" cy="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8" y="17"/>
                  </a:cxn>
                  <a:cxn ang="0">
                    <a:pos x="766" y="25"/>
                  </a:cxn>
                </a:cxnLst>
                <a:rect l="0" t="0" r="r" b="b"/>
                <a:pathLst>
                  <a:path w="766" h="25">
                    <a:moveTo>
                      <a:pt x="0" y="0"/>
                    </a:moveTo>
                    <a:cubicBezTo>
                      <a:pt x="115" y="6"/>
                      <a:pt x="230" y="13"/>
                      <a:pt x="358" y="17"/>
                    </a:cubicBezTo>
                    <a:cubicBezTo>
                      <a:pt x="486" y="21"/>
                      <a:pt x="626" y="23"/>
                      <a:pt x="766" y="25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0" name="Freeform 44"/>
              <p:cNvSpPr>
                <a:spLocks noChangeAspect="1"/>
              </p:cNvSpPr>
              <p:nvPr/>
            </p:nvSpPr>
            <p:spPr bwMode="auto">
              <a:xfrm>
                <a:off x="1792" y="1834"/>
                <a:ext cx="725" cy="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6" y="25"/>
                  </a:cxn>
                  <a:cxn ang="0">
                    <a:pos x="725" y="25"/>
                  </a:cxn>
                </a:cxnLst>
                <a:rect l="0" t="0" r="r" b="b"/>
                <a:pathLst>
                  <a:path w="725" h="29">
                    <a:moveTo>
                      <a:pt x="0" y="0"/>
                    </a:moveTo>
                    <a:cubicBezTo>
                      <a:pt x="97" y="10"/>
                      <a:pt x="195" y="21"/>
                      <a:pt x="316" y="25"/>
                    </a:cubicBezTo>
                    <a:cubicBezTo>
                      <a:pt x="437" y="29"/>
                      <a:pt x="581" y="27"/>
                      <a:pt x="725" y="25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1" name="Text Box 45"/>
              <p:cNvSpPr txBox="1">
                <a:spLocks noChangeAspect="1" noChangeArrowheads="1"/>
              </p:cNvSpPr>
              <p:nvPr/>
            </p:nvSpPr>
            <p:spPr bwMode="auto">
              <a:xfrm>
                <a:off x="1830" y="1312"/>
                <a:ext cx="733" cy="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 dirty="0">
                    <a:latin typeface="Tahoma" pitchFamily="34" charset="0"/>
                  </a:rPr>
                  <a:t>Younger </a:t>
                </a:r>
              </a:p>
              <a:p>
                <a:r>
                  <a:rPr lang="en-US" sz="1400" b="1" dirty="0">
                    <a:latin typeface="Tahoma" pitchFamily="34" charset="0"/>
                  </a:rPr>
                  <a:t>     Beds</a:t>
                </a:r>
              </a:p>
            </p:txBody>
          </p:sp>
        </p:grpSp>
        <p:sp>
          <p:nvSpPr>
            <p:cNvPr id="173102" name="Text Box 46"/>
            <p:cNvSpPr txBox="1">
              <a:spLocks noChangeArrowheads="1"/>
            </p:cNvSpPr>
            <p:nvPr/>
          </p:nvSpPr>
          <p:spPr bwMode="auto">
            <a:xfrm>
              <a:off x="1004" y="2798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Erosional</a:t>
              </a:r>
            </a:p>
          </p:txBody>
        </p:sp>
        <p:sp>
          <p:nvSpPr>
            <p:cNvPr id="173103" name="Text Box 47"/>
            <p:cNvSpPr txBox="1">
              <a:spLocks noChangeArrowheads="1"/>
            </p:cNvSpPr>
            <p:nvPr/>
          </p:nvSpPr>
          <p:spPr bwMode="auto">
            <a:xfrm>
              <a:off x="3738" y="2798"/>
              <a:ext cx="7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Toplap</a:t>
              </a:r>
            </a:p>
          </p:txBody>
        </p:sp>
        <p:grpSp>
          <p:nvGrpSpPr>
            <p:cNvPr id="6" name="Group 48"/>
            <p:cNvGrpSpPr>
              <a:grpSpLocks noChangeAspect="1"/>
            </p:cNvGrpSpPr>
            <p:nvPr/>
          </p:nvGrpSpPr>
          <p:grpSpPr bwMode="auto">
            <a:xfrm>
              <a:off x="3253" y="3038"/>
              <a:ext cx="1737" cy="1143"/>
              <a:chOff x="3083" y="1255"/>
              <a:chExt cx="2043" cy="1345"/>
            </a:xfrm>
          </p:grpSpPr>
          <p:sp>
            <p:nvSpPr>
              <p:cNvPr id="173105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3089" y="1255"/>
                <a:ext cx="1962" cy="1331"/>
              </a:xfrm>
              <a:prstGeom prst="rect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6" name="Freeform 50"/>
              <p:cNvSpPr>
                <a:spLocks noChangeAspect="1"/>
              </p:cNvSpPr>
              <p:nvPr/>
            </p:nvSpPr>
            <p:spPr bwMode="auto">
              <a:xfrm>
                <a:off x="3559" y="1442"/>
                <a:ext cx="1500" cy="1058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300" y="233"/>
                  </a:cxn>
                  <a:cxn ang="0">
                    <a:pos x="525" y="358"/>
                  </a:cxn>
                  <a:cxn ang="0">
                    <a:pos x="800" y="567"/>
                  </a:cxn>
                  <a:cxn ang="0">
                    <a:pos x="1091" y="842"/>
                  </a:cxn>
                  <a:cxn ang="0">
                    <a:pos x="1500" y="1058"/>
                  </a:cxn>
                  <a:cxn ang="0">
                    <a:pos x="1500" y="775"/>
                  </a:cxn>
                  <a:cxn ang="0">
                    <a:pos x="1241" y="633"/>
                  </a:cxn>
                  <a:cxn ang="0">
                    <a:pos x="1058" y="458"/>
                  </a:cxn>
                  <a:cxn ang="0">
                    <a:pos x="850" y="275"/>
                  </a:cxn>
                  <a:cxn ang="0">
                    <a:pos x="575" y="142"/>
                  </a:cxn>
                  <a:cxn ang="0">
                    <a:pos x="108" y="0"/>
                  </a:cxn>
                </a:cxnLst>
                <a:rect l="0" t="0" r="r" b="b"/>
                <a:pathLst>
                  <a:path w="1500" h="1058">
                    <a:moveTo>
                      <a:pt x="0" y="175"/>
                    </a:moveTo>
                    <a:lnTo>
                      <a:pt x="300" y="233"/>
                    </a:lnTo>
                    <a:lnTo>
                      <a:pt x="525" y="358"/>
                    </a:lnTo>
                    <a:lnTo>
                      <a:pt x="800" y="567"/>
                    </a:lnTo>
                    <a:lnTo>
                      <a:pt x="1091" y="842"/>
                    </a:lnTo>
                    <a:lnTo>
                      <a:pt x="1500" y="1058"/>
                    </a:lnTo>
                    <a:lnTo>
                      <a:pt x="1500" y="775"/>
                    </a:lnTo>
                    <a:lnTo>
                      <a:pt x="1241" y="633"/>
                    </a:lnTo>
                    <a:lnTo>
                      <a:pt x="1058" y="458"/>
                    </a:lnTo>
                    <a:lnTo>
                      <a:pt x="850" y="275"/>
                    </a:lnTo>
                    <a:lnTo>
                      <a:pt x="575" y="142"/>
                    </a:lnTo>
                    <a:lnTo>
                      <a:pt x="108" y="0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7" name="Freeform 51"/>
              <p:cNvSpPr>
                <a:spLocks noChangeAspect="1"/>
              </p:cNvSpPr>
              <p:nvPr/>
            </p:nvSpPr>
            <p:spPr bwMode="auto">
              <a:xfrm>
                <a:off x="3092" y="1492"/>
                <a:ext cx="1717" cy="1092"/>
              </a:xfrm>
              <a:custGeom>
                <a:avLst/>
                <a:gdLst/>
                <a:ahLst/>
                <a:cxnLst>
                  <a:cxn ang="0">
                    <a:pos x="58" y="108"/>
                  </a:cxn>
                  <a:cxn ang="0">
                    <a:pos x="341" y="192"/>
                  </a:cxn>
                  <a:cxn ang="0">
                    <a:pos x="617" y="358"/>
                  </a:cxn>
                  <a:cxn ang="0">
                    <a:pos x="825" y="575"/>
                  </a:cxn>
                  <a:cxn ang="0">
                    <a:pos x="1108" y="800"/>
                  </a:cxn>
                  <a:cxn ang="0">
                    <a:pos x="1367" y="958"/>
                  </a:cxn>
                  <a:cxn ang="0">
                    <a:pos x="1717" y="1092"/>
                  </a:cxn>
                  <a:cxn ang="0">
                    <a:pos x="967" y="1092"/>
                  </a:cxn>
                  <a:cxn ang="0">
                    <a:pos x="658" y="933"/>
                  </a:cxn>
                  <a:cxn ang="0">
                    <a:pos x="383" y="658"/>
                  </a:cxn>
                  <a:cxn ang="0">
                    <a:pos x="208" y="525"/>
                  </a:cxn>
                  <a:cxn ang="0">
                    <a:pos x="0" y="442"/>
                  </a:cxn>
                  <a:cxn ang="0">
                    <a:pos x="0" y="0"/>
                  </a:cxn>
                  <a:cxn ang="0">
                    <a:pos x="91" y="25"/>
                  </a:cxn>
                </a:cxnLst>
                <a:rect l="0" t="0" r="r" b="b"/>
                <a:pathLst>
                  <a:path w="1717" h="1092">
                    <a:moveTo>
                      <a:pt x="58" y="108"/>
                    </a:moveTo>
                    <a:lnTo>
                      <a:pt x="341" y="192"/>
                    </a:lnTo>
                    <a:lnTo>
                      <a:pt x="617" y="358"/>
                    </a:lnTo>
                    <a:lnTo>
                      <a:pt x="825" y="575"/>
                    </a:lnTo>
                    <a:lnTo>
                      <a:pt x="1108" y="800"/>
                    </a:lnTo>
                    <a:lnTo>
                      <a:pt x="1367" y="958"/>
                    </a:lnTo>
                    <a:lnTo>
                      <a:pt x="1717" y="1092"/>
                    </a:lnTo>
                    <a:lnTo>
                      <a:pt x="967" y="1092"/>
                    </a:lnTo>
                    <a:lnTo>
                      <a:pt x="658" y="933"/>
                    </a:lnTo>
                    <a:lnTo>
                      <a:pt x="383" y="658"/>
                    </a:lnTo>
                    <a:lnTo>
                      <a:pt x="208" y="525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91" y="25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8" name="Freeform 52"/>
              <p:cNvSpPr>
                <a:spLocks noChangeAspect="1"/>
              </p:cNvSpPr>
              <p:nvPr/>
            </p:nvSpPr>
            <p:spPr bwMode="auto">
              <a:xfrm>
                <a:off x="4625" y="1642"/>
                <a:ext cx="425" cy="2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9" y="83"/>
                  </a:cxn>
                  <a:cxn ang="0">
                    <a:pos x="317" y="200"/>
                  </a:cxn>
                  <a:cxn ang="0">
                    <a:pos x="425" y="275"/>
                  </a:cxn>
                  <a:cxn ang="0">
                    <a:pos x="425" y="25"/>
                  </a:cxn>
                  <a:cxn ang="0">
                    <a:pos x="242" y="0"/>
                  </a:cxn>
                  <a:cxn ang="0">
                    <a:pos x="0" y="0"/>
                  </a:cxn>
                </a:cxnLst>
                <a:rect l="0" t="0" r="r" b="b"/>
                <a:pathLst>
                  <a:path w="425" h="275">
                    <a:moveTo>
                      <a:pt x="0" y="0"/>
                    </a:moveTo>
                    <a:lnTo>
                      <a:pt x="209" y="83"/>
                    </a:lnTo>
                    <a:lnTo>
                      <a:pt x="317" y="200"/>
                    </a:lnTo>
                    <a:lnTo>
                      <a:pt x="425" y="275"/>
                    </a:lnTo>
                    <a:lnTo>
                      <a:pt x="425" y="25"/>
                    </a:lnTo>
                    <a:lnTo>
                      <a:pt x="2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09" name="Freeform 53" descr="Dashed horizontal"/>
              <p:cNvSpPr>
                <a:spLocks noChangeAspect="1"/>
              </p:cNvSpPr>
              <p:nvPr/>
            </p:nvSpPr>
            <p:spPr bwMode="auto">
              <a:xfrm>
                <a:off x="3083" y="1267"/>
                <a:ext cx="1967" cy="400"/>
              </a:xfrm>
              <a:custGeom>
                <a:avLst/>
                <a:gdLst/>
                <a:ahLst/>
                <a:cxnLst>
                  <a:cxn ang="0">
                    <a:pos x="1967" y="342"/>
                  </a:cxn>
                  <a:cxn ang="0">
                    <a:pos x="1967" y="0"/>
                  </a:cxn>
                  <a:cxn ang="0">
                    <a:pos x="0" y="0"/>
                  </a:cxn>
                  <a:cxn ang="0">
                    <a:pos x="0" y="333"/>
                  </a:cxn>
                  <a:cxn ang="0">
                    <a:pos x="1151" y="350"/>
                  </a:cxn>
                  <a:cxn ang="0">
                    <a:pos x="1967" y="400"/>
                  </a:cxn>
                  <a:cxn ang="0">
                    <a:pos x="1967" y="342"/>
                  </a:cxn>
                </a:cxnLst>
                <a:rect l="0" t="0" r="r" b="b"/>
                <a:pathLst>
                  <a:path w="1967" h="400">
                    <a:moveTo>
                      <a:pt x="1967" y="342"/>
                    </a:moveTo>
                    <a:lnTo>
                      <a:pt x="1967" y="0"/>
                    </a:lnTo>
                    <a:lnTo>
                      <a:pt x="0" y="0"/>
                    </a:lnTo>
                    <a:lnTo>
                      <a:pt x="0" y="333"/>
                    </a:lnTo>
                    <a:lnTo>
                      <a:pt x="1151" y="350"/>
                    </a:lnTo>
                    <a:lnTo>
                      <a:pt x="1967" y="400"/>
                    </a:lnTo>
                    <a:lnTo>
                      <a:pt x="1967" y="342"/>
                    </a:lnTo>
                    <a:close/>
                  </a:path>
                </a:pathLst>
              </a:custGeom>
              <a:pattFill prst="dashHorz">
                <a:fgClr>
                  <a:schemeClr val="tx1"/>
                </a:fgClr>
                <a:bgClr>
                  <a:schemeClr val="folHlink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10" name="Text Box 54"/>
              <p:cNvSpPr txBox="1">
                <a:spLocks noChangeAspect="1" noChangeArrowheads="1"/>
              </p:cNvSpPr>
              <p:nvPr/>
            </p:nvSpPr>
            <p:spPr bwMode="auto">
              <a:xfrm>
                <a:off x="4393" y="1283"/>
                <a:ext cx="733" cy="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 dirty="0">
                    <a:latin typeface="Tahoma" pitchFamily="34" charset="0"/>
                  </a:rPr>
                  <a:t>Younger </a:t>
                </a:r>
              </a:p>
              <a:p>
                <a:r>
                  <a:rPr lang="en-US" sz="1400" b="1" dirty="0">
                    <a:latin typeface="Tahoma" pitchFamily="34" charset="0"/>
                  </a:rPr>
                  <a:t>     Beds</a:t>
                </a:r>
              </a:p>
            </p:txBody>
          </p:sp>
          <p:sp>
            <p:nvSpPr>
              <p:cNvPr id="173111" name="Freeform 55"/>
              <p:cNvSpPr>
                <a:spLocks noChangeAspect="1"/>
              </p:cNvSpPr>
              <p:nvPr/>
            </p:nvSpPr>
            <p:spPr bwMode="auto">
              <a:xfrm>
                <a:off x="3100" y="1943"/>
                <a:ext cx="959" cy="6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8" y="100"/>
                  </a:cxn>
                  <a:cxn ang="0">
                    <a:pos x="417" y="266"/>
                  </a:cxn>
                  <a:cxn ang="0">
                    <a:pos x="625" y="466"/>
                  </a:cxn>
                  <a:cxn ang="0">
                    <a:pos x="800" y="575"/>
                  </a:cxn>
                  <a:cxn ang="0">
                    <a:pos x="959" y="650"/>
                  </a:cxn>
                </a:cxnLst>
                <a:rect l="0" t="0" r="r" b="b"/>
                <a:pathLst>
                  <a:path w="959" h="650">
                    <a:moveTo>
                      <a:pt x="0" y="0"/>
                    </a:moveTo>
                    <a:cubicBezTo>
                      <a:pt x="94" y="28"/>
                      <a:pt x="189" y="56"/>
                      <a:pt x="258" y="100"/>
                    </a:cubicBezTo>
                    <a:cubicBezTo>
                      <a:pt x="327" y="144"/>
                      <a:pt x="356" y="205"/>
                      <a:pt x="417" y="266"/>
                    </a:cubicBezTo>
                    <a:cubicBezTo>
                      <a:pt x="478" y="327"/>
                      <a:pt x="561" y="414"/>
                      <a:pt x="625" y="466"/>
                    </a:cubicBezTo>
                    <a:cubicBezTo>
                      <a:pt x="689" y="518"/>
                      <a:pt x="744" y="544"/>
                      <a:pt x="800" y="575"/>
                    </a:cubicBezTo>
                    <a:cubicBezTo>
                      <a:pt x="856" y="606"/>
                      <a:pt x="907" y="628"/>
                      <a:pt x="959" y="650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12" name="Freeform 56"/>
              <p:cNvSpPr>
                <a:spLocks noChangeAspect="1"/>
              </p:cNvSpPr>
              <p:nvPr/>
            </p:nvSpPr>
            <p:spPr bwMode="auto">
              <a:xfrm>
                <a:off x="3208" y="1625"/>
                <a:ext cx="1626" cy="9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7" y="92"/>
                  </a:cxn>
                  <a:cxn ang="0">
                    <a:pos x="426" y="175"/>
                  </a:cxn>
                  <a:cxn ang="0">
                    <a:pos x="567" y="284"/>
                  </a:cxn>
                  <a:cxn ang="0">
                    <a:pos x="726" y="467"/>
                  </a:cxn>
                  <a:cxn ang="0">
                    <a:pos x="967" y="642"/>
                  </a:cxn>
                  <a:cxn ang="0">
                    <a:pos x="1217" y="817"/>
                  </a:cxn>
                  <a:cxn ang="0">
                    <a:pos x="1467" y="909"/>
                  </a:cxn>
                  <a:cxn ang="0">
                    <a:pos x="1626" y="975"/>
                  </a:cxn>
                </a:cxnLst>
                <a:rect l="0" t="0" r="r" b="b"/>
                <a:pathLst>
                  <a:path w="1626" h="975">
                    <a:moveTo>
                      <a:pt x="0" y="0"/>
                    </a:moveTo>
                    <a:cubicBezTo>
                      <a:pt x="98" y="31"/>
                      <a:pt x="196" y="63"/>
                      <a:pt x="267" y="92"/>
                    </a:cubicBezTo>
                    <a:cubicBezTo>
                      <a:pt x="338" y="121"/>
                      <a:pt x="376" y="143"/>
                      <a:pt x="426" y="175"/>
                    </a:cubicBezTo>
                    <a:cubicBezTo>
                      <a:pt x="476" y="207"/>
                      <a:pt x="517" y="235"/>
                      <a:pt x="567" y="284"/>
                    </a:cubicBezTo>
                    <a:cubicBezTo>
                      <a:pt x="617" y="333"/>
                      <a:pt x="659" y="407"/>
                      <a:pt x="726" y="467"/>
                    </a:cubicBezTo>
                    <a:cubicBezTo>
                      <a:pt x="793" y="527"/>
                      <a:pt x="885" y="584"/>
                      <a:pt x="967" y="642"/>
                    </a:cubicBezTo>
                    <a:cubicBezTo>
                      <a:pt x="1049" y="700"/>
                      <a:pt x="1134" y="773"/>
                      <a:pt x="1217" y="817"/>
                    </a:cubicBezTo>
                    <a:cubicBezTo>
                      <a:pt x="1300" y="861"/>
                      <a:pt x="1399" y="883"/>
                      <a:pt x="1467" y="909"/>
                    </a:cubicBezTo>
                    <a:cubicBezTo>
                      <a:pt x="1535" y="935"/>
                      <a:pt x="1580" y="955"/>
                      <a:pt x="1626" y="975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13" name="Freeform 57"/>
              <p:cNvSpPr>
                <a:spLocks noChangeAspect="1"/>
              </p:cNvSpPr>
              <p:nvPr/>
            </p:nvSpPr>
            <p:spPr bwMode="auto">
              <a:xfrm>
                <a:off x="3550" y="1609"/>
                <a:ext cx="1509" cy="88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5" y="91"/>
                  </a:cxn>
                  <a:cxn ang="0">
                    <a:pos x="584" y="225"/>
                  </a:cxn>
                  <a:cxn ang="0">
                    <a:pos x="817" y="408"/>
                  </a:cxn>
                  <a:cxn ang="0">
                    <a:pos x="1059" y="625"/>
                  </a:cxn>
                  <a:cxn ang="0">
                    <a:pos x="1217" y="741"/>
                  </a:cxn>
                  <a:cxn ang="0">
                    <a:pos x="1509" y="883"/>
                  </a:cxn>
                </a:cxnLst>
                <a:rect l="0" t="0" r="r" b="b"/>
                <a:pathLst>
                  <a:path w="1509" h="883">
                    <a:moveTo>
                      <a:pt x="0" y="0"/>
                    </a:moveTo>
                    <a:cubicBezTo>
                      <a:pt x="139" y="27"/>
                      <a:pt x="278" y="54"/>
                      <a:pt x="375" y="91"/>
                    </a:cubicBezTo>
                    <a:cubicBezTo>
                      <a:pt x="472" y="128"/>
                      <a:pt x="510" y="172"/>
                      <a:pt x="584" y="225"/>
                    </a:cubicBezTo>
                    <a:cubicBezTo>
                      <a:pt x="658" y="278"/>
                      <a:pt x="738" y="341"/>
                      <a:pt x="817" y="408"/>
                    </a:cubicBezTo>
                    <a:cubicBezTo>
                      <a:pt x="896" y="475"/>
                      <a:pt x="992" y="570"/>
                      <a:pt x="1059" y="625"/>
                    </a:cubicBezTo>
                    <a:cubicBezTo>
                      <a:pt x="1126" y="680"/>
                      <a:pt x="1142" y="698"/>
                      <a:pt x="1217" y="741"/>
                    </a:cubicBezTo>
                    <a:cubicBezTo>
                      <a:pt x="1292" y="784"/>
                      <a:pt x="1400" y="833"/>
                      <a:pt x="1509" y="883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14" name="Freeform 58"/>
              <p:cNvSpPr>
                <a:spLocks noChangeAspect="1"/>
              </p:cNvSpPr>
              <p:nvPr/>
            </p:nvSpPr>
            <p:spPr bwMode="auto">
              <a:xfrm>
                <a:off x="4200" y="1634"/>
                <a:ext cx="859" cy="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2" y="83"/>
                  </a:cxn>
                  <a:cxn ang="0">
                    <a:pos x="400" y="250"/>
                  </a:cxn>
                  <a:cxn ang="0">
                    <a:pos x="584" y="433"/>
                  </a:cxn>
                  <a:cxn ang="0">
                    <a:pos x="742" y="516"/>
                  </a:cxn>
                  <a:cxn ang="0">
                    <a:pos x="859" y="575"/>
                  </a:cxn>
                </a:cxnLst>
                <a:rect l="0" t="0" r="r" b="b"/>
                <a:pathLst>
                  <a:path w="859" h="575">
                    <a:moveTo>
                      <a:pt x="0" y="0"/>
                    </a:moveTo>
                    <a:cubicBezTo>
                      <a:pt x="62" y="20"/>
                      <a:pt x="125" y="41"/>
                      <a:pt x="192" y="83"/>
                    </a:cubicBezTo>
                    <a:cubicBezTo>
                      <a:pt x="259" y="125"/>
                      <a:pt x="335" y="192"/>
                      <a:pt x="400" y="250"/>
                    </a:cubicBezTo>
                    <a:cubicBezTo>
                      <a:pt x="465" y="308"/>
                      <a:pt x="527" y="389"/>
                      <a:pt x="584" y="433"/>
                    </a:cubicBezTo>
                    <a:cubicBezTo>
                      <a:pt x="641" y="477"/>
                      <a:pt x="696" y="492"/>
                      <a:pt x="742" y="516"/>
                    </a:cubicBezTo>
                    <a:cubicBezTo>
                      <a:pt x="788" y="540"/>
                      <a:pt x="823" y="557"/>
                      <a:pt x="859" y="575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3115" name="Freeform 59"/>
              <p:cNvSpPr>
                <a:spLocks noChangeAspect="1"/>
              </p:cNvSpPr>
              <p:nvPr/>
            </p:nvSpPr>
            <p:spPr bwMode="auto">
              <a:xfrm>
                <a:off x="4609" y="1634"/>
                <a:ext cx="433" cy="28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8" y="83"/>
                  </a:cxn>
                  <a:cxn ang="0">
                    <a:pos x="333" y="216"/>
                  </a:cxn>
                  <a:cxn ang="0">
                    <a:pos x="433" y="283"/>
                  </a:cxn>
                </a:cxnLst>
                <a:rect l="0" t="0" r="r" b="b"/>
                <a:pathLst>
                  <a:path w="433" h="283">
                    <a:moveTo>
                      <a:pt x="0" y="0"/>
                    </a:moveTo>
                    <a:cubicBezTo>
                      <a:pt x="76" y="23"/>
                      <a:pt x="153" y="47"/>
                      <a:pt x="208" y="83"/>
                    </a:cubicBezTo>
                    <a:cubicBezTo>
                      <a:pt x="263" y="119"/>
                      <a:pt x="295" y="183"/>
                      <a:pt x="333" y="216"/>
                    </a:cubicBezTo>
                    <a:cubicBezTo>
                      <a:pt x="371" y="249"/>
                      <a:pt x="402" y="266"/>
                      <a:pt x="433" y="283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73116" name="Text Box 60"/>
            <p:cNvSpPr txBox="1">
              <a:spLocks noChangeArrowheads="1"/>
            </p:cNvSpPr>
            <p:nvPr/>
          </p:nvSpPr>
          <p:spPr bwMode="auto">
            <a:xfrm>
              <a:off x="106" y="2589"/>
              <a:ext cx="2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accent6"/>
                  </a:solidFill>
                  <a:latin typeface="Tahoma" pitchFamily="34" charset="0"/>
                </a:rPr>
                <a:t>At the Top of a Sequence</a:t>
              </a:r>
            </a:p>
          </p:txBody>
        </p:sp>
      </p:grpSp>
      <p:sp>
        <p:nvSpPr>
          <p:cNvPr id="173117" name="WordArt 61"/>
          <p:cNvSpPr>
            <a:spLocks noChangeArrowheads="1" noChangeShapeType="1" noTextEdit="1"/>
          </p:cNvSpPr>
          <p:nvPr/>
        </p:nvSpPr>
        <p:spPr bwMode="auto">
          <a:xfrm>
            <a:off x="7156341" y="857084"/>
            <a:ext cx="1798473" cy="4041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400" i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Review</a:t>
            </a:r>
          </a:p>
        </p:txBody>
      </p:sp>
      <p:grpSp>
        <p:nvGrpSpPr>
          <p:cNvPr id="91" name="Group 90"/>
          <p:cNvGrpSpPr/>
          <p:nvPr/>
        </p:nvGrpSpPr>
        <p:grpSpPr>
          <a:xfrm>
            <a:off x="168275" y="3658643"/>
            <a:ext cx="7653338" cy="2624682"/>
            <a:chOff x="168275" y="3658643"/>
            <a:chExt cx="7653338" cy="2624682"/>
          </a:xfrm>
        </p:grpSpPr>
        <p:sp>
          <p:nvSpPr>
            <p:cNvPr id="62" name="Text Box 3"/>
            <p:cNvSpPr txBox="1">
              <a:spLocks noChangeArrowheads="1"/>
            </p:cNvSpPr>
            <p:nvPr/>
          </p:nvSpPr>
          <p:spPr bwMode="auto">
            <a:xfrm>
              <a:off x="1814513" y="4011286"/>
              <a:ext cx="108108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Onlap</a:t>
              </a:r>
            </a:p>
          </p:txBody>
        </p:sp>
        <p:grpSp>
          <p:nvGrpSpPr>
            <p:cNvPr id="63" name="Group 4"/>
            <p:cNvGrpSpPr>
              <a:grpSpLocks/>
            </p:cNvGrpSpPr>
            <p:nvPr/>
          </p:nvGrpSpPr>
          <p:grpSpPr bwMode="auto">
            <a:xfrm>
              <a:off x="1020763" y="4452938"/>
              <a:ext cx="6800850" cy="1830387"/>
              <a:chOff x="643" y="1009"/>
              <a:chExt cx="4284" cy="1153"/>
            </a:xfrm>
          </p:grpSpPr>
          <p:grpSp>
            <p:nvGrpSpPr>
              <p:cNvPr id="64" name="Group 5"/>
              <p:cNvGrpSpPr>
                <a:grpSpLocks noChangeAspect="1"/>
              </p:cNvGrpSpPr>
              <p:nvPr/>
            </p:nvGrpSpPr>
            <p:grpSpPr bwMode="auto">
              <a:xfrm>
                <a:off x="643" y="1009"/>
                <a:ext cx="1681" cy="1140"/>
                <a:chOff x="558" y="1292"/>
                <a:chExt cx="1974" cy="1339"/>
              </a:xfrm>
            </p:grpSpPr>
            <p:sp>
              <p:nvSpPr>
                <p:cNvPr id="78" name="Rectangl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59" y="1292"/>
                  <a:ext cx="1962" cy="1331"/>
                </a:xfrm>
                <a:prstGeom prst="rect">
                  <a:avLst/>
                </a:prstGeom>
                <a:solidFill>
                  <a:srgbClr val="FFCC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79" name="Freeform 7"/>
                <p:cNvSpPr>
                  <a:spLocks noChangeAspect="1"/>
                </p:cNvSpPr>
                <p:nvPr/>
              </p:nvSpPr>
              <p:spPr bwMode="auto">
                <a:xfrm>
                  <a:off x="1423" y="2195"/>
                  <a:ext cx="1102" cy="3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8" y="42"/>
                    </a:cxn>
                    <a:cxn ang="0">
                      <a:pos x="983" y="100"/>
                    </a:cxn>
                    <a:cxn ang="0">
                      <a:pos x="1200" y="125"/>
                    </a:cxn>
                    <a:cxn ang="0">
                      <a:pos x="1200" y="359"/>
                    </a:cxn>
                    <a:cxn ang="0">
                      <a:pos x="608" y="359"/>
                    </a:cxn>
                    <a:cxn ang="0">
                      <a:pos x="183" y="267"/>
                    </a:cxn>
                    <a:cxn ang="0">
                      <a:pos x="42" y="15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00" h="359">
                      <a:moveTo>
                        <a:pt x="0" y="0"/>
                      </a:moveTo>
                      <a:lnTo>
                        <a:pt x="408" y="42"/>
                      </a:lnTo>
                      <a:lnTo>
                        <a:pt x="983" y="100"/>
                      </a:lnTo>
                      <a:lnTo>
                        <a:pt x="1200" y="125"/>
                      </a:lnTo>
                      <a:lnTo>
                        <a:pt x="1200" y="359"/>
                      </a:lnTo>
                      <a:lnTo>
                        <a:pt x="608" y="359"/>
                      </a:lnTo>
                      <a:lnTo>
                        <a:pt x="183" y="267"/>
                      </a:lnTo>
                      <a:lnTo>
                        <a:pt x="42" y="1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0" name="Freeform 8"/>
                <p:cNvSpPr>
                  <a:spLocks noChangeAspect="1"/>
                </p:cNvSpPr>
                <p:nvPr/>
              </p:nvSpPr>
              <p:spPr bwMode="auto">
                <a:xfrm>
                  <a:off x="635" y="1813"/>
                  <a:ext cx="1890" cy="329"/>
                </a:xfrm>
                <a:custGeom>
                  <a:avLst/>
                  <a:gdLst/>
                  <a:ahLst/>
                  <a:cxnLst>
                    <a:cxn ang="0">
                      <a:pos x="441" y="208"/>
                    </a:cxn>
                    <a:cxn ang="0">
                      <a:pos x="1141" y="291"/>
                    </a:cxn>
                    <a:cxn ang="0">
                      <a:pos x="1641" y="333"/>
                    </a:cxn>
                    <a:cxn ang="0">
                      <a:pos x="2058" y="358"/>
                    </a:cxn>
                    <a:cxn ang="0">
                      <a:pos x="2058" y="116"/>
                    </a:cxn>
                    <a:cxn ang="0">
                      <a:pos x="1691" y="108"/>
                    </a:cxn>
                    <a:cxn ang="0">
                      <a:pos x="1125" y="83"/>
                    </a:cxn>
                    <a:cxn ang="0">
                      <a:pos x="725" y="58"/>
                    </a:cxn>
                    <a:cxn ang="0">
                      <a:pos x="300" y="16"/>
                    </a:cxn>
                    <a:cxn ang="0">
                      <a:pos x="0" y="0"/>
                    </a:cxn>
                    <a:cxn ang="0">
                      <a:pos x="25" y="250"/>
                    </a:cxn>
                    <a:cxn ang="0">
                      <a:pos x="441" y="208"/>
                    </a:cxn>
                  </a:cxnLst>
                  <a:rect l="0" t="0" r="r" b="b"/>
                  <a:pathLst>
                    <a:path w="2058" h="358">
                      <a:moveTo>
                        <a:pt x="441" y="208"/>
                      </a:moveTo>
                      <a:lnTo>
                        <a:pt x="1141" y="291"/>
                      </a:lnTo>
                      <a:lnTo>
                        <a:pt x="1641" y="333"/>
                      </a:lnTo>
                      <a:lnTo>
                        <a:pt x="2058" y="358"/>
                      </a:lnTo>
                      <a:lnTo>
                        <a:pt x="2058" y="116"/>
                      </a:lnTo>
                      <a:lnTo>
                        <a:pt x="1691" y="108"/>
                      </a:lnTo>
                      <a:lnTo>
                        <a:pt x="1125" y="83"/>
                      </a:lnTo>
                      <a:lnTo>
                        <a:pt x="725" y="58"/>
                      </a:lnTo>
                      <a:lnTo>
                        <a:pt x="300" y="16"/>
                      </a:lnTo>
                      <a:lnTo>
                        <a:pt x="0" y="0"/>
                      </a:lnTo>
                      <a:lnTo>
                        <a:pt x="25" y="250"/>
                      </a:lnTo>
                      <a:lnTo>
                        <a:pt x="441" y="208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1" name="Freeform 9"/>
                <p:cNvSpPr>
                  <a:spLocks noChangeAspect="1"/>
                </p:cNvSpPr>
                <p:nvPr/>
              </p:nvSpPr>
              <p:spPr bwMode="auto">
                <a:xfrm>
                  <a:off x="566" y="1469"/>
                  <a:ext cx="1966" cy="260"/>
                </a:xfrm>
                <a:custGeom>
                  <a:avLst/>
                  <a:gdLst/>
                  <a:ahLst/>
                  <a:cxnLst>
                    <a:cxn ang="0">
                      <a:pos x="2175" y="283"/>
                    </a:cxn>
                    <a:cxn ang="0">
                      <a:pos x="1375" y="258"/>
                    </a:cxn>
                    <a:cxn ang="0">
                      <a:pos x="525" y="216"/>
                    </a:cxn>
                    <a:cxn ang="0">
                      <a:pos x="0" y="150"/>
                    </a:cxn>
                    <a:cxn ang="0">
                      <a:pos x="0" y="0"/>
                    </a:cxn>
                    <a:cxn ang="0">
                      <a:pos x="391" y="33"/>
                    </a:cxn>
                    <a:cxn ang="0">
                      <a:pos x="1141" y="83"/>
                    </a:cxn>
                    <a:cxn ang="0">
                      <a:pos x="1833" y="116"/>
                    </a:cxn>
                    <a:cxn ang="0">
                      <a:pos x="2191" y="133"/>
                    </a:cxn>
                    <a:cxn ang="0">
                      <a:pos x="2175" y="283"/>
                    </a:cxn>
                  </a:cxnLst>
                  <a:rect l="0" t="0" r="r" b="b"/>
                  <a:pathLst>
                    <a:path w="2191" h="283">
                      <a:moveTo>
                        <a:pt x="2175" y="283"/>
                      </a:moveTo>
                      <a:lnTo>
                        <a:pt x="1375" y="258"/>
                      </a:lnTo>
                      <a:lnTo>
                        <a:pt x="525" y="216"/>
                      </a:lnTo>
                      <a:lnTo>
                        <a:pt x="0" y="150"/>
                      </a:lnTo>
                      <a:lnTo>
                        <a:pt x="0" y="0"/>
                      </a:lnTo>
                      <a:lnTo>
                        <a:pt x="391" y="33"/>
                      </a:lnTo>
                      <a:lnTo>
                        <a:pt x="1141" y="83"/>
                      </a:lnTo>
                      <a:lnTo>
                        <a:pt x="1833" y="116"/>
                      </a:lnTo>
                      <a:lnTo>
                        <a:pt x="2191" y="133"/>
                      </a:lnTo>
                      <a:lnTo>
                        <a:pt x="2175" y="283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2" name="Freeform 10" descr="Large confetti"/>
                <p:cNvSpPr>
                  <a:spLocks noChangeAspect="1"/>
                </p:cNvSpPr>
                <p:nvPr/>
              </p:nvSpPr>
              <p:spPr bwMode="auto">
                <a:xfrm>
                  <a:off x="558" y="1767"/>
                  <a:ext cx="1974" cy="86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41"/>
                    </a:cxn>
                    <a:cxn ang="0">
                      <a:pos x="2150" y="941"/>
                    </a:cxn>
                    <a:cxn ang="0">
                      <a:pos x="2150" y="733"/>
                    </a:cxn>
                    <a:cxn ang="0">
                      <a:pos x="1975" y="716"/>
                    </a:cxn>
                    <a:cxn ang="0">
                      <a:pos x="1667" y="725"/>
                    </a:cxn>
                    <a:cxn ang="0">
                      <a:pos x="1475" y="625"/>
                    </a:cxn>
                    <a:cxn ang="0">
                      <a:pos x="1309" y="591"/>
                    </a:cxn>
                    <a:cxn ang="0">
                      <a:pos x="1092" y="583"/>
                    </a:cxn>
                    <a:cxn ang="0">
                      <a:pos x="975" y="483"/>
                    </a:cxn>
                    <a:cxn ang="0">
                      <a:pos x="842" y="425"/>
                    </a:cxn>
                    <a:cxn ang="0">
                      <a:pos x="725" y="416"/>
                    </a:cxn>
                    <a:cxn ang="0">
                      <a:pos x="575" y="275"/>
                    </a:cxn>
                    <a:cxn ang="0">
                      <a:pos x="467" y="216"/>
                    </a:cxn>
                    <a:cxn ang="0">
                      <a:pos x="342" y="183"/>
                    </a:cxn>
                    <a:cxn ang="0">
                      <a:pos x="250" y="7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50" h="941">
                      <a:moveTo>
                        <a:pt x="0" y="0"/>
                      </a:moveTo>
                      <a:lnTo>
                        <a:pt x="0" y="941"/>
                      </a:lnTo>
                      <a:lnTo>
                        <a:pt x="2150" y="941"/>
                      </a:lnTo>
                      <a:lnTo>
                        <a:pt x="2150" y="733"/>
                      </a:lnTo>
                      <a:lnTo>
                        <a:pt x="1975" y="716"/>
                      </a:lnTo>
                      <a:lnTo>
                        <a:pt x="1667" y="725"/>
                      </a:lnTo>
                      <a:lnTo>
                        <a:pt x="1475" y="625"/>
                      </a:lnTo>
                      <a:lnTo>
                        <a:pt x="1309" y="591"/>
                      </a:lnTo>
                      <a:lnTo>
                        <a:pt x="1092" y="583"/>
                      </a:lnTo>
                      <a:lnTo>
                        <a:pt x="975" y="483"/>
                      </a:lnTo>
                      <a:lnTo>
                        <a:pt x="842" y="425"/>
                      </a:lnTo>
                      <a:lnTo>
                        <a:pt x="725" y="416"/>
                      </a:lnTo>
                      <a:lnTo>
                        <a:pt x="575" y="275"/>
                      </a:lnTo>
                      <a:lnTo>
                        <a:pt x="467" y="216"/>
                      </a:lnTo>
                      <a:lnTo>
                        <a:pt x="342" y="183"/>
                      </a:lnTo>
                      <a:lnTo>
                        <a:pt x="250" y="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lgConfetti">
                  <a:fgClr>
                    <a:srgbClr val="FF6600"/>
                  </a:fgClr>
                  <a:bgClr>
                    <a:srgbClr val="FF9900"/>
                  </a:bgClr>
                </a:pattFill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3" name="Freeform 11"/>
                <p:cNvSpPr>
                  <a:spLocks noChangeAspect="1"/>
                </p:cNvSpPr>
                <p:nvPr/>
              </p:nvSpPr>
              <p:spPr bwMode="auto">
                <a:xfrm>
                  <a:off x="1446" y="2195"/>
                  <a:ext cx="1086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92" y="50"/>
                    </a:cxn>
                    <a:cxn ang="0">
                      <a:pos x="1183" y="125"/>
                    </a:cxn>
                  </a:cxnLst>
                  <a:rect l="0" t="0" r="r" b="b"/>
                  <a:pathLst>
                    <a:path w="1183" h="125">
                      <a:moveTo>
                        <a:pt x="0" y="0"/>
                      </a:moveTo>
                      <a:cubicBezTo>
                        <a:pt x="97" y="14"/>
                        <a:pt x="195" y="29"/>
                        <a:pt x="392" y="50"/>
                      </a:cubicBezTo>
                      <a:cubicBezTo>
                        <a:pt x="589" y="71"/>
                        <a:pt x="886" y="98"/>
                        <a:pt x="1183" y="125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 type="triangl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4" name="Freeform 12"/>
                <p:cNvSpPr>
                  <a:spLocks noChangeAspect="1"/>
                </p:cNvSpPr>
                <p:nvPr/>
              </p:nvSpPr>
              <p:spPr bwMode="auto">
                <a:xfrm>
                  <a:off x="1086" y="2004"/>
                  <a:ext cx="1431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34" y="75"/>
                    </a:cxn>
                    <a:cxn ang="0">
                      <a:pos x="1175" y="133"/>
                    </a:cxn>
                    <a:cxn ang="0">
                      <a:pos x="1559" y="158"/>
                    </a:cxn>
                  </a:cxnLst>
                  <a:rect l="0" t="0" r="r" b="b"/>
                  <a:pathLst>
                    <a:path w="1559" h="158">
                      <a:moveTo>
                        <a:pt x="0" y="0"/>
                      </a:moveTo>
                      <a:cubicBezTo>
                        <a:pt x="169" y="26"/>
                        <a:pt x="338" y="53"/>
                        <a:pt x="534" y="75"/>
                      </a:cubicBezTo>
                      <a:cubicBezTo>
                        <a:pt x="730" y="97"/>
                        <a:pt x="1004" y="119"/>
                        <a:pt x="1175" y="133"/>
                      </a:cubicBezTo>
                      <a:cubicBezTo>
                        <a:pt x="1346" y="147"/>
                        <a:pt x="1452" y="152"/>
                        <a:pt x="1559" y="158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 type="triangl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5" name="Freeform 13"/>
                <p:cNvSpPr>
                  <a:spLocks noChangeAspect="1"/>
                </p:cNvSpPr>
                <p:nvPr/>
              </p:nvSpPr>
              <p:spPr bwMode="auto">
                <a:xfrm>
                  <a:off x="757" y="1828"/>
                  <a:ext cx="1768" cy="10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00" y="59"/>
                    </a:cxn>
                    <a:cxn ang="0">
                      <a:pos x="1283" y="84"/>
                    </a:cxn>
                    <a:cxn ang="0">
                      <a:pos x="1925" y="117"/>
                    </a:cxn>
                  </a:cxnLst>
                  <a:rect l="0" t="0" r="r" b="b"/>
                  <a:pathLst>
                    <a:path w="1925" h="117">
                      <a:moveTo>
                        <a:pt x="0" y="0"/>
                      </a:moveTo>
                      <a:cubicBezTo>
                        <a:pt x="243" y="22"/>
                        <a:pt x="486" y="45"/>
                        <a:pt x="700" y="59"/>
                      </a:cubicBezTo>
                      <a:cubicBezTo>
                        <a:pt x="914" y="73"/>
                        <a:pt x="1079" y="74"/>
                        <a:pt x="1283" y="84"/>
                      </a:cubicBezTo>
                      <a:cubicBezTo>
                        <a:pt x="1487" y="94"/>
                        <a:pt x="1706" y="105"/>
                        <a:pt x="1925" y="117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 type="triangl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6" name="Freeform 14"/>
                <p:cNvSpPr>
                  <a:spLocks noChangeAspect="1"/>
                </p:cNvSpPr>
                <p:nvPr/>
              </p:nvSpPr>
              <p:spPr bwMode="auto">
                <a:xfrm>
                  <a:off x="574" y="1607"/>
                  <a:ext cx="1951" cy="1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50" y="66"/>
                    </a:cxn>
                    <a:cxn ang="0">
                      <a:pos x="992" y="100"/>
                    </a:cxn>
                    <a:cxn ang="0">
                      <a:pos x="1583" y="125"/>
                    </a:cxn>
                    <a:cxn ang="0">
                      <a:pos x="2125" y="141"/>
                    </a:cxn>
                  </a:cxnLst>
                  <a:rect l="0" t="0" r="r" b="b"/>
                  <a:pathLst>
                    <a:path w="2125" h="141">
                      <a:moveTo>
                        <a:pt x="0" y="0"/>
                      </a:moveTo>
                      <a:cubicBezTo>
                        <a:pt x="142" y="24"/>
                        <a:pt x="285" y="49"/>
                        <a:pt x="450" y="66"/>
                      </a:cubicBezTo>
                      <a:cubicBezTo>
                        <a:pt x="615" y="83"/>
                        <a:pt x="803" y="90"/>
                        <a:pt x="992" y="100"/>
                      </a:cubicBezTo>
                      <a:cubicBezTo>
                        <a:pt x="1181" y="110"/>
                        <a:pt x="1394" y="118"/>
                        <a:pt x="1583" y="125"/>
                      </a:cubicBezTo>
                      <a:cubicBezTo>
                        <a:pt x="1772" y="132"/>
                        <a:pt x="1948" y="136"/>
                        <a:pt x="2125" y="141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7" name="Freeform 15"/>
                <p:cNvSpPr>
                  <a:spLocks noChangeAspect="1"/>
                </p:cNvSpPr>
                <p:nvPr/>
              </p:nvSpPr>
              <p:spPr bwMode="auto">
                <a:xfrm>
                  <a:off x="574" y="1461"/>
                  <a:ext cx="1943" cy="1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83" y="67"/>
                    </a:cxn>
                    <a:cxn ang="0">
                      <a:pos x="1258" y="100"/>
                    </a:cxn>
                    <a:cxn ang="0">
                      <a:pos x="2117" y="142"/>
                    </a:cxn>
                  </a:cxnLst>
                  <a:rect l="0" t="0" r="r" b="b"/>
                  <a:pathLst>
                    <a:path w="2117" h="142">
                      <a:moveTo>
                        <a:pt x="0" y="0"/>
                      </a:moveTo>
                      <a:cubicBezTo>
                        <a:pt x="186" y="25"/>
                        <a:pt x="373" y="50"/>
                        <a:pt x="583" y="67"/>
                      </a:cubicBezTo>
                      <a:cubicBezTo>
                        <a:pt x="793" y="84"/>
                        <a:pt x="1002" y="87"/>
                        <a:pt x="1258" y="100"/>
                      </a:cubicBezTo>
                      <a:cubicBezTo>
                        <a:pt x="1514" y="113"/>
                        <a:pt x="1815" y="127"/>
                        <a:pt x="2117" y="142"/>
                      </a:cubicBez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88" name="Text Box 1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688" y="2203"/>
                  <a:ext cx="650" cy="3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 b="1" dirty="0">
                      <a:latin typeface="Tahoma" pitchFamily="34" charset="0"/>
                    </a:rPr>
                    <a:t>Older </a:t>
                  </a:r>
                </a:p>
                <a:p>
                  <a:r>
                    <a:rPr lang="en-US" sz="1400" b="1" dirty="0">
                      <a:latin typeface="Tahoma" pitchFamily="34" charset="0"/>
                    </a:rPr>
                    <a:t>     Beds</a:t>
                  </a:r>
                </a:p>
              </p:txBody>
            </p:sp>
          </p:grpSp>
          <p:sp>
            <p:nvSpPr>
              <p:cNvPr id="65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3229" y="1012"/>
                <a:ext cx="1668" cy="1132"/>
              </a:xfrm>
              <a:prstGeom prst="rect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" name="Freeform 18"/>
              <p:cNvSpPr>
                <a:spLocks noChangeAspect="1"/>
              </p:cNvSpPr>
              <p:nvPr/>
            </p:nvSpPr>
            <p:spPr bwMode="auto">
              <a:xfrm>
                <a:off x="3230" y="1752"/>
                <a:ext cx="944" cy="363"/>
              </a:xfrm>
              <a:custGeom>
                <a:avLst/>
                <a:gdLst/>
                <a:ahLst/>
                <a:cxnLst>
                  <a:cxn ang="0">
                    <a:pos x="0" y="375"/>
                  </a:cxn>
                  <a:cxn ang="0">
                    <a:pos x="0" y="0"/>
                  </a:cxn>
                  <a:cxn ang="0">
                    <a:pos x="184" y="91"/>
                  </a:cxn>
                  <a:cxn ang="0">
                    <a:pos x="517" y="216"/>
                  </a:cxn>
                  <a:cxn ang="0">
                    <a:pos x="1009" y="291"/>
                  </a:cxn>
                  <a:cxn ang="0">
                    <a:pos x="1209" y="375"/>
                  </a:cxn>
                  <a:cxn ang="0">
                    <a:pos x="1034" y="466"/>
                  </a:cxn>
                </a:cxnLst>
                <a:rect l="0" t="0" r="r" b="b"/>
                <a:pathLst>
                  <a:path w="1209" h="466">
                    <a:moveTo>
                      <a:pt x="0" y="375"/>
                    </a:moveTo>
                    <a:lnTo>
                      <a:pt x="0" y="0"/>
                    </a:lnTo>
                    <a:lnTo>
                      <a:pt x="184" y="91"/>
                    </a:lnTo>
                    <a:lnTo>
                      <a:pt x="517" y="216"/>
                    </a:lnTo>
                    <a:lnTo>
                      <a:pt x="1009" y="291"/>
                    </a:lnTo>
                    <a:lnTo>
                      <a:pt x="1209" y="375"/>
                    </a:lnTo>
                    <a:lnTo>
                      <a:pt x="1034" y="466"/>
                    </a:lnTo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" name="Freeform 19"/>
              <p:cNvSpPr>
                <a:spLocks noChangeAspect="1"/>
              </p:cNvSpPr>
              <p:nvPr/>
            </p:nvSpPr>
            <p:spPr bwMode="auto">
              <a:xfrm>
                <a:off x="3230" y="1270"/>
                <a:ext cx="1484" cy="657"/>
              </a:xfrm>
              <a:custGeom>
                <a:avLst/>
                <a:gdLst/>
                <a:ahLst/>
                <a:cxnLst>
                  <a:cxn ang="0">
                    <a:pos x="9" y="325"/>
                  </a:cxn>
                  <a:cxn ang="0">
                    <a:pos x="342" y="483"/>
                  </a:cxn>
                  <a:cxn ang="0">
                    <a:pos x="834" y="658"/>
                  </a:cxn>
                  <a:cxn ang="0">
                    <a:pos x="1326" y="775"/>
                  </a:cxn>
                  <a:cxn ang="0">
                    <a:pos x="1676" y="842"/>
                  </a:cxn>
                  <a:cxn ang="0">
                    <a:pos x="1901" y="742"/>
                  </a:cxn>
                  <a:cxn ang="0">
                    <a:pos x="1651" y="642"/>
                  </a:cxn>
                  <a:cxn ang="0">
                    <a:pos x="1084" y="475"/>
                  </a:cxn>
                  <a:cxn ang="0">
                    <a:pos x="559" y="267"/>
                  </a:cxn>
                  <a:cxn ang="0">
                    <a:pos x="0" y="0"/>
                  </a:cxn>
                  <a:cxn ang="0">
                    <a:pos x="9" y="325"/>
                  </a:cxn>
                </a:cxnLst>
                <a:rect l="0" t="0" r="r" b="b"/>
                <a:pathLst>
                  <a:path w="1901" h="842">
                    <a:moveTo>
                      <a:pt x="9" y="325"/>
                    </a:moveTo>
                    <a:lnTo>
                      <a:pt x="342" y="483"/>
                    </a:lnTo>
                    <a:lnTo>
                      <a:pt x="834" y="658"/>
                    </a:lnTo>
                    <a:lnTo>
                      <a:pt x="1326" y="775"/>
                    </a:lnTo>
                    <a:lnTo>
                      <a:pt x="1676" y="842"/>
                    </a:lnTo>
                    <a:lnTo>
                      <a:pt x="1901" y="742"/>
                    </a:lnTo>
                    <a:lnTo>
                      <a:pt x="1651" y="642"/>
                    </a:lnTo>
                    <a:lnTo>
                      <a:pt x="1084" y="475"/>
                    </a:lnTo>
                    <a:lnTo>
                      <a:pt x="559" y="267"/>
                    </a:lnTo>
                    <a:lnTo>
                      <a:pt x="0" y="0"/>
                    </a:lnTo>
                    <a:lnTo>
                      <a:pt x="9" y="325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8" name="Freeform 20"/>
              <p:cNvSpPr>
                <a:spLocks noChangeAspect="1"/>
              </p:cNvSpPr>
              <p:nvPr/>
            </p:nvSpPr>
            <p:spPr bwMode="auto">
              <a:xfrm>
                <a:off x="3263" y="1009"/>
                <a:ext cx="1632" cy="749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542" y="317"/>
                  </a:cxn>
                  <a:cxn ang="0">
                    <a:pos x="1284" y="626"/>
                  </a:cxn>
                  <a:cxn ang="0">
                    <a:pos x="2017" y="959"/>
                  </a:cxn>
                  <a:cxn ang="0">
                    <a:pos x="2100" y="959"/>
                  </a:cxn>
                  <a:cxn ang="0">
                    <a:pos x="2100" y="617"/>
                  </a:cxn>
                  <a:cxn ang="0">
                    <a:pos x="1692" y="484"/>
                  </a:cxn>
                  <a:cxn ang="0">
                    <a:pos x="1309" y="317"/>
                  </a:cxn>
                  <a:cxn ang="0">
                    <a:pos x="1009" y="184"/>
                  </a:cxn>
                  <a:cxn ang="0">
                    <a:pos x="759" y="76"/>
                  </a:cxn>
                  <a:cxn ang="0">
                    <a:pos x="609" y="0"/>
                  </a:cxn>
                  <a:cxn ang="0">
                    <a:pos x="0" y="9"/>
                  </a:cxn>
                </a:cxnLst>
                <a:rect l="0" t="0" r="r" b="b"/>
                <a:pathLst>
                  <a:path w="2100" h="959">
                    <a:moveTo>
                      <a:pt x="0" y="9"/>
                    </a:moveTo>
                    <a:lnTo>
                      <a:pt x="542" y="317"/>
                    </a:lnTo>
                    <a:lnTo>
                      <a:pt x="1284" y="626"/>
                    </a:lnTo>
                    <a:lnTo>
                      <a:pt x="2017" y="959"/>
                    </a:lnTo>
                    <a:lnTo>
                      <a:pt x="2100" y="959"/>
                    </a:lnTo>
                    <a:lnTo>
                      <a:pt x="2100" y="617"/>
                    </a:lnTo>
                    <a:lnTo>
                      <a:pt x="1692" y="484"/>
                    </a:lnTo>
                    <a:lnTo>
                      <a:pt x="1309" y="317"/>
                    </a:lnTo>
                    <a:lnTo>
                      <a:pt x="1009" y="184"/>
                    </a:lnTo>
                    <a:lnTo>
                      <a:pt x="759" y="76"/>
                    </a:lnTo>
                    <a:lnTo>
                      <a:pt x="609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9" name="Freeform 21" descr="Large confetti"/>
              <p:cNvSpPr>
                <a:spLocks noChangeAspect="1"/>
              </p:cNvSpPr>
              <p:nvPr/>
            </p:nvSpPr>
            <p:spPr bwMode="auto">
              <a:xfrm flipH="1">
                <a:off x="3228" y="1723"/>
                <a:ext cx="1678" cy="4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41"/>
                  </a:cxn>
                  <a:cxn ang="0">
                    <a:pos x="2150" y="941"/>
                  </a:cxn>
                  <a:cxn ang="0">
                    <a:pos x="2150" y="733"/>
                  </a:cxn>
                  <a:cxn ang="0">
                    <a:pos x="1975" y="716"/>
                  </a:cxn>
                  <a:cxn ang="0">
                    <a:pos x="1667" y="725"/>
                  </a:cxn>
                  <a:cxn ang="0">
                    <a:pos x="1475" y="625"/>
                  </a:cxn>
                  <a:cxn ang="0">
                    <a:pos x="1309" y="591"/>
                  </a:cxn>
                  <a:cxn ang="0">
                    <a:pos x="1092" y="583"/>
                  </a:cxn>
                  <a:cxn ang="0">
                    <a:pos x="975" y="483"/>
                  </a:cxn>
                  <a:cxn ang="0">
                    <a:pos x="842" y="425"/>
                  </a:cxn>
                  <a:cxn ang="0">
                    <a:pos x="725" y="416"/>
                  </a:cxn>
                  <a:cxn ang="0">
                    <a:pos x="575" y="275"/>
                  </a:cxn>
                  <a:cxn ang="0">
                    <a:pos x="467" y="216"/>
                  </a:cxn>
                  <a:cxn ang="0">
                    <a:pos x="342" y="183"/>
                  </a:cxn>
                  <a:cxn ang="0">
                    <a:pos x="250" y="75"/>
                  </a:cxn>
                  <a:cxn ang="0">
                    <a:pos x="0" y="0"/>
                  </a:cxn>
                </a:cxnLst>
                <a:rect l="0" t="0" r="r" b="b"/>
                <a:pathLst>
                  <a:path w="2150" h="941">
                    <a:moveTo>
                      <a:pt x="0" y="0"/>
                    </a:moveTo>
                    <a:lnTo>
                      <a:pt x="0" y="941"/>
                    </a:lnTo>
                    <a:lnTo>
                      <a:pt x="2150" y="941"/>
                    </a:lnTo>
                    <a:lnTo>
                      <a:pt x="2150" y="733"/>
                    </a:lnTo>
                    <a:lnTo>
                      <a:pt x="1975" y="716"/>
                    </a:lnTo>
                    <a:lnTo>
                      <a:pt x="1667" y="725"/>
                    </a:lnTo>
                    <a:lnTo>
                      <a:pt x="1475" y="625"/>
                    </a:lnTo>
                    <a:lnTo>
                      <a:pt x="1309" y="591"/>
                    </a:lnTo>
                    <a:lnTo>
                      <a:pt x="1092" y="583"/>
                    </a:lnTo>
                    <a:lnTo>
                      <a:pt x="975" y="483"/>
                    </a:lnTo>
                    <a:lnTo>
                      <a:pt x="842" y="425"/>
                    </a:lnTo>
                    <a:lnTo>
                      <a:pt x="725" y="416"/>
                    </a:lnTo>
                    <a:lnTo>
                      <a:pt x="575" y="275"/>
                    </a:lnTo>
                    <a:lnTo>
                      <a:pt x="467" y="216"/>
                    </a:lnTo>
                    <a:lnTo>
                      <a:pt x="342" y="183"/>
                    </a:lnTo>
                    <a:lnTo>
                      <a:pt x="250" y="75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lgConfetti">
                <a:fgClr>
                  <a:srgbClr val="FF6600"/>
                </a:fgClr>
                <a:bgClr>
                  <a:srgbClr val="FF9900"/>
                </a:bgClr>
              </a:patt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4374" y="1836"/>
                <a:ext cx="553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 dirty="0">
                    <a:latin typeface="Tahoma" pitchFamily="34" charset="0"/>
                  </a:rPr>
                  <a:t>Older </a:t>
                </a:r>
              </a:p>
              <a:p>
                <a:r>
                  <a:rPr lang="en-US" sz="1400" b="1" dirty="0">
                    <a:latin typeface="Tahoma" pitchFamily="34" charset="0"/>
                  </a:rPr>
                  <a:t>     Beds</a:t>
                </a:r>
              </a:p>
            </p:txBody>
          </p:sp>
          <p:sp>
            <p:nvSpPr>
              <p:cNvPr id="71" name="Freeform 23"/>
              <p:cNvSpPr>
                <a:spLocks noChangeAspect="1"/>
              </p:cNvSpPr>
              <p:nvPr/>
            </p:nvSpPr>
            <p:spPr bwMode="auto">
              <a:xfrm>
                <a:off x="4414" y="1009"/>
                <a:ext cx="482" cy="2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4" y="176"/>
                  </a:cxn>
                  <a:cxn ang="0">
                    <a:pos x="617" y="317"/>
                  </a:cxn>
                  <a:cxn ang="0">
                    <a:pos x="617" y="0"/>
                  </a:cxn>
                  <a:cxn ang="0">
                    <a:pos x="0" y="0"/>
                  </a:cxn>
                </a:cxnLst>
                <a:rect l="0" t="0" r="r" b="b"/>
                <a:pathLst>
                  <a:path w="617" h="317">
                    <a:moveTo>
                      <a:pt x="0" y="0"/>
                    </a:moveTo>
                    <a:lnTo>
                      <a:pt x="284" y="176"/>
                    </a:lnTo>
                    <a:lnTo>
                      <a:pt x="617" y="317"/>
                    </a:lnTo>
                    <a:lnTo>
                      <a:pt x="6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2" name="Freeform 24"/>
              <p:cNvSpPr>
                <a:spLocks noChangeAspect="1"/>
              </p:cNvSpPr>
              <p:nvPr/>
            </p:nvSpPr>
            <p:spPr bwMode="auto">
              <a:xfrm>
                <a:off x="3237" y="1752"/>
                <a:ext cx="781" cy="2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3" y="141"/>
                  </a:cxn>
                  <a:cxn ang="0">
                    <a:pos x="558" y="225"/>
                  </a:cxn>
                  <a:cxn ang="0">
                    <a:pos x="1000" y="300"/>
                  </a:cxn>
                </a:cxnLst>
                <a:rect l="0" t="0" r="r" b="b"/>
                <a:pathLst>
                  <a:path w="1000" h="300">
                    <a:moveTo>
                      <a:pt x="0" y="0"/>
                    </a:moveTo>
                    <a:cubicBezTo>
                      <a:pt x="95" y="52"/>
                      <a:pt x="190" y="104"/>
                      <a:pt x="283" y="141"/>
                    </a:cubicBezTo>
                    <a:cubicBezTo>
                      <a:pt x="376" y="178"/>
                      <a:pt x="439" y="199"/>
                      <a:pt x="558" y="225"/>
                    </a:cubicBezTo>
                    <a:cubicBezTo>
                      <a:pt x="677" y="251"/>
                      <a:pt x="838" y="275"/>
                      <a:pt x="1000" y="300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" name="Freeform 25"/>
              <p:cNvSpPr>
                <a:spLocks noChangeAspect="1"/>
              </p:cNvSpPr>
              <p:nvPr/>
            </p:nvSpPr>
            <p:spPr bwMode="auto">
              <a:xfrm>
                <a:off x="3244" y="1524"/>
                <a:ext cx="1125" cy="3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7" y="175"/>
                  </a:cxn>
                  <a:cxn ang="0">
                    <a:pos x="792" y="325"/>
                  </a:cxn>
                  <a:cxn ang="0">
                    <a:pos x="1125" y="408"/>
                  </a:cxn>
                  <a:cxn ang="0">
                    <a:pos x="1442" y="483"/>
                  </a:cxn>
                </a:cxnLst>
                <a:rect l="0" t="0" r="r" b="b"/>
                <a:pathLst>
                  <a:path w="1442" h="483">
                    <a:moveTo>
                      <a:pt x="0" y="0"/>
                    </a:moveTo>
                    <a:cubicBezTo>
                      <a:pt x="117" y="60"/>
                      <a:pt x="235" y="121"/>
                      <a:pt x="367" y="175"/>
                    </a:cubicBezTo>
                    <a:cubicBezTo>
                      <a:pt x="499" y="229"/>
                      <a:pt x="666" y="286"/>
                      <a:pt x="792" y="325"/>
                    </a:cubicBezTo>
                    <a:cubicBezTo>
                      <a:pt x="918" y="364"/>
                      <a:pt x="1017" y="382"/>
                      <a:pt x="1125" y="408"/>
                    </a:cubicBezTo>
                    <a:cubicBezTo>
                      <a:pt x="1233" y="434"/>
                      <a:pt x="1337" y="458"/>
                      <a:pt x="1442" y="483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4" name="Freeform 26"/>
              <p:cNvSpPr>
                <a:spLocks noChangeAspect="1"/>
              </p:cNvSpPr>
              <p:nvPr/>
            </p:nvSpPr>
            <p:spPr bwMode="auto">
              <a:xfrm>
                <a:off x="3237" y="1276"/>
                <a:ext cx="1386" cy="5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0" y="242"/>
                  </a:cxn>
                  <a:cxn ang="0">
                    <a:pos x="958" y="425"/>
                  </a:cxn>
                  <a:cxn ang="0">
                    <a:pos x="1333" y="550"/>
                  </a:cxn>
                  <a:cxn ang="0">
                    <a:pos x="1775" y="684"/>
                  </a:cxn>
                </a:cxnLst>
                <a:rect l="0" t="0" r="r" b="b"/>
                <a:pathLst>
                  <a:path w="1775" h="684">
                    <a:moveTo>
                      <a:pt x="0" y="0"/>
                    </a:moveTo>
                    <a:cubicBezTo>
                      <a:pt x="170" y="85"/>
                      <a:pt x="340" y="171"/>
                      <a:pt x="500" y="242"/>
                    </a:cubicBezTo>
                    <a:cubicBezTo>
                      <a:pt x="660" y="313"/>
                      <a:pt x="819" y="374"/>
                      <a:pt x="958" y="425"/>
                    </a:cubicBezTo>
                    <a:cubicBezTo>
                      <a:pt x="1097" y="476"/>
                      <a:pt x="1197" y="507"/>
                      <a:pt x="1333" y="550"/>
                    </a:cubicBezTo>
                    <a:cubicBezTo>
                      <a:pt x="1469" y="593"/>
                      <a:pt x="1622" y="638"/>
                      <a:pt x="1775" y="684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5" name="Freeform 27"/>
              <p:cNvSpPr>
                <a:spLocks noChangeAspect="1"/>
              </p:cNvSpPr>
              <p:nvPr/>
            </p:nvSpPr>
            <p:spPr bwMode="auto">
              <a:xfrm>
                <a:off x="3250" y="1009"/>
                <a:ext cx="1535" cy="7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6" y="217"/>
                  </a:cxn>
                  <a:cxn ang="0">
                    <a:pos x="617" y="351"/>
                  </a:cxn>
                  <a:cxn ang="0">
                    <a:pos x="1084" y="526"/>
                  </a:cxn>
                  <a:cxn ang="0">
                    <a:pos x="1667" y="801"/>
                  </a:cxn>
                  <a:cxn ang="0">
                    <a:pos x="1967" y="926"/>
                  </a:cxn>
                </a:cxnLst>
                <a:rect l="0" t="0" r="r" b="b"/>
                <a:pathLst>
                  <a:path w="1967" h="926">
                    <a:moveTo>
                      <a:pt x="0" y="0"/>
                    </a:moveTo>
                    <a:cubicBezTo>
                      <a:pt x="136" y="79"/>
                      <a:pt x="273" y="158"/>
                      <a:pt x="376" y="217"/>
                    </a:cubicBezTo>
                    <a:cubicBezTo>
                      <a:pt x="479" y="276"/>
                      <a:pt x="499" y="300"/>
                      <a:pt x="617" y="351"/>
                    </a:cubicBezTo>
                    <a:cubicBezTo>
                      <a:pt x="735" y="402"/>
                      <a:pt x="909" y="451"/>
                      <a:pt x="1084" y="526"/>
                    </a:cubicBezTo>
                    <a:cubicBezTo>
                      <a:pt x="1259" y="601"/>
                      <a:pt x="1520" y="734"/>
                      <a:pt x="1667" y="801"/>
                    </a:cubicBezTo>
                    <a:cubicBezTo>
                      <a:pt x="1814" y="868"/>
                      <a:pt x="1890" y="897"/>
                      <a:pt x="1967" y="926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" name="Freeform 28"/>
              <p:cNvSpPr>
                <a:spLocks noChangeAspect="1"/>
              </p:cNvSpPr>
              <p:nvPr/>
            </p:nvSpPr>
            <p:spPr bwMode="auto">
              <a:xfrm>
                <a:off x="3738" y="1009"/>
                <a:ext cx="1152" cy="4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5" y="176"/>
                  </a:cxn>
                  <a:cxn ang="0">
                    <a:pos x="766" y="359"/>
                  </a:cxn>
                  <a:cxn ang="0">
                    <a:pos x="1200" y="534"/>
                  </a:cxn>
                  <a:cxn ang="0">
                    <a:pos x="1475" y="617"/>
                  </a:cxn>
                </a:cxnLst>
                <a:rect l="0" t="0" r="r" b="b"/>
                <a:pathLst>
                  <a:path w="1475" h="617">
                    <a:moveTo>
                      <a:pt x="0" y="0"/>
                    </a:moveTo>
                    <a:cubicBezTo>
                      <a:pt x="123" y="58"/>
                      <a:pt x="247" y="116"/>
                      <a:pt x="375" y="176"/>
                    </a:cubicBezTo>
                    <a:cubicBezTo>
                      <a:pt x="503" y="236"/>
                      <a:pt x="629" y="299"/>
                      <a:pt x="766" y="359"/>
                    </a:cubicBezTo>
                    <a:cubicBezTo>
                      <a:pt x="903" y="419"/>
                      <a:pt x="1082" y="491"/>
                      <a:pt x="1200" y="534"/>
                    </a:cubicBezTo>
                    <a:cubicBezTo>
                      <a:pt x="1318" y="577"/>
                      <a:pt x="1429" y="603"/>
                      <a:pt x="1475" y="617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7" name="Freeform 29"/>
              <p:cNvSpPr>
                <a:spLocks noChangeAspect="1"/>
              </p:cNvSpPr>
              <p:nvPr/>
            </p:nvSpPr>
            <p:spPr bwMode="auto">
              <a:xfrm>
                <a:off x="4428" y="1016"/>
                <a:ext cx="462" cy="2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7" y="167"/>
                  </a:cxn>
                  <a:cxn ang="0">
                    <a:pos x="508" y="267"/>
                  </a:cxn>
                  <a:cxn ang="0">
                    <a:pos x="592" y="300"/>
                  </a:cxn>
                </a:cxnLst>
                <a:rect l="0" t="0" r="r" b="b"/>
                <a:pathLst>
                  <a:path w="592" h="300">
                    <a:moveTo>
                      <a:pt x="0" y="0"/>
                    </a:moveTo>
                    <a:cubicBezTo>
                      <a:pt x="91" y="61"/>
                      <a:pt x="182" y="123"/>
                      <a:pt x="267" y="167"/>
                    </a:cubicBezTo>
                    <a:cubicBezTo>
                      <a:pt x="352" y="211"/>
                      <a:pt x="454" y="245"/>
                      <a:pt x="508" y="267"/>
                    </a:cubicBezTo>
                    <a:cubicBezTo>
                      <a:pt x="562" y="289"/>
                      <a:pt x="577" y="294"/>
                      <a:pt x="592" y="300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89" name="Text Box 30"/>
            <p:cNvSpPr txBox="1">
              <a:spLocks noChangeArrowheads="1"/>
            </p:cNvSpPr>
            <p:nvPr/>
          </p:nvSpPr>
          <p:spPr bwMode="auto">
            <a:xfrm>
              <a:off x="5761038" y="4011286"/>
              <a:ext cx="15367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Downlap</a:t>
              </a:r>
            </a:p>
          </p:txBody>
        </p:sp>
        <p:sp>
          <p:nvSpPr>
            <p:cNvPr id="90" name="Text Box 31"/>
            <p:cNvSpPr txBox="1">
              <a:spLocks noChangeArrowheads="1"/>
            </p:cNvSpPr>
            <p:nvPr/>
          </p:nvSpPr>
          <p:spPr bwMode="auto">
            <a:xfrm>
              <a:off x="168275" y="3658643"/>
              <a:ext cx="416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accent6"/>
                  </a:solidFill>
                  <a:latin typeface="Tahoma" pitchFamily="34" charset="0"/>
                </a:rPr>
                <a:t>At the Base of a Sequence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Reflection Patterns</a:t>
            </a:r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701675" y="3698875"/>
            <a:ext cx="1628775" cy="1025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Parallel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Subparallel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Divergent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4960938" y="2284413"/>
            <a:ext cx="1163637" cy="415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Complex</a:t>
            </a: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5765800" y="5680075"/>
            <a:ext cx="2897188" cy="284163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For examples, see AAPG Memoir 26</a:t>
            </a:r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2844800" y="1241425"/>
            <a:ext cx="1212850" cy="415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Stratified</a:t>
            </a: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2538413" y="2284413"/>
            <a:ext cx="1827212" cy="415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Progradational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1041400" y="2284413"/>
            <a:ext cx="947738" cy="415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Simple</a:t>
            </a:r>
          </a:p>
        </p:txBody>
      </p:sp>
      <p:sp>
        <p:nvSpPr>
          <p:cNvPr id="174089" name="Text Box 9"/>
          <p:cNvSpPr txBox="1">
            <a:spLocks noChangeArrowheads="1"/>
          </p:cNvSpPr>
          <p:nvPr/>
        </p:nvSpPr>
        <p:spPr bwMode="auto">
          <a:xfrm>
            <a:off x="6853238" y="1241425"/>
            <a:ext cx="1492250" cy="4159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Unstratified</a:t>
            </a:r>
          </a:p>
        </p:txBody>
      </p:sp>
      <p:sp>
        <p:nvSpPr>
          <p:cNvPr id="174090" name="Text Box 10"/>
          <p:cNvSpPr txBox="1">
            <a:spLocks noChangeArrowheads="1"/>
          </p:cNvSpPr>
          <p:nvPr/>
        </p:nvSpPr>
        <p:spPr bwMode="auto">
          <a:xfrm>
            <a:off x="2552700" y="3698875"/>
            <a:ext cx="1798638" cy="13303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Sigmoid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Oblique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Combination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Shingled</a:t>
            </a:r>
          </a:p>
        </p:txBody>
      </p:sp>
      <p:sp>
        <p:nvSpPr>
          <p:cNvPr id="174091" name="Text Box 11"/>
          <p:cNvSpPr txBox="1">
            <a:spLocks noChangeArrowheads="1"/>
          </p:cNvSpPr>
          <p:nvPr/>
        </p:nvSpPr>
        <p:spPr bwMode="auto">
          <a:xfrm>
            <a:off x="4719638" y="3698875"/>
            <a:ext cx="1646237" cy="1025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Mounded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Hummocky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Deformed</a:t>
            </a:r>
          </a:p>
        </p:txBody>
      </p:sp>
      <p:sp>
        <p:nvSpPr>
          <p:cNvPr id="174092" name="Text Box 12"/>
          <p:cNvSpPr txBox="1">
            <a:spLocks noChangeArrowheads="1"/>
          </p:cNvSpPr>
          <p:nvPr/>
        </p:nvSpPr>
        <p:spPr bwMode="auto">
          <a:xfrm>
            <a:off x="6848475" y="3698875"/>
            <a:ext cx="1503363" cy="1025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Chaotic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Reflection</a:t>
            </a:r>
          </a:p>
          <a:p>
            <a:pPr lvl="1"/>
            <a:r>
              <a:rPr lang="en-US" sz="2000" dirty="0">
                <a:latin typeface="Tahoma" pitchFamily="34" charset="0"/>
              </a:rPr>
              <a:t>Free</a:t>
            </a:r>
          </a:p>
        </p:txBody>
      </p:sp>
      <p:sp>
        <p:nvSpPr>
          <p:cNvPr id="174093" name="Line 13"/>
          <p:cNvSpPr>
            <a:spLocks noChangeShapeType="1"/>
          </p:cNvSpPr>
          <p:nvPr/>
        </p:nvSpPr>
        <p:spPr bwMode="auto">
          <a:xfrm flipV="1">
            <a:off x="1573213" y="1654175"/>
            <a:ext cx="1717675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4" name="Line 14"/>
          <p:cNvSpPr>
            <a:spLocks noChangeShapeType="1"/>
          </p:cNvSpPr>
          <p:nvPr/>
        </p:nvSpPr>
        <p:spPr bwMode="auto">
          <a:xfrm flipH="1" flipV="1">
            <a:off x="3630613" y="1654175"/>
            <a:ext cx="1717675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5" name="Line 15"/>
          <p:cNvSpPr>
            <a:spLocks noChangeShapeType="1"/>
          </p:cNvSpPr>
          <p:nvPr/>
        </p:nvSpPr>
        <p:spPr bwMode="auto">
          <a:xfrm flipV="1">
            <a:off x="3451225" y="1689100"/>
            <a:ext cx="0" cy="590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6" name="Line 16"/>
          <p:cNvSpPr>
            <a:spLocks noChangeShapeType="1"/>
          </p:cNvSpPr>
          <p:nvPr/>
        </p:nvSpPr>
        <p:spPr bwMode="auto">
          <a:xfrm flipV="1">
            <a:off x="5541963" y="2708275"/>
            <a:ext cx="0" cy="9874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7" name="Line 17"/>
          <p:cNvSpPr>
            <a:spLocks noChangeShapeType="1"/>
          </p:cNvSpPr>
          <p:nvPr/>
        </p:nvSpPr>
        <p:spPr bwMode="auto">
          <a:xfrm flipV="1">
            <a:off x="1516063" y="2714625"/>
            <a:ext cx="0" cy="9810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8" name="Line 18"/>
          <p:cNvSpPr>
            <a:spLocks noChangeShapeType="1"/>
          </p:cNvSpPr>
          <p:nvPr/>
        </p:nvSpPr>
        <p:spPr bwMode="auto">
          <a:xfrm flipV="1">
            <a:off x="3451225" y="2722563"/>
            <a:ext cx="0" cy="9731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099" name="Line 19"/>
          <p:cNvSpPr>
            <a:spLocks noChangeShapeType="1"/>
          </p:cNvSpPr>
          <p:nvPr/>
        </p:nvSpPr>
        <p:spPr bwMode="auto">
          <a:xfrm flipV="1">
            <a:off x="7599363" y="1662113"/>
            <a:ext cx="0" cy="2033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31248</TotalTime>
  <Words>2560</Words>
  <Application>Microsoft Macintosh PowerPoint</Application>
  <PresentationFormat>On-screen Show (4:3)</PresentationFormat>
  <Paragraphs>519</Paragraphs>
  <Slides>19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Default Design</vt:lpstr>
      <vt:lpstr>Clip</vt:lpstr>
      <vt:lpstr>Petroleum Geology &amp; Geophysics</vt:lpstr>
      <vt:lpstr>Objectives</vt:lpstr>
      <vt:lpstr>What Is Seismic Facies Analysis?</vt:lpstr>
      <vt:lpstr>Some Definitions</vt:lpstr>
      <vt:lpstr>Seismic Facies Components</vt:lpstr>
      <vt:lpstr>Reflection Features Used in Mapping</vt:lpstr>
      <vt:lpstr>Posting Geometric Observation </vt:lpstr>
      <vt:lpstr>Termination Patterns</vt:lpstr>
      <vt:lpstr>Internal Reflection Patterns</vt:lpstr>
      <vt:lpstr>Simple Stratified Internal Configurations</vt:lpstr>
      <vt:lpstr>Progradational Internal Configurations</vt:lpstr>
      <vt:lpstr>Complex Internal Configurations </vt:lpstr>
      <vt:lpstr>The Classic Method - An Example</vt:lpstr>
      <vt:lpstr>ABC Codes Posted on a Map</vt:lpstr>
      <vt:lpstr>Facies Synthesis</vt:lpstr>
      <vt:lpstr>Depositional Environments</vt:lpstr>
      <vt:lpstr>Inferred Lithology - Prediction</vt:lpstr>
      <vt:lpstr>Time for an Exercise</vt:lpstr>
      <vt:lpstr>Lecture 23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204</cp:revision>
  <cp:lastPrinted>2015-02-26T18:22:03Z</cp:lastPrinted>
  <dcterms:created xsi:type="dcterms:W3CDTF">2001-11-20T13:29:42Z</dcterms:created>
  <dcterms:modified xsi:type="dcterms:W3CDTF">2016-10-17T21:11:42Z</dcterms:modified>
</cp:coreProperties>
</file>